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80"/>
  </p:notesMasterIdLst>
  <p:sldIdLst>
    <p:sldId id="256" r:id="rId2"/>
    <p:sldId id="335" r:id="rId3"/>
    <p:sldId id="336" r:id="rId4"/>
    <p:sldId id="337" r:id="rId5"/>
    <p:sldId id="339" r:id="rId6"/>
    <p:sldId id="340" r:id="rId7"/>
    <p:sldId id="341" r:id="rId8"/>
    <p:sldId id="342" r:id="rId9"/>
    <p:sldId id="283" r:id="rId10"/>
    <p:sldId id="257" r:id="rId11"/>
    <p:sldId id="284" r:id="rId12"/>
    <p:sldId id="259" r:id="rId13"/>
    <p:sldId id="338" r:id="rId14"/>
    <p:sldId id="261" r:id="rId15"/>
    <p:sldId id="273" r:id="rId16"/>
    <p:sldId id="263" r:id="rId17"/>
    <p:sldId id="260" r:id="rId18"/>
    <p:sldId id="264" r:id="rId19"/>
    <p:sldId id="265" r:id="rId20"/>
    <p:sldId id="274" r:id="rId21"/>
    <p:sldId id="343" r:id="rId22"/>
    <p:sldId id="275" r:id="rId23"/>
    <p:sldId id="277" r:id="rId24"/>
    <p:sldId id="278" r:id="rId25"/>
    <p:sldId id="279" r:id="rId26"/>
    <p:sldId id="295" r:id="rId27"/>
    <p:sldId id="290" r:id="rId28"/>
    <p:sldId id="291" r:id="rId29"/>
    <p:sldId id="294" r:id="rId30"/>
    <p:sldId id="292" r:id="rId31"/>
    <p:sldId id="293" r:id="rId32"/>
    <p:sldId id="267" r:id="rId33"/>
    <p:sldId id="268" r:id="rId34"/>
    <p:sldId id="271" r:id="rId35"/>
    <p:sldId id="269" r:id="rId36"/>
    <p:sldId id="270" r:id="rId37"/>
    <p:sldId id="285" r:id="rId38"/>
    <p:sldId id="298" r:id="rId39"/>
    <p:sldId id="286" r:id="rId40"/>
    <p:sldId id="289" r:id="rId41"/>
    <p:sldId id="296" r:id="rId42"/>
    <p:sldId id="297" r:id="rId43"/>
    <p:sldId id="299" r:id="rId44"/>
    <p:sldId id="300" r:id="rId45"/>
    <p:sldId id="303" r:id="rId46"/>
    <p:sldId id="304" r:id="rId47"/>
    <p:sldId id="301" r:id="rId48"/>
    <p:sldId id="309" r:id="rId49"/>
    <p:sldId id="310" r:id="rId50"/>
    <p:sldId id="311" r:id="rId51"/>
    <p:sldId id="312" r:id="rId52"/>
    <p:sldId id="313" r:id="rId53"/>
    <p:sldId id="305" r:id="rId54"/>
    <p:sldId id="306" r:id="rId55"/>
    <p:sldId id="302" r:id="rId56"/>
    <p:sldId id="307" r:id="rId57"/>
    <p:sldId id="308" r:id="rId58"/>
    <p:sldId id="315" r:id="rId59"/>
    <p:sldId id="316" r:id="rId60"/>
    <p:sldId id="314"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6699" autoAdjust="0"/>
    <p:restoredTop sz="94660"/>
  </p:normalViewPr>
  <p:slideViewPr>
    <p:cSldViewPr>
      <p:cViewPr varScale="1">
        <p:scale>
          <a:sx n="50" d="100"/>
          <a:sy n="50" d="100"/>
        </p:scale>
        <p:origin x="-136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A78F306-68C3-410B-86CB-0871948F8226}" type="datetimeFigureOut">
              <a:rPr lang="fr-FR" smtClean="0"/>
              <a:pPr/>
              <a:t>06/11/2018</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85B3EE-2C25-40D5-96E3-0C7961B27939}" type="slidenum">
              <a:rPr lang="fr-FR" smtClean="0"/>
              <a:pPr/>
              <a:t>‹N°›</a:t>
            </a:fld>
            <a:endParaRPr lang="fr-FR" dirty="0"/>
          </a:p>
        </p:txBody>
      </p:sp>
    </p:spTree>
    <p:extLst>
      <p:ext uri="{BB962C8B-B14F-4D97-AF65-F5344CB8AC3E}">
        <p14:creationId xmlns:p14="http://schemas.microsoft.com/office/powerpoint/2010/main" val="3313082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a:t>
            </a:fld>
            <a:endParaRPr lang="fr-F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33</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34</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35</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10</a:t>
            </a:fld>
            <a:endParaRPr 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12</a:t>
            </a:fld>
            <a:endParaRPr lang="fr-F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14</a:t>
            </a:fld>
            <a:endParaRPr lang="fr-F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16</a:t>
            </a:fld>
            <a:endParaRPr lang="fr-F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43000" y="685800"/>
            <a:ext cx="4572000" cy="3429000"/>
          </a:xfrm>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17</a:t>
            </a:fld>
            <a:endParaRPr lang="fr-F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18</a:t>
            </a:fld>
            <a:endParaRPr lang="fr-F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19</a:t>
            </a:fld>
            <a:endParaRPr lang="fr-F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D485B3EE-2C25-40D5-96E3-0C7961B27939}" type="slidenum">
              <a:rPr lang="fr-FR" smtClean="0"/>
              <a:pPr/>
              <a:t>32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Arrondir un rectangle avec un coin diagonal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re 7"/>
          <p:cNvSpPr>
            <a:spLocks noGrp="1"/>
          </p:cNvSpPr>
          <p:nvPr>
            <p:ph type="ctrTitle"/>
          </p:nvPr>
        </p:nvSpPr>
        <p:spPr>
          <a:xfrm>
            <a:off x="464235" y="381001"/>
            <a:ext cx="8229600" cy="2209800"/>
          </a:xfrm>
        </p:spPr>
        <p:txBody>
          <a:bodyPr lIns="45720" rIns="228600" anchor="b">
            <a:normAutofit/>
          </a:bodyPr>
          <a:lstStyle>
            <a:lvl1pPr marL="0" algn="r">
              <a:defRPr sz="4800"/>
            </a:lvl1pPr>
            <a:extLst/>
          </a:lstStyle>
          <a:p>
            <a:r>
              <a:rPr kumimoji="0" lang="fr-FR" smtClean="0"/>
              <a:t>Cliquez pour modifier le style du titre</a:t>
            </a:r>
            <a:endParaRPr kumimoji="0" lang="en-US"/>
          </a:p>
        </p:txBody>
      </p:sp>
      <p:sp>
        <p:nvSpPr>
          <p:cNvPr id="9" name="Sous-titre 8"/>
          <p:cNvSpPr>
            <a:spLocks noGrp="1"/>
          </p:cNvSpPr>
          <p:nvPr>
            <p:ph type="subTitle" idx="1"/>
          </p:nvPr>
        </p:nvSpPr>
        <p:spPr>
          <a:xfrm>
            <a:off x="2133600" y="2819400"/>
            <a:ext cx="6560235"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sp>
        <p:nvSpPr>
          <p:cNvPr id="10" name="Espace réservé de la date 9"/>
          <p:cNvSpPr>
            <a:spLocks noGrp="1"/>
          </p:cNvSpPr>
          <p:nvPr>
            <p:ph type="dt" sz="half" idx="10"/>
          </p:nvPr>
        </p:nvSpPr>
        <p:spPr>
          <a:xfrm>
            <a:off x="5562600" y="6509004"/>
            <a:ext cx="3002280" cy="274320"/>
          </a:xfrm>
        </p:spPr>
        <p:txBody>
          <a:bodyPr vert="horz" rtlCol="0"/>
          <a:lstStyle>
            <a:extLst/>
          </a:lstStyle>
          <a:p>
            <a:fld id="{A41FA85C-0A04-42F2-9AF0-4F9EBEBEE505}" type="datetimeFigureOut">
              <a:rPr lang="fr-FR" smtClean="0"/>
              <a:pPr/>
              <a:t>06/11/2018</a:t>
            </a:fld>
            <a:endParaRPr lang="fr-FR" dirty="0"/>
          </a:p>
        </p:txBody>
      </p:sp>
      <p:sp>
        <p:nvSpPr>
          <p:cNvPr id="11" name="Espace réservé du numéro de diapositive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D68F0BD-D88B-4DC0-B9B6-483F439C6660}" type="slidenum">
              <a:rPr lang="fr-FR" smtClean="0"/>
              <a:pPr/>
              <a:t>‹N°›</a:t>
            </a:fld>
            <a:endParaRPr lang="fr-FR" dirty="0"/>
          </a:p>
        </p:txBody>
      </p:sp>
      <p:sp>
        <p:nvSpPr>
          <p:cNvPr id="12" name="Espace réservé du pied de page 11"/>
          <p:cNvSpPr>
            <a:spLocks noGrp="1"/>
          </p:cNvSpPr>
          <p:nvPr>
            <p:ph type="ftr" sz="quarter" idx="12"/>
          </p:nvPr>
        </p:nvSpPr>
        <p:spPr>
          <a:xfrm>
            <a:off x="1600200" y="6509004"/>
            <a:ext cx="3907464" cy="274320"/>
          </a:xfrm>
        </p:spPr>
        <p:txBody>
          <a:bodyPr vert="horz" rtlCol="0"/>
          <a:lstStyle>
            <a:extLst/>
          </a:lstStyle>
          <a:p>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41FA85C-0A04-42F2-9AF0-4F9EBEBEE505}" type="datetimeFigureOut">
              <a:rPr lang="fr-FR" smtClean="0"/>
              <a:pPr/>
              <a:t>06/11/2018</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2057400" cy="5851525"/>
          </a:xfrm>
        </p:spPr>
        <p:txBody>
          <a:bodyPr vert="eaVert"/>
          <a:lstStyle>
            <a:lvl1pPr algn="l">
              <a:defRPr/>
            </a:lvl1pPr>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9"/>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41FA85C-0A04-42F2-9AF0-4F9EBEBEE505}" type="datetimeFigureOut">
              <a:rPr lang="fr-FR" smtClean="0"/>
              <a:pPr/>
              <a:t>06/11/2018</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41FA85C-0A04-42F2-9AF0-4F9EBEBEE505}" type="datetimeFigureOut">
              <a:rPr lang="fr-FR" smtClean="0"/>
              <a:pPr/>
              <a:t>06/11/2018</a:t>
            </a:fld>
            <a:endParaRPr lang="fr-FR" dirty="0"/>
          </a:p>
        </p:txBody>
      </p:sp>
      <p:sp>
        <p:nvSpPr>
          <p:cNvPr id="5" name="Espace réservé du pied de page 4"/>
          <p:cNvSpPr>
            <a:spLocks noGrp="1"/>
          </p:cNvSpPr>
          <p:nvPr>
            <p:ph type="ftr" sz="quarter" idx="11"/>
          </p:nvPr>
        </p:nvSpPr>
        <p:spPr/>
        <p:txBody>
          <a:bodyPr/>
          <a:lstStyle>
            <a:extLst/>
          </a:lstStyle>
          <a:p>
            <a:endParaRPr lang="fr-FR" dirty="0"/>
          </a:p>
        </p:txBody>
      </p:sp>
      <p:sp>
        <p:nvSpPr>
          <p:cNvPr id="6" name="Espace réservé du numéro de diapositive 5"/>
          <p:cNvSpPr>
            <a:spLocks noGrp="1"/>
          </p:cNvSpPr>
          <p:nvPr>
            <p:ph type="sldNum" sz="quarter" idx="12"/>
          </p:nvPr>
        </p:nvSpPr>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3287714"/>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8" name="Espace réservé de la date 7"/>
          <p:cNvSpPr>
            <a:spLocks noGrp="1"/>
          </p:cNvSpPr>
          <p:nvPr>
            <p:ph type="dt" sz="half" idx="10"/>
          </p:nvPr>
        </p:nvSpPr>
        <p:spPr>
          <a:xfrm>
            <a:off x="5562600" y="6513670"/>
            <a:ext cx="3002280" cy="274320"/>
          </a:xfrm>
        </p:spPr>
        <p:txBody>
          <a:bodyPr vert="horz" rtlCol="0"/>
          <a:lstStyle>
            <a:extLst/>
          </a:lstStyle>
          <a:p>
            <a:fld id="{A41FA85C-0A04-42F2-9AF0-4F9EBEBEE505}" type="datetimeFigureOut">
              <a:rPr lang="fr-FR" smtClean="0"/>
              <a:pPr/>
              <a:t>06/11/2018</a:t>
            </a:fld>
            <a:endParaRPr lang="fr-FR" dirty="0"/>
          </a:p>
        </p:txBody>
      </p:sp>
      <p:sp>
        <p:nvSpPr>
          <p:cNvPr id="9" name="Espace réservé du numéro de diapositive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D68F0BD-D88B-4DC0-B9B6-483F439C6660}" type="slidenum">
              <a:rPr lang="fr-FR" smtClean="0"/>
              <a:pPr/>
              <a:t>‹N°›</a:t>
            </a:fld>
            <a:endParaRPr lang="fr-FR" dirty="0"/>
          </a:p>
        </p:txBody>
      </p:sp>
      <p:sp>
        <p:nvSpPr>
          <p:cNvPr id="10" name="Espace réservé du pied de page 9"/>
          <p:cNvSpPr>
            <a:spLocks noGrp="1"/>
          </p:cNvSpPr>
          <p:nvPr>
            <p:ph type="ftr" sz="quarter" idx="12"/>
          </p:nvPr>
        </p:nvSpPr>
        <p:spPr>
          <a:xfrm>
            <a:off x="1600200" y="6513670"/>
            <a:ext cx="3907464" cy="274320"/>
          </a:xfrm>
        </p:spPr>
        <p:txBody>
          <a:bodyPr vert="horz" rtlCol="0"/>
          <a:lstStyle>
            <a:extLst/>
          </a:lstStyle>
          <a:p>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41FA85C-0A04-42F2-9AF0-4F9EBEBEE505}" type="datetimeFigureOut">
              <a:rPr lang="fr-FR" smtClean="0"/>
              <a:pPr/>
              <a:t>06/11/2018</a:t>
            </a:fld>
            <a:endParaRPr lang="fr-FR" dirty="0"/>
          </a:p>
        </p:txBody>
      </p:sp>
      <p:sp>
        <p:nvSpPr>
          <p:cNvPr id="6" name="Espace réservé du pied de page 5"/>
          <p:cNvSpPr>
            <a:spLocks noGrp="1"/>
          </p:cNvSpPr>
          <p:nvPr>
            <p:ph type="ftr" sz="quarter" idx="11"/>
          </p:nvPr>
        </p:nvSpPr>
        <p:spPr/>
        <p:txBody>
          <a:bodyPr/>
          <a:lstStyle>
            <a:extLst/>
          </a:lstStyle>
          <a:p>
            <a:endParaRPr lang="fr-FR" dirty="0"/>
          </a:p>
        </p:txBody>
      </p:sp>
      <p:sp>
        <p:nvSpPr>
          <p:cNvPr id="7" name="Espace réservé du numéro de diapositive 6"/>
          <p:cNvSpPr>
            <a:spLocks noGrp="1"/>
          </p:cNvSpPr>
          <p:nvPr>
            <p:ph type="sldNum" sz="quarter" idx="12"/>
          </p:nvPr>
        </p:nvSpPr>
        <p:spPr>
          <a:xfrm>
            <a:off x="8641080" y="6514568"/>
            <a:ext cx="464288" cy="274320"/>
          </a:xfrm>
        </p:spPr>
        <p:txBody>
          <a:bodyPr/>
          <a:lstStyle>
            <a:extLst/>
          </a:lstStyle>
          <a:p>
            <a:fld id="{BD68F0BD-D88B-4DC0-B9B6-483F439C6660}" type="slidenum">
              <a:rPr lang="fr-FR" smtClean="0"/>
              <a:pPr/>
              <a:t>‹N°›</a:t>
            </a:fld>
            <a:endParaRPr lang="fr-FR" dirty="0"/>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dirty="0"/>
          </a:p>
        </p:txBody>
      </p:sp>
      <p:sp>
        <p:nvSpPr>
          <p:cNvPr id="2" name="Titre 1"/>
          <p:cNvSpPr>
            <a:spLocks noGrp="1"/>
          </p:cNvSpPr>
          <p:nvPr>
            <p:ph type="title"/>
          </p:nvPr>
        </p:nvSpPr>
        <p:spPr>
          <a:xfrm>
            <a:off x="457200" y="251948"/>
            <a:ext cx="8229600" cy="1143000"/>
          </a:xfrm>
        </p:spPr>
        <p:txBody>
          <a:bodyPr anchor="b"/>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1"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1" y="2362201"/>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6" y="2362201"/>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41FA85C-0A04-42F2-9AF0-4F9EBEBEE505}" type="datetimeFigureOut">
              <a:rPr lang="fr-FR" smtClean="0"/>
              <a:pPr/>
              <a:t>06/11/2018</a:t>
            </a:fld>
            <a:endParaRPr lang="fr-FR" dirty="0"/>
          </a:p>
        </p:txBody>
      </p:sp>
      <p:sp>
        <p:nvSpPr>
          <p:cNvPr id="8" name="Espace réservé du pied de page 7"/>
          <p:cNvSpPr>
            <a:spLocks noGrp="1"/>
          </p:cNvSpPr>
          <p:nvPr>
            <p:ph type="ftr" sz="quarter" idx="11"/>
          </p:nvPr>
        </p:nvSpPr>
        <p:spPr/>
        <p:txBody>
          <a:bodyPr/>
          <a:lstStyle>
            <a:extLst/>
          </a:lstStyle>
          <a:p>
            <a:endParaRPr lang="fr-FR" dirty="0"/>
          </a:p>
        </p:txBody>
      </p:sp>
      <p:sp>
        <p:nvSpPr>
          <p:cNvPr id="9" name="Espace réservé du numéro de diapositive 8"/>
          <p:cNvSpPr>
            <a:spLocks noGrp="1"/>
          </p:cNvSpPr>
          <p:nvPr>
            <p:ph type="sldNum" sz="quarter" idx="12"/>
          </p:nvPr>
        </p:nvSpPr>
        <p:spPr>
          <a:xfrm>
            <a:off x="8641080" y="6514568"/>
            <a:ext cx="464288" cy="274320"/>
          </a:xfrm>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53218"/>
            <a:ext cx="8229600" cy="1143000"/>
          </a:xfrm>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extLst/>
          </a:lstStyle>
          <a:p>
            <a:fld id="{A41FA85C-0A04-42F2-9AF0-4F9EBEBEE505}" type="datetimeFigureOut">
              <a:rPr lang="fr-FR" smtClean="0"/>
              <a:pPr/>
              <a:t>06/11/2018</a:t>
            </a:fld>
            <a:endParaRPr lang="fr-FR" dirty="0"/>
          </a:p>
        </p:txBody>
      </p:sp>
      <p:sp>
        <p:nvSpPr>
          <p:cNvPr id="4" name="Espace réservé du pied de page 3"/>
          <p:cNvSpPr>
            <a:spLocks noGrp="1"/>
          </p:cNvSpPr>
          <p:nvPr>
            <p:ph type="ftr" sz="quarter" idx="11"/>
          </p:nvPr>
        </p:nvSpPr>
        <p:spPr/>
        <p:txBody>
          <a:bodyPr/>
          <a:lstStyle>
            <a:extLst/>
          </a:lstStyle>
          <a:p>
            <a:endParaRPr lang="fr-FR" dirty="0"/>
          </a:p>
        </p:txBody>
      </p:sp>
      <p:sp>
        <p:nvSpPr>
          <p:cNvPr id="5" name="Espace réservé du numéro de diapositive 4"/>
          <p:cNvSpPr>
            <a:spLocks noGrp="1"/>
          </p:cNvSpPr>
          <p:nvPr>
            <p:ph type="sldNum" sz="quarter" idx="12"/>
          </p:nvPr>
        </p:nvSpPr>
        <p:spPr/>
        <p:txBody>
          <a:bodyPr/>
          <a:lstStyle>
            <a:extLst/>
          </a:lstStyle>
          <a:p>
            <a:fld id="{BD68F0BD-D88B-4DC0-B9B6-483F439C6660}" type="slidenum">
              <a:rPr lang="fr-FR" smtClean="0"/>
              <a:pPr/>
              <a:t>‹N°›</a:t>
            </a:fld>
            <a:endParaRPr lang="fr-FR" dirty="0"/>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A41FA85C-0A04-42F2-9AF0-4F9EBEBEE505}" type="datetimeFigureOut">
              <a:rPr lang="fr-FR" smtClean="0"/>
              <a:pPr/>
              <a:t>06/11/2018</a:t>
            </a:fld>
            <a:endParaRPr lang="fr-FR" dirty="0"/>
          </a:p>
        </p:txBody>
      </p:sp>
      <p:sp>
        <p:nvSpPr>
          <p:cNvPr id="3" name="Espace réservé du pied de page 2"/>
          <p:cNvSpPr>
            <a:spLocks noGrp="1"/>
          </p:cNvSpPr>
          <p:nvPr>
            <p:ph type="ftr" sz="quarter" idx="11"/>
          </p:nvPr>
        </p:nvSpPr>
        <p:spPr/>
        <p:txBody>
          <a:bodyPr/>
          <a:lstStyle>
            <a:extLst/>
          </a:lstStyle>
          <a:p>
            <a:endParaRPr lang="fr-FR" dirty="0"/>
          </a:p>
        </p:txBody>
      </p:sp>
      <p:sp>
        <p:nvSpPr>
          <p:cNvPr id="4" name="Espace réservé du numéro de diapositive 3"/>
          <p:cNvSpPr>
            <a:spLocks noGrp="1"/>
          </p:cNvSpPr>
          <p:nvPr>
            <p:ph type="sldNum" sz="quarter" idx="12"/>
          </p:nvPr>
        </p:nvSpPr>
        <p:spPr/>
        <p:txBody>
          <a:bodyPr/>
          <a:lstStyle>
            <a:extLst/>
          </a:lstStyle>
          <a:p>
            <a:fld id="{BD68F0BD-D88B-4DC0-B9B6-483F439C6660}"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re 1"/>
          <p:cNvSpPr>
            <a:spLocks noGrp="1"/>
          </p:cNvSpPr>
          <p:nvPr>
            <p:ph type="title"/>
          </p:nvPr>
        </p:nvSpPr>
        <p:spPr>
          <a:xfrm>
            <a:off x="4963136" y="304800"/>
            <a:ext cx="3931920" cy="762000"/>
          </a:xfrm>
        </p:spPr>
        <p:txBody>
          <a:bodyPr anchor="b"/>
          <a:lstStyle>
            <a:lvl1pPr marL="0" algn="r">
              <a:buNone/>
              <a:defRPr sz="2000" b="1"/>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9" name="Espace réservé de la date 8"/>
          <p:cNvSpPr>
            <a:spLocks noGrp="1"/>
          </p:cNvSpPr>
          <p:nvPr>
            <p:ph type="dt" sz="half" idx="10"/>
          </p:nvPr>
        </p:nvSpPr>
        <p:spPr>
          <a:xfrm>
            <a:off x="5562600" y="6513670"/>
            <a:ext cx="3002280" cy="274320"/>
          </a:xfrm>
        </p:spPr>
        <p:txBody>
          <a:bodyPr vert="horz" rtlCol="0"/>
          <a:lstStyle>
            <a:extLst/>
          </a:lstStyle>
          <a:p>
            <a:fld id="{A41FA85C-0A04-42F2-9AF0-4F9EBEBEE505}" type="datetimeFigureOut">
              <a:rPr lang="fr-FR" smtClean="0"/>
              <a:pPr/>
              <a:t>06/11/2018</a:t>
            </a:fld>
            <a:endParaRPr lang="fr-FR" dirty="0"/>
          </a:p>
        </p:txBody>
      </p:sp>
      <p:sp>
        <p:nvSpPr>
          <p:cNvPr id="10" name="Espace réservé du numéro de diapositive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D68F0BD-D88B-4DC0-B9B6-483F439C6660}" type="slidenum">
              <a:rPr lang="fr-FR" smtClean="0"/>
              <a:pPr/>
              <a:t>‹N°›</a:t>
            </a:fld>
            <a:endParaRPr lang="fr-FR" dirty="0"/>
          </a:p>
        </p:txBody>
      </p:sp>
      <p:sp>
        <p:nvSpPr>
          <p:cNvPr id="11" name="Espace réservé du pied de page 10"/>
          <p:cNvSpPr>
            <a:spLocks noGrp="1"/>
          </p:cNvSpPr>
          <p:nvPr>
            <p:ph type="ftr" sz="quarter" idx="12"/>
          </p:nvPr>
        </p:nvSpPr>
        <p:spPr>
          <a:xfrm>
            <a:off x="1600200" y="6513670"/>
            <a:ext cx="3907464" cy="274320"/>
          </a:xfrm>
        </p:spPr>
        <p:txBody>
          <a:bodyPr vert="horz" rtlCol="0"/>
          <a:lstStyle>
            <a:extLst/>
          </a:lstStyle>
          <a:p>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040443" y="4724400"/>
            <a:ext cx="5486400" cy="664536"/>
          </a:xfrm>
        </p:spPr>
        <p:txBody>
          <a:bodyPr anchor="b"/>
          <a:lstStyle>
            <a:lvl1pPr marL="0" algn="r">
              <a:buNone/>
              <a:defRPr sz="2000" b="1"/>
            </a:lvl1pPr>
            <a:extLst/>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3040443" y="5388937"/>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13" name="Espace réservé pour une image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fr-FR" dirty="0"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8" name="Espace réservé de la date 7"/>
          <p:cNvSpPr>
            <a:spLocks noGrp="1"/>
          </p:cNvSpPr>
          <p:nvPr>
            <p:ph type="dt" sz="half" idx="10"/>
          </p:nvPr>
        </p:nvSpPr>
        <p:spPr>
          <a:xfrm>
            <a:off x="5562600" y="6509004"/>
            <a:ext cx="3002280" cy="274320"/>
          </a:xfrm>
        </p:spPr>
        <p:txBody>
          <a:bodyPr vert="horz" rtlCol="0"/>
          <a:lstStyle>
            <a:extLst/>
          </a:lstStyle>
          <a:p>
            <a:fld id="{A41FA85C-0A04-42F2-9AF0-4F9EBEBEE505}" type="datetimeFigureOut">
              <a:rPr lang="fr-FR" smtClean="0"/>
              <a:pPr/>
              <a:t>06/11/2018</a:t>
            </a:fld>
            <a:endParaRPr lang="fr-FR" dirty="0"/>
          </a:p>
        </p:txBody>
      </p:sp>
      <p:sp>
        <p:nvSpPr>
          <p:cNvPr id="9" name="Espace réservé du numéro de diapositive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D68F0BD-D88B-4DC0-B9B6-483F439C6660}" type="slidenum">
              <a:rPr lang="fr-FR" smtClean="0"/>
              <a:pPr/>
              <a:t>‹N°›</a:t>
            </a:fld>
            <a:endParaRPr lang="fr-FR" dirty="0"/>
          </a:p>
        </p:txBody>
      </p:sp>
      <p:sp>
        <p:nvSpPr>
          <p:cNvPr id="10" name="Espace réservé du pied de page 9"/>
          <p:cNvSpPr>
            <a:spLocks noGrp="1"/>
          </p:cNvSpPr>
          <p:nvPr>
            <p:ph type="ftr" sz="quarter" idx="12"/>
          </p:nvPr>
        </p:nvSpPr>
        <p:spPr>
          <a:xfrm>
            <a:off x="1600200" y="6509004"/>
            <a:ext cx="3907464" cy="274320"/>
          </a:xfrm>
        </p:spPr>
        <p:txBody>
          <a:bodyPr vert="horz" rtlCol="0"/>
          <a:lstStyle>
            <a:extLst/>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Arrondir un rectangle avec un coin diagonal 6"/>
          <p:cNvSpPr/>
          <p:nvPr/>
        </p:nvSpPr>
        <p:spPr>
          <a:xfrm>
            <a:off x="164593" y="147085"/>
            <a:ext cx="8810847"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Espace réservé du pied de page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fr-FR" dirty="0"/>
          </a:p>
        </p:txBody>
      </p:sp>
      <p:sp>
        <p:nvSpPr>
          <p:cNvPr id="14" name="Espace réservé de la date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A41FA85C-0A04-42F2-9AF0-4F9EBEBEE505}" type="datetimeFigureOut">
              <a:rPr lang="fr-FR" smtClean="0"/>
              <a:pPr/>
              <a:t>06/11/2018</a:t>
            </a:fld>
            <a:endParaRPr lang="fr-FR" dirty="0"/>
          </a:p>
        </p:txBody>
      </p:sp>
      <p:sp>
        <p:nvSpPr>
          <p:cNvPr id="23" name="Espace réservé du numéro de diapositive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D68F0BD-D88B-4DC0-B9B6-483F439C6660}" type="slidenum">
              <a:rPr lang="fr-FR" smtClean="0"/>
              <a:pPr/>
              <a:t>‹N°›</a:t>
            </a:fld>
            <a:endParaRPr lang="fr-FR" dirty="0"/>
          </a:p>
        </p:txBody>
      </p:sp>
      <p:sp>
        <p:nvSpPr>
          <p:cNvPr id="22" name="Espace réservé du titre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objectifgrandesecoles.com/etudiant/conseils/sujet.ht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objectifgrandesecoles.com/etudiant/conseils/plan.htm" TargetMode="External"/><Relationship Id="rId4" Type="http://schemas.openxmlformats.org/officeDocument/2006/relationships/hyperlink" Target="http://www.objectifgrandesecoles.com/etudiant/conseils/question.htm"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fr.wikipedia.org/wiki/Dicotyl%C3%A9dones" TargetMode="External"/><Relationship Id="rId2" Type="http://schemas.openxmlformats.org/officeDocument/2006/relationships/hyperlink" Target="https://fr.wikipedia.org/wiki/Bact%C3%A9rie"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hyperlink" Target="http://www.bepress.com/cgi/viewcontent.cgi?article=1259&amp;context=jafio"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hyperlink" Target="http://faostat.fao.org/site/567/default.aspx" TargetMode="External"/><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2" Type="http://schemas.openxmlformats.org/officeDocument/2006/relationships/hyperlink" Target="http://www.zotero.org/support/fr/start" TargetMode="External"/><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r-FR" b="1" dirty="0" smtClean="0">
                <a:ln/>
                <a:solidFill>
                  <a:schemeClr val="accent3"/>
                </a:solidFill>
                <a:effectLst>
                  <a:innerShdw blurRad="63500" dist="50800" dir="18900000">
                    <a:prstClr val="black">
                      <a:alpha val="50000"/>
                    </a:prstClr>
                  </a:innerShdw>
                </a:effectLst>
              </a:rPr>
              <a:t>Méthodologie de recherche scientifique</a:t>
            </a:r>
            <a:endParaRPr lang="fr-FR" b="1" dirty="0">
              <a:ln/>
              <a:solidFill>
                <a:schemeClr val="accent3"/>
              </a:solidFill>
              <a:effectLst>
                <a:innerShdw blurRad="63500" dist="50800" dir="18900000">
                  <a:prstClr val="black">
                    <a:alpha val="50000"/>
                  </a:prstClr>
                </a:inn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253536"/>
            <a:ext cx="8186766" cy="1032324"/>
          </a:xfrm>
          <a:noFill/>
          <a:ln>
            <a:solidFill>
              <a:srgbClr val="92D050"/>
            </a:solidFill>
          </a:ln>
        </p:spPr>
        <p:style>
          <a:lnRef idx="3">
            <a:schemeClr val="lt1"/>
          </a:lnRef>
          <a:fillRef idx="1">
            <a:schemeClr val="dk1"/>
          </a:fillRef>
          <a:effectRef idx="1">
            <a:schemeClr val="dk1"/>
          </a:effectRef>
          <a:fontRef idx="minor">
            <a:schemeClr val="lt1"/>
          </a:fontRef>
        </p:style>
        <p:txBody>
          <a:bodyPr>
            <a:normAutofit/>
          </a:bodyPr>
          <a:lstStyle/>
          <a:p>
            <a:pPr algn="ctr"/>
            <a:r>
              <a:rPr lang="fr-FR" sz="4800" b="1" i="1" spc="600" dirty="0" smtClean="0">
                <a:solidFill>
                  <a:srgbClr val="00B0F0"/>
                </a:solidFill>
              </a:rPr>
              <a:t>Choix du SUJET</a:t>
            </a:r>
            <a:endParaRPr lang="fr-FR" sz="4800" i="1" spc="600" dirty="0">
              <a:solidFill>
                <a:srgbClr val="00B0F0"/>
              </a:solidFill>
            </a:endParaRPr>
          </a:p>
        </p:txBody>
      </p:sp>
      <p:sp>
        <p:nvSpPr>
          <p:cNvPr id="3" name="Espace réservé du contenu 2"/>
          <p:cNvSpPr>
            <a:spLocks noGrp="1"/>
          </p:cNvSpPr>
          <p:nvPr>
            <p:ph idx="1"/>
          </p:nvPr>
        </p:nvSpPr>
        <p:spPr>
          <a:xfrm>
            <a:off x="428596" y="1214423"/>
            <a:ext cx="8291264" cy="1928826"/>
          </a:xfrm>
        </p:spPr>
        <p:txBody>
          <a:bodyPr>
            <a:normAutofit lnSpcReduction="10000"/>
          </a:bodyPr>
          <a:lstStyle/>
          <a:p>
            <a:pPr algn="ctr"/>
            <a:r>
              <a:rPr lang="fr-FR" dirty="0" smtClean="0"/>
              <a:t> Un mémoire de fin d'études est l'occasion de réfléchir sur un sujet</a:t>
            </a:r>
          </a:p>
          <a:p>
            <a:pPr algn="ctr"/>
            <a:endParaRPr lang="fr-FR" dirty="0" smtClean="0"/>
          </a:p>
          <a:p>
            <a:pPr algn="ctr">
              <a:buNone/>
            </a:pPr>
            <a:r>
              <a:rPr lang="fr-FR" dirty="0" smtClean="0"/>
              <a:t> </a:t>
            </a:r>
            <a:r>
              <a:rPr lang="fr-FR" i="1" u="sng" dirty="0" smtClean="0">
                <a:solidFill>
                  <a:srgbClr val="92D050"/>
                </a:solidFill>
                <a:effectLst>
                  <a:outerShdw blurRad="38100" dist="38100" dir="2700000" algn="tl">
                    <a:srgbClr val="000000">
                      <a:alpha val="43137"/>
                    </a:srgbClr>
                  </a:outerShdw>
                </a:effectLst>
              </a:rPr>
              <a:t>précis , réalisable et actuel</a:t>
            </a:r>
          </a:p>
          <a:p>
            <a:pPr algn="ctr">
              <a:buNone/>
            </a:pPr>
            <a:endParaRPr lang="fr-FR" i="1" dirty="0" smtClean="0">
              <a:solidFill>
                <a:srgbClr val="FF0000"/>
              </a:solidFill>
            </a:endParaRPr>
          </a:p>
        </p:txBody>
      </p:sp>
      <p:sp>
        <p:nvSpPr>
          <p:cNvPr id="4" name="Ellipse 3"/>
          <p:cNvSpPr/>
          <p:nvPr/>
        </p:nvSpPr>
        <p:spPr>
          <a:xfrm>
            <a:off x="2000232" y="2500306"/>
            <a:ext cx="5500726" cy="719510"/>
          </a:xfrm>
          <a:prstGeom prst="ellipse">
            <a:avLst/>
          </a:prstGeom>
          <a:noFill/>
          <a:ln/>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6" name="Rectangle 5"/>
          <p:cNvSpPr/>
          <p:nvPr/>
        </p:nvSpPr>
        <p:spPr>
          <a:xfrm>
            <a:off x="500034" y="3071810"/>
            <a:ext cx="8280920" cy="4154984"/>
          </a:xfrm>
          <a:prstGeom prst="rect">
            <a:avLst/>
          </a:prstGeom>
        </p:spPr>
        <p:txBody>
          <a:bodyPr wrap="square">
            <a:spAutoFit/>
          </a:bodyPr>
          <a:lstStyle/>
          <a:p>
            <a:pPr algn="just">
              <a:lnSpc>
                <a:spcPct val="150000"/>
              </a:lnSpc>
            </a:pPr>
            <a:r>
              <a:rPr lang="fr-FR" sz="2400" dirty="0" smtClean="0"/>
              <a:t>Un sujet </a:t>
            </a:r>
            <a:r>
              <a:rPr lang="fr-FR" sz="2400" i="1" u="sng" dirty="0" smtClean="0">
                <a:solidFill>
                  <a:srgbClr val="00B0F0"/>
                </a:solidFill>
                <a:effectLst>
                  <a:outerShdw blurRad="38100" dist="38100" dir="2700000" algn="tl">
                    <a:srgbClr val="000000">
                      <a:alpha val="43137"/>
                    </a:srgbClr>
                  </a:outerShdw>
                </a:effectLst>
              </a:rPr>
              <a:t>trop large</a:t>
            </a:r>
            <a:r>
              <a:rPr lang="fr-FR" sz="2400" i="1" dirty="0" smtClean="0">
                <a:solidFill>
                  <a:srgbClr val="00B0F0"/>
                </a:solidFill>
                <a:effectLst>
                  <a:outerShdw blurRad="38100" dist="38100" dir="2700000" algn="tl">
                    <a:srgbClr val="000000">
                      <a:alpha val="43137"/>
                    </a:srgbClr>
                  </a:outerShdw>
                </a:effectLst>
              </a:rPr>
              <a:t> </a:t>
            </a:r>
            <a:r>
              <a:rPr lang="fr-FR" sz="2400" dirty="0" smtClean="0"/>
              <a:t>ne peut pas être traité efficacement et ne permet pas de dépasser le stade des généralités.</a:t>
            </a:r>
          </a:p>
          <a:p>
            <a:endParaRPr lang="fr-FR" sz="2400" dirty="0" smtClean="0"/>
          </a:p>
          <a:p>
            <a:r>
              <a:rPr lang="fr-FR" sz="2400" dirty="0" smtClean="0"/>
              <a:t>Il doit aussi s'inscrire dans un courant de recherche, et constituer une étape ou un aspect d'un problème </a:t>
            </a:r>
            <a:r>
              <a:rPr lang="fr-FR" sz="2400" dirty="0" smtClean="0">
                <a:solidFill>
                  <a:srgbClr val="FF0000"/>
                </a:solidFill>
              </a:rPr>
              <a:t>déjà en partie traité</a:t>
            </a:r>
            <a:r>
              <a:rPr lang="fr-FR" sz="2400" dirty="0" smtClean="0"/>
              <a:t>. Un sujet totalement </a:t>
            </a:r>
            <a:r>
              <a:rPr lang="fr-FR" sz="2400" dirty="0" smtClean="0">
                <a:solidFill>
                  <a:srgbClr val="FF0000"/>
                </a:solidFill>
              </a:rPr>
              <a:t>nouveau</a:t>
            </a:r>
            <a:r>
              <a:rPr lang="fr-FR" sz="2400" dirty="0" smtClean="0"/>
              <a:t>, sans aucun antécédent, comportera </a:t>
            </a:r>
            <a:r>
              <a:rPr lang="fr-FR" sz="2400" dirty="0" smtClean="0">
                <a:solidFill>
                  <a:srgbClr val="FF0000"/>
                </a:solidFill>
              </a:rPr>
              <a:t>des risques </a:t>
            </a:r>
            <a:r>
              <a:rPr lang="fr-FR" sz="2400" dirty="0" smtClean="0"/>
              <a:t>pour l'étudiant (à quoi l'étudiant va-t-il se raccrocher pour le traiter ? Avec l'aide de qui ?).</a:t>
            </a:r>
          </a:p>
          <a:p>
            <a:endParaRPr lang="fr-FR" sz="2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b="1" dirty="0" smtClean="0"/>
              <a:t>L'attitude du chercheur</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r>
              <a:rPr lang="fr-FR" dirty="0" smtClean="0"/>
              <a:t>- Le chercheur indique les fondements, les points de départ, les postulats sur lesquels il fait reposer son travail.</a:t>
            </a:r>
          </a:p>
          <a:p>
            <a:r>
              <a:rPr lang="fr-FR" dirty="0" smtClean="0"/>
              <a:t>- Il définit précisément les notions qu'il utilise.</a:t>
            </a:r>
          </a:p>
          <a:p>
            <a:r>
              <a:rPr lang="fr-FR" dirty="0" smtClean="0"/>
              <a:t>- Il questionne et justifie les choix (de méthodes ou de contenu) qu'il a dû faire.</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980728"/>
            <a:ext cx="7772400" cy="914400"/>
          </a:xfrm>
          <a:noFill/>
          <a:ln>
            <a:noFill/>
          </a:ln>
        </p:spPr>
        <p:style>
          <a:lnRef idx="3">
            <a:schemeClr val="lt1"/>
          </a:lnRef>
          <a:fillRef idx="1">
            <a:schemeClr val="dk1"/>
          </a:fillRef>
          <a:effectRef idx="1">
            <a:schemeClr val="dk1"/>
          </a:effectRef>
          <a:fontRef idx="minor">
            <a:schemeClr val="lt1"/>
          </a:fontRef>
        </p:style>
        <p:txBody>
          <a:bodyPr>
            <a:normAutofit fontScale="90000"/>
          </a:bodyPr>
          <a:lstStyle/>
          <a:p>
            <a:pPr algn="ctr"/>
            <a:r>
              <a:rPr lang="fr-FR" sz="3600" b="1" dirty="0" smtClean="0">
                <a:solidFill>
                  <a:srgbClr val="00B0F0"/>
                </a:solidFill>
              </a:rPr>
              <a:t>La Question centrale et la problématique</a:t>
            </a:r>
            <a:r>
              <a:rPr lang="fr-FR" b="1" dirty="0" smtClean="0"/>
              <a:t/>
            </a:r>
            <a:br>
              <a:rPr lang="fr-FR" b="1" dirty="0" smtClean="0"/>
            </a:br>
            <a:endParaRPr lang="fr-FR" dirty="0"/>
          </a:p>
        </p:txBody>
      </p:sp>
      <p:sp>
        <p:nvSpPr>
          <p:cNvPr id="3" name="Espace réservé du contenu 2"/>
          <p:cNvSpPr>
            <a:spLocks noGrp="1"/>
          </p:cNvSpPr>
          <p:nvPr>
            <p:ph idx="1"/>
          </p:nvPr>
        </p:nvSpPr>
        <p:spPr>
          <a:xfrm>
            <a:off x="827584" y="1340768"/>
            <a:ext cx="7772400" cy="2016224"/>
          </a:xfrm>
        </p:spPr>
        <p:txBody>
          <a:bodyPr>
            <a:normAutofit/>
          </a:bodyPr>
          <a:lstStyle/>
          <a:p>
            <a:pPr algn="ctr">
              <a:buNone/>
            </a:pPr>
            <a:r>
              <a:rPr lang="fr-FR" dirty="0" smtClean="0"/>
              <a:t>Tout travail comporte une</a:t>
            </a:r>
          </a:p>
          <a:p>
            <a:pPr algn="ctr">
              <a:buNone/>
            </a:pPr>
            <a:endParaRPr lang="fr-FR" dirty="0" smtClean="0"/>
          </a:p>
          <a:p>
            <a:pPr algn="ctr">
              <a:buNone/>
            </a:pPr>
            <a:r>
              <a:rPr lang="fr-FR" i="1" dirty="0" smtClean="0">
                <a:solidFill>
                  <a:srgbClr val="FF0000"/>
                </a:solidFill>
              </a:rPr>
              <a:t> </a:t>
            </a:r>
            <a:r>
              <a:rPr lang="fr-FR" i="1" dirty="0" smtClean="0">
                <a:solidFill>
                  <a:srgbClr val="00B0F0"/>
                </a:solidFill>
                <a:effectLst>
                  <a:outerShdw blurRad="38100" dist="38100" dir="2700000" algn="tl">
                    <a:srgbClr val="000000">
                      <a:alpha val="43137"/>
                    </a:srgbClr>
                  </a:outerShdw>
                </a:effectLst>
              </a:rPr>
              <a:t>Question centrale</a:t>
            </a:r>
          </a:p>
        </p:txBody>
      </p:sp>
      <p:sp>
        <p:nvSpPr>
          <p:cNvPr id="4" name="Ellipse 3"/>
          <p:cNvSpPr/>
          <p:nvPr/>
        </p:nvSpPr>
        <p:spPr>
          <a:xfrm>
            <a:off x="2555776" y="2204864"/>
            <a:ext cx="4416491" cy="864096"/>
          </a:xfrm>
          <a:prstGeom prst="ellipse">
            <a:avLst/>
          </a:prstGeom>
          <a:noFill/>
          <a:ln>
            <a:solidFill>
              <a:srgbClr val="92D050"/>
            </a:solidFill>
          </a:ln>
          <a:effectLst>
            <a:glow rad="63500">
              <a:schemeClr val="accent3">
                <a:satMod val="175000"/>
                <a:alpha val="40000"/>
              </a:schemeClr>
            </a:glow>
            <a:outerShdw blurRad="50800" dist="38100" dir="5400000" rotWithShape="0">
              <a:srgbClr val="000000">
                <a:alpha val="43137"/>
              </a:srgbClr>
            </a:outerShdw>
          </a:effectLst>
        </p:spPr>
        <p:style>
          <a:lnRef idx="3">
            <a:schemeClr val="lt1"/>
          </a:lnRef>
          <a:fillRef idx="1">
            <a:schemeClr val="dk1"/>
          </a:fillRef>
          <a:effectRef idx="1">
            <a:schemeClr val="dk1"/>
          </a:effectRef>
          <a:fontRef idx="minor">
            <a:schemeClr val="lt1"/>
          </a:fontRef>
        </p:style>
        <p:txBody>
          <a:bodyPr rtlCol="0" anchor="ctr"/>
          <a:lstStyle/>
          <a:p>
            <a:pPr algn="ctr"/>
            <a:endParaRPr lang="fr-FR" dirty="0"/>
          </a:p>
        </p:txBody>
      </p:sp>
      <p:sp>
        <p:nvSpPr>
          <p:cNvPr id="5" name="Flèche vers le bas 4"/>
          <p:cNvSpPr/>
          <p:nvPr/>
        </p:nvSpPr>
        <p:spPr>
          <a:xfrm>
            <a:off x="4283969" y="1988840"/>
            <a:ext cx="864096" cy="378042"/>
          </a:xfrm>
          <a:prstGeom prst="downArrow">
            <a:avLst>
              <a:gd name="adj1" fmla="val 50000"/>
              <a:gd name="adj2" fmla="val 53407"/>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8" name="Rectangle 7"/>
          <p:cNvSpPr/>
          <p:nvPr/>
        </p:nvSpPr>
        <p:spPr>
          <a:xfrm>
            <a:off x="395536" y="4149080"/>
            <a:ext cx="8352928" cy="707886"/>
          </a:xfrm>
          <a:prstGeom prst="rect">
            <a:avLst/>
          </a:prstGeom>
          <a:ln>
            <a:solidFill>
              <a:srgbClr val="92D050"/>
            </a:solidFill>
          </a:ln>
        </p:spPr>
        <p:txBody>
          <a:bodyPr wrap="square">
            <a:spAutoFit/>
          </a:bodyPr>
          <a:lstStyle/>
          <a:p>
            <a:r>
              <a:rPr lang="fr-FR" sz="2000" dirty="0" smtClean="0"/>
              <a:t> " Quelle  est l’alternative aux antibiotiques  dont  l’activité  est de plus en plus  faible devant la résistance des microorganismes".</a:t>
            </a:r>
          </a:p>
        </p:txBody>
      </p:sp>
      <p:sp>
        <p:nvSpPr>
          <p:cNvPr id="9" name="Rectangle 8"/>
          <p:cNvSpPr/>
          <p:nvPr/>
        </p:nvSpPr>
        <p:spPr>
          <a:xfrm>
            <a:off x="467544" y="3284984"/>
            <a:ext cx="8352928" cy="830997"/>
          </a:xfrm>
          <a:prstGeom prst="rect">
            <a:avLst/>
          </a:prstGeom>
        </p:spPr>
        <p:txBody>
          <a:bodyPr wrap="square">
            <a:spAutoFit/>
          </a:bodyPr>
          <a:lstStyle/>
          <a:p>
            <a:pPr algn="ctr"/>
            <a:r>
              <a:rPr lang="fr-FR" sz="2400" dirty="0" smtClean="0"/>
              <a:t>Une question centrale se présente sous la forme de l'exemple suivant : </a:t>
            </a:r>
          </a:p>
        </p:txBody>
      </p:sp>
      <p:sp>
        <p:nvSpPr>
          <p:cNvPr id="10" name="ZoneTexte 9"/>
          <p:cNvSpPr txBox="1"/>
          <p:nvPr/>
        </p:nvSpPr>
        <p:spPr>
          <a:xfrm>
            <a:off x="357158" y="5000636"/>
            <a:ext cx="8352928" cy="707886"/>
          </a:xfrm>
          <a:prstGeom prst="rect">
            <a:avLst/>
          </a:prstGeom>
          <a:noFill/>
          <a:ln>
            <a:solidFill>
              <a:srgbClr val="92D050"/>
            </a:solidFill>
          </a:ln>
        </p:spPr>
        <p:txBody>
          <a:bodyPr wrap="square" rtlCol="0">
            <a:spAutoFit/>
          </a:bodyPr>
          <a:lstStyle/>
          <a:p>
            <a:r>
              <a:rPr lang="fr-FR" sz="2000" dirty="0" smtClean="0"/>
              <a:t>« Quelles sont les  origines et  les nouvelles molécules qui peuvent   remplacées les antibiotiques ? »</a:t>
            </a:r>
            <a:endParaRPr lang="fr-FR"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additive="base">
                                        <p:cTn id="21" dur="500" fill="hold"/>
                                        <p:tgtEl>
                                          <p:spTgt spid="4"/>
                                        </p:tgtEl>
                                        <p:attrNameLst>
                                          <p:attrName>ppt_x</p:attrName>
                                        </p:attrNameLst>
                                      </p:cBhvr>
                                      <p:tavLst>
                                        <p:tav tm="0">
                                          <p:val>
                                            <p:strVal val="#ppt_x"/>
                                          </p:val>
                                        </p:tav>
                                        <p:tav tm="100000">
                                          <p:val>
                                            <p:strVal val="#ppt_x"/>
                                          </p:val>
                                        </p:tav>
                                      </p:tavLst>
                                    </p:anim>
                                    <p:anim calcmode="lin" valueType="num">
                                      <p:cBhvr additive="base">
                                        <p:cTn id="2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 calcmode="lin" valueType="num">
                                      <p:cBhvr additive="base">
                                        <p:cTn id="33" dur="500" fill="hold"/>
                                        <p:tgtEl>
                                          <p:spTgt spid="8"/>
                                        </p:tgtEl>
                                        <p:attrNameLst>
                                          <p:attrName>ppt_x</p:attrName>
                                        </p:attrNameLst>
                                      </p:cBhvr>
                                      <p:tavLst>
                                        <p:tav tm="0">
                                          <p:val>
                                            <p:strVal val="#ppt_x"/>
                                          </p:val>
                                        </p:tav>
                                        <p:tav tm="100000">
                                          <p:val>
                                            <p:strVal val="#ppt_x"/>
                                          </p:val>
                                        </p:tav>
                                      </p:tavLst>
                                    </p:anim>
                                    <p:anim calcmode="lin" valueType="num">
                                      <p:cBhvr additive="base">
                                        <p:cTn id="3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animBg="1"/>
      <p:bldP spid="8" grpId="0" animBg="1"/>
      <p:bldP spid="9" grpId="0"/>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00034" y="500042"/>
            <a:ext cx="8186766" cy="4929222"/>
          </a:xfrm>
        </p:spPr>
        <p:txBody>
          <a:bodyPr>
            <a:normAutofit/>
          </a:bodyPr>
          <a:lstStyle/>
          <a:p>
            <a:pPr algn="just"/>
            <a:r>
              <a:rPr lang="fr-FR" sz="2800" dirty="0" smtClean="0">
                <a:solidFill>
                  <a:schemeClr val="tx1"/>
                </a:solidFill>
              </a:rPr>
              <a:t>La problématique est la question à laquelle on essaye de répondre pendant la recherche. </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 Le problème de recherche est formulé en s’appuyant sur les lectures (travaux et ouvrages) et les observations préliminaires de terrain</a:t>
            </a:r>
            <a:br>
              <a:rPr lang="fr-FR" sz="2800" dirty="0" smtClean="0">
                <a:solidFill>
                  <a:schemeClr val="tx1"/>
                </a:solidFill>
              </a:rPr>
            </a:br>
            <a:r>
              <a:rPr lang="fr-FR" sz="2800" dirty="0" smtClean="0">
                <a:solidFill>
                  <a:schemeClr val="tx1"/>
                </a:solidFill>
              </a:rPr>
              <a:t/>
            </a:r>
            <a:br>
              <a:rPr lang="fr-FR" sz="2800" dirty="0" smtClean="0">
                <a:solidFill>
                  <a:schemeClr val="tx1"/>
                </a:solidFill>
              </a:rPr>
            </a:br>
            <a:r>
              <a:rPr lang="fr-FR" sz="2800" dirty="0" smtClean="0">
                <a:solidFill>
                  <a:schemeClr val="tx1"/>
                </a:solidFill>
              </a:rPr>
              <a:t>Les questions de recherche sont des énoncés interrogatifs qui formulent et explicitent le  problème identifié</a:t>
            </a:r>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914400" y="512064"/>
            <a:ext cx="7772400" cy="756696"/>
          </a:xfrm>
          <a:noFill/>
          <a:ln>
            <a:noFill/>
          </a:ln>
        </p:spPr>
        <p:style>
          <a:lnRef idx="3">
            <a:schemeClr val="lt1"/>
          </a:lnRef>
          <a:fillRef idx="1">
            <a:schemeClr val="dk1"/>
          </a:fillRef>
          <a:effectRef idx="1">
            <a:schemeClr val="dk1"/>
          </a:effectRef>
          <a:fontRef idx="minor">
            <a:schemeClr val="lt1"/>
          </a:fontRef>
        </p:style>
        <p:txBody>
          <a:bodyPr>
            <a:normAutofit fontScale="90000"/>
          </a:bodyPr>
          <a:lstStyle/>
          <a:p>
            <a:pPr algn="ctr"/>
            <a:r>
              <a:rPr lang="fr-FR" b="1" dirty="0" smtClean="0">
                <a:solidFill>
                  <a:srgbClr val="00B0F0"/>
                </a:solidFill>
              </a:rPr>
              <a:t>Hypothèses</a:t>
            </a:r>
            <a:endParaRPr lang="fr-FR" b="1" dirty="0">
              <a:solidFill>
                <a:srgbClr val="00B0F0"/>
              </a:solidFill>
            </a:endParaRPr>
          </a:p>
        </p:txBody>
      </p:sp>
      <p:sp>
        <p:nvSpPr>
          <p:cNvPr id="3" name="Espace réservé du contenu 2"/>
          <p:cNvSpPr>
            <a:spLocks noGrp="1"/>
          </p:cNvSpPr>
          <p:nvPr>
            <p:ph idx="1"/>
          </p:nvPr>
        </p:nvSpPr>
        <p:spPr>
          <a:xfrm>
            <a:off x="827584" y="1412776"/>
            <a:ext cx="7772400" cy="2232248"/>
          </a:xfrm>
        </p:spPr>
        <p:txBody>
          <a:bodyPr>
            <a:normAutofit fontScale="92500" lnSpcReduction="10000"/>
          </a:bodyPr>
          <a:lstStyle/>
          <a:p>
            <a:pPr algn="ctr">
              <a:buNone/>
            </a:pPr>
            <a:r>
              <a:rPr lang="fr-FR" dirty="0" smtClean="0"/>
              <a:t>Ce sont des</a:t>
            </a:r>
          </a:p>
          <a:p>
            <a:pPr algn="ctr">
              <a:buNone/>
            </a:pPr>
            <a:r>
              <a:rPr lang="fr-FR" i="1" dirty="0" smtClean="0">
                <a:solidFill>
                  <a:srgbClr val="92D050"/>
                </a:solidFill>
                <a:effectLst>
                  <a:outerShdw blurRad="38100" dist="38100" dir="2700000" algn="tl">
                    <a:srgbClr val="000000">
                      <a:alpha val="43137"/>
                    </a:srgbClr>
                  </a:outerShdw>
                </a:effectLst>
              </a:rPr>
              <a:t>propositions de réponses (réponses anticipées )</a:t>
            </a:r>
          </a:p>
          <a:p>
            <a:pPr algn="ctr">
              <a:buNone/>
            </a:pPr>
            <a:r>
              <a:rPr lang="fr-FR" dirty="0" smtClean="0"/>
              <a:t>a la question centrale</a:t>
            </a:r>
          </a:p>
          <a:p>
            <a:pPr algn="ctr">
              <a:buNone/>
            </a:pPr>
            <a:r>
              <a:rPr lang="fr-FR" dirty="0" smtClean="0"/>
              <a:t>Qui seront vérifiées dans le mémoire</a:t>
            </a:r>
          </a:p>
          <a:p>
            <a:pPr algn="ctr">
              <a:buNone/>
            </a:pPr>
            <a:endParaRPr lang="fr-FR" dirty="0" smtClean="0"/>
          </a:p>
        </p:txBody>
      </p:sp>
      <p:sp>
        <p:nvSpPr>
          <p:cNvPr id="4" name="Espace réservé du contenu 2"/>
          <p:cNvSpPr txBox="1">
            <a:spLocks/>
          </p:cNvSpPr>
          <p:nvPr/>
        </p:nvSpPr>
        <p:spPr>
          <a:xfrm>
            <a:off x="642910" y="3929066"/>
            <a:ext cx="7772400" cy="2232248"/>
          </a:xfrm>
          <a:prstGeom prst="rect">
            <a:avLst/>
          </a:prstGeom>
        </p:spPr>
        <p:txBody>
          <a:bodyPr>
            <a:normAutofit/>
          </a:bodyPr>
          <a:lstStyle/>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None/>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   La construction de l’objet d’étude passe par la</a:t>
            </a:r>
            <a:r>
              <a:rPr kumimoji="0" lang="fr-FR" sz="3200" b="0" i="0" u="none" strike="noStrike" kern="1200" cap="none" spc="0" normalizeH="0" noProof="0" dirty="0" smtClean="0">
                <a:ln>
                  <a:noFill/>
                </a:ln>
                <a:solidFill>
                  <a:schemeClr val="tx1"/>
                </a:solidFill>
                <a:effectLst/>
                <a:uLnTx/>
                <a:uFillTx/>
                <a:latin typeface="+mn-lt"/>
                <a:ea typeface="+mn-ea"/>
                <a:cs typeface="+mn-cs"/>
              </a:rPr>
              <a:t> spécification de la problématique et par la revue de littérature (travaux antérieurs)</a:t>
            </a: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anim calcmode="lin" valueType="num">
                                      <p:cBhvr additive="base">
                                        <p:cTn id="2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1000" y="1700808"/>
            <a:ext cx="8208912" cy="3416320"/>
          </a:xfrm>
          <a:prstGeom prst="rect">
            <a:avLst/>
          </a:prstGeom>
        </p:spPr>
        <p:txBody>
          <a:bodyPr wrap="square">
            <a:spAutoFit/>
          </a:bodyPr>
          <a:lstStyle/>
          <a:p>
            <a:pPr algn="just">
              <a:lnSpc>
                <a:spcPct val="150000"/>
              </a:lnSpc>
            </a:pPr>
            <a:r>
              <a:rPr lang="fr-FR" sz="2400" dirty="0"/>
              <a:t>Pour concevoir et problématiser </a:t>
            </a:r>
            <a:r>
              <a:rPr lang="fr-FR" sz="2400" dirty="0" smtClean="0"/>
              <a:t>l'objet </a:t>
            </a:r>
            <a:r>
              <a:rPr lang="fr-FR" sz="2400" dirty="0"/>
              <a:t>de la recherche, on a besoin à la fois de construire cet objet à partir du </a:t>
            </a:r>
            <a:r>
              <a:rPr lang="fr-FR" sz="2400" dirty="0">
                <a:solidFill>
                  <a:srgbClr val="92D050"/>
                </a:solidFill>
              </a:rPr>
              <a:t>problème identifié</a:t>
            </a:r>
            <a:r>
              <a:rPr lang="fr-FR" sz="2400" dirty="0"/>
              <a:t>, de </a:t>
            </a:r>
            <a:r>
              <a:rPr lang="fr-FR" sz="2400" dirty="0">
                <a:solidFill>
                  <a:srgbClr val="92D050"/>
                </a:solidFill>
              </a:rPr>
              <a:t>questions</a:t>
            </a:r>
            <a:r>
              <a:rPr lang="fr-FR" sz="2400" dirty="0"/>
              <a:t> et </a:t>
            </a:r>
            <a:r>
              <a:rPr lang="fr-FR" sz="2400" b="1" dirty="0" smtClean="0">
                <a:solidFill>
                  <a:srgbClr val="92D050"/>
                </a:solidFill>
              </a:rPr>
              <a:t>hypothèses</a:t>
            </a:r>
            <a:r>
              <a:rPr lang="fr-FR" sz="2400" dirty="0" smtClean="0"/>
              <a:t> </a:t>
            </a:r>
            <a:r>
              <a:rPr lang="fr-FR" sz="2400" dirty="0"/>
              <a:t>qui </a:t>
            </a:r>
            <a:r>
              <a:rPr lang="fr-FR" sz="2400" dirty="0" smtClean="0">
                <a:solidFill>
                  <a:srgbClr val="00B0F0"/>
                </a:solidFill>
              </a:rPr>
              <a:t>l'explicitent</a:t>
            </a:r>
            <a:r>
              <a:rPr lang="fr-FR" sz="2400" dirty="0" smtClean="0"/>
              <a:t> </a:t>
            </a:r>
            <a:r>
              <a:rPr lang="fr-FR" sz="2400" dirty="0"/>
              <a:t>davantage, et de </a:t>
            </a:r>
            <a:r>
              <a:rPr lang="fr-FR" sz="2400" dirty="0" smtClean="0">
                <a:solidFill>
                  <a:srgbClr val="00B0F0"/>
                </a:solidFill>
              </a:rPr>
              <a:t>l'approfondir</a:t>
            </a:r>
            <a:r>
              <a:rPr lang="fr-FR" sz="2400" dirty="0" smtClean="0"/>
              <a:t> </a:t>
            </a:r>
            <a:r>
              <a:rPr lang="fr-FR" sz="2400" dirty="0"/>
              <a:t>encore à partir de tout ce qui a été écrit (revue de littérature) ou fait à son propos.</a:t>
            </a:r>
          </a:p>
        </p:txBody>
      </p:sp>
    </p:spTree>
    <p:extLst>
      <p:ext uri="{BB962C8B-B14F-4D97-AF65-F5344CB8AC3E}">
        <p14:creationId xmlns:p14="http://schemas.microsoft.com/office/powerpoint/2010/main" val="28348588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xfrm>
            <a:off x="827584" y="692696"/>
            <a:ext cx="7772400" cy="914400"/>
          </a:xfrm>
        </p:spPr>
        <p:txBody>
          <a:bodyPr>
            <a:normAutofit fontScale="90000"/>
          </a:bodyPr>
          <a:lstStyle/>
          <a:p>
            <a:pPr algn="ctr"/>
            <a:r>
              <a:rPr lang="fr-FR" b="1" dirty="0" smtClean="0">
                <a:solidFill>
                  <a:srgbClr val="00B0F0"/>
                </a:solidFill>
                <a:latin typeface="+mn-lt"/>
                <a:ea typeface="BatangChe" pitchFamily="49" charset="-127"/>
              </a:rPr>
              <a:t>L'introduction</a:t>
            </a:r>
            <a:r>
              <a:rPr lang="fr-FR" b="1" dirty="0" smtClean="0">
                <a:solidFill>
                  <a:srgbClr val="00B0F0"/>
                </a:solidFill>
              </a:rPr>
              <a:t/>
            </a:r>
            <a:br>
              <a:rPr lang="fr-FR" b="1" dirty="0" smtClean="0">
                <a:solidFill>
                  <a:srgbClr val="00B0F0"/>
                </a:solidFill>
              </a:rPr>
            </a:br>
            <a:endParaRPr lang="fr-FR" dirty="0">
              <a:solidFill>
                <a:srgbClr val="00B0F0"/>
              </a:solidFill>
            </a:endParaRPr>
          </a:p>
        </p:txBody>
      </p:sp>
      <p:sp>
        <p:nvSpPr>
          <p:cNvPr id="5" name="Espace réservé du contenu 2"/>
          <p:cNvSpPr>
            <a:spLocks noGrp="1"/>
          </p:cNvSpPr>
          <p:nvPr>
            <p:ph idx="1"/>
          </p:nvPr>
        </p:nvSpPr>
        <p:spPr>
          <a:xfrm>
            <a:off x="395536" y="1556792"/>
            <a:ext cx="8352928" cy="4896544"/>
          </a:xfrm>
        </p:spPr>
        <p:txBody>
          <a:bodyPr>
            <a:normAutofit fontScale="92500" lnSpcReduction="10000"/>
          </a:bodyPr>
          <a:lstStyle/>
          <a:p>
            <a:pPr algn="ctr">
              <a:lnSpc>
                <a:spcPct val="160000"/>
              </a:lnSpc>
              <a:buNone/>
            </a:pPr>
            <a:r>
              <a:rPr lang="fr-FR" dirty="0" smtClean="0"/>
              <a:t>      L'introduction est un des passages les plus importants dans un mémoire, car elle informe précisément le lecteur sur</a:t>
            </a:r>
          </a:p>
          <a:p>
            <a:pPr algn="ctr">
              <a:lnSpc>
                <a:spcPct val="160000"/>
              </a:lnSpc>
              <a:buNone/>
            </a:pPr>
            <a:r>
              <a:rPr lang="fr-FR" dirty="0" smtClean="0"/>
              <a:t> </a:t>
            </a:r>
            <a:r>
              <a:rPr lang="fr-FR" b="1" u="sng" dirty="0" smtClean="0">
                <a:solidFill>
                  <a:srgbClr val="00B0F0"/>
                </a:solidFill>
                <a:effectLst>
                  <a:outerShdw blurRad="38100" dist="38100" dir="2700000" algn="tl">
                    <a:srgbClr val="000000">
                      <a:alpha val="43137"/>
                    </a:srgbClr>
                  </a:outerShdw>
                </a:effectLst>
              </a:rPr>
              <a:t>les questions traitées</a:t>
            </a:r>
            <a:r>
              <a:rPr lang="fr-FR" b="1" dirty="0" smtClean="0">
                <a:solidFill>
                  <a:srgbClr val="00B0F0"/>
                </a:solidFill>
                <a:effectLst>
                  <a:outerShdw blurRad="38100" dist="38100" dir="2700000" algn="tl">
                    <a:srgbClr val="000000">
                      <a:alpha val="43137"/>
                    </a:srgbClr>
                  </a:outerShdw>
                </a:effectLst>
              </a:rPr>
              <a:t> </a:t>
            </a:r>
          </a:p>
          <a:p>
            <a:pPr algn="ctr">
              <a:lnSpc>
                <a:spcPct val="160000"/>
              </a:lnSpc>
              <a:buNone/>
            </a:pPr>
            <a:r>
              <a:rPr lang="fr-FR" dirty="0" smtClean="0"/>
              <a:t>par le mémoire et sur</a:t>
            </a:r>
          </a:p>
          <a:p>
            <a:pPr algn="ctr">
              <a:lnSpc>
                <a:spcPct val="160000"/>
              </a:lnSpc>
              <a:buNone/>
            </a:pPr>
            <a:r>
              <a:rPr lang="fr-FR" dirty="0" smtClean="0">
                <a:solidFill>
                  <a:srgbClr val="FF0000"/>
                </a:solidFill>
              </a:rPr>
              <a:t> </a:t>
            </a:r>
            <a:r>
              <a:rPr lang="fr-FR" b="1" u="sng" dirty="0" smtClean="0">
                <a:solidFill>
                  <a:srgbClr val="00B0F0"/>
                </a:solidFill>
                <a:effectLst>
                  <a:outerShdw blurRad="38100" dist="38100" dir="2700000" algn="tl">
                    <a:srgbClr val="000000">
                      <a:alpha val="43137"/>
                    </a:srgbClr>
                  </a:outerShdw>
                </a:effectLst>
              </a:rPr>
              <a:t>les méthodes</a:t>
            </a:r>
            <a:r>
              <a:rPr lang="fr-FR" b="1" dirty="0" smtClean="0">
                <a:solidFill>
                  <a:srgbClr val="00B0F0"/>
                </a:solidFill>
                <a:effectLst>
                  <a:outerShdw blurRad="38100" dist="38100" dir="2700000" algn="tl">
                    <a:srgbClr val="000000">
                      <a:alpha val="43137"/>
                    </a:srgbClr>
                  </a:outerShdw>
                </a:effectLst>
              </a:rPr>
              <a:t> </a:t>
            </a:r>
          </a:p>
          <a:p>
            <a:pPr algn="ctr">
              <a:lnSpc>
                <a:spcPct val="160000"/>
              </a:lnSpc>
              <a:buNone/>
            </a:pPr>
            <a:r>
              <a:rPr lang="fr-FR" dirty="0" smtClean="0"/>
              <a:t>qui seront utilisées pour y répondre.</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9552" y="548680"/>
            <a:ext cx="8352928" cy="954107"/>
          </a:xfrm>
          <a:prstGeom prst="rect">
            <a:avLst/>
          </a:prstGeom>
          <a:ln>
            <a:solidFill>
              <a:srgbClr val="00B0F0"/>
            </a:solidFill>
          </a:ln>
        </p:spPr>
        <p:txBody>
          <a:bodyPr wrap="square">
            <a:spAutoFit/>
          </a:bodyPr>
          <a:lstStyle/>
          <a:p>
            <a:r>
              <a:rPr lang="fr-FR" sz="2800" dirty="0" smtClean="0"/>
              <a:t>□  Dans un premier temps, introduire </a:t>
            </a:r>
            <a:r>
              <a:rPr lang="fr-FR" sz="28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hlinkClick r:id="rId3"/>
              </a:rPr>
              <a:t>le sujet</a:t>
            </a:r>
            <a:r>
              <a:rPr lang="fr-FR"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 </a:t>
            </a:r>
            <a:r>
              <a:rPr lang="fr-FR" sz="2800" dirty="0" smtClean="0"/>
              <a:t>en quelques phrases.</a:t>
            </a:r>
            <a:endParaRPr lang="fr-FR" sz="2800" dirty="0"/>
          </a:p>
        </p:txBody>
      </p:sp>
      <p:sp>
        <p:nvSpPr>
          <p:cNvPr id="2049" name="Rectangle 1"/>
          <p:cNvSpPr>
            <a:spLocks noChangeArrowheads="1"/>
          </p:cNvSpPr>
          <p:nvPr/>
        </p:nvSpPr>
        <p:spPr bwMode="auto">
          <a:xfrm>
            <a:off x="539552" y="1700808"/>
            <a:ext cx="8352928" cy="1384995"/>
          </a:xfrm>
          <a:prstGeom prst="rect">
            <a:avLst/>
          </a:prstGeom>
          <a:noFill/>
          <a:ln w="9525">
            <a:solidFill>
              <a:srgbClr val="00B0F0"/>
            </a:solid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a:t>
            </a:r>
            <a:r>
              <a:rPr lang="fr-FR" sz="2800" dirty="0" smtClean="0"/>
              <a:t>□</a:t>
            </a: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Puis vient la </a:t>
            </a:r>
            <a:r>
              <a:rPr kumimoji="0" lang="fr-FR" altLang="ko-KR" sz="2800" b="1" i="0" u="none" strike="noStrike" normalizeH="0" baseline="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a typeface="Batang" pitchFamily="18" charset="-127"/>
                <a:cs typeface="Arial" pitchFamily="34" charset="0"/>
                <a:hlinkClick r:id="rId4"/>
              </a:rPr>
              <a:t>question centrale du travail</a:t>
            </a: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laquelle est détaillée et peut même inclure des définitions.</a:t>
            </a:r>
            <a:r>
              <a:rPr lang="fr-FR" altLang="ko-KR" sz="28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a typeface="Batang" pitchFamily="18" charset="-127"/>
                <a:cs typeface="Arial" pitchFamily="34" charset="0"/>
                <a:hlinkClick r:id="rId5"/>
              </a:rPr>
              <a:t> </a:t>
            </a:r>
            <a:endParaRPr kumimoji="0" lang="fr-FR" altLang="ko-KR" sz="2800" b="0" i="0" u="none" strike="noStrike" cap="none" normalizeH="0" baseline="0" dirty="0" smtClean="0">
              <a:ln>
                <a:noFill/>
              </a:ln>
              <a:solidFill>
                <a:schemeClr val="tx1"/>
              </a:solidFill>
              <a:effectLst/>
              <a:cs typeface="Arial" pitchFamily="34" charset="0"/>
            </a:endParaRPr>
          </a:p>
        </p:txBody>
      </p:sp>
      <p:sp>
        <p:nvSpPr>
          <p:cNvPr id="6" name="Rectangle 5"/>
          <p:cNvSpPr/>
          <p:nvPr/>
        </p:nvSpPr>
        <p:spPr>
          <a:xfrm>
            <a:off x="539552" y="3284984"/>
            <a:ext cx="8352928" cy="1384995"/>
          </a:xfrm>
          <a:prstGeom prst="rect">
            <a:avLst/>
          </a:prstGeom>
          <a:ln>
            <a:solidFill>
              <a:srgbClr val="00B0F0"/>
            </a:solidFill>
          </a:ln>
        </p:spPr>
        <p:txBody>
          <a:bodyPr wrap="square">
            <a:spAutoFit/>
          </a:bodyPr>
          <a:lstStyle/>
          <a:p>
            <a:r>
              <a:rPr lang="fr-FR" sz="2800" dirty="0" smtClean="0"/>
              <a:t>□  A la suite de la question centrale se trouve </a:t>
            </a:r>
            <a:r>
              <a:rPr lang="fr-FR" sz="2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hlinkClick r:id="rId4"/>
              </a:rPr>
              <a:t>la problématique</a:t>
            </a:r>
            <a:r>
              <a:rPr lang="fr-FR" sz="2800" dirty="0" smtClean="0"/>
              <a:t>, qui émet des </a:t>
            </a:r>
            <a:r>
              <a:rPr lang="fr-FR" sz="28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hypothèses</a:t>
            </a:r>
            <a:r>
              <a:rPr lang="fr-FR" sz="2800" dirty="0" smtClean="0"/>
              <a:t> en réponse à la question centrale.</a:t>
            </a:r>
            <a:endParaRPr lang="fr-FR" sz="2800" dirty="0"/>
          </a:p>
        </p:txBody>
      </p:sp>
      <p:sp>
        <p:nvSpPr>
          <p:cNvPr id="2050" name="Rectangle 2"/>
          <p:cNvSpPr>
            <a:spLocks noChangeArrowheads="1"/>
          </p:cNvSpPr>
          <p:nvPr/>
        </p:nvSpPr>
        <p:spPr bwMode="auto">
          <a:xfrm>
            <a:off x="539552" y="4941168"/>
            <a:ext cx="8352928" cy="1384995"/>
          </a:xfrm>
          <a:prstGeom prst="rect">
            <a:avLst/>
          </a:prstGeom>
          <a:noFill/>
          <a:ln w="9525">
            <a:solidFill>
              <a:srgbClr val="00B0F0"/>
            </a:solid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a:t>
            </a:r>
            <a:r>
              <a:rPr lang="fr-FR" sz="2800" dirty="0" smtClean="0"/>
              <a:t>□</a:t>
            </a: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  La dernière étape de l'introduction découle directement de la problématique, il s'agit de </a:t>
            </a:r>
            <a:r>
              <a:rPr lang="fr-FR" altLang="ko-KR" sz="2800" b="1" u="sng"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a typeface="Batang" pitchFamily="18" charset="-127"/>
                <a:cs typeface="Arial" pitchFamily="34" charset="0"/>
                <a:hlinkClick r:id="rId5"/>
              </a:rPr>
              <a:t>l'annonce du plan</a:t>
            </a:r>
            <a:r>
              <a:rPr kumimoji="0" lang="fr-FR" altLang="ko-KR" sz="2800" b="0" i="0" u="none" strike="noStrike" cap="none" normalizeH="0" baseline="0" dirty="0" smtClean="0">
                <a:ln>
                  <a:noFill/>
                </a:ln>
                <a:solidFill>
                  <a:schemeClr val="tx1"/>
                </a:solidFill>
                <a:effectLst/>
                <a:ea typeface="Batang" pitchFamily="18" charset="-127"/>
                <a:cs typeface="Arial" pitchFamily="34" charset="0"/>
              </a:rPr>
              <a:t>.</a:t>
            </a:r>
            <a:endParaRPr kumimoji="0" lang="fr-FR" altLang="ko-KR" sz="2800" b="0" i="0" u="none" strike="noStrike" cap="none" normalizeH="0" baseline="0" dirty="0" smtClean="0">
              <a:ln>
                <a:noFill/>
              </a:ln>
              <a:solidFill>
                <a:schemeClr val="tx1"/>
              </a:solidFill>
              <a:effectLst/>
              <a:cs typeface="Arial" pitchFamily="34" charset="0"/>
            </a:endParaRPr>
          </a:p>
        </p:txBody>
      </p:sp>
      <p:sp>
        <p:nvSpPr>
          <p:cNvPr id="8" name="Flèche droite 7"/>
          <p:cNvSpPr/>
          <p:nvPr/>
        </p:nvSpPr>
        <p:spPr>
          <a:xfrm>
            <a:off x="0" y="836712"/>
            <a:ext cx="539552" cy="432048"/>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9" name="Flèche droite 8"/>
          <p:cNvSpPr/>
          <p:nvPr/>
        </p:nvSpPr>
        <p:spPr>
          <a:xfrm>
            <a:off x="0" y="2060848"/>
            <a:ext cx="539552" cy="432048"/>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0" name="Flèche droite 9"/>
          <p:cNvSpPr/>
          <p:nvPr/>
        </p:nvSpPr>
        <p:spPr>
          <a:xfrm>
            <a:off x="0" y="3645024"/>
            <a:ext cx="539552" cy="432048"/>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
        <p:nvSpPr>
          <p:cNvPr id="11" name="Flèche droite 10"/>
          <p:cNvSpPr/>
          <p:nvPr/>
        </p:nvSpPr>
        <p:spPr>
          <a:xfrm>
            <a:off x="0" y="5445224"/>
            <a:ext cx="539552" cy="432048"/>
          </a:xfrm>
          <a:prstGeom prst="rightArrow">
            <a:avLst/>
          </a:prstGeom>
          <a:ln/>
        </p:spPr>
        <p:style>
          <a:lnRef idx="0">
            <a:schemeClr val="accent3"/>
          </a:lnRef>
          <a:fillRef idx="3">
            <a:schemeClr val="accent3"/>
          </a:fillRef>
          <a:effectRef idx="3">
            <a:schemeClr val="accent3"/>
          </a:effectRef>
          <a:fontRef idx="minor">
            <a:schemeClr val="lt1"/>
          </a:fontRef>
        </p:style>
        <p:txBody>
          <a:bodyPr rtlCol="0" anchor="ctr"/>
          <a:lstStyle/>
          <a:p>
            <a:pPr algn="ct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0-#ppt_w/2"/>
                                          </p:val>
                                        </p:tav>
                                        <p:tav tm="100000">
                                          <p:val>
                                            <p:strVal val="#ppt_x"/>
                                          </p:val>
                                        </p:tav>
                                      </p:tavLst>
                                    </p:anim>
                                    <p:anim calcmode="lin" valueType="num">
                                      <p:cBhvr additive="base">
                                        <p:cTn id="1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2049"/>
                                        </p:tgtEl>
                                        <p:attrNameLst>
                                          <p:attrName>style.visibility</p:attrName>
                                        </p:attrNameLst>
                                      </p:cBhvr>
                                      <p:to>
                                        <p:strVal val="visible"/>
                                      </p:to>
                                    </p:set>
                                    <p:anim calcmode="lin" valueType="num">
                                      <p:cBhvr additive="base">
                                        <p:cTn id="17" dur="500" fill="hold"/>
                                        <p:tgtEl>
                                          <p:spTgt spid="2049"/>
                                        </p:tgtEl>
                                        <p:attrNameLst>
                                          <p:attrName>ppt_x</p:attrName>
                                        </p:attrNameLst>
                                      </p:cBhvr>
                                      <p:tavLst>
                                        <p:tav tm="0">
                                          <p:val>
                                            <p:strVal val="0-#ppt_w/2"/>
                                          </p:val>
                                        </p:tav>
                                        <p:tav tm="100000">
                                          <p:val>
                                            <p:strVal val="#ppt_x"/>
                                          </p:val>
                                        </p:tav>
                                      </p:tavLst>
                                    </p:anim>
                                    <p:anim calcmode="lin" valueType="num">
                                      <p:cBhvr additive="base">
                                        <p:cTn id="18" dur="500" fill="hold"/>
                                        <p:tgtEl>
                                          <p:spTgt spid="2049"/>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0-#ppt_w/2"/>
                                          </p:val>
                                        </p:tav>
                                        <p:tav tm="100000">
                                          <p:val>
                                            <p:strVal val="#ppt_x"/>
                                          </p:val>
                                        </p:tav>
                                      </p:tavLst>
                                    </p:anim>
                                    <p:anim calcmode="lin" valueType="num">
                                      <p:cBhvr additive="base">
                                        <p:cTn id="22"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0-#ppt_w/2"/>
                                          </p:val>
                                        </p:tav>
                                        <p:tav tm="100000">
                                          <p:val>
                                            <p:strVal val="#ppt_x"/>
                                          </p:val>
                                        </p:tav>
                                      </p:tavLst>
                                    </p:anim>
                                    <p:anim calcmode="lin" valueType="num">
                                      <p:cBhvr additive="base">
                                        <p:cTn id="28" dur="500" fill="hold"/>
                                        <p:tgtEl>
                                          <p:spTgt spid="6"/>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additive="base">
                                        <p:cTn id="31" dur="500" fill="hold"/>
                                        <p:tgtEl>
                                          <p:spTgt spid="10"/>
                                        </p:tgtEl>
                                        <p:attrNameLst>
                                          <p:attrName>ppt_x</p:attrName>
                                        </p:attrNameLst>
                                      </p:cBhvr>
                                      <p:tavLst>
                                        <p:tav tm="0">
                                          <p:val>
                                            <p:strVal val="0-#ppt_w/2"/>
                                          </p:val>
                                        </p:tav>
                                        <p:tav tm="100000">
                                          <p:val>
                                            <p:strVal val="#ppt_x"/>
                                          </p:val>
                                        </p:tav>
                                      </p:tavLst>
                                    </p:anim>
                                    <p:anim calcmode="lin" valueType="num">
                                      <p:cBhvr additive="base">
                                        <p:cTn id="32"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2050"/>
                                        </p:tgtEl>
                                        <p:attrNameLst>
                                          <p:attrName>style.visibility</p:attrName>
                                        </p:attrNameLst>
                                      </p:cBhvr>
                                      <p:to>
                                        <p:strVal val="visible"/>
                                      </p:to>
                                    </p:set>
                                    <p:anim calcmode="lin" valueType="num">
                                      <p:cBhvr additive="base">
                                        <p:cTn id="37" dur="500" fill="hold"/>
                                        <p:tgtEl>
                                          <p:spTgt spid="2050"/>
                                        </p:tgtEl>
                                        <p:attrNameLst>
                                          <p:attrName>ppt_x</p:attrName>
                                        </p:attrNameLst>
                                      </p:cBhvr>
                                      <p:tavLst>
                                        <p:tav tm="0">
                                          <p:val>
                                            <p:strVal val="0-#ppt_w/2"/>
                                          </p:val>
                                        </p:tav>
                                        <p:tav tm="100000">
                                          <p:val>
                                            <p:strVal val="#ppt_x"/>
                                          </p:val>
                                        </p:tav>
                                      </p:tavLst>
                                    </p:anim>
                                    <p:anim calcmode="lin" valueType="num">
                                      <p:cBhvr additive="base">
                                        <p:cTn id="38" dur="500" fill="hold"/>
                                        <p:tgtEl>
                                          <p:spTgt spid="2050"/>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anim calcmode="lin" valueType="num">
                                      <p:cBhvr additive="base">
                                        <p:cTn id="41" dur="500" fill="hold"/>
                                        <p:tgtEl>
                                          <p:spTgt spid="11"/>
                                        </p:tgtEl>
                                        <p:attrNameLst>
                                          <p:attrName>ppt_x</p:attrName>
                                        </p:attrNameLst>
                                      </p:cBhvr>
                                      <p:tavLst>
                                        <p:tav tm="0">
                                          <p:val>
                                            <p:strVal val="0-#ppt_w/2"/>
                                          </p:val>
                                        </p:tav>
                                        <p:tav tm="100000">
                                          <p:val>
                                            <p:strVal val="#ppt_x"/>
                                          </p:val>
                                        </p:tav>
                                      </p:tavLst>
                                    </p:anim>
                                    <p:anim calcmode="lin" valueType="num">
                                      <p:cBhvr additive="base">
                                        <p:cTn id="42" dur="500" fill="hold"/>
                                        <p:tgtEl>
                                          <p:spTgt spid="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049" grpId="0" animBg="1"/>
      <p:bldP spid="6" grpId="0" animBg="1"/>
      <p:bldP spid="2050" grpId="0" animBg="1"/>
      <p:bldP spid="8" grpId="0" animBg="1"/>
      <p:bldP spid="9"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p:cNvSpPr txBox="1"/>
          <p:nvPr/>
        </p:nvSpPr>
        <p:spPr>
          <a:xfrm>
            <a:off x="251520" y="3429000"/>
            <a:ext cx="432048" cy="369332"/>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pPr algn="ctr"/>
            <a:r>
              <a:rPr lang="fr-FR" dirty="0" smtClean="0"/>
              <a:t>I</a:t>
            </a:r>
            <a:endParaRPr lang="fr-FR" dirty="0"/>
          </a:p>
        </p:txBody>
      </p:sp>
      <p:sp>
        <p:nvSpPr>
          <p:cNvPr id="8" name="ZoneTexte 7"/>
          <p:cNvSpPr txBox="1"/>
          <p:nvPr/>
        </p:nvSpPr>
        <p:spPr>
          <a:xfrm>
            <a:off x="1043608" y="2276872"/>
            <a:ext cx="504056" cy="369332"/>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r>
              <a:rPr lang="fr-FR" b="1" dirty="0" smtClean="0">
                <a:effectLst>
                  <a:outerShdw blurRad="38100" dist="38100" dir="2700000" algn="tl">
                    <a:srgbClr val="000000">
                      <a:alpha val="43137"/>
                    </a:srgbClr>
                  </a:outerShdw>
                </a:effectLst>
              </a:rPr>
              <a:t>01</a:t>
            </a:r>
            <a:endParaRPr lang="fr-FR" b="1" dirty="0">
              <a:effectLst>
                <a:outerShdw blurRad="38100" dist="38100" dir="2700000" algn="tl">
                  <a:srgbClr val="000000">
                    <a:alpha val="43137"/>
                  </a:srgbClr>
                </a:outerShdw>
              </a:effectLst>
            </a:endParaRPr>
          </a:p>
        </p:txBody>
      </p:sp>
      <p:sp>
        <p:nvSpPr>
          <p:cNvPr id="9" name="ZoneTexte 8"/>
          <p:cNvSpPr txBox="1"/>
          <p:nvPr/>
        </p:nvSpPr>
        <p:spPr>
          <a:xfrm>
            <a:off x="1043608" y="3284984"/>
            <a:ext cx="504056" cy="369332"/>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r>
              <a:rPr lang="fr-FR" b="1" dirty="0" smtClean="0">
                <a:effectLst>
                  <a:outerShdw blurRad="38100" dist="38100" dir="2700000" algn="tl">
                    <a:srgbClr val="000000">
                      <a:alpha val="43137"/>
                    </a:srgbClr>
                  </a:outerShdw>
                </a:effectLst>
              </a:rPr>
              <a:t>02</a:t>
            </a:r>
            <a:endParaRPr lang="fr-FR" b="1" dirty="0">
              <a:effectLst>
                <a:outerShdw blurRad="38100" dist="38100" dir="2700000" algn="tl">
                  <a:srgbClr val="000000">
                    <a:alpha val="43137"/>
                  </a:srgbClr>
                </a:outerShdw>
              </a:effectLst>
            </a:endParaRPr>
          </a:p>
        </p:txBody>
      </p:sp>
      <p:sp>
        <p:nvSpPr>
          <p:cNvPr id="10" name="ZoneTexte 9"/>
          <p:cNvSpPr txBox="1"/>
          <p:nvPr/>
        </p:nvSpPr>
        <p:spPr>
          <a:xfrm>
            <a:off x="1043608" y="4293096"/>
            <a:ext cx="504056" cy="369332"/>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r>
              <a:rPr lang="fr-FR" b="1" dirty="0" smtClean="0">
                <a:effectLst>
                  <a:outerShdw blurRad="38100" dist="38100" dir="2700000" algn="tl">
                    <a:srgbClr val="000000">
                      <a:alpha val="43137"/>
                    </a:srgbClr>
                  </a:outerShdw>
                </a:effectLst>
              </a:rPr>
              <a:t>03</a:t>
            </a:r>
            <a:endParaRPr lang="fr-FR" b="1" dirty="0">
              <a:effectLst>
                <a:outerShdw blurRad="38100" dist="38100" dir="2700000" algn="tl">
                  <a:srgbClr val="000000">
                    <a:alpha val="43137"/>
                  </a:srgbClr>
                </a:outerShdw>
              </a:effectLst>
            </a:endParaRPr>
          </a:p>
        </p:txBody>
      </p:sp>
      <p:sp>
        <p:nvSpPr>
          <p:cNvPr id="30724" name="Text Box 4"/>
          <p:cNvSpPr txBox="1">
            <a:spLocks noChangeArrowheads="1"/>
          </p:cNvSpPr>
          <p:nvPr/>
        </p:nvSpPr>
        <p:spPr bwMode="auto">
          <a:xfrm>
            <a:off x="1979712" y="2276872"/>
            <a:ext cx="5472608" cy="504056"/>
          </a:xfrm>
          <a:prstGeom prst="rect">
            <a:avLst/>
          </a:prstGeom>
          <a:noFill/>
          <a:ln w="9525">
            <a:solidFill>
              <a:srgbClr val="92D050"/>
            </a:solidFill>
            <a:miter lim="800000"/>
            <a:headEnd/>
            <a:tailEnd/>
          </a:ln>
          <a:effectLst>
            <a:glow rad="101600">
              <a:schemeClr val="accent3">
                <a:satMod val="175000"/>
                <a:alpha val="40000"/>
              </a:schemeClr>
            </a:glo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Observation : Observer un phénomène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5" name="Text Box 5"/>
          <p:cNvSpPr txBox="1">
            <a:spLocks noChangeArrowheads="1"/>
          </p:cNvSpPr>
          <p:nvPr/>
        </p:nvSpPr>
        <p:spPr bwMode="auto">
          <a:xfrm>
            <a:off x="1979712" y="3284984"/>
            <a:ext cx="5472608" cy="504056"/>
          </a:xfrm>
          <a:prstGeom prst="rect">
            <a:avLst/>
          </a:prstGeom>
          <a:noFill/>
          <a:ln w="9525">
            <a:solidFill>
              <a:srgbClr val="92D050"/>
            </a:solidFill>
            <a:miter lim="800000"/>
            <a:headEnd/>
            <a:tailEnd/>
          </a:ln>
          <a:effectLst>
            <a:glow rad="101600">
              <a:schemeClr val="accent3">
                <a:satMod val="175000"/>
                <a:alpha val="40000"/>
              </a:schemeClr>
            </a:glo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Problématique : Poser une question</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6" name="Text Box 6"/>
          <p:cNvSpPr txBox="1">
            <a:spLocks noChangeArrowheads="1"/>
          </p:cNvSpPr>
          <p:nvPr/>
        </p:nvSpPr>
        <p:spPr bwMode="auto">
          <a:xfrm>
            <a:off x="1979712" y="4221088"/>
            <a:ext cx="5472608" cy="504056"/>
          </a:xfrm>
          <a:prstGeom prst="rect">
            <a:avLst/>
          </a:prstGeom>
          <a:noFill/>
          <a:ln w="9525">
            <a:solidFill>
              <a:srgbClr val="92D050"/>
            </a:solidFill>
            <a:miter lim="800000"/>
            <a:headEnd/>
            <a:tailEnd/>
          </a:ln>
          <a:effectLst>
            <a:glow rad="101600">
              <a:schemeClr val="accent3">
                <a:satMod val="175000"/>
                <a:alpha val="40000"/>
              </a:schemeClr>
            </a:glow>
          </a:effec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Arial" pitchFamily="34" charset="0"/>
                <a:cs typeface="Arial" pitchFamily="34" charset="0"/>
              </a:rPr>
              <a:t>Hypothèse : proposer une réponse</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0727" name="AutoShape 7"/>
          <p:cNvSpPr>
            <a:spLocks/>
          </p:cNvSpPr>
          <p:nvPr/>
        </p:nvSpPr>
        <p:spPr bwMode="auto">
          <a:xfrm>
            <a:off x="7668344" y="2636912"/>
            <a:ext cx="228600" cy="1714500"/>
          </a:xfrm>
          <a:prstGeom prst="rightBracket">
            <a:avLst>
              <a:gd name="adj" fmla="val 62500"/>
            </a:avLst>
          </a:prstGeom>
          <a:ln>
            <a:headEnd/>
            <a:tailEnd/>
          </a:ln>
        </p:spPr>
        <p:style>
          <a:lnRef idx="3">
            <a:schemeClr val="accent5"/>
          </a:lnRef>
          <a:fillRef idx="0">
            <a:schemeClr val="accent5"/>
          </a:fillRef>
          <a:effectRef idx="2">
            <a:schemeClr val="accent5"/>
          </a:effectRef>
          <a:fontRef idx="minor">
            <a:schemeClr val="tx1"/>
          </a:fontRef>
        </p:style>
        <p:txBody>
          <a:bodyPr vert="horz" wrap="square" lIns="91440" tIns="45720" rIns="91440" bIns="45720" numCol="1" anchor="t" anchorCtr="0" compatLnSpc="1">
            <a:prstTxWarp prst="textNoShape">
              <a:avLst/>
            </a:prstTxWarp>
          </a:bodyPr>
          <a:lstStyle/>
          <a:p>
            <a:endParaRPr lang="fr-FR" dirty="0"/>
          </a:p>
        </p:txBody>
      </p:sp>
      <p:sp>
        <p:nvSpPr>
          <p:cNvPr id="16" name="ZoneTexte 15"/>
          <p:cNvSpPr txBox="1"/>
          <p:nvPr/>
        </p:nvSpPr>
        <p:spPr>
          <a:xfrm rot="5400000">
            <a:off x="7287108" y="3306180"/>
            <a:ext cx="2088233" cy="461665"/>
          </a:xfrm>
          <a:prstGeom prst="rect">
            <a:avLst/>
          </a:prstGeom>
          <a:noFill/>
          <a:ln>
            <a:solidFill>
              <a:srgbClr val="00B0F0"/>
            </a:solidFill>
          </a:ln>
          <a:effectLst>
            <a:glow rad="101600">
              <a:schemeClr val="accent1">
                <a:satMod val="175000"/>
                <a:alpha val="40000"/>
              </a:schemeClr>
            </a:glow>
          </a:effectLst>
          <a:scene3d>
            <a:camera prst="orthographicFront">
              <a:rot lat="0" lon="21299999" rev="0"/>
            </a:camera>
            <a:lightRig rig="threePt" dir="t"/>
          </a:scene3d>
        </p:spPr>
        <p:txBody>
          <a:bodyPr wrap="square" rtlCol="0">
            <a:spAutoFit/>
          </a:bodyPr>
          <a:lstStyle/>
          <a:p>
            <a:r>
              <a:rPr lang="fr-FR" sz="2400" dirty="0" smtClean="0"/>
              <a:t>Introduction</a:t>
            </a:r>
          </a:p>
        </p:txBody>
      </p:sp>
      <p:cxnSp>
        <p:nvCxnSpPr>
          <p:cNvPr id="17" name="Connecteur en angle 17"/>
          <p:cNvCxnSpPr>
            <a:stCxn id="6" idx="0"/>
            <a:endCxn id="8" idx="1"/>
          </p:cNvCxnSpPr>
          <p:nvPr/>
        </p:nvCxnSpPr>
        <p:spPr>
          <a:xfrm rot="5400000" flipH="1" flipV="1">
            <a:off x="271845" y="2657237"/>
            <a:ext cx="967462" cy="576064"/>
          </a:xfrm>
          <a:prstGeom prst="bentConnector2">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3" name="Connecteur en angle 14"/>
          <p:cNvCxnSpPr>
            <a:stCxn id="6" idx="2"/>
            <a:endCxn id="10" idx="1"/>
          </p:cNvCxnSpPr>
          <p:nvPr/>
        </p:nvCxnSpPr>
        <p:spPr>
          <a:xfrm rot="16200000" flipH="1">
            <a:off x="415861" y="3850015"/>
            <a:ext cx="679430" cy="576064"/>
          </a:xfrm>
          <a:prstGeom prst="bentConnector2">
            <a:avLst/>
          </a:prstGeom>
          <a:ln>
            <a:tailEnd type="arrow"/>
          </a:ln>
        </p:spPr>
        <p:style>
          <a:lnRef idx="3">
            <a:schemeClr val="accent3"/>
          </a:lnRef>
          <a:fillRef idx="0">
            <a:schemeClr val="accent3"/>
          </a:fillRef>
          <a:effectRef idx="2">
            <a:schemeClr val="accent3"/>
          </a:effectRef>
          <a:fontRef idx="minor">
            <a:schemeClr val="tx1"/>
          </a:fontRef>
        </p:style>
      </p:cxnSp>
      <p:cxnSp>
        <p:nvCxnSpPr>
          <p:cNvPr id="28" name="Connecteur droit avec flèche 27"/>
          <p:cNvCxnSpPr/>
          <p:nvPr/>
        </p:nvCxnSpPr>
        <p:spPr>
          <a:xfrm>
            <a:off x="755576" y="3501008"/>
            <a:ext cx="216024" cy="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
          <p:cNvSpPr>
            <a:spLocks noChangeArrowheads="1"/>
          </p:cNvSpPr>
          <p:nvPr/>
        </p:nvSpPr>
        <p:spPr bwMode="auto">
          <a:xfrm>
            <a:off x="642910" y="1785926"/>
            <a:ext cx="8215370" cy="35394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Le chercheur doit expliquer sa méthode et la livrer ainsi à l'examen des autres</a:t>
            </a:r>
            <a:r>
              <a:rPr kumimoji="0" lang="fr-FR" sz="28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chercheurs.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La recherche est un phénomène collectif à travers le fait que chacun va essayer de comprendre, et éventuellement de comparer </a:t>
            </a:r>
            <a:r>
              <a:rPr kumimoji="0" lang="fr-FR" sz="2800" b="0" i="0" u="none" strike="noStrike" cap="none" normalizeH="0" dirty="0" smtClean="0">
                <a:ln>
                  <a:noFill/>
                </a:ln>
                <a:solidFill>
                  <a:schemeClr val="tx1"/>
                </a:solidFill>
                <a:effectLst/>
                <a:latin typeface="Arial" pitchFamily="34" charset="0"/>
                <a:ea typeface="Calibri" pitchFamily="34"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Calibri" pitchFamily="34" charset="0"/>
                <a:cs typeface="Arial" pitchFamily="34" charset="0"/>
              </a:rPr>
              <a:t>ou reproduire les résultats des autres, afin de les confirmer, de les compléter ou de les réfuter.</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642910" y="500042"/>
            <a:ext cx="8229600" cy="6072230"/>
          </a:xfrm>
          <a:prstGeom prst="rect">
            <a:avLst/>
          </a:prstGeom>
        </p:spPr>
        <p:txBody>
          <a:bodyPr/>
          <a:lstStyle/>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r>
              <a:rPr kumimoji="0" lang="fr-FR" sz="3200" b="0" i="0" u="none" strike="noStrike" kern="1200" cap="none" spc="0" normalizeH="0" baseline="0" noProof="0" dirty="0" smtClean="0">
                <a:ln>
                  <a:noFill/>
                </a:ln>
                <a:solidFill>
                  <a:schemeClr val="bg2">
                    <a:lumMod val="60000"/>
                    <a:lumOff val="40000"/>
                  </a:schemeClr>
                </a:solidFill>
                <a:effectLst/>
                <a:uLnTx/>
                <a:uFillTx/>
                <a:latin typeface="+mn-lt"/>
                <a:ea typeface="+mn-ea"/>
                <a:cs typeface="+mn-cs"/>
              </a:rPr>
              <a:t>Le travail de recherche est la construction d’un </a:t>
            </a:r>
            <a:r>
              <a:rPr kumimoji="0" lang="fr-FR" sz="3200" b="0" i="0" u="none" strike="noStrike" kern="1200" cap="none" spc="0" normalizeH="0" baseline="0" noProof="0" dirty="0" smtClean="0">
                <a:ln>
                  <a:noFill/>
                </a:ln>
                <a:solidFill>
                  <a:srgbClr val="FF0000"/>
                </a:solidFill>
                <a:effectLst/>
                <a:uLnTx/>
                <a:uFillTx/>
                <a:latin typeface="+mn-lt"/>
                <a:ea typeface="+mn-ea"/>
                <a:cs typeface="+mn-cs"/>
              </a:rPr>
              <a:t>objet scientifique</a:t>
            </a:r>
            <a:r>
              <a:rPr kumimoji="0" lang="fr-FR" sz="3200" b="0" i="0" u="none" strike="noStrike" kern="1200" cap="none" spc="0" normalizeH="0" baseline="0" noProof="0" dirty="0" smtClean="0">
                <a:ln>
                  <a:noFill/>
                </a:ln>
                <a:solidFill>
                  <a:srgbClr val="002060"/>
                </a:solidFill>
                <a:effectLst/>
                <a:uLnTx/>
                <a:uFillTx/>
                <a:latin typeface="+mn-lt"/>
                <a:ea typeface="+mn-ea"/>
                <a:cs typeface="+mn-cs"/>
              </a:rPr>
              <a:t>. </a:t>
            </a:r>
            <a:r>
              <a:rPr kumimoji="0" lang="fr-FR" sz="3200" b="0" i="0" u="none" strike="noStrike" kern="1200" cap="none" spc="0" normalizeH="0" baseline="0" noProof="0" dirty="0" smtClean="0">
                <a:ln>
                  <a:noFill/>
                </a:ln>
                <a:solidFill>
                  <a:schemeClr val="bg2">
                    <a:lumMod val="60000"/>
                    <a:lumOff val="40000"/>
                  </a:schemeClr>
                </a:solidFill>
                <a:effectLst/>
                <a:uLnTx/>
                <a:uFillTx/>
                <a:latin typeface="+mn-lt"/>
                <a:ea typeface="+mn-ea"/>
                <a:cs typeface="+mn-cs"/>
              </a:rPr>
              <a:t>Il permet a l’auteur</a:t>
            </a:r>
            <a:r>
              <a:rPr kumimoji="0" lang="fr-FR" sz="3200" b="0" i="0" u="none" strike="noStrike" kern="1200" cap="none" spc="0" normalizeH="0" noProof="0" dirty="0" smtClean="0">
                <a:ln>
                  <a:noFill/>
                </a:ln>
                <a:solidFill>
                  <a:schemeClr val="bg2">
                    <a:lumMod val="60000"/>
                    <a:lumOff val="40000"/>
                  </a:schemeClr>
                </a:solidFill>
                <a:effectLst/>
                <a:uLnTx/>
                <a:uFillTx/>
                <a:latin typeface="+mn-lt"/>
                <a:ea typeface="+mn-ea"/>
                <a:cs typeface="+mn-cs"/>
              </a:rPr>
              <a:t> scientifique:</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fr-FR" sz="3200" b="0" i="0" u="none" strike="noStrike" kern="1200" cap="none" spc="0" normalizeH="0" noProof="0" dirty="0" smtClean="0">
              <a:ln>
                <a:noFill/>
              </a:ln>
              <a:solidFill>
                <a:srgbClr val="002060"/>
              </a:solidFill>
              <a:effectLst/>
              <a:uLnTx/>
              <a:uFillTx/>
              <a:latin typeface="+mn-lt"/>
              <a:ea typeface="+mn-ea"/>
              <a:cs typeface="+mn-cs"/>
            </a:endParaRPr>
          </a:p>
          <a:p>
            <a:pPr marL="749300" lvl="1" indent="-292100" algn="just">
              <a:buClr>
                <a:schemeClr val="accent1"/>
              </a:buClr>
              <a:buSzPct val="70000"/>
              <a:buFont typeface="Wingdings 2"/>
              <a:buChar char=""/>
            </a:pPr>
            <a:r>
              <a:rPr lang="fr-FR" sz="2800" baseline="0" dirty="0" smtClean="0"/>
              <a:t>D’expliquer un phénomène</a:t>
            </a:r>
          </a:p>
          <a:p>
            <a:pPr marL="749300" lvl="1" indent="-292100" algn="just">
              <a:buClr>
                <a:schemeClr val="accent1"/>
              </a:buClr>
              <a:buSzPct val="70000"/>
              <a:buFont typeface="Wingdings 2"/>
              <a:buChar char=""/>
            </a:pPr>
            <a:r>
              <a:rPr kumimoji="0" lang="fr-FR" sz="2800" b="0" i="0" u="none" strike="noStrike" kern="1200" cap="none" spc="0" normalizeH="0" noProof="0" dirty="0" smtClean="0">
                <a:ln>
                  <a:noFill/>
                </a:ln>
                <a:solidFill>
                  <a:schemeClr val="tx1"/>
                </a:solidFill>
                <a:effectLst/>
                <a:uLnTx/>
                <a:uFillTx/>
                <a:latin typeface="+mn-lt"/>
                <a:ea typeface="+mn-ea"/>
                <a:cs typeface="+mn-cs"/>
              </a:rPr>
              <a:t>Résoudre un problème</a:t>
            </a:r>
          </a:p>
          <a:p>
            <a:pPr marL="749300" lvl="1" indent="-292100" algn="just">
              <a:buClr>
                <a:schemeClr val="accent1"/>
              </a:buClr>
              <a:buSzPct val="70000"/>
              <a:buFont typeface="Wingdings 2"/>
              <a:buChar char=""/>
            </a:pPr>
            <a:r>
              <a:rPr lang="fr-FR" sz="2800" baseline="0" dirty="0" smtClean="0"/>
              <a:t>Expérimenter un nouveau procédé, une nouvelle théorie</a:t>
            </a:r>
          </a:p>
          <a:p>
            <a:pPr marL="749300" lvl="1" indent="-292100" algn="just">
              <a:buClr>
                <a:schemeClr val="accent1"/>
              </a:buClr>
              <a:buSzPct val="70000"/>
              <a:buFont typeface="Wingdings 2"/>
              <a:buChar char=""/>
            </a:pPr>
            <a:r>
              <a:rPr kumimoji="0" lang="fr-FR" sz="2800" b="0" i="0" u="none" strike="noStrike" kern="1200" cap="none" spc="0" normalizeH="0" noProof="0" dirty="0" smtClean="0">
                <a:ln>
                  <a:noFill/>
                </a:ln>
                <a:solidFill>
                  <a:schemeClr val="tx1"/>
                </a:solidFill>
                <a:effectLst/>
                <a:uLnTx/>
                <a:uFillTx/>
                <a:latin typeface="+mn-lt"/>
                <a:ea typeface="+mn-ea"/>
                <a:cs typeface="+mn-cs"/>
              </a:rPr>
              <a:t>Appliquer une pratique à un  phénomène</a:t>
            </a:r>
          </a:p>
          <a:p>
            <a:pPr marL="749300" lvl="1" indent="-292100" algn="just">
              <a:buClr>
                <a:schemeClr val="accent1"/>
              </a:buClr>
              <a:buSzPct val="70000"/>
              <a:buFont typeface="Wingdings 2"/>
              <a:buChar char=""/>
            </a:pPr>
            <a:r>
              <a:rPr lang="fr-FR" sz="2800" dirty="0" smtClean="0"/>
              <a:t>Décrire un phénomène </a:t>
            </a:r>
          </a:p>
          <a:p>
            <a:pPr marL="749300" lvl="1" indent="-292100" algn="just">
              <a:buClr>
                <a:schemeClr val="accent1"/>
              </a:buClr>
              <a:buSzPct val="70000"/>
              <a:buFont typeface="Wingdings 2"/>
              <a:buChar char=""/>
            </a:pPr>
            <a:r>
              <a:rPr kumimoji="0" lang="fr-FR" sz="2800" b="0" i="0" u="none" strike="noStrike" kern="1200" cap="none" spc="0" normalizeH="0" noProof="0" dirty="0" smtClean="0">
                <a:ln>
                  <a:noFill/>
                </a:ln>
                <a:solidFill>
                  <a:schemeClr val="tx1"/>
                </a:solidFill>
                <a:effectLst/>
                <a:uLnTx/>
                <a:uFillTx/>
                <a:latin typeface="+mn-lt"/>
                <a:ea typeface="+mn-ea"/>
                <a:cs typeface="+mn-cs"/>
              </a:rPr>
              <a:t>ou une synthèse de deux ou plusieurs de ces objectifs</a:t>
            </a:r>
          </a:p>
          <a:p>
            <a:pPr marL="749300" lvl="1" indent="-292100" algn="just">
              <a:buClr>
                <a:schemeClr val="accent1"/>
              </a:buClr>
              <a:buSzPct val="70000"/>
              <a:buFont typeface="Wingdings 2"/>
              <a:buChar char=""/>
            </a:pP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642910" y="857232"/>
            <a:ext cx="8158162" cy="4597718"/>
          </a:xfrm>
        </p:spPr>
        <p:style>
          <a:lnRef idx="2">
            <a:schemeClr val="accent1">
              <a:shade val="50000"/>
            </a:schemeClr>
          </a:lnRef>
          <a:fillRef idx="1">
            <a:schemeClr val="accent1"/>
          </a:fillRef>
          <a:effectRef idx="0">
            <a:schemeClr val="accent1"/>
          </a:effectRef>
          <a:fontRef idx="minor">
            <a:schemeClr val="lt1"/>
          </a:fontRef>
        </p:style>
        <p:txBody>
          <a:bodyPr>
            <a:normAutofit fontScale="92500" lnSpcReduction="20000"/>
          </a:bodyPr>
          <a:lstStyle/>
          <a:p>
            <a:pPr algn="ctr">
              <a:buNone/>
            </a:pPr>
            <a:r>
              <a:rPr lang="fr-FR" b="1" dirty="0" smtClean="0">
                <a:solidFill>
                  <a:schemeClr val="accent6"/>
                </a:solidFill>
              </a:rPr>
              <a:t>Quelques principes déontologiques</a:t>
            </a:r>
            <a:endParaRPr lang="fr-FR" dirty="0" smtClean="0">
              <a:solidFill>
                <a:schemeClr val="accent6"/>
              </a:solidFill>
            </a:endParaRPr>
          </a:p>
          <a:p>
            <a:pPr>
              <a:buNone/>
            </a:pPr>
            <a:endParaRPr lang="fr-FR" dirty="0" smtClean="0"/>
          </a:p>
          <a:p>
            <a:r>
              <a:rPr lang="fr-FR" dirty="0" smtClean="0"/>
              <a:t>Il est impossible d'éviter les erreurs.</a:t>
            </a:r>
          </a:p>
          <a:p>
            <a:r>
              <a:rPr lang="fr-FR" dirty="0" smtClean="0"/>
              <a:t>Il y a des erreurs même dans les théories éprouvées.</a:t>
            </a:r>
          </a:p>
          <a:p>
            <a:pPr>
              <a:buNone/>
            </a:pPr>
            <a:endParaRPr lang="fr-FR" dirty="0" smtClean="0"/>
          </a:p>
          <a:p>
            <a:r>
              <a:rPr lang="fr-FR" dirty="0" smtClean="0"/>
              <a:t>Il ne faut pas camoufler ses erreurs.</a:t>
            </a:r>
          </a:p>
          <a:p>
            <a:r>
              <a:rPr lang="fr-FR" dirty="0" smtClean="0"/>
              <a:t>Il faut se mettre à l'école de ses erreurs…</a:t>
            </a:r>
          </a:p>
          <a:p>
            <a:r>
              <a:rPr lang="fr-FR" dirty="0" smtClean="0"/>
              <a:t>Faire preuve d'autocritique et de vigilance.</a:t>
            </a:r>
          </a:p>
          <a:p>
            <a:endParaRPr lang="fr-FR" dirty="0" smtClean="0"/>
          </a:p>
          <a:p>
            <a:r>
              <a:rPr lang="fr-FR" dirty="0" smtClean="0"/>
              <a:t>Nous avons besoin des autres, la critique venant d'autrui est une nécessité.</a:t>
            </a:r>
          </a:p>
          <a:p>
            <a:endParaRPr lang="fr-FR" dirty="0"/>
          </a:p>
        </p:txBody>
      </p:sp>
    </p:spTree>
    <p:extLst>
      <p:ext uri="{BB962C8B-B14F-4D97-AF65-F5344CB8AC3E}">
        <p14:creationId xmlns:p14="http://schemas.microsoft.com/office/powerpoint/2010/main" val="138385255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214290"/>
            <a:ext cx="8001056" cy="6247864"/>
          </a:xfrm>
          <a:prstGeom prst="rect">
            <a:avLst/>
          </a:prstGeom>
        </p:spPr>
        <p:txBody>
          <a:bodyPr wrap="square">
            <a:spAutoFit/>
          </a:bodyPr>
          <a:lstStyle/>
          <a:p>
            <a:r>
              <a:rPr lang="fr-FR" sz="1600" b="1" dirty="0" smtClean="0"/>
              <a:t>L'évaluation de la recherche</a:t>
            </a:r>
          </a:p>
          <a:p>
            <a:r>
              <a:rPr lang="fr-FR" sz="1600" dirty="0" smtClean="0"/>
              <a:t>Le mémoire fait l'objet d'une note, la thèse d'une mention (cf. chapitre 9). Mais l'activité</a:t>
            </a:r>
          </a:p>
          <a:p>
            <a:r>
              <a:rPr lang="fr-FR" sz="1600" dirty="0" smtClean="0"/>
              <a:t>de recherche en général fait l'objet d'une évaluation permanente, qui est une façon de vérifier</a:t>
            </a:r>
          </a:p>
          <a:p>
            <a:r>
              <a:rPr lang="fr-FR" sz="1600" dirty="0" smtClean="0"/>
              <a:t>le caractère cumulatif de la recherche et d'attester que les connaissances produites</a:t>
            </a:r>
          </a:p>
          <a:p>
            <a:r>
              <a:rPr lang="fr-FR" sz="1600" dirty="0" smtClean="0"/>
              <a:t>correspondent à des critères "scientifiques".</a:t>
            </a:r>
          </a:p>
          <a:p>
            <a:r>
              <a:rPr lang="fr-FR" sz="1600" dirty="0" smtClean="0"/>
              <a:t>- L'enseignant-chercheur publie ses travaux dans des revues sélectives où les articles</a:t>
            </a:r>
          </a:p>
          <a:p>
            <a:r>
              <a:rPr lang="fr-FR" sz="1600" dirty="0" smtClean="0"/>
              <a:t>sont évalués au minimum par deux lecteurs compétents.</a:t>
            </a:r>
          </a:p>
          <a:p>
            <a:r>
              <a:rPr lang="fr-FR" sz="1600" dirty="0" smtClean="0"/>
              <a:t>- Les communications aux colloques sont sélectionnées par un comité scientifique.</a:t>
            </a:r>
          </a:p>
          <a:p>
            <a:r>
              <a:rPr lang="fr-FR" sz="1600" dirty="0" smtClean="0"/>
              <a:t>- Les revues elles-mêmes sont classées selon leur niveau de sélectivité (consulter la liste</a:t>
            </a:r>
          </a:p>
          <a:p>
            <a:r>
              <a:rPr lang="fr-FR" sz="1600" dirty="0" smtClean="0"/>
              <a:t>des revues classées de votre discipline) et l'influence de leurs articles par une instance</a:t>
            </a:r>
          </a:p>
          <a:p>
            <a:r>
              <a:rPr lang="fr-FR" sz="1600" dirty="0" smtClean="0"/>
              <a:t>nationale.</a:t>
            </a:r>
          </a:p>
          <a:p>
            <a:r>
              <a:rPr lang="fr-FR" sz="1600" dirty="0" smtClean="0"/>
              <a:t>- Les laboratoires de recherche français sont évalués régulièrement (le Haut Conseil de</a:t>
            </a:r>
          </a:p>
          <a:p>
            <a:r>
              <a:rPr lang="fr-FR" sz="1600" dirty="0" smtClean="0"/>
              <a:t>l'évaluation de la recherche et de l'enseignement supérieur HCERES).</a:t>
            </a:r>
          </a:p>
          <a:p>
            <a:r>
              <a:rPr lang="fr-FR" sz="1600" dirty="0" smtClean="0"/>
              <a:t>- Les laboratoires du CNRS font aussi l'objet d'une évaluation formalisée périodique.</a:t>
            </a:r>
          </a:p>
          <a:p>
            <a:r>
              <a:rPr lang="fr-FR" sz="1600" dirty="0" smtClean="0"/>
              <a:t>Faire de la recherche, c'est donc accepter de se soumettre régulièrement à l'appréciation</a:t>
            </a:r>
          </a:p>
          <a:p>
            <a:r>
              <a:rPr lang="fr-FR" sz="1600" dirty="0" smtClean="0"/>
              <a:t>des autres chercheurs et savoir en tenir compte (plus tard, aussi de contribuer à son tour à</a:t>
            </a:r>
          </a:p>
          <a:p>
            <a:r>
              <a:rPr lang="fr-FR" sz="1600" dirty="0" smtClean="0"/>
              <a:t>l'évaluation des autres !).</a:t>
            </a:r>
            <a:endParaRPr lang="fr-FR" sz="1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683568" y="526863"/>
            <a:ext cx="8064896" cy="461665"/>
          </a:xfrm>
          <a:prstGeom prst="rect">
            <a:avLst/>
          </a:prstGeom>
          <a:noFill/>
          <a:ln>
            <a:solidFill>
              <a:srgbClr val="92D050"/>
            </a:solidFill>
          </a:ln>
        </p:spPr>
        <p:txBody>
          <a:bodyPr wrap="square" rtlCol="0">
            <a:spAutoFit/>
          </a:bodyPr>
          <a:lstStyle/>
          <a:p>
            <a:pPr algn="ctr"/>
            <a:r>
              <a:rPr lang="fr-FR" sz="2400" b="1" dirty="0" smtClean="0">
                <a:solidFill>
                  <a:srgbClr val="92D050"/>
                </a:solidFill>
              </a:rPr>
              <a:t>PARTIE II </a:t>
            </a:r>
            <a:r>
              <a:rPr lang="fr-FR" sz="2400" b="1" dirty="0" smtClean="0">
                <a:solidFill>
                  <a:srgbClr val="00B0F0"/>
                </a:solidFill>
              </a:rPr>
              <a:t>: COLLECTE ET ANALYSE DES DONNEES </a:t>
            </a:r>
            <a:endParaRPr lang="fr-FR" sz="2400" b="1" dirty="0">
              <a:solidFill>
                <a:srgbClr val="00B0F0"/>
              </a:solidFill>
            </a:endParaRPr>
          </a:p>
        </p:txBody>
      </p:sp>
      <p:sp>
        <p:nvSpPr>
          <p:cNvPr id="5" name="Rectangle 4"/>
          <p:cNvSpPr/>
          <p:nvPr/>
        </p:nvSpPr>
        <p:spPr>
          <a:xfrm>
            <a:off x="2175751" y="988528"/>
            <a:ext cx="5029197" cy="461665"/>
          </a:xfrm>
          <a:prstGeom prst="rect">
            <a:avLst/>
          </a:prstGeom>
        </p:spPr>
        <p:txBody>
          <a:bodyPr wrap="none">
            <a:spAutoFit/>
          </a:bodyPr>
          <a:lstStyle/>
          <a:p>
            <a:r>
              <a:rPr lang="fr-FR" sz="2400" dirty="0"/>
              <a:t>Comment chercher </a:t>
            </a:r>
            <a:r>
              <a:rPr lang="fr-FR" sz="2400" dirty="0" smtClean="0"/>
              <a:t>l’information ?</a:t>
            </a:r>
            <a:endParaRPr lang="fr-FR" sz="2400" dirty="0"/>
          </a:p>
        </p:txBody>
      </p:sp>
      <p:sp>
        <p:nvSpPr>
          <p:cNvPr id="6" name="Rectangle 5"/>
          <p:cNvSpPr/>
          <p:nvPr/>
        </p:nvSpPr>
        <p:spPr>
          <a:xfrm>
            <a:off x="652623" y="1477802"/>
            <a:ext cx="7298474" cy="461665"/>
          </a:xfrm>
          <a:prstGeom prst="rect">
            <a:avLst/>
          </a:prstGeom>
          <a:ln>
            <a:solidFill>
              <a:srgbClr val="92D050"/>
            </a:solidFill>
          </a:ln>
        </p:spPr>
        <p:txBody>
          <a:bodyPr wrap="square">
            <a:spAutoFit/>
          </a:bodyPr>
          <a:lstStyle/>
          <a:p>
            <a:r>
              <a:rPr lang="fr-FR" sz="2400" dirty="0"/>
              <a:t>La recherche de l’information en bibliothèque</a:t>
            </a:r>
          </a:p>
        </p:txBody>
      </p:sp>
      <p:sp>
        <p:nvSpPr>
          <p:cNvPr id="7" name="Rectangle 6"/>
          <p:cNvSpPr/>
          <p:nvPr/>
        </p:nvSpPr>
        <p:spPr>
          <a:xfrm>
            <a:off x="571472" y="2071678"/>
            <a:ext cx="4260846" cy="369332"/>
          </a:xfrm>
          <a:prstGeom prst="rect">
            <a:avLst/>
          </a:prstGeom>
          <a:ln>
            <a:solidFill>
              <a:srgbClr val="00B0F0"/>
            </a:solidFill>
          </a:ln>
        </p:spPr>
        <p:txBody>
          <a:bodyPr wrap="none">
            <a:spAutoFit/>
          </a:bodyPr>
          <a:lstStyle/>
          <a:p>
            <a:r>
              <a:rPr lang="fr-FR" dirty="0"/>
              <a:t>Les </a:t>
            </a:r>
            <a:r>
              <a:rPr lang="fr-FR" dirty="0" smtClean="0"/>
              <a:t>dictionnaires et </a:t>
            </a:r>
            <a:r>
              <a:rPr lang="fr-FR" dirty="0"/>
              <a:t>encyclopédiques </a:t>
            </a:r>
          </a:p>
        </p:txBody>
      </p:sp>
      <p:sp>
        <p:nvSpPr>
          <p:cNvPr id="8" name="ZoneTexte 7"/>
          <p:cNvSpPr txBox="1"/>
          <p:nvPr/>
        </p:nvSpPr>
        <p:spPr>
          <a:xfrm>
            <a:off x="571472" y="2643182"/>
            <a:ext cx="4286248" cy="369332"/>
          </a:xfrm>
          <a:prstGeom prst="rect">
            <a:avLst/>
          </a:prstGeom>
          <a:noFill/>
          <a:ln>
            <a:solidFill>
              <a:srgbClr val="00B0F0"/>
            </a:solidFill>
          </a:ln>
        </p:spPr>
        <p:txBody>
          <a:bodyPr wrap="square" rtlCol="0">
            <a:spAutoFit/>
          </a:bodyPr>
          <a:lstStyle/>
          <a:p>
            <a:pPr algn="just"/>
            <a:r>
              <a:rPr lang="fr-FR" dirty="0" smtClean="0"/>
              <a:t>Les revues spécialisées et ouvrages</a:t>
            </a:r>
            <a:endParaRPr lang="fr-FR" dirty="0"/>
          </a:p>
        </p:txBody>
      </p:sp>
      <p:sp>
        <p:nvSpPr>
          <p:cNvPr id="10" name="Rectangle 9"/>
          <p:cNvSpPr/>
          <p:nvPr/>
        </p:nvSpPr>
        <p:spPr>
          <a:xfrm>
            <a:off x="652623" y="3356992"/>
            <a:ext cx="7298474" cy="461665"/>
          </a:xfrm>
          <a:prstGeom prst="rect">
            <a:avLst/>
          </a:prstGeom>
          <a:ln>
            <a:solidFill>
              <a:srgbClr val="92D050"/>
            </a:solidFill>
          </a:ln>
        </p:spPr>
        <p:txBody>
          <a:bodyPr wrap="square">
            <a:spAutoFit/>
          </a:bodyPr>
          <a:lstStyle/>
          <a:p>
            <a:r>
              <a:rPr lang="fr-FR" sz="2400" dirty="0"/>
              <a:t>La recherche de l’information sur Internet</a:t>
            </a:r>
          </a:p>
        </p:txBody>
      </p:sp>
      <p:sp>
        <p:nvSpPr>
          <p:cNvPr id="11" name="Rectangle 10"/>
          <p:cNvSpPr/>
          <p:nvPr/>
        </p:nvSpPr>
        <p:spPr>
          <a:xfrm>
            <a:off x="643857" y="4005064"/>
            <a:ext cx="3063787" cy="369332"/>
          </a:xfrm>
          <a:prstGeom prst="rect">
            <a:avLst/>
          </a:prstGeom>
          <a:ln>
            <a:solidFill>
              <a:srgbClr val="00B0F0"/>
            </a:solidFill>
          </a:ln>
        </p:spPr>
        <p:txBody>
          <a:bodyPr wrap="none">
            <a:spAutoFit/>
          </a:bodyPr>
          <a:lstStyle/>
          <a:p>
            <a:r>
              <a:rPr lang="fr-FR" dirty="0"/>
              <a:t>Les moteurs de recherche :</a:t>
            </a:r>
          </a:p>
        </p:txBody>
      </p:sp>
      <p:sp>
        <p:nvSpPr>
          <p:cNvPr id="12" name="Rectangle 11"/>
          <p:cNvSpPr/>
          <p:nvPr/>
        </p:nvSpPr>
        <p:spPr>
          <a:xfrm>
            <a:off x="395536" y="4581128"/>
            <a:ext cx="8281394" cy="1477328"/>
          </a:xfrm>
          <a:prstGeom prst="rect">
            <a:avLst/>
          </a:prstGeom>
        </p:spPr>
        <p:txBody>
          <a:bodyPr wrap="square">
            <a:spAutoFit/>
          </a:bodyPr>
          <a:lstStyle/>
          <a:p>
            <a:pPr algn="just"/>
            <a:r>
              <a:rPr lang="fr-FR" dirty="0"/>
              <a:t>• Préparer une feuille </a:t>
            </a:r>
            <a:r>
              <a:rPr lang="fr-FR" dirty="0" smtClean="0"/>
              <a:t>des mots clés qui </a:t>
            </a:r>
            <a:r>
              <a:rPr lang="fr-FR" dirty="0"/>
              <a:t>se rapportent à votre sujet.</a:t>
            </a:r>
          </a:p>
          <a:p>
            <a:pPr algn="just"/>
            <a:r>
              <a:rPr lang="fr-FR" dirty="0"/>
              <a:t>• Classer les mots clés du général au particulier. Par exemple :</a:t>
            </a:r>
          </a:p>
          <a:p>
            <a:pPr algn="just"/>
            <a:r>
              <a:rPr lang="fr-FR" dirty="0" smtClean="0"/>
              <a:t>enzymes /hydrolase /protéase.</a:t>
            </a:r>
            <a:endParaRPr lang="fr-FR" dirty="0"/>
          </a:p>
          <a:p>
            <a:pPr algn="just"/>
            <a:r>
              <a:rPr lang="fr-FR" dirty="0"/>
              <a:t>• Chercher des synonymes de vos mots clés.</a:t>
            </a:r>
          </a:p>
          <a:p>
            <a:pPr algn="just"/>
            <a:r>
              <a:rPr lang="fr-FR" dirty="0"/>
              <a:t>3) Commencer la recherche en combinant deux ou trois mots </a:t>
            </a:r>
            <a:r>
              <a:rPr lang="fr-FR" dirty="0" smtClean="0"/>
              <a:t>clés</a:t>
            </a:r>
            <a:endParaRPr lang="fr-FR" dirty="0"/>
          </a:p>
        </p:txBody>
      </p:sp>
    </p:spTree>
    <p:extLst>
      <p:ext uri="{BB962C8B-B14F-4D97-AF65-F5344CB8AC3E}">
        <p14:creationId xmlns:p14="http://schemas.microsoft.com/office/powerpoint/2010/main" val="21528480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245167"/>
            <a:ext cx="8352928" cy="523220"/>
          </a:xfrm>
          <a:prstGeom prst="rect">
            <a:avLst/>
          </a:prstGeom>
          <a:ln>
            <a:solidFill>
              <a:srgbClr val="00B0F0"/>
            </a:solidFill>
          </a:ln>
        </p:spPr>
        <p:txBody>
          <a:bodyPr wrap="square">
            <a:spAutoFit/>
          </a:bodyPr>
          <a:lstStyle/>
          <a:p>
            <a:r>
              <a:rPr lang="fr-FR" sz="2800" dirty="0"/>
              <a:t>Comment estimer la pertinence des documents ?</a:t>
            </a:r>
          </a:p>
        </p:txBody>
      </p:sp>
      <p:sp>
        <p:nvSpPr>
          <p:cNvPr id="5" name="Rectangle 4"/>
          <p:cNvSpPr/>
          <p:nvPr/>
        </p:nvSpPr>
        <p:spPr>
          <a:xfrm>
            <a:off x="179512" y="999892"/>
            <a:ext cx="8640960" cy="5324535"/>
          </a:xfrm>
          <a:prstGeom prst="rect">
            <a:avLst/>
          </a:prstGeom>
        </p:spPr>
        <p:txBody>
          <a:bodyPr wrap="square">
            <a:spAutoFit/>
          </a:bodyPr>
          <a:lstStyle/>
          <a:p>
            <a:pPr algn="just"/>
            <a:r>
              <a:rPr lang="fr-FR" sz="2000" b="1" dirty="0">
                <a:solidFill>
                  <a:srgbClr val="92D050"/>
                </a:solidFill>
              </a:rPr>
              <a:t>• Le titre </a:t>
            </a:r>
            <a:r>
              <a:rPr lang="fr-FR" sz="2000" dirty="0"/>
              <a:t>: il peut être informatif et refléter le contenu du livre</a:t>
            </a:r>
            <a:r>
              <a:rPr lang="fr-FR" sz="2000" dirty="0" smtClean="0"/>
              <a:t>.</a:t>
            </a:r>
            <a:endParaRPr lang="fr-FR" sz="2000" dirty="0"/>
          </a:p>
          <a:p>
            <a:pPr algn="just"/>
            <a:r>
              <a:rPr lang="fr-FR" sz="2000" dirty="0"/>
              <a:t>• </a:t>
            </a:r>
            <a:r>
              <a:rPr lang="fr-FR" sz="2000" b="1" dirty="0">
                <a:solidFill>
                  <a:srgbClr val="92D050"/>
                </a:solidFill>
              </a:rPr>
              <a:t>Le résumé : </a:t>
            </a:r>
            <a:r>
              <a:rPr lang="fr-FR" sz="2000" dirty="0"/>
              <a:t>- au dos du livre (4ème de couverture)</a:t>
            </a:r>
          </a:p>
          <a:p>
            <a:pPr algn="just"/>
            <a:r>
              <a:rPr lang="fr-FR" sz="2000" dirty="0" smtClean="0"/>
              <a:t>• </a:t>
            </a:r>
            <a:r>
              <a:rPr lang="fr-FR" sz="2000" b="1" dirty="0">
                <a:solidFill>
                  <a:srgbClr val="92D050"/>
                </a:solidFill>
              </a:rPr>
              <a:t>La date de publication </a:t>
            </a:r>
            <a:r>
              <a:rPr lang="fr-FR" sz="2000" dirty="0"/>
              <a:t>: il faut consulter prioritairement les sources les plus récentes </a:t>
            </a:r>
            <a:r>
              <a:rPr lang="fr-FR" sz="2000" dirty="0" smtClean="0"/>
              <a:t>, particulièrement pour certaines disciplines!</a:t>
            </a:r>
            <a:endParaRPr lang="fr-FR" sz="2000" dirty="0"/>
          </a:p>
          <a:p>
            <a:pPr algn="just"/>
            <a:r>
              <a:rPr lang="fr-FR" sz="2000" dirty="0"/>
              <a:t>• </a:t>
            </a:r>
            <a:r>
              <a:rPr lang="fr-FR" sz="2000" b="1" dirty="0">
                <a:solidFill>
                  <a:srgbClr val="92D050"/>
                </a:solidFill>
              </a:rPr>
              <a:t>Le sommaire </a:t>
            </a:r>
            <a:r>
              <a:rPr lang="fr-FR" sz="2000" dirty="0"/>
              <a:t>(début de l’ouvrage) ou la table des matières (fin de l’ouvrage) :</a:t>
            </a:r>
          </a:p>
          <a:p>
            <a:pPr algn="just"/>
            <a:r>
              <a:rPr lang="fr-FR" sz="2000" dirty="0"/>
              <a:t>permet de voir quels sont les thèmes principaux développés dans l’ouvrage et </a:t>
            </a:r>
            <a:r>
              <a:rPr lang="fr-FR" sz="2000" dirty="0" smtClean="0"/>
              <a:t>leur hiérarchisation</a:t>
            </a:r>
            <a:r>
              <a:rPr lang="fr-FR" sz="2000" dirty="0"/>
              <a:t>.</a:t>
            </a:r>
          </a:p>
          <a:p>
            <a:pPr algn="just"/>
            <a:r>
              <a:rPr lang="fr-FR" sz="2000" dirty="0"/>
              <a:t>• </a:t>
            </a:r>
            <a:r>
              <a:rPr lang="fr-FR" sz="2000" b="1" dirty="0">
                <a:solidFill>
                  <a:srgbClr val="92D050"/>
                </a:solidFill>
              </a:rPr>
              <a:t>L’introduction et / ou la conclusion </a:t>
            </a:r>
            <a:r>
              <a:rPr lang="fr-FR" sz="2000" dirty="0"/>
              <a:t>: l’introduction permet de se faire une idée un </a:t>
            </a:r>
            <a:r>
              <a:rPr lang="fr-FR" sz="2000" dirty="0" smtClean="0"/>
              <a:t>peu plus </a:t>
            </a:r>
            <a:r>
              <a:rPr lang="fr-FR" sz="2000" dirty="0"/>
              <a:t>précise du contenu du livre ainsi que des buts de l’auteur. Quant à la conclusion, </a:t>
            </a:r>
            <a:r>
              <a:rPr lang="fr-FR" sz="2000" dirty="0" smtClean="0"/>
              <a:t>elle reprend </a:t>
            </a:r>
            <a:r>
              <a:rPr lang="fr-FR" sz="2000" dirty="0"/>
              <a:t>les idées maîtresses de l’ouvrage scientifique.</a:t>
            </a:r>
          </a:p>
          <a:p>
            <a:pPr algn="just"/>
            <a:r>
              <a:rPr lang="fr-FR" sz="2000" dirty="0"/>
              <a:t>• </a:t>
            </a:r>
            <a:r>
              <a:rPr lang="fr-FR" sz="2000" b="1" dirty="0">
                <a:solidFill>
                  <a:srgbClr val="92D050"/>
                </a:solidFill>
              </a:rPr>
              <a:t>Bibliographie : </a:t>
            </a:r>
            <a:r>
              <a:rPr lang="fr-FR" sz="2000" dirty="0"/>
              <a:t>Y a-t-il une bibliographie ? Est-elle fournie ? Quels sont </a:t>
            </a:r>
            <a:r>
              <a:rPr lang="fr-FR" sz="2000" dirty="0" smtClean="0"/>
              <a:t>les auteurs </a:t>
            </a:r>
            <a:r>
              <a:rPr lang="fr-FR" sz="2000" dirty="0"/>
              <a:t>cités </a:t>
            </a:r>
            <a:r>
              <a:rPr lang="fr-FR" sz="2000" dirty="0" smtClean="0"/>
              <a:t>? Sont ils spécialistes? Le travail est il publié dans une revue spécialisée?</a:t>
            </a:r>
            <a:endParaRPr lang="fr-FR" sz="2000" dirty="0"/>
          </a:p>
          <a:p>
            <a:pPr algn="just"/>
            <a:r>
              <a:rPr lang="fr-FR" sz="2000" dirty="0"/>
              <a:t>Pensez à analyser les références </a:t>
            </a:r>
            <a:r>
              <a:rPr lang="fr-FR" sz="2000" dirty="0" smtClean="0"/>
              <a:t>bibliographiques </a:t>
            </a:r>
            <a:r>
              <a:rPr lang="fr-FR" sz="2000" dirty="0"/>
              <a:t>des documents consultés : </a:t>
            </a:r>
            <a:r>
              <a:rPr lang="fr-FR" sz="2000" dirty="0" smtClean="0"/>
              <a:t>elles vous </a:t>
            </a:r>
            <a:r>
              <a:rPr lang="fr-FR" sz="2000" dirty="0"/>
              <a:t>conduiront vers d’autres sources·.</a:t>
            </a:r>
          </a:p>
        </p:txBody>
      </p:sp>
    </p:spTree>
    <p:extLst>
      <p:ext uri="{BB962C8B-B14F-4D97-AF65-F5344CB8AC3E}">
        <p14:creationId xmlns:p14="http://schemas.microsoft.com/office/powerpoint/2010/main" val="30046502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476672"/>
            <a:ext cx="8136904" cy="523220"/>
          </a:xfrm>
          <a:prstGeom prst="rect">
            <a:avLst/>
          </a:prstGeom>
          <a:ln>
            <a:solidFill>
              <a:srgbClr val="00B0F0"/>
            </a:solidFill>
          </a:ln>
        </p:spPr>
        <p:txBody>
          <a:bodyPr wrap="square">
            <a:spAutoFit/>
          </a:bodyPr>
          <a:lstStyle/>
          <a:p>
            <a:r>
              <a:rPr lang="fr-FR" sz="2800" dirty="0" smtClean="0"/>
              <a:t>Documents </a:t>
            </a:r>
            <a:r>
              <a:rPr lang="fr-FR" sz="2800" dirty="0"/>
              <a:t>issus de la recherche sur Internet</a:t>
            </a:r>
          </a:p>
        </p:txBody>
      </p:sp>
      <p:sp>
        <p:nvSpPr>
          <p:cNvPr id="5" name="Rectangle 4"/>
          <p:cNvSpPr/>
          <p:nvPr/>
        </p:nvSpPr>
        <p:spPr>
          <a:xfrm>
            <a:off x="359532" y="1196752"/>
            <a:ext cx="8352928" cy="2554545"/>
          </a:xfrm>
          <a:prstGeom prst="rect">
            <a:avLst/>
          </a:prstGeom>
          <a:ln>
            <a:solidFill>
              <a:srgbClr val="92D050"/>
            </a:solidFill>
          </a:ln>
        </p:spPr>
        <p:txBody>
          <a:bodyPr wrap="square">
            <a:spAutoFit/>
          </a:bodyPr>
          <a:lstStyle/>
          <a:p>
            <a:pPr algn="just"/>
            <a:r>
              <a:rPr lang="fr-FR" sz="2000" b="1" dirty="0">
                <a:solidFill>
                  <a:srgbClr val="92D050"/>
                </a:solidFill>
              </a:rPr>
              <a:t>• QUI est l’auteur?</a:t>
            </a:r>
          </a:p>
          <a:p>
            <a:pPr algn="just"/>
            <a:r>
              <a:rPr lang="fr-FR" sz="2000" dirty="0"/>
              <a:t>Lorsque vous êtes confrontés à un document issu d’Internet, la première question à </a:t>
            </a:r>
            <a:r>
              <a:rPr lang="fr-FR" sz="2000" dirty="0" smtClean="0"/>
              <a:t>vous poser </a:t>
            </a:r>
            <a:r>
              <a:rPr lang="fr-FR" sz="2000" dirty="0"/>
              <a:t>est de savoir qui est l’auteur du site ou du document et quelles sont </a:t>
            </a:r>
            <a:r>
              <a:rPr lang="fr-FR" sz="2000" dirty="0" smtClean="0"/>
              <a:t>ses </a:t>
            </a:r>
            <a:r>
              <a:rPr lang="fr-FR" sz="2000" dirty="0" smtClean="0">
                <a:solidFill>
                  <a:srgbClr val="00B0F0"/>
                </a:solidFill>
              </a:rPr>
              <a:t>compétences</a:t>
            </a:r>
            <a:r>
              <a:rPr lang="fr-FR" sz="2000" dirty="0">
                <a:solidFill>
                  <a:srgbClr val="00B0F0"/>
                </a:solidFill>
              </a:rPr>
              <a:t>.</a:t>
            </a:r>
            <a:r>
              <a:rPr lang="fr-FR" sz="2000" dirty="0"/>
              <a:t> En effet, les productions d’un auteur attaché à une université, </a:t>
            </a:r>
            <a:r>
              <a:rPr lang="fr-FR" sz="2000" dirty="0" smtClean="0"/>
              <a:t>par exemple</a:t>
            </a:r>
            <a:r>
              <a:rPr lang="fr-FR" sz="2000" dirty="0"/>
              <a:t>, et faisant référence à des publications antérieures, parues dans des</a:t>
            </a:r>
          </a:p>
          <a:p>
            <a:pPr algn="just"/>
            <a:r>
              <a:rPr lang="fr-FR" sz="2000" dirty="0"/>
              <a:t>périodiques imprimés faisant autorité, présentent une réelle valeur scientifique.</a:t>
            </a:r>
          </a:p>
        </p:txBody>
      </p:sp>
      <p:sp>
        <p:nvSpPr>
          <p:cNvPr id="6" name="Rectangle 5"/>
          <p:cNvSpPr/>
          <p:nvPr/>
        </p:nvSpPr>
        <p:spPr>
          <a:xfrm>
            <a:off x="346480" y="3933056"/>
            <a:ext cx="8352928" cy="2554545"/>
          </a:xfrm>
          <a:prstGeom prst="rect">
            <a:avLst/>
          </a:prstGeom>
          <a:ln>
            <a:solidFill>
              <a:srgbClr val="92D050"/>
            </a:solidFill>
          </a:ln>
        </p:spPr>
        <p:txBody>
          <a:bodyPr wrap="square">
            <a:spAutoFit/>
          </a:bodyPr>
          <a:lstStyle/>
          <a:p>
            <a:r>
              <a:rPr lang="fr-FR" sz="2000" dirty="0"/>
              <a:t>• </a:t>
            </a:r>
            <a:r>
              <a:rPr lang="fr-FR" sz="2000" b="1" dirty="0">
                <a:solidFill>
                  <a:srgbClr val="92D050"/>
                </a:solidFill>
              </a:rPr>
              <a:t>OÙ est située l’information ?</a:t>
            </a:r>
          </a:p>
          <a:p>
            <a:r>
              <a:rPr lang="fr-FR" sz="2000" dirty="0"/>
              <a:t>Cette question </a:t>
            </a:r>
            <a:r>
              <a:rPr lang="fr-FR" sz="2000" dirty="0" smtClean="0"/>
              <a:t>vous </a:t>
            </a:r>
            <a:r>
              <a:rPr lang="fr-FR" sz="2000" dirty="0"/>
              <a:t>permettra de savoir quel </a:t>
            </a:r>
            <a:r>
              <a:rPr lang="fr-FR" sz="2000" dirty="0" smtClean="0"/>
              <a:t>serveur héberge </a:t>
            </a:r>
            <a:r>
              <a:rPr lang="fr-FR" sz="2000" dirty="0"/>
              <a:t>le site que vous avez consulté. S’il s’agit d’un site hébergé par un </a:t>
            </a:r>
            <a:r>
              <a:rPr lang="fr-FR" sz="2000" dirty="0" smtClean="0"/>
              <a:t>serveur académique</a:t>
            </a:r>
            <a:r>
              <a:rPr lang="fr-FR" sz="2000" dirty="0"/>
              <a:t>, </a:t>
            </a:r>
            <a:r>
              <a:rPr lang="fr-FR" sz="2000" dirty="0">
                <a:solidFill>
                  <a:srgbClr val="00B0F0"/>
                </a:solidFill>
              </a:rPr>
              <a:t>une université </a:t>
            </a:r>
            <a:r>
              <a:rPr lang="fr-FR" sz="2000" dirty="0"/>
              <a:t>par exemple, vous pourrez lui accorder un certain </a:t>
            </a:r>
            <a:r>
              <a:rPr lang="fr-FR" sz="2000" dirty="0" smtClean="0"/>
              <a:t>crédit scientifique</a:t>
            </a:r>
            <a:r>
              <a:rPr lang="fr-FR" sz="2000" dirty="0"/>
              <a:t>. Par contre, méfiez-vous des sites personnels hébergés par des </a:t>
            </a:r>
            <a:r>
              <a:rPr lang="fr-FR" sz="2000" dirty="0" smtClean="0"/>
              <a:t>serveurs commerciaux</a:t>
            </a:r>
            <a:r>
              <a:rPr lang="fr-FR" sz="2000" dirty="0"/>
              <a:t>, n’importe qui peut en effet créer ainsi son propre site, quelles que </a:t>
            </a:r>
            <a:r>
              <a:rPr lang="fr-FR" sz="2000" dirty="0" smtClean="0"/>
              <a:t>soient ses </a:t>
            </a:r>
            <a:r>
              <a:rPr lang="fr-FR" sz="2000" dirty="0"/>
              <a:t>compétences.</a:t>
            </a:r>
          </a:p>
        </p:txBody>
      </p:sp>
    </p:spTree>
    <p:extLst>
      <p:ext uri="{BB962C8B-B14F-4D97-AF65-F5344CB8AC3E}">
        <p14:creationId xmlns:p14="http://schemas.microsoft.com/office/powerpoint/2010/main" val="69165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heckerboard(across)">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9009" y="620688"/>
            <a:ext cx="8496944" cy="1631216"/>
          </a:xfrm>
          <a:prstGeom prst="rect">
            <a:avLst/>
          </a:prstGeom>
          <a:ln>
            <a:solidFill>
              <a:srgbClr val="92D050"/>
            </a:solidFill>
          </a:ln>
        </p:spPr>
        <p:txBody>
          <a:bodyPr wrap="square">
            <a:spAutoFit/>
          </a:bodyPr>
          <a:lstStyle/>
          <a:p>
            <a:r>
              <a:rPr lang="fr-FR" sz="2000" dirty="0"/>
              <a:t>• </a:t>
            </a:r>
            <a:r>
              <a:rPr lang="fr-FR" sz="2000" b="1" dirty="0">
                <a:solidFill>
                  <a:srgbClr val="92D050"/>
                </a:solidFill>
              </a:rPr>
              <a:t>De QUAND date l’information ?</a:t>
            </a:r>
          </a:p>
          <a:p>
            <a:r>
              <a:rPr lang="fr-FR" sz="2000" dirty="0"/>
              <a:t>La nouveauté d’un document est un élément de sélection important sur le Web : </a:t>
            </a:r>
            <a:r>
              <a:rPr lang="fr-FR" sz="2000" dirty="0" smtClean="0"/>
              <a:t>vérifiez la </a:t>
            </a:r>
            <a:r>
              <a:rPr lang="fr-FR" sz="2000" dirty="0"/>
              <a:t>date de création du site si elle y figure et la date de dernière mise à jour. </a:t>
            </a:r>
            <a:r>
              <a:rPr lang="fr-FR" sz="2000" dirty="0" smtClean="0"/>
              <a:t>Par ailleurs</a:t>
            </a:r>
            <a:r>
              <a:rPr lang="fr-FR" sz="2000" dirty="0"/>
              <a:t>, vérifiez si les liens vers les autres sites sont à jour.</a:t>
            </a:r>
          </a:p>
        </p:txBody>
      </p:sp>
      <p:sp>
        <p:nvSpPr>
          <p:cNvPr id="5" name="Rectangle 4"/>
          <p:cNvSpPr/>
          <p:nvPr/>
        </p:nvSpPr>
        <p:spPr>
          <a:xfrm>
            <a:off x="309009" y="2420888"/>
            <a:ext cx="8496944" cy="1938992"/>
          </a:xfrm>
          <a:prstGeom prst="rect">
            <a:avLst/>
          </a:prstGeom>
          <a:ln>
            <a:solidFill>
              <a:srgbClr val="92D050"/>
            </a:solidFill>
          </a:ln>
        </p:spPr>
        <p:txBody>
          <a:bodyPr wrap="square">
            <a:spAutoFit/>
          </a:bodyPr>
          <a:lstStyle/>
          <a:p>
            <a:r>
              <a:rPr lang="fr-FR" sz="2000" b="1" dirty="0">
                <a:solidFill>
                  <a:srgbClr val="92D050"/>
                </a:solidFill>
              </a:rPr>
              <a:t>COMMENT l’information est-elle organisée ?</a:t>
            </a:r>
          </a:p>
          <a:p>
            <a:r>
              <a:rPr lang="fr-FR" sz="2000" dirty="0"/>
              <a:t>Soyez également attentifs à l’organisation des informations, un site sérieux </a:t>
            </a:r>
            <a:r>
              <a:rPr lang="fr-FR" sz="2000" dirty="0" smtClean="0"/>
              <a:t>présentera les </a:t>
            </a:r>
            <a:r>
              <a:rPr lang="fr-FR" sz="2000" dirty="0"/>
              <a:t>ressources de façon logique et renverra à des liens pertinents et appropriés. </a:t>
            </a:r>
            <a:r>
              <a:rPr lang="fr-FR" sz="2000" dirty="0" smtClean="0"/>
              <a:t>De plus</a:t>
            </a:r>
            <a:r>
              <a:rPr lang="fr-FR" sz="2000" dirty="0"/>
              <a:t>, les documents seront rédigés dans une langue correcte.</a:t>
            </a:r>
          </a:p>
          <a:p>
            <a:r>
              <a:rPr lang="fr-FR" sz="2000" dirty="0"/>
              <a:t>Évitez les sites truffés de fautes de grammaire et d’orthographe !</a:t>
            </a:r>
          </a:p>
        </p:txBody>
      </p:sp>
      <p:sp>
        <p:nvSpPr>
          <p:cNvPr id="6" name="Rectangle 5"/>
          <p:cNvSpPr/>
          <p:nvPr/>
        </p:nvSpPr>
        <p:spPr>
          <a:xfrm>
            <a:off x="309009" y="4742182"/>
            <a:ext cx="8496944" cy="1200329"/>
          </a:xfrm>
          <a:prstGeom prst="rect">
            <a:avLst/>
          </a:prstGeom>
        </p:spPr>
        <p:txBody>
          <a:bodyPr wrap="square">
            <a:spAutoFit/>
          </a:bodyPr>
          <a:lstStyle/>
          <a:p>
            <a:pPr algn="ctr"/>
            <a:r>
              <a:rPr lang="fr-FR" sz="2400" dirty="0"/>
              <a:t>Pour référencer correctement des sources issues d’Internet, prenez note des</a:t>
            </a:r>
          </a:p>
          <a:p>
            <a:pPr algn="ctr"/>
            <a:r>
              <a:rPr lang="fr-FR" sz="2400" dirty="0"/>
              <a:t>informations suivantes avant de quitter le site :</a:t>
            </a:r>
          </a:p>
        </p:txBody>
      </p:sp>
    </p:spTree>
    <p:extLst>
      <p:ext uri="{BB962C8B-B14F-4D97-AF65-F5344CB8AC3E}">
        <p14:creationId xmlns:p14="http://schemas.microsoft.com/office/powerpoint/2010/main" val="44726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checkerboard(across)">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checkerboard(across)">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500034" y="571480"/>
            <a:ext cx="8229600" cy="5262979"/>
          </a:xfrm>
          <a:prstGeom prst="rect">
            <a:avLst/>
          </a:prstGeom>
          <a:ln w="19050">
            <a:solidFill>
              <a:srgbClr val="92D050"/>
            </a:solidFill>
          </a:ln>
        </p:spPr>
        <p:txBody>
          <a:bodyPr wrap="square">
            <a:spAutoFit/>
          </a:bodyPr>
          <a:lstStyle/>
          <a:p>
            <a:pPr>
              <a:lnSpc>
                <a:spcPct val="150000"/>
              </a:lnSpc>
            </a:pPr>
            <a:r>
              <a:rPr lang="fr-FR" sz="2400" dirty="0"/>
              <a:t>-Auteur personnel ou organisme (nom + statut)</a:t>
            </a:r>
          </a:p>
          <a:p>
            <a:pPr>
              <a:lnSpc>
                <a:spcPct val="150000"/>
              </a:lnSpc>
            </a:pPr>
            <a:r>
              <a:rPr lang="fr-FR" sz="2400" dirty="0"/>
              <a:t>-Titre de la page d’accueil.</a:t>
            </a:r>
          </a:p>
          <a:p>
            <a:pPr>
              <a:lnSpc>
                <a:spcPct val="150000"/>
              </a:lnSpc>
            </a:pPr>
            <a:r>
              <a:rPr lang="fr-FR" sz="2400" dirty="0"/>
              <a:t>-Adresse URL.</a:t>
            </a:r>
          </a:p>
          <a:p>
            <a:pPr>
              <a:lnSpc>
                <a:spcPct val="150000"/>
              </a:lnSpc>
            </a:pPr>
            <a:r>
              <a:rPr lang="fr-FR" sz="2400" dirty="0"/>
              <a:t>-Date de dernière mise à jour et/ou date de consultation de la page.</a:t>
            </a:r>
          </a:p>
          <a:p>
            <a:pPr>
              <a:lnSpc>
                <a:spcPct val="150000"/>
              </a:lnSpc>
            </a:pPr>
            <a:r>
              <a:rPr lang="fr-FR" sz="3200" b="1" dirty="0">
                <a:solidFill>
                  <a:srgbClr val="92D050"/>
                </a:solidFill>
              </a:rPr>
              <a:t>☞</a:t>
            </a:r>
            <a:r>
              <a:rPr lang="fr-FR" sz="2400" dirty="0"/>
              <a:t> Bibliothèque de l'Université du Havre. </a:t>
            </a:r>
            <a:r>
              <a:rPr lang="fr-FR" sz="2400" dirty="0" smtClean="0"/>
              <a:t>La </a:t>
            </a:r>
            <a:r>
              <a:rPr lang="fr-FR" sz="2400" dirty="0" err="1" smtClean="0"/>
              <a:t>cyberthèque</a:t>
            </a:r>
            <a:r>
              <a:rPr lang="fr-FR" sz="2400" dirty="0" smtClean="0"/>
              <a:t> </a:t>
            </a:r>
            <a:r>
              <a:rPr lang="fr-FR" sz="2400" dirty="0"/>
              <a:t>Adresse URL :</a:t>
            </a:r>
          </a:p>
          <a:p>
            <a:pPr>
              <a:lnSpc>
                <a:spcPct val="150000"/>
              </a:lnSpc>
            </a:pPr>
            <a:r>
              <a:rPr lang="fr-FR" sz="2400" dirty="0"/>
              <a:t>http://biblist3.fst.univlehavre.fr/cyber.htm. (Page consultée le 26 Février </a:t>
            </a:r>
            <a:r>
              <a:rPr lang="fr-FR" sz="2400" dirty="0" smtClean="0"/>
              <a:t>2013).</a:t>
            </a:r>
            <a:endParaRPr lang="fr-FR" sz="24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3240" y="428604"/>
            <a:ext cx="4145430" cy="52322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none">
            <a:spAutoFit/>
          </a:bodyPr>
          <a:lstStyle/>
          <a:p>
            <a:r>
              <a:rPr lang="fr-FR" sz="2800" b="1" i="1" dirty="0" smtClean="0"/>
              <a:t>QUEL PLAN CHOISIR ?</a:t>
            </a:r>
            <a:endParaRPr lang="fr-FR" sz="2800" dirty="0"/>
          </a:p>
        </p:txBody>
      </p:sp>
      <p:sp>
        <p:nvSpPr>
          <p:cNvPr id="3" name="Rectangle 2"/>
          <p:cNvSpPr/>
          <p:nvPr/>
        </p:nvSpPr>
        <p:spPr>
          <a:xfrm>
            <a:off x="928662" y="1714488"/>
            <a:ext cx="7500990" cy="1569660"/>
          </a:xfrm>
          <a:prstGeom prst="rect">
            <a:avLst/>
          </a:prstGeom>
        </p:spPr>
        <p:txBody>
          <a:bodyPr wrap="square">
            <a:spAutoFit/>
          </a:bodyPr>
          <a:lstStyle/>
          <a:p>
            <a:pPr algn="just"/>
            <a:r>
              <a:rPr lang="fr-FR" sz="2400" dirty="0" smtClean="0">
                <a:solidFill>
                  <a:srgbClr val="FFFF00"/>
                </a:solidFill>
              </a:rPr>
              <a:t>Plusieurs plans sont possibles, en fonction du sujet, mais en fait la structure essentielle des mémoires et des thèses est commune car elle correspond aux attentes du lecteur (l'enseignant évaluateur).</a:t>
            </a:r>
            <a:endParaRPr lang="fr-FR" sz="2400" dirty="0">
              <a:solidFill>
                <a:srgbClr val="FFFF00"/>
              </a:solidFill>
            </a:endParaRPr>
          </a:p>
        </p:txBody>
      </p:sp>
      <p:sp>
        <p:nvSpPr>
          <p:cNvPr id="4" name="Rectangle 3"/>
          <p:cNvSpPr/>
          <p:nvPr/>
        </p:nvSpPr>
        <p:spPr>
          <a:xfrm>
            <a:off x="357158" y="3357562"/>
            <a:ext cx="8786842" cy="310854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r-FR" sz="2800" dirty="0" smtClean="0"/>
              <a:t>1. Un sommaire (les grandes subdivisions avec les pages).</a:t>
            </a:r>
          </a:p>
          <a:p>
            <a:r>
              <a:rPr lang="fr-FR" sz="2800" dirty="0" smtClean="0"/>
              <a:t>2. Une introduction : justifier le thème et annoncer le plan.</a:t>
            </a:r>
          </a:p>
          <a:p>
            <a:r>
              <a:rPr lang="fr-FR" sz="2800" dirty="0" smtClean="0"/>
              <a:t>3. Une revue de "littérature" : en un ou plusieurs chapitres, synthétiser l'état des principales connaissances sur le sujet.</a:t>
            </a:r>
            <a:endParaRPr lang="fr-FR" sz="28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02359"/>
            <a:ext cx="8429684" cy="698652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r-FR" sz="2800" dirty="0" smtClean="0"/>
              <a:t>4. La méthodologie : indiquer et justifier les méthodes de recueil de données et d'investigation choisies. Donner tous les détails nécessaires. </a:t>
            </a:r>
          </a:p>
          <a:p>
            <a:r>
              <a:rPr lang="fr-FR" sz="2800" dirty="0" smtClean="0"/>
              <a:t>5. Présentation des résultats (observations, analyses, etc.). Des annexes peuvent être fournies si les résultats sont trop lourds à présenter dans le corps du texte(documents, tableaux statistiques etc.).</a:t>
            </a:r>
          </a:p>
          <a:p>
            <a:endParaRPr lang="fr-FR" sz="2800" dirty="0" smtClean="0"/>
          </a:p>
          <a:p>
            <a:r>
              <a:rPr lang="fr-FR" sz="2800" dirty="0" smtClean="0"/>
              <a:t>6. Discussion des résultats : présenter en quoi ces résultats répondent à la question posée dans la problématique. </a:t>
            </a:r>
          </a:p>
          <a:p>
            <a:r>
              <a:rPr lang="fr-FR" sz="2800" dirty="0" smtClean="0"/>
              <a:t>Présentation et discussion peuvent faire l'objet d'un même chapitre.</a:t>
            </a:r>
          </a:p>
          <a:p>
            <a:endParaRPr lang="fr-FR" sz="2800" dirty="0" smtClean="0"/>
          </a:p>
          <a:p>
            <a:endParaRPr lang="fr-FR" sz="28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71472" y="1582341"/>
            <a:ext cx="8143932" cy="3970318"/>
          </a:xfrm>
          <a:prstGeom prst="rect">
            <a:avLst/>
          </a:prstGeom>
        </p:spPr>
        <p:txBody>
          <a:bodyPr wrap="square">
            <a:spAutoFit/>
          </a:bodyPr>
          <a:lstStyle/>
          <a:p>
            <a:pPr algn="just"/>
            <a:r>
              <a:rPr lang="fr-FR" sz="2800" dirty="0" smtClean="0">
                <a:solidFill>
                  <a:srgbClr val="FFFF00"/>
                </a:solidFill>
              </a:rPr>
              <a:t>De toute façon, la méthode choisie et les résultats qu'elle a produits doivent être décrits "avec suffisamment de précision pour que quelqu'un d'autre puisse les comprendre" (c'est le minimum). Dans les sciences de la nature, dans la méthode expérimentale, il faut même que cet autre chercheur puisse "reproduire (ces travaux), les vérifier, les confirmer ou réfuter" (</a:t>
            </a:r>
            <a:r>
              <a:rPr lang="fr-FR" sz="2800" dirty="0" err="1" smtClean="0">
                <a:solidFill>
                  <a:srgbClr val="FFFF00"/>
                </a:solidFill>
              </a:rPr>
              <a:t>Balibar</a:t>
            </a:r>
            <a:r>
              <a:rPr lang="fr-FR" sz="2800" dirty="0" smtClean="0">
                <a:solidFill>
                  <a:srgbClr val="FFFF00"/>
                </a:solidFill>
              </a:rPr>
              <a:t> 2014, p. 28).</a:t>
            </a:r>
            <a:endParaRPr lang="fr-FR" sz="2800" dirty="0">
              <a:solidFill>
                <a:srgbClr val="FFFF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chemeClr val="bg2">
                    <a:lumMod val="60000"/>
                    <a:lumOff val="40000"/>
                  </a:schemeClr>
                </a:solidFill>
              </a:rPr>
              <a:t>Qu’est-ce que la recherche?</a:t>
            </a:r>
            <a:endParaRPr lang="fr-FR" dirty="0">
              <a:solidFill>
                <a:schemeClr val="bg2">
                  <a:lumMod val="60000"/>
                  <a:lumOff val="40000"/>
                </a:schemeClr>
              </a:solidFill>
            </a:endParaRPr>
          </a:p>
        </p:txBody>
      </p:sp>
      <p:sp>
        <p:nvSpPr>
          <p:cNvPr id="3" name="Espace réservé du contenu 2"/>
          <p:cNvSpPr>
            <a:spLocks noGrp="1"/>
          </p:cNvSpPr>
          <p:nvPr>
            <p:ph idx="1"/>
          </p:nvPr>
        </p:nvSpPr>
        <p:spPr/>
        <p:txBody>
          <a:bodyPr/>
          <a:lstStyle/>
          <a:p>
            <a:pPr algn="just"/>
            <a:r>
              <a:rPr lang="fr-FR" dirty="0" smtClean="0"/>
              <a:t>La recherche scientifique est un processus dynamique ou une démarche rationnelle qui permet d’examiner des phénomènes, des problèmes a résoudre et d’obtenir des réponses précises à partir d’investigation. Ce processus rigoureux conduit à l’acquisition de </a:t>
            </a:r>
            <a:r>
              <a:rPr lang="fr-FR" dirty="0" smtClean="0">
                <a:solidFill>
                  <a:srgbClr val="FF0000"/>
                </a:solidFill>
              </a:rPr>
              <a:t>nouvelles connaissances</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285728"/>
            <a:ext cx="8786842" cy="569386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fr-FR" sz="2800" dirty="0" smtClean="0"/>
              <a:t>7. Conclusions : résumer les apports et les limites de l'étude, indiquer les implications et prolongements possibles.</a:t>
            </a:r>
          </a:p>
          <a:p>
            <a:endParaRPr lang="fr-FR" sz="2800" dirty="0" smtClean="0"/>
          </a:p>
          <a:p>
            <a:r>
              <a:rPr lang="fr-FR" sz="2800" dirty="0" smtClean="0"/>
              <a:t>8. Annexes (éventuelles).</a:t>
            </a:r>
          </a:p>
          <a:p>
            <a:endParaRPr lang="fr-FR" sz="2800" dirty="0" smtClean="0"/>
          </a:p>
          <a:p>
            <a:r>
              <a:rPr lang="fr-FR" sz="2800" dirty="0" smtClean="0"/>
              <a:t>9. Bibliographie et </a:t>
            </a:r>
            <a:r>
              <a:rPr lang="fr-FR" sz="2800" dirty="0" err="1" smtClean="0"/>
              <a:t>webographie</a:t>
            </a:r>
            <a:r>
              <a:rPr lang="fr-FR" sz="2800" dirty="0" smtClean="0"/>
              <a:t>.</a:t>
            </a:r>
          </a:p>
          <a:p>
            <a:endParaRPr lang="fr-FR" sz="2800" dirty="0" smtClean="0"/>
          </a:p>
          <a:p>
            <a:r>
              <a:rPr lang="fr-FR" sz="2800" dirty="0" smtClean="0"/>
              <a:t>10. Table des matières (plan détaillé avec les pages correspondantes).</a:t>
            </a:r>
          </a:p>
          <a:p>
            <a:endParaRPr lang="fr-FR" sz="2800" dirty="0" smtClean="0"/>
          </a:p>
          <a:p>
            <a:r>
              <a:rPr lang="fr-FR" sz="2800" dirty="0" smtClean="0"/>
              <a:t>11. (S'il y a lieu), table des annexes, figures, tableaux.</a:t>
            </a:r>
            <a:endParaRPr lang="fr-FR"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7158" y="4286256"/>
            <a:ext cx="8429684" cy="2308324"/>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just"/>
            <a:r>
              <a:rPr lang="fr-FR" sz="2400" dirty="0" smtClean="0">
                <a:solidFill>
                  <a:srgbClr val="C00000"/>
                </a:solidFill>
              </a:rPr>
              <a:t>En préparant son plan, l'étudiant devra veiller à la répartition du nombre de pages par partie ou chapitre. Le but est d'éviter un déséquilibre trop grand entre les parties. Exemple fréquent : introduction, revue de littérature et méthodologie trop lourdes par rapport à la présentation et la discussion des résultats</a:t>
            </a:r>
            <a:r>
              <a:rPr lang="fr-FR" sz="2400" dirty="0" smtClean="0"/>
              <a:t>.</a:t>
            </a:r>
            <a:endParaRPr lang="fr-FR" sz="2400" dirty="0"/>
          </a:p>
        </p:txBody>
      </p:sp>
      <p:sp>
        <p:nvSpPr>
          <p:cNvPr id="4" name="Rectangle 3"/>
          <p:cNvSpPr/>
          <p:nvPr/>
        </p:nvSpPr>
        <p:spPr>
          <a:xfrm>
            <a:off x="428596" y="642918"/>
            <a:ext cx="8429684" cy="3416320"/>
          </a:xfrm>
          <a:prstGeom prst="rect">
            <a:avLst/>
          </a:prstGeom>
        </p:spPr>
        <p:style>
          <a:lnRef idx="3">
            <a:schemeClr val="lt1"/>
          </a:lnRef>
          <a:fillRef idx="1">
            <a:schemeClr val="accent1"/>
          </a:fillRef>
          <a:effectRef idx="1">
            <a:schemeClr val="accent1"/>
          </a:effectRef>
          <a:fontRef idx="minor">
            <a:schemeClr val="lt1"/>
          </a:fontRef>
        </p:style>
        <p:txBody>
          <a:bodyPr wrap="square">
            <a:spAutoFit/>
          </a:bodyPr>
          <a:lstStyle/>
          <a:p>
            <a:pPr algn="just"/>
            <a:r>
              <a:rPr lang="fr-FR" sz="2400" dirty="0" smtClean="0"/>
              <a:t>En général, pour un texte long comme une thèse, le plan comportera plusieurs "Parties", se subdivisant en "Chapitres" (numérotés à la suite), chaque chapitre se découpant en </a:t>
            </a:r>
            <a:r>
              <a:rPr lang="fr-FR" sz="2400" dirty="0" err="1" smtClean="0"/>
              <a:t>souschapitres</a:t>
            </a:r>
            <a:r>
              <a:rPr lang="fr-FR" sz="2400" dirty="0" smtClean="0"/>
              <a:t> et paragraphes. Ne pas trop décomposer le texte. La numérotation décimale (1, 1.1, 1.1.1.,…) est habituelle dans certaines disciplines (droit) mais tend à disparaître dans les autres. De toute façon, il ne faut pas aller trop loin (séries de chiffres incompréhensibles : 1.2.3.1….).</a:t>
            </a:r>
            <a:endParaRPr lang="fr-FR" sz="2400"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2879869" y="423337"/>
            <a:ext cx="3384260" cy="70788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40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La conclusion</a:t>
            </a:r>
            <a:endParaRPr kumimoji="0" lang="fr-FR" sz="4000" i="0" u="none" strike="noStrike" cap="none" normalizeH="0" baseline="0" dirty="0" smtClean="0">
              <a:ln>
                <a:noFill/>
              </a:ln>
              <a:solidFill>
                <a:srgbClr val="00B0F0"/>
              </a:solidFill>
              <a:effectLst>
                <a:outerShdw blurRad="38100" dist="38100" dir="2700000" algn="tl">
                  <a:srgbClr val="000000">
                    <a:alpha val="43137"/>
                  </a:srgbClr>
                </a:outerShdw>
              </a:effectLst>
              <a:cs typeface="Arial" pitchFamily="34" charset="0"/>
            </a:endParaRPr>
          </a:p>
        </p:txBody>
      </p:sp>
      <p:sp>
        <p:nvSpPr>
          <p:cNvPr id="36866" name="Rectangle 2"/>
          <p:cNvSpPr>
            <a:spLocks noChangeArrowheads="1"/>
          </p:cNvSpPr>
          <p:nvPr/>
        </p:nvSpPr>
        <p:spPr bwMode="auto">
          <a:xfrm>
            <a:off x="323528" y="1268760"/>
            <a:ext cx="8388424" cy="2308324"/>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B0F0"/>
                </a:solidFill>
                <a:effectLst/>
                <a:latin typeface="Century" pitchFamily="18" charset="0"/>
                <a:ea typeface="Times New Roman" pitchFamily="18" charset="0"/>
                <a:cs typeface="Arial" pitchFamily="34" charset="0"/>
              </a:rPr>
              <a:t>►</a:t>
            </a:r>
            <a:r>
              <a:rPr kumimoji="0" lang="fr-FR" sz="2400" b="0" i="0" u="none" strike="noStrike" cap="none" normalizeH="0" baseline="0" dirty="0" smtClean="0">
                <a:ln>
                  <a:noFill/>
                </a:ln>
                <a:solidFill>
                  <a:srgbClr val="000000"/>
                </a:solidFill>
                <a:effectLst/>
                <a:latin typeface="Century" pitchFamily="18"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Contrairement à l'introduction, la conclusion est </a:t>
            </a:r>
            <a:r>
              <a:rPr kumimoji="0" lang="fr-FR" sz="24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relativement courte</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p>
          <a:p>
            <a:pPr marL="0" marR="0" lvl="0" indent="0" algn="ctr"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Son rôle est d'apporter une réponse à la problématique, dont les hypothèses de départ. </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6867" name="Rectangle 3"/>
          <p:cNvSpPr>
            <a:spLocks noChangeArrowheads="1"/>
          </p:cNvSpPr>
          <p:nvPr/>
        </p:nvSpPr>
        <p:spPr bwMode="auto">
          <a:xfrm>
            <a:off x="323528" y="4258856"/>
            <a:ext cx="8424936" cy="1685846"/>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Tx/>
              <a:buNone/>
              <a:tabLst/>
            </a:pPr>
            <a:r>
              <a:rPr kumimoji="0" lang="fr-FR" sz="2400" b="0" i="0" u="none" strike="noStrike" cap="none" normalizeH="0" baseline="0" dirty="0" smtClean="0">
                <a:ln>
                  <a:noFill/>
                </a:ln>
                <a:solidFill>
                  <a:srgbClr val="00B0F0"/>
                </a:solidFill>
                <a:effectLst/>
                <a:latin typeface="Century" pitchFamily="18" charset="0"/>
                <a:ea typeface="Times New Roman" pitchFamily="18" charset="0"/>
                <a:cs typeface="Arial" pitchFamily="34" charset="0"/>
              </a:rPr>
              <a:t>►</a:t>
            </a:r>
            <a:r>
              <a:rPr kumimoji="0" lang="fr-FR" sz="2400" b="0" i="0" u="none" strike="noStrike" cap="none" normalizeH="0" baseline="0" dirty="0" smtClean="0">
                <a:ln>
                  <a:noFill/>
                </a:ln>
                <a:solidFill>
                  <a:srgbClr val="000000"/>
                </a:solidFill>
                <a:effectLst/>
                <a:latin typeface="Century" pitchFamily="18" charset="0"/>
                <a:ea typeface="Times New Roman" pitchFamily="18" charset="0"/>
                <a:cs typeface="Arial" pitchFamily="34" charset="0"/>
              </a:rPr>
              <a:t> </a:t>
            </a:r>
            <a:r>
              <a:rPr kumimoji="0" lang="fr-F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conclusion souligne également les apports, les limites et les prolongements nécessaires du travail, ce qui ouvre la voie à d'autres recherches                     PERSPECTIVES.</a:t>
            </a:r>
            <a:endParaRPr kumimoji="0" lang="fr-F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Flèche droite 6"/>
          <p:cNvSpPr/>
          <p:nvPr/>
        </p:nvSpPr>
        <p:spPr>
          <a:xfrm>
            <a:off x="4143372" y="5643578"/>
            <a:ext cx="785818" cy="214314"/>
          </a:xfrm>
          <a:prstGeom prs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6"/>
                                        </p:tgtEl>
                                        <p:attrNameLst>
                                          <p:attrName>style.visibility</p:attrName>
                                        </p:attrNameLst>
                                      </p:cBhvr>
                                      <p:to>
                                        <p:strVal val="visible"/>
                                      </p:to>
                                    </p:set>
                                    <p:animEffect transition="in" filter="blinds(horizontal)">
                                      <p:cBhvr>
                                        <p:cTn id="7" dur="500"/>
                                        <p:tgtEl>
                                          <p:spTgt spid="368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6867"/>
                                        </p:tgtEl>
                                        <p:attrNameLst>
                                          <p:attrName>style.visibility</p:attrName>
                                        </p:attrNameLst>
                                      </p:cBhvr>
                                      <p:to>
                                        <p:strVal val="visible"/>
                                      </p:to>
                                    </p:set>
                                    <p:animEffect transition="in" filter="blinds(horizontal)">
                                      <p:cBhvr>
                                        <p:cTn id="12" dur="5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6" grpId="0" animBg="1"/>
      <p:bldP spid="36867"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2173041" y="310099"/>
            <a:ext cx="4797917"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La table des matières </a:t>
            </a:r>
            <a:endPar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cs typeface="Arial" pitchFamily="34" charset="0"/>
            </a:endParaRPr>
          </a:p>
        </p:txBody>
      </p:sp>
      <p:sp>
        <p:nvSpPr>
          <p:cNvPr id="34818" name="Rectangle 2"/>
          <p:cNvSpPr>
            <a:spLocks noChangeArrowheads="1"/>
          </p:cNvSpPr>
          <p:nvPr/>
        </p:nvSpPr>
        <p:spPr bwMode="auto">
          <a:xfrm>
            <a:off x="395536" y="1988840"/>
            <a:ext cx="8352928" cy="1200329"/>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altLang="ko-KR" sz="2400" b="1" i="0" u="none" strike="noStrike" cap="none" normalizeH="0" baseline="0" dirty="0" smtClean="0">
                <a:ln>
                  <a:noFill/>
                </a:ln>
                <a:solidFill>
                  <a:srgbClr val="00B0F0"/>
                </a:solidFill>
                <a:effectLst/>
                <a:latin typeface="Century" pitchFamily="18" charset="0"/>
                <a:ea typeface="Batang" pitchFamily="18" charset="-127"/>
                <a:cs typeface="Times New Roman" pitchFamily="18" charset="0"/>
              </a:rPr>
              <a:t>►</a:t>
            </a:r>
            <a:r>
              <a:rPr kumimoji="0" lang="fr-FR" altLang="ko-KR" sz="2400" b="0" i="0" u="none" strike="noStrike" cap="none" normalizeH="0" baseline="0" dirty="0" smtClean="0">
                <a:ln>
                  <a:noFill/>
                </a:ln>
                <a:solidFill>
                  <a:schemeClr val="tx1"/>
                </a:solidFill>
                <a:effectLst/>
                <a:latin typeface="Century" pitchFamily="18" charset="0"/>
                <a:ea typeface="Batang" pitchFamily="18" charset="-127"/>
                <a:cs typeface="Times New Roman" pitchFamily="18" charset="0"/>
              </a:rPr>
              <a:t> </a:t>
            </a:r>
            <a:r>
              <a:rPr kumimoji="0" lang="fr-FR" altLang="ko-KR"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La table des matières (ou sommaire ) est paginée et détaillée. Elle est générée automatiquement par Microsoft Word</a:t>
            </a:r>
            <a:endParaRPr kumimoji="0" lang="fr-FR" altLang="ko-K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 calcmode="lin" valueType="num">
                                      <p:cBhvr additive="base">
                                        <p:cTn id="7" dur="500" fill="hold"/>
                                        <p:tgtEl>
                                          <p:spTgt spid="34818"/>
                                        </p:tgtEl>
                                        <p:attrNameLst>
                                          <p:attrName>ppt_x</p:attrName>
                                        </p:attrNameLst>
                                      </p:cBhvr>
                                      <p:tavLst>
                                        <p:tav tm="0">
                                          <p:val>
                                            <p:strVal val="#ppt_x"/>
                                          </p:val>
                                        </p:tav>
                                        <p:tav tm="100000">
                                          <p:val>
                                            <p:strVal val="#ppt_x"/>
                                          </p:val>
                                        </p:tav>
                                      </p:tavLst>
                                    </p:anim>
                                    <p:anim calcmode="lin" valueType="num">
                                      <p:cBhvr additive="base">
                                        <p:cTn id="8" dur="500" fill="hold"/>
                                        <p:tgtEl>
                                          <p:spTgt spid="348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854684" y="310099"/>
            <a:ext cx="5434629"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La table des</a:t>
            </a:r>
            <a:r>
              <a:rPr kumimoji="0" lang="fr-FR" sz="3600" i="0" u="none" strike="noStrike" cap="none" normalizeH="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 Illustrations</a:t>
            </a: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 </a:t>
            </a:r>
            <a:endPar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cs typeface="Arial" pitchFamily="34" charset="0"/>
            </a:endParaRPr>
          </a:p>
        </p:txBody>
      </p:sp>
      <p:sp>
        <p:nvSpPr>
          <p:cNvPr id="5" name="ZoneTexte 4"/>
          <p:cNvSpPr txBox="1"/>
          <p:nvPr/>
        </p:nvSpPr>
        <p:spPr>
          <a:xfrm>
            <a:off x="395536" y="1628800"/>
            <a:ext cx="8352928" cy="2241704"/>
          </a:xfrm>
          <a:prstGeom prst="rect">
            <a:avLst/>
          </a:prstGeom>
          <a:noFill/>
          <a:ln>
            <a:solidFill>
              <a:srgbClr val="00B0F0"/>
            </a:solidFill>
          </a:ln>
          <a:effectLst>
            <a:glow rad="63500">
              <a:schemeClr val="accent1">
                <a:satMod val="175000"/>
                <a:alpha val="40000"/>
              </a:schemeClr>
            </a:glow>
          </a:effectLst>
        </p:spPr>
        <p:txBody>
          <a:bodyPr wrap="square" rtlCol="0">
            <a:spAutoFit/>
          </a:bodyPr>
          <a:lstStyle/>
          <a:p>
            <a:pPr>
              <a:lnSpc>
                <a:spcPct val="150000"/>
              </a:lnSpc>
            </a:pPr>
            <a:r>
              <a:rPr lang="fr-FR" sz="2400" dirty="0" smtClean="0"/>
              <a:t>Il s’agit de tout Tableaux, Images, figures, Schémas, Plans…. Utilisés dans le mémoire la table des illustrations est un récapitulatif paginée qui permet au lecteur  de retrouver une illustration .</a:t>
            </a:r>
            <a:endParaRPr lang="fr-FR"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500034" y="4857760"/>
            <a:ext cx="8316416" cy="1815882"/>
          </a:xfrm>
          <a:prstGeom prst="rect">
            <a:avLst/>
          </a:prstGeom>
          <a:ln>
            <a:headEnd/>
            <a:tailEnd/>
          </a:ln>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00B0F0"/>
                </a:solidFill>
                <a:effectLst/>
                <a:latin typeface="Century" pitchFamily="18" charset="0"/>
                <a:ea typeface="Times New Roman" pitchFamily="18" charset="0"/>
                <a:cs typeface="Arial" pitchFamily="34" charset="0"/>
              </a:rPr>
              <a:t>►</a:t>
            </a:r>
            <a:r>
              <a:rPr kumimoji="0" lang="fr-FR" sz="2800" b="0" i="0" u="none" strike="noStrike" cap="none" normalizeH="0" baseline="0" dirty="0" smtClean="0">
                <a:ln>
                  <a:noFill/>
                </a:ln>
                <a:solidFill>
                  <a:srgbClr val="000000"/>
                </a:solidFill>
                <a:effectLst/>
                <a:latin typeface="Century" pitchFamily="18"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La bibliographie contient les références détaillées</a:t>
            </a:r>
            <a:r>
              <a:rPr kumimoji="0" lang="fr-FR" sz="2800" b="0" i="0" u="none" strike="noStrike" cap="none" normalizeH="0" dirty="0" smtClean="0">
                <a:ln>
                  <a:noFill/>
                </a:ln>
                <a:solidFill>
                  <a:schemeClr val="tx1"/>
                </a:solidFill>
                <a:effectLst/>
                <a:latin typeface="Arial" pitchFamily="34" charset="0"/>
                <a:ea typeface="Times New Roman" pitchFamily="18" charset="0"/>
                <a:cs typeface="Arial" pitchFamily="34" charset="0"/>
              </a:rPr>
              <a:t> </a:t>
            </a:r>
            <a:r>
              <a:rPr kumimoji="0" lang="fr-FR"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(auteur, titre, année, édition ou revue, etc.) des ouvrages ou des articles de référence pour le sujet choisi. </a:t>
            </a:r>
            <a:endParaRPr kumimoji="0" lang="fr-FR"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32772" name="Rectangle 4"/>
          <p:cNvSpPr>
            <a:spLocks noChangeArrowheads="1"/>
          </p:cNvSpPr>
          <p:nvPr/>
        </p:nvSpPr>
        <p:spPr bwMode="auto">
          <a:xfrm>
            <a:off x="2851016" y="238091"/>
            <a:ext cx="3441968"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latin typeface="Arial" pitchFamily="34" charset="0"/>
                <a:ea typeface="Times New Roman" pitchFamily="18" charset="0"/>
                <a:cs typeface="Arial" pitchFamily="34" charset="0"/>
              </a:rPr>
              <a:t>La bibliographie</a:t>
            </a:r>
            <a:endPar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Rectangle 5"/>
          <p:cNvSpPr/>
          <p:nvPr/>
        </p:nvSpPr>
        <p:spPr>
          <a:xfrm>
            <a:off x="714348" y="1214422"/>
            <a:ext cx="7786742" cy="3108543"/>
          </a:xfrm>
          <a:prstGeom prst="rect">
            <a:avLst/>
          </a:prstGeom>
        </p:spPr>
        <p:txBody>
          <a:bodyPr wrap="square">
            <a:spAutoFit/>
          </a:bodyPr>
          <a:lstStyle/>
          <a:p>
            <a:pPr algn="just"/>
            <a:r>
              <a:rPr lang="fr-FR" sz="2800" dirty="0" smtClean="0"/>
              <a:t>Il ne faut pas multiplier les références inutilement, ni omettre de références importantes. Un ensemble de références équilibré comporte des ouvrages généraux, des ouvrages particuliers et des articles de périodiques ayant directement servi à l’un ou l’autre aspect de la recherche.</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69"/>
                                        </p:tgtEl>
                                        <p:attrNameLst>
                                          <p:attrName>style.visibility</p:attrName>
                                        </p:attrNameLst>
                                      </p:cBhvr>
                                      <p:to>
                                        <p:strVal val="visible"/>
                                      </p:to>
                                    </p:set>
                                    <p:anim calcmode="lin" valueType="num">
                                      <p:cBhvr additive="base">
                                        <p:cTn id="7" dur="500" fill="hold"/>
                                        <p:tgtEl>
                                          <p:spTgt spid="32769"/>
                                        </p:tgtEl>
                                        <p:attrNameLst>
                                          <p:attrName>ppt_x</p:attrName>
                                        </p:attrNameLst>
                                      </p:cBhvr>
                                      <p:tavLst>
                                        <p:tav tm="0">
                                          <p:val>
                                            <p:strVal val="#ppt_x"/>
                                          </p:val>
                                        </p:tav>
                                        <p:tav tm="100000">
                                          <p:val>
                                            <p:strVal val="#ppt_x"/>
                                          </p:val>
                                        </p:tav>
                                      </p:tavLst>
                                    </p:anim>
                                    <p:anim calcmode="lin" valueType="num">
                                      <p:cBhvr additive="base">
                                        <p:cTn id="8" dur="500" fill="hold"/>
                                        <p:tgtEl>
                                          <p:spTgt spid="3276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9"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3190307" y="310099"/>
            <a:ext cx="2763385"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ea typeface="Times New Roman" pitchFamily="18" charset="0"/>
                <a:cs typeface="Arial" pitchFamily="34" charset="0"/>
              </a:rPr>
              <a:t>Les annexes</a:t>
            </a:r>
            <a:endParaRPr kumimoji="0" lang="fr-FR" sz="3600" i="0" u="none" strike="noStrike" cap="none" normalizeH="0" baseline="0" dirty="0" smtClean="0">
              <a:ln>
                <a:noFill/>
              </a:ln>
              <a:solidFill>
                <a:srgbClr val="00B0F0"/>
              </a:solidFill>
              <a:effectLst>
                <a:outerShdw blurRad="38100" dist="38100" dir="2700000" algn="tl">
                  <a:srgbClr val="000000">
                    <a:alpha val="43137"/>
                  </a:srgbClr>
                </a:outerShdw>
              </a:effectLst>
              <a:cs typeface="Arial" pitchFamily="34" charset="0"/>
            </a:endParaRPr>
          </a:p>
        </p:txBody>
      </p:sp>
      <p:sp>
        <p:nvSpPr>
          <p:cNvPr id="58370" name="Rectangle 2"/>
          <p:cNvSpPr>
            <a:spLocks noChangeArrowheads="1"/>
          </p:cNvSpPr>
          <p:nvPr/>
        </p:nvSpPr>
        <p:spPr bwMode="auto">
          <a:xfrm>
            <a:off x="323528" y="1196752"/>
            <a:ext cx="8424936" cy="1200329"/>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ko-KR" sz="2400" b="0" i="0" u="none" strike="noStrike" cap="none" normalizeH="0" baseline="0" dirty="0" smtClean="0">
                <a:ln>
                  <a:noFill/>
                </a:ln>
                <a:solidFill>
                  <a:schemeClr val="tx1"/>
                </a:solidFill>
                <a:effectLst/>
                <a:latin typeface="Century" pitchFamily="18" charset="0"/>
                <a:ea typeface="Batang" pitchFamily="18" charset="-127"/>
                <a:cs typeface="Times New Roman" pitchFamily="18" charset="0"/>
              </a:rPr>
              <a:t>► </a:t>
            </a:r>
            <a:r>
              <a:rPr kumimoji="0" lang="fr-FR" altLang="ko-KR"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Les annexes sont indispensables. Elles comportent généralement des passages rattachés au sujet, mais non directement reliés à la démonstration.</a:t>
            </a:r>
            <a:endParaRPr kumimoji="0" lang="fr-FR" altLang="ko-K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1" name="Rectangle 3"/>
          <p:cNvSpPr>
            <a:spLocks noChangeArrowheads="1"/>
          </p:cNvSpPr>
          <p:nvPr/>
        </p:nvSpPr>
        <p:spPr bwMode="auto">
          <a:xfrm>
            <a:off x="323528" y="2636912"/>
            <a:ext cx="8424936" cy="1938992"/>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ko-KR" sz="2400" b="0" i="0" u="none" strike="noStrike" cap="none" normalizeH="0" baseline="0" dirty="0" smtClean="0">
                <a:ln>
                  <a:noFill/>
                </a:ln>
                <a:solidFill>
                  <a:schemeClr val="tx1"/>
                </a:solidFill>
                <a:effectLst/>
                <a:latin typeface="Century" pitchFamily="18" charset="0"/>
                <a:ea typeface="Batang" pitchFamily="18" charset="-127"/>
                <a:cs typeface="Times New Roman" pitchFamily="18" charset="0"/>
              </a:rPr>
              <a:t>► </a:t>
            </a:r>
            <a:r>
              <a:rPr kumimoji="0" lang="fr-FR" altLang="ko-KR"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Les annexes doivent être appelées depuis le corps du texte, en précisant le numéro et la page de l'annexe. Les annexes peuvent comporter des passages téléchargés sur Internet ou recopiés, à condition de mentionner expressément la source.</a:t>
            </a:r>
            <a:endParaRPr kumimoji="0" lang="fr-FR" altLang="ko-KR"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58372" name="Rectangle 4"/>
          <p:cNvSpPr>
            <a:spLocks noChangeArrowheads="1"/>
          </p:cNvSpPr>
          <p:nvPr/>
        </p:nvSpPr>
        <p:spPr bwMode="auto">
          <a:xfrm>
            <a:off x="323528" y="4818057"/>
            <a:ext cx="8424936" cy="461665"/>
          </a:xfrm>
          <a:prstGeom prst="rect">
            <a:avLst/>
          </a:prstGeom>
          <a:noFill/>
          <a:ln w="9525">
            <a:solidFill>
              <a:srgbClr val="92D050"/>
            </a:solidFill>
            <a:miter lim="800000"/>
            <a:headEnd/>
            <a:tailEnd/>
          </a:ln>
          <a:effectLst>
            <a:glow rad="63500">
              <a:schemeClr val="accent3">
                <a:satMod val="175000"/>
                <a:alpha val="40000"/>
              </a:schemeClr>
            </a:glow>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altLang="ko-KR" sz="2400" b="0" i="0" u="none" strike="noStrike" cap="none" normalizeH="0" baseline="0" dirty="0" smtClean="0">
                <a:ln>
                  <a:noFill/>
                </a:ln>
                <a:solidFill>
                  <a:schemeClr val="tx1"/>
                </a:solidFill>
                <a:effectLst/>
                <a:latin typeface="Century" pitchFamily="18" charset="0"/>
                <a:ea typeface="Batang" pitchFamily="18" charset="-127"/>
                <a:cs typeface="Times New Roman" pitchFamily="18" charset="0"/>
              </a:rPr>
              <a:t>► </a:t>
            </a:r>
            <a:r>
              <a:rPr kumimoji="0" lang="fr-FR" altLang="ko-KR" sz="2400" b="0" i="0" u="none" strike="noStrike" cap="none" normalizeH="0" baseline="0" dirty="0" smtClean="0">
                <a:ln>
                  <a:noFill/>
                </a:ln>
                <a:solidFill>
                  <a:schemeClr val="tx1"/>
                </a:solidFill>
                <a:effectLst/>
                <a:latin typeface="Arial" pitchFamily="34" charset="0"/>
                <a:ea typeface="Batang" pitchFamily="18" charset="-127"/>
                <a:cs typeface="Arial" pitchFamily="34" charset="0"/>
              </a:rPr>
              <a:t>Les annexes se trouvent à la fin du document</a:t>
            </a:r>
            <a:endParaRPr kumimoji="0" lang="fr-FR" altLang="ko-KR" sz="2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8370"/>
                                        </p:tgtEl>
                                        <p:attrNameLst>
                                          <p:attrName>style.visibility</p:attrName>
                                        </p:attrNameLst>
                                      </p:cBhvr>
                                      <p:to>
                                        <p:strVal val="visible"/>
                                      </p:to>
                                    </p:set>
                                    <p:anim calcmode="lin" valueType="num">
                                      <p:cBhvr additive="base">
                                        <p:cTn id="7" dur="500" fill="hold"/>
                                        <p:tgtEl>
                                          <p:spTgt spid="58370"/>
                                        </p:tgtEl>
                                        <p:attrNameLst>
                                          <p:attrName>ppt_x</p:attrName>
                                        </p:attrNameLst>
                                      </p:cBhvr>
                                      <p:tavLst>
                                        <p:tav tm="0">
                                          <p:val>
                                            <p:strVal val="#ppt_x"/>
                                          </p:val>
                                        </p:tav>
                                        <p:tav tm="100000">
                                          <p:val>
                                            <p:strVal val="#ppt_x"/>
                                          </p:val>
                                        </p:tav>
                                      </p:tavLst>
                                    </p:anim>
                                    <p:anim calcmode="lin" valueType="num">
                                      <p:cBhvr additive="base">
                                        <p:cTn id="8" dur="500" fill="hold"/>
                                        <p:tgtEl>
                                          <p:spTgt spid="5837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8371"/>
                                        </p:tgtEl>
                                        <p:attrNameLst>
                                          <p:attrName>style.visibility</p:attrName>
                                        </p:attrNameLst>
                                      </p:cBhvr>
                                      <p:to>
                                        <p:strVal val="visible"/>
                                      </p:to>
                                    </p:set>
                                    <p:anim calcmode="lin" valueType="num">
                                      <p:cBhvr additive="base">
                                        <p:cTn id="13" dur="500" fill="hold"/>
                                        <p:tgtEl>
                                          <p:spTgt spid="58371"/>
                                        </p:tgtEl>
                                        <p:attrNameLst>
                                          <p:attrName>ppt_x</p:attrName>
                                        </p:attrNameLst>
                                      </p:cBhvr>
                                      <p:tavLst>
                                        <p:tav tm="0">
                                          <p:val>
                                            <p:strVal val="#ppt_x"/>
                                          </p:val>
                                        </p:tav>
                                        <p:tav tm="100000">
                                          <p:val>
                                            <p:strVal val="#ppt_x"/>
                                          </p:val>
                                        </p:tav>
                                      </p:tavLst>
                                    </p:anim>
                                    <p:anim calcmode="lin" valueType="num">
                                      <p:cBhvr additive="base">
                                        <p:cTn id="14" dur="500" fill="hold"/>
                                        <p:tgtEl>
                                          <p:spTgt spid="5837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8372"/>
                                        </p:tgtEl>
                                        <p:attrNameLst>
                                          <p:attrName>style.visibility</p:attrName>
                                        </p:attrNameLst>
                                      </p:cBhvr>
                                      <p:to>
                                        <p:strVal val="visible"/>
                                      </p:to>
                                    </p:set>
                                    <p:anim calcmode="lin" valueType="num">
                                      <p:cBhvr additive="base">
                                        <p:cTn id="19" dur="500" fill="hold"/>
                                        <p:tgtEl>
                                          <p:spTgt spid="58372"/>
                                        </p:tgtEl>
                                        <p:attrNameLst>
                                          <p:attrName>ppt_x</p:attrName>
                                        </p:attrNameLst>
                                      </p:cBhvr>
                                      <p:tavLst>
                                        <p:tav tm="0">
                                          <p:val>
                                            <p:strVal val="#ppt_x"/>
                                          </p:val>
                                        </p:tav>
                                        <p:tav tm="100000">
                                          <p:val>
                                            <p:strVal val="#ppt_x"/>
                                          </p:val>
                                        </p:tav>
                                      </p:tavLst>
                                    </p:anim>
                                    <p:anim calcmode="lin" valueType="num">
                                      <p:cBhvr additive="base">
                                        <p:cTn id="20" dur="500" fill="hold"/>
                                        <p:tgtEl>
                                          <p:spTgt spid="583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animBg="1"/>
      <p:bldP spid="58371" grpId="0" animBg="1"/>
      <p:bldP spid="58372"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12" y="571480"/>
            <a:ext cx="6126742" cy="523220"/>
          </a:xfrm>
          <a:prstGeom prst="rect">
            <a:avLst/>
          </a:prstGeom>
        </p:spPr>
        <p:txBody>
          <a:bodyPr wrap="none">
            <a:spAutoFit/>
          </a:bodyPr>
          <a:lstStyle/>
          <a:p>
            <a:r>
              <a:rPr lang="fr-FR" sz="2800" b="1" i="1" dirty="0" smtClean="0">
                <a:solidFill>
                  <a:srgbClr val="FFC000"/>
                </a:solidFill>
              </a:rPr>
              <a:t>QUEL CALENDRIER RESPECTER ?</a:t>
            </a:r>
            <a:endParaRPr lang="fr-FR" sz="2800" dirty="0">
              <a:solidFill>
                <a:srgbClr val="FFC000"/>
              </a:solidFill>
            </a:endParaRPr>
          </a:p>
        </p:txBody>
      </p:sp>
      <p:sp>
        <p:nvSpPr>
          <p:cNvPr id="3" name="Rectangle 2"/>
          <p:cNvSpPr/>
          <p:nvPr/>
        </p:nvSpPr>
        <p:spPr>
          <a:xfrm>
            <a:off x="357158" y="1643050"/>
            <a:ext cx="8143932" cy="1569660"/>
          </a:xfrm>
          <a:prstGeom prst="rect">
            <a:avLst/>
          </a:prstGeom>
        </p:spPr>
        <p:txBody>
          <a:bodyPr wrap="square">
            <a:spAutoFit/>
          </a:bodyPr>
          <a:lstStyle/>
          <a:p>
            <a:pPr algn="just"/>
            <a:r>
              <a:rPr lang="fr-FR" sz="2400" dirty="0" smtClean="0"/>
              <a:t>Dès son inscription et le choix du sujet, l'étudiant doit établir son calendrier, tenant compte des dates fixées par l'Université. On trouvera ci-dessous une suggestion de calendrier :</a:t>
            </a:r>
            <a:endParaRPr lang="fr-FR" sz="2400" dirty="0"/>
          </a:p>
        </p:txBody>
      </p:sp>
      <p:sp>
        <p:nvSpPr>
          <p:cNvPr id="4" name="Rectangle 3"/>
          <p:cNvSpPr/>
          <p:nvPr/>
        </p:nvSpPr>
        <p:spPr>
          <a:xfrm>
            <a:off x="1285852" y="3571876"/>
            <a:ext cx="7500990" cy="2862322"/>
          </a:xfrm>
          <a:prstGeom prst="rect">
            <a:avLst/>
          </a:prstGeom>
        </p:spPr>
        <p:style>
          <a:lnRef idx="3">
            <a:schemeClr val="lt1"/>
          </a:lnRef>
          <a:fillRef idx="1">
            <a:schemeClr val="accent3"/>
          </a:fillRef>
          <a:effectRef idx="1">
            <a:schemeClr val="accent3"/>
          </a:effectRef>
          <a:fontRef idx="minor">
            <a:schemeClr val="lt1"/>
          </a:fontRef>
        </p:style>
        <p:txBody>
          <a:bodyPr wrap="square">
            <a:spAutoFit/>
          </a:bodyPr>
          <a:lstStyle/>
          <a:p>
            <a:pPr algn="just"/>
            <a:r>
              <a:rPr lang="fr-FR" sz="2000" b="1" dirty="0" smtClean="0"/>
              <a:t>Mémoire</a:t>
            </a:r>
          </a:p>
          <a:p>
            <a:pPr algn="just"/>
            <a:r>
              <a:rPr lang="fr-FR" sz="2000" dirty="0" smtClean="0"/>
              <a:t>Démarrage et lectures                                                  2 semaines</a:t>
            </a:r>
          </a:p>
          <a:p>
            <a:pPr algn="just"/>
            <a:r>
              <a:rPr lang="fr-FR" sz="2000" dirty="0" smtClean="0"/>
              <a:t>Elaboration de la problématique                               3 semaines</a:t>
            </a:r>
          </a:p>
          <a:p>
            <a:pPr algn="just"/>
            <a:r>
              <a:rPr lang="fr-FR" sz="2000" dirty="0" smtClean="0"/>
              <a:t>Enquête, recueil des informations                     14-16 semaines</a:t>
            </a:r>
          </a:p>
          <a:p>
            <a:pPr algn="just"/>
            <a:r>
              <a:rPr lang="fr-FR" sz="2000" dirty="0" smtClean="0"/>
              <a:t>Rédaction et corrections                                              8 semaines</a:t>
            </a:r>
          </a:p>
          <a:p>
            <a:pPr algn="just"/>
            <a:r>
              <a:rPr lang="fr-FR" sz="2000" dirty="0" smtClean="0"/>
              <a:t>Mise au point définitive et accord du professeur   1-2 semaines</a:t>
            </a:r>
          </a:p>
          <a:p>
            <a:pPr algn="just"/>
            <a:r>
              <a:rPr lang="fr-FR" sz="2000" dirty="0" smtClean="0"/>
              <a:t>Tirage-distribution                                                        1 semaine </a:t>
            </a:r>
          </a:p>
          <a:p>
            <a:pPr algn="just"/>
            <a:r>
              <a:rPr lang="fr-FR" sz="2000" dirty="0" smtClean="0"/>
              <a:t>Dépôt avant soutenance                                                2 semaines</a:t>
            </a:r>
          </a:p>
          <a:p>
            <a:pPr algn="just"/>
            <a:r>
              <a:rPr lang="fr-FR" sz="2000" dirty="0" smtClean="0"/>
              <a:t>TOTAL 31-34 semaines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43240" y="357166"/>
            <a:ext cx="5639301" cy="523220"/>
          </a:xfrm>
          <a:prstGeom prst="rect">
            <a:avLst/>
          </a:prstGeom>
        </p:spPr>
        <p:txBody>
          <a:bodyPr wrap="none">
            <a:spAutoFit/>
          </a:bodyPr>
          <a:lstStyle/>
          <a:p>
            <a:r>
              <a:rPr lang="fr-FR" sz="2800" dirty="0" smtClean="0">
                <a:solidFill>
                  <a:srgbClr val="FFC000"/>
                </a:solidFill>
              </a:rPr>
              <a:t>L’article scientifique comme outil</a:t>
            </a:r>
            <a:endParaRPr lang="fr-FR" sz="2800" dirty="0">
              <a:solidFill>
                <a:srgbClr val="FFC000"/>
              </a:solidFill>
            </a:endParaRPr>
          </a:p>
        </p:txBody>
      </p:sp>
      <p:sp>
        <p:nvSpPr>
          <p:cNvPr id="3" name="Rectangle 2"/>
          <p:cNvSpPr/>
          <p:nvPr/>
        </p:nvSpPr>
        <p:spPr>
          <a:xfrm>
            <a:off x="642910" y="1000108"/>
            <a:ext cx="6215106" cy="461665"/>
          </a:xfrm>
          <a:prstGeom prst="rect">
            <a:avLst/>
          </a:prstGeom>
        </p:spPr>
        <p:txBody>
          <a:bodyPr wrap="square">
            <a:spAutoFit/>
          </a:bodyPr>
          <a:lstStyle/>
          <a:p>
            <a:r>
              <a:rPr lang="fr-FR" sz="2400" b="1" dirty="0" smtClean="0"/>
              <a:t>Pourquoi publier un article scientifique</a:t>
            </a:r>
            <a:endParaRPr lang="fr-FR" sz="2400" b="1" dirty="0"/>
          </a:p>
        </p:txBody>
      </p:sp>
      <p:sp>
        <p:nvSpPr>
          <p:cNvPr id="4" name="Rectangle 3"/>
          <p:cNvSpPr/>
          <p:nvPr/>
        </p:nvSpPr>
        <p:spPr>
          <a:xfrm>
            <a:off x="357158" y="1714488"/>
            <a:ext cx="8286808" cy="4524315"/>
          </a:xfrm>
          <a:prstGeom prst="rect">
            <a:avLst/>
          </a:prstGeom>
        </p:spPr>
        <p:txBody>
          <a:bodyPr wrap="square">
            <a:spAutoFit/>
          </a:bodyPr>
          <a:lstStyle/>
          <a:p>
            <a:pPr algn="just"/>
            <a:r>
              <a:rPr lang="fr-FR" sz="2400" dirty="0" smtClean="0"/>
              <a:t>La publication peut avoir de multiples mobiles:</a:t>
            </a:r>
          </a:p>
          <a:p>
            <a:pPr algn="just">
              <a:buFontTx/>
              <a:buChar char="-"/>
            </a:pPr>
            <a:r>
              <a:rPr lang="fr-FR" sz="2400" dirty="0" smtClean="0"/>
              <a:t>Elle permet de transmettre les résultats dune recherche ou d'un travail professionnel</a:t>
            </a:r>
          </a:p>
          <a:p>
            <a:pPr algn="just">
              <a:buFontTx/>
              <a:buChar char="-"/>
            </a:pPr>
            <a:endParaRPr lang="fr-FR" sz="2400" dirty="0" smtClean="0"/>
          </a:p>
          <a:p>
            <a:pPr algn="just">
              <a:buFontTx/>
              <a:buChar char="-"/>
            </a:pPr>
            <a:r>
              <a:rPr lang="fr-FR" sz="2400" dirty="0" smtClean="0"/>
              <a:t>La publication peut aussi être un moyen efficace de faire-part de sa créativité </a:t>
            </a:r>
          </a:p>
          <a:p>
            <a:pPr algn="just"/>
            <a:endParaRPr lang="fr-FR" sz="2400" dirty="0" smtClean="0"/>
          </a:p>
          <a:p>
            <a:pPr algn="just">
              <a:buFontTx/>
              <a:buChar char="-"/>
            </a:pPr>
            <a:r>
              <a:rPr lang="fr-FR" sz="2400" dirty="0" smtClean="0"/>
              <a:t> La publication permet aussi de présenter un travail apportant une originalité par rapport aux études préalablement publiées. Elle peut alors servir de référence bibliographique pour des études ultérieures.</a:t>
            </a:r>
          </a:p>
          <a:p>
            <a:endParaRPr lang="fr-FR" sz="24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57224" y="500042"/>
            <a:ext cx="7623175" cy="1360487"/>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smtClean="0">
                <a:ln>
                  <a:noFill/>
                </a:ln>
                <a:solidFill>
                  <a:srgbClr val="FFC000"/>
                </a:solidFill>
                <a:effectLst>
                  <a:outerShdw blurRad="38100" dist="25500" dir="5400000" algn="tl" rotWithShape="0">
                    <a:srgbClr val="000000">
                      <a:satMod val="180000"/>
                      <a:alpha val="75000"/>
                    </a:srgbClr>
                  </a:outerShdw>
                </a:effectLst>
                <a:uLnTx/>
                <a:uFillTx/>
                <a:latin typeface="Times New Roman" pitchFamily="18" charset="0"/>
                <a:ea typeface="+mj-ea"/>
                <a:cs typeface="+mj-cs"/>
              </a:rPr>
              <a:t>Comment rédiger un article?</a:t>
            </a:r>
          </a:p>
        </p:txBody>
      </p:sp>
      <p:sp>
        <p:nvSpPr>
          <p:cNvPr id="4" name="Rectangle 2"/>
          <p:cNvSpPr txBox="1">
            <a:spLocks noChangeArrowheads="1"/>
          </p:cNvSpPr>
          <p:nvPr/>
        </p:nvSpPr>
        <p:spPr>
          <a:xfrm>
            <a:off x="928662" y="1500174"/>
            <a:ext cx="7775575" cy="835025"/>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fr-FR" sz="3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Article </a:t>
            </a:r>
            <a:r>
              <a:rPr lang="fr-FR" sz="3800" b="1" dirty="0" smtClean="0">
                <a:solidFill>
                  <a:srgbClr val="FFC000"/>
                </a:solidFill>
                <a:effectLst>
                  <a:outerShdw blurRad="38100" dist="38100" dir="2700000" algn="tl">
                    <a:srgbClr val="C0C0C0"/>
                  </a:outerShdw>
                </a:effectLst>
                <a:latin typeface="Times New Roman" pitchFamily="18" charset="0"/>
                <a:ea typeface="+mj-ea"/>
                <a:cs typeface="+mj-cs"/>
              </a:rPr>
              <a:t>:</a:t>
            </a:r>
            <a:r>
              <a:rPr kumimoji="0" lang="fr-FR" sz="32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Plan de base</a:t>
            </a:r>
            <a:endParaRPr kumimoji="0" lang="fr-FR" sz="3200" b="0" i="0" u="none" strike="noStrike" kern="1200" cap="none" spc="0" normalizeH="0" baseline="0" noProof="0" dirty="0" smtClean="0">
              <a:ln>
                <a:noFill/>
              </a:ln>
              <a:solidFill>
                <a:srgbClr val="FFC000"/>
              </a:solidFill>
              <a:effectLst>
                <a:outerShdw blurRad="38100" dist="25500" dir="5400000" algn="tl" rotWithShape="0">
                  <a:srgbClr val="000000">
                    <a:satMod val="180000"/>
                    <a:alpha val="75000"/>
                  </a:srgbClr>
                </a:outerShdw>
              </a:effectLst>
              <a:uLnTx/>
              <a:uFillTx/>
              <a:latin typeface="Times New Roman" pitchFamily="18" charset="0"/>
              <a:ea typeface="+mj-ea"/>
              <a:cs typeface="+mj-cs"/>
            </a:endParaRPr>
          </a:p>
        </p:txBody>
      </p:sp>
      <p:sp>
        <p:nvSpPr>
          <p:cNvPr id="5" name="Rectangle 3"/>
          <p:cNvSpPr txBox="1">
            <a:spLocks noChangeArrowheads="1"/>
          </p:cNvSpPr>
          <p:nvPr/>
        </p:nvSpPr>
        <p:spPr>
          <a:xfrm>
            <a:off x="642910" y="2143116"/>
            <a:ext cx="7772400" cy="5105400"/>
          </a:xfrm>
          <a:prstGeom prst="rect">
            <a:avLst/>
          </a:prstGeom>
        </p:spPr>
        <p:txBody>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Le titre, les auteurs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Le résumé et les mots clés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L’introduction</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Matériel et Méthode</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Résultats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Discussion</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Conclusion</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Références bibliographiques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Tableaux</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Figures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l"/>
            <a:r>
              <a:rPr lang="fr-FR" dirty="0" smtClean="0">
                <a:solidFill>
                  <a:schemeClr val="bg2">
                    <a:lumMod val="60000"/>
                    <a:lumOff val="40000"/>
                  </a:schemeClr>
                </a:solidFill>
              </a:rPr>
              <a:t>Le processus de recherche</a:t>
            </a:r>
            <a:endParaRPr lang="fr-FR" dirty="0">
              <a:solidFill>
                <a:schemeClr val="bg2">
                  <a:lumMod val="60000"/>
                  <a:lumOff val="40000"/>
                </a:schemeClr>
              </a:solidFill>
            </a:endParaRPr>
          </a:p>
        </p:txBody>
      </p:sp>
      <p:sp>
        <p:nvSpPr>
          <p:cNvPr id="3" name="Espace réservé du contenu 2"/>
          <p:cNvSpPr>
            <a:spLocks noGrp="1"/>
          </p:cNvSpPr>
          <p:nvPr>
            <p:ph idx="1"/>
          </p:nvPr>
        </p:nvSpPr>
        <p:spPr/>
        <p:txBody>
          <a:bodyPr/>
          <a:lstStyle/>
          <a:p>
            <a:pPr algn="just">
              <a:buNone/>
            </a:pPr>
            <a:r>
              <a:rPr lang="fr-FR" dirty="0" smtClean="0"/>
              <a:t>   La méthode de recherche emprunte généralement un cheminement ordonné qui part de l’observation à la discussion des conclusions scientifiques en passant par un problème de recherche, une question de recherche, une hypothèse, un objectif de recherche et une méthode de résolution</a:t>
            </a:r>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1538" y="285728"/>
            <a:ext cx="7215238" cy="1938992"/>
          </a:xfrm>
          <a:prstGeom prst="rect">
            <a:avLst/>
          </a:prstGeom>
        </p:spPr>
        <p:txBody>
          <a:bodyPr wrap="square">
            <a:spAutoFit/>
          </a:bodyPr>
          <a:lstStyle/>
          <a:p>
            <a:pPr algn="ctr"/>
            <a:r>
              <a:rPr lang="fr-FR" sz="2400" b="1" dirty="0" smtClean="0">
                <a:solidFill>
                  <a:srgbClr val="FFC000"/>
                </a:solidFill>
              </a:rPr>
              <a:t>Le titre</a:t>
            </a:r>
          </a:p>
          <a:p>
            <a:pPr algn="ctr"/>
            <a:r>
              <a:rPr lang="fr-FR" sz="2400" dirty="0" smtClean="0">
                <a:solidFill>
                  <a:srgbClr val="FFC000"/>
                </a:solidFill>
              </a:rPr>
              <a:t>Un bon titre devrait décrire adéquatement le contenu de l’article, sans être trop long ni trop court. Les consignes suivantes peuvent être employées lors de la sélection du titre:</a:t>
            </a:r>
            <a:endParaRPr lang="fr-FR" sz="2400" dirty="0">
              <a:solidFill>
                <a:srgbClr val="FFC000"/>
              </a:solidFill>
            </a:endParaRPr>
          </a:p>
        </p:txBody>
      </p:sp>
      <p:sp>
        <p:nvSpPr>
          <p:cNvPr id="5" name="Rectangle 4"/>
          <p:cNvSpPr/>
          <p:nvPr/>
        </p:nvSpPr>
        <p:spPr>
          <a:xfrm>
            <a:off x="500034" y="2357430"/>
            <a:ext cx="7929618" cy="4401205"/>
          </a:xfrm>
          <a:prstGeom prst="rect">
            <a:avLst/>
          </a:prstGeom>
        </p:spPr>
        <p:txBody>
          <a:bodyPr wrap="square">
            <a:spAutoFit/>
          </a:bodyPr>
          <a:lstStyle/>
          <a:p>
            <a:r>
              <a:rPr lang="fr-FR" sz="2800" dirty="0" smtClean="0"/>
              <a:t>- Choisir un titre permettant d’attirer l’attention du lecteur et susciter son intérêt (attractif ).</a:t>
            </a:r>
          </a:p>
          <a:p>
            <a:r>
              <a:rPr lang="fr-FR" sz="2800" dirty="0" smtClean="0"/>
              <a:t>- Viser entre 10 et 12 mots.</a:t>
            </a:r>
          </a:p>
          <a:p>
            <a:pPr>
              <a:buFontTx/>
              <a:buChar char="-"/>
            </a:pPr>
            <a:r>
              <a:rPr lang="fr-FR" sz="2800" dirty="0" smtClean="0"/>
              <a:t>Utiliser des mots qui mettent en valeur le domaine ou l’application de la recherche, et son originalité.</a:t>
            </a:r>
          </a:p>
          <a:p>
            <a:r>
              <a:rPr lang="fr-FR" sz="2800" dirty="0" smtClean="0"/>
              <a:t>- Éviter les mots inutiles tels “</a:t>
            </a:r>
            <a:r>
              <a:rPr lang="fr-FR" sz="2800" i="1" dirty="0" smtClean="0"/>
              <a:t>Observations on</a:t>
            </a:r>
            <a:r>
              <a:rPr lang="fr-FR" sz="2800" dirty="0" smtClean="0"/>
              <a:t>” ou “</a:t>
            </a:r>
            <a:r>
              <a:rPr lang="fr-FR" sz="2800" i="1" dirty="0" smtClean="0"/>
              <a:t>A </a:t>
            </a:r>
            <a:r>
              <a:rPr lang="fr-FR" sz="2800" i="1" dirty="0" err="1" smtClean="0"/>
              <a:t>study</a:t>
            </a:r>
            <a:r>
              <a:rPr lang="fr-FR" sz="2800" i="1" dirty="0" smtClean="0"/>
              <a:t> of</a:t>
            </a:r>
            <a:r>
              <a:rPr lang="fr-FR" sz="2800" dirty="0" smtClean="0"/>
              <a:t>”.</a:t>
            </a:r>
          </a:p>
          <a:p>
            <a:r>
              <a:rPr lang="fr-FR" sz="2800" dirty="0" smtClean="0"/>
              <a:t>- Éviter les abréviations et les symboles.</a:t>
            </a:r>
          </a:p>
          <a:p>
            <a:endParaRPr lang="fr-FR"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14290"/>
            <a:ext cx="8501090" cy="2751522"/>
          </a:xfrm>
          <a:prstGeom prst="rect">
            <a:avLst/>
          </a:prstGeom>
        </p:spPr>
        <p:txBody>
          <a:bodyPr wrap="square">
            <a:spAutoFit/>
          </a:bodyPr>
          <a:lstStyle/>
          <a:p>
            <a:pPr algn="ctr">
              <a:lnSpc>
                <a:spcPct val="90000"/>
              </a:lnSpc>
            </a:pPr>
            <a:r>
              <a:rPr lang="fr-FR" sz="2400" b="1" dirty="0" smtClean="0">
                <a:solidFill>
                  <a:srgbClr val="FFC000"/>
                </a:solidFill>
              </a:rPr>
              <a:t>Auteurs et ordre des auteurs</a:t>
            </a:r>
            <a:endParaRPr lang="fr-FR" sz="2400" dirty="0" smtClean="0">
              <a:solidFill>
                <a:srgbClr val="FFC000"/>
              </a:solidFill>
            </a:endParaRPr>
          </a:p>
          <a:p>
            <a:pPr lvl="1">
              <a:lnSpc>
                <a:spcPct val="90000"/>
              </a:lnSpc>
            </a:pPr>
            <a:endParaRPr lang="fr-FR" sz="2400" dirty="0" smtClean="0"/>
          </a:p>
          <a:p>
            <a:pPr lvl="1" algn="just">
              <a:lnSpc>
                <a:spcPct val="90000"/>
              </a:lnSpc>
            </a:pPr>
            <a:r>
              <a:rPr lang="fr-FR" sz="2400" dirty="0" smtClean="0"/>
              <a:t>- Ceux qui ont contribué à la recherche (acquisitions des données, lecture, statistiques, écriture)</a:t>
            </a:r>
          </a:p>
          <a:p>
            <a:pPr lvl="1" algn="just">
              <a:lnSpc>
                <a:spcPct val="90000"/>
              </a:lnSpc>
            </a:pPr>
            <a:r>
              <a:rPr lang="fr-FR" sz="2400" dirty="0" smtClean="0"/>
              <a:t>- Premier auteur : celui qui écrit</a:t>
            </a:r>
          </a:p>
          <a:p>
            <a:pPr lvl="1" algn="just">
              <a:lnSpc>
                <a:spcPct val="90000"/>
              </a:lnSpc>
            </a:pPr>
            <a:r>
              <a:rPr lang="fr-FR" sz="2400" dirty="0" smtClean="0"/>
              <a:t>- Dernier auteur : il est fréquent que le directeur de l’équipe soit placé en dernier, ce qui lui confère une reconnaissance particulière.</a:t>
            </a:r>
          </a:p>
        </p:txBody>
      </p:sp>
      <p:sp>
        <p:nvSpPr>
          <p:cNvPr id="3" name="Rectangle 2"/>
          <p:cNvSpPr/>
          <p:nvPr/>
        </p:nvSpPr>
        <p:spPr>
          <a:xfrm>
            <a:off x="1142976" y="2928934"/>
            <a:ext cx="7286676" cy="2677656"/>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2400" dirty="0" smtClean="0"/>
              <a:t>Les auteurs sont énumérés selon leur contribution à la préparation de l’article ou au financement de la recherche, allant de la plus grande contribution à la moindre. Certains superviseurs vont intentionnellement mettre les étudiants du projet comme premiers auteurs, afin d’augmenter leurs chances d’obtenir une bourse.</a:t>
            </a:r>
            <a:endParaRPr lang="fr-FR" sz="2400" dirty="0"/>
          </a:p>
        </p:txBody>
      </p:sp>
      <p:sp>
        <p:nvSpPr>
          <p:cNvPr id="4" name="Rectangle 3"/>
          <p:cNvSpPr/>
          <p:nvPr/>
        </p:nvSpPr>
        <p:spPr>
          <a:xfrm>
            <a:off x="428596" y="5643578"/>
            <a:ext cx="8143932" cy="1200329"/>
          </a:xfrm>
          <a:prstGeom prst="rect">
            <a:avLst/>
          </a:prstGeom>
        </p:spPr>
        <p:style>
          <a:lnRef idx="2">
            <a:schemeClr val="dk1">
              <a:shade val="50000"/>
            </a:schemeClr>
          </a:lnRef>
          <a:fillRef idx="1">
            <a:schemeClr val="dk1"/>
          </a:fillRef>
          <a:effectRef idx="0">
            <a:schemeClr val="dk1"/>
          </a:effectRef>
          <a:fontRef idx="minor">
            <a:schemeClr val="lt1"/>
          </a:fontRef>
        </p:style>
        <p:txBody>
          <a:bodyPr wrap="square">
            <a:spAutoFit/>
          </a:bodyPr>
          <a:lstStyle/>
          <a:p>
            <a:pPr algn="just"/>
            <a:r>
              <a:rPr lang="fr-FR" sz="2400" dirty="0" smtClean="0">
                <a:solidFill>
                  <a:srgbClr val="FFC000"/>
                </a:solidFill>
              </a:rPr>
              <a:t>Comme toujours, il est important de consulter son superviseur, ainsi que les autres co-auteurs, dans cette décision.</a:t>
            </a:r>
            <a:endParaRPr lang="fr-FR" sz="2400" dirty="0">
              <a:solidFill>
                <a:srgbClr val="FFC000"/>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744" y="285728"/>
            <a:ext cx="2045753" cy="523220"/>
          </a:xfrm>
          <a:prstGeom prst="rect">
            <a:avLst/>
          </a:prstGeom>
        </p:spPr>
        <p:txBody>
          <a:bodyPr wrap="none">
            <a:spAutoFit/>
          </a:bodyPr>
          <a:lstStyle/>
          <a:p>
            <a:r>
              <a:rPr lang="fr-FR" sz="2800" b="1" dirty="0" smtClean="0">
                <a:solidFill>
                  <a:srgbClr val="FFC000"/>
                </a:solidFill>
              </a:rPr>
              <a:t>Le résumé</a:t>
            </a:r>
            <a:endParaRPr lang="fr-FR" sz="2800" b="1" dirty="0">
              <a:solidFill>
                <a:srgbClr val="FFC000"/>
              </a:solidFill>
            </a:endParaRPr>
          </a:p>
        </p:txBody>
      </p:sp>
      <p:sp>
        <p:nvSpPr>
          <p:cNvPr id="3" name="Rectangle 2"/>
          <p:cNvSpPr/>
          <p:nvPr/>
        </p:nvSpPr>
        <p:spPr>
          <a:xfrm>
            <a:off x="285720" y="1571612"/>
            <a:ext cx="8501122" cy="2677656"/>
          </a:xfrm>
          <a:prstGeom prst="rect">
            <a:avLst/>
          </a:prstGeom>
        </p:spPr>
        <p:txBody>
          <a:bodyPr wrap="square">
            <a:spAutoFit/>
          </a:bodyPr>
          <a:lstStyle/>
          <a:p>
            <a:pPr algn="just"/>
            <a:r>
              <a:rPr lang="fr-FR" sz="2400" dirty="0" smtClean="0"/>
              <a:t>Le résumé (i.e., </a:t>
            </a:r>
            <a:r>
              <a:rPr lang="fr-FR" sz="2400" i="1" dirty="0" smtClean="0"/>
              <a:t>abstract</a:t>
            </a:r>
            <a:r>
              <a:rPr lang="fr-FR" sz="2400" dirty="0" smtClean="0"/>
              <a:t> en anglais) joue un rôle essentiel dans un article. D’une part, il sert à susciter l’intérêt du lecteur et lui convier rapidement la nature du travail. Un bon résumé incitera le lecteur à lire l’article au complet, tandis qu’un résumé mal rédigé aura l’effet inverse. D’autre part, alors que l’accès à l’article complet est souvent limité, le résumé est normalement disponible sans restriction.</a:t>
            </a:r>
            <a:endParaRPr lang="fr-FR" sz="24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714356"/>
            <a:ext cx="8572560" cy="5262979"/>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fr-FR" sz="2400" dirty="0" smtClean="0"/>
              <a:t>- Le résumé doit souligner clairement l’aspect original et innovateur du travail.</a:t>
            </a:r>
          </a:p>
          <a:p>
            <a:pPr algn="just"/>
            <a:r>
              <a:rPr lang="fr-FR" sz="2400" dirty="0" smtClean="0"/>
              <a:t>- Le résumé doit respecter les contraintes de longueur imposées par la revue ou le système de soumission (typiquement entre 150 et 250 mots).</a:t>
            </a:r>
          </a:p>
          <a:p>
            <a:pPr algn="just"/>
            <a:r>
              <a:rPr lang="fr-FR" sz="2400" dirty="0" smtClean="0"/>
              <a:t>- Le résumé doit être indépendant de l’article, et devrait pouvoir se lire sans avoir à consulter ce dernier.</a:t>
            </a:r>
          </a:p>
          <a:p>
            <a:pPr algn="just"/>
            <a:r>
              <a:rPr lang="fr-FR" sz="2400" dirty="0" smtClean="0"/>
              <a:t>- Le résumé ne doit pas être une seconde introduction. C’est-à-dire qu’il doit être un résumé </a:t>
            </a:r>
            <a:r>
              <a:rPr lang="fr-FR" sz="2400" i="1" dirty="0" smtClean="0"/>
              <a:t>complet</a:t>
            </a:r>
            <a:r>
              <a:rPr lang="fr-FR" sz="2400" dirty="0" smtClean="0"/>
              <a:t> de l’article et inclure la méthodologie, des résultats et des conclusions.</a:t>
            </a:r>
          </a:p>
          <a:p>
            <a:pPr algn="just"/>
            <a:r>
              <a:rPr lang="fr-FR" sz="2400" dirty="0" smtClean="0"/>
              <a:t>- Le résumé ne doit pas contenir de références à la littérature, aux figures ou aux tableaux de l’article.</a:t>
            </a:r>
          </a:p>
          <a:p>
            <a:pPr algn="just"/>
            <a:r>
              <a:rPr lang="fr-FR" sz="2400" dirty="0" smtClean="0"/>
              <a:t>- Le résumé ne doit pas contenir d’abréviations, sauf si elles sont connues et conventionnelles.</a:t>
            </a:r>
            <a:endParaRPr lang="fr-FR" sz="24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0" y="571480"/>
            <a:ext cx="8801072" cy="5643602"/>
          </a:xfrm>
          <a:prstGeom prst="rect">
            <a:avLst/>
          </a:prstGeom>
        </p:spPr>
        <p:txBody>
          <a:bodyPr/>
          <a:lstStyle/>
          <a:p>
            <a:pPr marL="292100" marR="0" lvl="0" indent="-292100" algn="ctr"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mn-lt"/>
                <a:ea typeface="+mn-ea"/>
                <a:cs typeface="+mn-cs"/>
              </a:rPr>
              <a:t> Introduction</a:t>
            </a:r>
            <a:endParaRPr kumimoji="0" lang="fr-FR" sz="2800" b="0" i="1" u="none" strike="noStrike" kern="1200" cap="none" spc="0" normalizeH="0" baseline="0" noProof="0" dirty="0" smtClean="0">
              <a:ln>
                <a:noFill/>
              </a:ln>
              <a:solidFill>
                <a:srgbClr val="FFC000"/>
              </a:solidFill>
              <a:effectLst/>
              <a:uLnTx/>
              <a:uFillTx/>
              <a:latin typeface="+mn-lt"/>
              <a:ea typeface="+mn-ea"/>
              <a:cs typeface="+mn-cs"/>
            </a:endParaRPr>
          </a:p>
          <a:p>
            <a:pPr marL="640080" marR="0" lvl="1" indent="-228600" algn="l" defTabSz="914400" rtl="0" eaLnBrk="1" fontAlgn="auto" latinLnBrk="0" hangingPunct="1">
              <a:lnSpc>
                <a:spcPct val="90000"/>
              </a:lnSpc>
              <a:spcBef>
                <a:spcPts val="400"/>
              </a:spcBef>
              <a:spcAft>
                <a:spcPts val="0"/>
              </a:spcAft>
              <a:buClr>
                <a:schemeClr val="accent2"/>
              </a:buClr>
              <a:buSzPct val="90000"/>
              <a:buFontTx/>
              <a:buChar char="•"/>
              <a:tabLst/>
              <a:defRPr/>
            </a:pPr>
            <a:r>
              <a:rPr kumimoji="0" lang="fr-FR" sz="2800" b="1" i="0" u="none" strike="noStrike" kern="1200" cap="none" spc="0" normalizeH="0" baseline="0" noProof="0" dirty="0" smtClean="0">
                <a:ln>
                  <a:noFill/>
                </a:ln>
                <a:solidFill>
                  <a:schemeClr val="tx1"/>
                </a:solidFill>
                <a:effectLst/>
                <a:uLnTx/>
                <a:uFillTx/>
                <a:latin typeface="+mn-lt"/>
                <a:ea typeface="+mn-ea"/>
                <a:cs typeface="+mn-cs"/>
              </a:rPr>
              <a:t>Contenu</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Décrit brièvement l’état du problème, les questions posées et le problème à résoudre</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Pose la question et annonce les moyens utilisés pour y répondre (</a:t>
            </a:r>
            <a:r>
              <a:rPr kumimoji="0" lang="fr-FR" sz="2800" b="0" i="1" u="none" strike="noStrike" kern="1200" cap="none" spc="0" normalizeH="0" baseline="0" noProof="0" dirty="0" smtClean="0">
                <a:ln>
                  <a:noFill/>
                </a:ln>
                <a:solidFill>
                  <a:schemeClr val="tx1"/>
                </a:solidFill>
                <a:effectLst/>
                <a:uLnTx/>
                <a:uFillTx/>
                <a:latin typeface="+mn-lt"/>
                <a:ea typeface="+mn-ea"/>
                <a:cs typeface="+mn-cs"/>
              </a:rPr>
              <a:t>Le but de notre étude a donc été de</a:t>
            </a:r>
            <a:r>
              <a:rPr kumimoji="0" lang="fr-FR" sz="2800" b="0" i="0" u="none" strike="noStrike" kern="1200" cap="none" spc="0" normalizeH="0" baseline="0" noProof="0" dirty="0" smtClean="0">
                <a:ln>
                  <a:noFill/>
                </a:ln>
                <a:solidFill>
                  <a:schemeClr val="tx1"/>
                </a:solidFill>
                <a:effectLst/>
                <a:uLnTx/>
                <a:uFillTx/>
                <a:latin typeface="+mn-lt"/>
                <a:ea typeface="+mn-ea"/>
                <a:cs typeface="+mn-cs"/>
              </a:rPr>
              <a:t> …)</a:t>
            </a:r>
          </a:p>
          <a:p>
            <a:pPr marL="640080" marR="0" lvl="1" indent="-228600" algn="l" defTabSz="914400" rtl="0" eaLnBrk="1" fontAlgn="auto" latinLnBrk="0" hangingPunct="1">
              <a:lnSpc>
                <a:spcPct val="90000"/>
              </a:lnSpc>
              <a:spcBef>
                <a:spcPts val="400"/>
              </a:spcBef>
              <a:spcAft>
                <a:spcPts val="0"/>
              </a:spcAft>
              <a:buClr>
                <a:schemeClr val="accent2"/>
              </a:buClr>
              <a:buSzPct val="90000"/>
              <a:buFontTx/>
              <a:buChar char="•"/>
              <a:tabLst/>
              <a:defRPr/>
            </a:pPr>
            <a:r>
              <a:rPr kumimoji="0" lang="fr-FR" sz="2800" b="1" i="0" u="none" strike="noStrike" kern="1200" cap="none" spc="0" normalizeH="0" baseline="0" noProof="0" dirty="0" smtClean="0">
                <a:ln>
                  <a:noFill/>
                </a:ln>
                <a:solidFill>
                  <a:schemeClr val="tx1"/>
                </a:solidFill>
                <a:effectLst/>
                <a:uLnTx/>
                <a:uFillTx/>
                <a:latin typeface="+mn-lt"/>
                <a:ea typeface="+mn-ea"/>
                <a:cs typeface="+mn-cs"/>
              </a:rPr>
              <a:t>Forme</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Rôle majeur (accroche, le </a:t>
            </a:r>
            <a:r>
              <a:rPr kumimoji="0" lang="fr-FR" sz="2800" b="0" i="0" u="none" strike="noStrike" kern="1200" cap="none" spc="0" normalizeH="0" baseline="0" noProof="0" dirty="0" err="1" smtClean="0">
                <a:ln>
                  <a:noFill/>
                </a:ln>
                <a:solidFill>
                  <a:schemeClr val="tx1"/>
                </a:solidFill>
                <a:effectLst/>
                <a:uLnTx/>
                <a:uFillTx/>
                <a:latin typeface="+mn-lt"/>
                <a:ea typeface="+mn-ea"/>
                <a:cs typeface="+mn-cs"/>
              </a:rPr>
              <a:t>reviewer</a:t>
            </a:r>
            <a:r>
              <a:rPr kumimoji="0" lang="fr-FR" sz="2800" b="0" i="0" u="none" strike="noStrike" kern="1200" cap="none" spc="0" normalizeH="0" baseline="0" noProof="0" dirty="0" smtClean="0">
                <a:ln>
                  <a:noFill/>
                </a:ln>
                <a:solidFill>
                  <a:schemeClr val="tx1"/>
                </a:solidFill>
                <a:effectLst/>
                <a:uLnTx/>
                <a:uFillTx/>
                <a:latin typeface="+mn-lt"/>
                <a:ea typeface="+mn-ea"/>
                <a:cs typeface="+mn-cs"/>
              </a:rPr>
              <a:t> est débordé! Il faut le mettre de bonne humeur )</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Courte, justification logique (pourquoi avez-vous fait cette étude?) </a:t>
            </a:r>
          </a:p>
          <a:p>
            <a:pPr marL="822960" marR="0" lvl="2" indent="-192024" algn="l" defTabSz="914400" rtl="0" eaLnBrk="1" fontAlgn="auto" latinLnBrk="0" hangingPunct="1">
              <a:lnSpc>
                <a:spcPct val="90000"/>
              </a:lnSpc>
              <a:spcBef>
                <a:spcPts val="400"/>
              </a:spcBef>
              <a:spcAft>
                <a:spcPts val="0"/>
              </a:spcAft>
              <a:buClr>
                <a:schemeClr val="accent3"/>
              </a:buClr>
              <a:buSzPct val="10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Références appropriées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4678" y="500042"/>
            <a:ext cx="3557384" cy="461665"/>
          </a:xfrm>
          <a:prstGeom prst="rect">
            <a:avLst/>
          </a:prstGeom>
        </p:spPr>
        <p:txBody>
          <a:bodyPr wrap="none">
            <a:spAutoFit/>
          </a:bodyPr>
          <a:lstStyle/>
          <a:p>
            <a:r>
              <a:rPr lang="fr-FR" sz="2400" b="1" dirty="0" smtClean="0">
                <a:solidFill>
                  <a:srgbClr val="FFC000"/>
                </a:solidFill>
              </a:rPr>
              <a:t>La revue de littérature</a:t>
            </a:r>
            <a:endParaRPr lang="fr-FR" sz="2400" b="1" dirty="0">
              <a:solidFill>
                <a:srgbClr val="FFC000"/>
              </a:solidFill>
            </a:endParaRPr>
          </a:p>
        </p:txBody>
      </p:sp>
      <p:sp>
        <p:nvSpPr>
          <p:cNvPr id="3" name="Rectangle 2"/>
          <p:cNvSpPr/>
          <p:nvPr/>
        </p:nvSpPr>
        <p:spPr>
          <a:xfrm>
            <a:off x="428596" y="1142984"/>
            <a:ext cx="8286808" cy="2308324"/>
          </a:xfrm>
          <a:prstGeom prst="rect">
            <a:avLst/>
          </a:prstGeom>
        </p:spPr>
        <p:txBody>
          <a:bodyPr wrap="square">
            <a:spAutoFit/>
          </a:bodyPr>
          <a:lstStyle/>
          <a:p>
            <a:pPr algn="just"/>
            <a:r>
              <a:rPr lang="fr-FR" sz="2400" dirty="0" smtClean="0"/>
              <a:t>Comme l’indique son nom, cette section sert à présenter les principaux travaux de la littérature portant sur le même sujet que l’article et de situer les contributions de l’article par rapport aux travaux antérieurs. Cette section permet également de démontrer au lecteur sa connaissance du domaine.</a:t>
            </a:r>
            <a:endParaRPr lang="fr-FR" sz="2400" dirty="0"/>
          </a:p>
        </p:txBody>
      </p:sp>
      <p:sp>
        <p:nvSpPr>
          <p:cNvPr id="4" name="Rectangle 3"/>
          <p:cNvSpPr/>
          <p:nvPr/>
        </p:nvSpPr>
        <p:spPr>
          <a:xfrm>
            <a:off x="428596" y="3643314"/>
            <a:ext cx="8215370" cy="830997"/>
          </a:xfrm>
          <a:prstGeom prst="rect">
            <a:avLst/>
          </a:prstGeom>
        </p:spPr>
        <p:txBody>
          <a:bodyPr wrap="square">
            <a:spAutoFit/>
          </a:bodyPr>
          <a:lstStyle/>
          <a:p>
            <a:pPr algn="just"/>
            <a:r>
              <a:rPr lang="fr-FR" sz="2400" dirty="0" smtClean="0">
                <a:solidFill>
                  <a:srgbClr val="FFC000"/>
                </a:solidFill>
              </a:rPr>
              <a:t>Respectez les consignes suivantes lors de la rédaction de la revue de littérature:</a:t>
            </a:r>
          </a:p>
        </p:txBody>
      </p:sp>
      <p:sp>
        <p:nvSpPr>
          <p:cNvPr id="5" name="Rectangle 4"/>
          <p:cNvSpPr/>
          <p:nvPr/>
        </p:nvSpPr>
        <p:spPr>
          <a:xfrm>
            <a:off x="357158" y="4643446"/>
            <a:ext cx="8429684" cy="369332"/>
          </a:xfrm>
          <a:prstGeom prst="rect">
            <a:avLst/>
          </a:prstGeom>
        </p:spPr>
        <p:txBody>
          <a:bodyPr wrap="square">
            <a:spAutoFit/>
          </a:bodyPr>
          <a:lstStyle/>
          <a:p>
            <a:r>
              <a:rPr lang="fr-FR" dirty="0" smtClean="0"/>
              <a:t>Se concentrer sur les travaux récents, si possible </a:t>
            </a:r>
            <a:endParaRPr lang="fr-FR"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0"/>
            <a:ext cx="8429684" cy="6370975"/>
          </a:xfrm>
          <a:prstGeom prst="rect">
            <a:avLst/>
          </a:prstGeom>
        </p:spPr>
        <p:txBody>
          <a:bodyPr wrap="square">
            <a:spAutoFit/>
          </a:bodyPr>
          <a:lstStyle/>
          <a:p>
            <a:r>
              <a:rPr lang="fr-FR" sz="2400" dirty="0" smtClean="0"/>
              <a:t>Se concentrer sur les travaux récents, si possible et sur ceux (peut-être moins récents) qui contiennent les idées les plus proches de celles exploitées dans l’article.</a:t>
            </a:r>
          </a:p>
          <a:p>
            <a:endParaRPr lang="fr-FR" sz="2400" dirty="0" smtClean="0"/>
          </a:p>
          <a:p>
            <a:r>
              <a:rPr lang="fr-FR" sz="2400" dirty="0" smtClean="0"/>
              <a:t>Se limiter à des publications de qualité, dans des revues ou conférences réputées. Cela implique qu’il faut </a:t>
            </a:r>
            <a:r>
              <a:rPr lang="fr-FR" sz="2400" b="1" dirty="0" smtClean="0"/>
              <a:t>lire</a:t>
            </a:r>
            <a:r>
              <a:rPr lang="fr-FR" sz="2400" dirty="0" smtClean="0"/>
              <a:t> les articles référés!</a:t>
            </a:r>
          </a:p>
          <a:p>
            <a:endParaRPr lang="fr-FR" sz="2400" dirty="0" smtClean="0"/>
          </a:p>
          <a:p>
            <a:r>
              <a:rPr lang="fr-FR" sz="2400" dirty="0" smtClean="0"/>
              <a:t>Structurer les travaux de manière cohérente, par exemple, selon l’approche qu’ils proposent ou leur application.</a:t>
            </a:r>
          </a:p>
          <a:p>
            <a:endParaRPr lang="fr-FR" sz="2400" dirty="0" smtClean="0"/>
          </a:p>
          <a:p>
            <a:r>
              <a:rPr lang="fr-FR" sz="2400" dirty="0" smtClean="0"/>
              <a:t>Identifier les avantages et limitations respectives des travaux cités.</a:t>
            </a:r>
          </a:p>
          <a:p>
            <a:endParaRPr lang="fr-FR" sz="2400" dirty="0" smtClean="0"/>
          </a:p>
          <a:p>
            <a:r>
              <a:rPr lang="fr-FR" sz="2400" dirty="0" smtClean="0"/>
              <a:t>Si les mêmes auteurs ont publié plusieurs articles sur le même sujet, citer uniquement le travail le plus récent ou celui qui est relié de plus près à l’article que vous rédigez.</a:t>
            </a:r>
            <a:endParaRPr lang="fr-FR" sz="24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a:xfrm>
            <a:off x="457200" y="277813"/>
            <a:ext cx="8229600" cy="793733"/>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fr-FR" sz="32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Matériel et Méthode</a:t>
            </a:r>
          </a:p>
        </p:txBody>
      </p:sp>
      <p:sp>
        <p:nvSpPr>
          <p:cNvPr id="3" name="Rectangle 3"/>
          <p:cNvSpPr txBox="1">
            <a:spLocks noChangeArrowheads="1"/>
          </p:cNvSpPr>
          <p:nvPr/>
        </p:nvSpPr>
        <p:spPr>
          <a:xfrm>
            <a:off x="642910" y="1285860"/>
            <a:ext cx="7772400" cy="4365625"/>
          </a:xfrm>
          <a:prstGeom prst="rect">
            <a:avLst/>
          </a:prstGeom>
        </p:spPr>
        <p:txBody>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1" i="0" u="none" strike="noStrike" kern="1200" cap="none" spc="0" normalizeH="0" baseline="0" noProof="0" dirty="0" smtClean="0">
                <a:ln>
                  <a:noFill/>
                </a:ln>
                <a:solidFill>
                  <a:schemeClr val="tx2"/>
                </a:solidFill>
                <a:effectLst/>
                <a:uLnTx/>
                <a:uFillTx/>
                <a:latin typeface="+mn-lt"/>
                <a:ea typeface="+mn-ea"/>
                <a:cs typeface="+mn-cs"/>
              </a:rPr>
              <a:t>Matériel et méthode</a:t>
            </a:r>
          </a:p>
          <a:p>
            <a:pPr marL="640080" marR="0" lvl="1" indent="-228600" algn="l" defTabSz="914400" rtl="0" eaLnBrk="1" fontAlgn="auto" latinLnBrk="0" hangingPunct="1">
              <a:lnSpc>
                <a:spcPct val="100000"/>
              </a:lnSpc>
              <a:spcBef>
                <a:spcPts val="400"/>
              </a:spcBef>
              <a:spcAft>
                <a:spcPts val="0"/>
              </a:spcAft>
              <a:buClr>
                <a:schemeClr val="accent2"/>
              </a:buClr>
              <a:buSzPct val="90000"/>
              <a:buFontTx/>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Décrit dans un ordre logique et/ou chronologique le déroulement de l’étude</a:t>
            </a:r>
          </a:p>
          <a:p>
            <a:pPr marL="640080" marR="0" lvl="1" indent="-228600" algn="l" defTabSz="914400" rtl="0" eaLnBrk="1" fontAlgn="auto" latinLnBrk="0" hangingPunct="1">
              <a:lnSpc>
                <a:spcPct val="100000"/>
              </a:lnSpc>
              <a:spcBef>
                <a:spcPts val="400"/>
              </a:spcBef>
              <a:spcAft>
                <a:spcPts val="0"/>
              </a:spcAft>
              <a:buClr>
                <a:schemeClr val="accent2"/>
              </a:buClr>
              <a:buSzPct val="90000"/>
              <a:buFontTx/>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Les détails permettent aux </a:t>
            </a:r>
            <a:r>
              <a:rPr kumimoji="0" lang="fr-FR" sz="2600" b="0" i="0" u="none" strike="noStrike" kern="1200" cap="none" spc="0" normalizeH="0" baseline="0" noProof="0" dirty="0" err="1" smtClean="0">
                <a:ln>
                  <a:noFill/>
                </a:ln>
                <a:solidFill>
                  <a:schemeClr val="tx1"/>
                </a:solidFill>
                <a:effectLst/>
                <a:uLnTx/>
                <a:uFillTx/>
                <a:latin typeface="+mn-lt"/>
                <a:ea typeface="+mn-ea"/>
                <a:cs typeface="+mn-cs"/>
              </a:rPr>
              <a:t>reviewers</a:t>
            </a:r>
            <a:r>
              <a:rPr kumimoji="0" lang="fr-FR" sz="2600" b="0" i="0" u="none" strike="noStrike" kern="1200" cap="none" spc="0" normalizeH="0" baseline="0" noProof="0" dirty="0" smtClean="0">
                <a:ln>
                  <a:noFill/>
                </a:ln>
                <a:solidFill>
                  <a:schemeClr val="tx1"/>
                </a:solidFill>
                <a:effectLst/>
                <a:uLnTx/>
                <a:uFillTx/>
                <a:latin typeface="+mn-lt"/>
                <a:ea typeface="+mn-ea"/>
                <a:cs typeface="+mn-cs"/>
              </a:rPr>
              <a:t> d’apprécier la rigueur du travail (il n’y a jamais trop de détails)</a:t>
            </a:r>
          </a:p>
          <a:p>
            <a:pPr marL="640080" marR="0" lvl="1" indent="-228600" algn="l" defTabSz="914400" rtl="0" eaLnBrk="1" fontAlgn="auto" latinLnBrk="0" hangingPunct="1">
              <a:lnSpc>
                <a:spcPct val="100000"/>
              </a:lnSpc>
              <a:spcBef>
                <a:spcPts val="400"/>
              </a:spcBef>
              <a:spcAft>
                <a:spcPts val="0"/>
              </a:spcAft>
              <a:buClr>
                <a:schemeClr val="accent2"/>
              </a:buClr>
              <a:buSzPct val="90000"/>
              <a:buFontTx/>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Renseigne les </a:t>
            </a:r>
            <a:r>
              <a:rPr kumimoji="0" lang="fr-FR" sz="2600" b="0" i="0" u="none" strike="noStrike" kern="1200" cap="none" spc="0" normalizeH="0" baseline="0" noProof="0" dirty="0" err="1" smtClean="0">
                <a:ln>
                  <a:noFill/>
                </a:ln>
                <a:solidFill>
                  <a:schemeClr val="tx1"/>
                </a:solidFill>
                <a:effectLst/>
                <a:uLnTx/>
                <a:uFillTx/>
                <a:latin typeface="+mn-lt"/>
                <a:ea typeface="+mn-ea"/>
                <a:cs typeface="+mn-cs"/>
              </a:rPr>
              <a:t>reviewers</a:t>
            </a:r>
            <a:r>
              <a:rPr kumimoji="0" lang="fr-FR" sz="2600" b="0" i="0" u="none" strike="noStrike" kern="1200" cap="none" spc="0" normalizeH="0" baseline="0" noProof="0" dirty="0" smtClean="0">
                <a:ln>
                  <a:noFill/>
                </a:ln>
                <a:solidFill>
                  <a:schemeClr val="tx1"/>
                </a:solidFill>
                <a:effectLst/>
                <a:uLnTx/>
                <a:uFillTx/>
                <a:latin typeface="+mn-lt"/>
                <a:ea typeface="+mn-ea"/>
                <a:cs typeface="+mn-cs"/>
              </a:rPr>
              <a:t> sur les méthodes utilisées pour l’évaluation des résultats, les techniques de mesure, les critères de jugement</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714744" y="642918"/>
            <a:ext cx="1824538" cy="523220"/>
          </a:xfrm>
          <a:prstGeom prst="rect">
            <a:avLst/>
          </a:prstGeom>
        </p:spPr>
        <p:txBody>
          <a:bodyPr wrap="none">
            <a:spAutoFit/>
          </a:bodyPr>
          <a:lstStyle/>
          <a:p>
            <a:r>
              <a:rPr lang="fr-FR" sz="2800" b="1" dirty="0" smtClean="0">
                <a:solidFill>
                  <a:srgbClr val="FFC000"/>
                </a:solidFill>
                <a:effectLst>
                  <a:outerShdw blurRad="38100" dist="38100" dir="2700000" algn="tl">
                    <a:srgbClr val="C0C0C0"/>
                  </a:outerShdw>
                </a:effectLst>
              </a:rPr>
              <a:t>Résultats</a:t>
            </a:r>
            <a:endParaRPr lang="fr-FR" sz="2800" dirty="0">
              <a:solidFill>
                <a:srgbClr val="FFC000"/>
              </a:solidFill>
            </a:endParaRPr>
          </a:p>
        </p:txBody>
      </p:sp>
      <p:sp>
        <p:nvSpPr>
          <p:cNvPr id="3" name="Rectangle 3"/>
          <p:cNvSpPr txBox="1">
            <a:spLocks noChangeArrowheads="1"/>
          </p:cNvSpPr>
          <p:nvPr/>
        </p:nvSpPr>
        <p:spPr>
          <a:xfrm>
            <a:off x="500034" y="1500174"/>
            <a:ext cx="8229600" cy="4110037"/>
          </a:xfrm>
          <a:prstGeom prst="rect">
            <a:avLst/>
          </a:prstGeom>
        </p:spPr>
        <p:txBody>
          <a:bodyPr/>
          <a:lstStyle/>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Brefs et clairs</a:t>
            </a: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Tableaux et graphiques sont souvent indispensables mais ne doivent pas être redondants avec le texte</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Résultats statistiques bruts (c’est ou ce n’est pas significatif) avec le test utilisé et la valeur de p</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dirty="0" smtClean="0">
                <a:ln>
                  <a:noFill/>
                </a:ln>
                <a:solidFill>
                  <a:schemeClr val="tx1"/>
                </a:solidFill>
                <a:effectLst/>
                <a:uLnTx/>
                <a:uFillTx/>
                <a:latin typeface="+mn-lt"/>
                <a:ea typeface="+mn-ea"/>
                <a:cs typeface="+mn-cs"/>
              </a:rPr>
              <a:t>On ne discute pas!</a:t>
            </a: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00430" y="785794"/>
            <a:ext cx="2130711" cy="523220"/>
          </a:xfrm>
          <a:prstGeom prst="rect">
            <a:avLst/>
          </a:prstGeom>
        </p:spPr>
        <p:txBody>
          <a:bodyPr wrap="none">
            <a:spAutoFit/>
          </a:bodyPr>
          <a:lstStyle/>
          <a:p>
            <a:r>
              <a:rPr lang="fr-FR" sz="2800" b="1" dirty="0" smtClean="0">
                <a:solidFill>
                  <a:srgbClr val="FFC000"/>
                </a:solidFill>
                <a:effectLst>
                  <a:outerShdw blurRad="38100" dist="38100" dir="2700000" algn="tl">
                    <a:srgbClr val="C0C0C0"/>
                  </a:outerShdw>
                </a:effectLst>
              </a:rPr>
              <a:t>Discussion</a:t>
            </a:r>
            <a:endParaRPr lang="fr-FR" sz="2800" dirty="0">
              <a:solidFill>
                <a:srgbClr val="FFC000"/>
              </a:solidFill>
            </a:endParaRPr>
          </a:p>
        </p:txBody>
      </p:sp>
      <p:sp>
        <p:nvSpPr>
          <p:cNvPr id="3" name="Rectangle 3"/>
          <p:cNvSpPr txBox="1">
            <a:spLocks noChangeArrowheads="1"/>
          </p:cNvSpPr>
          <p:nvPr/>
        </p:nvSpPr>
        <p:spPr>
          <a:xfrm>
            <a:off x="468313" y="1693863"/>
            <a:ext cx="7772400" cy="4183062"/>
          </a:xfrm>
          <a:prstGeom prst="rect">
            <a:avLst/>
          </a:prstGeom>
        </p:spPr>
        <p:txBody>
          <a:bodyPr/>
          <a:lstStyle/>
          <a:p>
            <a:pPr marL="292100" marR="0" lvl="0" indent="-292100" algn="just"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smtClean="0">
                <a:ln>
                  <a:noFill/>
                </a:ln>
                <a:solidFill>
                  <a:schemeClr val="tx1"/>
                </a:solidFill>
                <a:effectLst/>
                <a:uLnTx/>
                <a:uFillTx/>
                <a:latin typeface="+mn-lt"/>
                <a:ea typeface="+mn-ea"/>
                <a:cs typeface="+mn-cs"/>
              </a:rPr>
              <a:t>What’s new ?</a:t>
            </a:r>
          </a:p>
          <a:p>
            <a:pPr marL="292100" marR="0" lvl="0" indent="-292100" algn="just"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smtClean="0">
                <a:ln>
                  <a:noFill/>
                </a:ln>
                <a:solidFill>
                  <a:schemeClr val="tx1"/>
                </a:solidFill>
                <a:effectLst/>
                <a:uLnTx/>
                <a:uFillTx/>
                <a:latin typeface="+mn-lt"/>
                <a:ea typeface="+mn-ea"/>
                <a:cs typeface="+mn-cs"/>
              </a:rPr>
              <a:t>Compare les résultats de l’étude avec ceux de la littérature (convergents et divergents, et donne des explications)</a:t>
            </a:r>
          </a:p>
          <a:p>
            <a:pPr marL="292100" marR="0" lvl="0" indent="-292100" algn="just"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smtClean="0">
                <a:ln>
                  <a:noFill/>
                </a:ln>
                <a:solidFill>
                  <a:schemeClr val="tx1"/>
                </a:solidFill>
                <a:effectLst/>
                <a:uLnTx/>
                <a:uFillTx/>
                <a:latin typeface="+mn-lt"/>
                <a:ea typeface="+mn-ea"/>
                <a:cs typeface="+mn-cs"/>
              </a:rPr>
              <a:t>Limites de l’étude (biais, faiblesses, faible nombre).  Coupe l’herbe sous le pied des reviewers qui sont là pour disséquer voire même « casser » votre travail </a:t>
            </a:r>
            <a:endParaRPr kumimoji="0" lang="fr-FR" sz="3200" b="0" i="0" u="none" strike="noStrike" kern="1200" cap="none" spc="0" normalizeH="0" baseline="0" noProof="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fr-FR" sz="2600" b="0" i="0" u="none" strike="noStrike" kern="1200" cap="none" spc="0" normalizeH="0" baseline="0" noProof="0" smtClean="0">
                <a:ln>
                  <a:noFill/>
                </a:ln>
                <a:solidFill>
                  <a:schemeClr val="tx1"/>
                </a:solidFill>
                <a:effectLst/>
                <a:uLnTx/>
                <a:uFillTx/>
                <a:latin typeface="+mn-lt"/>
                <a:ea typeface="+mn-ea"/>
                <a:cs typeface="+mn-cs"/>
              </a:rPr>
              <a:t>Conclusions fondées sur les résultats et seulement les résultats</a:t>
            </a:r>
            <a:endParaRPr kumimoji="0" lang="fr-FR"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solidFill>
                  <a:srgbClr val="FF0000"/>
                </a:solidFill>
              </a:rPr>
              <a:t>EXERCICE</a:t>
            </a:r>
            <a:endParaRPr lang="fr-FR" dirty="0">
              <a:solidFill>
                <a:srgbClr val="FF0000"/>
              </a:solidFill>
            </a:endParaRPr>
          </a:p>
        </p:txBody>
      </p:sp>
      <p:sp>
        <p:nvSpPr>
          <p:cNvPr id="3" name="Espace réservé du contenu 2"/>
          <p:cNvSpPr>
            <a:spLocks noGrp="1"/>
          </p:cNvSpPr>
          <p:nvPr>
            <p:ph idx="1"/>
          </p:nvPr>
        </p:nvSpPr>
        <p:spPr/>
        <p:txBody>
          <a:bodyPr/>
          <a:lstStyle/>
          <a:p>
            <a:pPr algn="just">
              <a:buNone/>
            </a:pPr>
            <a:r>
              <a:rPr lang="fr-FR" dirty="0" smtClean="0"/>
              <a:t>Décrivez (</a:t>
            </a:r>
            <a:r>
              <a:rPr lang="fr-FR" dirty="0" err="1" smtClean="0"/>
              <a:t>obervez</a:t>
            </a:r>
            <a:r>
              <a:rPr lang="fr-FR" dirty="0" smtClean="0"/>
              <a:t>) et expliquez un phénomène scientifique naturelle, ensuite proposer une application à intérêt sociaux économique, industrielle, clinique, environnementale ou autres </a:t>
            </a:r>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457200" y="1600200"/>
            <a:ext cx="8229600" cy="4530725"/>
          </a:xfrm>
          <a:prstGeom prst="rect">
            <a:avLst/>
          </a:prstGeom>
        </p:spPr>
        <p:txBody>
          <a:bodyPr/>
          <a:lstStyle/>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Courte, précise, concise</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On évitera «notre étude démontre que» mais on écrira plutôt «notre étude suggère que»</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Reprend la question posée et donner la réponse mais en soulignant les limites</a:t>
            </a:r>
          </a:p>
          <a:p>
            <a:pPr marL="292100" marR="0" lvl="0" indent="-292100" algn="l"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Don’t</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be</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arrogant, </a:t>
            </a: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be</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r>
              <a:rPr kumimoji="0" lang="fr-FR" sz="3200" b="0" i="0" u="none" strike="noStrike" kern="1200" cap="none" spc="0" normalizeH="0" baseline="0" noProof="0" dirty="0" err="1" smtClean="0">
                <a:ln>
                  <a:noFill/>
                </a:ln>
                <a:solidFill>
                  <a:schemeClr val="tx1"/>
                </a:solidFill>
                <a:effectLst/>
                <a:uLnTx/>
                <a:uFillTx/>
                <a:latin typeface="+mn-lt"/>
                <a:ea typeface="+mn-ea"/>
                <a:cs typeface="+mn-cs"/>
              </a:rPr>
              <a:t>modest</a:t>
            </a:r>
            <a:r>
              <a:rPr kumimoji="0" lang="fr-FR" sz="3200" b="0" i="0" u="none" strike="noStrike" kern="1200" cap="none" spc="0" normalizeH="0" baseline="0" noProof="0" dirty="0" smtClean="0">
                <a:ln>
                  <a:noFill/>
                </a:ln>
                <a:solidFill>
                  <a:schemeClr val="tx1"/>
                </a:solidFill>
                <a:effectLst/>
                <a:uLnTx/>
                <a:uFillTx/>
                <a:latin typeface="+mn-lt"/>
                <a:ea typeface="+mn-ea"/>
                <a:cs typeface="+mn-cs"/>
              </a:rPr>
              <a:t> !</a:t>
            </a:r>
          </a:p>
          <a:p>
            <a:pPr marL="292100" marR="0" lvl="0" indent="-292100" algn="l" defTabSz="914400" rtl="0" eaLnBrk="1" fontAlgn="auto" latinLnBrk="0" hangingPunct="1">
              <a:lnSpc>
                <a:spcPct val="100000"/>
              </a:lnSpc>
              <a:spcBef>
                <a:spcPts val="0"/>
              </a:spcBef>
              <a:spcAft>
                <a:spcPts val="0"/>
              </a:spcAft>
              <a:buClr>
                <a:schemeClr val="accent1"/>
              </a:buClr>
              <a:buSzPct val="70000"/>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Rectangle 2"/>
          <p:cNvSpPr/>
          <p:nvPr/>
        </p:nvSpPr>
        <p:spPr>
          <a:xfrm>
            <a:off x="3571868" y="857232"/>
            <a:ext cx="2181366" cy="523220"/>
          </a:xfrm>
          <a:prstGeom prst="rect">
            <a:avLst/>
          </a:prstGeom>
        </p:spPr>
        <p:txBody>
          <a:bodyPr wrap="none">
            <a:spAutoFit/>
          </a:bodyPr>
          <a:lstStyle/>
          <a:p>
            <a:r>
              <a:rPr lang="fr-FR" sz="2800" b="1" dirty="0" smtClean="0">
                <a:solidFill>
                  <a:srgbClr val="FFC000"/>
                </a:solidFill>
                <a:effectLst>
                  <a:outerShdw blurRad="38100" dist="38100" dir="2700000" algn="tl">
                    <a:srgbClr val="C0C0C0"/>
                  </a:outerShdw>
                </a:effectLst>
              </a:rPr>
              <a:t>Conclusion</a:t>
            </a:r>
            <a:endParaRPr lang="fr-FR" sz="2800" dirty="0">
              <a:solidFill>
                <a:srgbClr val="FFC000"/>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Références</a:t>
            </a:r>
            <a:endParaRPr kumimoji="0" lang="en-GB"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endParaRPr>
          </a:p>
        </p:txBody>
      </p:sp>
      <p:sp>
        <p:nvSpPr>
          <p:cNvPr id="3" name="Rectangle 3"/>
          <p:cNvSpPr txBox="1">
            <a:spLocks noChangeArrowheads="1"/>
          </p:cNvSpPr>
          <p:nvPr/>
        </p:nvSpPr>
        <p:spPr>
          <a:xfrm>
            <a:off x="323850" y="1412875"/>
            <a:ext cx="8570913" cy="4679950"/>
          </a:xfrm>
          <a:prstGeom prst="rect">
            <a:avLst/>
          </a:prstGeom>
        </p:spPr>
        <p:txBody>
          <a:bodyPr/>
          <a:lstStyle/>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Se conformer aux recommendations de la revue</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Limitées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en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nombre</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(30 pour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certaines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revues)</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r>
              <a:rPr kumimoji="0" lang="en-GB" sz="2800" b="0" i="0" u="none" strike="noStrike" kern="1200" cap="none" spc="0" normalizeH="0" baseline="0" noProof="0" dirty="0" smtClean="0">
                <a:ln>
                  <a:noFill/>
                </a:ln>
                <a:solidFill>
                  <a:schemeClr val="tx1"/>
                </a:solidFill>
                <a:effectLst/>
                <a:uLnTx/>
                <a:uFillTx/>
                <a:latin typeface="+mn-lt"/>
                <a:ea typeface="+mn-ea"/>
                <a:cs typeface="+mn-cs"/>
              </a:rPr>
              <a:t>Attention aux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erreurs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auteurs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abbréviations</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2800" b="0" i="0" u="none" strike="noStrike" kern="1200" cap="none" spc="0" normalizeH="0" baseline="0" noProof="0" dirty="0" err="1" smtClean="0">
                <a:ln>
                  <a:noFill/>
                </a:ln>
                <a:solidFill>
                  <a:schemeClr val="tx1"/>
                </a:solidFill>
                <a:effectLst/>
                <a:uLnTx/>
                <a:uFillTx/>
                <a:latin typeface="+mn-lt"/>
                <a:ea typeface="+mn-ea"/>
                <a:cs typeface="+mn-cs"/>
              </a:rPr>
              <a:t>année</a:t>
            </a:r>
            <a:r>
              <a:rPr kumimoji="0" lang="en-GB" sz="2800" b="0" i="0" u="none" strike="noStrike" kern="1200" cap="none" spc="0" normalizeH="0" baseline="0" noProof="0" dirty="0" smtClean="0">
                <a:ln>
                  <a:noFill/>
                </a:ln>
                <a:solidFill>
                  <a:schemeClr val="tx1"/>
                </a:solidFill>
                <a:effectLst/>
                <a:uLnTx/>
                <a:uFillTx/>
                <a:latin typeface="+mn-lt"/>
                <a:ea typeface="+mn-ea"/>
                <a:cs typeface="+mn-cs"/>
              </a:rPr>
              <a:t>, pages)</a:t>
            </a: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100000"/>
              </a:lnSpc>
              <a:spcBef>
                <a:spcPts val="0"/>
              </a:spcBef>
              <a:spcAft>
                <a:spcPts val="0"/>
              </a:spcAft>
              <a:buClr>
                <a:schemeClr val="accent1"/>
              </a:buClr>
              <a:buSzPct val="70000"/>
              <a:buFont typeface="Wingdings 2"/>
              <a:buChar char=""/>
              <a:tabLst/>
              <a:defRPr/>
            </a:pPr>
            <a:endParaRPr kumimoji="0" lang="en-GB"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fr-FR"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Les</a:t>
            </a:r>
            <a:r>
              <a:rPr kumimoji="0" lang="fr-FR" sz="2800" b="1" i="0" u="none" strike="noStrike" kern="1200" cap="none" spc="0" normalizeH="0" baseline="0" noProof="0" dirty="0" smtClean="0">
                <a:ln>
                  <a:noFill/>
                </a:ln>
                <a:solidFill>
                  <a:schemeClr val="tx2">
                    <a:tint val="100000"/>
                    <a:shade val="90000"/>
                    <a:satMod val="250000"/>
                    <a:alpha val="100000"/>
                  </a:schemeClr>
                </a:solidFill>
                <a:effectLst>
                  <a:outerShdw blurRad="38100" dist="38100" dir="2700000" algn="tl">
                    <a:srgbClr val="C0C0C0"/>
                  </a:outerShdw>
                </a:effectLst>
                <a:uLnTx/>
                <a:uFillTx/>
                <a:latin typeface="Times New Roman" pitchFamily="18" charset="0"/>
                <a:ea typeface="+mj-ea"/>
                <a:cs typeface="+mj-cs"/>
              </a:rPr>
              <a:t> </a:t>
            </a:r>
            <a:r>
              <a:rPr kumimoji="0" lang="fr-FR"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rPr>
              <a:t>figures</a:t>
            </a:r>
            <a:endParaRPr kumimoji="0" lang="en-GB" sz="2800" b="1" i="0" u="none" strike="noStrike" kern="1200" cap="none" spc="0" normalizeH="0" baseline="0" noProof="0" dirty="0" smtClean="0">
              <a:ln>
                <a:noFill/>
              </a:ln>
              <a:solidFill>
                <a:srgbClr val="FFC000"/>
              </a:solidFill>
              <a:effectLst>
                <a:outerShdw blurRad="38100" dist="38100" dir="2700000" algn="tl">
                  <a:srgbClr val="C0C0C0"/>
                </a:outerShdw>
              </a:effectLst>
              <a:uLnTx/>
              <a:uFillTx/>
              <a:latin typeface="Times New Roman" pitchFamily="18" charset="0"/>
              <a:ea typeface="+mj-ea"/>
              <a:cs typeface="+mj-cs"/>
            </a:endParaRPr>
          </a:p>
        </p:txBody>
      </p:sp>
      <p:sp>
        <p:nvSpPr>
          <p:cNvPr id="3" name="Rectangle 3"/>
          <p:cNvSpPr txBox="1">
            <a:spLocks noChangeArrowheads="1"/>
          </p:cNvSpPr>
          <p:nvPr/>
        </p:nvSpPr>
        <p:spPr>
          <a:xfrm>
            <a:off x="457200" y="1600200"/>
            <a:ext cx="8229600" cy="4530725"/>
          </a:xfrm>
          <a:prstGeom prst="rect">
            <a:avLst/>
          </a:prstGeom>
        </p:spPr>
        <p:txBody>
          <a:bodyPr/>
          <a:lstStyle/>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Illustrent</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le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texte</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et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donnent</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du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poids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à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l’étude</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Sélection</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rigoureuse</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peuvent</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faire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rejeter</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un article</a:t>
            </a:r>
          </a:p>
          <a:p>
            <a:pPr marL="292100" marR="0" lvl="0" indent="-292100" algn="l" defTabSz="914400" rtl="0" eaLnBrk="1" fontAlgn="auto" latinLnBrk="0" hangingPunct="1">
              <a:lnSpc>
                <a:spcPct val="90000"/>
              </a:lnSpc>
              <a:spcBef>
                <a:spcPts val="0"/>
              </a:spcBef>
              <a:spcAft>
                <a:spcPts val="0"/>
              </a:spcAft>
              <a:buClr>
                <a:schemeClr val="accent1"/>
              </a:buClr>
              <a:buSzPct val="70000"/>
              <a:tabLst/>
              <a:defRPr/>
            </a:pP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Qualité</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minimale</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indispensable</a:t>
            </a: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Flèches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limitées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en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nombre</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et en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taille</a:t>
            </a:r>
            <a:endParaRPr kumimoji="0" lang="en-GB" sz="32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l" defTabSz="914400" rtl="0" eaLnBrk="1" fontAlgn="auto" latinLnBrk="0" hangingPunct="1">
              <a:lnSpc>
                <a:spcPct val="90000"/>
              </a:lnSpc>
              <a:spcBef>
                <a:spcPts val="0"/>
              </a:spcBef>
              <a:spcAft>
                <a:spcPts val="0"/>
              </a:spcAft>
              <a:buClr>
                <a:schemeClr val="accent1"/>
              </a:buClr>
              <a:buSzPct val="70000"/>
              <a:buFont typeface="Wingdings 2"/>
              <a:buChar char=""/>
              <a:tabLst/>
              <a:defRPr/>
            </a:pP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Légendes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r>
              <a:rPr kumimoji="0" lang="en-GB" sz="3200" b="0" i="0" u="none" strike="noStrike" kern="1200" cap="none" spc="0" normalizeH="0" baseline="0" noProof="0" dirty="0" err="1" smtClean="0">
                <a:ln>
                  <a:noFill/>
                </a:ln>
                <a:solidFill>
                  <a:schemeClr val="tx1"/>
                </a:solidFill>
                <a:effectLst/>
                <a:uLnTx/>
                <a:uFillTx/>
                <a:latin typeface="+mn-lt"/>
                <a:ea typeface="+mn-ea"/>
                <a:cs typeface="+mn-cs"/>
              </a:rPr>
              <a:t>claires</a:t>
            </a:r>
            <a:r>
              <a:rPr kumimoji="0" lang="en-GB" sz="3200" b="0" i="0" u="none" strike="noStrike" kern="1200" cap="none" spc="0" normalizeH="0" baseline="0" noProof="0" dirty="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642918"/>
            <a:ext cx="6894067" cy="523220"/>
          </a:xfrm>
          <a:prstGeom prst="rect">
            <a:avLst/>
          </a:prstGeom>
        </p:spPr>
        <p:txBody>
          <a:bodyPr wrap="none">
            <a:spAutoFit/>
          </a:bodyPr>
          <a:lstStyle/>
          <a:p>
            <a:r>
              <a:rPr lang="fr-FR" sz="2800" dirty="0" smtClean="0">
                <a:solidFill>
                  <a:srgbClr val="FFC000"/>
                </a:solidFill>
              </a:rPr>
              <a:t>Caractéristiques d’un article scientifique</a:t>
            </a:r>
            <a:endParaRPr lang="fr-FR" sz="2800" dirty="0">
              <a:solidFill>
                <a:srgbClr val="FFC000"/>
              </a:solidFill>
            </a:endParaRPr>
          </a:p>
        </p:txBody>
      </p:sp>
      <p:sp>
        <p:nvSpPr>
          <p:cNvPr id="3" name="Rectangle 2"/>
          <p:cNvSpPr/>
          <p:nvPr/>
        </p:nvSpPr>
        <p:spPr>
          <a:xfrm>
            <a:off x="428596" y="1428736"/>
            <a:ext cx="8358246" cy="1631216"/>
          </a:xfrm>
          <a:prstGeom prst="rect">
            <a:avLst/>
          </a:prstGeom>
        </p:spPr>
        <p:txBody>
          <a:bodyPr wrap="square">
            <a:spAutoFit/>
          </a:bodyPr>
          <a:lstStyle/>
          <a:p>
            <a:pPr algn="just"/>
            <a:r>
              <a:rPr lang="fr-FR" sz="2400" dirty="0" smtClean="0"/>
              <a:t> </a:t>
            </a:r>
            <a:r>
              <a:rPr lang="fr-FR" sz="2800" dirty="0" smtClean="0">
                <a:solidFill>
                  <a:srgbClr val="FFC000"/>
                </a:solidFill>
              </a:rPr>
              <a:t>Sujet précis.</a:t>
            </a:r>
          </a:p>
          <a:p>
            <a:pPr algn="just"/>
            <a:r>
              <a:rPr lang="fr-FR" sz="2400" dirty="0" smtClean="0"/>
              <a:t>  Un seul axe principal (une seule conclusion). </a:t>
            </a:r>
          </a:p>
          <a:p>
            <a:pPr algn="just"/>
            <a:r>
              <a:rPr lang="fr-FR" sz="2400" dirty="0" smtClean="0"/>
              <a:t> Si l’article a deux conclusions, il peut être préférable de le scinder en deux articles </a:t>
            </a:r>
            <a:endParaRPr lang="fr-FR" sz="2400" dirty="0"/>
          </a:p>
        </p:txBody>
      </p:sp>
      <p:sp>
        <p:nvSpPr>
          <p:cNvPr id="4" name="Rectangle 3"/>
          <p:cNvSpPr/>
          <p:nvPr/>
        </p:nvSpPr>
        <p:spPr>
          <a:xfrm>
            <a:off x="714348" y="3500438"/>
            <a:ext cx="8215370" cy="2369880"/>
          </a:xfrm>
          <a:prstGeom prst="rect">
            <a:avLst/>
          </a:prstGeom>
        </p:spPr>
        <p:txBody>
          <a:bodyPr wrap="square">
            <a:spAutoFit/>
          </a:bodyPr>
          <a:lstStyle/>
          <a:p>
            <a:r>
              <a:rPr lang="fr-FR" sz="2400" dirty="0" smtClean="0"/>
              <a:t> </a:t>
            </a:r>
            <a:r>
              <a:rPr lang="fr-FR" sz="2800" dirty="0" smtClean="0">
                <a:solidFill>
                  <a:srgbClr val="FFC000"/>
                </a:solidFill>
              </a:rPr>
              <a:t>Langage précis</a:t>
            </a:r>
            <a:r>
              <a:rPr lang="fr-FR" sz="2400" dirty="0" smtClean="0"/>
              <a:t>. </a:t>
            </a:r>
          </a:p>
          <a:p>
            <a:pPr algn="just"/>
            <a:r>
              <a:rPr lang="fr-FR" sz="2400" dirty="0" smtClean="0"/>
              <a:t> Utilisation de nombres, symboles, équations. </a:t>
            </a:r>
          </a:p>
          <a:p>
            <a:pPr algn="just"/>
            <a:r>
              <a:rPr lang="fr-FR" sz="2400" dirty="0" smtClean="0"/>
              <a:t> Texte objectif et neutre.</a:t>
            </a:r>
          </a:p>
          <a:p>
            <a:pPr algn="just"/>
            <a:r>
              <a:rPr lang="fr-FR" sz="2400" dirty="0" smtClean="0"/>
              <a:t>  Ton scientifique : on n’écrit ni un roman, ni un poème. </a:t>
            </a:r>
          </a:p>
          <a:p>
            <a:pPr algn="just"/>
            <a:r>
              <a:rPr lang="fr-FR" sz="2400" dirty="0" smtClean="0"/>
              <a:t> Terminologie utilisée très importante. Ne pas hésiter à répéter les même termes). Éviter les synonymes. </a:t>
            </a:r>
            <a:endParaRPr lang="fr-FR" sz="2400" dirty="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500042"/>
            <a:ext cx="7929618" cy="1631216"/>
          </a:xfrm>
          <a:prstGeom prst="rect">
            <a:avLst/>
          </a:prstGeom>
        </p:spPr>
        <p:txBody>
          <a:bodyPr wrap="square">
            <a:spAutoFit/>
          </a:bodyPr>
          <a:lstStyle/>
          <a:p>
            <a:r>
              <a:rPr lang="fr-FR" sz="2800" dirty="0" smtClean="0">
                <a:solidFill>
                  <a:srgbClr val="FFC000"/>
                </a:solidFill>
              </a:rPr>
              <a:t>Complet et concis. </a:t>
            </a:r>
          </a:p>
          <a:p>
            <a:pPr algn="just"/>
            <a:r>
              <a:rPr lang="fr-FR" sz="2400" dirty="0" smtClean="0"/>
              <a:t> Contient tous les détails pour comprendre et reproduire les résultats. Toutefois, ne contient pas de détails superflus. </a:t>
            </a:r>
            <a:endParaRPr lang="fr-FR" sz="2400" dirty="0"/>
          </a:p>
        </p:txBody>
      </p:sp>
      <p:sp>
        <p:nvSpPr>
          <p:cNvPr id="3" name="Rectangle 2"/>
          <p:cNvSpPr/>
          <p:nvPr/>
        </p:nvSpPr>
        <p:spPr>
          <a:xfrm>
            <a:off x="500034" y="2428868"/>
            <a:ext cx="8429684" cy="3847207"/>
          </a:xfrm>
          <a:prstGeom prst="rect">
            <a:avLst/>
          </a:prstGeom>
        </p:spPr>
        <p:txBody>
          <a:bodyPr wrap="square">
            <a:spAutoFit/>
          </a:bodyPr>
          <a:lstStyle/>
          <a:p>
            <a:r>
              <a:rPr lang="fr-FR" sz="2800" dirty="0" smtClean="0">
                <a:solidFill>
                  <a:srgbClr val="FFC000"/>
                </a:solidFill>
              </a:rPr>
              <a:t>Le lecteur est initié au domaine</a:t>
            </a:r>
            <a:r>
              <a:rPr lang="fr-FR" sz="2400" dirty="0" smtClean="0">
                <a:solidFill>
                  <a:srgbClr val="FFC000"/>
                </a:solidFill>
              </a:rPr>
              <a:t>. </a:t>
            </a:r>
          </a:p>
          <a:p>
            <a:r>
              <a:rPr lang="fr-FR" sz="2400" dirty="0" smtClean="0"/>
              <a:t> Articles de conférence ou de journal scientifique. 	</a:t>
            </a:r>
          </a:p>
          <a:p>
            <a:pPr lvl="1">
              <a:buFont typeface="Arial" pitchFamily="34" charset="0"/>
              <a:buChar char="•"/>
            </a:pPr>
            <a:r>
              <a:rPr lang="fr-FR" sz="2400" dirty="0" smtClean="0"/>
              <a:t>Il est possible de prendre pour acquis que le lecteur est expert dans le domaine.</a:t>
            </a:r>
          </a:p>
          <a:p>
            <a:r>
              <a:rPr lang="fr-FR" sz="2400" dirty="0" smtClean="0"/>
              <a:t>  Articles de revues populaires (Nature, Science, etc.). 	</a:t>
            </a:r>
          </a:p>
          <a:p>
            <a:pPr lvl="1">
              <a:buFont typeface="Arial" pitchFamily="34" charset="0"/>
              <a:buChar char="•"/>
            </a:pPr>
            <a:r>
              <a:rPr lang="fr-FR" sz="2400" dirty="0" smtClean="0"/>
              <a:t> L’accent doit être mis sur la vulgarisation et montrer les retombées possibles pour la société. </a:t>
            </a:r>
          </a:p>
          <a:p>
            <a:r>
              <a:rPr lang="fr-FR" sz="2400" dirty="0" smtClean="0">
                <a:solidFill>
                  <a:srgbClr val="FFC000"/>
                </a:solidFill>
              </a:rPr>
              <a:t> Anglais</a:t>
            </a:r>
            <a:r>
              <a:rPr lang="fr-FR" sz="2400" dirty="0" smtClean="0"/>
              <a:t>. </a:t>
            </a:r>
          </a:p>
          <a:p>
            <a:r>
              <a:rPr lang="fr-FR" sz="2400" dirty="0" smtClean="0"/>
              <a:t>	 L’anglais est généralement la langue utilisée en sciences.</a:t>
            </a:r>
            <a:endParaRPr lang="fr-FR" sz="2400"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357166"/>
            <a:ext cx="8001056" cy="1569660"/>
          </a:xfrm>
          <a:prstGeom prst="rect">
            <a:avLst/>
          </a:prstGeom>
        </p:spPr>
        <p:txBody>
          <a:bodyPr wrap="square">
            <a:spAutoFit/>
          </a:bodyPr>
          <a:lstStyle/>
          <a:p>
            <a:pPr algn="just">
              <a:buFont typeface="Wingdings" pitchFamily="2" charset="2"/>
              <a:buChar char="q"/>
            </a:pPr>
            <a:r>
              <a:rPr lang="fr-FR" sz="2400" dirty="0" smtClean="0">
                <a:solidFill>
                  <a:srgbClr val="FFC000"/>
                </a:solidFill>
              </a:rPr>
              <a:t>Utilisez un langage clair, des phrases courtes,</a:t>
            </a:r>
            <a:r>
              <a:rPr lang="fr-FR" sz="2400" dirty="0" smtClean="0"/>
              <a:t> </a:t>
            </a:r>
            <a:r>
              <a:rPr lang="fr-FR" sz="2400" dirty="0" smtClean="0">
                <a:solidFill>
                  <a:srgbClr val="FFC000"/>
                </a:solidFill>
              </a:rPr>
              <a:t>des mots simples, etc. </a:t>
            </a:r>
          </a:p>
          <a:p>
            <a:pPr algn="just"/>
            <a:endParaRPr lang="fr-FR" sz="2400" dirty="0" smtClean="0">
              <a:solidFill>
                <a:srgbClr val="FFC000"/>
              </a:solidFill>
            </a:endParaRPr>
          </a:p>
          <a:p>
            <a:pPr algn="just"/>
            <a:r>
              <a:rPr lang="fr-FR" sz="2400" dirty="0" err="1" smtClean="0">
                <a:solidFill>
                  <a:srgbClr val="FFC000"/>
                </a:solidFill>
              </a:rPr>
              <a:t>Exp</a:t>
            </a:r>
            <a:r>
              <a:rPr lang="fr-FR" sz="2400" dirty="0" smtClean="0">
                <a:solidFill>
                  <a:srgbClr val="FFC000"/>
                </a:solidFill>
              </a:rPr>
              <a:t>: </a:t>
            </a:r>
            <a:r>
              <a:rPr lang="fr-FR" sz="2400" dirty="0" smtClean="0"/>
              <a:t>“</a:t>
            </a:r>
            <a:r>
              <a:rPr lang="fr-FR" sz="2400" dirty="0" err="1" smtClean="0"/>
              <a:t>These</a:t>
            </a:r>
            <a:r>
              <a:rPr lang="fr-FR" sz="2400" dirty="0" smtClean="0"/>
              <a:t> </a:t>
            </a:r>
            <a:r>
              <a:rPr lang="fr-FR" sz="2400" dirty="0" err="1" smtClean="0"/>
              <a:t>results</a:t>
            </a:r>
            <a:r>
              <a:rPr lang="fr-FR" sz="2400" dirty="0" smtClean="0"/>
              <a:t> </a:t>
            </a:r>
            <a:r>
              <a:rPr lang="fr-FR" sz="2400" dirty="0" err="1" smtClean="0"/>
              <a:t>suggest</a:t>
            </a:r>
            <a:r>
              <a:rPr lang="fr-FR" sz="2400" dirty="0" smtClean="0"/>
              <a:t> . . .” </a:t>
            </a:r>
            <a:endParaRPr lang="fr-FR" sz="2400" dirty="0">
              <a:solidFill>
                <a:srgbClr val="FFC000"/>
              </a:solidFill>
            </a:endParaRPr>
          </a:p>
        </p:txBody>
      </p:sp>
      <p:sp>
        <p:nvSpPr>
          <p:cNvPr id="3" name="Rectangle 2"/>
          <p:cNvSpPr/>
          <p:nvPr/>
        </p:nvSpPr>
        <p:spPr>
          <a:xfrm>
            <a:off x="285720" y="2071678"/>
            <a:ext cx="8143932" cy="1200329"/>
          </a:xfrm>
          <a:prstGeom prst="rect">
            <a:avLst/>
          </a:prstGeom>
        </p:spPr>
        <p:txBody>
          <a:bodyPr wrap="square">
            <a:spAutoFit/>
          </a:bodyPr>
          <a:lstStyle/>
          <a:p>
            <a:pPr algn="just"/>
            <a:r>
              <a:rPr lang="fr-FR" sz="2400" dirty="0" smtClean="0">
                <a:solidFill>
                  <a:srgbClr val="FFC000"/>
                </a:solidFill>
              </a:rPr>
              <a:t> Soyez pédagogique. </a:t>
            </a:r>
          </a:p>
          <a:p>
            <a:pPr algn="just"/>
            <a:r>
              <a:rPr lang="fr-FR" sz="2400" dirty="0" smtClean="0">
                <a:solidFill>
                  <a:srgbClr val="FFC000"/>
                </a:solidFill>
              </a:rPr>
              <a:t> Le but d’un article est le transfert de nouvelles connaissances. </a:t>
            </a:r>
            <a:endParaRPr lang="fr-FR" sz="2400" dirty="0">
              <a:solidFill>
                <a:srgbClr val="FFC000"/>
              </a:solidFill>
            </a:endParaRPr>
          </a:p>
        </p:txBody>
      </p:sp>
      <p:sp>
        <p:nvSpPr>
          <p:cNvPr id="4" name="Rectangle 3"/>
          <p:cNvSpPr/>
          <p:nvPr/>
        </p:nvSpPr>
        <p:spPr>
          <a:xfrm>
            <a:off x="357158" y="3429000"/>
            <a:ext cx="5942652" cy="461665"/>
          </a:xfrm>
          <a:prstGeom prst="rect">
            <a:avLst/>
          </a:prstGeom>
        </p:spPr>
        <p:txBody>
          <a:bodyPr wrap="none">
            <a:spAutoFit/>
          </a:bodyPr>
          <a:lstStyle/>
          <a:p>
            <a:r>
              <a:rPr lang="fr-FR" sz="2400" dirty="0" smtClean="0">
                <a:solidFill>
                  <a:srgbClr val="FFC000"/>
                </a:solidFill>
              </a:rPr>
              <a:t> Utilisez au maximum le temps présent.</a:t>
            </a:r>
            <a:endParaRPr lang="fr-FR" sz="2400" dirty="0">
              <a:solidFill>
                <a:srgbClr val="FFC000"/>
              </a:solidFill>
            </a:endParaRPr>
          </a:p>
        </p:txBody>
      </p:sp>
      <p:sp>
        <p:nvSpPr>
          <p:cNvPr id="5" name="Rectangle 4"/>
          <p:cNvSpPr/>
          <p:nvPr/>
        </p:nvSpPr>
        <p:spPr>
          <a:xfrm>
            <a:off x="428596" y="3929066"/>
            <a:ext cx="8001056" cy="2308324"/>
          </a:xfrm>
          <a:prstGeom prst="rect">
            <a:avLst/>
          </a:prstGeom>
        </p:spPr>
        <p:txBody>
          <a:bodyPr wrap="square">
            <a:spAutoFit/>
          </a:bodyPr>
          <a:lstStyle/>
          <a:p>
            <a:pPr algn="just"/>
            <a:r>
              <a:rPr lang="fr-FR" sz="2400" dirty="0" smtClean="0">
                <a:solidFill>
                  <a:srgbClr val="FFC000"/>
                </a:solidFill>
              </a:rPr>
              <a:t> Utilisez  la 3e personne plutôt que la première personne. </a:t>
            </a:r>
          </a:p>
          <a:p>
            <a:pPr algn="just"/>
            <a:r>
              <a:rPr lang="fr-FR" sz="2400" dirty="0" err="1" smtClean="0">
                <a:solidFill>
                  <a:srgbClr val="FFC000"/>
                </a:solidFill>
              </a:rPr>
              <a:t>Exp</a:t>
            </a:r>
            <a:r>
              <a:rPr lang="fr-FR" sz="2400" dirty="0" smtClean="0">
                <a:solidFill>
                  <a:srgbClr val="FFC000"/>
                </a:solidFill>
              </a:rPr>
              <a:t>: </a:t>
            </a:r>
            <a:r>
              <a:rPr lang="fr-FR" sz="2400" dirty="0" smtClean="0"/>
              <a:t>Dans cet article, nous proposons une nouvelle approche pour générer des plans. </a:t>
            </a:r>
          </a:p>
          <a:p>
            <a:pPr algn="just"/>
            <a:r>
              <a:rPr lang="fr-FR" sz="2400" dirty="0" smtClean="0"/>
              <a:t>Cet article présente une nouvelle approche pour générer des plans.</a:t>
            </a:r>
            <a:endParaRPr lang="fr-FR" sz="2400" dirty="0"/>
          </a:p>
        </p:txBody>
      </p:sp>
      <p:cxnSp>
        <p:nvCxnSpPr>
          <p:cNvPr id="7" name="Connecteur droit 6"/>
          <p:cNvCxnSpPr/>
          <p:nvPr/>
        </p:nvCxnSpPr>
        <p:spPr>
          <a:xfrm>
            <a:off x="1571604" y="4929198"/>
            <a:ext cx="6500858" cy="1588"/>
          </a:xfrm>
          <a:prstGeom prst="line">
            <a:avLst/>
          </a:prstGeom>
        </p:spPr>
        <p:style>
          <a:lnRef idx="3">
            <a:schemeClr val="accent5"/>
          </a:lnRef>
          <a:fillRef idx="0">
            <a:schemeClr val="accent5"/>
          </a:fillRef>
          <a:effectRef idx="2">
            <a:schemeClr val="accent5"/>
          </a:effectRef>
          <a:fontRef idx="minor">
            <a:schemeClr val="tx1"/>
          </a:fontRef>
        </p:style>
      </p:cxnSp>
      <p:cxnSp>
        <p:nvCxnSpPr>
          <p:cNvPr id="8" name="Connecteur droit 7"/>
          <p:cNvCxnSpPr/>
          <p:nvPr/>
        </p:nvCxnSpPr>
        <p:spPr>
          <a:xfrm>
            <a:off x="642910" y="5286388"/>
            <a:ext cx="4714908" cy="1588"/>
          </a:xfrm>
          <a:prstGeom prst="line">
            <a:avLst/>
          </a:prstGeom>
        </p:spPr>
        <p:style>
          <a:lnRef idx="3">
            <a:schemeClr val="accent5"/>
          </a:lnRef>
          <a:fillRef idx="0">
            <a:schemeClr val="accent5"/>
          </a:fillRef>
          <a:effectRef idx="2">
            <a:schemeClr val="accent5"/>
          </a:effectRef>
          <a:fontRef idx="minor">
            <a:schemeClr val="tx1"/>
          </a:fontRef>
        </p:style>
      </p:cxn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857232"/>
            <a:ext cx="8786842" cy="2677656"/>
          </a:xfrm>
          <a:prstGeom prst="rect">
            <a:avLst/>
          </a:prstGeom>
        </p:spPr>
        <p:txBody>
          <a:bodyPr wrap="square">
            <a:spAutoFit/>
          </a:bodyPr>
          <a:lstStyle/>
          <a:p>
            <a:pPr algn="just"/>
            <a:r>
              <a:rPr lang="fr-FR" sz="2400" dirty="0" smtClean="0"/>
              <a:t> Parfois, pour insister, il est possible d’utiliser le « nous ». </a:t>
            </a:r>
          </a:p>
          <a:p>
            <a:pPr algn="just"/>
            <a:r>
              <a:rPr lang="fr-FR" sz="2400" dirty="0" smtClean="0"/>
              <a:t> Exemple: « Dans cet article… </a:t>
            </a:r>
            <a:r>
              <a:rPr lang="fr-FR" sz="2400" dirty="0" smtClean="0">
                <a:solidFill>
                  <a:schemeClr val="accent6"/>
                </a:solidFill>
              </a:rPr>
              <a:t>notre</a:t>
            </a:r>
            <a:r>
              <a:rPr lang="fr-FR" sz="2400" dirty="0" smtClean="0"/>
              <a:t> principale contribution est l’utilisation ….</a:t>
            </a:r>
          </a:p>
          <a:p>
            <a:pPr algn="just"/>
            <a:r>
              <a:rPr lang="fr-FR" sz="2400" dirty="0" smtClean="0"/>
              <a:t> En français, certains recommandent d’éviter le « on » puisque le langage parlé utilise parfois le « on » en remplacement fautif du « nous ». C’est une question de style de rédaction.</a:t>
            </a:r>
            <a:endParaRPr lang="fr-FR" sz="2400"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14612" y="571480"/>
            <a:ext cx="5203156" cy="523220"/>
          </a:xfrm>
          <a:prstGeom prst="rect">
            <a:avLst/>
          </a:prstGeom>
        </p:spPr>
        <p:txBody>
          <a:bodyPr wrap="none">
            <a:spAutoFit/>
          </a:bodyPr>
          <a:lstStyle/>
          <a:p>
            <a:r>
              <a:rPr lang="fr-FR" sz="2800" dirty="0" smtClean="0">
                <a:solidFill>
                  <a:srgbClr val="FFC000"/>
                </a:solidFill>
              </a:rPr>
              <a:t>Éthique et rigueur scientifique</a:t>
            </a:r>
            <a:endParaRPr lang="fr-FR" sz="2800" dirty="0">
              <a:solidFill>
                <a:srgbClr val="FFC000"/>
              </a:solidFill>
            </a:endParaRPr>
          </a:p>
        </p:txBody>
      </p:sp>
      <p:sp>
        <p:nvSpPr>
          <p:cNvPr id="3" name="Rectangle 2"/>
          <p:cNvSpPr/>
          <p:nvPr/>
        </p:nvSpPr>
        <p:spPr>
          <a:xfrm>
            <a:off x="357158" y="1443841"/>
            <a:ext cx="8358246" cy="4524315"/>
          </a:xfrm>
          <a:prstGeom prst="rect">
            <a:avLst/>
          </a:prstGeom>
        </p:spPr>
        <p:txBody>
          <a:bodyPr wrap="square">
            <a:spAutoFit/>
          </a:bodyPr>
          <a:lstStyle/>
          <a:p>
            <a:pPr algn="just"/>
            <a:r>
              <a:rPr lang="fr-FR" sz="2400" dirty="0" smtClean="0"/>
              <a:t>Soulevez toutes les questions pertinentes (doutes, limites, incertitude, sources d’erreurs). </a:t>
            </a:r>
          </a:p>
          <a:p>
            <a:pPr algn="just"/>
            <a:r>
              <a:rPr lang="fr-FR" sz="2400" dirty="0" smtClean="0"/>
              <a:t> N’exagérez vos conclusions, ne manipulez pas malicieusement les données pour obtenir une conclusion souhaitée. </a:t>
            </a:r>
          </a:p>
          <a:p>
            <a:pPr algn="just"/>
            <a:r>
              <a:rPr lang="fr-FR" sz="2400" dirty="0" smtClean="0"/>
              <a:t> De bonnes raisons doivent justifier l’omission volontaire de données qui pourraient contredire les conclusions. </a:t>
            </a:r>
          </a:p>
          <a:p>
            <a:pPr algn="just"/>
            <a:r>
              <a:rPr lang="fr-FR" sz="2400" dirty="0" smtClean="0"/>
              <a:t> Les omissions douteuses peuvent entacher la crédibilité de la communauté scientifique:  Exemple : le faux scandale </a:t>
            </a:r>
            <a:r>
              <a:rPr lang="fr-FR" sz="2400" dirty="0" err="1" smtClean="0"/>
              <a:t>ClimateGate</a:t>
            </a:r>
            <a:r>
              <a:rPr lang="fr-FR" sz="2400" dirty="0" smtClean="0"/>
              <a:t> (2009-2010). </a:t>
            </a:r>
          </a:p>
          <a:p>
            <a:pPr algn="just"/>
            <a:r>
              <a:rPr lang="fr-FR" sz="2400" dirty="0" smtClean="0"/>
              <a:t> La reproductivité des résultats est une garantie d’honnêteté scientifique.</a:t>
            </a:r>
            <a:endParaRPr lang="fr-FR" sz="2400"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28604"/>
            <a:ext cx="8929718" cy="6124754"/>
          </a:xfrm>
          <a:prstGeom prst="rect">
            <a:avLst/>
          </a:prstGeom>
        </p:spPr>
        <p:txBody>
          <a:bodyPr wrap="square">
            <a:spAutoFit/>
          </a:bodyPr>
          <a:lstStyle/>
          <a:p>
            <a:pPr algn="just"/>
            <a:r>
              <a:rPr lang="fr-FR" sz="2800" dirty="0" smtClean="0">
                <a:solidFill>
                  <a:srgbClr val="FFC000"/>
                </a:solidFill>
              </a:rPr>
              <a:t>Les commentaires du comité de lecture (« </a:t>
            </a:r>
            <a:r>
              <a:rPr lang="fr-FR" sz="2800" dirty="0" err="1" smtClean="0">
                <a:solidFill>
                  <a:srgbClr val="FFC000"/>
                </a:solidFill>
              </a:rPr>
              <a:t>reviewer</a:t>
            </a:r>
            <a:r>
              <a:rPr lang="fr-FR" sz="2800" dirty="0" smtClean="0">
                <a:solidFill>
                  <a:srgbClr val="FFC000"/>
                </a:solidFill>
              </a:rPr>
              <a:t> »)</a:t>
            </a:r>
          </a:p>
          <a:p>
            <a:pPr algn="just"/>
            <a:r>
              <a:rPr lang="fr-FR" sz="2800" dirty="0" smtClean="0">
                <a:solidFill>
                  <a:srgbClr val="FFC000"/>
                </a:solidFill>
              </a:rPr>
              <a:t> </a:t>
            </a:r>
          </a:p>
          <a:p>
            <a:pPr algn="just"/>
            <a:r>
              <a:rPr lang="fr-FR" sz="2400" dirty="0" smtClean="0"/>
              <a:t>Les commentaires des « </a:t>
            </a:r>
            <a:r>
              <a:rPr lang="fr-FR" sz="2400" dirty="0" err="1" smtClean="0"/>
              <a:t>reviewers</a:t>
            </a:r>
            <a:r>
              <a:rPr lang="fr-FR" sz="2400" dirty="0" smtClean="0"/>
              <a:t> » figurent en général sur un texte à part qui parvient à l’auteur principal (ou le correspondant), avec éventuellement des annotations sur la copie du manuscrit. Selon les revues, entre deux et trois personnes lisent, corrigent et commentent l’article soumis, et l’éditeur en fait une synthèse, avec sa sanction, qui peut être de quatre types (c’est selon les revues) :</a:t>
            </a:r>
          </a:p>
          <a:p>
            <a:pPr algn="just"/>
            <a:endParaRPr lang="fr-FR" sz="2400" dirty="0" smtClean="0"/>
          </a:p>
          <a:p>
            <a:pPr algn="just"/>
            <a:r>
              <a:rPr lang="fr-FR" sz="2400" dirty="0" smtClean="0"/>
              <a:t> - Accepté, sans révision</a:t>
            </a:r>
          </a:p>
          <a:p>
            <a:pPr algn="just"/>
            <a:endParaRPr lang="fr-FR" sz="2400" dirty="0" smtClean="0"/>
          </a:p>
          <a:p>
            <a:pPr algn="just"/>
            <a:r>
              <a:rPr lang="fr-FR" sz="2400" dirty="0" smtClean="0"/>
              <a:t> - Accepté, avec révision mineur</a:t>
            </a:r>
          </a:p>
          <a:p>
            <a:pPr algn="just"/>
            <a:r>
              <a:rPr lang="fr-FR" sz="2400" dirty="0" smtClean="0"/>
              <a:t> </a:t>
            </a:r>
          </a:p>
          <a:p>
            <a:pPr algn="just">
              <a:buFontTx/>
              <a:buChar char="-"/>
            </a:pPr>
            <a:r>
              <a:rPr lang="fr-FR" sz="2400" dirty="0" smtClean="0"/>
              <a:t>Accepté, avec révision majeur</a:t>
            </a:r>
          </a:p>
          <a:p>
            <a:pPr algn="just">
              <a:buFontTx/>
              <a:buChar char="-"/>
            </a:pPr>
            <a:r>
              <a:rPr lang="fr-FR" sz="2400" dirty="0" smtClean="0"/>
              <a:t> - Refusé</a:t>
            </a:r>
            <a:endParaRPr lang="fr-FR" sz="2400"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7158" y="1028343"/>
            <a:ext cx="8429684" cy="4893647"/>
          </a:xfrm>
          <a:prstGeom prst="rect">
            <a:avLst/>
          </a:prstGeom>
        </p:spPr>
        <p:txBody>
          <a:bodyPr wrap="square">
            <a:spAutoFit/>
          </a:bodyPr>
          <a:lstStyle/>
          <a:p>
            <a:pPr algn="just"/>
            <a:r>
              <a:rPr lang="fr-FR" sz="2400" dirty="0" smtClean="0"/>
              <a:t>Dans le premier cas, c’est le bonheur, mais il est rare ! Dans les deux cas suivants, c’est un succès, car, à moins de ne pas donner satisfaction à l’éditeur, l’article finira par être publié. Dans le dernier cas, c’est un échec. Ceci ne veut pas nécessairement dire que l’article est mauvais. Bien (trop) souvent les revues n’ont pas assez de place pour y intégrer tous les articles proposés et doivent éliminer de bons articles, parfois sur la base de critères thématiques (actualité, contrainte « conjoncturelle »). Pour vous encourager, il faut vous dire que ceci vaut pour vous. La leçon à retenir, c’est qu’il faut profiter des commentaires reçus pour soumettre l’article à une autre revue</a:t>
            </a:r>
            <a:endParaRPr lang="fr-FR"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143248"/>
            <a:ext cx="8358246" cy="2246769"/>
          </a:xfrm>
          <a:prstGeom prst="rect">
            <a:avLst/>
          </a:prstGeom>
        </p:spPr>
        <p:txBody>
          <a:bodyPr wrap="square">
            <a:spAutoFit/>
          </a:bodyPr>
          <a:lstStyle/>
          <a:p>
            <a:pPr algn="just"/>
            <a:r>
              <a:rPr lang="fr-FR" sz="2000" dirty="0" smtClean="0">
                <a:solidFill>
                  <a:srgbClr val="FF0000"/>
                </a:solidFill>
              </a:rPr>
              <a:t>Observation:</a:t>
            </a:r>
          </a:p>
          <a:p>
            <a:pPr algn="just"/>
            <a:r>
              <a:rPr lang="fr-FR" sz="2000" dirty="0" smtClean="0"/>
              <a:t>La présence d’excroissances plus ou moins sphériques, blanchâtres, spongieuses à fermes et dont la surface est irrégulière. En ce qui concerne la tumeur de la tige, elle débute par le développement de minuscules excroissances sphériques, lesquelles viennent à s’agglomérer les unes aux autres pour couvrir une grande partie de la tige</a:t>
            </a:r>
            <a:endParaRPr lang="fr-FR" sz="2000" dirty="0"/>
          </a:p>
        </p:txBody>
      </p:sp>
      <p:sp>
        <p:nvSpPr>
          <p:cNvPr id="3" name="Rectangle 2"/>
          <p:cNvSpPr/>
          <p:nvPr/>
        </p:nvSpPr>
        <p:spPr>
          <a:xfrm>
            <a:off x="428596" y="5357826"/>
            <a:ext cx="8286808" cy="1200329"/>
          </a:xfrm>
          <a:prstGeom prst="rect">
            <a:avLst/>
          </a:prstGeom>
        </p:spPr>
        <p:txBody>
          <a:bodyPr wrap="square">
            <a:spAutoFit/>
          </a:bodyPr>
          <a:lstStyle/>
          <a:p>
            <a:pPr algn="just"/>
            <a:r>
              <a:rPr lang="fr-FR" sz="2400" dirty="0" smtClean="0"/>
              <a:t>La </a:t>
            </a:r>
            <a:r>
              <a:rPr lang="fr-FR" sz="2400" dirty="0" smtClean="0">
                <a:hlinkClick r:id="rId2" tooltip="Bactérie"/>
              </a:rPr>
              <a:t>bactérie</a:t>
            </a:r>
            <a:r>
              <a:rPr lang="fr-FR" sz="2400" dirty="0" smtClean="0"/>
              <a:t> </a:t>
            </a:r>
            <a:r>
              <a:rPr lang="fr-FR" sz="2400" i="1" dirty="0" err="1" smtClean="0"/>
              <a:t>Agrobacterium</a:t>
            </a:r>
            <a:r>
              <a:rPr lang="fr-FR" sz="2400" i="1" dirty="0" smtClean="0"/>
              <a:t> </a:t>
            </a:r>
            <a:r>
              <a:rPr lang="fr-FR" sz="2400" i="1" dirty="0" err="1" smtClean="0"/>
              <a:t>tumefaciens</a:t>
            </a:r>
            <a:r>
              <a:rPr lang="fr-FR" sz="2400" dirty="0" smtClean="0"/>
              <a:t> infecte les végétaux (essentiellement des </a:t>
            </a:r>
            <a:r>
              <a:rPr lang="fr-FR" sz="2400" dirty="0" smtClean="0">
                <a:hlinkClick r:id="rId3" tooltip="Dicotylédones"/>
              </a:rPr>
              <a:t>dicotylédones</a:t>
            </a:r>
            <a:r>
              <a:rPr lang="fr-FR" sz="2400" dirty="0" smtClean="0"/>
              <a:t>) à la faveur d'une blessure.</a:t>
            </a:r>
            <a:endParaRPr lang="fr-FR" sz="2400" dirty="0"/>
          </a:p>
        </p:txBody>
      </p:sp>
      <p:pic>
        <p:nvPicPr>
          <p:cNvPr id="1026" name="Picture 2" descr="Tumeur induite à l'apex d'une plante-test suite à l'inoculation de la bactérie Agrobacterium tumefaciens"/>
          <p:cNvPicPr>
            <a:picLocks noChangeAspect="1" noChangeArrowheads="1"/>
          </p:cNvPicPr>
          <p:nvPr/>
        </p:nvPicPr>
        <p:blipFill>
          <a:blip r:embed="rId4"/>
          <a:srcRect/>
          <a:stretch>
            <a:fillRect/>
          </a:stretch>
        </p:blipFill>
        <p:spPr bwMode="auto">
          <a:xfrm>
            <a:off x="2500298" y="357166"/>
            <a:ext cx="3810000" cy="2486026"/>
          </a:xfrm>
          <a:prstGeom prst="rect">
            <a:avLst/>
          </a:prstGeom>
          <a:noFill/>
        </p:spPr>
      </p:pic>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7813"/>
            <a:ext cx="8229600" cy="1139825"/>
          </a:xfrm>
          <a:prstGeom prst="rect">
            <a:avLst/>
          </a:prstGeom>
        </p:spPr>
        <p:txBody>
          <a:bodyPr/>
          <a:lstStyle/>
          <a:p>
            <a:pPr marL="54864" marR="0" lvl="0" indent="0" algn="ctr" defTabSz="914400" rtl="0" eaLnBrk="1" fontAlgn="auto" latinLnBrk="0" hangingPunct="1">
              <a:lnSpc>
                <a:spcPct val="100000"/>
              </a:lnSpc>
              <a:spcBef>
                <a:spcPct val="0"/>
              </a:spcBef>
              <a:spcAft>
                <a:spcPts val="0"/>
              </a:spcAft>
              <a:buClrTx/>
              <a:buSzTx/>
              <a:buFontTx/>
              <a:buNone/>
              <a:tabLst/>
              <a:defRPr/>
            </a:pPr>
            <a:r>
              <a:rPr kumimoji="0" lang="en-GB" sz="2800" b="1" i="0" u="none" strike="noStrike" kern="1200" cap="none" spc="0" normalizeH="0" baseline="0" noProof="0" dirty="0" smtClean="0">
                <a:ln>
                  <a:noFill/>
                </a:ln>
                <a:solidFill>
                  <a:srgbClr val="FFC000"/>
                </a:solidFill>
                <a:effectLst>
                  <a:outerShdw blurRad="38100" dist="25500" dir="5400000" algn="tl" rotWithShape="0">
                    <a:srgbClr val="000000">
                      <a:satMod val="180000"/>
                      <a:alpha val="75000"/>
                    </a:srgbClr>
                  </a:outerShdw>
                </a:effectLst>
                <a:uLnTx/>
                <a:uFillTx/>
                <a:latin typeface="Times New Roman" pitchFamily="18" charset="0"/>
                <a:ea typeface="+mj-ea"/>
                <a:cs typeface="+mj-cs"/>
              </a:rPr>
              <a:t>Quelle chance</a:t>
            </a:r>
          </a:p>
        </p:txBody>
      </p:sp>
      <p:sp>
        <p:nvSpPr>
          <p:cNvPr id="3" name="Rectangle 3"/>
          <p:cNvSpPr txBox="1">
            <a:spLocks noChangeArrowheads="1"/>
          </p:cNvSpPr>
          <p:nvPr/>
        </p:nvSpPr>
        <p:spPr>
          <a:xfrm>
            <a:off x="457200" y="1600200"/>
            <a:ext cx="8229600" cy="4530725"/>
          </a:xfrm>
          <a:prstGeom prst="rect">
            <a:avLst/>
          </a:prstGeom>
        </p:spPr>
        <p:txBody>
          <a:bodyPr/>
          <a:lstStyle/>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Ne pas se laisser décourager </a:t>
            </a:r>
            <a:r>
              <a:rPr kumimoji="0" lang="en-GB" sz="2600" b="0" i="0" u="none" strike="noStrike" kern="1200" cap="none" spc="0" normalizeH="0" baseline="0" noProof="0" dirty="0" err="1" smtClean="0">
                <a:ln>
                  <a:noFill/>
                </a:ln>
                <a:solidFill>
                  <a:schemeClr val="tx1"/>
                </a:solidFill>
                <a:effectLst/>
                <a:uLnTx/>
                <a:uFillTx/>
                <a:latin typeface="+mn-lt"/>
                <a:ea typeface="+mn-ea"/>
                <a:cs typeface="+mn-cs"/>
              </a:rPr>
              <a:t>ni</a:t>
            </a:r>
            <a:r>
              <a:rPr kumimoji="0" lang="en-GB" sz="2600" b="0" i="0" u="none" strike="noStrike" kern="1200" cap="none" spc="0" normalizeH="0" baseline="0" noProof="0" dirty="0" smtClean="0">
                <a:ln>
                  <a:noFill/>
                </a:ln>
                <a:solidFill>
                  <a:schemeClr val="tx1"/>
                </a:solidFill>
                <a:effectLst/>
                <a:uLnTx/>
                <a:uFillTx/>
                <a:latin typeface="+mn-lt"/>
                <a:ea typeface="+mn-ea"/>
                <a:cs typeface="+mn-cs"/>
              </a:rPr>
              <a:t> démonter par les commentaires des lecteurs</a:t>
            </a: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Les lecteurs sont par essence suspicieux et susceptibles. Certains sont même aggressifs</a:t>
            </a: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Réponse sereine à tous les commentaires </a:t>
            </a: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On ne peut pas répondre favorablement à tous</a:t>
            </a:r>
          </a:p>
          <a:p>
            <a:pPr marL="292100" marR="0" lvl="0" indent="-292100" algn="just" defTabSz="914400" rtl="0" eaLnBrk="1" fontAlgn="auto" latinLnBrk="0" hangingPunct="1">
              <a:lnSpc>
                <a:spcPct val="80000"/>
              </a:lnSpc>
              <a:spcBef>
                <a:spcPts val="0"/>
              </a:spcBef>
              <a:spcAft>
                <a:spcPts val="0"/>
              </a:spcAft>
              <a:buClr>
                <a:schemeClr val="accent1"/>
              </a:buClr>
              <a:buSzPct val="70000"/>
              <a:buFont typeface="Wingdings 2"/>
              <a:buChar char=""/>
              <a:tabLst/>
              <a:defRPr/>
            </a:pPr>
            <a:r>
              <a:rPr kumimoji="0" lang="en-GB" sz="2600" b="0" i="0" u="none" strike="noStrike" kern="1200" cap="none" spc="0" normalizeH="0" baseline="0" noProof="0" dirty="0" smtClean="0">
                <a:ln>
                  <a:noFill/>
                </a:ln>
                <a:solidFill>
                  <a:schemeClr val="tx1"/>
                </a:solidFill>
                <a:effectLst/>
                <a:uLnTx/>
                <a:uFillTx/>
                <a:latin typeface="+mn-lt"/>
                <a:ea typeface="+mn-ea"/>
                <a:cs typeface="+mn-cs"/>
              </a:rPr>
              <a:t>Délai de renvoi du manuscript</a:t>
            </a:r>
          </a:p>
          <a:p>
            <a:pPr marL="292100" marR="0" lvl="0" indent="-292100" algn="just" defTabSz="914400" rtl="0" eaLnBrk="1" fontAlgn="auto" latinLnBrk="0" hangingPunct="1">
              <a:lnSpc>
                <a:spcPct val="80000"/>
              </a:lnSpc>
              <a:spcBef>
                <a:spcPts val="0"/>
              </a:spcBef>
              <a:spcAft>
                <a:spcPts val="0"/>
              </a:spcAft>
              <a:buClr>
                <a:schemeClr val="accent1"/>
              </a:buClr>
              <a:buSzPct val="70000"/>
              <a:tabLst/>
              <a:defRPr/>
            </a:pPr>
            <a:endParaRPr kumimoji="0" lang="en-GB" sz="2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28596" y="428604"/>
            <a:ext cx="7725192"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32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r</a:t>
            </a:r>
            <a:r>
              <a:rPr kumimoji="0" lang="fr-FR" sz="3200" b="1" i="1" u="none" strike="noStrike" cap="none" normalizeH="0" baseline="0" dirty="0" smtClean="0">
                <a:ln>
                  <a:noFill/>
                </a:ln>
                <a:solidFill>
                  <a:srgbClr val="FFC000"/>
                </a:solidFill>
                <a:effectLst/>
                <a:latin typeface="Calibri"/>
                <a:ea typeface="Calibri" pitchFamily="34" charset="0"/>
                <a:cs typeface="Times New Roman" pitchFamily="18" charset="0"/>
              </a:rPr>
              <a:t>é</a:t>
            </a:r>
            <a:r>
              <a:rPr kumimoji="0" lang="fr-FR" sz="32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daction des r</a:t>
            </a:r>
            <a:r>
              <a:rPr kumimoji="0" lang="fr-FR" sz="3200" b="1" i="1" u="none" strike="noStrike" cap="none" normalizeH="0" baseline="0" dirty="0" smtClean="0">
                <a:ln>
                  <a:noFill/>
                </a:ln>
                <a:solidFill>
                  <a:srgbClr val="FFC000"/>
                </a:solidFill>
                <a:effectLst/>
                <a:latin typeface="Calibri"/>
                <a:ea typeface="Calibri" pitchFamily="34" charset="0"/>
                <a:cs typeface="Times New Roman" pitchFamily="18" charset="0"/>
              </a:rPr>
              <a:t>é</a:t>
            </a:r>
            <a:r>
              <a:rPr kumimoji="0" lang="fr-FR" sz="32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f</a:t>
            </a:r>
            <a:r>
              <a:rPr kumimoji="0" lang="fr-FR" sz="3200" b="1" i="1" u="none" strike="noStrike" cap="none" normalizeH="0" baseline="0" dirty="0" smtClean="0">
                <a:ln>
                  <a:noFill/>
                </a:ln>
                <a:solidFill>
                  <a:srgbClr val="FFC000"/>
                </a:solidFill>
                <a:effectLst/>
                <a:latin typeface="Calibri"/>
                <a:ea typeface="Calibri" pitchFamily="34" charset="0"/>
                <a:cs typeface="Times New Roman" pitchFamily="18" charset="0"/>
              </a:rPr>
              <a:t>é</a:t>
            </a:r>
            <a:r>
              <a:rPr kumimoji="0" lang="fr-FR" sz="32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rences bibliographiques</a:t>
            </a:r>
            <a:endParaRPr kumimoji="0" lang="fr-FR" sz="3200" b="0" i="0" u="none" strike="noStrike" cap="none" normalizeH="0" baseline="0" dirty="0" smtClean="0">
              <a:ln>
                <a:noFill/>
              </a:ln>
              <a:solidFill>
                <a:srgbClr val="FFC000"/>
              </a:solidFill>
              <a:effectLst/>
              <a:latin typeface="Arial" pitchFamily="34" charset="0"/>
              <a:cs typeface="Arial" pitchFamily="34" charset="0"/>
            </a:endParaRPr>
          </a:p>
        </p:txBody>
      </p:sp>
      <p:sp>
        <p:nvSpPr>
          <p:cNvPr id="1026" name="Rectangle 2"/>
          <p:cNvSpPr>
            <a:spLocks noChangeArrowheads="1"/>
          </p:cNvSpPr>
          <p:nvPr/>
        </p:nvSpPr>
        <p:spPr bwMode="auto">
          <a:xfrm>
            <a:off x="428596" y="928670"/>
            <a:ext cx="871540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La bibliographie doit appara</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î</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tre en fin de tous travaux </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crits (rapports de stage, m</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moires de th</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è</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se ou de Master, projet documentaire, ouvrages</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que vous aurez </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à</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 faire.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92D050"/>
                </a:solidFill>
                <a:effectLst/>
                <a:latin typeface="Times New Roman" pitchFamily="18" charset="0"/>
                <a:ea typeface="Calibri" pitchFamily="34" charset="0"/>
                <a:cs typeface="Times New Roman" pitchFamily="18" charset="0"/>
              </a:rPr>
              <a:t>Il ne faut citer que les documents sur lesquels vous vous êtes appuy</a:t>
            </a:r>
            <a:r>
              <a:rPr kumimoji="0" lang="fr-FR" sz="2400" b="1" i="0" u="none" strike="noStrike" cap="none" normalizeH="0" baseline="0" dirty="0" smtClean="0">
                <a:ln>
                  <a:noFill/>
                </a:ln>
                <a:solidFill>
                  <a:srgbClr val="92D05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92D050"/>
                </a:solidFill>
                <a:effectLst/>
                <a:latin typeface="Times New Roman" pitchFamily="18" charset="0"/>
                <a:ea typeface="Calibri" pitchFamily="34" charset="0"/>
                <a:cs typeface="Times New Roman" pitchFamily="18" charset="0"/>
              </a:rPr>
              <a:t>s pour r</a:t>
            </a:r>
            <a:r>
              <a:rPr kumimoji="0" lang="fr-FR" sz="2400" b="1" i="0" u="none" strike="noStrike" cap="none" normalizeH="0" baseline="0" dirty="0" smtClean="0">
                <a:ln>
                  <a:noFill/>
                </a:ln>
                <a:solidFill>
                  <a:srgbClr val="92D050"/>
                </a:solidFill>
                <a:effectLst/>
                <a:latin typeface="Calibri"/>
                <a:ea typeface="Calibri" pitchFamily="34" charset="0"/>
                <a:cs typeface="Times New Roman" pitchFamily="18" charset="0"/>
              </a:rPr>
              <a:t>é</a:t>
            </a:r>
            <a:r>
              <a:rPr kumimoji="0" lang="fr-FR" sz="2400" b="1" i="0" u="none" strike="noStrike" cap="none" normalizeH="0" baseline="0" dirty="0" smtClean="0">
                <a:ln>
                  <a:noFill/>
                </a:ln>
                <a:solidFill>
                  <a:srgbClr val="92D050"/>
                </a:solidFill>
                <a:effectLst/>
                <a:latin typeface="Times New Roman" pitchFamily="18" charset="0"/>
                <a:ea typeface="Calibri" pitchFamily="34" charset="0"/>
                <a:cs typeface="Times New Roman" pitchFamily="18" charset="0"/>
              </a:rPr>
              <a:t>diger vos travaux.</a:t>
            </a:r>
          </a:p>
          <a:p>
            <a:pPr marL="0" marR="0" lvl="0" indent="0" algn="ctr"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rgbClr val="92D050"/>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La description de la bibliographie doit permettre au lecteur de retrouver les documents r</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f</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renc</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s, et de les identifier.</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La pr</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sentation et la ponctuation peuvent varier, mais l'ensemble doit être coh</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rent, pr</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cis, lisible.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La pr</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é</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sentation de la bibliographie doit être homog</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è</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ne suivant le style choisi (tailles des caract</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è</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res, police</a:t>
            </a:r>
            <a:r>
              <a:rPr kumimoji="0" lang="fr-FR" sz="2400" b="0" i="0" u="none" strike="noStrike" cap="none" normalizeH="0" baseline="0" dirty="0" smtClean="0">
                <a:ln>
                  <a:noFill/>
                </a:ln>
                <a:solidFill>
                  <a:schemeClr val="tx2"/>
                </a:solidFill>
                <a:effectLst/>
                <a:latin typeface="Calibri"/>
                <a:ea typeface="Calibri" pitchFamily="34" charset="0"/>
                <a:cs typeface="Times New Roman" pitchFamily="18" charset="0"/>
              </a:rPr>
              <a:t>…</a:t>
            </a:r>
            <a:r>
              <a:rPr kumimoji="0" lang="fr-FR" sz="2400" b="0" i="0" u="none" strike="noStrike" cap="none" normalizeH="0" baseline="0" dirty="0" smtClean="0">
                <a:ln>
                  <a:noFill/>
                </a:ln>
                <a:solidFill>
                  <a:schemeClr val="tx2"/>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2"/>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1"/>
          <p:cNvSpPr>
            <a:spLocks noChangeArrowheads="1"/>
          </p:cNvSpPr>
          <p:nvPr/>
        </p:nvSpPr>
        <p:spPr bwMode="auto">
          <a:xfrm>
            <a:off x="571472" y="500042"/>
            <a:ext cx="5690212"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 typeface="Wingdings" pitchFamily="2" charset="2"/>
              <a:buChar char="q"/>
              <a:tabLst/>
            </a:pPr>
            <a:r>
              <a:rPr kumimoji="0" lang="fr-FR" sz="2800" b="0" i="0" u="none" strike="noStrike" cap="none" normalizeH="0" baseline="0" dirty="0" smtClean="0">
                <a:ln>
                  <a:noFill/>
                </a:ln>
                <a:solidFill>
                  <a:srgbClr val="FFC000"/>
                </a:solidFill>
                <a:effectLst/>
                <a:latin typeface="Calibri" pitchFamily="34" charset="0"/>
                <a:ea typeface="Calibri" pitchFamily="34" charset="0"/>
                <a:cs typeface="Times New Roman" pitchFamily="18" charset="0"/>
              </a:rPr>
              <a:t>Comment rédiger une bibliographie</a:t>
            </a:r>
            <a:endParaRPr kumimoji="0" lang="fr-FR" sz="2800" b="0" i="0" u="none" strike="noStrike" cap="none" normalizeH="0" baseline="0" dirty="0" smtClean="0">
              <a:ln>
                <a:noFill/>
              </a:ln>
              <a:solidFill>
                <a:srgbClr val="FFC000"/>
              </a:solidFill>
              <a:effectLst/>
              <a:latin typeface="Arial" pitchFamily="34" charset="0"/>
              <a:cs typeface="Arial" pitchFamily="34" charset="0"/>
            </a:endParaRPr>
          </a:p>
        </p:txBody>
      </p:sp>
      <p:sp>
        <p:nvSpPr>
          <p:cNvPr id="3" name="Rectangle 2"/>
          <p:cNvSpPr/>
          <p:nvPr/>
        </p:nvSpPr>
        <p:spPr>
          <a:xfrm>
            <a:off x="357158" y="1285860"/>
            <a:ext cx="8572528" cy="2677656"/>
          </a:xfrm>
          <a:prstGeom prst="rect">
            <a:avLst/>
          </a:prstGeom>
        </p:spPr>
        <p:txBody>
          <a:bodyPr wrap="square">
            <a:spAutoFit/>
          </a:bodyPr>
          <a:lstStyle/>
          <a:p>
            <a:pPr algn="just"/>
            <a:r>
              <a:rPr lang="fr-FR" sz="2400" dirty="0" smtClean="0"/>
              <a:t>Quand un chercheur soumet un article à un journal scientifique, il doit suivre des règles très strictes pour la rédaction de sa bibliographie (style propre à chaque revue). </a:t>
            </a:r>
          </a:p>
          <a:p>
            <a:pPr algn="just"/>
            <a:r>
              <a:rPr lang="fr-FR" sz="2400" dirty="0" smtClean="0">
                <a:solidFill>
                  <a:srgbClr val="92D050"/>
                </a:solidFill>
              </a:rPr>
              <a:t>Pour l’étudiant qui doit présenter son mémoire ou pour les doctorants c’est lui qui choisit sa présentation (s’inspirer des revues).</a:t>
            </a:r>
            <a:endParaRPr lang="fr-FR" sz="2400" dirty="0">
              <a:solidFill>
                <a:srgbClr val="92D050"/>
              </a:solidFill>
            </a:endParaRPr>
          </a:p>
        </p:txBody>
      </p:sp>
      <p:sp>
        <p:nvSpPr>
          <p:cNvPr id="4" name="Rectangle 3"/>
          <p:cNvSpPr/>
          <p:nvPr/>
        </p:nvSpPr>
        <p:spPr>
          <a:xfrm>
            <a:off x="500034" y="4143380"/>
            <a:ext cx="8286808" cy="1938992"/>
          </a:xfrm>
          <a:prstGeom prst="rect">
            <a:avLst/>
          </a:prstGeom>
        </p:spPr>
        <p:txBody>
          <a:bodyPr wrap="square">
            <a:spAutoFit/>
          </a:bodyPr>
          <a:lstStyle/>
          <a:p>
            <a:pPr algn="just">
              <a:buFont typeface="Wingdings" pitchFamily="2" charset="2"/>
              <a:buChar char="ü"/>
            </a:pPr>
            <a:r>
              <a:rPr lang="fr-FR" sz="2400" dirty="0" smtClean="0"/>
              <a:t> Il n’y a pas 1 seule règle de présentation bibliographique, mais plusieurs ! </a:t>
            </a:r>
          </a:p>
          <a:p>
            <a:pPr algn="just"/>
            <a:endParaRPr lang="fr-FR" sz="2400" dirty="0" smtClean="0"/>
          </a:p>
          <a:p>
            <a:pPr algn="just">
              <a:buFont typeface="Wingdings" pitchFamily="2" charset="2"/>
              <a:buChar char="ü"/>
            </a:pPr>
            <a:r>
              <a:rPr lang="fr-FR" sz="2400" dirty="0" smtClean="0"/>
              <a:t>Se tenir à 1 seule façon de faire et ne jamais changer de présentation au cours du travail</a:t>
            </a:r>
            <a:endParaRPr lang="fr-FR" sz="2400" dirty="0"/>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Rectangle 1"/>
          <p:cNvSpPr>
            <a:spLocks noChangeArrowheads="1"/>
          </p:cNvSpPr>
          <p:nvPr/>
        </p:nvSpPr>
        <p:spPr bwMode="auto">
          <a:xfrm>
            <a:off x="500034" y="428604"/>
            <a:ext cx="362253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dans le texte</a:t>
            </a:r>
            <a:endParaRPr kumimoji="0" lang="fr-FR" sz="2800" b="0" i="0" u="none" strike="noStrike" cap="none" normalizeH="0" baseline="0" dirty="0" smtClean="0">
              <a:ln>
                <a:noFill/>
              </a:ln>
              <a:solidFill>
                <a:srgbClr val="FFC000"/>
              </a:solidFill>
              <a:effectLst/>
              <a:latin typeface="Times New Roman" pitchFamily="18" charset="0"/>
              <a:cs typeface="Times New Roman" pitchFamily="18" charset="0"/>
            </a:endParaRPr>
          </a:p>
        </p:txBody>
      </p:sp>
      <p:sp>
        <p:nvSpPr>
          <p:cNvPr id="3" name="Rectangle 2"/>
          <p:cNvSpPr/>
          <p:nvPr/>
        </p:nvSpPr>
        <p:spPr>
          <a:xfrm>
            <a:off x="214282" y="1142984"/>
            <a:ext cx="8286776" cy="1569660"/>
          </a:xfrm>
          <a:prstGeom prst="rect">
            <a:avLst/>
          </a:prstGeom>
        </p:spPr>
        <p:txBody>
          <a:bodyPr wrap="square">
            <a:spAutoFit/>
          </a:bodyPr>
          <a:lstStyle/>
          <a:p>
            <a:pPr algn="just"/>
            <a:r>
              <a:rPr lang="fr-FR" sz="2400" dirty="0" smtClean="0"/>
              <a:t>Il est important de bien citer dans le texte les références pointant sur la bibliographie, afin de faciliter la recherche de la référence dans la liste bibliographique. Elle se fait le plus souvent : </a:t>
            </a:r>
            <a:endParaRPr lang="fr-FR" sz="2400" dirty="0"/>
          </a:p>
        </p:txBody>
      </p:sp>
      <p:sp>
        <p:nvSpPr>
          <p:cNvPr id="83970" name="Rectangle 2"/>
          <p:cNvSpPr>
            <a:spLocks noChangeArrowheads="1"/>
          </p:cNvSpPr>
          <p:nvPr/>
        </p:nvSpPr>
        <p:spPr bwMode="auto">
          <a:xfrm>
            <a:off x="214282" y="3000372"/>
            <a:ext cx="8643966"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2400" b="1" i="0" u="sng" strike="noStrike" cap="none" normalizeH="0" baseline="0" dirty="0" smtClean="0">
                <a:ln>
                  <a:noFill/>
                </a:ln>
                <a:solidFill>
                  <a:srgbClr val="92D050"/>
                </a:solidFill>
                <a:effectLst/>
                <a:latin typeface="Times New Roman" pitchFamily="18" charset="0"/>
                <a:ea typeface="Calibri" pitchFamily="34" charset="0"/>
                <a:cs typeface="Times New Roman" pitchFamily="18" charset="0"/>
              </a:rPr>
              <a:t>Par auteur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on inscrit, à l'endroit adéquat du texte, le nom entre parenthèses ou entre crochets, suivi de l'année.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Williamson, 1987</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0" i="0" u="none" strike="noStrike" cap="none" normalizeH="0" baseline="0" dirty="0" err="1" smtClean="0">
                <a:ln>
                  <a:noFill/>
                </a:ln>
                <a:solidFill>
                  <a:srgbClr val="FFC000"/>
                </a:solidFill>
                <a:effectLst/>
                <a:latin typeface="Times New Roman" pitchFamily="18" charset="0"/>
                <a:ea typeface="Calibri" pitchFamily="34" charset="0"/>
                <a:cs typeface="Times New Roman" pitchFamily="18" charset="0"/>
              </a:rPr>
              <a:t>Mucchielli</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2001</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Quand il y a deux auteurs, on les inscrit tous les deux :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previously</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reported</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Salais et </a:t>
            </a:r>
            <a:r>
              <a:rPr kumimoji="0" lang="fr-FR" sz="2400" b="0" i="0" u="none" strike="noStrike" cap="none" normalizeH="0" baseline="0" dirty="0" err="1" smtClean="0">
                <a:ln>
                  <a:noFill/>
                </a:ln>
                <a:solidFill>
                  <a:srgbClr val="FFC000"/>
                </a:solidFill>
                <a:effectLst/>
                <a:latin typeface="Times New Roman" pitchFamily="18" charset="0"/>
                <a:ea typeface="Calibri" pitchFamily="34" charset="0"/>
                <a:cs typeface="Times New Roman" pitchFamily="18" charset="0"/>
              </a:rPr>
              <a:t>Storper</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1993</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Au-delà, on ne reprend que le premier auteur suivi de la formule 'et al.' …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previously</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reported</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rgbClr val="FFC000"/>
                </a:solidFill>
                <a:effectLst/>
                <a:latin typeface="Times New Roman" pitchFamily="18" charset="0"/>
                <a:ea typeface="Calibri" pitchFamily="34" charset="0"/>
                <a:cs typeface="Times New Roman" pitchFamily="18" charset="0"/>
              </a:rPr>
              <a:t>Amable</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a:t>
            </a:r>
            <a:r>
              <a:rPr kumimoji="0" lang="fr-FR" sz="2400" b="0"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et al.,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1997</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1"/>
          <p:cNvSpPr>
            <a:spLocks noChangeArrowheads="1"/>
          </p:cNvSpPr>
          <p:nvPr/>
        </p:nvSpPr>
        <p:spPr bwMode="auto">
          <a:xfrm rot="10800000" flipV="1">
            <a:off x="285720" y="501030"/>
            <a:ext cx="857256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La citation d’une partie du texte doit être retranscrite tel quel (respect de la ponctuation, des majuscules, des fautes ainsi que la mise en forme (gras, italique, souligné). </a:t>
            </a:r>
            <a:r>
              <a:rPr kumimoji="0" lang="fr-FR"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doit toujours être suivie de(s) auteur(s), année, page</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p:txBody>
      </p:sp>
      <p:sp>
        <p:nvSpPr>
          <p:cNvPr id="84994" name="Rectangle 2"/>
          <p:cNvSpPr>
            <a:spLocks noChangeArrowheads="1"/>
          </p:cNvSpPr>
          <p:nvPr/>
        </p:nvSpPr>
        <p:spPr bwMode="auto">
          <a:xfrm>
            <a:off x="357159" y="2357430"/>
            <a:ext cx="8429683"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s’agit d’une citation : L’intégrer dans le texte entre des guillemets « …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Il s’agit d’une partie de citation Ouvrir les guillemets suivis de points de suspension « …la partie de citation.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84995" name="Rectangle 3"/>
          <p:cNvSpPr>
            <a:spLocks noChangeArrowheads="1"/>
          </p:cNvSpPr>
          <p:nvPr/>
        </p:nvSpPr>
        <p:spPr bwMode="auto">
          <a:xfrm>
            <a:off x="642910" y="4000504"/>
            <a:ext cx="814393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00B050"/>
                </a:solidFill>
                <a:effectLst/>
                <a:latin typeface="Times New Roman" pitchFamily="18" charset="0"/>
                <a:ea typeface="Calibri" pitchFamily="34" charset="0"/>
                <a:cs typeface="Times New Roman" pitchFamily="18" charset="0"/>
              </a:rPr>
              <a:t>Citer une citation déjà citée</a:t>
            </a:r>
            <a:endParaRPr kumimoji="0" lang="fr-FR" sz="24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On veut citer une citation et on n’a pas accès à la source originale : On doit mentionner non seulement la source d’où est tirée la citation, mais également la source originale. Généralement, on utilise : « cité dans » ou « cité par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Attention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dans la bibliographie, on n'indiquera que la source secondaire, c’est-à- dire la source que l'on a consultée.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Rectangle 1"/>
          <p:cNvSpPr>
            <a:spLocks noChangeArrowheads="1"/>
          </p:cNvSpPr>
          <p:nvPr/>
        </p:nvSpPr>
        <p:spPr bwMode="auto">
          <a:xfrm>
            <a:off x="285720" y="500042"/>
            <a:ext cx="5314276"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smtClean="0">
                <a:ln>
                  <a:noFill/>
                </a:ln>
                <a:solidFill>
                  <a:srgbClr val="FFC000"/>
                </a:solidFill>
                <a:effectLst/>
                <a:latin typeface="Times New Roman" pitchFamily="18" charset="0"/>
                <a:ea typeface="Calibri" pitchFamily="34" charset="0"/>
                <a:cs typeface="Times New Roman" pitchFamily="18" charset="0"/>
              </a:rPr>
              <a:t>Comment rédiger une bibliographie</a:t>
            </a:r>
            <a:endParaRPr kumimoji="0" lang="fr-FR" sz="2800" b="0" i="0" u="none" strike="noStrike" cap="none" normalizeH="0" baseline="0" smtClean="0">
              <a:ln>
                <a:noFill/>
              </a:ln>
              <a:solidFill>
                <a:srgbClr val="FFC000"/>
              </a:solidFill>
              <a:effectLst/>
              <a:latin typeface="Times New Roman" pitchFamily="18" charset="0"/>
              <a:cs typeface="Times New Roman" pitchFamily="18" charset="0"/>
            </a:endParaRPr>
          </a:p>
        </p:txBody>
      </p:sp>
      <p:sp>
        <p:nvSpPr>
          <p:cNvPr id="3" name="Rectangle 2"/>
          <p:cNvSpPr/>
          <p:nvPr/>
        </p:nvSpPr>
        <p:spPr>
          <a:xfrm>
            <a:off x="285720" y="1428736"/>
            <a:ext cx="8429684" cy="461665"/>
          </a:xfrm>
          <a:prstGeom prst="rect">
            <a:avLst/>
          </a:prstGeom>
        </p:spPr>
        <p:txBody>
          <a:bodyPr wrap="square">
            <a:spAutoFit/>
          </a:bodyPr>
          <a:lstStyle/>
          <a:p>
            <a:r>
              <a:rPr lang="fr-FR" sz="2000" b="1" dirty="0" smtClean="0"/>
              <a:t>La bibliographie </a:t>
            </a:r>
            <a:r>
              <a:rPr lang="fr-FR" sz="2400" b="1" dirty="0" smtClean="0">
                <a:latin typeface="Times New Roman" pitchFamily="18" charset="0"/>
                <a:cs typeface="Times New Roman" pitchFamily="18" charset="0"/>
              </a:rPr>
              <a:t>doit</a:t>
            </a:r>
            <a:r>
              <a:rPr lang="fr-FR" sz="2000" b="1" dirty="0" smtClean="0"/>
              <a:t> absolument être </a:t>
            </a:r>
            <a:r>
              <a:rPr lang="fr-FR" sz="2000" b="1" dirty="0" smtClean="0">
                <a:solidFill>
                  <a:srgbClr val="FFC000"/>
                </a:solidFill>
              </a:rPr>
              <a:t>structurée</a:t>
            </a:r>
            <a:r>
              <a:rPr lang="fr-FR" sz="2000" b="1" dirty="0" smtClean="0"/>
              <a:t> et </a:t>
            </a:r>
            <a:r>
              <a:rPr lang="fr-FR" sz="2000" b="1" dirty="0" smtClean="0">
                <a:solidFill>
                  <a:srgbClr val="FFC000"/>
                </a:solidFill>
              </a:rPr>
              <a:t>organisée</a:t>
            </a:r>
            <a:r>
              <a:rPr lang="fr-FR" sz="2000" b="1" dirty="0" smtClean="0"/>
              <a:t> :</a:t>
            </a:r>
            <a:endParaRPr lang="fr-FR" sz="2000" b="1" dirty="0"/>
          </a:p>
        </p:txBody>
      </p:sp>
      <p:sp>
        <p:nvSpPr>
          <p:cNvPr id="4" name="Rectangle 3"/>
          <p:cNvSpPr/>
          <p:nvPr/>
        </p:nvSpPr>
        <p:spPr>
          <a:xfrm>
            <a:off x="357158" y="2285992"/>
            <a:ext cx="8786842" cy="707886"/>
          </a:xfrm>
          <a:prstGeom prst="rect">
            <a:avLst/>
          </a:prstGeom>
        </p:spPr>
        <p:txBody>
          <a:bodyPr wrap="square">
            <a:spAutoFit/>
          </a:bodyPr>
          <a:lstStyle/>
          <a:p>
            <a:r>
              <a:rPr lang="fr-FR" sz="2000" dirty="0" smtClean="0"/>
              <a:t>- L’écriture des références est différente selon le type de documents.</a:t>
            </a:r>
          </a:p>
          <a:p>
            <a:r>
              <a:rPr lang="fr-FR" sz="2000" dirty="0" smtClean="0"/>
              <a:t> - Respecter l’ordre des auteurs </a:t>
            </a:r>
            <a:endParaRPr lang="fr-FR" sz="2000" dirty="0"/>
          </a:p>
        </p:txBody>
      </p:sp>
      <p:sp>
        <p:nvSpPr>
          <p:cNvPr id="5" name="Rectangle 4"/>
          <p:cNvSpPr/>
          <p:nvPr/>
        </p:nvSpPr>
        <p:spPr>
          <a:xfrm>
            <a:off x="500034" y="3105835"/>
            <a:ext cx="8286808" cy="707886"/>
          </a:xfrm>
          <a:prstGeom prst="rect">
            <a:avLst/>
          </a:prstGeom>
        </p:spPr>
        <p:txBody>
          <a:bodyPr wrap="square">
            <a:spAutoFit/>
          </a:bodyPr>
          <a:lstStyle/>
          <a:p>
            <a:pPr algn="ctr"/>
            <a:r>
              <a:rPr lang="fr-FR" sz="2000" dirty="0" smtClean="0">
                <a:solidFill>
                  <a:srgbClr val="FFC000"/>
                </a:solidFill>
              </a:rPr>
              <a:t>La bibliographie doit répondre à des règles de présentation </a:t>
            </a:r>
            <a:r>
              <a:rPr lang="fr-FR" sz="2000" u="sng" dirty="0" smtClean="0">
                <a:solidFill>
                  <a:srgbClr val="FFC000"/>
                </a:solidFill>
              </a:rPr>
              <a:t>homogènes</a:t>
            </a:r>
            <a:r>
              <a:rPr lang="fr-FR" sz="2000" dirty="0" smtClean="0">
                <a:solidFill>
                  <a:srgbClr val="FFC000"/>
                </a:solidFill>
              </a:rPr>
              <a:t> </a:t>
            </a:r>
            <a:endParaRPr lang="fr-FR" sz="2000" dirty="0">
              <a:solidFill>
                <a:srgbClr val="FFC000"/>
              </a:solidFill>
            </a:endParaRPr>
          </a:p>
        </p:txBody>
      </p:sp>
      <p:sp>
        <p:nvSpPr>
          <p:cNvPr id="86018" name="Rectangle 2"/>
          <p:cNvSpPr>
            <a:spLocks noChangeArrowheads="1"/>
          </p:cNvSpPr>
          <p:nvPr/>
        </p:nvSpPr>
        <p:spPr bwMode="auto">
          <a:xfrm>
            <a:off x="357158" y="4000504"/>
            <a:ext cx="8501122"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On peut classer les références soit :</a:t>
            </a:r>
            <a:endParaRPr kumimoji="0" lang="fr-FR" sz="2400" b="1" i="0" u="none" strike="noStrike" cap="none" normalizeH="0" baseline="0" dirty="0" smtClean="0">
              <a:ln>
                <a:noFill/>
              </a:ln>
              <a:solidFill>
                <a:schemeClr val="tx1">
                  <a:lumMod val="8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400" b="0"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par ordre alphabétique des noms d'auteur, ou du titre lorsque la publication est anonyme </a:t>
            </a:r>
            <a:r>
              <a:rPr kumimoji="0" lang="fr-FR" sz="2400" b="0"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a:t>
            </a:r>
            <a:endParaRPr kumimoji="0" lang="fr-FR" sz="2400" b="0" i="0" u="none" strike="noStrike" cap="none" normalizeH="0" baseline="0" dirty="0" smtClean="0">
              <a:ln>
                <a:noFill/>
              </a:ln>
              <a:solidFill>
                <a:schemeClr val="tx1">
                  <a:lumMod val="8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Arial" pitchFamily="34" charset="0"/>
              <a:buChar char="•"/>
              <a:tabLst/>
            </a:pPr>
            <a:r>
              <a:rPr kumimoji="0" lang="fr-FR" sz="2400" b="0"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par ordre d'apparition dans le texte</a:t>
            </a:r>
            <a:r>
              <a:rPr kumimoji="0" lang="fr-FR" sz="2400" b="0" i="0" u="none" strike="noStrike" cap="none" normalizeH="0" baseline="0" dirty="0" smtClean="0">
                <a:ln>
                  <a:noFill/>
                </a:ln>
                <a:solidFill>
                  <a:schemeClr val="tx1">
                    <a:lumMod val="85000"/>
                  </a:schemeClr>
                </a:solidFill>
                <a:effectLst/>
                <a:latin typeface="Times New Roman" pitchFamily="18" charset="0"/>
                <a:ea typeface="Calibri" pitchFamily="34" charset="0"/>
                <a:cs typeface="Times New Roman" pitchFamily="18" charset="0"/>
              </a:rPr>
              <a:t>. Il est vivement conseillé de les numéroter, avec renvoi depuis le texte vers la bibliographie.</a:t>
            </a:r>
            <a:endParaRPr kumimoji="0" lang="fr-FR" sz="2400" b="0" i="0" u="none" strike="noStrike" cap="none" normalizeH="0" baseline="0" dirty="0" smtClean="0">
              <a:ln>
                <a:noFill/>
              </a:ln>
              <a:solidFill>
                <a:schemeClr val="tx1">
                  <a:lumMod val="85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1"/>
          <p:cNvSpPr>
            <a:spLocks noChangeArrowheads="1"/>
          </p:cNvSpPr>
          <p:nvPr/>
        </p:nvSpPr>
        <p:spPr bwMode="auto">
          <a:xfrm>
            <a:off x="500034" y="0"/>
            <a:ext cx="8643966" cy="68018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ctr"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par type de document</a:t>
            </a:r>
            <a:endParaRPr kumimoji="0" lang="fr-FR" sz="28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endPar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tabLst/>
            </a:pPr>
            <a:r>
              <a:rPr kumimoji="0" lang="fr-FR"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d’un ouvrage</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Nom, Initiale du Prénom (Année). Titre de l’ouvrage : sous titre. Lieu d’édition : Éditeur. Pagination. – (collection)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Nom, Initiale du Prénom, Année. Titre de l’ouvrage : sous titre. Lieu d’édition : Editeur. Pagination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Char char="•"/>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Nom, Initiale du Prénom (Année). «Titre de l’ouvrage : sous titre». Lieu d’édition : Editeur. Pagination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Exemples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Ménard, C. (2004). L’économie des organisations. Paris : La Découverte. 123 p. – (Repères)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Ménard, C., 2004. L’économie des organisations. Paris : La Découverte. 123 p.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-Ménard, C. (2004). «L’économie des organisations». Paris : La Découverte. 123 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Plusieurs auteurs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Saussier</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Yvrande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-Billon, A.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Ou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Saussier</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 et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Yvrande</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-Billon, A. </a:t>
            </a: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Si plus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Bartoli, P., Boulet, D., Laporte, J.P. et al.</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1"/>
          <p:cNvSpPr>
            <a:spLocks noChangeArrowheads="1"/>
          </p:cNvSpPr>
          <p:nvPr/>
        </p:nvSpPr>
        <p:spPr bwMode="auto">
          <a:xfrm>
            <a:off x="428596" y="0"/>
            <a:ext cx="8501122" cy="6494085"/>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d’un article</a:t>
            </a:r>
          </a:p>
          <a:p>
            <a:pPr marL="0" marR="0" lvl="0" indent="0" algn="l" defTabSz="914400" rtl="0" eaLnBrk="1" fontAlgn="base" latinLnBrk="0" hangingPunct="1">
              <a:lnSpc>
                <a:spcPct val="100000"/>
              </a:lnSpc>
              <a:spcBef>
                <a:spcPct val="0"/>
              </a:spcBef>
              <a:spcAft>
                <a:spcPct val="0"/>
              </a:spcAft>
              <a:buClrTx/>
              <a:buSzTx/>
              <a:tabLst/>
            </a:pPr>
            <a:endParaRPr kumimoji="0" lang="fr-FR" sz="2800" b="1"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Nom, Initiale du Prénom (Année).Titre de l’article. Titre du périodique, vol. (n°), intervalle de pagination</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Exemples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Barrett, C. (2008). Smallholder market participation. Food Policy, 33 (4), 299-317</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Barrett, C. (2008). «Smallholder market participation» Food Policy, 33 (4), 299-317</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La citation d’un article en ligne</a:t>
            </a: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Nom, Initiale du Prénom (Année). Titre de l’article. Titre du périodique [en ligne], vol., n°, (date de la consultation)(URL)</a:t>
            </a:r>
            <a:endParaRPr kumimoji="0" lang="fr-FR" sz="2400" b="0" i="0" u="none" strike="noStrike" cap="none" normalizeH="0" baseline="0" dirty="0" smtClean="0">
              <a:ln>
                <a:noFill/>
              </a:ln>
              <a:solidFill>
                <a:schemeClr val="bg1"/>
              </a:solidFill>
              <a:effectLst/>
              <a:latin typeface="Times New Roman" pitchFamily="18" charset="0"/>
              <a:cs typeface="Times New Roman"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Exemple</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 </a:t>
            </a:r>
            <a:r>
              <a:rPr kumimoji="0" lang="en-US" sz="2400" b="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Farès</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M. (2009). Wine Brokers as Independent Experts. Journal of Agricultural and Food Industrial Organization [en </a:t>
            </a:r>
            <a:r>
              <a:rPr kumimoji="0" lang="en-US" sz="2400" b="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ligne</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7 (1) (page </a:t>
            </a:r>
            <a:r>
              <a:rPr kumimoji="0" lang="en-US" sz="2400" b="0"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consultée</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le 10/11/2009) </a:t>
            </a:r>
            <a:r>
              <a:rPr kumimoji="0" lang="en-US" sz="2400" b="0"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hlinkClick r:id="rId2"/>
              </a:rPr>
              <a:t>http://www.bepress.com/cgi/viewcontent.cgi?article=1259&amp;context=jafio</a:t>
            </a:r>
            <a:endParaRPr kumimoji="0" lang="en-US" sz="2400" b="0" i="0" u="none" strike="noStrike" cap="none" normalizeH="0" baseline="0" dirty="0" smtClean="0">
              <a:ln>
                <a:noFill/>
              </a:ln>
              <a:solidFill>
                <a:schemeClr val="bg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8596" y="714356"/>
            <a:ext cx="8215370" cy="6370975"/>
          </a:xfrm>
          <a:prstGeom prst="rect">
            <a:avLst/>
          </a:prstGeom>
        </p:spPr>
        <p:txBody>
          <a:bodyPr wrap="square">
            <a:spAutoFit/>
          </a:bodyPr>
          <a:lstStyle/>
          <a:p>
            <a:pPr algn="just"/>
            <a:r>
              <a:rPr lang="fr-FR" sz="2400" dirty="0" smtClean="0">
                <a:solidFill>
                  <a:srgbClr val="FF0000"/>
                </a:solidFill>
              </a:rPr>
              <a:t>Explication:</a:t>
            </a:r>
            <a:r>
              <a:rPr lang="fr-FR" sz="2400" dirty="0" smtClean="0"/>
              <a:t> La bactérie s'attache aux cellules végétales.  </a:t>
            </a:r>
            <a:r>
              <a:rPr lang="fr-FR" sz="2400" i="1" dirty="0" err="1" smtClean="0"/>
              <a:t>Agrobacterium</a:t>
            </a:r>
            <a:r>
              <a:rPr lang="fr-FR" sz="2400" dirty="0" smtClean="0"/>
              <a:t> met en place un système de transfert d'un fragment de son ADN, vers la cellule blessée.</a:t>
            </a:r>
          </a:p>
          <a:p>
            <a:pPr algn="just"/>
            <a:r>
              <a:rPr lang="fr-FR" sz="2400" dirty="0" smtClean="0"/>
              <a:t>et s'intègre au génome nucléaire de la cellule végétale. Les gènes portés cet ADN s'expriment dans le végétal et conduisent:</a:t>
            </a:r>
          </a:p>
          <a:p>
            <a:pPr algn="just"/>
            <a:r>
              <a:rPr lang="fr-FR" sz="2400" dirty="0" smtClean="0"/>
              <a:t>d’une part à la synthèse d’hormones de croissance végétales, l‘auxine, et une </a:t>
            </a:r>
            <a:r>
              <a:rPr lang="fr-FR" sz="2400" dirty="0" err="1" smtClean="0"/>
              <a:t>cytokinine</a:t>
            </a:r>
            <a:r>
              <a:rPr lang="fr-FR" sz="2400" dirty="0" smtClean="0"/>
              <a:t>, dont la surproduction entraîne une multiplication anarchique des cellules végétales, d'où formation de la tumeur.</a:t>
            </a:r>
          </a:p>
          <a:p>
            <a:pPr algn="just"/>
            <a:endParaRPr lang="fr-FR" sz="2400" dirty="0" smtClean="0"/>
          </a:p>
          <a:p>
            <a:pPr algn="just"/>
            <a:r>
              <a:rPr lang="fr-FR" sz="2400" dirty="0" smtClean="0"/>
              <a:t>L'interaction </a:t>
            </a:r>
            <a:r>
              <a:rPr lang="fr-FR" sz="2400" i="1" dirty="0" err="1" smtClean="0"/>
              <a:t>Agrobacterium</a:t>
            </a:r>
            <a:r>
              <a:rPr lang="fr-FR" sz="2400" dirty="0" smtClean="0"/>
              <a:t> - plante peut donc être vue comme une manipulation </a:t>
            </a:r>
            <a:r>
              <a:rPr lang="fr-FR" sz="2400" dirty="0" err="1" smtClean="0"/>
              <a:t>géhétique</a:t>
            </a:r>
            <a:r>
              <a:rPr lang="fr-FR" sz="2400" dirty="0" smtClean="0"/>
              <a:t> naturelle au cours de laquelle la bactérie détourne à son profit l'activité métabolique de la plante.</a:t>
            </a:r>
          </a:p>
          <a:p>
            <a:pPr algn="just"/>
            <a:endParaRPr lang="fr-FR" sz="2400" dirty="0"/>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1"/>
          <p:cNvSpPr>
            <a:spLocks noChangeArrowheads="1"/>
          </p:cNvSpPr>
          <p:nvPr/>
        </p:nvSpPr>
        <p:spPr bwMode="auto">
          <a:xfrm>
            <a:off x="571472" y="428604"/>
            <a:ext cx="8143932"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La citation d’un mémoire ou d’une thèse</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fr-FR" sz="28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Nom, Initiale du Prénom (Année). Titre de la thèse ou du mémoire. Type de document : Spécialité. Lieu de soutenance : Université de soutenance, nombre de pages.</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Exemples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Sidibé, Y. (2009). La tarification de l’eau d’irrigation. Mémoire Master Recherche : Agriculture, Alimentation et Développement Durable – A2D2. Montpellier : Montpellier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SupAgro</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69 p.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Cheriet</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 (2009). Instabilité des alliances stratégiques asymétriques : cas des relations entre les firmes multinationales et les entreprises locales agroalimentaires en Méditerranée [En ligne]. Thèse de doctorat : Economie du développement agro-alimentaire et rural. Montpellier : Université de Montpellier 1, 443 p. Disponible sur </a:t>
            </a:r>
            <a:r>
              <a:rPr kumimoji="0" lang="fr-FR" sz="2400" b="0" i="0" u="none" strike="noStrike" cap="none" normalizeH="0" baseline="0" dirty="0" smtClean="0">
                <a:ln>
                  <a:noFill/>
                </a:ln>
                <a:solidFill>
                  <a:srgbClr val="00B0F0"/>
                </a:solidFill>
                <a:effectLst/>
                <a:latin typeface="Times New Roman" pitchFamily="18" charset="0"/>
                <a:ea typeface="Calibri" pitchFamily="34" charset="0"/>
                <a:cs typeface="Times New Roman" pitchFamily="18" charset="0"/>
              </a:rPr>
              <a:t>: http://www.supagro.fr/theses/intranet/09-0015_CHERIET (page consultée le 21/12/2010)</a:t>
            </a:r>
            <a:endParaRPr kumimoji="0" lang="fr-FR" sz="2400" b="0" i="0" u="none" strike="noStrike" cap="none" normalizeH="0" baseline="0" dirty="0" smtClean="0">
              <a:ln>
                <a:noFill/>
              </a:ln>
              <a:solidFill>
                <a:srgbClr val="00B0F0"/>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1"/>
          <p:cNvSpPr>
            <a:spLocks noChangeArrowheads="1"/>
          </p:cNvSpPr>
          <p:nvPr/>
        </p:nvSpPr>
        <p:spPr bwMode="auto">
          <a:xfrm>
            <a:off x="571472" y="571480"/>
            <a:ext cx="8286808"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La citation d’une communication à un congrès</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fr-FR" sz="2800" b="0" i="0" u="none" strike="noStrike" cap="none" normalizeH="0" baseline="0" dirty="0" smtClean="0">
              <a:ln>
                <a:noFill/>
              </a:ln>
              <a:solidFill>
                <a:schemeClr val="accent6"/>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Auteur(s) de la communication (Année). Titre de la communication. Titre de la conférence, organisateur de la conférence, date et lieu de la conférence, nombre de pages.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Exemples:</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Aubert, M.,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Bouhsina</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Z., Egg, J. et al. (2008). Substitution céréales locales - céréales importées et stabilisation du marché : une liaison impossible au Sahel? Colloque international : intégration des marchés et sécurité alimentaire dans les pays en développement, CERDI, 03-04/11/2008, Clermont-Ferrand (FRA), 15 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Sirieix</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L., </a:t>
            </a:r>
            <a:r>
              <a:rPr kumimoji="0" lang="en-US"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Grolleau</a:t>
            </a:r>
            <a:r>
              <a:rPr kumimoji="0" lang="en-US"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G. (2007). Consumers and food miles.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Colloque international AIEA2 : Développement durable et globalisation dans l’agroalimentaire, 22-25/07/2007, Londrina (BRA), 15 p.</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1"/>
          <p:cNvSpPr>
            <a:spLocks noChangeArrowheads="1"/>
          </p:cNvSpPr>
          <p:nvPr/>
        </p:nvSpPr>
        <p:spPr bwMode="auto">
          <a:xfrm>
            <a:off x="428596" y="642918"/>
            <a:ext cx="7715272" cy="458587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fr-FR" sz="2800" b="1"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La citation d’un site web</a:t>
            </a:r>
          </a:p>
          <a:p>
            <a:pPr marL="0" marR="0" lvl="0" indent="0" algn="just" defTabSz="914400" rtl="0" eaLnBrk="1" fontAlgn="base" latinLnBrk="0" hangingPunct="1">
              <a:lnSpc>
                <a:spcPct val="100000"/>
              </a:lnSpc>
              <a:spcBef>
                <a:spcPct val="0"/>
              </a:spcBef>
              <a:spcAft>
                <a:spcPct val="0"/>
              </a:spcAft>
              <a:buClrTx/>
              <a:buSzTx/>
              <a:buFontTx/>
              <a:buChar char="•"/>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Nom de l’auteur ou de l’organisme. Titre de la page d’accueil [en ligne]. (date de consultation du site).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Exemple: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AGRESTE. Recensement agricole 2000 [en ligne] (page consultée le 10/11/2009). http://agreste.agriculture.gouv.fr/enquetes/recensement-agricole/ </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FAOSTAT. Statistiques Production/Cultures [En ligne] (page consultée le 21/12/2010)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http://faostat.fao.org/site/567/default.aspx#ancor</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1"/>
          <p:cNvSpPr>
            <a:spLocks noChangeArrowheads="1"/>
          </p:cNvSpPr>
          <p:nvPr/>
        </p:nvSpPr>
        <p:spPr bwMode="auto">
          <a:xfrm>
            <a:off x="571472" y="857232"/>
            <a:ext cx="8072494"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l" defTabSz="914400" rtl="0" eaLnBrk="1" fontAlgn="base" latinLnBrk="0" hangingPunct="1">
              <a:lnSpc>
                <a:spcPct val="100000"/>
              </a:lnSpc>
              <a:spcBef>
                <a:spcPct val="0"/>
              </a:spcBef>
              <a:spcAft>
                <a:spcPct val="0"/>
              </a:spcAft>
              <a:buClrTx/>
              <a:buSzTx/>
              <a:buFontTx/>
              <a:buChar char="•"/>
              <a:tabLst/>
            </a:pPr>
            <a:r>
              <a:rPr kumimoji="0" lang="fr-FR"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Images, photographies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	Image dans une revue</a:t>
            </a: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AUTEUR de l’image, Prénom. Titre de l’image. (date de l’image) [type d’image].Titre du journal, date publication, vol, n°, page.</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Exemple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o BULAJ, Monika. En route vers la Podolie, une des grandes régions historiques d’Europe, dans le sud ouest de l’Ukraine. (sans date).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[photo]. </a:t>
            </a:r>
            <a:r>
              <a:rPr kumimoji="0" lang="fr-FR" sz="2400" b="0" i="1" u="none" strike="noStrike" cap="none" normalizeH="0" baseline="0" dirty="0" smtClean="0">
                <a:ln>
                  <a:noFill/>
                </a:ln>
                <a:effectLst/>
                <a:latin typeface="Times New Roman" pitchFamily="18" charset="0"/>
                <a:ea typeface="Calibri" pitchFamily="34" charset="0"/>
                <a:cs typeface="Times New Roman" pitchFamily="18" charset="0"/>
              </a:rPr>
              <a:t>Courrier International, 2009, n°978 à 980,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p 45.</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effectLst/>
                <a:latin typeface="Times New Roman" pitchFamily="18" charset="0"/>
                <a:ea typeface="Calibri" pitchFamily="34" charset="0"/>
                <a:cs typeface="Times New Roman" pitchFamily="18" charset="0"/>
              </a:rPr>
              <a:t>Exemple : sans auteur identifié</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o Data model comparison for several benchmark time series.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(sans date)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[graphique]. </a:t>
            </a:r>
            <a:r>
              <a:rPr kumimoji="0" lang="fr-FR" sz="2400" b="0" i="1" u="none" strike="noStrike" cap="none" normalizeH="0" baseline="0" dirty="0" smtClean="0">
                <a:ln>
                  <a:noFill/>
                </a:ln>
                <a:effectLst/>
                <a:latin typeface="Times New Roman" pitchFamily="18" charset="0"/>
                <a:ea typeface="Calibri" pitchFamily="34" charset="0"/>
                <a:cs typeface="Times New Roman" pitchFamily="18" charset="0"/>
              </a:rPr>
              <a:t>Science,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2009,</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l"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vol. 325, n°5938 p. 311.</a:t>
            </a:r>
            <a:endParaRPr kumimoji="0" lang="fr-FR" sz="2400" b="0" i="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1"/>
          <p:cNvSpPr>
            <a:spLocks noChangeArrowheads="1"/>
          </p:cNvSpPr>
          <p:nvPr/>
        </p:nvSpPr>
        <p:spPr bwMode="auto">
          <a:xfrm>
            <a:off x="428596" y="714356"/>
            <a:ext cx="8501122" cy="49552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Image dans un livre</a:t>
            </a:r>
            <a:endParaRPr kumimoji="0" lang="fr-FR" sz="28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AUTEUR de l’image ou ORGANISME, Prénom. Titre de l’image. (date de l’image)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[type d’image].In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 AUTEUR du livre. Titre de l’ouvrage. Lieu d’édition : Editeur, date publication, page.</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endParaRPr kumimoji="0" lang="fr-FR" sz="2400" b="1"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solidFill>
                  <a:srgbClr val="FFC000"/>
                </a:solidFill>
                <a:effectLst/>
                <a:latin typeface="Times New Roman" pitchFamily="18" charset="0"/>
                <a:ea typeface="Calibri" pitchFamily="34" charset="0"/>
                <a:cs typeface="Times New Roman" pitchFamily="18" charset="0"/>
              </a:rPr>
              <a:t>Exemple :</a:t>
            </a:r>
            <a:endParaRPr kumimoji="0" lang="fr-FR" sz="2400" b="0" i="0" u="none" strike="noStrike" cap="none" normalizeH="0" baseline="0" dirty="0" smtClean="0">
              <a:ln>
                <a:noFill/>
              </a:ln>
              <a:solidFill>
                <a:srgbClr val="FFC000"/>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o FIRO FOTO. La villa dans la châtaigneraie de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Comillas</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(sans date) </a:t>
            </a: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[photo]</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In : CRIPPA, Maria</a:t>
            </a:r>
            <a:r>
              <a:rPr lang="fr-FR" sz="2400" dirty="0" smtClean="0">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Antonietta</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Antoni Gaudi</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Köln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Taschen</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2003, p. 14.</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rgbClr val="FF0000"/>
                </a:solidFill>
                <a:effectLst/>
                <a:latin typeface="Times New Roman" pitchFamily="18" charset="0"/>
                <a:ea typeface="Calibri" pitchFamily="34" charset="0"/>
                <a:cs typeface="Times New Roman" pitchFamily="18" charset="0"/>
              </a:rPr>
              <a:t>Remarque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Il n’est pas obligatoire de mettre les références des images en bibliographie à condition de les avoir mises soit en dessous de l’image soit en note de bas de page</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1"/>
          <p:cNvSpPr>
            <a:spLocks noChangeArrowheads="1"/>
          </p:cNvSpPr>
          <p:nvPr/>
        </p:nvSpPr>
        <p:spPr bwMode="auto">
          <a:xfrm>
            <a:off x="285720" y="500042"/>
            <a:ext cx="8572560" cy="46474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fr-FR" sz="2800" b="1" i="0" u="none" strike="noStrike" cap="none" normalizeH="0" baseline="0" dirty="0" smtClean="0">
                <a:ln>
                  <a:noFill/>
                </a:ln>
                <a:solidFill>
                  <a:schemeClr val="accent6"/>
                </a:solidFill>
                <a:effectLst/>
                <a:latin typeface="Times New Roman" pitchFamily="18" charset="0"/>
                <a:ea typeface="Calibri" pitchFamily="34" charset="0"/>
                <a:cs typeface="Times New Roman" pitchFamily="18" charset="0"/>
              </a:rPr>
              <a:t>Image issue d’une page Web</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accent6"/>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NOM, Prénom ou ORGANISME. Titre de l’image. (date de l’image). [type d’image]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In : </a:t>
            </a:r>
            <a:r>
              <a:rPr kumimoji="0" lang="fr-FR" sz="2400" b="0" i="1" u="none" strike="noStrike" cap="none" normalizeH="0" baseline="0" dirty="0" smtClean="0">
                <a:ln>
                  <a:noFill/>
                </a:ln>
                <a:effectLst/>
                <a:latin typeface="Times New Roman" pitchFamily="18" charset="0"/>
                <a:ea typeface="Calibri" pitchFamily="34" charset="0"/>
                <a:cs typeface="Times New Roman" pitchFamily="18" charset="0"/>
              </a:rPr>
              <a:t>Nom du site.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Disponible</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sur : &lt;URL&gt; (date de consultation).</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1" i="1" u="none" strike="noStrike" cap="none" normalizeH="0" baseline="0" dirty="0" smtClean="0">
                <a:ln>
                  <a:noFill/>
                </a:ln>
                <a:effectLst/>
                <a:latin typeface="Times New Roman" pitchFamily="18" charset="0"/>
                <a:ea typeface="Calibri" pitchFamily="34" charset="0"/>
                <a:cs typeface="Times New Roman" pitchFamily="18" charset="0"/>
              </a:rPr>
              <a:t>Exemples :</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effectLst/>
                <a:latin typeface="Times New Roman" pitchFamily="18" charset="0"/>
                <a:ea typeface="Calibri" pitchFamily="34" charset="0"/>
                <a:cs typeface="Times New Roman" pitchFamily="18" charset="0"/>
              </a:rPr>
              <a:t>o SKIDMORE, Gage. Electoral college map for the 2008 United States presidential election.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(5 août</a:t>
            </a:r>
            <a:r>
              <a:rPr lang="fr-FR" sz="2400" dirty="0" smtClean="0">
                <a:latin typeface="Times New Roman" pitchFamily="18" charset="0"/>
                <a:ea typeface="Calibri" pitchFamily="34" charset="0"/>
                <a:cs typeface="Times New Roman" pitchFamily="18" charset="0"/>
              </a:rPr>
              <a:t>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2008)[Carte] </a:t>
            </a:r>
            <a:r>
              <a:rPr kumimoji="0" lang="fr-FR" sz="2400" b="1" i="0" u="none" strike="noStrike" cap="none" normalizeH="0" baseline="0" dirty="0" smtClean="0">
                <a:ln>
                  <a:noFill/>
                </a:ln>
                <a:effectLst/>
                <a:latin typeface="Times New Roman" pitchFamily="18" charset="0"/>
                <a:ea typeface="Calibri" pitchFamily="34" charset="0"/>
                <a:cs typeface="Times New Roman" pitchFamily="18" charset="0"/>
              </a:rPr>
              <a:t>In </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fr-FR" sz="2400" b="0" i="1" u="none" strike="noStrike" cap="none" normalizeH="0" baseline="0" dirty="0" err="1" smtClean="0">
                <a:ln>
                  <a:noFill/>
                </a:ln>
                <a:effectLst/>
                <a:latin typeface="Times New Roman" pitchFamily="18" charset="0"/>
                <a:ea typeface="Calibri" pitchFamily="34" charset="0"/>
                <a:cs typeface="Times New Roman" pitchFamily="18" charset="0"/>
              </a:rPr>
              <a:t>Wikipédia</a:t>
            </a:r>
            <a:r>
              <a:rPr kumimoji="0" lang="fr-FR" sz="2400" b="0" i="1" u="none" strike="noStrike" cap="none" normalizeH="0" baseline="0" dirty="0" smtClean="0">
                <a:ln>
                  <a:noFill/>
                </a:ln>
                <a:effectLst/>
                <a:latin typeface="Times New Roman" pitchFamily="18" charset="0"/>
                <a:ea typeface="Calibri" pitchFamily="34" charset="0"/>
                <a:cs typeface="Times New Roman" pitchFamily="18" charset="0"/>
              </a:rPr>
              <a:t> : élection présidentielle américaine de 2008</a:t>
            </a:r>
            <a:r>
              <a:rPr kumimoji="0" lang="fr-FR" sz="2400" b="0" i="0" u="none" strike="noStrike" cap="none" normalizeH="0" baseline="0" dirty="0" smtClean="0">
                <a:ln>
                  <a:noFill/>
                </a:ln>
                <a:effectLst/>
                <a:latin typeface="Times New Roman" pitchFamily="18" charset="0"/>
                <a:ea typeface="Calibri" pitchFamily="34" charset="0"/>
                <a:cs typeface="Times New Roman" pitchFamily="18" charset="0"/>
              </a:rPr>
              <a:t>. Disponible sur : &lt;</a:t>
            </a:r>
            <a:endParaRPr kumimoji="0" lang="fr-FR" sz="2400" b="0" i="0" u="none" strike="noStrike" cap="none" normalizeH="0" baseline="0" dirty="0" smtClean="0">
              <a:ln>
                <a:noFill/>
              </a:ln>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http://fr.wikipedia.org/wiki/%C3%89lection_pr%C3%A9sidentielle_am%C3%A9ricaine_de_2008&gt;</a:t>
            </a:r>
            <a:endParaRPr kumimoji="0" lang="fr-FR" sz="2400" b="0" i="0" u="none" strike="noStrike" cap="none" normalizeH="0" baseline="0" dirty="0" smtClean="0">
              <a:ln>
                <a:noFill/>
              </a:ln>
              <a:solidFill>
                <a:schemeClr val="bg2">
                  <a:lumMod val="40000"/>
                  <a:lumOff val="60000"/>
                </a:schemeClr>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(Consulté le 29/07/2009)</a:t>
            </a:r>
            <a:endParaRPr kumimoji="0" lang="fr-FR" sz="2400" b="0" i="0" u="none" strike="noStrike" cap="none" normalizeH="0" baseline="0" dirty="0" smtClean="0">
              <a:ln>
                <a:noFill/>
              </a:ln>
              <a:solidFill>
                <a:schemeClr val="bg2">
                  <a:lumMod val="40000"/>
                  <a:lumOff val="60000"/>
                </a:schemeClr>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1"/>
          <p:cNvSpPr>
            <a:spLocks noChangeArrowheads="1"/>
          </p:cNvSpPr>
          <p:nvPr/>
        </p:nvSpPr>
        <p:spPr bwMode="auto">
          <a:xfrm rot="10800000" flipV="1">
            <a:off x="500034" y="-459538"/>
            <a:ext cx="7786742" cy="72943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2800" b="0"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Logiciel de gestion bibliographique</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fr-FR" sz="2800"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 vous aider dans la gestion de vos références: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ENDNOTE </a:t>
            </a:r>
            <a:endParaRPr kumimoji="0" lang="fr-FR" sz="2400" b="0" i="0" u="none" strike="noStrike" cap="none" normalizeH="0" baseline="0" dirty="0" smtClean="0">
              <a:ln>
                <a:noFill/>
              </a:ln>
              <a:solidFill>
                <a:schemeClr val="bg2">
                  <a:lumMod val="40000"/>
                  <a:lumOff val="60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Logiciel propriétaire : disponible sur W: Possibilité de le télécharger (avec inscription)</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ZOTERO</a:t>
            </a:r>
            <a:r>
              <a:rPr kumimoji="0" lang="fr-FR" sz="2400" b="1"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C’est un module complémentaire du navigateur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Firefox</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Sous licence libre et gratuitement téléchargeable à l'url suivante : http://www.zotero.org/ Autoformation en </a:t>
            </a:r>
            <a:r>
              <a:rPr kumimoji="0" lang="fr-FR" sz="2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video</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http://inra-paca-erist.posterous.com/zoteroautoformation-en-video Supports en ligne : </a:t>
            </a: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hlinkClick r:id="rId2"/>
              </a:rPr>
              <a:t>http://www.zotero.org/support/fr/start</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fr-FR" sz="2400" b="1" i="0" u="none" strike="noStrike" cap="none" normalizeH="0" baseline="0" dirty="0" smtClean="0">
                <a:ln>
                  <a:noFill/>
                </a:ln>
                <a:solidFill>
                  <a:schemeClr val="bg2">
                    <a:lumMod val="40000"/>
                    <a:lumOff val="60000"/>
                  </a:schemeClr>
                </a:solidFill>
                <a:effectLst/>
                <a:latin typeface="Times New Roman" pitchFamily="18" charset="0"/>
                <a:ea typeface="Calibri" pitchFamily="34" charset="0"/>
                <a:cs typeface="Times New Roman" pitchFamily="18" charset="0"/>
              </a:rPr>
              <a:t>MENDELEY</a:t>
            </a:r>
            <a:r>
              <a:rPr kumimoji="0" lang="fr-FR" sz="2400" b="1" i="0" u="none" strike="noStrike" cap="none" normalizeH="0" baseline="0" dirty="0" smtClean="0">
                <a:ln>
                  <a:noFill/>
                </a:ln>
                <a:solidFill>
                  <a:schemeClr val="accent6">
                    <a:lumMod val="75000"/>
                  </a:schemeClr>
                </a:solidFill>
                <a:effectLst/>
                <a:latin typeface="Times New Roman" pitchFamily="18" charset="0"/>
                <a:ea typeface="Calibri" pitchFamily="34" charset="0"/>
                <a:cs typeface="Times New Roman" pitchFamily="18" charset="0"/>
              </a:rPr>
              <a:t> </a:t>
            </a:r>
            <a:endParaRPr kumimoji="0" lang="fr-FR" sz="2400" b="0" i="0" u="none" strike="noStrike" cap="none" normalizeH="0" baseline="0" dirty="0" smtClean="0">
              <a:ln>
                <a:noFill/>
              </a:ln>
              <a:solidFill>
                <a:schemeClr val="accent6">
                  <a:lumMod val="75000"/>
                </a:schemeClr>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Logiciel gratuit : http://www.mendeley.com/ Support en ligne : http://campus.isped.ubordeaux2.fr/BibliothequeVirtuelle/PDF/BiblioVirtuelle_Mendeley-FR.pdf/</a:t>
            </a:r>
            <a:endParaRPr kumimoji="0" lang="fr-FR"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428992" y="571480"/>
            <a:ext cx="2723823" cy="523220"/>
          </a:xfrm>
          <a:prstGeom prst="rect">
            <a:avLst/>
          </a:prstGeom>
        </p:spPr>
        <p:txBody>
          <a:bodyPr wrap="none">
            <a:spAutoFit/>
          </a:bodyPr>
          <a:lstStyle/>
          <a:p>
            <a:r>
              <a:rPr lang="fr-FR" sz="2800" b="1" dirty="0" smtClean="0">
                <a:solidFill>
                  <a:schemeClr val="accent6">
                    <a:lumMod val="75000"/>
                  </a:schemeClr>
                </a:solidFill>
              </a:rPr>
              <a:t>La soutenance</a:t>
            </a:r>
            <a:endParaRPr lang="fr-FR" sz="2800" dirty="0">
              <a:solidFill>
                <a:schemeClr val="accent6">
                  <a:lumMod val="75000"/>
                </a:schemeClr>
              </a:solidFill>
            </a:endParaRPr>
          </a:p>
        </p:txBody>
      </p:sp>
      <p:sp>
        <p:nvSpPr>
          <p:cNvPr id="3" name="Rectangle 2"/>
          <p:cNvSpPr/>
          <p:nvPr/>
        </p:nvSpPr>
        <p:spPr>
          <a:xfrm>
            <a:off x="428596" y="1500174"/>
            <a:ext cx="7858180" cy="1015663"/>
          </a:xfrm>
          <a:prstGeom prst="rect">
            <a:avLst/>
          </a:prstGeom>
        </p:spPr>
        <p:txBody>
          <a:bodyPr wrap="square">
            <a:spAutoFit/>
          </a:bodyPr>
          <a:lstStyle/>
          <a:p>
            <a:pPr algn="just">
              <a:buFont typeface="Arial" pitchFamily="34" charset="0"/>
              <a:buChar char="•"/>
            </a:pPr>
            <a:r>
              <a:rPr lang="fr-FR" sz="2000" dirty="0" smtClean="0"/>
              <a:t> La soutenance orale est un exercice en soit et reçoit une note elle aussi. Vous devez donc la préparer avec le plus grand sérieux.</a:t>
            </a:r>
            <a:endParaRPr lang="fr-FR" sz="2000" dirty="0"/>
          </a:p>
        </p:txBody>
      </p:sp>
      <p:sp>
        <p:nvSpPr>
          <p:cNvPr id="4" name="Rectangle 3"/>
          <p:cNvSpPr/>
          <p:nvPr/>
        </p:nvSpPr>
        <p:spPr>
          <a:xfrm>
            <a:off x="357158" y="2828836"/>
            <a:ext cx="8143932" cy="646331"/>
          </a:xfrm>
          <a:prstGeom prst="rect">
            <a:avLst/>
          </a:prstGeom>
        </p:spPr>
        <p:txBody>
          <a:bodyPr wrap="square">
            <a:spAutoFit/>
          </a:bodyPr>
          <a:lstStyle/>
          <a:p>
            <a:pPr algn="just">
              <a:buFont typeface="Arial" pitchFamily="34" charset="0"/>
              <a:buChar char="•"/>
            </a:pPr>
            <a:r>
              <a:rPr lang="fr-FR" dirty="0" smtClean="0"/>
              <a:t> La soutenance est publique et le jury doit être composé de 3 membres: le Président, un rapporteur et l’encadreur.</a:t>
            </a:r>
            <a:endParaRPr lang="fr-FR" dirty="0"/>
          </a:p>
        </p:txBody>
      </p:sp>
      <p:sp>
        <p:nvSpPr>
          <p:cNvPr id="5" name="Rectangle 4"/>
          <p:cNvSpPr/>
          <p:nvPr/>
        </p:nvSpPr>
        <p:spPr>
          <a:xfrm>
            <a:off x="428596" y="3643314"/>
            <a:ext cx="8286808" cy="369332"/>
          </a:xfrm>
          <a:prstGeom prst="rect">
            <a:avLst/>
          </a:prstGeom>
        </p:spPr>
        <p:txBody>
          <a:bodyPr wrap="square">
            <a:spAutoFit/>
          </a:bodyPr>
          <a:lstStyle/>
          <a:p>
            <a:pPr>
              <a:buFont typeface="Arial" pitchFamily="34" charset="0"/>
              <a:buChar char="•"/>
            </a:pPr>
            <a:r>
              <a:rPr lang="fr-FR" dirty="0" smtClean="0"/>
              <a:t> Les notes du mémoire de fin d’études donnent lieu aux mentions suivantes:</a:t>
            </a:r>
            <a:endParaRPr lang="fr-FR" dirty="0"/>
          </a:p>
        </p:txBody>
      </p:sp>
      <p:sp>
        <p:nvSpPr>
          <p:cNvPr id="6" name="Rectangle 5"/>
          <p:cNvSpPr/>
          <p:nvPr/>
        </p:nvSpPr>
        <p:spPr>
          <a:xfrm>
            <a:off x="1571604" y="4286256"/>
            <a:ext cx="6429420" cy="1569660"/>
          </a:xfrm>
          <a:prstGeom prst="rect">
            <a:avLst/>
          </a:prstGeom>
        </p:spPr>
        <p:txBody>
          <a:bodyPr wrap="square">
            <a:spAutoFit/>
          </a:bodyPr>
          <a:lstStyle/>
          <a:p>
            <a:r>
              <a:rPr lang="fr-FR" sz="2400" dirty="0" smtClean="0">
                <a:solidFill>
                  <a:schemeClr val="accent6">
                    <a:lumMod val="75000"/>
                  </a:schemeClr>
                </a:solidFill>
                <a:latin typeface="Times New Roman" pitchFamily="18" charset="0"/>
                <a:cs typeface="Times New Roman" pitchFamily="18" charset="0"/>
              </a:rPr>
              <a:t>Passable</a:t>
            </a:r>
            <a:r>
              <a:rPr lang="fr-FR" sz="2400" dirty="0" smtClean="0">
                <a:latin typeface="Times New Roman" pitchFamily="18" charset="0"/>
                <a:cs typeface="Times New Roman" pitchFamily="18" charset="0"/>
              </a:rPr>
              <a:t> : entre 10 et 12/20 (non inclut 12/20)</a:t>
            </a:r>
          </a:p>
          <a:p>
            <a:r>
              <a:rPr lang="fr-FR" sz="2400" dirty="0" smtClean="0">
                <a:solidFill>
                  <a:schemeClr val="accent6">
                    <a:lumMod val="75000"/>
                  </a:schemeClr>
                </a:solidFill>
                <a:latin typeface="Times New Roman" pitchFamily="18" charset="0"/>
                <a:cs typeface="Times New Roman" pitchFamily="18" charset="0"/>
              </a:rPr>
              <a:t>Assez bien </a:t>
            </a:r>
            <a:r>
              <a:rPr lang="fr-FR" sz="2400" dirty="0" smtClean="0">
                <a:latin typeface="Times New Roman" pitchFamily="18" charset="0"/>
                <a:cs typeface="Times New Roman" pitchFamily="18" charset="0"/>
              </a:rPr>
              <a:t>: 12/20 ≤ note &lt; 14/20</a:t>
            </a:r>
          </a:p>
          <a:p>
            <a:r>
              <a:rPr lang="fr-FR" sz="2400" dirty="0" smtClean="0">
                <a:solidFill>
                  <a:schemeClr val="accent6">
                    <a:lumMod val="75000"/>
                  </a:schemeClr>
                </a:solidFill>
                <a:latin typeface="Times New Roman" pitchFamily="18" charset="0"/>
                <a:cs typeface="Times New Roman" pitchFamily="18" charset="0"/>
              </a:rPr>
              <a:t>Bien</a:t>
            </a:r>
            <a:r>
              <a:rPr lang="fr-FR" sz="2400" dirty="0" smtClean="0">
                <a:latin typeface="Times New Roman" pitchFamily="18" charset="0"/>
                <a:cs typeface="Times New Roman" pitchFamily="18" charset="0"/>
              </a:rPr>
              <a:t> : 14/20 ≤ note &lt; 16/20</a:t>
            </a:r>
          </a:p>
          <a:p>
            <a:r>
              <a:rPr lang="fr-FR" sz="2400" dirty="0" smtClean="0">
                <a:solidFill>
                  <a:schemeClr val="accent6">
                    <a:lumMod val="75000"/>
                  </a:schemeClr>
                </a:solidFill>
                <a:latin typeface="Times New Roman" pitchFamily="18" charset="0"/>
                <a:cs typeface="Times New Roman" pitchFamily="18" charset="0"/>
              </a:rPr>
              <a:t>Très Bien </a:t>
            </a:r>
            <a:r>
              <a:rPr lang="fr-FR" sz="2400" dirty="0" smtClean="0">
                <a:latin typeface="Times New Roman" pitchFamily="18" charset="0"/>
                <a:cs typeface="Times New Roman" pitchFamily="18" charset="0"/>
              </a:rPr>
              <a:t>: note ≥ 16/20</a:t>
            </a:r>
            <a:endParaRPr lang="fr-F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4414" y="285728"/>
            <a:ext cx="7500990" cy="3416320"/>
          </a:xfrm>
          <a:prstGeom prst="rect">
            <a:avLst/>
          </a:prstGeom>
        </p:spPr>
        <p:txBody>
          <a:bodyPr wrap="square">
            <a:spAutoFit/>
          </a:bodyPr>
          <a:lstStyle/>
          <a:p>
            <a:pPr algn="ctr"/>
            <a:r>
              <a:rPr lang="fr-FR" sz="2400" b="1" dirty="0" smtClean="0">
                <a:solidFill>
                  <a:schemeClr val="accent6">
                    <a:lumMod val="75000"/>
                  </a:schemeClr>
                </a:solidFill>
              </a:rPr>
              <a:t>Les critères d’évaluation</a:t>
            </a:r>
          </a:p>
          <a:p>
            <a:pPr algn="ctr"/>
            <a:endParaRPr lang="fr-FR" sz="2400" b="1" dirty="0" smtClean="0">
              <a:solidFill>
                <a:schemeClr val="accent6">
                  <a:lumMod val="75000"/>
                </a:schemeClr>
              </a:solidFill>
            </a:endParaRPr>
          </a:p>
          <a:p>
            <a:r>
              <a:rPr lang="fr-FR" sz="2400" dirty="0" smtClean="0"/>
              <a:t> La forme</a:t>
            </a:r>
          </a:p>
          <a:p>
            <a:r>
              <a:rPr lang="fr-FR" sz="2400" dirty="0" smtClean="0"/>
              <a:t> La problématique</a:t>
            </a:r>
          </a:p>
          <a:p>
            <a:r>
              <a:rPr lang="fr-FR" sz="2400" dirty="0" smtClean="0"/>
              <a:t> La maîtrise des concepts mobilisés</a:t>
            </a:r>
          </a:p>
          <a:p>
            <a:r>
              <a:rPr lang="fr-FR" sz="2400" dirty="0" smtClean="0"/>
              <a:t> L’articulation des idées et le plan</a:t>
            </a:r>
          </a:p>
          <a:p>
            <a:r>
              <a:rPr lang="fr-FR" sz="2400" dirty="0" smtClean="0"/>
              <a:t> La qualité et la citation des sources</a:t>
            </a:r>
          </a:p>
          <a:p>
            <a:r>
              <a:rPr lang="fr-FR" sz="2400" dirty="0" smtClean="0"/>
              <a:t> La capacité de synthèse (introduction, conclusion)</a:t>
            </a:r>
          </a:p>
          <a:p>
            <a:r>
              <a:rPr lang="fr-FR" sz="2400" dirty="0" smtClean="0"/>
              <a:t> La maitrise des techniques de calcul et d’analyse</a:t>
            </a:r>
            <a:endParaRPr lang="fr-FR" sz="2400" dirty="0"/>
          </a:p>
        </p:txBody>
      </p:sp>
      <p:sp>
        <p:nvSpPr>
          <p:cNvPr id="3" name="Rectangle 2"/>
          <p:cNvSpPr/>
          <p:nvPr/>
        </p:nvSpPr>
        <p:spPr>
          <a:xfrm>
            <a:off x="571440" y="3857628"/>
            <a:ext cx="8572560" cy="1292662"/>
          </a:xfrm>
          <a:prstGeom prst="rect">
            <a:avLst/>
          </a:prstGeom>
        </p:spPr>
        <p:txBody>
          <a:bodyPr wrap="square">
            <a:spAutoFit/>
          </a:bodyPr>
          <a:lstStyle/>
          <a:p>
            <a:r>
              <a:rPr lang="fr-FR" sz="2400" b="1" dirty="0" smtClean="0">
                <a:solidFill>
                  <a:schemeClr val="accent6">
                    <a:lumMod val="75000"/>
                  </a:schemeClr>
                </a:solidFill>
              </a:rPr>
              <a:t>La soutenance n’est pas une reprise du document</a:t>
            </a:r>
            <a:r>
              <a:rPr lang="fr-FR" b="1" dirty="0" smtClean="0"/>
              <a:t>. </a:t>
            </a:r>
          </a:p>
          <a:p>
            <a:endParaRPr lang="fr-FR" b="1" dirty="0" smtClean="0"/>
          </a:p>
          <a:p>
            <a:r>
              <a:rPr lang="fr-FR" b="1" dirty="0" smtClean="0"/>
              <a:t>Il faut un esprit de synthèse de: la </a:t>
            </a:r>
            <a:r>
              <a:rPr lang="fr-FR" dirty="0" smtClean="0"/>
              <a:t>problématique, de la revue de littérature, de la méthodologie et des résultats. </a:t>
            </a:r>
            <a:r>
              <a:rPr lang="fr-FR" dirty="0" smtClean="0">
                <a:solidFill>
                  <a:schemeClr val="accent6"/>
                </a:solidFill>
              </a:rPr>
              <a:t>Ne cherchez pas à tout dire</a:t>
            </a:r>
            <a:endParaRPr lang="fr-FR" dirty="0">
              <a:solidFill>
                <a:schemeClr val="accent6"/>
              </a:solidFill>
            </a:endParaRPr>
          </a:p>
        </p:txBody>
      </p:sp>
      <p:sp>
        <p:nvSpPr>
          <p:cNvPr id="4" name="Rectangle 3"/>
          <p:cNvSpPr/>
          <p:nvPr/>
        </p:nvSpPr>
        <p:spPr>
          <a:xfrm>
            <a:off x="428596" y="5429264"/>
            <a:ext cx="8143932" cy="923330"/>
          </a:xfrm>
          <a:prstGeom prst="rect">
            <a:avLst/>
          </a:prstGeom>
        </p:spPr>
        <p:txBody>
          <a:bodyPr wrap="square">
            <a:spAutoFit/>
          </a:bodyPr>
          <a:lstStyle/>
          <a:p>
            <a:r>
              <a:rPr lang="fr-FR" dirty="0" smtClean="0"/>
              <a:t>Votre présentation orale doit durer entre 10' et 15' (à déterminer avec le directeur au préalable).</a:t>
            </a:r>
          </a:p>
          <a:p>
            <a:r>
              <a:rPr lang="fr-FR" dirty="0" smtClean="0"/>
              <a:t>Elle est suivie d'une discussion avec les membres du jury.</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214422"/>
            <a:ext cx="8215370" cy="4154984"/>
          </a:xfrm>
          <a:prstGeom prst="rect">
            <a:avLst/>
          </a:prstGeom>
        </p:spPr>
        <p:txBody>
          <a:bodyPr wrap="square">
            <a:spAutoFit/>
          </a:bodyPr>
          <a:lstStyle/>
          <a:p>
            <a:pPr algn="just"/>
            <a:endParaRPr lang="fr-FR" sz="2400" dirty="0" smtClean="0"/>
          </a:p>
          <a:p>
            <a:pPr algn="just"/>
            <a:r>
              <a:rPr lang="fr-FR" sz="2400" dirty="0" smtClean="0">
                <a:solidFill>
                  <a:srgbClr val="FF0000"/>
                </a:solidFill>
              </a:rPr>
              <a:t>Applications:</a:t>
            </a:r>
            <a:r>
              <a:rPr lang="fr-FR" sz="2400" dirty="0" smtClean="0"/>
              <a:t> Le génie génétique végétal repose en grande partie sur l'utilisation d' </a:t>
            </a:r>
            <a:r>
              <a:rPr lang="fr-FR" sz="2400" i="1" dirty="0" err="1" smtClean="0"/>
              <a:t>Agrobacterium</a:t>
            </a:r>
            <a:r>
              <a:rPr lang="fr-FR" sz="2400" dirty="0" smtClean="0"/>
              <a:t> comme vecteur naturel </a:t>
            </a:r>
            <a:r>
              <a:rPr lang="fr-FR" sz="2400" dirty="0" err="1" smtClean="0"/>
              <a:t>degènes</a:t>
            </a:r>
            <a:r>
              <a:rPr lang="fr-FR" sz="2400" dirty="0" smtClean="0"/>
              <a:t>. Les </a:t>
            </a:r>
            <a:r>
              <a:rPr lang="fr-FR" sz="2400" dirty="0" err="1" smtClean="0"/>
              <a:t>biotechnologistes</a:t>
            </a:r>
            <a:r>
              <a:rPr lang="fr-FR" sz="2400" dirty="0" smtClean="0"/>
              <a:t> utilisent le plus souvent des plasmides  désarmés( ne porte plus les gènes responsables du pouvoir pathogène. Sur ces plasmides désarmés, les gènes tumoraux sont en effet remplacés par un (ou plusieurs) gène d’intérêt agronomique (des gènes de résistance a l’herbicide)</a:t>
            </a:r>
            <a:endParaRPr lang="fr-FR" sz="2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000100" y="1000108"/>
            <a:ext cx="7358114" cy="4154984"/>
          </a:xfrm>
          <a:prstGeom prst="rect">
            <a:avLst/>
          </a:prstGeom>
        </p:spPr>
        <p:txBody>
          <a:bodyPr wrap="square">
            <a:spAutoFit/>
          </a:bodyPr>
          <a:lstStyle/>
          <a:p>
            <a:pPr lvl="0" fontAlgn="base">
              <a:spcBef>
                <a:spcPct val="0"/>
              </a:spcBef>
              <a:spcAft>
                <a:spcPct val="0"/>
              </a:spcAft>
            </a:pPr>
            <a:r>
              <a:rPr lang="fr-FR" sz="2400" b="1" i="1" dirty="0" smtClean="0">
                <a:latin typeface="Arial" pitchFamily="34" charset="0"/>
                <a:ea typeface="Calibri" pitchFamily="34" charset="0"/>
                <a:cs typeface="Arial" pitchFamily="34" charset="0"/>
              </a:rPr>
              <a:t>LES QUESTIONS DU CHERCHEUR DEBUTANT</a:t>
            </a:r>
          </a:p>
          <a:p>
            <a:pPr lvl="0" fontAlgn="base">
              <a:spcBef>
                <a:spcPct val="0"/>
              </a:spcBef>
              <a:spcAft>
                <a:spcPct val="0"/>
              </a:spcAft>
            </a:pP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que "faire de la recherche"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 Quelles sont les étapes d'une recherche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Comment choisir une méthodologie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Quel plan choisir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 Quel calendrier respecter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 Comment choisir et présenter ses citations et références ?</a:t>
            </a:r>
            <a:endParaRPr lang="fr-FR" sz="2400" dirty="0" smtClean="0">
              <a:latin typeface="Arial" pitchFamily="34" charset="0"/>
              <a:cs typeface="Arial" pitchFamily="34" charset="0"/>
            </a:endParaRPr>
          </a:p>
          <a:p>
            <a:pPr lvl="0" eaLnBrk="0" fontAlgn="base" hangingPunct="0">
              <a:spcBef>
                <a:spcPct val="0"/>
              </a:spcBef>
              <a:spcAft>
                <a:spcPct val="0"/>
              </a:spcAft>
              <a:buFontTx/>
              <a:buChar char="•"/>
            </a:pPr>
            <a:r>
              <a:rPr lang="fr-FR" sz="2400" dirty="0" smtClean="0">
                <a:latin typeface="Arial" pitchFamily="34" charset="0"/>
                <a:ea typeface="Calibri" pitchFamily="34" charset="0"/>
                <a:cs typeface="Arial" pitchFamily="34" charset="0"/>
              </a:rPr>
              <a:t>Comment se passe la soutenance ?</a:t>
            </a:r>
          </a:p>
          <a:p>
            <a:pPr lvl="0" eaLnBrk="0" fontAlgn="base" hangingPunct="0">
              <a:spcBef>
                <a:spcPct val="0"/>
              </a:spcBef>
              <a:spcAft>
                <a:spcPct val="0"/>
              </a:spcAft>
            </a:pPr>
            <a:r>
              <a:rPr lang="fr-FR" sz="2400" dirty="0" smtClean="0">
                <a:latin typeface="Arial" pitchFamily="34" charset="0"/>
                <a:ea typeface="Calibri" pitchFamily="34" charset="0"/>
                <a:cs typeface="Arial" pitchFamily="34" charset="0"/>
              </a:rPr>
              <a:t> Comment peut-on se perfectionner ?</a:t>
            </a:r>
            <a:r>
              <a:rPr lang="fr-FR" sz="2400" dirty="0" smtClean="0">
                <a:latin typeface="Arial" pitchFamily="34" charset="0"/>
                <a:cs typeface="Arial" pitchFamily="34" charset="0"/>
              </a:rPr>
              <a:t> </a:t>
            </a:r>
            <a:endParaRPr lang="fr-FR" sz="24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nderi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nderie">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nderie">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83414</TotalTime>
  <Words>5716</Words>
  <Application>Microsoft Office PowerPoint</Application>
  <PresentationFormat>Affichage à l'écran (4:3)</PresentationFormat>
  <Paragraphs>492</Paragraphs>
  <Slides>78</Slides>
  <Notes>13</Notes>
  <HiddenSlides>0</HiddenSlides>
  <MMClips>0</MMClips>
  <ScaleCrop>false</ScaleCrop>
  <HeadingPairs>
    <vt:vector size="4" baseType="variant">
      <vt:variant>
        <vt:lpstr>Thème</vt:lpstr>
      </vt:variant>
      <vt:variant>
        <vt:i4>1</vt:i4>
      </vt:variant>
      <vt:variant>
        <vt:lpstr>Titres des diapositives</vt:lpstr>
      </vt:variant>
      <vt:variant>
        <vt:i4>78</vt:i4>
      </vt:variant>
    </vt:vector>
  </HeadingPairs>
  <TitlesOfParts>
    <vt:vector size="79" baseType="lpstr">
      <vt:lpstr>Fonderie</vt:lpstr>
      <vt:lpstr>Méthodologie de recherche scientifique</vt:lpstr>
      <vt:lpstr>Présentation PowerPoint</vt:lpstr>
      <vt:lpstr>Qu’est-ce que la recherche?</vt:lpstr>
      <vt:lpstr>Le processus de recherche</vt:lpstr>
      <vt:lpstr>EXERCICE</vt:lpstr>
      <vt:lpstr>Présentation PowerPoint</vt:lpstr>
      <vt:lpstr>Présentation PowerPoint</vt:lpstr>
      <vt:lpstr>Présentation PowerPoint</vt:lpstr>
      <vt:lpstr>Présentation PowerPoint</vt:lpstr>
      <vt:lpstr>Choix du SUJET</vt:lpstr>
      <vt:lpstr>L'attitude du chercheur </vt:lpstr>
      <vt:lpstr>La Question centrale et la problématique </vt:lpstr>
      <vt:lpstr>La problématique est la question à laquelle on essaye de répondre pendant la recherche.    Le problème de recherche est formulé en s’appuyant sur les lectures (travaux et ouvrages) et les observations préliminaires de terrain  Les questions de recherche sont des énoncés interrogatifs qui formulent et explicitent le  problème identifié</vt:lpstr>
      <vt:lpstr>Hypothèses</vt:lpstr>
      <vt:lpstr>Présentation PowerPoint</vt:lpstr>
      <vt:lpstr>L'introduction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kad</dc:creator>
  <cp:lastModifiedBy>pc</cp:lastModifiedBy>
  <cp:revision>240</cp:revision>
  <dcterms:created xsi:type="dcterms:W3CDTF">2010-10-27T13:34:36Z</dcterms:created>
  <dcterms:modified xsi:type="dcterms:W3CDTF">2018-12-10T14:20:45Z</dcterms:modified>
</cp:coreProperties>
</file>