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6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3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3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F4A246-9EFF-49D5-B73A-58837DF9D9B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r-FR"/>
        </a:p>
      </dgm:t>
    </dgm:pt>
    <dgm:pt modelId="{2BB642F5-EAFE-45E5-8029-9E40384581F4}">
      <dgm:prSet/>
      <dgm:spPr/>
      <dgm:t>
        <a:bodyPr/>
        <a:lstStyle/>
        <a:p>
          <a:pPr rtl="0"/>
          <a:r>
            <a:rPr lang="fr-FR" b="1" dirty="0" smtClean="0">
              <a:solidFill>
                <a:schemeClr val="accent2"/>
              </a:solidFill>
            </a:rPr>
            <a:t>Bonne Chance </a:t>
          </a:r>
          <a:endParaRPr lang="fr-FR" dirty="0">
            <a:solidFill>
              <a:schemeClr val="accent2"/>
            </a:solidFill>
          </a:endParaRPr>
        </a:p>
      </dgm:t>
    </dgm:pt>
    <dgm:pt modelId="{CAEB4933-27FD-42A6-8C56-51B67C599ECB}" type="parTrans" cxnId="{308750E3-032B-4A67-ADE3-903FF8B777DC}">
      <dgm:prSet/>
      <dgm:spPr/>
      <dgm:t>
        <a:bodyPr/>
        <a:lstStyle/>
        <a:p>
          <a:endParaRPr lang="fr-FR"/>
        </a:p>
      </dgm:t>
    </dgm:pt>
    <dgm:pt modelId="{DF5F4CF7-9645-4781-814C-A108EADF9DEB}" type="sibTrans" cxnId="{308750E3-032B-4A67-ADE3-903FF8B777DC}">
      <dgm:prSet/>
      <dgm:spPr/>
      <dgm:t>
        <a:bodyPr/>
        <a:lstStyle/>
        <a:p>
          <a:endParaRPr lang="fr-FR"/>
        </a:p>
      </dgm:t>
    </dgm:pt>
    <dgm:pt modelId="{22115AB4-6C3D-4BA1-AEEE-39D1163C50DC}">
      <dgm:prSet/>
      <dgm:spPr/>
      <dgm:t>
        <a:bodyPr/>
        <a:lstStyle/>
        <a:p>
          <a:pPr rtl="0"/>
          <a:r>
            <a:rPr lang="fr-FR" b="1" dirty="0" smtClean="0">
              <a:solidFill>
                <a:schemeClr val="accent2"/>
              </a:solidFill>
            </a:rPr>
            <a:t>&amp;</a:t>
          </a:r>
          <a:r>
            <a:rPr lang="fr-FR" b="1" dirty="0" smtClean="0"/>
            <a:t> </a:t>
          </a:r>
          <a:endParaRPr lang="fr-FR" dirty="0"/>
        </a:p>
      </dgm:t>
    </dgm:pt>
    <dgm:pt modelId="{94E2DDBD-78CA-4758-AA0F-9C596CC7FC51}" type="parTrans" cxnId="{87A80403-842B-4CAA-907A-FD610D2128EC}">
      <dgm:prSet/>
      <dgm:spPr/>
      <dgm:t>
        <a:bodyPr/>
        <a:lstStyle/>
        <a:p>
          <a:endParaRPr lang="fr-FR"/>
        </a:p>
      </dgm:t>
    </dgm:pt>
    <dgm:pt modelId="{DE2E7073-7549-4BA5-A85F-DB6FFED9A27D}" type="sibTrans" cxnId="{87A80403-842B-4CAA-907A-FD610D2128EC}">
      <dgm:prSet/>
      <dgm:spPr/>
      <dgm:t>
        <a:bodyPr/>
        <a:lstStyle/>
        <a:p>
          <a:endParaRPr lang="fr-FR"/>
        </a:p>
      </dgm:t>
    </dgm:pt>
    <dgm:pt modelId="{B2FB2D4C-401D-4883-817C-A499F1075900}">
      <dgm:prSet/>
      <dgm:spPr/>
      <dgm:t>
        <a:bodyPr/>
        <a:lstStyle/>
        <a:p>
          <a:pPr rtl="0"/>
          <a:r>
            <a:rPr lang="fr-FR" b="1" dirty="0" smtClean="0">
              <a:solidFill>
                <a:schemeClr val="accent2"/>
              </a:solidFill>
            </a:rPr>
            <a:t>Bon Vent</a:t>
          </a:r>
          <a:endParaRPr lang="fr-FR" b="1" dirty="0">
            <a:solidFill>
              <a:schemeClr val="accent2"/>
            </a:solidFill>
          </a:endParaRPr>
        </a:p>
      </dgm:t>
    </dgm:pt>
    <dgm:pt modelId="{59A1D0D6-7F11-4010-8513-2BBF1D7B39CE}" type="parTrans" cxnId="{12CCF9FF-E7DF-42AF-A24F-81D7FA84AF54}">
      <dgm:prSet/>
      <dgm:spPr/>
      <dgm:t>
        <a:bodyPr/>
        <a:lstStyle/>
        <a:p>
          <a:endParaRPr lang="fr-FR"/>
        </a:p>
      </dgm:t>
    </dgm:pt>
    <dgm:pt modelId="{4EBCD7E0-C318-4F55-B834-563C8465F2A3}" type="sibTrans" cxnId="{12CCF9FF-E7DF-42AF-A24F-81D7FA84AF54}">
      <dgm:prSet/>
      <dgm:spPr/>
      <dgm:t>
        <a:bodyPr/>
        <a:lstStyle/>
        <a:p>
          <a:endParaRPr lang="fr-FR"/>
        </a:p>
      </dgm:t>
    </dgm:pt>
    <dgm:pt modelId="{B4CC85EF-0F5B-466A-88F7-726DDA5BC9E6}" type="pres">
      <dgm:prSet presAssocID="{C2F4A246-9EFF-49D5-B73A-58837DF9D9B5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2D1C1726-AC30-437E-A9B2-4AE5E6203865}" type="pres">
      <dgm:prSet presAssocID="{2BB642F5-EAFE-45E5-8029-9E40384581F4}" presName="circle1" presStyleLbl="node1" presStyleIdx="0" presStyleCnt="3"/>
      <dgm:spPr/>
    </dgm:pt>
    <dgm:pt modelId="{3E69EA72-C945-41AE-B335-3EE3C9076BF9}" type="pres">
      <dgm:prSet presAssocID="{2BB642F5-EAFE-45E5-8029-9E40384581F4}" presName="space" presStyleCnt="0"/>
      <dgm:spPr/>
    </dgm:pt>
    <dgm:pt modelId="{25FE664E-2C58-4E0B-A556-CED74A3C095D}" type="pres">
      <dgm:prSet presAssocID="{2BB642F5-EAFE-45E5-8029-9E40384581F4}" presName="rect1" presStyleLbl="alignAcc1" presStyleIdx="0" presStyleCnt="3" custLinFactNeighborY="-1018"/>
      <dgm:spPr/>
    </dgm:pt>
    <dgm:pt modelId="{BA446E3D-504B-462C-9C3F-8FC70F6950BF}" type="pres">
      <dgm:prSet presAssocID="{22115AB4-6C3D-4BA1-AEEE-39D1163C50DC}" presName="vertSpace2" presStyleLbl="node1" presStyleIdx="0" presStyleCnt="3"/>
      <dgm:spPr/>
    </dgm:pt>
    <dgm:pt modelId="{7668088B-3F98-4559-AB67-21E117729FE7}" type="pres">
      <dgm:prSet presAssocID="{22115AB4-6C3D-4BA1-AEEE-39D1163C50DC}" presName="circle2" presStyleLbl="node1" presStyleIdx="1" presStyleCnt="3"/>
      <dgm:spPr/>
    </dgm:pt>
    <dgm:pt modelId="{6DE7DB79-042C-4AA8-96A1-1DDE62D54A3F}" type="pres">
      <dgm:prSet presAssocID="{22115AB4-6C3D-4BA1-AEEE-39D1163C50DC}" presName="rect2" presStyleLbl="alignAcc1" presStyleIdx="1" presStyleCnt="3"/>
      <dgm:spPr/>
    </dgm:pt>
    <dgm:pt modelId="{84846D9A-B4C3-49BF-986C-FDDB8985AA86}" type="pres">
      <dgm:prSet presAssocID="{B2FB2D4C-401D-4883-817C-A499F1075900}" presName="vertSpace3" presStyleLbl="node1" presStyleIdx="1" presStyleCnt="3"/>
      <dgm:spPr/>
    </dgm:pt>
    <dgm:pt modelId="{27991876-D833-4CA0-9474-4805B3B2FB13}" type="pres">
      <dgm:prSet presAssocID="{B2FB2D4C-401D-4883-817C-A499F1075900}" presName="circle3" presStyleLbl="node1" presStyleIdx="2" presStyleCnt="3"/>
      <dgm:spPr/>
    </dgm:pt>
    <dgm:pt modelId="{833E24C2-A234-409C-8C09-7C156BFD63E9}" type="pres">
      <dgm:prSet presAssocID="{B2FB2D4C-401D-4883-817C-A499F1075900}" presName="rect3" presStyleLbl="alignAcc1" presStyleIdx="2" presStyleCnt="3"/>
      <dgm:spPr/>
    </dgm:pt>
    <dgm:pt modelId="{9EF7D33A-6E1B-4B1E-AC42-D34D5C4EF50D}" type="pres">
      <dgm:prSet presAssocID="{2BB642F5-EAFE-45E5-8029-9E40384581F4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6EE31DA7-FB31-4828-9E6B-19D76C203574}" type="pres">
      <dgm:prSet presAssocID="{22115AB4-6C3D-4BA1-AEEE-39D1163C50DC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49D65D4B-B681-4088-B678-186A4B2AB3E6}" type="pres">
      <dgm:prSet presAssocID="{B2FB2D4C-401D-4883-817C-A499F1075900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7F382A96-AD4C-4378-BF7A-8D0434EDA719}" type="presOf" srcId="{C2F4A246-9EFF-49D5-B73A-58837DF9D9B5}" destId="{B4CC85EF-0F5B-466A-88F7-726DDA5BC9E6}" srcOrd="0" destOrd="0" presId="urn:microsoft.com/office/officeart/2005/8/layout/target3"/>
    <dgm:cxn modelId="{A67DA261-EB98-485F-B049-B178979B2C83}" type="presOf" srcId="{B2FB2D4C-401D-4883-817C-A499F1075900}" destId="{833E24C2-A234-409C-8C09-7C156BFD63E9}" srcOrd="0" destOrd="0" presId="urn:microsoft.com/office/officeart/2005/8/layout/target3"/>
    <dgm:cxn modelId="{B8723EB2-D13C-4FFF-9DED-C21A0D3B4F04}" type="presOf" srcId="{2BB642F5-EAFE-45E5-8029-9E40384581F4}" destId="{25FE664E-2C58-4E0B-A556-CED74A3C095D}" srcOrd="0" destOrd="0" presId="urn:microsoft.com/office/officeart/2005/8/layout/target3"/>
    <dgm:cxn modelId="{308750E3-032B-4A67-ADE3-903FF8B777DC}" srcId="{C2F4A246-9EFF-49D5-B73A-58837DF9D9B5}" destId="{2BB642F5-EAFE-45E5-8029-9E40384581F4}" srcOrd="0" destOrd="0" parTransId="{CAEB4933-27FD-42A6-8C56-51B67C599ECB}" sibTransId="{DF5F4CF7-9645-4781-814C-A108EADF9DEB}"/>
    <dgm:cxn modelId="{12CCF9FF-E7DF-42AF-A24F-81D7FA84AF54}" srcId="{C2F4A246-9EFF-49D5-B73A-58837DF9D9B5}" destId="{B2FB2D4C-401D-4883-817C-A499F1075900}" srcOrd="2" destOrd="0" parTransId="{59A1D0D6-7F11-4010-8513-2BBF1D7B39CE}" sibTransId="{4EBCD7E0-C318-4F55-B834-563C8465F2A3}"/>
    <dgm:cxn modelId="{CC34359C-4080-4623-B03D-5CAF32F8819E}" type="presOf" srcId="{2BB642F5-EAFE-45E5-8029-9E40384581F4}" destId="{9EF7D33A-6E1B-4B1E-AC42-D34D5C4EF50D}" srcOrd="1" destOrd="0" presId="urn:microsoft.com/office/officeart/2005/8/layout/target3"/>
    <dgm:cxn modelId="{0CB38FCF-CEED-4AF7-A871-F72D53F331EE}" type="presOf" srcId="{22115AB4-6C3D-4BA1-AEEE-39D1163C50DC}" destId="{6DE7DB79-042C-4AA8-96A1-1DDE62D54A3F}" srcOrd="0" destOrd="0" presId="urn:microsoft.com/office/officeart/2005/8/layout/target3"/>
    <dgm:cxn modelId="{3E7024F2-0790-45AA-B476-56D61BE6435A}" type="presOf" srcId="{B2FB2D4C-401D-4883-817C-A499F1075900}" destId="{49D65D4B-B681-4088-B678-186A4B2AB3E6}" srcOrd="1" destOrd="0" presId="urn:microsoft.com/office/officeart/2005/8/layout/target3"/>
    <dgm:cxn modelId="{87A80403-842B-4CAA-907A-FD610D2128EC}" srcId="{C2F4A246-9EFF-49D5-B73A-58837DF9D9B5}" destId="{22115AB4-6C3D-4BA1-AEEE-39D1163C50DC}" srcOrd="1" destOrd="0" parTransId="{94E2DDBD-78CA-4758-AA0F-9C596CC7FC51}" sibTransId="{DE2E7073-7549-4BA5-A85F-DB6FFED9A27D}"/>
    <dgm:cxn modelId="{1266345D-EF83-44E1-8CEB-0261ACCA19EE}" type="presOf" srcId="{22115AB4-6C3D-4BA1-AEEE-39D1163C50DC}" destId="{6EE31DA7-FB31-4828-9E6B-19D76C203574}" srcOrd="1" destOrd="0" presId="urn:microsoft.com/office/officeart/2005/8/layout/target3"/>
    <dgm:cxn modelId="{6E138396-A9BC-4653-AF7D-FE7148587C5D}" type="presParOf" srcId="{B4CC85EF-0F5B-466A-88F7-726DDA5BC9E6}" destId="{2D1C1726-AC30-437E-A9B2-4AE5E6203865}" srcOrd="0" destOrd="0" presId="urn:microsoft.com/office/officeart/2005/8/layout/target3"/>
    <dgm:cxn modelId="{DE9759CA-E303-447A-B68D-2061375AF487}" type="presParOf" srcId="{B4CC85EF-0F5B-466A-88F7-726DDA5BC9E6}" destId="{3E69EA72-C945-41AE-B335-3EE3C9076BF9}" srcOrd="1" destOrd="0" presId="urn:microsoft.com/office/officeart/2005/8/layout/target3"/>
    <dgm:cxn modelId="{0E8E0E89-2C52-48E3-B87E-0673E08907E2}" type="presParOf" srcId="{B4CC85EF-0F5B-466A-88F7-726DDA5BC9E6}" destId="{25FE664E-2C58-4E0B-A556-CED74A3C095D}" srcOrd="2" destOrd="0" presId="urn:microsoft.com/office/officeart/2005/8/layout/target3"/>
    <dgm:cxn modelId="{8E374823-DA9C-4C53-BFD5-92CE9CD90AC4}" type="presParOf" srcId="{B4CC85EF-0F5B-466A-88F7-726DDA5BC9E6}" destId="{BA446E3D-504B-462C-9C3F-8FC70F6950BF}" srcOrd="3" destOrd="0" presId="urn:microsoft.com/office/officeart/2005/8/layout/target3"/>
    <dgm:cxn modelId="{7CED7104-C3B4-49B2-B5D8-D4E8763D95C5}" type="presParOf" srcId="{B4CC85EF-0F5B-466A-88F7-726DDA5BC9E6}" destId="{7668088B-3F98-4559-AB67-21E117729FE7}" srcOrd="4" destOrd="0" presId="urn:microsoft.com/office/officeart/2005/8/layout/target3"/>
    <dgm:cxn modelId="{F63F0F43-CA24-42F4-B8A6-3DD23FF71037}" type="presParOf" srcId="{B4CC85EF-0F5B-466A-88F7-726DDA5BC9E6}" destId="{6DE7DB79-042C-4AA8-96A1-1DDE62D54A3F}" srcOrd="5" destOrd="0" presId="urn:microsoft.com/office/officeart/2005/8/layout/target3"/>
    <dgm:cxn modelId="{80C0C42C-E601-492C-9527-534D203BC229}" type="presParOf" srcId="{B4CC85EF-0F5B-466A-88F7-726DDA5BC9E6}" destId="{84846D9A-B4C3-49BF-986C-FDDB8985AA86}" srcOrd="6" destOrd="0" presId="urn:microsoft.com/office/officeart/2005/8/layout/target3"/>
    <dgm:cxn modelId="{AE49667E-D96C-4C77-AD45-41A7C84DB78C}" type="presParOf" srcId="{B4CC85EF-0F5B-466A-88F7-726DDA5BC9E6}" destId="{27991876-D833-4CA0-9474-4805B3B2FB13}" srcOrd="7" destOrd="0" presId="urn:microsoft.com/office/officeart/2005/8/layout/target3"/>
    <dgm:cxn modelId="{47AC5C1A-7356-4457-BC57-507A324B1DA2}" type="presParOf" srcId="{B4CC85EF-0F5B-466A-88F7-726DDA5BC9E6}" destId="{833E24C2-A234-409C-8C09-7C156BFD63E9}" srcOrd="8" destOrd="0" presId="urn:microsoft.com/office/officeart/2005/8/layout/target3"/>
    <dgm:cxn modelId="{EB62AF54-0E06-45BC-85DE-D11A56255F91}" type="presParOf" srcId="{B4CC85EF-0F5B-466A-88F7-726DDA5BC9E6}" destId="{9EF7D33A-6E1B-4B1E-AC42-D34D5C4EF50D}" srcOrd="9" destOrd="0" presId="urn:microsoft.com/office/officeart/2005/8/layout/target3"/>
    <dgm:cxn modelId="{631F9297-81E1-400F-A875-E1D2EDBDBB61}" type="presParOf" srcId="{B4CC85EF-0F5B-466A-88F7-726DDA5BC9E6}" destId="{6EE31DA7-FB31-4828-9E6B-19D76C203574}" srcOrd="10" destOrd="0" presId="urn:microsoft.com/office/officeart/2005/8/layout/target3"/>
    <dgm:cxn modelId="{0DB320E1-0E79-45F3-A2C7-549F74FBC874}" type="presParOf" srcId="{B4CC85EF-0F5B-466A-88F7-726DDA5BC9E6}" destId="{49D65D4B-B681-4088-B678-186A4B2AB3E6}" srcOrd="11" destOrd="0" presId="urn:microsoft.com/office/officeart/2005/8/layout/targe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B680-E77E-43A5-BA32-3A739BF7C02C}" type="datetimeFigureOut">
              <a:rPr lang="fr-FR" smtClean="0"/>
              <a:pPr/>
              <a:t>09/11/2016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02F7-D64C-4BBD-9FAF-FB08BADA16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B680-E77E-43A5-BA32-3A739BF7C02C}" type="datetimeFigureOut">
              <a:rPr lang="fr-FR" smtClean="0"/>
              <a:pPr/>
              <a:t>09/11/2016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02F7-D64C-4BBD-9FAF-FB08BADA16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B680-E77E-43A5-BA32-3A739BF7C02C}" type="datetimeFigureOut">
              <a:rPr lang="fr-FR" smtClean="0"/>
              <a:pPr/>
              <a:t>09/11/2016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02F7-D64C-4BBD-9FAF-FB08BADA16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B680-E77E-43A5-BA32-3A739BF7C02C}" type="datetimeFigureOut">
              <a:rPr lang="fr-FR" smtClean="0"/>
              <a:pPr/>
              <a:t>09/11/2016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02F7-D64C-4BBD-9FAF-FB08BADA16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B680-E77E-43A5-BA32-3A739BF7C02C}" type="datetimeFigureOut">
              <a:rPr lang="fr-FR" smtClean="0"/>
              <a:pPr/>
              <a:t>09/11/2016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02F7-D64C-4BBD-9FAF-FB08BADA16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B680-E77E-43A5-BA32-3A739BF7C02C}" type="datetimeFigureOut">
              <a:rPr lang="fr-FR" smtClean="0"/>
              <a:pPr/>
              <a:t>09/11/2016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02F7-D64C-4BBD-9FAF-FB08BADA16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B680-E77E-43A5-BA32-3A739BF7C02C}" type="datetimeFigureOut">
              <a:rPr lang="fr-FR" smtClean="0"/>
              <a:pPr/>
              <a:t>09/11/2016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02F7-D64C-4BBD-9FAF-FB08BADA16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B680-E77E-43A5-BA32-3A739BF7C02C}" type="datetimeFigureOut">
              <a:rPr lang="fr-FR" smtClean="0"/>
              <a:pPr/>
              <a:t>09/11/2016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02F7-D64C-4BBD-9FAF-FB08BADA16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B680-E77E-43A5-BA32-3A739BF7C02C}" type="datetimeFigureOut">
              <a:rPr lang="fr-FR" smtClean="0"/>
              <a:pPr/>
              <a:t>09/11/2016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02F7-D64C-4BBD-9FAF-FB08BADA16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B680-E77E-43A5-BA32-3A739BF7C02C}" type="datetimeFigureOut">
              <a:rPr lang="fr-FR" smtClean="0"/>
              <a:pPr/>
              <a:t>09/11/2016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02F7-D64C-4BBD-9FAF-FB08BADA16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B680-E77E-43A5-BA32-3A739BF7C02C}" type="datetimeFigureOut">
              <a:rPr lang="fr-FR" smtClean="0"/>
              <a:pPr/>
              <a:t>09/11/2016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02F7-D64C-4BBD-9FAF-FB08BADA16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DB680-E77E-43A5-BA32-3A739BF7C02C}" type="datetimeFigureOut">
              <a:rPr lang="fr-FR" smtClean="0"/>
              <a:pPr/>
              <a:t>09/11/2016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402F7-D64C-4BBD-9FAF-FB08BADA16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:\CHARTE 2016\Présentation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21178848">
            <a:off x="301787" y="382675"/>
            <a:ext cx="8496000" cy="614717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1470025"/>
          </a:xfrm>
        </p:spPr>
        <p:txBody>
          <a:bodyPr/>
          <a:lstStyle/>
          <a:p>
            <a:r>
              <a:rPr lang="fr-FR" b="1" dirty="0" smtClean="0"/>
              <a:t>0bjectif Principal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143116"/>
            <a:ext cx="6400800" cy="1752600"/>
          </a:xfrm>
        </p:spPr>
        <p:txBody>
          <a:bodyPr>
            <a:noAutofit/>
          </a:bodyPr>
          <a:lstStyle/>
          <a:p>
            <a:r>
              <a:rPr lang="fr-FR" sz="2800" b="1" dirty="0" smtClean="0"/>
              <a:t>     </a:t>
            </a:r>
            <a:r>
              <a:rPr lang="fr-FR" sz="2800" b="1" dirty="0" smtClean="0">
                <a:solidFill>
                  <a:schemeClr val="tx2"/>
                </a:solidFill>
              </a:rPr>
              <a:t>Dépasser la relation maître – élève </a:t>
            </a:r>
          </a:p>
          <a:p>
            <a:r>
              <a:rPr lang="fr-FR" sz="2800" b="1" dirty="0" smtClean="0">
                <a:solidFill>
                  <a:schemeClr val="tx2"/>
                </a:solidFill>
              </a:rPr>
              <a:t>à l’égard du doctorant</a:t>
            </a:r>
          </a:p>
          <a:p>
            <a:endParaRPr lang="fr-FR" sz="1000" b="1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fr-FR" sz="2800" b="1" dirty="0" smtClean="0">
                <a:solidFill>
                  <a:schemeClr val="tx2"/>
                </a:solidFill>
              </a:rPr>
              <a:t>Engagements des différents partenaires </a:t>
            </a:r>
          </a:p>
          <a:p>
            <a:r>
              <a:rPr lang="fr-FR" sz="2800" b="1" dirty="0" smtClean="0">
                <a:solidFill>
                  <a:schemeClr val="tx2"/>
                </a:solidFill>
              </a:rPr>
              <a:t>pour garantir le bon déroulement </a:t>
            </a:r>
          </a:p>
          <a:p>
            <a:r>
              <a:rPr lang="fr-FR" sz="2800" b="1" dirty="0" smtClean="0">
                <a:solidFill>
                  <a:schemeClr val="tx2"/>
                </a:solidFill>
              </a:rPr>
              <a:t>de la formation doctorale</a:t>
            </a:r>
          </a:p>
          <a:p>
            <a:endParaRPr lang="fr-FR" sz="1000" b="1" dirty="0" smtClean="0">
              <a:solidFill>
                <a:schemeClr val="tx2"/>
              </a:solidFill>
            </a:endParaRPr>
          </a:p>
          <a:p>
            <a:r>
              <a:rPr lang="fr-FR" sz="2800" b="1" dirty="0" smtClean="0">
                <a:solidFill>
                  <a:schemeClr val="tx2"/>
                </a:solidFill>
              </a:rPr>
              <a:t>Définir les droits et devoirs de chacun</a:t>
            </a:r>
            <a:endParaRPr lang="fr-FR" sz="2800" b="1" dirty="0">
              <a:solidFill>
                <a:schemeClr val="tx2"/>
              </a:solidFill>
            </a:endParaRPr>
          </a:p>
        </p:txBody>
      </p:sp>
      <p:sp>
        <p:nvSpPr>
          <p:cNvPr id="4" name="Flèche droite 3"/>
          <p:cNvSpPr/>
          <p:nvPr/>
        </p:nvSpPr>
        <p:spPr>
          <a:xfrm flipV="1">
            <a:off x="285720" y="2357430"/>
            <a:ext cx="571504" cy="142876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droite 4"/>
          <p:cNvSpPr/>
          <p:nvPr/>
        </p:nvSpPr>
        <p:spPr>
          <a:xfrm>
            <a:off x="714348" y="3714752"/>
            <a:ext cx="571504" cy="142876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droite 5"/>
          <p:cNvSpPr/>
          <p:nvPr/>
        </p:nvSpPr>
        <p:spPr>
          <a:xfrm>
            <a:off x="1009624" y="5500702"/>
            <a:ext cx="571504" cy="142876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Différents partenaires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2800" b="1" dirty="0" smtClean="0">
                <a:solidFill>
                  <a:schemeClr val="tx2"/>
                </a:solidFill>
              </a:rPr>
              <a:t>Le Doctorant</a:t>
            </a:r>
          </a:p>
          <a:p>
            <a:pPr>
              <a:lnSpc>
                <a:spcPct val="150000"/>
              </a:lnSpc>
            </a:pPr>
            <a:r>
              <a:rPr lang="fr-FR" sz="2800" b="1" dirty="0" smtClean="0">
                <a:solidFill>
                  <a:schemeClr val="tx2"/>
                </a:solidFill>
              </a:rPr>
              <a:t>Le Directeur de thèse</a:t>
            </a:r>
          </a:p>
          <a:p>
            <a:pPr>
              <a:lnSpc>
                <a:spcPct val="150000"/>
              </a:lnSpc>
            </a:pPr>
            <a:r>
              <a:rPr lang="fr-FR" sz="2800" b="1" dirty="0" smtClean="0">
                <a:solidFill>
                  <a:schemeClr val="tx2"/>
                </a:solidFill>
              </a:rPr>
              <a:t>Le Responsable du CFD</a:t>
            </a:r>
          </a:p>
          <a:p>
            <a:pPr>
              <a:lnSpc>
                <a:spcPct val="150000"/>
              </a:lnSpc>
            </a:pPr>
            <a:r>
              <a:rPr lang="fr-FR" sz="2800" b="1" dirty="0" smtClean="0">
                <a:solidFill>
                  <a:schemeClr val="tx2"/>
                </a:solidFill>
              </a:rPr>
              <a:t>Le Directeur du laboratoire</a:t>
            </a:r>
          </a:p>
          <a:p>
            <a:pPr>
              <a:lnSpc>
                <a:spcPct val="150000"/>
              </a:lnSpc>
            </a:pPr>
            <a:r>
              <a:rPr lang="fr-FR" sz="2800" b="1" dirty="0" smtClean="0">
                <a:solidFill>
                  <a:schemeClr val="tx2"/>
                </a:solidFill>
              </a:rPr>
              <a:t>Le Partenaire socio-économique</a:t>
            </a:r>
          </a:p>
          <a:p>
            <a:pPr>
              <a:lnSpc>
                <a:spcPct val="150000"/>
              </a:lnSpc>
            </a:pPr>
            <a:r>
              <a:rPr lang="fr-FR" sz="2800" b="1" dirty="0" smtClean="0">
                <a:solidFill>
                  <a:schemeClr val="tx2"/>
                </a:solidFill>
              </a:rPr>
              <a:t>Le Chef d’établissement</a:t>
            </a:r>
            <a:endParaRPr lang="fr-FR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/>
          <a:lstStyle/>
          <a:p>
            <a:r>
              <a:rPr lang="fr-FR" b="1" dirty="0" smtClean="0"/>
              <a:t>Textes Réglementaires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fr-FR" sz="2400" b="1" dirty="0" smtClean="0">
                <a:solidFill>
                  <a:schemeClr val="tx2"/>
                </a:solidFill>
              </a:rPr>
              <a:t>Loi N°99-05 du 4 Avril 1999 : portant loi d’orientation sur l’enseignement supérieur, modifiée et </a:t>
            </a:r>
            <a:r>
              <a:rPr lang="fr-FR" sz="2400" b="1" dirty="0" smtClean="0">
                <a:solidFill>
                  <a:schemeClr val="tx2"/>
                </a:solidFill>
              </a:rPr>
              <a:t>complétée</a:t>
            </a:r>
          </a:p>
          <a:p>
            <a:pPr algn="just"/>
            <a:endParaRPr lang="fr-FR" sz="1000" b="1" dirty="0" smtClean="0">
              <a:solidFill>
                <a:schemeClr val="tx2"/>
              </a:solidFill>
            </a:endParaRPr>
          </a:p>
          <a:p>
            <a:pPr algn="just"/>
            <a:r>
              <a:rPr lang="fr-FR" sz="2400" b="1" dirty="0" smtClean="0">
                <a:solidFill>
                  <a:schemeClr val="tx2"/>
                </a:solidFill>
              </a:rPr>
              <a:t>Décret </a:t>
            </a:r>
            <a:r>
              <a:rPr lang="fr-FR" sz="2400" b="1" dirty="0" smtClean="0">
                <a:solidFill>
                  <a:schemeClr val="tx2"/>
                </a:solidFill>
              </a:rPr>
              <a:t>exécutif N°08-265 du 19 Août 2008 : portant régime des études en vue de l’obtention du diplôme de Licence, Master &amp; </a:t>
            </a:r>
            <a:r>
              <a:rPr lang="fr-FR" sz="2400" b="1" dirty="0" smtClean="0">
                <a:solidFill>
                  <a:schemeClr val="tx2"/>
                </a:solidFill>
              </a:rPr>
              <a:t>Doctorat</a:t>
            </a:r>
          </a:p>
          <a:p>
            <a:pPr algn="just"/>
            <a:endParaRPr lang="fr-FR" sz="1000" b="1" dirty="0" smtClean="0">
              <a:solidFill>
                <a:schemeClr val="tx2"/>
              </a:solidFill>
            </a:endParaRPr>
          </a:p>
          <a:p>
            <a:pPr algn="just"/>
            <a:r>
              <a:rPr lang="fr-FR" sz="2400" b="1" dirty="0" smtClean="0">
                <a:solidFill>
                  <a:schemeClr val="tx2"/>
                </a:solidFill>
              </a:rPr>
              <a:t>Décret </a:t>
            </a:r>
            <a:r>
              <a:rPr lang="fr-FR" sz="2400" b="1" dirty="0" smtClean="0">
                <a:solidFill>
                  <a:schemeClr val="tx2"/>
                </a:solidFill>
              </a:rPr>
              <a:t>exécutif N°10-231 du 02 Octobre 2010 : portant statut du </a:t>
            </a:r>
            <a:r>
              <a:rPr lang="fr-FR" sz="2400" b="1" dirty="0" smtClean="0">
                <a:solidFill>
                  <a:schemeClr val="tx2"/>
                </a:solidFill>
              </a:rPr>
              <a:t>Doctorant</a:t>
            </a:r>
          </a:p>
          <a:p>
            <a:pPr algn="just"/>
            <a:endParaRPr lang="fr-FR" sz="1000" b="1" dirty="0" smtClean="0">
              <a:solidFill>
                <a:schemeClr val="tx2"/>
              </a:solidFill>
            </a:endParaRPr>
          </a:p>
          <a:p>
            <a:pPr algn="just"/>
            <a:r>
              <a:rPr lang="fr-FR" sz="2400" b="1" dirty="0" smtClean="0">
                <a:solidFill>
                  <a:schemeClr val="tx2"/>
                </a:solidFill>
              </a:rPr>
              <a:t>Arrêté N°547 du 2 Juin 2016 : </a:t>
            </a:r>
            <a:r>
              <a:rPr lang="fr-FR" sz="2400" b="1" dirty="0" smtClean="0">
                <a:solidFill>
                  <a:schemeClr val="tx2"/>
                </a:solidFill>
              </a:rPr>
              <a:t>Fixant modalités d’organisation de la formation 3</a:t>
            </a:r>
            <a:r>
              <a:rPr lang="fr-FR" sz="2400" b="1" baseline="30000" dirty="0" smtClean="0">
                <a:solidFill>
                  <a:schemeClr val="tx2"/>
                </a:solidFill>
              </a:rPr>
              <a:t>ème</a:t>
            </a:r>
            <a:r>
              <a:rPr lang="fr-FR" sz="2400" b="1" dirty="0" smtClean="0">
                <a:solidFill>
                  <a:schemeClr val="tx2"/>
                </a:solidFill>
              </a:rPr>
              <a:t> Cycle et conditions de préparation et de soutenance de thèse de Doctorat </a:t>
            </a:r>
            <a:endParaRPr lang="fr-FR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/>
          <a:lstStyle/>
          <a:p>
            <a:r>
              <a:rPr lang="fr-FR" b="1" dirty="0" smtClean="0"/>
              <a:t>La Thèse -1-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17615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fr-FR" sz="2800" b="1" dirty="0" smtClean="0">
                <a:solidFill>
                  <a:schemeClr val="tx2"/>
                </a:solidFill>
              </a:rPr>
              <a:t>Sujet, Directeur, laboratoire d’accueil sont définis au cours de la première inscription</a:t>
            </a:r>
          </a:p>
          <a:p>
            <a:pPr algn="just"/>
            <a:endParaRPr lang="fr-FR" sz="1000" b="1" dirty="0" smtClean="0">
              <a:solidFill>
                <a:schemeClr val="tx2"/>
              </a:solidFill>
            </a:endParaRPr>
          </a:p>
          <a:p>
            <a:pPr algn="just"/>
            <a:r>
              <a:rPr lang="fr-FR" sz="2800" b="1" dirty="0" smtClean="0">
                <a:solidFill>
                  <a:schemeClr val="tx2"/>
                </a:solidFill>
              </a:rPr>
              <a:t>Thèse préparée en cotutelle est soumise à une convention de partenariat avec dispositions particulières clairement mentionnées</a:t>
            </a:r>
          </a:p>
          <a:p>
            <a:pPr algn="just"/>
            <a:endParaRPr lang="fr-FR" sz="1000" b="1" dirty="0" smtClean="0">
              <a:solidFill>
                <a:schemeClr val="tx2"/>
              </a:solidFill>
            </a:endParaRPr>
          </a:p>
          <a:p>
            <a:pPr algn="just"/>
            <a:r>
              <a:rPr lang="fr-FR" sz="2800" b="1" dirty="0" smtClean="0">
                <a:solidFill>
                  <a:schemeClr val="tx2"/>
                </a:solidFill>
              </a:rPr>
              <a:t>Le sujet ne peut être modifié après l’inscription sauf circonstances exceptionnelles</a:t>
            </a:r>
          </a:p>
          <a:p>
            <a:pPr algn="just"/>
            <a:endParaRPr lang="fr-FR" sz="1000" b="1" dirty="0" smtClean="0">
              <a:solidFill>
                <a:schemeClr val="tx2"/>
              </a:solidFill>
            </a:endParaRPr>
          </a:p>
          <a:p>
            <a:pPr algn="just"/>
            <a:r>
              <a:rPr lang="fr-FR" sz="2800" b="1" dirty="0" smtClean="0">
                <a:solidFill>
                  <a:schemeClr val="tx2"/>
                </a:solidFill>
              </a:rPr>
              <a:t>L’intitulé peut connaître une reformulation jusqu’à la dernière inscription qui précède la soutenance</a:t>
            </a:r>
          </a:p>
          <a:p>
            <a:pPr algn="just">
              <a:buNone/>
            </a:pPr>
            <a:r>
              <a:rPr lang="fr-FR" sz="2800" b="1" dirty="0" smtClean="0">
                <a:solidFill>
                  <a:schemeClr val="tx2"/>
                </a:solidFill>
              </a:rPr>
              <a:t> </a:t>
            </a:r>
            <a:endParaRPr lang="fr-FR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La Thèse </a:t>
            </a:r>
            <a:r>
              <a:rPr lang="fr-FR" b="1" dirty="0" smtClean="0"/>
              <a:t>-2-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fr-FR" sz="2800" b="1" dirty="0" smtClean="0">
                <a:solidFill>
                  <a:schemeClr val="tx2"/>
                </a:solidFill>
              </a:rPr>
              <a:t>La Durée normale accordée est de 3 ans</a:t>
            </a:r>
          </a:p>
          <a:p>
            <a:pPr algn="just"/>
            <a:endParaRPr lang="fr-FR" sz="1000" b="1" dirty="0" smtClean="0">
              <a:solidFill>
                <a:schemeClr val="tx2"/>
              </a:solidFill>
            </a:endParaRPr>
          </a:p>
          <a:p>
            <a:pPr algn="just"/>
            <a:r>
              <a:rPr lang="fr-FR" sz="2800" b="1" dirty="0" smtClean="0">
                <a:solidFill>
                  <a:schemeClr val="tx2"/>
                </a:solidFill>
              </a:rPr>
              <a:t>Dérogation </a:t>
            </a:r>
            <a:r>
              <a:rPr lang="fr-FR" sz="2800" b="1" dirty="0" smtClean="0">
                <a:solidFill>
                  <a:schemeClr val="accent2"/>
                </a:solidFill>
              </a:rPr>
              <a:t>exceptionnelle 1 à 2 ans peut être accordée</a:t>
            </a:r>
            <a:r>
              <a:rPr lang="fr-FR" sz="2800" b="1" dirty="0" smtClean="0">
                <a:solidFill>
                  <a:schemeClr val="tx2"/>
                </a:solidFill>
              </a:rPr>
              <a:t> par le Chef d’établissement sur proposition du Directeur de thèse et avis des organes Scientifiques</a:t>
            </a:r>
          </a:p>
          <a:p>
            <a:pPr algn="just"/>
            <a:endParaRPr lang="fr-FR" sz="1000" b="1" dirty="0" smtClean="0">
              <a:solidFill>
                <a:schemeClr val="tx2"/>
              </a:solidFill>
            </a:endParaRPr>
          </a:p>
          <a:p>
            <a:pPr algn="just"/>
            <a:r>
              <a:rPr lang="fr-FR" sz="2800" b="1" dirty="0" smtClean="0">
                <a:solidFill>
                  <a:schemeClr val="tx2"/>
                </a:solidFill>
              </a:rPr>
              <a:t>Pas de </a:t>
            </a:r>
            <a:r>
              <a:rPr lang="fr-FR" sz="2800" b="1" dirty="0" smtClean="0">
                <a:solidFill>
                  <a:schemeClr val="accent2"/>
                </a:solidFill>
              </a:rPr>
              <a:t>poursuite automatique </a:t>
            </a:r>
            <a:r>
              <a:rPr lang="fr-FR" sz="2800" b="1" dirty="0" smtClean="0">
                <a:solidFill>
                  <a:schemeClr val="tx2"/>
                </a:solidFill>
              </a:rPr>
              <a:t>de financement</a:t>
            </a:r>
          </a:p>
          <a:p>
            <a:pPr algn="just"/>
            <a:endParaRPr lang="fr-FR" sz="1000" b="1" dirty="0" smtClean="0">
              <a:solidFill>
                <a:schemeClr val="tx2"/>
              </a:solidFill>
            </a:endParaRPr>
          </a:p>
          <a:p>
            <a:pPr algn="just"/>
            <a:r>
              <a:rPr lang="fr-FR" sz="2800" b="1" dirty="0" smtClean="0">
                <a:solidFill>
                  <a:schemeClr val="tx2"/>
                </a:solidFill>
              </a:rPr>
              <a:t>Dépassés les délais accordés le </a:t>
            </a:r>
            <a:r>
              <a:rPr lang="fr-FR" sz="2800" b="1" dirty="0" smtClean="0">
                <a:solidFill>
                  <a:schemeClr val="accent2"/>
                </a:solidFill>
              </a:rPr>
              <a:t>candidat est radié </a:t>
            </a:r>
            <a:r>
              <a:rPr lang="fr-FR" sz="2800" b="1" dirty="0" smtClean="0">
                <a:solidFill>
                  <a:schemeClr val="tx2"/>
                </a:solidFill>
              </a:rPr>
              <a:t>des listes de la formation doctorale</a:t>
            </a:r>
            <a:endParaRPr lang="fr-FR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Evaluation &amp; Suivi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fr-FR" sz="2800" b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É</a:t>
            </a:r>
            <a:r>
              <a:rPr lang="fr-FR" sz="2800" b="1" dirty="0" smtClean="0">
                <a:solidFill>
                  <a:schemeClr val="tx2"/>
                </a:solidFill>
              </a:rPr>
              <a:t>valuation et suivi des Doctorant chaque année par le comité de formation doctorale à travers                « </a:t>
            </a:r>
            <a:r>
              <a:rPr lang="fr-FR" sz="2800" b="1" dirty="0" smtClean="0">
                <a:solidFill>
                  <a:schemeClr val="accent2"/>
                </a:solidFill>
              </a:rPr>
              <a:t>JOUN</a:t>
            </a:r>
            <a:r>
              <a:rPr lang="fr-FR" sz="2800" b="1" dirty="0" smtClean="0">
                <a:solidFill>
                  <a:schemeClr val="accent2"/>
                </a:solidFill>
                <a:latin typeface="Times New Roman"/>
                <a:cs typeface="Times New Roman"/>
              </a:rPr>
              <a:t>É</a:t>
            </a:r>
            <a:r>
              <a:rPr lang="fr-FR" sz="2800" b="1" dirty="0" smtClean="0">
                <a:solidFill>
                  <a:schemeClr val="accent2"/>
                </a:solidFill>
              </a:rPr>
              <a:t>ES SCIENTIFIQUES ou DOCTORIALES </a:t>
            </a:r>
            <a:r>
              <a:rPr lang="fr-FR" sz="2800" b="1" dirty="0" smtClean="0">
                <a:solidFill>
                  <a:schemeClr val="tx2"/>
                </a:solidFill>
              </a:rPr>
              <a:t>» organisées en fin d’année par </a:t>
            </a:r>
          </a:p>
          <a:p>
            <a:pPr algn="ctr">
              <a:lnSpc>
                <a:spcPct val="110000"/>
              </a:lnSpc>
              <a:buNone/>
            </a:pPr>
            <a:r>
              <a:rPr lang="fr-FR" sz="2800" b="1" dirty="0" smtClean="0">
                <a:solidFill>
                  <a:schemeClr val="tx2"/>
                </a:solidFill>
              </a:rPr>
              <a:t>L</a:t>
            </a:r>
            <a:r>
              <a:rPr lang="fr-FR" sz="2800" b="1" dirty="0" smtClean="0">
                <a:solidFill>
                  <a:schemeClr val="accent2"/>
                </a:solidFill>
              </a:rPr>
              <a:t>aboratoires + </a:t>
            </a:r>
            <a:r>
              <a:rPr lang="fr-FR" sz="2800" b="1" dirty="0" smtClean="0">
                <a:solidFill>
                  <a:schemeClr val="tx2"/>
                </a:solidFill>
              </a:rPr>
              <a:t>D</a:t>
            </a:r>
            <a:r>
              <a:rPr lang="fr-FR" sz="2800" b="1" dirty="0" smtClean="0">
                <a:solidFill>
                  <a:schemeClr val="accent2"/>
                </a:solidFill>
              </a:rPr>
              <a:t>épartements + </a:t>
            </a:r>
            <a:r>
              <a:rPr lang="fr-FR" sz="2800" b="1" dirty="0" smtClean="0">
                <a:solidFill>
                  <a:schemeClr val="tx2"/>
                </a:solidFill>
              </a:rPr>
              <a:t>F</a:t>
            </a:r>
            <a:r>
              <a:rPr lang="fr-FR" sz="2800" b="1" dirty="0" smtClean="0">
                <a:solidFill>
                  <a:schemeClr val="accent2"/>
                </a:solidFill>
              </a:rPr>
              <a:t>aculté</a:t>
            </a:r>
          </a:p>
          <a:p>
            <a:pPr algn="ctr">
              <a:lnSpc>
                <a:spcPct val="110000"/>
              </a:lnSpc>
              <a:buNone/>
            </a:pPr>
            <a:endParaRPr lang="fr-FR" sz="2800" b="1" dirty="0" smtClean="0">
              <a:solidFill>
                <a:schemeClr val="accent2"/>
              </a:solidFill>
            </a:endParaRPr>
          </a:p>
          <a:p>
            <a:pPr algn="just">
              <a:lnSpc>
                <a:spcPct val="110000"/>
              </a:lnSpc>
            </a:pPr>
            <a:r>
              <a:rPr lang="fr-FR" sz="2800" b="1" dirty="0" smtClean="0">
                <a:solidFill>
                  <a:schemeClr val="tx2"/>
                </a:solidFill>
              </a:rPr>
              <a:t>L’évaluation et le taux d’avancement  doivent être mentionnés dans le Carnet du Doctorant</a:t>
            </a:r>
            <a:endParaRPr lang="fr-FR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229600" cy="1143000"/>
          </a:xfrm>
        </p:spPr>
        <p:txBody>
          <a:bodyPr/>
          <a:lstStyle/>
          <a:p>
            <a:r>
              <a:rPr lang="fr-FR" b="1" dirty="0" smtClean="0"/>
              <a:t>Grille d’évaluation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46177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800" b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♦ </a:t>
            </a:r>
            <a:r>
              <a:rPr lang="fr-FR" sz="2800" b="1" dirty="0" smtClean="0">
                <a:solidFill>
                  <a:schemeClr val="tx2"/>
                </a:solidFill>
              </a:rPr>
              <a:t>Formation (</a:t>
            </a:r>
            <a:r>
              <a:rPr lang="fr-FR" sz="2800" b="1" dirty="0" smtClean="0">
                <a:solidFill>
                  <a:schemeClr val="accent2"/>
                </a:solidFill>
              </a:rPr>
              <a:t>30pts</a:t>
            </a:r>
            <a:r>
              <a:rPr lang="fr-FR" sz="2800" b="1" dirty="0" smtClean="0">
                <a:solidFill>
                  <a:schemeClr val="tx2"/>
                </a:solidFill>
              </a:rPr>
              <a:t>)</a:t>
            </a:r>
          </a:p>
          <a:p>
            <a:pPr lvl="1"/>
            <a:r>
              <a:rPr lang="fr-FR" b="1" dirty="0" smtClean="0">
                <a:solidFill>
                  <a:schemeClr val="tx2"/>
                </a:solidFill>
              </a:rPr>
              <a:t>Cours de Spécialité – </a:t>
            </a:r>
            <a:r>
              <a:rPr lang="fr-FR" b="1" dirty="0" smtClean="0">
                <a:solidFill>
                  <a:srgbClr val="00B050"/>
                </a:solidFill>
              </a:rPr>
              <a:t>12pts</a:t>
            </a:r>
          </a:p>
          <a:p>
            <a:pPr lvl="1"/>
            <a:r>
              <a:rPr lang="fr-FR" b="1" dirty="0" smtClean="0">
                <a:solidFill>
                  <a:schemeClr val="tx2"/>
                </a:solidFill>
              </a:rPr>
              <a:t>Cours de méthodologie de recherche et initiation à la didactique et à la pédagogie – </a:t>
            </a:r>
            <a:r>
              <a:rPr lang="fr-FR" b="1" dirty="0" smtClean="0">
                <a:solidFill>
                  <a:srgbClr val="00B050"/>
                </a:solidFill>
              </a:rPr>
              <a:t>06pts</a:t>
            </a:r>
          </a:p>
          <a:p>
            <a:pPr lvl="1"/>
            <a:r>
              <a:rPr lang="fr-FR" b="1" dirty="0" smtClean="0">
                <a:solidFill>
                  <a:schemeClr val="tx2"/>
                </a:solidFill>
              </a:rPr>
              <a:t>Cours de TIC – </a:t>
            </a:r>
            <a:r>
              <a:rPr lang="fr-FR" b="1" dirty="0" smtClean="0">
                <a:solidFill>
                  <a:srgbClr val="00B050"/>
                </a:solidFill>
              </a:rPr>
              <a:t>06pts</a:t>
            </a:r>
          </a:p>
          <a:p>
            <a:pPr lvl="1"/>
            <a:endParaRPr lang="fr-FR" sz="1000" b="1" dirty="0" smtClean="0">
              <a:solidFill>
                <a:schemeClr val="tx2"/>
              </a:solidFill>
            </a:endParaRPr>
          </a:p>
          <a:p>
            <a:pPr marL="0" lvl="1" indent="0">
              <a:buNone/>
            </a:pPr>
            <a:r>
              <a:rPr lang="fr-FR" b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♦</a:t>
            </a:r>
            <a:r>
              <a:rPr lang="fr-FR" b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fr-FR" b="1" dirty="0" smtClean="0">
                <a:solidFill>
                  <a:schemeClr val="tx2"/>
                </a:solidFill>
              </a:rPr>
              <a:t>Travaux Scientifiques (</a:t>
            </a:r>
            <a:r>
              <a:rPr lang="fr-FR" b="1" dirty="0" smtClean="0">
                <a:solidFill>
                  <a:schemeClr val="accent2"/>
                </a:solidFill>
              </a:rPr>
              <a:t>Minimum 50pts</a:t>
            </a:r>
            <a:r>
              <a:rPr lang="fr-FR" b="1" dirty="0" smtClean="0">
                <a:solidFill>
                  <a:schemeClr val="tx2"/>
                </a:solidFill>
              </a:rPr>
              <a:t>)</a:t>
            </a:r>
          </a:p>
          <a:p>
            <a:pPr marL="0" lvl="1" indent="0">
              <a:buNone/>
            </a:pPr>
            <a:endParaRPr lang="fr-FR" sz="1000" b="1" dirty="0" smtClean="0">
              <a:solidFill>
                <a:schemeClr val="tx2"/>
              </a:solidFill>
            </a:endParaRPr>
          </a:p>
          <a:p>
            <a:pPr marL="90488" lvl="1" indent="-90488">
              <a:buNone/>
            </a:pPr>
            <a:r>
              <a:rPr lang="fr-FR" b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♦ </a:t>
            </a:r>
            <a:r>
              <a:rPr lang="fr-FR" b="1" dirty="0" smtClean="0">
                <a:solidFill>
                  <a:schemeClr val="tx2"/>
                </a:solidFill>
              </a:rPr>
              <a:t>La Thèse : Travail de Recherche Original (</a:t>
            </a:r>
            <a:r>
              <a:rPr lang="fr-FR" b="1" dirty="0" smtClean="0">
                <a:solidFill>
                  <a:schemeClr val="accent2"/>
                </a:solidFill>
              </a:rPr>
              <a:t>100pts</a:t>
            </a:r>
            <a:r>
              <a:rPr lang="fr-FR" b="1" dirty="0" smtClean="0">
                <a:solidFill>
                  <a:schemeClr val="tx2"/>
                </a:solidFill>
              </a:rPr>
              <a:t>)</a:t>
            </a:r>
          </a:p>
          <a:p>
            <a:pPr marL="90488" lvl="1" indent="-90488">
              <a:buNone/>
            </a:pPr>
            <a:endParaRPr lang="fr-FR" b="1" dirty="0" smtClean="0">
              <a:solidFill>
                <a:schemeClr val="tx2"/>
              </a:solidFill>
            </a:endParaRPr>
          </a:p>
          <a:p>
            <a:pPr marL="90488" lvl="1" indent="-90488" algn="ctr">
              <a:buNone/>
            </a:pPr>
            <a:r>
              <a:rPr lang="fr-FR" b="1" dirty="0" smtClean="0">
                <a:solidFill>
                  <a:srgbClr val="C00000"/>
                </a:solidFill>
              </a:rPr>
              <a:t>Total Exigé pour validation de la Thèse = 180 pts</a:t>
            </a:r>
            <a:endParaRPr lang="fr-FR" b="1" dirty="0" smtClean="0">
              <a:solidFill>
                <a:srgbClr val="C00000"/>
              </a:solidFill>
            </a:endParaRPr>
          </a:p>
          <a:p>
            <a:pPr lvl="1">
              <a:buNone/>
            </a:pPr>
            <a:endParaRPr lang="fr-FR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26049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364</Words>
  <Application>Microsoft Office PowerPoint</Application>
  <PresentationFormat>Affichage à l'écran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Diapositive 1</vt:lpstr>
      <vt:lpstr>0bjectif Principal</vt:lpstr>
      <vt:lpstr>Différents partenaires</vt:lpstr>
      <vt:lpstr>Textes Réglementaires</vt:lpstr>
      <vt:lpstr>La Thèse -1-</vt:lpstr>
      <vt:lpstr>La Thèse -2-</vt:lpstr>
      <vt:lpstr>Evaluation &amp; Suivi</vt:lpstr>
      <vt:lpstr>Grille d’évaluation</vt:lpstr>
      <vt:lpstr>Diapositive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0bjectif Principal</dc:title>
  <dc:creator>UNIV</dc:creator>
  <cp:lastModifiedBy>UNIV</cp:lastModifiedBy>
  <cp:revision>19</cp:revision>
  <dcterms:created xsi:type="dcterms:W3CDTF">2016-11-09T08:47:44Z</dcterms:created>
  <dcterms:modified xsi:type="dcterms:W3CDTF">2016-11-09T12:35:35Z</dcterms:modified>
</cp:coreProperties>
</file>