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544" r:id="rId2"/>
    <p:sldId id="374" r:id="rId3"/>
    <p:sldId id="427" r:id="rId4"/>
    <p:sldId id="429" r:id="rId5"/>
    <p:sldId id="609" r:id="rId6"/>
    <p:sldId id="300" r:id="rId7"/>
    <p:sldId id="376" r:id="rId8"/>
    <p:sldId id="382" r:id="rId9"/>
    <p:sldId id="383" r:id="rId10"/>
    <p:sldId id="409" r:id="rId11"/>
    <p:sldId id="384" r:id="rId12"/>
    <p:sldId id="387" r:id="rId13"/>
    <p:sldId id="370" r:id="rId14"/>
    <p:sldId id="347" r:id="rId15"/>
    <p:sldId id="350" r:id="rId16"/>
    <p:sldId id="351" r:id="rId17"/>
    <p:sldId id="432" r:id="rId18"/>
    <p:sldId id="607" r:id="rId19"/>
    <p:sldId id="608" r:id="rId20"/>
    <p:sldId id="404" r:id="rId21"/>
    <p:sldId id="472" r:id="rId22"/>
    <p:sldId id="406" r:id="rId23"/>
    <p:sldId id="393" r:id="rId24"/>
    <p:sldId id="501" r:id="rId25"/>
    <p:sldId id="470" r:id="rId26"/>
    <p:sldId id="480" r:id="rId27"/>
    <p:sldId id="591" r:id="rId28"/>
    <p:sldId id="549" r:id="rId29"/>
    <p:sldId id="412" r:id="rId30"/>
    <p:sldId id="439" r:id="rId31"/>
    <p:sldId id="482" r:id="rId32"/>
    <p:sldId id="601" r:id="rId33"/>
    <p:sldId id="476" r:id="rId34"/>
    <p:sldId id="415" r:id="rId35"/>
    <p:sldId id="463" r:id="rId36"/>
    <p:sldId id="553" r:id="rId37"/>
    <p:sldId id="551" r:id="rId38"/>
    <p:sldId id="605" r:id="rId39"/>
    <p:sldId id="558" r:id="rId40"/>
    <p:sldId id="469" r:id="rId41"/>
    <p:sldId id="483" r:id="rId42"/>
    <p:sldId id="563" r:id="rId43"/>
    <p:sldId id="567" r:id="rId44"/>
    <p:sldId id="569" r:id="rId45"/>
    <p:sldId id="573" r:id="rId46"/>
    <p:sldId id="570" r:id="rId47"/>
    <p:sldId id="519" r:id="rId48"/>
    <p:sldId id="602" r:id="rId49"/>
    <p:sldId id="388" r:id="rId50"/>
    <p:sldId id="576" r:id="rId51"/>
    <p:sldId id="577" r:id="rId52"/>
    <p:sldId id="401" r:id="rId53"/>
    <p:sldId id="419" r:id="rId54"/>
    <p:sldId id="389" r:id="rId55"/>
    <p:sldId id="400" r:id="rId56"/>
    <p:sldId id="402" r:id="rId57"/>
    <p:sldId id="575" r:id="rId58"/>
    <p:sldId id="574" r:id="rId59"/>
    <p:sldId id="267" r:id="rId60"/>
    <p:sldId id="538" r:id="rId61"/>
    <p:sldId id="579" r:id="rId62"/>
    <p:sldId id="539" r:id="rId63"/>
    <p:sldId id="583" r:id="rId64"/>
    <p:sldId id="590" r:id="rId65"/>
    <p:sldId id="606" r:id="rId66"/>
    <p:sldId id="585" r:id="rId67"/>
    <p:sldId id="586" r:id="rId68"/>
    <p:sldId id="594" r:id="rId6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FF"/>
    <a:srgbClr val="FFFF00"/>
    <a:srgbClr val="006600"/>
    <a:srgbClr val="FFFF99"/>
    <a:srgbClr val="99FF99"/>
    <a:srgbClr val="CCFF99"/>
    <a:srgbClr val="99CCFF"/>
    <a:srgbClr val="0099FF"/>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528" autoAdjust="0"/>
  </p:normalViewPr>
  <p:slideViewPr>
    <p:cSldViewPr>
      <p:cViewPr>
        <p:scale>
          <a:sx n="60" d="100"/>
          <a:sy n="60" d="100"/>
        </p:scale>
        <p:origin x="-1656" y="-72"/>
      </p:cViewPr>
      <p:guideLst>
        <p:guide orient="horz" pos="2160"/>
        <p:guide pos="2880"/>
      </p:guideLst>
    </p:cSldViewPr>
  </p:slideViewPr>
  <p:notesTextViewPr>
    <p:cViewPr>
      <p:scale>
        <a:sx n="1" d="1"/>
        <a:sy n="1" d="1"/>
      </p:scale>
      <p:origin x="0" y="0"/>
    </p:cViewPr>
  </p:notesTextViewPr>
  <p:sorterViewPr>
    <p:cViewPr>
      <p:scale>
        <a:sx n="70" d="100"/>
        <a:sy n="70" d="100"/>
      </p:scale>
      <p:origin x="0" y="58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16DCFF-440D-425E-9F18-F4103593C2A0}" type="datetimeFigureOut">
              <a:rPr lang="fr-FR" smtClean="0"/>
              <a:t>13/05/2017</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DAA20C-DB35-48AA-8DE7-8573325EB35B}" type="slidenum">
              <a:rPr lang="fr-FR" smtClean="0"/>
              <a:t>‹N°›</a:t>
            </a:fld>
            <a:endParaRPr lang="fr-FR" dirty="0"/>
          </a:p>
        </p:txBody>
      </p:sp>
    </p:spTree>
    <p:extLst>
      <p:ext uri="{BB962C8B-B14F-4D97-AF65-F5344CB8AC3E}">
        <p14:creationId xmlns:p14="http://schemas.microsoft.com/office/powerpoint/2010/main" val="3608633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7DAA20C-DB35-48AA-8DE7-8573325EB35B}" type="slidenum">
              <a:rPr lang="fr-FR" smtClean="0"/>
              <a:t>1</a:t>
            </a:fld>
            <a:endParaRPr lang="fr-FR" dirty="0"/>
          </a:p>
        </p:txBody>
      </p:sp>
    </p:spTree>
    <p:extLst>
      <p:ext uri="{BB962C8B-B14F-4D97-AF65-F5344CB8AC3E}">
        <p14:creationId xmlns:p14="http://schemas.microsoft.com/office/powerpoint/2010/main" val="1125061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7DAA20C-DB35-48AA-8DE7-8573325EB35B}" type="slidenum">
              <a:rPr lang="fr-FR" smtClean="0"/>
              <a:t>68</a:t>
            </a:fld>
            <a:endParaRPr lang="fr-FR" dirty="0"/>
          </a:p>
        </p:txBody>
      </p:sp>
    </p:spTree>
    <p:extLst>
      <p:ext uri="{BB962C8B-B14F-4D97-AF65-F5344CB8AC3E}">
        <p14:creationId xmlns:p14="http://schemas.microsoft.com/office/powerpoint/2010/main" val="2357528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011AE47D-3626-48D9-817D-CF99B62C5D50}" type="datetimeFigureOut">
              <a:rPr lang="fr-FR" smtClean="0"/>
              <a:t>13/05/2017</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3C6DC837-A944-4B63-A41D-4D2219D37378}" type="slidenum">
              <a:rPr lang="fr-FR" smtClean="0"/>
              <a:t>‹N°›</a:t>
            </a:fld>
            <a:endParaRPr lang="fr-FR" dirty="0"/>
          </a:p>
        </p:txBody>
      </p:sp>
    </p:spTree>
    <p:extLst>
      <p:ext uri="{BB962C8B-B14F-4D97-AF65-F5344CB8AC3E}">
        <p14:creationId xmlns:p14="http://schemas.microsoft.com/office/powerpoint/2010/main" val="955865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11AE47D-3626-48D9-817D-CF99B62C5D50}" type="datetimeFigureOut">
              <a:rPr lang="fr-FR" smtClean="0"/>
              <a:t>13/05/2017</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3C6DC837-A944-4B63-A41D-4D2219D37378}" type="slidenum">
              <a:rPr lang="fr-FR" smtClean="0"/>
              <a:t>‹N°›</a:t>
            </a:fld>
            <a:endParaRPr lang="fr-FR" dirty="0"/>
          </a:p>
        </p:txBody>
      </p:sp>
    </p:spTree>
    <p:extLst>
      <p:ext uri="{BB962C8B-B14F-4D97-AF65-F5344CB8AC3E}">
        <p14:creationId xmlns:p14="http://schemas.microsoft.com/office/powerpoint/2010/main" val="841202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11AE47D-3626-48D9-817D-CF99B62C5D50}" type="datetimeFigureOut">
              <a:rPr lang="fr-FR" smtClean="0"/>
              <a:t>13/05/2017</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3C6DC837-A944-4B63-A41D-4D2219D37378}" type="slidenum">
              <a:rPr lang="fr-FR" smtClean="0"/>
              <a:t>‹N°›</a:t>
            </a:fld>
            <a:endParaRPr lang="fr-FR" dirty="0"/>
          </a:p>
        </p:txBody>
      </p:sp>
    </p:spTree>
    <p:extLst>
      <p:ext uri="{BB962C8B-B14F-4D97-AF65-F5344CB8AC3E}">
        <p14:creationId xmlns:p14="http://schemas.microsoft.com/office/powerpoint/2010/main" val="3914190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Obj">
  <p:cSld name="Titre. 2 contenus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smtClean="0"/>
              <a:t>Cliquez pour modifier le style du titre</a:t>
            </a:r>
            <a:endParaRPr lang="ar-DZ"/>
          </a:p>
        </p:txBody>
      </p:sp>
      <p:sp>
        <p:nvSpPr>
          <p:cNvPr id="3" name="Espace réservé du contenu 2"/>
          <p:cNvSpPr>
            <a:spLocks noGrp="1"/>
          </p:cNvSpPr>
          <p:nvPr>
            <p:ph sz="quarter" idx="1"/>
          </p:nvPr>
        </p:nvSpPr>
        <p:spPr>
          <a:xfrm>
            <a:off x="457200" y="1600200"/>
            <a:ext cx="4044462" cy="21859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ar-DZ"/>
          </a:p>
        </p:txBody>
      </p:sp>
      <p:sp>
        <p:nvSpPr>
          <p:cNvPr id="4" name="Espace réservé du contenu 3"/>
          <p:cNvSpPr>
            <a:spLocks noGrp="1"/>
          </p:cNvSpPr>
          <p:nvPr>
            <p:ph sz="quarter" idx="2"/>
          </p:nvPr>
        </p:nvSpPr>
        <p:spPr>
          <a:xfrm>
            <a:off x="457200" y="3938589"/>
            <a:ext cx="4044462" cy="21875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ar-DZ"/>
          </a:p>
        </p:txBody>
      </p:sp>
      <p:sp>
        <p:nvSpPr>
          <p:cNvPr id="5" name="Espace réservé du contenu 4"/>
          <p:cNvSpPr>
            <a:spLocks noGrp="1"/>
          </p:cNvSpPr>
          <p:nvPr>
            <p:ph sz="half" idx="3"/>
          </p:nvPr>
        </p:nvSpPr>
        <p:spPr>
          <a:xfrm>
            <a:off x="4642338" y="1600201"/>
            <a:ext cx="4044462" cy="452596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ar-DZ"/>
          </a:p>
        </p:txBody>
      </p:sp>
      <p:sp>
        <p:nvSpPr>
          <p:cNvPr id="6" name="Rectangle 4"/>
          <p:cNvSpPr>
            <a:spLocks noGrp="1" noChangeArrowheads="1"/>
          </p:cNvSpPr>
          <p:nvPr>
            <p:ph type="dt" sz="half" idx="10"/>
          </p:nvPr>
        </p:nvSpPr>
        <p:spPr>
          <a:ln/>
        </p:spPr>
        <p:txBody>
          <a:bodyPr/>
          <a:lstStyle>
            <a:lvl1pPr>
              <a:defRPr/>
            </a:lvl1pPr>
          </a:lstStyle>
          <a:p>
            <a:pPr>
              <a:defRPr/>
            </a:pPr>
            <a:endParaRPr lang="fr-FR" dirty="0"/>
          </a:p>
        </p:txBody>
      </p:sp>
      <p:sp>
        <p:nvSpPr>
          <p:cNvPr id="7"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8" name="Rectangle 6"/>
          <p:cNvSpPr>
            <a:spLocks noGrp="1" noChangeArrowheads="1"/>
          </p:cNvSpPr>
          <p:nvPr>
            <p:ph type="sldNum" sz="quarter" idx="12"/>
          </p:nvPr>
        </p:nvSpPr>
        <p:spPr>
          <a:ln/>
        </p:spPr>
        <p:txBody>
          <a:bodyPr/>
          <a:lstStyle>
            <a:lvl1pPr>
              <a:defRPr/>
            </a:lvl1pPr>
          </a:lstStyle>
          <a:p>
            <a:pPr>
              <a:defRPr/>
            </a:pPr>
            <a:fld id="{CC3935EB-7AA1-429F-A0B8-9FCC9249570F}" type="slidenum">
              <a:rPr lang="fr-FR"/>
              <a:pPr>
                <a:defRPr/>
              </a:pPr>
              <a:t>‹N°›</a:t>
            </a:fld>
            <a:endParaRPr lang="fr-FR" dirty="0"/>
          </a:p>
        </p:txBody>
      </p:sp>
    </p:spTree>
    <p:extLst>
      <p:ext uri="{BB962C8B-B14F-4D97-AF65-F5344CB8AC3E}">
        <p14:creationId xmlns:p14="http://schemas.microsoft.com/office/powerpoint/2010/main" val="2446289586"/>
      </p:ext>
    </p:extLst>
  </p:cSld>
  <p:clrMapOvr>
    <a:masterClrMapping/>
  </p:clrMapOvr>
  <p:transition spd="med">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p>
            <a:r>
              <a:rPr lang="fr-FR" smtClean="0"/>
              <a:t>Cliquez pour modifier le style du titre</a:t>
            </a:r>
            <a:endParaRPr lang="ar-DZ"/>
          </a:p>
        </p:txBody>
      </p:sp>
      <p:sp>
        <p:nvSpPr>
          <p:cNvPr id="3" name="Espace réservé du contenu 2"/>
          <p:cNvSpPr>
            <a:spLocks noGrp="1"/>
          </p:cNvSpPr>
          <p:nvPr>
            <p:ph sz="half" idx="1"/>
          </p:nvPr>
        </p:nvSpPr>
        <p:spPr>
          <a:xfrm>
            <a:off x="457200" y="1600201"/>
            <a:ext cx="4044462" cy="452596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ar-DZ"/>
          </a:p>
        </p:txBody>
      </p:sp>
      <p:sp>
        <p:nvSpPr>
          <p:cNvPr id="4" name="Espace réservé du contenu 3"/>
          <p:cNvSpPr>
            <a:spLocks noGrp="1"/>
          </p:cNvSpPr>
          <p:nvPr>
            <p:ph sz="quarter" idx="2"/>
          </p:nvPr>
        </p:nvSpPr>
        <p:spPr>
          <a:xfrm>
            <a:off x="4642338" y="1600200"/>
            <a:ext cx="4044462" cy="21859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ar-DZ"/>
          </a:p>
        </p:txBody>
      </p:sp>
      <p:sp>
        <p:nvSpPr>
          <p:cNvPr id="5" name="Espace réservé du contenu 4"/>
          <p:cNvSpPr>
            <a:spLocks noGrp="1"/>
          </p:cNvSpPr>
          <p:nvPr>
            <p:ph sz="quarter" idx="3"/>
          </p:nvPr>
        </p:nvSpPr>
        <p:spPr>
          <a:xfrm>
            <a:off x="4642338" y="3938589"/>
            <a:ext cx="4044462" cy="21875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ar-DZ"/>
          </a:p>
        </p:txBody>
      </p:sp>
      <p:sp>
        <p:nvSpPr>
          <p:cNvPr id="6" name="Rectangle 4"/>
          <p:cNvSpPr>
            <a:spLocks noGrp="1" noChangeArrowheads="1"/>
          </p:cNvSpPr>
          <p:nvPr>
            <p:ph type="dt" sz="half" idx="10"/>
          </p:nvPr>
        </p:nvSpPr>
        <p:spPr>
          <a:ln/>
        </p:spPr>
        <p:txBody>
          <a:bodyPr/>
          <a:lstStyle>
            <a:lvl1pPr>
              <a:defRPr/>
            </a:lvl1pPr>
          </a:lstStyle>
          <a:p>
            <a:pPr>
              <a:defRPr/>
            </a:pPr>
            <a:endParaRPr lang="fr-FR" dirty="0"/>
          </a:p>
        </p:txBody>
      </p:sp>
      <p:sp>
        <p:nvSpPr>
          <p:cNvPr id="7" name="Rectangle 5"/>
          <p:cNvSpPr>
            <a:spLocks noGrp="1" noChangeArrowheads="1"/>
          </p:cNvSpPr>
          <p:nvPr>
            <p:ph type="ftr" sz="quarter" idx="11"/>
          </p:nvPr>
        </p:nvSpPr>
        <p:spPr>
          <a:ln/>
        </p:spPr>
        <p:txBody>
          <a:bodyPr/>
          <a:lstStyle>
            <a:lvl1pPr>
              <a:defRPr/>
            </a:lvl1pPr>
          </a:lstStyle>
          <a:p>
            <a:pPr>
              <a:defRPr/>
            </a:pPr>
            <a:endParaRPr lang="fr-FR" dirty="0"/>
          </a:p>
        </p:txBody>
      </p:sp>
      <p:sp>
        <p:nvSpPr>
          <p:cNvPr id="8" name="Rectangle 6"/>
          <p:cNvSpPr>
            <a:spLocks noGrp="1" noChangeArrowheads="1"/>
          </p:cNvSpPr>
          <p:nvPr>
            <p:ph type="sldNum" sz="quarter" idx="12"/>
          </p:nvPr>
        </p:nvSpPr>
        <p:spPr>
          <a:ln/>
        </p:spPr>
        <p:txBody>
          <a:bodyPr/>
          <a:lstStyle>
            <a:lvl1pPr>
              <a:defRPr/>
            </a:lvl1pPr>
          </a:lstStyle>
          <a:p>
            <a:pPr>
              <a:defRPr/>
            </a:pPr>
            <a:fld id="{804C04F7-83E1-4F21-98A1-8D1B498B8D90}" type="slidenum">
              <a:rPr lang="fr-FR"/>
              <a:pPr>
                <a:defRPr/>
              </a:pPr>
              <a:t>‹N°›</a:t>
            </a:fld>
            <a:endParaRPr lang="fr-FR" dirty="0"/>
          </a:p>
        </p:txBody>
      </p:sp>
    </p:spTree>
    <p:extLst>
      <p:ext uri="{BB962C8B-B14F-4D97-AF65-F5344CB8AC3E}">
        <p14:creationId xmlns:p14="http://schemas.microsoft.com/office/powerpoint/2010/main" val="4122212090"/>
      </p:ext>
    </p:extLst>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11AE47D-3626-48D9-817D-CF99B62C5D50}" type="datetimeFigureOut">
              <a:rPr lang="fr-FR" smtClean="0"/>
              <a:t>13/05/2017</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3C6DC837-A944-4B63-A41D-4D2219D37378}" type="slidenum">
              <a:rPr lang="fr-FR" smtClean="0"/>
              <a:t>‹N°›</a:t>
            </a:fld>
            <a:endParaRPr lang="fr-FR" dirty="0"/>
          </a:p>
        </p:txBody>
      </p:sp>
    </p:spTree>
    <p:extLst>
      <p:ext uri="{BB962C8B-B14F-4D97-AF65-F5344CB8AC3E}">
        <p14:creationId xmlns:p14="http://schemas.microsoft.com/office/powerpoint/2010/main" val="3416917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011AE47D-3626-48D9-817D-CF99B62C5D50}" type="datetimeFigureOut">
              <a:rPr lang="fr-FR" smtClean="0"/>
              <a:t>13/05/2017</a:t>
            </a:fld>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3C6DC837-A944-4B63-A41D-4D2219D37378}" type="slidenum">
              <a:rPr lang="fr-FR" smtClean="0"/>
              <a:t>‹N°›</a:t>
            </a:fld>
            <a:endParaRPr lang="fr-FR" dirty="0"/>
          </a:p>
        </p:txBody>
      </p:sp>
    </p:spTree>
    <p:extLst>
      <p:ext uri="{BB962C8B-B14F-4D97-AF65-F5344CB8AC3E}">
        <p14:creationId xmlns:p14="http://schemas.microsoft.com/office/powerpoint/2010/main" val="4073377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011AE47D-3626-48D9-817D-CF99B62C5D50}" type="datetimeFigureOut">
              <a:rPr lang="fr-FR" smtClean="0"/>
              <a:t>13/05/2017</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3C6DC837-A944-4B63-A41D-4D2219D37378}" type="slidenum">
              <a:rPr lang="fr-FR" smtClean="0"/>
              <a:t>‹N°›</a:t>
            </a:fld>
            <a:endParaRPr lang="fr-FR" dirty="0"/>
          </a:p>
        </p:txBody>
      </p:sp>
    </p:spTree>
    <p:extLst>
      <p:ext uri="{BB962C8B-B14F-4D97-AF65-F5344CB8AC3E}">
        <p14:creationId xmlns:p14="http://schemas.microsoft.com/office/powerpoint/2010/main" val="3599067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011AE47D-3626-48D9-817D-CF99B62C5D50}" type="datetimeFigureOut">
              <a:rPr lang="fr-FR" smtClean="0"/>
              <a:t>13/05/2017</a:t>
            </a:fld>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3C6DC837-A944-4B63-A41D-4D2219D37378}" type="slidenum">
              <a:rPr lang="fr-FR" smtClean="0"/>
              <a:t>‹N°›</a:t>
            </a:fld>
            <a:endParaRPr lang="fr-FR" dirty="0"/>
          </a:p>
        </p:txBody>
      </p:sp>
    </p:spTree>
    <p:extLst>
      <p:ext uri="{BB962C8B-B14F-4D97-AF65-F5344CB8AC3E}">
        <p14:creationId xmlns:p14="http://schemas.microsoft.com/office/powerpoint/2010/main" val="3198401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011AE47D-3626-48D9-817D-CF99B62C5D50}" type="datetimeFigureOut">
              <a:rPr lang="fr-FR" smtClean="0"/>
              <a:t>13/05/2017</a:t>
            </a:fld>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3C6DC837-A944-4B63-A41D-4D2219D37378}" type="slidenum">
              <a:rPr lang="fr-FR" smtClean="0"/>
              <a:t>‹N°›</a:t>
            </a:fld>
            <a:endParaRPr lang="fr-FR" dirty="0"/>
          </a:p>
        </p:txBody>
      </p:sp>
    </p:spTree>
    <p:extLst>
      <p:ext uri="{BB962C8B-B14F-4D97-AF65-F5344CB8AC3E}">
        <p14:creationId xmlns:p14="http://schemas.microsoft.com/office/powerpoint/2010/main" val="1064828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11AE47D-3626-48D9-817D-CF99B62C5D50}" type="datetimeFigureOut">
              <a:rPr lang="fr-FR" smtClean="0"/>
              <a:t>13/05/2017</a:t>
            </a:fld>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3C6DC837-A944-4B63-A41D-4D2219D37378}" type="slidenum">
              <a:rPr lang="fr-FR" smtClean="0"/>
              <a:t>‹N°›</a:t>
            </a:fld>
            <a:endParaRPr lang="fr-FR" dirty="0"/>
          </a:p>
        </p:txBody>
      </p:sp>
    </p:spTree>
    <p:extLst>
      <p:ext uri="{BB962C8B-B14F-4D97-AF65-F5344CB8AC3E}">
        <p14:creationId xmlns:p14="http://schemas.microsoft.com/office/powerpoint/2010/main" val="4205452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011AE47D-3626-48D9-817D-CF99B62C5D50}" type="datetimeFigureOut">
              <a:rPr lang="fr-FR" smtClean="0"/>
              <a:t>13/05/2017</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3C6DC837-A944-4B63-A41D-4D2219D37378}" type="slidenum">
              <a:rPr lang="fr-FR" smtClean="0"/>
              <a:t>‹N°›</a:t>
            </a:fld>
            <a:endParaRPr lang="fr-FR" dirty="0"/>
          </a:p>
        </p:txBody>
      </p:sp>
    </p:spTree>
    <p:extLst>
      <p:ext uri="{BB962C8B-B14F-4D97-AF65-F5344CB8AC3E}">
        <p14:creationId xmlns:p14="http://schemas.microsoft.com/office/powerpoint/2010/main" val="360188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011AE47D-3626-48D9-817D-CF99B62C5D50}" type="datetimeFigureOut">
              <a:rPr lang="fr-FR" smtClean="0"/>
              <a:t>13/05/2017</a:t>
            </a:fld>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3C6DC837-A944-4B63-A41D-4D2219D37378}" type="slidenum">
              <a:rPr lang="fr-FR" smtClean="0"/>
              <a:t>‹N°›</a:t>
            </a:fld>
            <a:endParaRPr lang="fr-FR" dirty="0"/>
          </a:p>
        </p:txBody>
      </p:sp>
    </p:spTree>
    <p:extLst>
      <p:ext uri="{BB962C8B-B14F-4D97-AF65-F5344CB8AC3E}">
        <p14:creationId xmlns:p14="http://schemas.microsoft.com/office/powerpoint/2010/main" val="3145225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1AE47D-3626-48D9-817D-CF99B62C5D50}" type="datetimeFigureOut">
              <a:rPr lang="fr-FR" smtClean="0"/>
              <a:t>13/05/2017</a:t>
            </a:fld>
            <a:endParaRPr lang="fr-FR"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6DC837-A944-4B63-A41D-4D2219D37378}" type="slidenum">
              <a:rPr lang="fr-FR" smtClean="0"/>
              <a:t>‹N°›</a:t>
            </a:fld>
            <a:endParaRPr lang="fr-FR" dirty="0"/>
          </a:p>
        </p:txBody>
      </p:sp>
    </p:spTree>
    <p:extLst>
      <p:ext uri="{BB962C8B-B14F-4D97-AF65-F5344CB8AC3E}">
        <p14:creationId xmlns:p14="http://schemas.microsoft.com/office/powerpoint/2010/main" val="29213041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mailto:abbani@yahoo.fr" TargetMode="External"/><Relationship Id="rId4" Type="http://schemas.openxmlformats.org/officeDocument/2006/relationships/hyperlink" Target="mailto:zelikha.labbani@umc.edu.dz"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31.jpeg"/><Relationship Id="rId4" Type="http://schemas.openxmlformats.org/officeDocument/2006/relationships/image" Target="../media/image3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fr.wikipedia.org/wiki/B%C3%A9douins"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www.israelvalley.com/news/2014/06/04/43465/sivan-israel-fin-du-monopole-mondial-d-argan-pour-le-maroc" TargetMode="External"/><Relationship Id="rId2" Type="http://schemas.openxmlformats.org/officeDocument/2006/relationships/hyperlink" Target="http://www.israelvalley.com/news/2012/01/29/34611/israelvalley-innovation-horticole-maroc-israel-lhuile-dargan-produite-traditionnellement-par-les-tribues-berberes-marocai" TargetMode="External"/><Relationship Id="rId1" Type="http://schemas.openxmlformats.org/officeDocument/2006/relationships/slideLayout" Target="../slideLayouts/slideLayout2.xml"/><Relationship Id="rId5" Type="http://schemas.openxmlformats.org/officeDocument/2006/relationships/hyperlink" Target="http://siliconwadi.fr/1155/largan-une-huile-qui-vaut-de-lor" TargetMode="External"/><Relationship Id="rId4" Type="http://schemas.openxmlformats.org/officeDocument/2006/relationships/hyperlink" Target="http://www.arganoil.co.il/"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7000"/>
            <a:lum/>
          </a:blip>
          <a:srcRect/>
          <a:stretch>
            <a:fillRect l="-6000" r="-6000"/>
          </a:stretch>
        </a:blipFill>
        <a:effectLst/>
      </p:bgPr>
    </p:bg>
    <p:spTree>
      <p:nvGrpSpPr>
        <p:cNvPr id="1" name=""/>
        <p:cNvGrpSpPr/>
        <p:nvPr/>
      </p:nvGrpSpPr>
      <p:grpSpPr>
        <a:xfrm>
          <a:off x="0" y="0"/>
          <a:ext cx="0" cy="0"/>
          <a:chOff x="0" y="0"/>
          <a:chExt cx="0" cy="0"/>
        </a:xfrm>
      </p:grpSpPr>
      <p:sp>
        <p:nvSpPr>
          <p:cNvPr id="4" name="ZoneTexte 3"/>
          <p:cNvSpPr txBox="1"/>
          <p:nvPr/>
        </p:nvSpPr>
        <p:spPr>
          <a:xfrm>
            <a:off x="179512" y="167550"/>
            <a:ext cx="8856984" cy="1323439"/>
          </a:xfrm>
          <a:prstGeom prst="rect">
            <a:avLst/>
          </a:prstGeom>
          <a:noFill/>
        </p:spPr>
        <p:txBody>
          <a:bodyPr wrap="square" rtlCol="0">
            <a:spAutoFit/>
          </a:bodyPr>
          <a:lstStyle/>
          <a:p>
            <a:r>
              <a:rPr lang="fr-FR" sz="4000" b="1" dirty="0" smtClean="0">
                <a:solidFill>
                  <a:srgbClr val="003300"/>
                </a:solidFill>
              </a:rPr>
              <a:t>L’ Arganier: Espèce endémique </a:t>
            </a:r>
            <a:r>
              <a:rPr lang="fr-FR" sz="4000" b="1" dirty="0" smtClean="0">
                <a:solidFill>
                  <a:srgbClr val="FF0000"/>
                </a:solidFill>
              </a:rPr>
              <a:t>d’Algérie</a:t>
            </a:r>
          </a:p>
          <a:p>
            <a:pPr algn="ctr"/>
            <a:r>
              <a:rPr lang="fr-FR" sz="4000" b="1" dirty="0" smtClean="0">
                <a:solidFill>
                  <a:srgbClr val="003300"/>
                </a:solidFill>
              </a:rPr>
              <a:t> (région de </a:t>
            </a:r>
            <a:r>
              <a:rPr lang="fr-FR" sz="4000" b="1" dirty="0" smtClean="0">
                <a:solidFill>
                  <a:srgbClr val="FFFF00"/>
                </a:solidFill>
              </a:rPr>
              <a:t>Tindouf</a:t>
            </a:r>
            <a:r>
              <a:rPr lang="fr-FR" sz="4000" b="1" dirty="0" smtClean="0">
                <a:solidFill>
                  <a:srgbClr val="003300"/>
                </a:solidFill>
              </a:rPr>
              <a:t>)</a:t>
            </a:r>
            <a:endParaRPr lang="fr-FR" sz="4000" b="1" dirty="0">
              <a:solidFill>
                <a:srgbClr val="003300"/>
              </a:solidFill>
            </a:endParaRPr>
          </a:p>
        </p:txBody>
      </p:sp>
      <p:sp>
        <p:nvSpPr>
          <p:cNvPr id="3" name="ZoneTexte 2"/>
          <p:cNvSpPr txBox="1"/>
          <p:nvPr/>
        </p:nvSpPr>
        <p:spPr>
          <a:xfrm>
            <a:off x="2496327" y="2097722"/>
            <a:ext cx="4223354" cy="646331"/>
          </a:xfrm>
          <a:prstGeom prst="rect">
            <a:avLst/>
          </a:prstGeom>
          <a:noFill/>
        </p:spPr>
        <p:txBody>
          <a:bodyPr wrap="square" rtlCol="0">
            <a:spAutoFit/>
          </a:bodyPr>
          <a:lstStyle/>
          <a:p>
            <a:r>
              <a:rPr lang="fr-FR" sz="3600" b="1" dirty="0" smtClean="0">
                <a:solidFill>
                  <a:srgbClr val="C00000"/>
                </a:solidFill>
              </a:rPr>
              <a:t>Conférence plénière</a:t>
            </a:r>
          </a:p>
        </p:txBody>
      </p:sp>
      <p:sp>
        <p:nvSpPr>
          <p:cNvPr id="5" name="ZoneTexte 4"/>
          <p:cNvSpPr txBox="1"/>
          <p:nvPr/>
        </p:nvSpPr>
        <p:spPr>
          <a:xfrm>
            <a:off x="2496327" y="3068960"/>
            <a:ext cx="4050450" cy="646331"/>
          </a:xfrm>
          <a:prstGeom prst="rect">
            <a:avLst/>
          </a:prstGeom>
          <a:noFill/>
        </p:spPr>
        <p:txBody>
          <a:bodyPr wrap="square" rtlCol="0">
            <a:spAutoFit/>
          </a:bodyPr>
          <a:lstStyle/>
          <a:p>
            <a:r>
              <a:rPr lang="fr-FR" sz="3600" b="1" dirty="0" smtClean="0">
                <a:solidFill>
                  <a:srgbClr val="002060"/>
                </a:solidFill>
              </a:rPr>
              <a:t>Pr. LABBANI </a:t>
            </a:r>
            <a:r>
              <a:rPr lang="fr-FR" sz="3600" b="1" dirty="0" err="1" smtClean="0">
                <a:solidFill>
                  <a:srgbClr val="002060"/>
                </a:solidFill>
              </a:rPr>
              <a:t>Zelikha</a:t>
            </a:r>
            <a:r>
              <a:rPr lang="fr-FR" sz="3600" b="1" dirty="0" smtClean="0">
                <a:solidFill>
                  <a:srgbClr val="002060"/>
                </a:solidFill>
              </a:rPr>
              <a:t> </a:t>
            </a:r>
            <a:endParaRPr lang="fr-FR" sz="3600" b="1" dirty="0">
              <a:solidFill>
                <a:srgbClr val="002060"/>
              </a:solidFill>
            </a:endParaRPr>
          </a:p>
        </p:txBody>
      </p:sp>
      <p:sp>
        <p:nvSpPr>
          <p:cNvPr id="7" name="ZoneTexte 6"/>
          <p:cNvSpPr txBox="1"/>
          <p:nvPr/>
        </p:nvSpPr>
        <p:spPr>
          <a:xfrm>
            <a:off x="611560" y="4077072"/>
            <a:ext cx="7992888" cy="1492716"/>
          </a:xfrm>
          <a:prstGeom prst="rect">
            <a:avLst/>
          </a:prstGeom>
          <a:noFill/>
        </p:spPr>
        <p:txBody>
          <a:bodyPr wrap="square" rtlCol="0">
            <a:spAutoFit/>
          </a:bodyPr>
          <a:lstStyle/>
          <a:p>
            <a:pPr algn="ctr"/>
            <a:r>
              <a:rPr lang="fr-FR" sz="2400" b="1" dirty="0" smtClean="0"/>
              <a:t>Département de Biologie et Ecologie Végétale </a:t>
            </a:r>
          </a:p>
          <a:p>
            <a:pPr algn="ctr"/>
            <a:r>
              <a:rPr lang="fr-FR" sz="2400" b="1" dirty="0" smtClean="0"/>
              <a:t>Faculté des Sciences de la Nature et de la Vie</a:t>
            </a:r>
          </a:p>
          <a:p>
            <a:pPr algn="ctr"/>
            <a:r>
              <a:rPr lang="fr-FR" sz="2400" b="1" dirty="0" smtClean="0"/>
              <a:t>Université des Frères Mentouri Constantine 1</a:t>
            </a:r>
          </a:p>
          <a:p>
            <a:r>
              <a:rPr lang="fr-FR" b="1" dirty="0" smtClean="0"/>
              <a:t>                     </a:t>
            </a:r>
            <a:r>
              <a:rPr lang="fr-FR" sz="1900" b="1" dirty="0" smtClean="0"/>
              <a:t>E/Mail: </a:t>
            </a:r>
            <a:r>
              <a:rPr lang="fr-FR" sz="1900" b="1" dirty="0" smtClean="0">
                <a:hlinkClick r:id="rId4"/>
              </a:rPr>
              <a:t>zelikha.labbani@umc.edu.dz</a:t>
            </a:r>
            <a:r>
              <a:rPr lang="fr-FR" sz="1900" b="1" dirty="0" smtClean="0"/>
              <a:t> / </a:t>
            </a:r>
            <a:r>
              <a:rPr lang="fr-FR" sz="1900" b="1" dirty="0" smtClean="0">
                <a:solidFill>
                  <a:srgbClr val="002060"/>
                </a:solidFill>
              </a:rPr>
              <a:t>l</a:t>
            </a:r>
            <a:r>
              <a:rPr lang="fr-FR" sz="1900" b="1" dirty="0" smtClean="0">
                <a:hlinkClick r:id="rId5"/>
              </a:rPr>
              <a:t>abbani@yahoo.fr</a:t>
            </a:r>
            <a:endParaRPr lang="fr-FR" sz="1900" b="1" dirty="0" smtClean="0"/>
          </a:p>
        </p:txBody>
      </p:sp>
      <p:sp>
        <p:nvSpPr>
          <p:cNvPr id="2" name="ZoneTexte 1"/>
          <p:cNvSpPr txBox="1"/>
          <p:nvPr/>
        </p:nvSpPr>
        <p:spPr>
          <a:xfrm>
            <a:off x="1979712" y="5877271"/>
            <a:ext cx="5832648" cy="769441"/>
          </a:xfrm>
          <a:prstGeom prst="rect">
            <a:avLst/>
          </a:prstGeom>
          <a:noFill/>
        </p:spPr>
        <p:txBody>
          <a:bodyPr wrap="square" rtlCol="0">
            <a:spAutoFit/>
          </a:bodyPr>
          <a:lstStyle/>
          <a:p>
            <a:pPr algn="ctr"/>
            <a:r>
              <a:rPr lang="fr-FR" sz="2400" b="1" dirty="0" smtClean="0">
                <a:solidFill>
                  <a:srgbClr val="FFFF00"/>
                </a:solidFill>
              </a:rPr>
              <a:t>Mardi 09 mai 2017</a:t>
            </a:r>
          </a:p>
          <a:p>
            <a:pPr algn="ctr"/>
            <a:r>
              <a:rPr lang="fr-FR" sz="2000" b="1" dirty="0" smtClean="0">
                <a:solidFill>
                  <a:srgbClr val="0000FF"/>
                </a:solidFill>
              </a:rPr>
              <a:t>Faculté des </a:t>
            </a:r>
            <a:r>
              <a:rPr lang="fr-FR" sz="2000" b="1" dirty="0">
                <a:solidFill>
                  <a:srgbClr val="0000FF"/>
                </a:solidFill>
              </a:rPr>
              <a:t>Sciences de la Nature et de la </a:t>
            </a:r>
            <a:r>
              <a:rPr lang="fr-FR" sz="2000" b="1" dirty="0" smtClean="0">
                <a:solidFill>
                  <a:srgbClr val="0000FF"/>
                </a:solidFill>
              </a:rPr>
              <a:t>Vie</a:t>
            </a:r>
            <a:endParaRPr lang="fr-FR" sz="2000" b="1" dirty="0">
              <a:solidFill>
                <a:srgbClr val="0000FF"/>
              </a:solidFill>
            </a:endParaRPr>
          </a:p>
        </p:txBody>
      </p:sp>
    </p:spTree>
    <p:extLst>
      <p:ext uri="{BB962C8B-B14F-4D97-AF65-F5344CB8AC3E}">
        <p14:creationId xmlns:p14="http://schemas.microsoft.com/office/powerpoint/2010/main" val="26158972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611560" y="402282"/>
            <a:ext cx="7704857" cy="553998"/>
          </a:xfrm>
          <a:prstGeom prst="rect">
            <a:avLst/>
          </a:prstGeom>
          <a:solidFill>
            <a:srgbClr val="CCCC00"/>
          </a:solidFill>
        </p:spPr>
        <p:txBody>
          <a:bodyPr wrap="square" rtlCol="0">
            <a:spAutoFit/>
          </a:bodyPr>
          <a:lstStyle/>
          <a:p>
            <a:r>
              <a:rPr lang="fr-FR" sz="3000" b="1" dirty="0" smtClean="0"/>
              <a:t>Ere tertiaire: - 65 à – 1,8 Millions d’années (MA)</a:t>
            </a:r>
            <a:endParaRPr lang="fr-FR" sz="3000" b="1" dirty="0"/>
          </a:p>
        </p:txBody>
      </p:sp>
      <p:sp>
        <p:nvSpPr>
          <p:cNvPr id="5" name="Rectangle 4"/>
          <p:cNvSpPr/>
          <p:nvPr/>
        </p:nvSpPr>
        <p:spPr>
          <a:xfrm>
            <a:off x="179512" y="1988840"/>
            <a:ext cx="8712968" cy="3908762"/>
          </a:xfrm>
          <a:prstGeom prst="rect">
            <a:avLst/>
          </a:prstGeom>
          <a:solidFill>
            <a:srgbClr val="FFFF99"/>
          </a:solidFill>
        </p:spPr>
        <p:txBody>
          <a:bodyPr wrap="square">
            <a:spAutoFit/>
          </a:bodyPr>
          <a:lstStyle/>
          <a:p>
            <a:r>
              <a:rPr lang="fr-FR" sz="2800" b="1" dirty="0" smtClean="0">
                <a:solidFill>
                  <a:srgbClr val="0033CC"/>
                </a:solidFill>
                <a:latin typeface="Times New Roman" pitchFamily="18" charset="0"/>
                <a:cs typeface="Times New Roman" pitchFamily="18" charset="0"/>
              </a:rPr>
              <a:t>Pliocène: </a:t>
            </a:r>
            <a:r>
              <a:rPr lang="fr-FR" sz="2800" b="1" dirty="0">
                <a:solidFill>
                  <a:srgbClr val="0033CC"/>
                </a:solidFill>
                <a:latin typeface="Times New Roman" pitchFamily="18" charset="0"/>
                <a:cs typeface="Times New Roman" pitchFamily="18" charset="0"/>
              </a:rPr>
              <a:t>	</a:t>
            </a:r>
            <a:r>
              <a:rPr lang="fr-FR" sz="2800" b="1" dirty="0" smtClean="0">
                <a:solidFill>
                  <a:srgbClr val="0033CC"/>
                </a:solidFill>
                <a:latin typeface="Times New Roman" pitchFamily="18" charset="0"/>
                <a:cs typeface="Times New Roman" pitchFamily="18" charset="0"/>
              </a:rPr>
              <a:t>(-</a:t>
            </a:r>
            <a:r>
              <a:rPr lang="fr-FR" sz="2800" b="1" dirty="0">
                <a:solidFill>
                  <a:srgbClr val="0033CC"/>
                </a:solidFill>
                <a:latin typeface="Times New Roman" pitchFamily="18" charset="0"/>
                <a:cs typeface="Times New Roman" pitchFamily="18" charset="0"/>
              </a:rPr>
              <a:t>5,3 à -1,8 MA): Variations </a:t>
            </a:r>
            <a:r>
              <a:rPr lang="fr-FR" sz="2800" b="1" dirty="0" smtClean="0">
                <a:solidFill>
                  <a:srgbClr val="0033CC"/>
                </a:solidFill>
                <a:latin typeface="Times New Roman" pitchFamily="18" charset="0"/>
                <a:cs typeface="Times New Roman" pitchFamily="18" charset="0"/>
              </a:rPr>
              <a:t>annonciatrices </a:t>
            </a:r>
          </a:p>
          <a:p>
            <a:r>
              <a:rPr lang="fr-FR" sz="2800" b="1" dirty="0" smtClean="0">
                <a:solidFill>
                  <a:srgbClr val="0033CC"/>
                </a:solidFill>
                <a:latin typeface="Times New Roman" pitchFamily="18" charset="0"/>
                <a:cs typeface="Times New Roman" pitchFamily="18" charset="0"/>
              </a:rPr>
              <a:t>                                                     des  glaciations </a:t>
            </a:r>
            <a:endParaRPr lang="fr-FR" sz="2800" b="1" dirty="0">
              <a:solidFill>
                <a:srgbClr val="0033CC"/>
              </a:solidFill>
              <a:latin typeface="Times New Roman" pitchFamily="18" charset="0"/>
              <a:cs typeface="Times New Roman" pitchFamily="18" charset="0"/>
            </a:endParaRPr>
          </a:p>
          <a:p>
            <a:r>
              <a:rPr lang="fr-FR" sz="2800" b="1" u="sng" dirty="0" smtClean="0">
                <a:latin typeface="Times New Roman" pitchFamily="18" charset="0"/>
                <a:cs typeface="Times New Roman" pitchFamily="18" charset="0"/>
              </a:rPr>
              <a:t>Miocène:  	(-23 à -5,3 MA):  Climat plus tempéré</a:t>
            </a:r>
          </a:p>
          <a:p>
            <a:endParaRPr lang="fr-FR" sz="800" b="1" u="sng" dirty="0" smtClean="0">
              <a:latin typeface="Times New Roman" pitchFamily="18" charset="0"/>
              <a:cs typeface="Times New Roman" pitchFamily="18" charset="0"/>
            </a:endParaRPr>
          </a:p>
          <a:p>
            <a:r>
              <a:rPr lang="fr-FR" sz="2800" b="1" dirty="0">
                <a:solidFill>
                  <a:srgbClr val="00CCFF"/>
                </a:solidFill>
                <a:latin typeface="Times New Roman" pitchFamily="18" charset="0"/>
                <a:cs typeface="Times New Roman" pitchFamily="18" charset="0"/>
              </a:rPr>
              <a:t>Oligocène:  	(-34 à -23 MA):  Premiers </a:t>
            </a:r>
            <a:r>
              <a:rPr lang="fr-FR" sz="2800" b="1" dirty="0" smtClean="0">
                <a:solidFill>
                  <a:srgbClr val="00CCFF"/>
                </a:solidFill>
                <a:latin typeface="Times New Roman" pitchFamily="18" charset="0"/>
                <a:cs typeface="Times New Roman" pitchFamily="18" charset="0"/>
              </a:rPr>
              <a:t>refroidissements</a:t>
            </a:r>
          </a:p>
          <a:p>
            <a:endParaRPr lang="fr-FR" sz="800" b="1" dirty="0">
              <a:solidFill>
                <a:srgbClr val="00CCFF"/>
              </a:solidFill>
              <a:latin typeface="Times New Roman" pitchFamily="18" charset="0"/>
              <a:cs typeface="Times New Roman" pitchFamily="18" charset="0"/>
            </a:endParaRPr>
          </a:p>
          <a:p>
            <a:r>
              <a:rPr lang="fr-FR" sz="2800" b="1" dirty="0">
                <a:solidFill>
                  <a:srgbClr val="FF0000"/>
                </a:solidFill>
                <a:latin typeface="Times New Roman" pitchFamily="18" charset="0"/>
                <a:cs typeface="Times New Roman" pitchFamily="18" charset="0"/>
              </a:rPr>
              <a:t>Eocène:  	(-56 à -34 MA) : Période la plus chaude de </a:t>
            </a:r>
            <a:endParaRPr lang="fr-FR" sz="2800" b="1" dirty="0" smtClean="0">
              <a:solidFill>
                <a:srgbClr val="FF0000"/>
              </a:solidFill>
              <a:latin typeface="Times New Roman" pitchFamily="18" charset="0"/>
              <a:cs typeface="Times New Roman" pitchFamily="18" charset="0"/>
            </a:endParaRPr>
          </a:p>
          <a:p>
            <a:r>
              <a:rPr lang="fr-FR" sz="2800" b="1" dirty="0" smtClean="0">
                <a:solidFill>
                  <a:srgbClr val="FF0000"/>
                </a:solidFill>
                <a:latin typeface="Times New Roman" pitchFamily="18" charset="0"/>
                <a:cs typeface="Times New Roman" pitchFamily="18" charset="0"/>
              </a:rPr>
              <a:t>                                                     l’ère tertiaire </a:t>
            </a:r>
          </a:p>
          <a:p>
            <a:endParaRPr lang="fr-FR" sz="800" b="1" dirty="0">
              <a:solidFill>
                <a:srgbClr val="FF0000"/>
              </a:solidFill>
              <a:latin typeface="Times New Roman" pitchFamily="18" charset="0"/>
              <a:cs typeface="Times New Roman" pitchFamily="18" charset="0"/>
            </a:endParaRPr>
          </a:p>
          <a:p>
            <a:r>
              <a:rPr lang="fr-FR" sz="2800" b="1" dirty="0" smtClean="0">
                <a:solidFill>
                  <a:srgbClr val="660066"/>
                </a:solidFill>
                <a:latin typeface="Times New Roman" pitchFamily="18" charset="0"/>
                <a:cs typeface="Times New Roman" pitchFamily="18" charset="0"/>
              </a:rPr>
              <a:t>Paléocène:	(-</a:t>
            </a:r>
            <a:r>
              <a:rPr lang="fr-FR" sz="2800" b="1" dirty="0">
                <a:solidFill>
                  <a:srgbClr val="660066"/>
                </a:solidFill>
                <a:latin typeface="Times New Roman" pitchFamily="18" charset="0"/>
                <a:cs typeface="Times New Roman" pitchFamily="18" charset="0"/>
              </a:rPr>
              <a:t>65 à </a:t>
            </a:r>
            <a:r>
              <a:rPr lang="fr-FR" sz="2800" b="1" dirty="0" smtClean="0">
                <a:solidFill>
                  <a:srgbClr val="660066"/>
                </a:solidFill>
                <a:latin typeface="Times New Roman" pitchFamily="18" charset="0"/>
                <a:cs typeface="Times New Roman" pitchFamily="18" charset="0"/>
              </a:rPr>
              <a:t>-</a:t>
            </a:r>
            <a:r>
              <a:rPr lang="fr-FR" sz="2800" b="1" dirty="0">
                <a:solidFill>
                  <a:srgbClr val="660066"/>
                </a:solidFill>
                <a:latin typeface="Times New Roman" pitchFamily="18" charset="0"/>
                <a:cs typeface="Times New Roman" pitchFamily="18" charset="0"/>
              </a:rPr>
              <a:t>56 MA):  Climat très humide et </a:t>
            </a:r>
            <a:endParaRPr lang="fr-FR" sz="2800" b="1" dirty="0" smtClean="0">
              <a:solidFill>
                <a:srgbClr val="660066"/>
              </a:solidFill>
              <a:latin typeface="Times New Roman" pitchFamily="18" charset="0"/>
              <a:cs typeface="Times New Roman" pitchFamily="18" charset="0"/>
            </a:endParaRPr>
          </a:p>
          <a:p>
            <a:r>
              <a:rPr lang="fr-FR" sz="2800" b="1" dirty="0" smtClean="0">
                <a:solidFill>
                  <a:srgbClr val="660066"/>
                </a:solidFill>
                <a:latin typeface="Times New Roman" pitchFamily="18" charset="0"/>
                <a:cs typeface="Times New Roman" pitchFamily="18" charset="0"/>
              </a:rPr>
              <a:t>                                                    tempéré chaud</a:t>
            </a:r>
            <a:endParaRPr lang="fr-FR" sz="2800" b="1" dirty="0">
              <a:solidFill>
                <a:srgbClr val="660066"/>
              </a:solidFill>
              <a:latin typeface="Times New Roman" pitchFamily="18" charset="0"/>
              <a:cs typeface="Times New Roman" pitchFamily="18" charset="0"/>
            </a:endParaRPr>
          </a:p>
        </p:txBody>
      </p:sp>
      <p:sp>
        <p:nvSpPr>
          <p:cNvPr id="6" name="Rectangle 5"/>
          <p:cNvSpPr/>
          <p:nvPr/>
        </p:nvSpPr>
        <p:spPr>
          <a:xfrm>
            <a:off x="881590" y="1206570"/>
            <a:ext cx="7308812" cy="369332"/>
          </a:xfrm>
          <a:prstGeom prst="rect">
            <a:avLst/>
          </a:prstGeom>
          <a:solidFill>
            <a:srgbClr val="FFFF00"/>
          </a:solidFill>
        </p:spPr>
        <p:txBody>
          <a:bodyPr wrap="square">
            <a:spAutoFit/>
          </a:bodyPr>
          <a:lstStyle/>
          <a:p>
            <a:r>
              <a:rPr lang="fr-FR" b="1" dirty="0" smtClean="0"/>
              <a:t>Tertiaire : </a:t>
            </a:r>
            <a:r>
              <a:rPr lang="fr-FR" dirty="0" smtClean="0"/>
              <a:t>adjectif </a:t>
            </a:r>
            <a:r>
              <a:rPr lang="fr-FR" dirty="0"/>
              <a:t>; du latin tertius, troisième, qui occupe le troisième rang. </a:t>
            </a:r>
          </a:p>
        </p:txBody>
      </p:sp>
    </p:spTree>
    <p:extLst>
      <p:ext uri="{BB962C8B-B14F-4D97-AF65-F5344CB8AC3E}">
        <p14:creationId xmlns:p14="http://schemas.microsoft.com/office/powerpoint/2010/main" val="130905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3135" y="404664"/>
            <a:ext cx="8856984" cy="5878532"/>
          </a:xfrm>
          <a:prstGeom prst="rect">
            <a:avLst/>
          </a:prstGeom>
          <a:solidFill>
            <a:srgbClr val="FFFF00"/>
          </a:solidFill>
        </p:spPr>
        <p:txBody>
          <a:bodyPr wrap="square">
            <a:spAutoFit/>
          </a:bodyPr>
          <a:lstStyle/>
          <a:p>
            <a:pPr algn="just"/>
            <a:r>
              <a:rPr lang="fr-FR" sz="2400" b="1" dirty="0"/>
              <a:t>Géologie. </a:t>
            </a:r>
            <a:r>
              <a:rPr lang="fr-FR" sz="2400" b="1" dirty="0" smtClean="0"/>
              <a:t>Ere tertiaire: </a:t>
            </a:r>
            <a:r>
              <a:rPr lang="fr-FR" sz="2400" b="1" dirty="0"/>
              <a:t>troisième époque géologique. </a:t>
            </a:r>
            <a:endParaRPr lang="fr-FR" sz="2400" b="1" dirty="0" smtClean="0"/>
          </a:p>
          <a:p>
            <a:pPr algn="just"/>
            <a:r>
              <a:rPr lang="fr-FR" sz="2400" b="1" dirty="0" smtClean="0"/>
              <a:t>L’Ere tertiaire: la </a:t>
            </a:r>
            <a:r>
              <a:rPr lang="fr-FR" sz="2400" b="1" dirty="0"/>
              <a:t>troisième des grandes divisions de l'histoire de la </a:t>
            </a:r>
            <a:r>
              <a:rPr lang="fr-FR" sz="2400" b="1" dirty="0" smtClean="0"/>
              <a:t>terre. L'Ere </a:t>
            </a:r>
            <a:r>
              <a:rPr lang="fr-FR" sz="2400" b="1" dirty="0"/>
              <a:t>tertiaire se situe immédiatement après l'ère secondaire et précède </a:t>
            </a:r>
            <a:r>
              <a:rPr lang="fr-FR" sz="2400" b="1" dirty="0">
                <a:solidFill>
                  <a:srgbClr val="FF0000"/>
                </a:solidFill>
              </a:rPr>
              <a:t>l'ère quaternaire, celle que nous vivons actuellement </a:t>
            </a:r>
            <a:r>
              <a:rPr lang="fr-FR" sz="2400" b="1" dirty="0"/>
              <a:t>et qui a vu apparaître et se développer </a:t>
            </a:r>
            <a:r>
              <a:rPr lang="fr-FR" sz="2400" b="1" u="sng" dirty="0">
                <a:solidFill>
                  <a:srgbClr val="FF00FF"/>
                </a:solidFill>
              </a:rPr>
              <a:t>l'espèce humaine. </a:t>
            </a:r>
            <a:endParaRPr lang="fr-FR" sz="2400" b="1" u="sng" dirty="0" smtClean="0">
              <a:solidFill>
                <a:srgbClr val="FF00FF"/>
              </a:solidFill>
            </a:endParaRPr>
          </a:p>
          <a:p>
            <a:pPr algn="just"/>
            <a:endParaRPr lang="fr-FR" sz="800" b="1" dirty="0" smtClean="0"/>
          </a:p>
          <a:p>
            <a:pPr algn="just"/>
            <a:r>
              <a:rPr lang="fr-FR" sz="2400" b="1" dirty="0" smtClean="0"/>
              <a:t>C'est </a:t>
            </a:r>
            <a:r>
              <a:rPr lang="fr-FR" sz="2400" b="1" dirty="0"/>
              <a:t>durant l'âge tertiaire que la terre prit l'aspect que nous lui connaissons </a:t>
            </a:r>
            <a:r>
              <a:rPr lang="fr-FR" sz="2400" b="1" dirty="0" smtClean="0"/>
              <a:t>aujourd'hui; </a:t>
            </a:r>
            <a:r>
              <a:rPr lang="fr-FR" sz="2400" b="1" dirty="0"/>
              <a:t>car c'est au début du tertiaire que les conditions physiques du globe, et par suite, les conditions biologiques commencèrent à se différencier, annonçant l'aurore d'un âge nouveau. </a:t>
            </a:r>
            <a:endParaRPr lang="fr-FR" sz="2400" b="1" dirty="0" smtClean="0"/>
          </a:p>
          <a:p>
            <a:pPr algn="just"/>
            <a:endParaRPr lang="fr-FR" sz="400" b="1" dirty="0"/>
          </a:p>
          <a:p>
            <a:pPr algn="just"/>
            <a:endParaRPr lang="fr-FR" sz="400" b="1" dirty="0" smtClean="0"/>
          </a:p>
          <a:p>
            <a:pPr algn="just"/>
            <a:r>
              <a:rPr lang="fr-FR" sz="2400" b="1" dirty="0" smtClean="0"/>
              <a:t>Jusqu'à </a:t>
            </a:r>
            <a:r>
              <a:rPr lang="fr-FR" sz="2400" b="1" dirty="0"/>
              <a:t>la fin du secondaire, les climats avaient, sur toute l'étendue du globe, un caractère frappant d’uniformité, ainsi que l'atteste l'identité de la faune et de la flore. La nouvelle époque géologique va connaitre les zones de climat et se caractérisera par de nombreuses modifications. </a:t>
            </a:r>
          </a:p>
        </p:txBody>
      </p:sp>
    </p:spTree>
    <p:extLst>
      <p:ext uri="{BB962C8B-B14F-4D97-AF65-F5344CB8AC3E}">
        <p14:creationId xmlns:p14="http://schemas.microsoft.com/office/powerpoint/2010/main" val="415898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1000"/>
                                        <p:tgtEl>
                                          <p:spTgt spid="3">
                                            <p:txEl>
                                              <p:pRg st="6" end="6"/>
                                            </p:txEl>
                                          </p:spTgt>
                                        </p:tgtEl>
                                      </p:cBhvr>
                                    </p:animEffect>
                                    <p:anim calcmode="lin" valueType="num">
                                      <p:cBhvr>
                                        <p:cTn id="3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95536" y="1226949"/>
            <a:ext cx="8352928"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sz="3200" b="1" i="0" u="none" strike="noStrike" cap="none" normalizeH="0" baseline="0" dirty="0" smtClean="0">
                <a:ln>
                  <a:noFill/>
                </a:ln>
                <a:solidFill>
                  <a:schemeClr val="tx1"/>
                </a:solidFill>
                <a:effectLst/>
                <a:latin typeface="+mj-lt"/>
                <a:cs typeface="Times New Roman" pitchFamily="18" charset="0"/>
              </a:rPr>
              <a:t>C'est à l'ère tertiaire qu'il y a une évolution de la végétation. Sous les climats chauds, les forêts abritent séquoias et palmiers. Ailleurs, on y trouve des forêts de feuillus. On voit aussi se </a:t>
            </a:r>
            <a:r>
              <a:rPr kumimoji="0" lang="fr-FR" sz="3200" b="1" i="0" u="none" strike="noStrike" cap="none" normalizeH="0" baseline="0" dirty="0" smtClean="0">
                <a:ln>
                  <a:noFill/>
                </a:ln>
                <a:solidFill>
                  <a:srgbClr val="FF0000"/>
                </a:solidFill>
                <a:effectLst/>
                <a:latin typeface="+mj-lt"/>
                <a:cs typeface="Times New Roman" pitchFamily="18" charset="0"/>
              </a:rPr>
              <a:t>multiplier les plantes à fleurs</a:t>
            </a:r>
            <a:r>
              <a:rPr kumimoji="0" lang="fr-FR" sz="3200" b="1" i="0" u="none" strike="noStrike" cap="none" normalizeH="0" baseline="0" dirty="0" smtClean="0">
                <a:ln>
                  <a:noFill/>
                </a:ln>
                <a:solidFill>
                  <a:schemeClr val="tx1"/>
                </a:solidFill>
                <a:effectLst/>
                <a:latin typeface="+mj-lt"/>
                <a:cs typeface="Times New Roman" pitchFamily="18" charset="0"/>
              </a:rPr>
              <a:t> comme les magnolias et les forsythias. Pendant la 2</a:t>
            </a:r>
            <a:r>
              <a:rPr kumimoji="0" lang="fr-FR" sz="3200" b="1" i="0" u="none" strike="noStrike" cap="none" normalizeH="0" baseline="30000" dirty="0" smtClean="0">
                <a:ln>
                  <a:noFill/>
                </a:ln>
                <a:solidFill>
                  <a:schemeClr val="tx1"/>
                </a:solidFill>
                <a:effectLst/>
                <a:latin typeface="+mj-lt"/>
                <a:cs typeface="Times New Roman" pitchFamily="18" charset="0"/>
              </a:rPr>
              <a:t>e</a:t>
            </a:r>
            <a:r>
              <a:rPr kumimoji="0" lang="fr-FR" sz="3200" b="1" i="0" u="none" strike="noStrike" cap="none" normalizeH="0" baseline="0" dirty="0" smtClean="0">
                <a:ln>
                  <a:noFill/>
                </a:ln>
                <a:solidFill>
                  <a:schemeClr val="tx1"/>
                </a:solidFill>
                <a:effectLst/>
                <a:latin typeface="+mj-lt"/>
                <a:cs typeface="Times New Roman" pitchFamily="18" charset="0"/>
              </a:rPr>
              <a:t> partie de l'ère tertiaire, des changements climatiques ont lieu. La flore recule vers le sud et laisse place à des forêts de chênes, d'érables, de hêtres et de conifères.</a:t>
            </a:r>
          </a:p>
        </p:txBody>
      </p:sp>
      <p:sp>
        <p:nvSpPr>
          <p:cNvPr id="2" name="Rectangle 1"/>
          <p:cNvSpPr/>
          <p:nvPr/>
        </p:nvSpPr>
        <p:spPr>
          <a:xfrm>
            <a:off x="1763688" y="116572"/>
            <a:ext cx="5544616" cy="646331"/>
          </a:xfrm>
          <a:prstGeom prst="rect">
            <a:avLst/>
          </a:prstGeom>
          <a:solidFill>
            <a:srgbClr val="006600"/>
          </a:solidFill>
        </p:spPr>
        <p:txBody>
          <a:bodyPr wrap="square">
            <a:spAutoFit/>
          </a:bodyPr>
          <a:lstStyle/>
          <a:p>
            <a:pPr lvl="0" algn="just" fontAlgn="base">
              <a:spcBef>
                <a:spcPct val="0"/>
              </a:spcBef>
              <a:spcAft>
                <a:spcPct val="0"/>
              </a:spcAft>
            </a:pPr>
            <a:r>
              <a:rPr lang="fr-FR" sz="3600" b="1" dirty="0">
                <a:solidFill>
                  <a:srgbClr val="FFFF00"/>
                </a:solidFill>
                <a:latin typeface="Times New Roman" pitchFamily="18" charset="0"/>
                <a:cs typeface="Times New Roman" pitchFamily="18" charset="0"/>
              </a:rPr>
              <a:t>La forêt de l’ère tertiaire </a:t>
            </a:r>
            <a:endParaRPr lang="fr-FR" sz="3600"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127864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67544" y="1628800"/>
            <a:ext cx="8280920" cy="4616648"/>
          </a:xfrm>
          <a:prstGeom prst="rect">
            <a:avLst/>
          </a:prstGeom>
          <a:solidFill>
            <a:srgbClr val="CCFF99"/>
          </a:solidFill>
        </p:spPr>
        <p:txBody>
          <a:bodyPr wrap="square">
            <a:spAutoFit/>
          </a:bodyPr>
          <a:lstStyle/>
          <a:p>
            <a:pPr algn="just"/>
            <a:r>
              <a:rPr lang="fr-FR" sz="2600" b="1" dirty="0" smtClean="0">
                <a:latin typeface="+mj-lt"/>
                <a:cs typeface="Shruti" pitchFamily="34" charset="0"/>
              </a:rPr>
              <a:t>L'Arganier </a:t>
            </a:r>
            <a:r>
              <a:rPr lang="fr-FR" sz="2600" b="1" dirty="0">
                <a:latin typeface="+mj-lt"/>
                <a:cs typeface="Shruti" pitchFamily="34" charset="0"/>
              </a:rPr>
              <a:t>(argan) est un arbre endémique de l’</a:t>
            </a:r>
            <a:r>
              <a:rPr lang="fr-FR" sz="2600" b="1" u="sng" dirty="0">
                <a:solidFill>
                  <a:srgbClr val="FF0000"/>
                </a:solidFill>
                <a:latin typeface="+mj-lt"/>
                <a:cs typeface="Shruti" pitchFamily="34" charset="0"/>
              </a:rPr>
              <a:t>Algérie</a:t>
            </a:r>
            <a:r>
              <a:rPr lang="fr-FR" sz="2600" b="1" dirty="0">
                <a:solidFill>
                  <a:srgbClr val="FF0000"/>
                </a:solidFill>
                <a:latin typeface="+mj-lt"/>
                <a:cs typeface="Shruti" pitchFamily="34" charset="0"/>
              </a:rPr>
              <a:t> </a:t>
            </a:r>
            <a:r>
              <a:rPr lang="fr-FR" sz="2600" b="1" dirty="0">
                <a:latin typeface="+mj-lt"/>
                <a:cs typeface="Shruti" pitchFamily="34" charset="0"/>
              </a:rPr>
              <a:t>(région de Tindouf</a:t>
            </a:r>
            <a:r>
              <a:rPr lang="fr-FR" sz="2600" b="1" dirty="0" smtClean="0">
                <a:latin typeface="+mj-lt"/>
                <a:cs typeface="Shruti" pitchFamily="34" charset="0"/>
              </a:rPr>
              <a:t>), </a:t>
            </a:r>
            <a:r>
              <a:rPr lang="fr-FR" sz="2600" b="1" dirty="0" smtClean="0">
                <a:solidFill>
                  <a:srgbClr val="CC0099"/>
                </a:solidFill>
                <a:latin typeface="+mj-lt"/>
                <a:cs typeface="Shruti" pitchFamily="34" charset="0"/>
              </a:rPr>
              <a:t>Sahara Occidental  </a:t>
            </a:r>
            <a:r>
              <a:rPr lang="fr-FR" sz="2600" b="1" dirty="0">
                <a:latin typeface="+mj-lt"/>
                <a:cs typeface="Shruti" pitchFamily="34" charset="0"/>
              </a:rPr>
              <a:t>et du </a:t>
            </a:r>
            <a:r>
              <a:rPr lang="fr-FR" sz="2600" b="1" dirty="0">
                <a:solidFill>
                  <a:srgbClr val="000099"/>
                </a:solidFill>
                <a:latin typeface="+mj-lt"/>
                <a:cs typeface="Shruti" pitchFamily="34" charset="0"/>
              </a:rPr>
              <a:t>Maroc</a:t>
            </a:r>
            <a:r>
              <a:rPr lang="fr-FR" sz="2600" b="1" dirty="0">
                <a:latin typeface="+mj-lt"/>
                <a:cs typeface="Shruti" pitchFamily="34" charset="0"/>
              </a:rPr>
              <a:t>. </a:t>
            </a:r>
            <a:endParaRPr lang="fr-FR" sz="2600" b="1" dirty="0" smtClean="0">
              <a:latin typeface="+mj-lt"/>
              <a:cs typeface="Shruti" pitchFamily="34" charset="0"/>
            </a:endParaRPr>
          </a:p>
          <a:p>
            <a:pPr algn="just"/>
            <a:endParaRPr lang="fr-FR" sz="1500" b="1" dirty="0" smtClean="0">
              <a:latin typeface="+mj-lt"/>
              <a:cs typeface="Shruti" pitchFamily="34" charset="0"/>
            </a:endParaRPr>
          </a:p>
          <a:p>
            <a:pPr algn="just"/>
            <a:r>
              <a:rPr lang="fr-FR" sz="2600" b="1" dirty="0" smtClean="0">
                <a:latin typeface="+mj-lt"/>
                <a:cs typeface="Shruti" pitchFamily="34" charset="0"/>
              </a:rPr>
              <a:t>En </a:t>
            </a:r>
            <a:r>
              <a:rPr lang="fr-FR" sz="2600" b="1" dirty="0">
                <a:latin typeface="+mj-lt"/>
                <a:cs typeface="Shruti" pitchFamily="34" charset="0"/>
              </a:rPr>
              <a:t>Algérie, son aire de répartition géographique couvre un territoire relativement important dans le </a:t>
            </a:r>
            <a:r>
              <a:rPr lang="fr-FR" sz="2600" b="1" u="sng" dirty="0">
                <a:solidFill>
                  <a:srgbClr val="C00000"/>
                </a:solidFill>
                <a:latin typeface="+mj-lt"/>
                <a:cs typeface="Shruti" pitchFamily="34" charset="0"/>
              </a:rPr>
              <a:t>nord-ouest de la wilaya de Tindouf</a:t>
            </a:r>
            <a:r>
              <a:rPr lang="fr-FR" sz="2600" b="1" dirty="0">
                <a:latin typeface="+mj-lt"/>
                <a:cs typeface="Shruti" pitchFamily="34" charset="0"/>
              </a:rPr>
              <a:t> où cette espèce constitue la deuxième essence forestière après l’Acacia</a:t>
            </a:r>
            <a:r>
              <a:rPr lang="fr-FR" sz="2600" b="1" dirty="0" smtClean="0">
                <a:latin typeface="+mj-lt"/>
                <a:cs typeface="Shruti" pitchFamily="34" charset="0"/>
              </a:rPr>
              <a:t>.</a:t>
            </a:r>
          </a:p>
          <a:p>
            <a:pPr algn="just"/>
            <a:endParaRPr lang="fr-FR" sz="1500" b="1" dirty="0">
              <a:latin typeface="+mj-lt"/>
              <a:cs typeface="Shruti" pitchFamily="34" charset="0"/>
            </a:endParaRPr>
          </a:p>
          <a:p>
            <a:pPr algn="just"/>
            <a:r>
              <a:rPr lang="fr-FR" sz="2600" b="1" dirty="0">
                <a:latin typeface="+mj-lt"/>
                <a:cs typeface="Shruti" pitchFamily="34" charset="0"/>
              </a:rPr>
              <a:t>Il forme dans la </a:t>
            </a:r>
            <a:r>
              <a:rPr lang="fr-FR" sz="2600" b="1" u="sng" dirty="0">
                <a:solidFill>
                  <a:srgbClr val="FF00FF"/>
                </a:solidFill>
                <a:latin typeface="+mj-lt"/>
                <a:cs typeface="Shruti" pitchFamily="34" charset="0"/>
              </a:rPr>
              <a:t>Hamada de Tindouf </a:t>
            </a:r>
            <a:r>
              <a:rPr lang="fr-FR" sz="2600" b="1" dirty="0">
                <a:latin typeface="+mj-lt"/>
                <a:cs typeface="Shruti" pitchFamily="34" charset="0"/>
              </a:rPr>
              <a:t>des populations dispersées, regroupées selon un mode contracté, le long des berges des oueds où il trouve les compensations hydriques nécessaires.</a:t>
            </a:r>
          </a:p>
        </p:txBody>
      </p:sp>
      <p:sp>
        <p:nvSpPr>
          <p:cNvPr id="2" name="Rectangle 1"/>
          <p:cNvSpPr/>
          <p:nvPr/>
        </p:nvSpPr>
        <p:spPr>
          <a:xfrm>
            <a:off x="2102024" y="188640"/>
            <a:ext cx="4867944" cy="1107996"/>
          </a:xfrm>
          <a:prstGeom prst="rect">
            <a:avLst/>
          </a:prstGeom>
          <a:solidFill>
            <a:srgbClr val="FFC000"/>
          </a:solidFill>
        </p:spPr>
        <p:txBody>
          <a:bodyPr wrap="square">
            <a:spAutoFit/>
          </a:bodyPr>
          <a:lstStyle/>
          <a:p>
            <a:pPr lvl="0" algn="ctr"/>
            <a:r>
              <a:rPr lang="fr-FR" sz="3000" b="1" dirty="0">
                <a:solidFill>
                  <a:prstClr val="black"/>
                </a:solidFill>
              </a:rPr>
              <a:t>L’arganeraie de </a:t>
            </a:r>
            <a:r>
              <a:rPr lang="fr-FR" sz="3600" b="1" dirty="0" smtClean="0">
                <a:solidFill>
                  <a:srgbClr val="0000FF"/>
                </a:solidFill>
              </a:rPr>
              <a:t>Tindouf</a:t>
            </a:r>
            <a:r>
              <a:rPr lang="fr-FR" sz="3600" b="1" dirty="0" smtClean="0"/>
              <a:t>:</a:t>
            </a:r>
          </a:p>
          <a:p>
            <a:pPr lvl="0" algn="ctr"/>
            <a:r>
              <a:rPr lang="fr-FR" sz="3000" b="1" dirty="0">
                <a:solidFill>
                  <a:prstClr val="black"/>
                </a:solidFill>
              </a:rPr>
              <a:t>u</a:t>
            </a:r>
            <a:r>
              <a:rPr lang="fr-FR" sz="3000" b="1" dirty="0" smtClean="0">
                <a:solidFill>
                  <a:prstClr val="black"/>
                </a:solidFill>
              </a:rPr>
              <a:t>n </a:t>
            </a:r>
            <a:r>
              <a:rPr lang="fr-FR" sz="3000" b="1" dirty="0">
                <a:solidFill>
                  <a:prstClr val="black"/>
                </a:solidFill>
              </a:rPr>
              <a:t>écosystème remarquable </a:t>
            </a:r>
            <a:endParaRPr lang="fr-FR" sz="3000" dirty="0">
              <a:solidFill>
                <a:prstClr val="black"/>
              </a:solidFill>
            </a:endParaRPr>
          </a:p>
        </p:txBody>
      </p:sp>
    </p:spTree>
    <p:extLst>
      <p:ext uri="{BB962C8B-B14F-4D97-AF65-F5344CB8AC3E}">
        <p14:creationId xmlns:p14="http://schemas.microsoft.com/office/powerpoint/2010/main" val="427231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fade">
                                      <p:cBhvr>
                                        <p:cTn id="28" dur="1000"/>
                                        <p:tgtEl>
                                          <p:spTgt spid="6">
                                            <p:txEl>
                                              <p:pRg st="2" end="2"/>
                                            </p:txEl>
                                          </p:spTgt>
                                        </p:tgtEl>
                                      </p:cBhvr>
                                    </p:animEffect>
                                    <p:anim calcmode="lin" valueType="num">
                                      <p:cBhvr>
                                        <p:cTn id="29"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0102" y="651419"/>
            <a:ext cx="8600900" cy="2585323"/>
          </a:xfrm>
          <a:prstGeom prst="rect">
            <a:avLst/>
          </a:prstGeom>
        </p:spPr>
        <p:txBody>
          <a:bodyPr wrap="square">
            <a:spAutoFit/>
          </a:bodyPr>
          <a:lstStyle/>
          <a:p>
            <a:r>
              <a:rPr lang="fr-FR" sz="2200" b="1" dirty="0" smtClean="0"/>
              <a:t>L’arganier </a:t>
            </a:r>
            <a:r>
              <a:rPr lang="fr-FR" sz="2200" b="1" dirty="0"/>
              <a:t>est une espèce </a:t>
            </a:r>
            <a:r>
              <a:rPr lang="fr-FR" sz="2200" b="1" dirty="0" smtClean="0"/>
              <a:t>endémique. </a:t>
            </a:r>
            <a:r>
              <a:rPr lang="fr-FR" sz="2200" b="1" dirty="0"/>
              <a:t> </a:t>
            </a:r>
            <a:r>
              <a:rPr lang="fr-FR" sz="2200" b="1" dirty="0" smtClean="0"/>
              <a:t>Il  est localisé au Nord Ouest du Chef lieu de la Wilaya de Tindouf, soit une distance d’environ 110km.</a:t>
            </a:r>
          </a:p>
          <a:p>
            <a:r>
              <a:rPr lang="fr-FR" sz="2200" b="1" dirty="0" smtClean="0"/>
              <a:t>Il se situé dans </a:t>
            </a:r>
            <a:r>
              <a:rPr lang="fr-FR" sz="2200" b="1" dirty="0"/>
              <a:t>trois zones principales: </a:t>
            </a:r>
            <a:endParaRPr lang="fr-FR" sz="2200" b="1" dirty="0" smtClean="0"/>
          </a:p>
          <a:p>
            <a:r>
              <a:rPr lang="fr-FR" sz="2200" b="1" dirty="0"/>
              <a:t>	</a:t>
            </a:r>
            <a:r>
              <a:rPr lang="fr-FR" sz="2200" b="1" dirty="0" smtClean="0"/>
              <a:t>- </a:t>
            </a:r>
            <a:r>
              <a:rPr lang="fr-FR" sz="2400" b="1" dirty="0" smtClean="0">
                <a:solidFill>
                  <a:srgbClr val="000099"/>
                </a:solidFill>
              </a:rPr>
              <a:t>Touaref Bou-âam </a:t>
            </a:r>
          </a:p>
          <a:p>
            <a:r>
              <a:rPr lang="fr-FR" sz="2400" b="1" dirty="0"/>
              <a:t>	</a:t>
            </a:r>
            <a:r>
              <a:rPr lang="fr-FR" sz="2400" b="1" dirty="0" smtClean="0"/>
              <a:t>- Targuent et </a:t>
            </a:r>
          </a:p>
          <a:p>
            <a:r>
              <a:rPr lang="fr-FR" sz="2400" b="1" dirty="0" smtClean="0"/>
              <a:t>	</a:t>
            </a:r>
            <a:r>
              <a:rPr lang="fr-FR" sz="2400" b="1" dirty="0" smtClean="0">
                <a:solidFill>
                  <a:srgbClr val="CC0099"/>
                </a:solidFill>
              </a:rPr>
              <a:t>- Merkala </a:t>
            </a:r>
            <a:endParaRPr lang="fr-FR" sz="800" b="1" dirty="0" smtClean="0"/>
          </a:p>
          <a:p>
            <a:r>
              <a:rPr lang="fr-FR" sz="2400" b="1" dirty="0" smtClean="0"/>
              <a:t>Il occupe une </a:t>
            </a:r>
            <a:r>
              <a:rPr lang="fr-FR" sz="2400" b="1" dirty="0"/>
              <a:t>superficie de </a:t>
            </a:r>
            <a:r>
              <a:rPr lang="fr-FR" sz="2400" b="1" dirty="0">
                <a:solidFill>
                  <a:srgbClr val="FF0000"/>
                </a:solidFill>
              </a:rPr>
              <a:t>672,41</a:t>
            </a:r>
            <a:r>
              <a:rPr lang="fr-FR" sz="2400" b="1" dirty="0"/>
              <a:t> </a:t>
            </a:r>
            <a:r>
              <a:rPr lang="fr-FR" sz="2400" b="1" dirty="0" smtClean="0"/>
              <a:t>hectares</a:t>
            </a:r>
            <a:endParaRPr lang="fr-FR" sz="2400" dirty="0"/>
          </a:p>
        </p:txBody>
      </p:sp>
      <p:sp>
        <p:nvSpPr>
          <p:cNvPr id="6" name="Rectangle 5"/>
          <p:cNvSpPr/>
          <p:nvPr/>
        </p:nvSpPr>
        <p:spPr>
          <a:xfrm>
            <a:off x="1781498" y="66644"/>
            <a:ext cx="5670822" cy="584775"/>
          </a:xfrm>
          <a:prstGeom prst="rect">
            <a:avLst/>
          </a:prstGeom>
          <a:solidFill>
            <a:srgbClr val="FFC000"/>
          </a:solidFill>
        </p:spPr>
        <p:txBody>
          <a:bodyPr wrap="square">
            <a:spAutoFit/>
          </a:bodyPr>
          <a:lstStyle/>
          <a:p>
            <a:pPr lvl="0"/>
            <a:r>
              <a:rPr lang="fr-FR" sz="3200" b="1" dirty="0">
                <a:solidFill>
                  <a:prstClr val="black"/>
                </a:solidFill>
              </a:rPr>
              <a:t>Aire de répartition de l'Arganier</a:t>
            </a:r>
            <a:endParaRPr lang="fr-FR" sz="3200" dirty="0">
              <a:solidFill>
                <a:prstClr val="black"/>
              </a:solidFill>
            </a:endParaRPr>
          </a:p>
        </p:txBody>
      </p:sp>
      <p:graphicFrame>
        <p:nvGraphicFramePr>
          <p:cNvPr id="10" name="Tableau 9"/>
          <p:cNvGraphicFramePr>
            <a:graphicFrameLocks noGrp="1"/>
          </p:cNvGraphicFramePr>
          <p:nvPr>
            <p:extLst>
              <p:ext uri="{D42A27DB-BD31-4B8C-83A1-F6EECF244321}">
                <p14:modId xmlns:p14="http://schemas.microsoft.com/office/powerpoint/2010/main" val="2807669773"/>
              </p:ext>
            </p:extLst>
          </p:nvPr>
        </p:nvGraphicFramePr>
        <p:xfrm>
          <a:off x="350102" y="3320381"/>
          <a:ext cx="8208913" cy="3081753"/>
        </p:xfrm>
        <a:graphic>
          <a:graphicData uri="http://schemas.openxmlformats.org/drawingml/2006/table">
            <a:tbl>
              <a:tblPr firstRow="1" firstCol="1" bandRow="1">
                <a:tableStyleId>{5C22544A-7EE6-4342-B048-85BDC9FD1C3A}</a:tableStyleId>
              </a:tblPr>
              <a:tblGrid>
                <a:gridCol w="3488788"/>
                <a:gridCol w="2829143"/>
                <a:gridCol w="1890982"/>
              </a:tblGrid>
              <a:tr h="590013">
                <a:tc>
                  <a:txBody>
                    <a:bodyPr/>
                    <a:lstStyle/>
                    <a:p>
                      <a:pPr algn="ctr">
                        <a:lnSpc>
                          <a:spcPct val="115000"/>
                        </a:lnSpc>
                        <a:spcAft>
                          <a:spcPts val="0"/>
                        </a:spcAft>
                      </a:pPr>
                      <a:r>
                        <a:rPr lang="fr-FR" sz="2800" kern="1200" dirty="0">
                          <a:effectLst/>
                        </a:rPr>
                        <a:t>Zone</a:t>
                      </a:r>
                      <a:endParaRPr lang="fr-FR" sz="2800" dirty="0">
                        <a:effectLst/>
                        <a:latin typeface="Calibri"/>
                        <a:ea typeface="Calibri"/>
                        <a:cs typeface="Arial"/>
                      </a:endParaRPr>
                    </a:p>
                  </a:txBody>
                  <a:tcPr marL="68580" marR="68580" marT="9525" marB="0"/>
                </a:tc>
                <a:tc>
                  <a:txBody>
                    <a:bodyPr/>
                    <a:lstStyle/>
                    <a:p>
                      <a:pPr>
                        <a:lnSpc>
                          <a:spcPct val="115000"/>
                        </a:lnSpc>
                        <a:spcAft>
                          <a:spcPts val="0"/>
                        </a:spcAft>
                      </a:pPr>
                      <a:r>
                        <a:rPr lang="fr-FR" sz="2800" kern="1200" dirty="0">
                          <a:effectLst/>
                        </a:rPr>
                        <a:t>Superficie (ha)</a:t>
                      </a:r>
                      <a:endParaRPr lang="fr-FR" sz="2800" dirty="0">
                        <a:effectLst/>
                        <a:latin typeface="Calibri"/>
                        <a:ea typeface="Calibri"/>
                        <a:cs typeface="Arial"/>
                      </a:endParaRPr>
                    </a:p>
                  </a:txBody>
                  <a:tcPr marL="68580" marR="68580" marT="9525" marB="0"/>
                </a:tc>
                <a:tc>
                  <a:txBody>
                    <a:bodyPr/>
                    <a:lstStyle/>
                    <a:p>
                      <a:pPr>
                        <a:lnSpc>
                          <a:spcPct val="115000"/>
                        </a:lnSpc>
                        <a:spcAft>
                          <a:spcPts val="0"/>
                        </a:spcAft>
                      </a:pPr>
                      <a:r>
                        <a:rPr lang="fr-FR" sz="2800" kern="1200" dirty="0">
                          <a:effectLst/>
                        </a:rPr>
                        <a:t>Nb. arbre</a:t>
                      </a:r>
                      <a:endParaRPr lang="fr-FR" sz="2800" dirty="0">
                        <a:effectLst/>
                        <a:latin typeface="Calibri"/>
                        <a:ea typeface="Calibri"/>
                        <a:cs typeface="Arial"/>
                      </a:endParaRPr>
                    </a:p>
                  </a:txBody>
                  <a:tcPr marL="68580" marR="68580" marT="9525" marB="0"/>
                </a:tc>
              </a:tr>
              <a:tr h="590013">
                <a:tc>
                  <a:txBody>
                    <a:bodyPr/>
                    <a:lstStyle/>
                    <a:p>
                      <a:pPr>
                        <a:lnSpc>
                          <a:spcPct val="115000"/>
                        </a:lnSpc>
                        <a:spcAft>
                          <a:spcPts val="0"/>
                        </a:spcAft>
                      </a:pPr>
                      <a:r>
                        <a:rPr lang="fr-FR" sz="3400" kern="1200" dirty="0">
                          <a:solidFill>
                            <a:srgbClr val="FFFF00"/>
                          </a:solidFill>
                          <a:effectLst/>
                        </a:rPr>
                        <a:t>Touaref Bou-âam</a:t>
                      </a:r>
                      <a:endParaRPr lang="fr-FR" sz="3400" dirty="0">
                        <a:solidFill>
                          <a:srgbClr val="FFFF00"/>
                        </a:solidFill>
                        <a:effectLst/>
                        <a:latin typeface="Calibri"/>
                        <a:ea typeface="Calibri"/>
                        <a:cs typeface="Arial"/>
                      </a:endParaRPr>
                    </a:p>
                  </a:txBody>
                  <a:tcPr marL="68580" marR="68580" marT="9525" marB="0"/>
                </a:tc>
                <a:tc>
                  <a:txBody>
                    <a:bodyPr/>
                    <a:lstStyle/>
                    <a:p>
                      <a:pPr algn="ctr">
                        <a:lnSpc>
                          <a:spcPct val="115000"/>
                        </a:lnSpc>
                        <a:spcAft>
                          <a:spcPts val="0"/>
                        </a:spcAft>
                      </a:pPr>
                      <a:r>
                        <a:rPr lang="fr-FR" sz="3200" b="1" kern="1200" dirty="0">
                          <a:solidFill>
                            <a:srgbClr val="FF0000"/>
                          </a:solidFill>
                          <a:effectLst/>
                        </a:rPr>
                        <a:t>649,06</a:t>
                      </a:r>
                      <a:endParaRPr lang="fr-FR" sz="3200" b="1" dirty="0">
                        <a:solidFill>
                          <a:srgbClr val="FF0000"/>
                        </a:solidFill>
                        <a:effectLst/>
                        <a:latin typeface="Calibri"/>
                        <a:ea typeface="Calibri"/>
                        <a:cs typeface="Arial"/>
                      </a:endParaRPr>
                    </a:p>
                  </a:txBody>
                  <a:tcPr marL="68580" marR="68580" marT="9525" marB="0"/>
                </a:tc>
                <a:tc>
                  <a:txBody>
                    <a:bodyPr/>
                    <a:lstStyle/>
                    <a:p>
                      <a:pPr algn="ctr">
                        <a:lnSpc>
                          <a:spcPct val="115000"/>
                        </a:lnSpc>
                        <a:spcAft>
                          <a:spcPts val="0"/>
                        </a:spcAft>
                      </a:pPr>
                      <a:r>
                        <a:rPr lang="fr-FR" sz="3200" b="1" kern="1200" dirty="0">
                          <a:effectLst/>
                        </a:rPr>
                        <a:t>4717</a:t>
                      </a:r>
                      <a:endParaRPr lang="fr-FR" sz="3200" b="1" dirty="0">
                        <a:effectLst/>
                        <a:latin typeface="Calibri"/>
                        <a:ea typeface="Calibri"/>
                        <a:cs typeface="Arial"/>
                      </a:endParaRPr>
                    </a:p>
                  </a:txBody>
                  <a:tcPr marL="68580" marR="68580" marT="9525" marB="0"/>
                </a:tc>
              </a:tr>
              <a:tr h="590013">
                <a:tc>
                  <a:txBody>
                    <a:bodyPr/>
                    <a:lstStyle/>
                    <a:p>
                      <a:pPr>
                        <a:lnSpc>
                          <a:spcPct val="115000"/>
                        </a:lnSpc>
                        <a:spcAft>
                          <a:spcPts val="0"/>
                        </a:spcAft>
                      </a:pPr>
                      <a:r>
                        <a:rPr lang="fr-FR" sz="3400" kern="1200" dirty="0">
                          <a:solidFill>
                            <a:srgbClr val="66FF66"/>
                          </a:solidFill>
                          <a:effectLst/>
                        </a:rPr>
                        <a:t>Targuent</a:t>
                      </a:r>
                      <a:endParaRPr lang="fr-FR" sz="3400" dirty="0">
                        <a:solidFill>
                          <a:srgbClr val="66FF66"/>
                        </a:solidFill>
                        <a:effectLst/>
                        <a:latin typeface="Calibri"/>
                        <a:ea typeface="Calibri"/>
                        <a:cs typeface="Arial"/>
                      </a:endParaRPr>
                    </a:p>
                  </a:txBody>
                  <a:tcPr marL="68580" marR="68580" marT="9525" marB="0"/>
                </a:tc>
                <a:tc>
                  <a:txBody>
                    <a:bodyPr/>
                    <a:lstStyle/>
                    <a:p>
                      <a:pPr algn="ctr">
                        <a:lnSpc>
                          <a:spcPct val="115000"/>
                        </a:lnSpc>
                        <a:spcAft>
                          <a:spcPts val="0"/>
                        </a:spcAft>
                      </a:pPr>
                      <a:r>
                        <a:rPr lang="fr-FR" sz="3200" b="1" kern="1200" dirty="0">
                          <a:effectLst/>
                        </a:rPr>
                        <a:t>16,08</a:t>
                      </a:r>
                      <a:endParaRPr lang="fr-FR" sz="3200" b="1" dirty="0">
                        <a:effectLst/>
                        <a:latin typeface="Calibri"/>
                        <a:ea typeface="Calibri"/>
                        <a:cs typeface="Arial"/>
                      </a:endParaRPr>
                    </a:p>
                  </a:txBody>
                  <a:tcPr marL="68580" marR="68580" marT="9525" marB="0"/>
                </a:tc>
                <a:tc>
                  <a:txBody>
                    <a:bodyPr/>
                    <a:lstStyle/>
                    <a:p>
                      <a:pPr algn="ctr">
                        <a:lnSpc>
                          <a:spcPct val="115000"/>
                        </a:lnSpc>
                        <a:spcAft>
                          <a:spcPts val="0"/>
                        </a:spcAft>
                      </a:pPr>
                      <a:r>
                        <a:rPr lang="fr-FR" sz="3200" b="1" kern="1200" dirty="0">
                          <a:effectLst/>
                        </a:rPr>
                        <a:t>300</a:t>
                      </a:r>
                      <a:endParaRPr lang="fr-FR" sz="3200" b="1" dirty="0">
                        <a:effectLst/>
                        <a:latin typeface="Calibri"/>
                        <a:ea typeface="Calibri"/>
                        <a:cs typeface="Arial"/>
                      </a:endParaRPr>
                    </a:p>
                  </a:txBody>
                  <a:tcPr marL="68580" marR="68580" marT="9525" marB="0"/>
                </a:tc>
              </a:tr>
              <a:tr h="590013">
                <a:tc>
                  <a:txBody>
                    <a:bodyPr/>
                    <a:lstStyle/>
                    <a:p>
                      <a:pPr>
                        <a:lnSpc>
                          <a:spcPct val="115000"/>
                        </a:lnSpc>
                        <a:spcAft>
                          <a:spcPts val="0"/>
                        </a:spcAft>
                      </a:pPr>
                      <a:r>
                        <a:rPr lang="fr-FR" sz="3400" kern="1200" dirty="0">
                          <a:effectLst/>
                        </a:rPr>
                        <a:t>Merkala</a:t>
                      </a:r>
                      <a:endParaRPr lang="fr-FR" sz="3400" dirty="0">
                        <a:effectLst/>
                        <a:latin typeface="Calibri"/>
                        <a:ea typeface="Calibri"/>
                        <a:cs typeface="Arial"/>
                      </a:endParaRPr>
                    </a:p>
                  </a:txBody>
                  <a:tcPr marL="68580" marR="68580" marT="9525" marB="0"/>
                </a:tc>
                <a:tc>
                  <a:txBody>
                    <a:bodyPr/>
                    <a:lstStyle/>
                    <a:p>
                      <a:pPr algn="ctr">
                        <a:lnSpc>
                          <a:spcPct val="115000"/>
                        </a:lnSpc>
                        <a:spcAft>
                          <a:spcPts val="0"/>
                        </a:spcAft>
                      </a:pPr>
                      <a:r>
                        <a:rPr lang="fr-FR" sz="3200" b="1" kern="1200" dirty="0">
                          <a:effectLst/>
                        </a:rPr>
                        <a:t>7,25</a:t>
                      </a:r>
                      <a:endParaRPr lang="fr-FR" sz="3200" b="1" dirty="0">
                        <a:effectLst/>
                        <a:latin typeface="Calibri"/>
                        <a:ea typeface="Calibri"/>
                        <a:cs typeface="Arial"/>
                      </a:endParaRPr>
                    </a:p>
                  </a:txBody>
                  <a:tcPr marL="68580" marR="68580" marT="9525" marB="0"/>
                </a:tc>
                <a:tc>
                  <a:txBody>
                    <a:bodyPr/>
                    <a:lstStyle/>
                    <a:p>
                      <a:pPr algn="ctr">
                        <a:lnSpc>
                          <a:spcPct val="115000"/>
                        </a:lnSpc>
                        <a:spcAft>
                          <a:spcPts val="0"/>
                        </a:spcAft>
                      </a:pPr>
                      <a:r>
                        <a:rPr lang="fr-FR" sz="3200" b="1" kern="1200" dirty="0">
                          <a:effectLst/>
                        </a:rPr>
                        <a:t>240</a:t>
                      </a:r>
                      <a:endParaRPr lang="fr-FR" sz="3200" b="1" dirty="0">
                        <a:effectLst/>
                        <a:latin typeface="Calibri"/>
                        <a:ea typeface="Calibri"/>
                        <a:cs typeface="Arial"/>
                      </a:endParaRPr>
                    </a:p>
                  </a:txBody>
                  <a:tcPr marL="68580" marR="68580" marT="9525" marB="0"/>
                </a:tc>
              </a:tr>
              <a:tr h="590013">
                <a:tc>
                  <a:txBody>
                    <a:bodyPr/>
                    <a:lstStyle/>
                    <a:p>
                      <a:pPr>
                        <a:lnSpc>
                          <a:spcPct val="115000"/>
                        </a:lnSpc>
                        <a:spcAft>
                          <a:spcPts val="0"/>
                        </a:spcAft>
                      </a:pPr>
                      <a:r>
                        <a:rPr lang="fr-FR" sz="2800" kern="1200" dirty="0">
                          <a:effectLst/>
                        </a:rPr>
                        <a:t>Total</a:t>
                      </a:r>
                      <a:endParaRPr lang="fr-FR" sz="2800" dirty="0">
                        <a:effectLst/>
                        <a:latin typeface="Calibri"/>
                        <a:ea typeface="Calibri"/>
                        <a:cs typeface="Arial"/>
                      </a:endParaRPr>
                    </a:p>
                  </a:txBody>
                  <a:tcPr marL="68580" marR="68580" marT="9525" marB="0">
                    <a:solidFill>
                      <a:srgbClr val="CC0099"/>
                    </a:solidFill>
                  </a:tcPr>
                </a:tc>
                <a:tc>
                  <a:txBody>
                    <a:bodyPr/>
                    <a:lstStyle/>
                    <a:p>
                      <a:pPr algn="ctr">
                        <a:lnSpc>
                          <a:spcPct val="115000"/>
                        </a:lnSpc>
                        <a:spcAft>
                          <a:spcPts val="0"/>
                        </a:spcAft>
                      </a:pPr>
                      <a:r>
                        <a:rPr lang="fr-FR" sz="3800" b="1" kern="1200" dirty="0" smtClean="0">
                          <a:solidFill>
                            <a:srgbClr val="FFFF00"/>
                          </a:solidFill>
                          <a:effectLst/>
                        </a:rPr>
                        <a:t>672,41</a:t>
                      </a:r>
                      <a:endParaRPr lang="fr-FR" sz="3800" b="1" dirty="0">
                        <a:solidFill>
                          <a:srgbClr val="FFFF00"/>
                        </a:solidFill>
                        <a:effectLst/>
                        <a:latin typeface="Calibri"/>
                        <a:ea typeface="Calibri"/>
                        <a:cs typeface="Arial"/>
                      </a:endParaRPr>
                    </a:p>
                  </a:txBody>
                  <a:tcPr marL="68580" marR="68580" marT="9525" marB="0">
                    <a:solidFill>
                      <a:srgbClr val="002060"/>
                    </a:solidFill>
                  </a:tcPr>
                </a:tc>
                <a:tc>
                  <a:txBody>
                    <a:bodyPr/>
                    <a:lstStyle/>
                    <a:p>
                      <a:pPr algn="ctr">
                        <a:lnSpc>
                          <a:spcPct val="115000"/>
                        </a:lnSpc>
                        <a:spcAft>
                          <a:spcPts val="0"/>
                        </a:spcAft>
                      </a:pPr>
                      <a:r>
                        <a:rPr lang="fr-FR" sz="3800" b="1" kern="1200" dirty="0">
                          <a:solidFill>
                            <a:srgbClr val="FFFF00"/>
                          </a:solidFill>
                          <a:effectLst/>
                        </a:rPr>
                        <a:t>5257</a:t>
                      </a:r>
                      <a:endParaRPr lang="fr-FR" sz="3800" b="1" dirty="0">
                        <a:solidFill>
                          <a:srgbClr val="FFFF00"/>
                        </a:solidFill>
                        <a:effectLst/>
                        <a:latin typeface="Calibri"/>
                        <a:ea typeface="Calibri"/>
                        <a:cs typeface="Arial"/>
                      </a:endParaRPr>
                    </a:p>
                  </a:txBody>
                  <a:tcPr marL="68580" marR="68580" marT="9525" marB="0">
                    <a:solidFill>
                      <a:srgbClr val="002060"/>
                    </a:solidFill>
                  </a:tcPr>
                </a:tc>
              </a:tr>
            </a:tbl>
          </a:graphicData>
        </a:graphic>
      </p:graphicFrame>
      <p:sp>
        <p:nvSpPr>
          <p:cNvPr id="2" name="Rectangle 1"/>
          <p:cNvSpPr/>
          <p:nvPr/>
        </p:nvSpPr>
        <p:spPr>
          <a:xfrm>
            <a:off x="1496567" y="6363978"/>
            <a:ext cx="5163665" cy="307777"/>
          </a:xfrm>
          <a:prstGeom prst="rect">
            <a:avLst/>
          </a:prstGeom>
        </p:spPr>
        <p:txBody>
          <a:bodyPr wrap="square">
            <a:spAutoFit/>
          </a:bodyPr>
          <a:lstStyle/>
          <a:p>
            <a:pPr algn="ctr"/>
            <a:r>
              <a:rPr lang="fr-FR" sz="1400" b="1" dirty="0"/>
              <a:t>(Source: Conservation des Forêts</a:t>
            </a:r>
            <a:r>
              <a:rPr lang="fr-FR" sz="1400" dirty="0"/>
              <a:t> </a:t>
            </a:r>
            <a:r>
              <a:rPr lang="fr-FR" sz="1400" b="1" dirty="0"/>
              <a:t>Wilaya Tindouf, étude 2013)</a:t>
            </a:r>
            <a:endParaRPr lang="fr-FR" sz="1400" dirty="0"/>
          </a:p>
        </p:txBody>
      </p:sp>
    </p:spTree>
    <p:extLst>
      <p:ext uri="{BB962C8B-B14F-4D97-AF65-F5344CB8AC3E}">
        <p14:creationId xmlns:p14="http://schemas.microsoft.com/office/powerpoint/2010/main" val="16745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12" descr="REDAAIRE.bmp"/>
          <p:cNvPicPr>
            <a:picLocks noChangeAspect="1"/>
          </p:cNvPicPr>
          <p:nvPr/>
        </p:nvPicPr>
        <p:blipFill>
          <a:blip r:embed="rId2"/>
          <a:srcRect/>
          <a:stretch>
            <a:fillRect/>
          </a:stretch>
        </p:blipFill>
        <p:spPr>
          <a:xfrm>
            <a:off x="23028" y="116630"/>
            <a:ext cx="9036000" cy="6238149"/>
          </a:xfrm>
          <a:prstGeom prst="rect">
            <a:avLst/>
          </a:prstGeom>
        </p:spPr>
      </p:pic>
      <p:sp>
        <p:nvSpPr>
          <p:cNvPr id="3" name="Rectangle 2"/>
          <p:cNvSpPr/>
          <p:nvPr/>
        </p:nvSpPr>
        <p:spPr>
          <a:xfrm>
            <a:off x="971600" y="6370573"/>
            <a:ext cx="6696744" cy="369332"/>
          </a:xfrm>
          <a:prstGeom prst="rect">
            <a:avLst/>
          </a:prstGeom>
        </p:spPr>
        <p:txBody>
          <a:bodyPr wrap="square">
            <a:spAutoFit/>
          </a:bodyPr>
          <a:lstStyle/>
          <a:p>
            <a:pPr algn="ctr"/>
            <a:r>
              <a:rPr lang="fr-FR" b="1" dirty="0"/>
              <a:t>(</a:t>
            </a:r>
            <a:r>
              <a:rPr lang="fr-FR" sz="1400" b="1" dirty="0"/>
              <a:t>Source: Conservation des Forêts</a:t>
            </a:r>
            <a:r>
              <a:rPr lang="fr-FR" sz="1400" dirty="0"/>
              <a:t> </a:t>
            </a:r>
            <a:r>
              <a:rPr lang="fr-FR" sz="1400" b="1" dirty="0"/>
              <a:t>Wilaya Tindouf, étude 2013)</a:t>
            </a:r>
            <a:endParaRPr lang="fr-FR" sz="1400" dirty="0"/>
          </a:p>
        </p:txBody>
      </p:sp>
    </p:spTree>
    <p:extLst>
      <p:ext uri="{BB962C8B-B14F-4D97-AF65-F5344CB8AC3E}">
        <p14:creationId xmlns:p14="http://schemas.microsoft.com/office/powerpoint/2010/main" val="124738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p:cNvGraphicFramePr>
            <a:graphicFrameLocks noGrp="1"/>
          </p:cNvGraphicFramePr>
          <p:nvPr>
            <p:extLst>
              <p:ext uri="{D42A27DB-BD31-4B8C-83A1-F6EECF244321}">
                <p14:modId xmlns:p14="http://schemas.microsoft.com/office/powerpoint/2010/main" val="2666304361"/>
              </p:ext>
            </p:extLst>
          </p:nvPr>
        </p:nvGraphicFramePr>
        <p:xfrm>
          <a:off x="457200" y="3740499"/>
          <a:ext cx="8229600" cy="245364"/>
        </p:xfrm>
        <a:graphic>
          <a:graphicData uri="http://schemas.openxmlformats.org/drawingml/2006/table">
            <a:tbl>
              <a:tblPr/>
              <a:tblGrid>
                <a:gridCol w="8229600"/>
              </a:tblGrid>
              <a:tr h="0">
                <a:tc>
                  <a:txBody>
                    <a:bodyPr/>
                    <a:lstStyle/>
                    <a:p>
                      <a:pPr algn="r" rtl="1">
                        <a:lnSpc>
                          <a:spcPct val="115000"/>
                        </a:lnSpc>
                        <a:spcAft>
                          <a:spcPts val="1000"/>
                        </a:spcAft>
                        <a:tabLst>
                          <a:tab pos="606425" algn="l"/>
                          <a:tab pos="3192780" algn="r"/>
                        </a:tabLst>
                      </a:pPr>
                      <a:r>
                        <a:rPr lang="ar-DZ" sz="1400" b="1" dirty="0">
                          <a:effectLst/>
                          <a:latin typeface="Calibri"/>
                          <a:ea typeface="Calibri"/>
                          <a:cs typeface="Arial"/>
                        </a:rPr>
                        <a:t> </a:t>
                      </a:r>
                      <a:endParaRPr lang="fr-FR" sz="1100" dirty="0">
                        <a:effectLst/>
                        <a:latin typeface="Calibri"/>
                        <a:ea typeface="Calibri"/>
                        <a:cs typeface="Arial"/>
                      </a:endParaRPr>
                    </a:p>
                  </a:txBody>
                  <a:tcPr marL="114300" marR="114300" marT="0" marB="0">
                    <a:lnL>
                      <a:noFill/>
                    </a:lnL>
                    <a:lnR>
                      <a:noFill/>
                    </a:lnR>
                    <a:lnT>
                      <a:noFill/>
                    </a:lnT>
                    <a:lnB>
                      <a:noFill/>
                    </a:lnB>
                  </a:tcPr>
                </a:tc>
              </a:tr>
            </a:tbl>
          </a:graphicData>
        </a:graphic>
      </p:graphicFrame>
      <p:sp>
        <p:nvSpPr>
          <p:cNvPr id="5" name="ZoneTexte 4"/>
          <p:cNvSpPr txBox="1"/>
          <p:nvPr/>
        </p:nvSpPr>
        <p:spPr>
          <a:xfrm>
            <a:off x="2087725" y="6331605"/>
            <a:ext cx="5112568" cy="307777"/>
          </a:xfrm>
          <a:prstGeom prst="rect">
            <a:avLst/>
          </a:prstGeom>
          <a:noFill/>
        </p:spPr>
        <p:txBody>
          <a:bodyPr wrap="square" rtlCol="0">
            <a:spAutoFit/>
          </a:bodyPr>
          <a:lstStyle/>
          <a:p>
            <a:pPr algn="ctr"/>
            <a:r>
              <a:rPr lang="fr-FR" sz="1400" b="1" dirty="0" smtClean="0"/>
              <a:t>(</a:t>
            </a:r>
            <a:r>
              <a:rPr lang="fr-FR" sz="1400" b="1" dirty="0"/>
              <a:t>Source: Conservation des Forêts</a:t>
            </a:r>
            <a:r>
              <a:rPr lang="fr-FR" sz="1400" dirty="0"/>
              <a:t> </a:t>
            </a:r>
            <a:r>
              <a:rPr lang="fr-FR" sz="1400" b="1" dirty="0"/>
              <a:t>Wilaya Tindouf, étude 2013</a:t>
            </a:r>
            <a:r>
              <a:rPr lang="fr-FR" sz="1400" b="1" dirty="0" smtClean="0"/>
              <a:t>)</a:t>
            </a:r>
            <a:endParaRPr lang="fr-FR" sz="1400" dirty="0"/>
          </a:p>
        </p:txBody>
      </p:sp>
      <p:graphicFrame>
        <p:nvGraphicFramePr>
          <p:cNvPr id="4" name="Tableau 3"/>
          <p:cNvGraphicFramePr>
            <a:graphicFrameLocks noGrp="1"/>
          </p:cNvGraphicFramePr>
          <p:nvPr>
            <p:extLst>
              <p:ext uri="{D42A27DB-BD31-4B8C-83A1-F6EECF244321}">
                <p14:modId xmlns:p14="http://schemas.microsoft.com/office/powerpoint/2010/main" val="3363020717"/>
              </p:ext>
            </p:extLst>
          </p:nvPr>
        </p:nvGraphicFramePr>
        <p:xfrm>
          <a:off x="323529" y="1196752"/>
          <a:ext cx="8640960" cy="5063871"/>
        </p:xfrm>
        <a:graphic>
          <a:graphicData uri="http://schemas.openxmlformats.org/drawingml/2006/table">
            <a:tbl>
              <a:tblPr firstRow="1" bandRow="1">
                <a:tableStyleId>{5C22544A-7EE6-4342-B048-85BDC9FD1C3A}</a:tableStyleId>
              </a:tblPr>
              <a:tblGrid>
                <a:gridCol w="3024336"/>
                <a:gridCol w="2153098"/>
                <a:gridCol w="1735334"/>
                <a:gridCol w="1728192"/>
              </a:tblGrid>
              <a:tr h="785639">
                <a:tc>
                  <a:txBody>
                    <a:bodyPr/>
                    <a:lstStyle/>
                    <a:p>
                      <a:pPr algn="ctr">
                        <a:lnSpc>
                          <a:spcPct val="115000"/>
                        </a:lnSpc>
                        <a:spcAft>
                          <a:spcPts val="0"/>
                        </a:spcAft>
                      </a:pPr>
                      <a:r>
                        <a:rPr lang="fr-FR" sz="2600" kern="1200" dirty="0">
                          <a:effectLst/>
                        </a:rPr>
                        <a:t>Localisation</a:t>
                      </a:r>
                      <a:endParaRPr lang="fr-FR" sz="2600" dirty="0">
                        <a:effectLst/>
                        <a:latin typeface="Calibri"/>
                        <a:ea typeface="Calibri"/>
                        <a:cs typeface="Arial"/>
                      </a:endParaRPr>
                    </a:p>
                  </a:txBody>
                  <a:tcPr marL="85396" marR="85396" marT="42698" marB="42698"/>
                </a:tc>
                <a:tc>
                  <a:txBody>
                    <a:bodyPr/>
                    <a:lstStyle/>
                    <a:p>
                      <a:pPr algn="ctr">
                        <a:lnSpc>
                          <a:spcPct val="115000"/>
                        </a:lnSpc>
                        <a:spcAft>
                          <a:spcPts val="0"/>
                        </a:spcAft>
                      </a:pPr>
                      <a:r>
                        <a:rPr lang="fr-FR" sz="2600" kern="1200" dirty="0" smtClean="0">
                          <a:effectLst/>
                        </a:rPr>
                        <a:t> Superficie (</a:t>
                      </a:r>
                      <a:r>
                        <a:rPr lang="fr-FR" sz="2600" kern="1200" dirty="0">
                          <a:effectLst/>
                        </a:rPr>
                        <a:t>ha)</a:t>
                      </a:r>
                      <a:endParaRPr lang="fr-FR" sz="2600" dirty="0">
                        <a:effectLst/>
                        <a:latin typeface="Calibri"/>
                        <a:ea typeface="Calibri"/>
                        <a:cs typeface="Arial"/>
                      </a:endParaRPr>
                    </a:p>
                  </a:txBody>
                  <a:tcPr marL="0" marR="0" marT="0" marB="0"/>
                </a:tc>
                <a:tc>
                  <a:txBody>
                    <a:bodyPr/>
                    <a:lstStyle/>
                    <a:p>
                      <a:pPr>
                        <a:lnSpc>
                          <a:spcPct val="115000"/>
                        </a:lnSpc>
                        <a:spcAft>
                          <a:spcPts val="0"/>
                        </a:spcAft>
                      </a:pPr>
                      <a:r>
                        <a:rPr lang="fr-FR" sz="2600" kern="1200" dirty="0">
                          <a:effectLst/>
                        </a:rPr>
                        <a:t>Nb. arbres</a:t>
                      </a:r>
                      <a:endParaRPr lang="fr-FR" sz="2600" dirty="0">
                        <a:effectLst/>
                        <a:latin typeface="Calibri"/>
                        <a:ea typeface="Calibri"/>
                        <a:cs typeface="Arial"/>
                      </a:endParaRPr>
                    </a:p>
                  </a:txBody>
                  <a:tcPr marL="85396" marR="85396" marT="42698" marB="42698"/>
                </a:tc>
                <a:tc>
                  <a:txBody>
                    <a:bodyPr/>
                    <a:lstStyle/>
                    <a:p>
                      <a:pPr algn="ctr">
                        <a:lnSpc>
                          <a:spcPct val="115000"/>
                        </a:lnSpc>
                        <a:spcAft>
                          <a:spcPts val="0"/>
                        </a:spcAft>
                      </a:pPr>
                      <a:r>
                        <a:rPr lang="fr-FR" sz="2600" kern="1200" dirty="0">
                          <a:effectLst/>
                        </a:rPr>
                        <a:t>Densité/ha</a:t>
                      </a:r>
                      <a:endParaRPr lang="fr-FR" sz="2600" dirty="0">
                        <a:effectLst/>
                        <a:latin typeface="Calibri"/>
                        <a:ea typeface="Calibri"/>
                        <a:cs typeface="Arial"/>
                      </a:endParaRPr>
                    </a:p>
                  </a:txBody>
                  <a:tcPr marL="85396" marR="85396" marT="42698" marB="42698"/>
                </a:tc>
              </a:tr>
              <a:tr h="478215">
                <a:tc>
                  <a:txBody>
                    <a:bodyPr/>
                    <a:lstStyle/>
                    <a:p>
                      <a:pPr>
                        <a:lnSpc>
                          <a:spcPct val="115000"/>
                        </a:lnSpc>
                        <a:spcAft>
                          <a:spcPts val="0"/>
                        </a:spcAft>
                      </a:pPr>
                      <a:r>
                        <a:rPr lang="fr-FR" sz="2600" b="1" kern="1200" dirty="0">
                          <a:solidFill>
                            <a:srgbClr val="CC0099"/>
                          </a:solidFill>
                          <a:effectLst/>
                        </a:rPr>
                        <a:t>Oued </a:t>
                      </a:r>
                      <a:r>
                        <a:rPr lang="fr-FR" sz="2600" b="1" kern="1200" dirty="0" smtClean="0">
                          <a:solidFill>
                            <a:srgbClr val="CC0099"/>
                          </a:solidFill>
                          <a:effectLst/>
                        </a:rPr>
                        <a:t>El Ma</a:t>
                      </a:r>
                      <a:endParaRPr lang="fr-FR" sz="2600" b="1" dirty="0">
                        <a:solidFill>
                          <a:srgbClr val="CC0099"/>
                        </a:solidFill>
                        <a:effectLst/>
                        <a:latin typeface="Calibri"/>
                        <a:ea typeface="Calibri"/>
                        <a:cs typeface="Arial"/>
                      </a:endParaRPr>
                    </a:p>
                  </a:txBody>
                  <a:tcPr marL="85396" marR="85396" marT="42698" marB="42698"/>
                </a:tc>
                <a:tc>
                  <a:txBody>
                    <a:bodyPr/>
                    <a:lstStyle/>
                    <a:p>
                      <a:pPr algn="ctr">
                        <a:lnSpc>
                          <a:spcPct val="115000"/>
                        </a:lnSpc>
                        <a:spcAft>
                          <a:spcPts val="0"/>
                        </a:spcAft>
                      </a:pPr>
                      <a:r>
                        <a:rPr lang="fr-FR" sz="2600" b="1" kern="1200" dirty="0">
                          <a:solidFill>
                            <a:srgbClr val="C00000"/>
                          </a:solidFill>
                          <a:effectLst/>
                        </a:rPr>
                        <a:t>482,83</a:t>
                      </a:r>
                      <a:endParaRPr lang="fr-FR" sz="2600" b="1" dirty="0">
                        <a:solidFill>
                          <a:srgbClr val="C00000"/>
                        </a:solidFill>
                        <a:effectLst/>
                        <a:latin typeface="Calibri"/>
                        <a:ea typeface="Calibri"/>
                        <a:cs typeface="Arial"/>
                      </a:endParaRPr>
                    </a:p>
                  </a:txBody>
                  <a:tcPr marL="0" marR="0" marT="0" marB="0"/>
                </a:tc>
                <a:tc>
                  <a:txBody>
                    <a:bodyPr/>
                    <a:lstStyle/>
                    <a:p>
                      <a:pPr algn="ctr">
                        <a:lnSpc>
                          <a:spcPct val="115000"/>
                        </a:lnSpc>
                        <a:spcAft>
                          <a:spcPts val="0"/>
                        </a:spcAft>
                      </a:pPr>
                      <a:r>
                        <a:rPr lang="fr-FR" sz="2600" b="1" kern="1200" dirty="0">
                          <a:solidFill>
                            <a:srgbClr val="C00000"/>
                          </a:solidFill>
                          <a:effectLst/>
                        </a:rPr>
                        <a:t>2897</a:t>
                      </a:r>
                      <a:endParaRPr lang="fr-FR" sz="2600" b="1" dirty="0">
                        <a:solidFill>
                          <a:srgbClr val="C00000"/>
                        </a:solidFill>
                        <a:effectLst/>
                        <a:latin typeface="Calibri"/>
                        <a:ea typeface="Calibri"/>
                        <a:cs typeface="Arial"/>
                      </a:endParaRPr>
                    </a:p>
                  </a:txBody>
                  <a:tcPr marL="85396" marR="85396" marT="42698" marB="42698"/>
                </a:tc>
                <a:tc>
                  <a:txBody>
                    <a:bodyPr/>
                    <a:lstStyle/>
                    <a:p>
                      <a:pPr algn="ctr">
                        <a:lnSpc>
                          <a:spcPct val="115000"/>
                        </a:lnSpc>
                        <a:spcAft>
                          <a:spcPts val="0"/>
                        </a:spcAft>
                      </a:pPr>
                      <a:r>
                        <a:rPr lang="fr-FR" sz="2600" b="1" kern="1200" dirty="0">
                          <a:effectLst/>
                        </a:rPr>
                        <a:t>06</a:t>
                      </a:r>
                      <a:endParaRPr lang="fr-FR" sz="2600" b="1" dirty="0">
                        <a:effectLst/>
                        <a:latin typeface="Calibri"/>
                        <a:ea typeface="Calibri"/>
                        <a:cs typeface="Arial"/>
                      </a:endParaRPr>
                    </a:p>
                  </a:txBody>
                  <a:tcPr marL="85396" marR="85396" marT="42698" marB="42698"/>
                </a:tc>
              </a:tr>
              <a:tr h="478215">
                <a:tc>
                  <a:txBody>
                    <a:bodyPr/>
                    <a:lstStyle/>
                    <a:p>
                      <a:pPr>
                        <a:lnSpc>
                          <a:spcPct val="115000"/>
                        </a:lnSpc>
                        <a:spcAft>
                          <a:spcPts val="0"/>
                        </a:spcAft>
                      </a:pPr>
                      <a:r>
                        <a:rPr lang="fr-FR" sz="2600" b="1" kern="1200" dirty="0">
                          <a:effectLst/>
                        </a:rPr>
                        <a:t>Oued Bouyadil</a:t>
                      </a:r>
                      <a:endParaRPr lang="fr-FR" sz="2600" b="1" dirty="0">
                        <a:effectLst/>
                        <a:latin typeface="Calibri"/>
                        <a:ea typeface="Calibri"/>
                        <a:cs typeface="Arial"/>
                      </a:endParaRPr>
                    </a:p>
                  </a:txBody>
                  <a:tcPr marL="85396" marR="85396" marT="42698" marB="42698"/>
                </a:tc>
                <a:tc>
                  <a:txBody>
                    <a:bodyPr/>
                    <a:lstStyle/>
                    <a:p>
                      <a:pPr algn="ctr">
                        <a:lnSpc>
                          <a:spcPct val="115000"/>
                        </a:lnSpc>
                        <a:spcAft>
                          <a:spcPts val="0"/>
                        </a:spcAft>
                      </a:pPr>
                      <a:r>
                        <a:rPr lang="fr-FR" sz="2600" b="1" kern="1200" dirty="0">
                          <a:solidFill>
                            <a:srgbClr val="000099"/>
                          </a:solidFill>
                          <a:effectLst/>
                        </a:rPr>
                        <a:t>112,39</a:t>
                      </a:r>
                      <a:endParaRPr lang="fr-FR" sz="2600" b="1" dirty="0">
                        <a:solidFill>
                          <a:srgbClr val="000099"/>
                        </a:solidFill>
                        <a:effectLst/>
                        <a:latin typeface="Calibri"/>
                        <a:ea typeface="Calibri"/>
                        <a:cs typeface="Arial"/>
                      </a:endParaRPr>
                    </a:p>
                  </a:txBody>
                  <a:tcPr marL="0" marR="0" marT="0" marB="0"/>
                </a:tc>
                <a:tc>
                  <a:txBody>
                    <a:bodyPr/>
                    <a:lstStyle/>
                    <a:p>
                      <a:pPr algn="ctr">
                        <a:lnSpc>
                          <a:spcPct val="115000"/>
                        </a:lnSpc>
                        <a:spcAft>
                          <a:spcPts val="0"/>
                        </a:spcAft>
                      </a:pPr>
                      <a:r>
                        <a:rPr lang="fr-FR" sz="2600" b="1" kern="1200" dirty="0">
                          <a:solidFill>
                            <a:srgbClr val="000099"/>
                          </a:solidFill>
                          <a:effectLst/>
                        </a:rPr>
                        <a:t>1315</a:t>
                      </a:r>
                      <a:endParaRPr lang="fr-FR" sz="2600" b="1" dirty="0">
                        <a:solidFill>
                          <a:srgbClr val="000099"/>
                        </a:solidFill>
                        <a:effectLst/>
                        <a:latin typeface="Calibri"/>
                        <a:ea typeface="Calibri"/>
                        <a:cs typeface="Arial"/>
                      </a:endParaRPr>
                    </a:p>
                  </a:txBody>
                  <a:tcPr marL="85396" marR="85396" marT="42698" marB="42698"/>
                </a:tc>
                <a:tc>
                  <a:txBody>
                    <a:bodyPr/>
                    <a:lstStyle/>
                    <a:p>
                      <a:pPr algn="ctr">
                        <a:lnSpc>
                          <a:spcPct val="115000"/>
                        </a:lnSpc>
                        <a:spcAft>
                          <a:spcPts val="0"/>
                        </a:spcAft>
                      </a:pPr>
                      <a:r>
                        <a:rPr lang="fr-FR" sz="2600" b="1" kern="1200" dirty="0">
                          <a:effectLst/>
                        </a:rPr>
                        <a:t>11</a:t>
                      </a:r>
                      <a:endParaRPr lang="fr-FR" sz="2600" b="1" dirty="0">
                        <a:effectLst/>
                        <a:latin typeface="Calibri"/>
                        <a:ea typeface="Calibri"/>
                        <a:cs typeface="Arial"/>
                      </a:endParaRPr>
                    </a:p>
                  </a:txBody>
                  <a:tcPr marL="85396" marR="85396" marT="42698" marB="42698"/>
                </a:tc>
              </a:tr>
              <a:tr h="478215">
                <a:tc>
                  <a:txBody>
                    <a:bodyPr/>
                    <a:lstStyle/>
                    <a:p>
                      <a:pPr>
                        <a:lnSpc>
                          <a:spcPct val="115000"/>
                        </a:lnSpc>
                        <a:spcAft>
                          <a:spcPts val="0"/>
                        </a:spcAft>
                      </a:pPr>
                      <a:r>
                        <a:rPr lang="fr-FR" sz="2600" b="1" kern="1200" dirty="0">
                          <a:solidFill>
                            <a:srgbClr val="FF0000"/>
                          </a:solidFill>
                          <a:effectLst/>
                        </a:rPr>
                        <a:t>Oued Gahouane</a:t>
                      </a:r>
                      <a:endParaRPr lang="fr-FR" sz="2600" b="1" dirty="0">
                        <a:solidFill>
                          <a:srgbClr val="FF0000"/>
                        </a:solidFill>
                        <a:effectLst/>
                        <a:latin typeface="Calibri"/>
                        <a:ea typeface="Calibri"/>
                        <a:cs typeface="Arial"/>
                      </a:endParaRPr>
                    </a:p>
                  </a:txBody>
                  <a:tcPr marL="85396" marR="85396" marT="42698" marB="42698"/>
                </a:tc>
                <a:tc>
                  <a:txBody>
                    <a:bodyPr/>
                    <a:lstStyle/>
                    <a:p>
                      <a:pPr algn="ctr">
                        <a:lnSpc>
                          <a:spcPct val="115000"/>
                        </a:lnSpc>
                        <a:spcAft>
                          <a:spcPts val="0"/>
                        </a:spcAft>
                      </a:pPr>
                      <a:r>
                        <a:rPr lang="fr-FR" sz="2600" b="1" kern="1200" dirty="0">
                          <a:effectLst/>
                        </a:rPr>
                        <a:t>53,84</a:t>
                      </a:r>
                      <a:endParaRPr lang="fr-FR" sz="2600" b="1" dirty="0">
                        <a:effectLst/>
                        <a:latin typeface="Calibri"/>
                        <a:ea typeface="Calibri"/>
                        <a:cs typeface="Arial"/>
                      </a:endParaRPr>
                    </a:p>
                  </a:txBody>
                  <a:tcPr marL="0" marR="0" marT="0" marB="0"/>
                </a:tc>
                <a:tc>
                  <a:txBody>
                    <a:bodyPr/>
                    <a:lstStyle/>
                    <a:p>
                      <a:pPr algn="ctr">
                        <a:lnSpc>
                          <a:spcPct val="115000"/>
                        </a:lnSpc>
                        <a:spcAft>
                          <a:spcPts val="0"/>
                        </a:spcAft>
                      </a:pPr>
                      <a:r>
                        <a:rPr lang="fr-FR" sz="2600" b="1" kern="1200" dirty="0">
                          <a:effectLst/>
                        </a:rPr>
                        <a:t>505</a:t>
                      </a:r>
                      <a:endParaRPr lang="fr-FR" sz="2600" b="1" dirty="0">
                        <a:effectLst/>
                        <a:latin typeface="Calibri"/>
                        <a:ea typeface="Calibri"/>
                        <a:cs typeface="Arial"/>
                      </a:endParaRPr>
                    </a:p>
                  </a:txBody>
                  <a:tcPr marL="85396" marR="85396" marT="42698" marB="42698"/>
                </a:tc>
                <a:tc>
                  <a:txBody>
                    <a:bodyPr/>
                    <a:lstStyle/>
                    <a:p>
                      <a:pPr algn="ctr">
                        <a:lnSpc>
                          <a:spcPct val="115000"/>
                        </a:lnSpc>
                        <a:spcAft>
                          <a:spcPts val="0"/>
                        </a:spcAft>
                      </a:pPr>
                      <a:r>
                        <a:rPr lang="fr-FR" sz="2600" b="1" kern="1200" dirty="0">
                          <a:effectLst/>
                        </a:rPr>
                        <a:t>09</a:t>
                      </a:r>
                      <a:endParaRPr lang="fr-FR" sz="2600" b="1" dirty="0">
                        <a:effectLst/>
                        <a:latin typeface="Calibri"/>
                        <a:ea typeface="Calibri"/>
                        <a:cs typeface="Arial"/>
                      </a:endParaRPr>
                    </a:p>
                  </a:txBody>
                  <a:tcPr marL="85396" marR="85396" marT="42698" marB="42698"/>
                </a:tc>
              </a:tr>
              <a:tr h="478215">
                <a:tc>
                  <a:txBody>
                    <a:bodyPr/>
                    <a:lstStyle/>
                    <a:p>
                      <a:pPr>
                        <a:lnSpc>
                          <a:spcPct val="115000"/>
                        </a:lnSpc>
                        <a:spcAft>
                          <a:spcPts val="0"/>
                        </a:spcAft>
                      </a:pPr>
                      <a:r>
                        <a:rPr lang="fr-FR" sz="2600" b="1" kern="1200" dirty="0">
                          <a:solidFill>
                            <a:srgbClr val="000099"/>
                          </a:solidFill>
                          <a:effectLst/>
                        </a:rPr>
                        <a:t>Oued Merkala</a:t>
                      </a:r>
                      <a:endParaRPr lang="fr-FR" sz="2600" b="1" dirty="0">
                        <a:solidFill>
                          <a:srgbClr val="000099"/>
                        </a:solidFill>
                        <a:effectLst/>
                        <a:latin typeface="Calibri"/>
                        <a:ea typeface="Calibri"/>
                        <a:cs typeface="Arial"/>
                      </a:endParaRPr>
                    </a:p>
                  </a:txBody>
                  <a:tcPr marL="85396" marR="85396" marT="42698" marB="42698"/>
                </a:tc>
                <a:tc>
                  <a:txBody>
                    <a:bodyPr/>
                    <a:lstStyle/>
                    <a:p>
                      <a:pPr algn="ctr">
                        <a:lnSpc>
                          <a:spcPct val="115000"/>
                        </a:lnSpc>
                        <a:spcAft>
                          <a:spcPts val="0"/>
                        </a:spcAft>
                      </a:pPr>
                      <a:r>
                        <a:rPr lang="fr-FR" sz="2600" b="1" kern="1200" dirty="0">
                          <a:effectLst/>
                        </a:rPr>
                        <a:t>7,27</a:t>
                      </a:r>
                      <a:endParaRPr lang="fr-FR" sz="2600" b="1" dirty="0">
                        <a:effectLst/>
                        <a:latin typeface="Calibri"/>
                        <a:ea typeface="Calibri"/>
                        <a:cs typeface="Arial"/>
                      </a:endParaRPr>
                    </a:p>
                  </a:txBody>
                  <a:tcPr marL="0" marR="0" marT="0" marB="0"/>
                </a:tc>
                <a:tc>
                  <a:txBody>
                    <a:bodyPr/>
                    <a:lstStyle/>
                    <a:p>
                      <a:pPr algn="ctr">
                        <a:lnSpc>
                          <a:spcPct val="115000"/>
                        </a:lnSpc>
                        <a:spcAft>
                          <a:spcPts val="0"/>
                        </a:spcAft>
                      </a:pPr>
                      <a:r>
                        <a:rPr lang="fr-FR" sz="2600" b="1" kern="1200" dirty="0">
                          <a:effectLst/>
                        </a:rPr>
                        <a:t>240</a:t>
                      </a:r>
                      <a:endParaRPr lang="fr-FR" sz="2600" b="1" dirty="0">
                        <a:effectLst/>
                        <a:latin typeface="Calibri"/>
                        <a:ea typeface="Calibri"/>
                        <a:cs typeface="Arial"/>
                      </a:endParaRPr>
                    </a:p>
                  </a:txBody>
                  <a:tcPr marL="85396" marR="85396" marT="42698" marB="42698"/>
                </a:tc>
                <a:tc>
                  <a:txBody>
                    <a:bodyPr/>
                    <a:lstStyle/>
                    <a:p>
                      <a:pPr algn="ctr">
                        <a:lnSpc>
                          <a:spcPct val="115000"/>
                        </a:lnSpc>
                        <a:spcAft>
                          <a:spcPts val="0"/>
                        </a:spcAft>
                      </a:pPr>
                      <a:r>
                        <a:rPr lang="fr-FR" sz="2600" b="1" kern="1200" dirty="0">
                          <a:effectLst/>
                        </a:rPr>
                        <a:t>33</a:t>
                      </a:r>
                      <a:endParaRPr lang="fr-FR" sz="2600" b="1" dirty="0">
                        <a:effectLst/>
                        <a:latin typeface="Calibri"/>
                        <a:ea typeface="Calibri"/>
                        <a:cs typeface="Arial"/>
                      </a:endParaRPr>
                    </a:p>
                  </a:txBody>
                  <a:tcPr marL="85396" marR="85396" marT="42698" marB="42698"/>
                </a:tc>
              </a:tr>
              <a:tr h="478215">
                <a:tc>
                  <a:txBody>
                    <a:bodyPr/>
                    <a:lstStyle/>
                    <a:p>
                      <a:pPr>
                        <a:lnSpc>
                          <a:spcPct val="115000"/>
                        </a:lnSpc>
                        <a:spcAft>
                          <a:spcPts val="0"/>
                        </a:spcAft>
                      </a:pPr>
                      <a:r>
                        <a:rPr lang="fr-FR" sz="2600" b="1" kern="1200" dirty="0">
                          <a:solidFill>
                            <a:srgbClr val="009900"/>
                          </a:solidFill>
                          <a:effectLst/>
                        </a:rPr>
                        <a:t>Oued Targuent</a:t>
                      </a:r>
                      <a:endParaRPr lang="fr-FR" sz="2600" b="1" dirty="0">
                        <a:solidFill>
                          <a:srgbClr val="009900"/>
                        </a:solidFill>
                        <a:effectLst/>
                        <a:latin typeface="Calibri"/>
                        <a:ea typeface="Calibri"/>
                        <a:cs typeface="Arial"/>
                      </a:endParaRPr>
                    </a:p>
                  </a:txBody>
                  <a:tcPr marL="85396" marR="85396" marT="42698" marB="42698"/>
                </a:tc>
                <a:tc>
                  <a:txBody>
                    <a:bodyPr/>
                    <a:lstStyle/>
                    <a:p>
                      <a:pPr algn="ctr">
                        <a:lnSpc>
                          <a:spcPct val="115000"/>
                        </a:lnSpc>
                        <a:spcAft>
                          <a:spcPts val="0"/>
                        </a:spcAft>
                      </a:pPr>
                      <a:r>
                        <a:rPr lang="fr-FR" sz="2600" b="1" kern="1200" dirty="0">
                          <a:effectLst/>
                        </a:rPr>
                        <a:t>8,33</a:t>
                      </a:r>
                      <a:endParaRPr lang="fr-FR" sz="2600" b="1" dirty="0">
                        <a:effectLst/>
                        <a:latin typeface="Calibri"/>
                        <a:ea typeface="Calibri"/>
                        <a:cs typeface="Arial"/>
                      </a:endParaRPr>
                    </a:p>
                  </a:txBody>
                  <a:tcPr marL="0" marR="0" marT="0" marB="0"/>
                </a:tc>
                <a:tc>
                  <a:txBody>
                    <a:bodyPr/>
                    <a:lstStyle/>
                    <a:p>
                      <a:pPr algn="ctr">
                        <a:lnSpc>
                          <a:spcPct val="115000"/>
                        </a:lnSpc>
                        <a:spcAft>
                          <a:spcPts val="0"/>
                        </a:spcAft>
                      </a:pPr>
                      <a:r>
                        <a:rPr lang="fr-FR" sz="2600" b="1" kern="1200" dirty="0">
                          <a:effectLst/>
                        </a:rPr>
                        <a:t>200</a:t>
                      </a:r>
                      <a:endParaRPr lang="fr-FR" sz="2600" b="1" dirty="0">
                        <a:effectLst/>
                        <a:latin typeface="Calibri"/>
                        <a:ea typeface="Calibri"/>
                        <a:cs typeface="Arial"/>
                      </a:endParaRPr>
                    </a:p>
                  </a:txBody>
                  <a:tcPr marL="85396" marR="85396" marT="42698" marB="42698"/>
                </a:tc>
                <a:tc>
                  <a:txBody>
                    <a:bodyPr/>
                    <a:lstStyle/>
                    <a:p>
                      <a:pPr algn="ctr">
                        <a:lnSpc>
                          <a:spcPct val="115000"/>
                        </a:lnSpc>
                        <a:spcAft>
                          <a:spcPts val="0"/>
                        </a:spcAft>
                      </a:pPr>
                      <a:r>
                        <a:rPr lang="fr-FR" sz="2600" b="1" kern="1200" dirty="0">
                          <a:effectLst/>
                        </a:rPr>
                        <a:t>24</a:t>
                      </a:r>
                      <a:endParaRPr lang="fr-FR" sz="2600" b="1" dirty="0">
                        <a:effectLst/>
                        <a:latin typeface="Calibri"/>
                        <a:ea typeface="Calibri"/>
                        <a:cs typeface="Arial"/>
                      </a:endParaRPr>
                    </a:p>
                  </a:txBody>
                  <a:tcPr marL="85396" marR="85396" marT="42698" marB="42698"/>
                </a:tc>
              </a:tr>
              <a:tr h="871034">
                <a:tc>
                  <a:txBody>
                    <a:bodyPr/>
                    <a:lstStyle/>
                    <a:p>
                      <a:pPr>
                        <a:lnSpc>
                          <a:spcPct val="115000"/>
                        </a:lnSpc>
                        <a:spcAft>
                          <a:spcPts val="0"/>
                        </a:spcAft>
                      </a:pPr>
                      <a:r>
                        <a:rPr lang="fr-FR" sz="2600" b="1" kern="1200" dirty="0">
                          <a:solidFill>
                            <a:srgbClr val="C00000"/>
                          </a:solidFill>
                          <a:effectLst/>
                        </a:rPr>
                        <a:t>Zone entre  </a:t>
                      </a:r>
                      <a:r>
                        <a:rPr lang="fr-FR" sz="2600" b="1" kern="1200" dirty="0" smtClean="0">
                          <a:solidFill>
                            <a:srgbClr val="C00000"/>
                          </a:solidFill>
                          <a:effectLst/>
                        </a:rPr>
                        <a:t>Markala</a:t>
                      </a:r>
                      <a:r>
                        <a:rPr lang="fr-FR" sz="2600" b="1" kern="1200" baseline="0" dirty="0" smtClean="0">
                          <a:solidFill>
                            <a:srgbClr val="C00000"/>
                          </a:solidFill>
                          <a:effectLst/>
                        </a:rPr>
                        <a:t> </a:t>
                      </a:r>
                      <a:endParaRPr lang="fr-FR" sz="2600" b="1" dirty="0">
                        <a:solidFill>
                          <a:srgbClr val="C00000"/>
                        </a:solidFill>
                        <a:effectLst/>
                      </a:endParaRPr>
                    </a:p>
                    <a:p>
                      <a:pPr>
                        <a:lnSpc>
                          <a:spcPct val="115000"/>
                        </a:lnSpc>
                        <a:spcAft>
                          <a:spcPts val="0"/>
                        </a:spcAft>
                      </a:pPr>
                      <a:r>
                        <a:rPr lang="fr-FR" sz="2600" b="1" kern="1200" dirty="0">
                          <a:solidFill>
                            <a:srgbClr val="C00000"/>
                          </a:solidFill>
                          <a:effectLst/>
                        </a:rPr>
                        <a:t>et Targuent</a:t>
                      </a:r>
                      <a:endParaRPr lang="fr-FR" sz="2600" b="1" dirty="0">
                        <a:solidFill>
                          <a:srgbClr val="C00000"/>
                        </a:solidFill>
                        <a:effectLst/>
                        <a:latin typeface="Calibri"/>
                        <a:ea typeface="Calibri"/>
                        <a:cs typeface="Arial"/>
                      </a:endParaRPr>
                    </a:p>
                  </a:txBody>
                  <a:tcPr marL="85396" marR="85396" marT="42698" marB="42698"/>
                </a:tc>
                <a:tc>
                  <a:txBody>
                    <a:bodyPr/>
                    <a:lstStyle/>
                    <a:p>
                      <a:pPr algn="ctr">
                        <a:lnSpc>
                          <a:spcPct val="115000"/>
                        </a:lnSpc>
                        <a:spcAft>
                          <a:spcPts val="0"/>
                        </a:spcAft>
                      </a:pPr>
                      <a:r>
                        <a:rPr lang="fr-FR" sz="2600" b="1" kern="1200" dirty="0">
                          <a:effectLst/>
                        </a:rPr>
                        <a:t>7,75</a:t>
                      </a:r>
                      <a:endParaRPr lang="fr-FR" sz="2600" b="1" dirty="0">
                        <a:effectLst/>
                        <a:latin typeface="Calibri"/>
                        <a:ea typeface="Calibri"/>
                        <a:cs typeface="Arial"/>
                      </a:endParaRPr>
                    </a:p>
                  </a:txBody>
                  <a:tcPr marL="0" marR="0" marT="0" marB="0"/>
                </a:tc>
                <a:tc>
                  <a:txBody>
                    <a:bodyPr/>
                    <a:lstStyle/>
                    <a:p>
                      <a:pPr algn="ctr">
                        <a:lnSpc>
                          <a:spcPct val="115000"/>
                        </a:lnSpc>
                        <a:spcAft>
                          <a:spcPts val="0"/>
                        </a:spcAft>
                      </a:pPr>
                      <a:r>
                        <a:rPr lang="fr-FR" sz="2600" b="1" kern="1200" dirty="0">
                          <a:effectLst/>
                        </a:rPr>
                        <a:t>100</a:t>
                      </a:r>
                      <a:endParaRPr lang="fr-FR" sz="2600" b="1" dirty="0">
                        <a:effectLst/>
                        <a:latin typeface="Calibri"/>
                        <a:ea typeface="Calibri"/>
                        <a:cs typeface="Arial"/>
                      </a:endParaRPr>
                    </a:p>
                  </a:txBody>
                  <a:tcPr marL="85396" marR="85396" marT="42698" marB="42698"/>
                </a:tc>
                <a:tc>
                  <a:txBody>
                    <a:bodyPr/>
                    <a:lstStyle/>
                    <a:p>
                      <a:pPr algn="ctr">
                        <a:lnSpc>
                          <a:spcPct val="115000"/>
                        </a:lnSpc>
                        <a:spcAft>
                          <a:spcPts val="0"/>
                        </a:spcAft>
                      </a:pPr>
                      <a:r>
                        <a:rPr lang="fr-FR" sz="2600" b="1" kern="1200" dirty="0">
                          <a:effectLst/>
                        </a:rPr>
                        <a:t>12</a:t>
                      </a:r>
                      <a:endParaRPr lang="fr-FR" sz="2600" b="1" dirty="0">
                        <a:effectLst/>
                        <a:latin typeface="Calibri"/>
                        <a:ea typeface="Calibri"/>
                        <a:cs typeface="Arial"/>
                      </a:endParaRPr>
                    </a:p>
                  </a:txBody>
                  <a:tcPr marL="85396" marR="85396" marT="42698" marB="42698"/>
                </a:tc>
              </a:tr>
              <a:tr h="478215">
                <a:tc>
                  <a:txBody>
                    <a:bodyPr/>
                    <a:lstStyle/>
                    <a:p>
                      <a:pPr>
                        <a:lnSpc>
                          <a:spcPct val="115000"/>
                        </a:lnSpc>
                        <a:spcAft>
                          <a:spcPts val="0"/>
                        </a:spcAft>
                      </a:pPr>
                      <a:r>
                        <a:rPr lang="fr-FR" sz="2800" b="1" kern="1200" dirty="0">
                          <a:effectLst/>
                        </a:rPr>
                        <a:t>Total</a:t>
                      </a:r>
                      <a:endParaRPr lang="fr-FR" sz="2800" b="1" dirty="0">
                        <a:effectLst/>
                        <a:latin typeface="Calibri"/>
                        <a:ea typeface="Calibri"/>
                        <a:cs typeface="Arial"/>
                      </a:endParaRPr>
                    </a:p>
                  </a:txBody>
                  <a:tcPr marL="85396" marR="85396" marT="42698" marB="42698">
                    <a:solidFill>
                      <a:srgbClr val="FFFF00"/>
                    </a:solidFill>
                  </a:tcPr>
                </a:tc>
                <a:tc>
                  <a:txBody>
                    <a:bodyPr/>
                    <a:lstStyle/>
                    <a:p>
                      <a:pPr algn="ctr">
                        <a:lnSpc>
                          <a:spcPct val="115000"/>
                        </a:lnSpc>
                        <a:spcAft>
                          <a:spcPts val="0"/>
                        </a:spcAft>
                      </a:pPr>
                      <a:r>
                        <a:rPr lang="fr-FR" sz="2800" b="1" kern="1200" dirty="0">
                          <a:effectLst/>
                        </a:rPr>
                        <a:t>672,41</a:t>
                      </a:r>
                      <a:endParaRPr lang="fr-FR" sz="2800" b="1" dirty="0">
                        <a:effectLst/>
                        <a:latin typeface="Calibri"/>
                        <a:ea typeface="Calibri"/>
                        <a:cs typeface="Arial"/>
                      </a:endParaRPr>
                    </a:p>
                  </a:txBody>
                  <a:tcPr marL="0" marR="0" marT="0" marB="0">
                    <a:solidFill>
                      <a:srgbClr val="FFFF00"/>
                    </a:solidFill>
                  </a:tcPr>
                </a:tc>
                <a:tc>
                  <a:txBody>
                    <a:bodyPr/>
                    <a:lstStyle/>
                    <a:p>
                      <a:pPr algn="ctr">
                        <a:lnSpc>
                          <a:spcPct val="115000"/>
                        </a:lnSpc>
                        <a:spcAft>
                          <a:spcPts val="0"/>
                        </a:spcAft>
                      </a:pPr>
                      <a:r>
                        <a:rPr lang="fr-FR" sz="2800" b="1" kern="1200" dirty="0">
                          <a:effectLst/>
                        </a:rPr>
                        <a:t>5257</a:t>
                      </a:r>
                      <a:endParaRPr lang="fr-FR" sz="2800" b="1" dirty="0">
                        <a:effectLst/>
                        <a:latin typeface="Calibri"/>
                        <a:ea typeface="Calibri"/>
                        <a:cs typeface="Arial"/>
                      </a:endParaRPr>
                    </a:p>
                  </a:txBody>
                  <a:tcPr marL="85396" marR="85396" marT="42698" marB="42698">
                    <a:solidFill>
                      <a:srgbClr val="FFFF00"/>
                    </a:solidFill>
                  </a:tcPr>
                </a:tc>
                <a:tc>
                  <a:txBody>
                    <a:bodyPr/>
                    <a:lstStyle/>
                    <a:p>
                      <a:pPr algn="ctr">
                        <a:lnSpc>
                          <a:spcPct val="115000"/>
                        </a:lnSpc>
                        <a:spcAft>
                          <a:spcPts val="0"/>
                        </a:spcAft>
                      </a:pPr>
                      <a:r>
                        <a:rPr lang="fr-FR" sz="2800" b="1" kern="1200" dirty="0">
                          <a:effectLst/>
                        </a:rPr>
                        <a:t>08</a:t>
                      </a:r>
                      <a:endParaRPr lang="fr-FR" sz="2800" b="1" dirty="0">
                        <a:effectLst/>
                        <a:latin typeface="Calibri"/>
                        <a:ea typeface="Calibri"/>
                        <a:cs typeface="Arial"/>
                      </a:endParaRPr>
                    </a:p>
                  </a:txBody>
                  <a:tcPr marL="85396" marR="85396" marT="42698" marB="42698">
                    <a:solidFill>
                      <a:srgbClr val="FFFF00"/>
                    </a:solidFill>
                  </a:tcPr>
                </a:tc>
              </a:tr>
            </a:tbl>
          </a:graphicData>
        </a:graphic>
      </p:graphicFrame>
      <p:sp>
        <p:nvSpPr>
          <p:cNvPr id="2" name="Rectangle 1"/>
          <p:cNvSpPr/>
          <p:nvPr/>
        </p:nvSpPr>
        <p:spPr>
          <a:xfrm>
            <a:off x="971601" y="108469"/>
            <a:ext cx="7344816" cy="492443"/>
          </a:xfrm>
          <a:prstGeom prst="rect">
            <a:avLst/>
          </a:prstGeom>
          <a:solidFill>
            <a:srgbClr val="CCFF99"/>
          </a:solidFill>
        </p:spPr>
        <p:txBody>
          <a:bodyPr wrap="square">
            <a:spAutoFit/>
          </a:bodyPr>
          <a:lstStyle/>
          <a:p>
            <a:pPr lvl="0" algn="ctr"/>
            <a:r>
              <a:rPr lang="fr-FR" sz="2600" b="1" dirty="0">
                <a:solidFill>
                  <a:prstClr val="black"/>
                </a:solidFill>
              </a:rPr>
              <a:t>Répartition de l’Arganier dans la région de </a:t>
            </a:r>
            <a:r>
              <a:rPr lang="fr-FR" sz="2600" b="1" u="sng" dirty="0">
                <a:solidFill>
                  <a:srgbClr val="C00000"/>
                </a:solidFill>
              </a:rPr>
              <a:t>Tindouf</a:t>
            </a:r>
          </a:p>
        </p:txBody>
      </p:sp>
    </p:spTree>
    <p:extLst>
      <p:ext uri="{BB962C8B-B14F-4D97-AF65-F5344CB8AC3E}">
        <p14:creationId xmlns:p14="http://schemas.microsoft.com/office/powerpoint/2010/main" val="2432308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Image 20" descr="Description : C:\Users\pc-lenovo\Desktop\الاودية الرئيسية لتواجد الارقان تندوف.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88640"/>
            <a:ext cx="7945238" cy="5976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2063899" y="6263982"/>
            <a:ext cx="5328592" cy="338554"/>
          </a:xfrm>
          <a:prstGeom prst="rect">
            <a:avLst/>
          </a:prstGeom>
          <a:noFill/>
        </p:spPr>
        <p:txBody>
          <a:bodyPr wrap="square" rtlCol="0">
            <a:spAutoFit/>
          </a:bodyPr>
          <a:lstStyle/>
          <a:p>
            <a:r>
              <a:rPr lang="fr-FR" sz="1600" b="1" dirty="0" smtClean="0"/>
              <a:t>(Source: Merabti Otman, Direction agricole, Wilaya Tindouf)</a:t>
            </a:r>
            <a:endParaRPr lang="fr-FR" sz="1600" b="1" dirty="0"/>
          </a:p>
        </p:txBody>
      </p:sp>
    </p:spTree>
    <p:extLst>
      <p:ext uri="{BB962C8B-B14F-4D97-AF65-F5344CB8AC3E}">
        <p14:creationId xmlns:p14="http://schemas.microsoft.com/office/powerpoint/2010/main" val="337604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5"/>
                                        </p:tgtEl>
                                        <p:attrNameLst>
                                          <p:attrName>style.visibility</p:attrName>
                                        </p:attrNameLst>
                                      </p:cBhvr>
                                      <p:to>
                                        <p:strVal val="visible"/>
                                      </p:to>
                                    </p:set>
                                    <p:animEffect transition="in" filter="fade">
                                      <p:cBhvr>
                                        <p:cTn id="7" dur="1000"/>
                                        <p:tgtEl>
                                          <p:spTgt spid="1025"/>
                                        </p:tgtEl>
                                      </p:cBhvr>
                                    </p:animEffect>
                                    <p:anim calcmode="lin" valueType="num">
                                      <p:cBhvr>
                                        <p:cTn id="8" dur="1000" fill="hold"/>
                                        <p:tgtEl>
                                          <p:spTgt spid="1025"/>
                                        </p:tgtEl>
                                        <p:attrNameLst>
                                          <p:attrName>ppt_x</p:attrName>
                                        </p:attrNameLst>
                                      </p:cBhvr>
                                      <p:tavLst>
                                        <p:tav tm="0">
                                          <p:val>
                                            <p:strVal val="#ppt_x"/>
                                          </p:val>
                                        </p:tav>
                                        <p:tav tm="100000">
                                          <p:val>
                                            <p:strVal val="#ppt_x"/>
                                          </p:val>
                                        </p:tav>
                                      </p:tavLst>
                                    </p:anim>
                                    <p:anim calcmode="lin" valueType="num">
                                      <p:cBhvr>
                                        <p:cTn id="9" dur="1000" fill="hold"/>
                                        <p:tgtEl>
                                          <p:spTgt spid="10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D:\Nouveau dossier (2)\Nouveau dossier (3)\DSC0096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28298"/>
            <a:ext cx="8894606" cy="6469015"/>
          </a:xfrm>
          <a:prstGeom prst="rect">
            <a:avLst/>
          </a:prstGeom>
          <a:noFill/>
          <a:ln>
            <a:noFill/>
          </a:ln>
        </p:spPr>
      </p:pic>
      <p:sp>
        <p:nvSpPr>
          <p:cNvPr id="5" name="Rectangle 4"/>
          <p:cNvSpPr/>
          <p:nvPr/>
        </p:nvSpPr>
        <p:spPr>
          <a:xfrm>
            <a:off x="2771800" y="6511610"/>
            <a:ext cx="4094409" cy="276999"/>
          </a:xfrm>
          <a:prstGeom prst="rect">
            <a:avLst/>
          </a:prstGeom>
        </p:spPr>
        <p:txBody>
          <a:bodyPr wrap="square">
            <a:spAutoFit/>
          </a:bodyPr>
          <a:lstStyle/>
          <a:p>
            <a:r>
              <a:rPr lang="fr-FR" sz="1200" b="1" dirty="0" smtClean="0"/>
              <a:t>(Source</a:t>
            </a:r>
            <a:r>
              <a:rPr lang="fr-FR" sz="1200" b="1" dirty="0"/>
              <a:t>: </a:t>
            </a:r>
            <a:r>
              <a:rPr lang="fr-FR" sz="1200" b="1" dirty="0" err="1"/>
              <a:t>Merabti</a:t>
            </a:r>
            <a:r>
              <a:rPr lang="fr-FR" sz="1200" b="1" dirty="0"/>
              <a:t> Otman, Direction agricole, Wilaya Tindouf)</a:t>
            </a:r>
          </a:p>
        </p:txBody>
      </p:sp>
      <p:sp>
        <p:nvSpPr>
          <p:cNvPr id="6" name="Rectangle 5"/>
          <p:cNvSpPr/>
          <p:nvPr/>
        </p:nvSpPr>
        <p:spPr>
          <a:xfrm>
            <a:off x="2642965" y="5813955"/>
            <a:ext cx="4881363" cy="461665"/>
          </a:xfrm>
          <a:prstGeom prst="rect">
            <a:avLst/>
          </a:prstGeom>
          <a:noFill/>
        </p:spPr>
        <p:txBody>
          <a:bodyPr wrap="square">
            <a:spAutoFit/>
          </a:bodyPr>
          <a:lstStyle/>
          <a:p>
            <a:r>
              <a:rPr lang="fr-FR" sz="2400" b="1" dirty="0">
                <a:solidFill>
                  <a:srgbClr val="0000FF"/>
                </a:solidFill>
              </a:rPr>
              <a:t>Arganier (Photo prise à Oued El </a:t>
            </a:r>
            <a:r>
              <a:rPr lang="fr-FR" sz="2400" b="1" dirty="0" smtClean="0">
                <a:solidFill>
                  <a:srgbClr val="0000FF"/>
                </a:solidFill>
              </a:rPr>
              <a:t>Ma)</a:t>
            </a:r>
            <a:endParaRPr lang="fr-FR" sz="2400" dirty="0">
              <a:solidFill>
                <a:srgbClr val="0000FF"/>
              </a:solidFill>
            </a:endParaRPr>
          </a:p>
        </p:txBody>
      </p:sp>
    </p:spTree>
    <p:extLst>
      <p:ext uri="{BB962C8B-B14F-4D97-AF65-F5344CB8AC3E}">
        <p14:creationId xmlns:p14="http://schemas.microsoft.com/office/powerpoint/2010/main" val="12997560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D:\Nouveau dossier (2)\Nouveau dossier (3)\DSC0112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252" y="116628"/>
            <a:ext cx="8933244" cy="6372000"/>
          </a:xfrm>
          <a:prstGeom prst="rect">
            <a:avLst/>
          </a:prstGeom>
          <a:noFill/>
          <a:ln>
            <a:noFill/>
          </a:ln>
        </p:spPr>
      </p:pic>
      <p:sp>
        <p:nvSpPr>
          <p:cNvPr id="6" name="Rectangle 5"/>
          <p:cNvSpPr/>
          <p:nvPr/>
        </p:nvSpPr>
        <p:spPr>
          <a:xfrm>
            <a:off x="1763688" y="5793052"/>
            <a:ext cx="6293902" cy="584775"/>
          </a:xfrm>
          <a:prstGeom prst="rect">
            <a:avLst/>
          </a:prstGeom>
        </p:spPr>
        <p:txBody>
          <a:bodyPr wrap="none">
            <a:spAutoFit/>
          </a:bodyPr>
          <a:lstStyle/>
          <a:p>
            <a:r>
              <a:rPr lang="fr-FR" sz="3200" b="1" dirty="0">
                <a:solidFill>
                  <a:srgbClr val="C00000"/>
                </a:solidFill>
              </a:rPr>
              <a:t>Arganier (Photo prise à Oued El Ma)</a:t>
            </a:r>
            <a:endParaRPr lang="fr-FR" sz="3200" dirty="0">
              <a:solidFill>
                <a:srgbClr val="C00000"/>
              </a:solidFill>
            </a:endParaRPr>
          </a:p>
        </p:txBody>
      </p:sp>
      <p:sp>
        <p:nvSpPr>
          <p:cNvPr id="7" name="Rectangle 6"/>
          <p:cNvSpPr/>
          <p:nvPr/>
        </p:nvSpPr>
        <p:spPr>
          <a:xfrm>
            <a:off x="2525050" y="6522835"/>
            <a:ext cx="4093899" cy="276999"/>
          </a:xfrm>
          <a:prstGeom prst="rect">
            <a:avLst/>
          </a:prstGeom>
        </p:spPr>
        <p:txBody>
          <a:bodyPr wrap="square">
            <a:spAutoFit/>
          </a:bodyPr>
          <a:lstStyle/>
          <a:p>
            <a:r>
              <a:rPr lang="fr-FR" sz="1200" b="1" dirty="0" smtClean="0"/>
              <a:t>(Source</a:t>
            </a:r>
            <a:r>
              <a:rPr lang="fr-FR" sz="1200" b="1" dirty="0"/>
              <a:t>: </a:t>
            </a:r>
            <a:r>
              <a:rPr lang="fr-FR" sz="1200" b="1" dirty="0" err="1"/>
              <a:t>Merabti</a:t>
            </a:r>
            <a:r>
              <a:rPr lang="fr-FR" sz="1200" b="1" dirty="0"/>
              <a:t> Otman, Direction agricole, Wilaya Tindouf)</a:t>
            </a:r>
          </a:p>
        </p:txBody>
      </p:sp>
    </p:spTree>
    <p:extLst>
      <p:ext uri="{BB962C8B-B14F-4D97-AF65-F5344CB8AC3E}">
        <p14:creationId xmlns:p14="http://schemas.microsoft.com/office/powerpoint/2010/main" val="9803654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893339" y="143144"/>
            <a:ext cx="6188438" cy="923330"/>
          </a:xfrm>
          <a:prstGeom prst="rect">
            <a:avLst/>
          </a:prstGeom>
          <a:noFill/>
        </p:spPr>
        <p:txBody>
          <a:bodyPr wrap="square" rtlCol="0">
            <a:spAutoFit/>
          </a:bodyPr>
          <a:lstStyle/>
          <a:p>
            <a:r>
              <a:rPr lang="fr-FR" sz="5400" b="1" dirty="0" smtClean="0"/>
              <a:t>But de la Conférence</a:t>
            </a:r>
          </a:p>
        </p:txBody>
      </p:sp>
      <p:sp>
        <p:nvSpPr>
          <p:cNvPr id="5" name="ZoneTexte 4"/>
          <p:cNvSpPr txBox="1"/>
          <p:nvPr/>
        </p:nvSpPr>
        <p:spPr>
          <a:xfrm>
            <a:off x="216676" y="5112453"/>
            <a:ext cx="8802648" cy="1569660"/>
          </a:xfrm>
          <a:prstGeom prst="rect">
            <a:avLst/>
          </a:prstGeom>
          <a:noFill/>
        </p:spPr>
        <p:txBody>
          <a:bodyPr wrap="square" rtlCol="0">
            <a:spAutoFit/>
          </a:bodyPr>
          <a:lstStyle/>
          <a:p>
            <a:r>
              <a:rPr lang="fr-FR" sz="2400" b="1" dirty="0" smtClean="0"/>
              <a:t>Alors que l’Arganier est bien présent en </a:t>
            </a:r>
            <a:r>
              <a:rPr lang="fr-FR" sz="2400" b="1" dirty="0" smtClean="0">
                <a:solidFill>
                  <a:srgbClr val="FF0000"/>
                </a:solidFill>
              </a:rPr>
              <a:t>Algérie </a:t>
            </a:r>
            <a:r>
              <a:rPr lang="fr-FR" sz="2400" b="1" dirty="0" smtClean="0"/>
              <a:t>(Tindouf): </a:t>
            </a:r>
          </a:p>
          <a:p>
            <a:pPr marL="285750" indent="-285750">
              <a:buFontTx/>
              <a:buChar char="-"/>
            </a:pPr>
            <a:r>
              <a:rPr lang="fr-FR" sz="2400" b="1" dirty="0" smtClean="0"/>
              <a:t>arbre qui pousse naturellement  et spontanée  en Algérie (depuis des millions d’années)</a:t>
            </a:r>
          </a:p>
          <a:p>
            <a:pPr marL="285750" indent="-285750">
              <a:buFontTx/>
              <a:buChar char="-"/>
            </a:pPr>
            <a:r>
              <a:rPr lang="fr-FR" sz="2400" b="1" dirty="0" smtClean="0"/>
              <a:t>Arbre endémique d’Algérie</a:t>
            </a:r>
          </a:p>
        </p:txBody>
      </p:sp>
      <p:sp>
        <p:nvSpPr>
          <p:cNvPr id="7" name="ZoneTexte 6"/>
          <p:cNvSpPr txBox="1"/>
          <p:nvPr/>
        </p:nvSpPr>
        <p:spPr>
          <a:xfrm>
            <a:off x="186036" y="1038726"/>
            <a:ext cx="4601988" cy="2246769"/>
          </a:xfrm>
          <a:prstGeom prst="rect">
            <a:avLst/>
          </a:prstGeom>
          <a:noFill/>
        </p:spPr>
        <p:txBody>
          <a:bodyPr wrap="square" rtlCol="0">
            <a:spAutoFit/>
          </a:bodyPr>
          <a:lstStyle/>
          <a:p>
            <a:pPr marL="285750" indent="-285750">
              <a:buFontTx/>
              <a:buChar char="-"/>
            </a:pPr>
            <a:r>
              <a:rPr lang="fr-FR" sz="2000" b="1" dirty="0" smtClean="0"/>
              <a:t>Université: Etudiants  </a:t>
            </a:r>
          </a:p>
          <a:p>
            <a:pPr marL="285750" indent="-285750">
              <a:buFontTx/>
              <a:buChar char="-"/>
            </a:pPr>
            <a:r>
              <a:rPr lang="fr-FR" sz="2000" b="1" dirty="0" smtClean="0"/>
              <a:t>Autre </a:t>
            </a:r>
          </a:p>
          <a:p>
            <a:pPr marL="285750" indent="-285750">
              <a:buFontTx/>
              <a:buChar char="-"/>
            </a:pPr>
            <a:r>
              <a:rPr lang="fr-FR" sz="2000" b="1" dirty="0" smtClean="0"/>
              <a:t>En Algérie</a:t>
            </a:r>
          </a:p>
          <a:p>
            <a:pPr marL="285750" indent="-285750">
              <a:buFontTx/>
              <a:buChar char="-"/>
            </a:pPr>
            <a:r>
              <a:rPr lang="fr-FR" sz="2000" b="1" dirty="0" smtClean="0"/>
              <a:t>Etranger</a:t>
            </a:r>
          </a:p>
          <a:p>
            <a:pPr marL="285750" indent="-285750">
              <a:buFontTx/>
              <a:buChar char="-"/>
            </a:pPr>
            <a:r>
              <a:rPr lang="fr-FR" sz="2000" b="1" dirty="0" smtClean="0"/>
              <a:t>TV: Chaines étrangères: reportages</a:t>
            </a:r>
          </a:p>
          <a:p>
            <a:pPr marL="285750" indent="-285750">
              <a:buFontTx/>
              <a:buChar char="-"/>
            </a:pPr>
            <a:r>
              <a:rPr lang="fr-FR" sz="2000" b="1" dirty="0" smtClean="0"/>
              <a:t>Internet: google</a:t>
            </a:r>
          </a:p>
          <a:p>
            <a:pPr marL="285750" indent="-285750">
              <a:buFontTx/>
              <a:buChar char="-"/>
            </a:pPr>
            <a:r>
              <a:rPr lang="fr-FR" sz="2000" b="1" dirty="0" smtClean="0"/>
              <a:t>Etc...</a:t>
            </a:r>
          </a:p>
        </p:txBody>
      </p:sp>
      <p:sp>
        <p:nvSpPr>
          <p:cNvPr id="8" name="Flèche courbée vers la droite 7"/>
          <p:cNvSpPr/>
          <p:nvPr/>
        </p:nvSpPr>
        <p:spPr>
          <a:xfrm>
            <a:off x="827583" y="3285495"/>
            <a:ext cx="1065755" cy="143166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9" name="ZoneTexte 8"/>
          <p:cNvSpPr txBox="1"/>
          <p:nvPr/>
        </p:nvSpPr>
        <p:spPr>
          <a:xfrm>
            <a:off x="3491881" y="3645024"/>
            <a:ext cx="5184576" cy="1446550"/>
          </a:xfrm>
          <a:prstGeom prst="rect">
            <a:avLst/>
          </a:prstGeom>
          <a:noFill/>
        </p:spPr>
        <p:txBody>
          <a:bodyPr wrap="square" rtlCol="0">
            <a:spAutoFit/>
          </a:bodyPr>
          <a:lstStyle/>
          <a:p>
            <a:r>
              <a:rPr lang="fr-FR" sz="2200" b="1" dirty="0" smtClean="0"/>
              <a:t>Arganier : </a:t>
            </a:r>
          </a:p>
          <a:p>
            <a:r>
              <a:rPr lang="fr-FR" sz="2200" b="1" dirty="0"/>
              <a:t>	</a:t>
            </a:r>
            <a:r>
              <a:rPr lang="fr-FR" sz="2200" b="1" dirty="0" smtClean="0"/>
              <a:t>- arbre du Maroc</a:t>
            </a:r>
          </a:p>
          <a:p>
            <a:r>
              <a:rPr lang="fr-FR" sz="2200" b="1" dirty="0"/>
              <a:t>	</a:t>
            </a:r>
            <a:r>
              <a:rPr lang="fr-FR" sz="2200" b="1" dirty="0" smtClean="0"/>
              <a:t>- arbre qui ne pousse qu’au Maroc</a:t>
            </a:r>
          </a:p>
          <a:p>
            <a:r>
              <a:rPr lang="fr-FR" sz="2200" b="1" dirty="0"/>
              <a:t>	</a:t>
            </a:r>
            <a:r>
              <a:rPr lang="fr-FR" sz="2200" b="1" dirty="0" smtClean="0"/>
              <a:t>- espèce endémique du Maroc</a:t>
            </a:r>
          </a:p>
        </p:txBody>
      </p:sp>
      <p:sp>
        <p:nvSpPr>
          <p:cNvPr id="11" name="Rectangle 10"/>
          <p:cNvSpPr/>
          <p:nvPr/>
        </p:nvSpPr>
        <p:spPr>
          <a:xfrm>
            <a:off x="1055399" y="3816661"/>
            <a:ext cx="1953420" cy="369332"/>
          </a:xfrm>
          <a:prstGeom prst="rect">
            <a:avLst/>
          </a:prstGeom>
        </p:spPr>
        <p:txBody>
          <a:bodyPr wrap="none">
            <a:spAutoFit/>
          </a:bodyPr>
          <a:lstStyle/>
          <a:p>
            <a:r>
              <a:rPr lang="fr-FR" b="1" dirty="0">
                <a:solidFill>
                  <a:srgbClr val="FF0000"/>
                </a:solidFill>
              </a:rPr>
              <a:t>Une seule réponse</a:t>
            </a:r>
          </a:p>
        </p:txBody>
      </p:sp>
    </p:spTree>
    <p:extLst>
      <p:ext uri="{BB962C8B-B14F-4D97-AF65-F5344CB8AC3E}">
        <p14:creationId xmlns:p14="http://schemas.microsoft.com/office/powerpoint/2010/main" val="836479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animBg="1"/>
      <p:bldP spid="9"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339831" y="134721"/>
            <a:ext cx="2654470" cy="523220"/>
          </a:xfrm>
          <a:prstGeom prst="rect">
            <a:avLst/>
          </a:prstGeom>
          <a:solidFill>
            <a:srgbClr val="FFFF00"/>
          </a:solidFill>
        </p:spPr>
        <p:txBody>
          <a:bodyPr wrap="square" rtlCol="0">
            <a:spAutoFit/>
          </a:bodyPr>
          <a:lstStyle/>
          <a:p>
            <a:r>
              <a:rPr lang="fr-FR" sz="2800" b="1" dirty="0" smtClean="0"/>
              <a:t>Fiche Technique</a:t>
            </a:r>
            <a:endParaRPr lang="fr-FR" sz="2800" b="1" dirty="0"/>
          </a:p>
        </p:txBody>
      </p:sp>
      <p:sp>
        <p:nvSpPr>
          <p:cNvPr id="5" name="ZoneTexte 4"/>
          <p:cNvSpPr txBox="1"/>
          <p:nvPr/>
        </p:nvSpPr>
        <p:spPr>
          <a:xfrm>
            <a:off x="191692" y="805479"/>
            <a:ext cx="4209452" cy="2862322"/>
          </a:xfrm>
          <a:prstGeom prst="rect">
            <a:avLst/>
          </a:prstGeom>
          <a:solidFill>
            <a:srgbClr val="FFFF99"/>
          </a:solidFill>
        </p:spPr>
        <p:txBody>
          <a:bodyPr wrap="square" rtlCol="0">
            <a:spAutoFit/>
          </a:bodyPr>
          <a:lstStyle/>
          <a:p>
            <a:pPr marL="342900" indent="-342900">
              <a:buAutoNum type="arabicPeriod"/>
            </a:pPr>
            <a:r>
              <a:rPr lang="fr-FR" sz="2000" b="1" dirty="0" smtClean="0">
                <a:solidFill>
                  <a:srgbClr val="FF0000"/>
                </a:solidFill>
              </a:rPr>
              <a:t>Classification systématique</a:t>
            </a:r>
            <a:r>
              <a:rPr lang="fr-FR" sz="2000" b="1" dirty="0" smtClean="0"/>
              <a:t>    Règne: Végétal</a:t>
            </a:r>
          </a:p>
          <a:p>
            <a:r>
              <a:rPr lang="fr-FR" sz="2000" b="1" dirty="0" smtClean="0"/>
              <a:t>      Embranchement: Spermaphytes</a:t>
            </a:r>
          </a:p>
          <a:p>
            <a:r>
              <a:rPr lang="fr-FR" sz="2000" b="1" dirty="0" smtClean="0"/>
              <a:t>      Sous/Emb: Angiospermes</a:t>
            </a:r>
          </a:p>
          <a:p>
            <a:r>
              <a:rPr lang="fr-FR" sz="2000" b="1" dirty="0" smtClean="0"/>
              <a:t>      Classe: Dicotylédones</a:t>
            </a:r>
          </a:p>
          <a:p>
            <a:r>
              <a:rPr lang="fr-FR" sz="2000" b="1" dirty="0" smtClean="0"/>
              <a:t>      Ordre: Ebénales </a:t>
            </a:r>
          </a:p>
          <a:p>
            <a:r>
              <a:rPr lang="fr-FR" sz="2000" b="1" dirty="0" smtClean="0"/>
              <a:t>      Famille: Sapotacées</a:t>
            </a:r>
          </a:p>
          <a:p>
            <a:r>
              <a:rPr lang="fr-FR" sz="2000" b="1" dirty="0" smtClean="0"/>
              <a:t>      Genre: Argania</a:t>
            </a:r>
          </a:p>
          <a:p>
            <a:r>
              <a:rPr lang="fr-FR" sz="2000" b="1" dirty="0" smtClean="0"/>
              <a:t>      Espèce: </a:t>
            </a:r>
            <a:r>
              <a:rPr lang="fr-FR" sz="2000" b="1" i="1" dirty="0" smtClean="0"/>
              <a:t>Argania </a:t>
            </a:r>
            <a:r>
              <a:rPr lang="fr-FR" sz="2000" b="1" i="1" dirty="0"/>
              <a:t>spinosa</a:t>
            </a:r>
            <a:r>
              <a:rPr lang="fr-FR" sz="2000" b="1" dirty="0"/>
              <a:t> (L.) Skeels</a:t>
            </a:r>
            <a:endParaRPr lang="fr-FR" sz="2000" b="1" i="1" dirty="0" smtClean="0"/>
          </a:p>
        </p:txBody>
      </p:sp>
      <p:sp>
        <p:nvSpPr>
          <p:cNvPr id="6" name="ZoneTexte 5"/>
          <p:cNvSpPr txBox="1"/>
          <p:nvPr/>
        </p:nvSpPr>
        <p:spPr>
          <a:xfrm>
            <a:off x="4756746" y="750886"/>
            <a:ext cx="4197474" cy="1323439"/>
          </a:xfrm>
          <a:prstGeom prst="rect">
            <a:avLst/>
          </a:prstGeom>
          <a:solidFill>
            <a:srgbClr val="92D050"/>
          </a:solidFill>
        </p:spPr>
        <p:txBody>
          <a:bodyPr wrap="square" rtlCol="0">
            <a:spAutoFit/>
          </a:bodyPr>
          <a:lstStyle/>
          <a:p>
            <a:r>
              <a:rPr lang="fr-FR" b="1" dirty="0" smtClean="0">
                <a:solidFill>
                  <a:schemeClr val="bg1"/>
                </a:solidFill>
              </a:rPr>
              <a:t>2</a:t>
            </a:r>
            <a:r>
              <a:rPr lang="fr-FR" sz="2000" dirty="0" smtClean="0">
                <a:solidFill>
                  <a:schemeClr val="bg1"/>
                </a:solidFill>
              </a:rPr>
              <a:t>.</a:t>
            </a:r>
            <a:r>
              <a:rPr lang="fr-FR" sz="2000" b="1" dirty="0" smtClean="0">
                <a:solidFill>
                  <a:schemeClr val="bg1"/>
                </a:solidFill>
              </a:rPr>
              <a:t> Feuilles</a:t>
            </a:r>
          </a:p>
          <a:p>
            <a:r>
              <a:rPr lang="fr-FR" sz="2000" b="1" dirty="0" smtClean="0"/>
              <a:t>De 2-4 cm. </a:t>
            </a:r>
          </a:p>
          <a:p>
            <a:r>
              <a:rPr lang="fr-FR" sz="2000" b="1" dirty="0" smtClean="0"/>
              <a:t>Persistantes; mais pouvant être caduc en longues périodes de sécheresse</a:t>
            </a:r>
            <a:endParaRPr lang="fr-FR" sz="2000" b="1" dirty="0"/>
          </a:p>
        </p:txBody>
      </p:sp>
      <p:sp>
        <p:nvSpPr>
          <p:cNvPr id="7" name="ZoneTexte 6"/>
          <p:cNvSpPr txBox="1"/>
          <p:nvPr/>
        </p:nvSpPr>
        <p:spPr>
          <a:xfrm>
            <a:off x="4756746" y="2236640"/>
            <a:ext cx="3364723" cy="707886"/>
          </a:xfrm>
          <a:prstGeom prst="rect">
            <a:avLst/>
          </a:prstGeom>
          <a:solidFill>
            <a:srgbClr val="FFCC00"/>
          </a:solidFill>
        </p:spPr>
        <p:txBody>
          <a:bodyPr wrap="square" rtlCol="0">
            <a:spAutoFit/>
          </a:bodyPr>
          <a:lstStyle/>
          <a:p>
            <a:r>
              <a:rPr lang="fr-FR" sz="2000" b="1" dirty="0" smtClean="0">
                <a:solidFill>
                  <a:srgbClr val="C00000"/>
                </a:solidFill>
              </a:rPr>
              <a:t>4. Fruits</a:t>
            </a:r>
          </a:p>
          <a:p>
            <a:r>
              <a:rPr lang="fr-FR" sz="2000" b="1" dirty="0" smtClean="0"/>
              <a:t>Ce sont des drupes charnues</a:t>
            </a:r>
            <a:endParaRPr lang="fr-FR" sz="2000" b="1" dirty="0"/>
          </a:p>
        </p:txBody>
      </p:sp>
      <p:sp>
        <p:nvSpPr>
          <p:cNvPr id="8" name="ZoneTexte 7"/>
          <p:cNvSpPr txBox="1"/>
          <p:nvPr/>
        </p:nvSpPr>
        <p:spPr>
          <a:xfrm>
            <a:off x="298282" y="3861048"/>
            <a:ext cx="4180023" cy="1015663"/>
          </a:xfrm>
          <a:prstGeom prst="rect">
            <a:avLst/>
          </a:prstGeom>
          <a:solidFill>
            <a:srgbClr val="CCCC00"/>
          </a:solidFill>
        </p:spPr>
        <p:txBody>
          <a:bodyPr wrap="square" rtlCol="0">
            <a:spAutoFit/>
          </a:bodyPr>
          <a:lstStyle/>
          <a:p>
            <a:r>
              <a:rPr lang="fr-FR" sz="2000" b="1" dirty="0" smtClean="0"/>
              <a:t>3. Ecorce</a:t>
            </a:r>
          </a:p>
          <a:p>
            <a:r>
              <a:rPr lang="fr-FR" sz="2000" b="1" dirty="0" smtClean="0"/>
              <a:t>Ecailleuse ressemble à une peau de crocodile ou de serpent</a:t>
            </a:r>
            <a:endParaRPr lang="fr-FR" sz="2000" b="1" dirty="0"/>
          </a:p>
        </p:txBody>
      </p:sp>
      <p:sp>
        <p:nvSpPr>
          <p:cNvPr id="9" name="ZoneTexte 8"/>
          <p:cNvSpPr txBox="1"/>
          <p:nvPr/>
        </p:nvSpPr>
        <p:spPr>
          <a:xfrm>
            <a:off x="203933" y="5022181"/>
            <a:ext cx="4224049" cy="1323439"/>
          </a:xfrm>
          <a:prstGeom prst="rect">
            <a:avLst/>
          </a:prstGeom>
          <a:solidFill>
            <a:srgbClr val="FF99FF"/>
          </a:solidFill>
        </p:spPr>
        <p:txBody>
          <a:bodyPr wrap="square" rtlCol="0">
            <a:spAutoFit/>
          </a:bodyPr>
          <a:lstStyle/>
          <a:p>
            <a:r>
              <a:rPr lang="fr-FR" sz="2000" b="1" dirty="0" smtClean="0">
                <a:solidFill>
                  <a:srgbClr val="660066"/>
                </a:solidFill>
              </a:rPr>
              <a:t>5. Bois</a:t>
            </a:r>
          </a:p>
          <a:p>
            <a:r>
              <a:rPr lang="fr-FR" sz="2000" b="1" dirty="0" smtClean="0"/>
              <a:t>L’arganier fournit un bois très dur, appelé bois de fer. </a:t>
            </a:r>
          </a:p>
          <a:p>
            <a:r>
              <a:rPr lang="fr-FR" sz="2000" b="1" dirty="0" smtClean="0"/>
              <a:t>Il est utilisé comme bois de chauffage</a:t>
            </a:r>
            <a:endParaRPr lang="fr-FR" sz="2000" b="1" dirty="0"/>
          </a:p>
        </p:txBody>
      </p:sp>
      <p:sp>
        <p:nvSpPr>
          <p:cNvPr id="10" name="ZoneTexte 9"/>
          <p:cNvSpPr txBox="1"/>
          <p:nvPr/>
        </p:nvSpPr>
        <p:spPr>
          <a:xfrm>
            <a:off x="4667507" y="3106996"/>
            <a:ext cx="4341489" cy="3539430"/>
          </a:xfrm>
          <a:prstGeom prst="rect">
            <a:avLst/>
          </a:prstGeom>
          <a:solidFill>
            <a:srgbClr val="002060"/>
          </a:solidFill>
        </p:spPr>
        <p:txBody>
          <a:bodyPr wrap="square" rtlCol="0">
            <a:spAutoFit/>
          </a:bodyPr>
          <a:lstStyle/>
          <a:p>
            <a:r>
              <a:rPr lang="fr-FR" sz="2200" b="1" dirty="0" smtClean="0">
                <a:solidFill>
                  <a:srgbClr val="FF0000"/>
                </a:solidFill>
              </a:rPr>
              <a:t>6. Aire de répartition</a:t>
            </a:r>
          </a:p>
          <a:p>
            <a:r>
              <a:rPr lang="fr-FR" sz="2200" b="1" dirty="0" smtClean="0">
                <a:solidFill>
                  <a:schemeClr val="bg1"/>
                </a:solidFill>
              </a:rPr>
              <a:t>Espèce endémique </a:t>
            </a:r>
            <a:r>
              <a:rPr lang="fr-FR" sz="2200" b="1" dirty="0" smtClean="0">
                <a:solidFill>
                  <a:srgbClr val="66CCFF"/>
                </a:solidFill>
              </a:rPr>
              <a:t>d’</a:t>
            </a:r>
            <a:r>
              <a:rPr lang="fr-FR" sz="2200" b="1" u="sng" dirty="0" smtClean="0">
                <a:solidFill>
                  <a:srgbClr val="66CCFF"/>
                </a:solidFill>
              </a:rPr>
              <a:t>Algérie</a:t>
            </a:r>
            <a:r>
              <a:rPr lang="fr-FR" sz="2200" b="1" dirty="0" smtClean="0">
                <a:solidFill>
                  <a:srgbClr val="66CCFF"/>
                </a:solidFill>
              </a:rPr>
              <a:t>, </a:t>
            </a:r>
            <a:r>
              <a:rPr lang="fr-FR" sz="2200" b="1" dirty="0" smtClean="0">
                <a:solidFill>
                  <a:schemeClr val="bg1"/>
                </a:solidFill>
              </a:rPr>
              <a:t>Sahara occidental et le Maroc.</a:t>
            </a:r>
          </a:p>
          <a:p>
            <a:endParaRPr lang="fr-FR" sz="400" b="1" dirty="0" smtClean="0">
              <a:solidFill>
                <a:schemeClr val="bg1"/>
              </a:solidFill>
            </a:endParaRPr>
          </a:p>
          <a:p>
            <a:r>
              <a:rPr lang="fr-FR" sz="2200" b="1" dirty="0" smtClean="0">
                <a:solidFill>
                  <a:schemeClr val="bg1"/>
                </a:solidFill>
              </a:rPr>
              <a:t>En </a:t>
            </a:r>
            <a:r>
              <a:rPr lang="fr-FR" sz="2200" b="1" u="sng" dirty="0" smtClean="0">
                <a:solidFill>
                  <a:srgbClr val="FFC000"/>
                </a:solidFill>
              </a:rPr>
              <a:t>Algérie</a:t>
            </a:r>
            <a:r>
              <a:rPr lang="fr-FR" sz="2200" b="1" dirty="0" smtClean="0">
                <a:solidFill>
                  <a:schemeClr val="bg1"/>
                </a:solidFill>
              </a:rPr>
              <a:t> il couvre une superficie de  </a:t>
            </a:r>
            <a:r>
              <a:rPr lang="fr-FR" sz="2200" b="1" dirty="0" smtClean="0">
                <a:solidFill>
                  <a:srgbClr val="FF0000"/>
                </a:solidFill>
              </a:rPr>
              <a:t>672,41 ha</a:t>
            </a:r>
            <a:r>
              <a:rPr lang="fr-FR" sz="2200" b="1" dirty="0" smtClean="0">
                <a:solidFill>
                  <a:schemeClr val="bg1"/>
                </a:solidFill>
              </a:rPr>
              <a:t>, concentrée entre </a:t>
            </a:r>
            <a:r>
              <a:rPr lang="fr-FR" sz="2200" b="1" dirty="0" smtClean="0">
                <a:solidFill>
                  <a:srgbClr val="FFFF00"/>
                </a:solidFill>
              </a:rPr>
              <a:t>Oued El Ma, Oued Bouyadil, Oued Gahouane, Oued Merkala et Oued Terguent. </a:t>
            </a:r>
          </a:p>
          <a:p>
            <a:endParaRPr lang="fr-FR" sz="200" b="1" dirty="0" smtClean="0">
              <a:solidFill>
                <a:schemeClr val="bg1"/>
              </a:solidFill>
            </a:endParaRPr>
          </a:p>
          <a:p>
            <a:r>
              <a:rPr lang="fr-FR" sz="2200" b="1" dirty="0" smtClean="0">
                <a:solidFill>
                  <a:schemeClr val="bg1"/>
                </a:solidFill>
              </a:rPr>
              <a:t>02 stations particulières:  </a:t>
            </a:r>
            <a:r>
              <a:rPr lang="fr-FR" sz="2200" b="1" dirty="0" smtClean="0">
                <a:solidFill>
                  <a:srgbClr val="FFFF00"/>
                </a:solidFill>
              </a:rPr>
              <a:t>Touaref Bou Aam et Targent-Merkala</a:t>
            </a:r>
            <a:endParaRPr lang="fr-FR" sz="2200" b="1" dirty="0">
              <a:solidFill>
                <a:srgbClr val="FFFF00"/>
              </a:solidFill>
            </a:endParaRPr>
          </a:p>
        </p:txBody>
      </p:sp>
    </p:spTree>
    <p:extLst>
      <p:ext uri="{BB962C8B-B14F-4D97-AF65-F5344CB8AC3E}">
        <p14:creationId xmlns:p14="http://schemas.microsoft.com/office/powerpoint/2010/main" val="10386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47664" y="260648"/>
            <a:ext cx="6447692" cy="785813"/>
          </a:xfrm>
          <a:solidFill>
            <a:srgbClr val="CCFF99"/>
          </a:solidFill>
          <a:ln w="57150">
            <a:solidFill>
              <a:srgbClr val="00B050"/>
            </a:solidFill>
            <a:miter lim="800000"/>
            <a:headEnd/>
            <a:tailEnd/>
          </a:ln>
        </p:spPr>
        <p:txBody>
          <a:bodyPr>
            <a:normAutofit/>
          </a:bodyPr>
          <a:lstStyle/>
          <a:p>
            <a:r>
              <a:rPr lang="fr-FR" sz="3600" b="1" dirty="0" smtClean="0"/>
              <a:t>Caractéristiques de l’arganier</a:t>
            </a:r>
            <a:endParaRPr lang="ar-DZ" sz="3600" b="1" dirty="0" smtClean="0"/>
          </a:p>
        </p:txBody>
      </p:sp>
      <p:sp>
        <p:nvSpPr>
          <p:cNvPr id="15363" name="Rectangle 1"/>
          <p:cNvSpPr>
            <a:spLocks noGrp="1" noChangeArrowheads="1"/>
          </p:cNvSpPr>
          <p:nvPr>
            <p:ph type="subTitle" idx="1"/>
          </p:nvPr>
        </p:nvSpPr>
        <p:spPr>
          <a:xfrm>
            <a:off x="827584" y="1268760"/>
            <a:ext cx="7643446" cy="5158335"/>
          </a:xfrm>
          <a:solidFill>
            <a:srgbClr val="FFFF00"/>
          </a:solidFill>
          <a:ln w="57150">
            <a:solidFill>
              <a:srgbClr val="00B050"/>
            </a:solidFill>
            <a:miter lim="800000"/>
            <a:headEnd/>
            <a:tailEnd/>
          </a:ln>
        </p:spPr>
        <p:txBody>
          <a:bodyPr anchor="ctr">
            <a:spAutoFit/>
          </a:bodyPr>
          <a:lstStyle/>
          <a:p>
            <a:pPr algn="justLow">
              <a:spcBef>
                <a:spcPct val="0"/>
              </a:spcBef>
            </a:pPr>
            <a:endParaRPr lang="en-US" sz="1000" dirty="0" smtClean="0"/>
          </a:p>
          <a:p>
            <a:pPr algn="justLow">
              <a:spcBef>
                <a:spcPct val="0"/>
              </a:spcBef>
              <a:buFont typeface="Wingdings" pitchFamily="2" charset="2"/>
              <a:buChar char="§"/>
            </a:pPr>
            <a:r>
              <a:rPr lang="fr-FR" sz="2600" dirty="0" smtClean="0">
                <a:cs typeface="Times New Roman" pitchFamily="18" charset="0"/>
              </a:rPr>
              <a:t>  </a:t>
            </a:r>
            <a:r>
              <a:rPr lang="fr-FR" sz="2800" b="1" dirty="0" smtClean="0">
                <a:solidFill>
                  <a:schemeClr val="tx1"/>
                </a:solidFill>
                <a:cs typeface="Times New Roman" pitchFamily="18" charset="0"/>
              </a:rPr>
              <a:t>Genre: Argania</a:t>
            </a:r>
            <a:endParaRPr lang="en-US" sz="2800" b="1" dirty="0" smtClean="0">
              <a:solidFill>
                <a:schemeClr val="tx1"/>
              </a:solidFill>
            </a:endParaRPr>
          </a:p>
          <a:p>
            <a:pPr algn="justLow">
              <a:spcBef>
                <a:spcPct val="0"/>
              </a:spcBef>
              <a:buFont typeface="Wingdings" pitchFamily="2" charset="2"/>
              <a:buChar char="§"/>
            </a:pPr>
            <a:r>
              <a:rPr lang="fr-FR" sz="2800" b="1" dirty="0" smtClean="0">
                <a:solidFill>
                  <a:schemeClr val="tx1"/>
                </a:solidFill>
                <a:cs typeface="Times New Roman" pitchFamily="18" charset="0"/>
              </a:rPr>
              <a:t>  Espèce: </a:t>
            </a:r>
            <a:r>
              <a:rPr lang="fr-FR" sz="2800" b="1" i="1" dirty="0" smtClean="0">
                <a:solidFill>
                  <a:schemeClr val="tx1"/>
                </a:solidFill>
                <a:cs typeface="Times New Roman" pitchFamily="18" charset="0"/>
              </a:rPr>
              <a:t>Argania spinosa </a:t>
            </a:r>
            <a:r>
              <a:rPr lang="fr-FR" sz="2800" b="1" dirty="0" smtClean="0">
                <a:solidFill>
                  <a:schemeClr val="tx1"/>
                </a:solidFill>
              </a:rPr>
              <a:t>(</a:t>
            </a:r>
            <a:r>
              <a:rPr lang="fr-FR" sz="2800" b="1" dirty="0">
                <a:solidFill>
                  <a:schemeClr val="tx1"/>
                </a:solidFill>
              </a:rPr>
              <a:t>L.) </a:t>
            </a:r>
            <a:r>
              <a:rPr lang="fr-FR" sz="2800" b="1" dirty="0" smtClean="0">
                <a:solidFill>
                  <a:schemeClr val="tx1"/>
                </a:solidFill>
              </a:rPr>
              <a:t>Skeels</a:t>
            </a:r>
            <a:endParaRPr lang="fr-FR" sz="2800" b="1" i="1" dirty="0" smtClean="0">
              <a:solidFill>
                <a:schemeClr val="tx1"/>
              </a:solidFill>
              <a:cs typeface="Times New Roman" pitchFamily="18" charset="0"/>
            </a:endParaRPr>
          </a:p>
          <a:p>
            <a:pPr algn="justLow">
              <a:spcBef>
                <a:spcPct val="0"/>
              </a:spcBef>
              <a:buFont typeface="Wingdings" pitchFamily="2" charset="2"/>
              <a:buChar char="§"/>
            </a:pPr>
            <a:r>
              <a:rPr lang="fr-FR" sz="2800" b="1" dirty="0" smtClean="0">
                <a:solidFill>
                  <a:schemeClr val="tx1"/>
                </a:solidFill>
                <a:cs typeface="Times New Roman" pitchFamily="18" charset="0"/>
              </a:rPr>
              <a:t>  Nom local: Argane</a:t>
            </a:r>
          </a:p>
          <a:p>
            <a:pPr algn="justLow">
              <a:spcBef>
                <a:spcPct val="0"/>
              </a:spcBef>
              <a:buFont typeface="Wingdings" pitchFamily="2" charset="2"/>
              <a:buChar char="§"/>
            </a:pPr>
            <a:r>
              <a:rPr lang="fr-FR" sz="2800" b="1" dirty="0" smtClean="0">
                <a:solidFill>
                  <a:schemeClr val="tx1"/>
                </a:solidFill>
                <a:cs typeface="Times New Roman" pitchFamily="18" charset="0"/>
              </a:rPr>
              <a:t>  Famille: Sapotacées</a:t>
            </a:r>
          </a:p>
          <a:p>
            <a:pPr algn="justLow">
              <a:spcBef>
                <a:spcPct val="0"/>
              </a:spcBef>
              <a:buFont typeface="Wingdings" pitchFamily="2" charset="2"/>
              <a:buChar char="§"/>
            </a:pPr>
            <a:r>
              <a:rPr lang="fr-FR" sz="2800" b="1" dirty="0" smtClean="0">
                <a:solidFill>
                  <a:schemeClr val="tx1"/>
                </a:solidFill>
              </a:rPr>
              <a:t>  Arbre épineux, avec un tronc court</a:t>
            </a:r>
            <a:endParaRPr lang="en-US" sz="2800" b="1" dirty="0" smtClean="0">
              <a:solidFill>
                <a:schemeClr val="tx1"/>
              </a:solidFill>
            </a:endParaRPr>
          </a:p>
          <a:p>
            <a:pPr algn="justLow">
              <a:spcBef>
                <a:spcPct val="0"/>
              </a:spcBef>
              <a:buFont typeface="Wingdings" pitchFamily="2" charset="2"/>
              <a:buChar char="§"/>
            </a:pPr>
            <a:r>
              <a:rPr lang="en-US" sz="2800" b="1" dirty="0" smtClean="0">
                <a:solidFill>
                  <a:schemeClr val="tx1"/>
                </a:solidFill>
              </a:rPr>
              <a:t>  B</a:t>
            </a:r>
            <a:r>
              <a:rPr lang="fr-FR" sz="2800" b="1" dirty="0" err="1" smtClean="0">
                <a:solidFill>
                  <a:schemeClr val="tx1"/>
                </a:solidFill>
              </a:rPr>
              <a:t>ois</a:t>
            </a:r>
            <a:r>
              <a:rPr lang="fr-FR" sz="2800" b="1" dirty="0" smtClean="0">
                <a:solidFill>
                  <a:schemeClr val="tx1"/>
                </a:solidFill>
              </a:rPr>
              <a:t> très dur, compact et dense</a:t>
            </a:r>
            <a:endParaRPr lang="en-US" sz="2800" b="1" dirty="0" smtClean="0">
              <a:solidFill>
                <a:schemeClr val="tx1"/>
              </a:solidFill>
            </a:endParaRPr>
          </a:p>
          <a:p>
            <a:pPr algn="justLow">
              <a:spcBef>
                <a:spcPct val="0"/>
              </a:spcBef>
              <a:buFont typeface="Wingdings" pitchFamily="2" charset="2"/>
              <a:buChar char="§"/>
            </a:pPr>
            <a:r>
              <a:rPr lang="fr-FR" sz="2800" b="1" dirty="0" smtClean="0">
                <a:solidFill>
                  <a:schemeClr val="tx1"/>
                </a:solidFill>
              </a:rPr>
              <a:t>  Feuilles </a:t>
            </a:r>
            <a:r>
              <a:rPr lang="fr-FR" sz="2800" b="1" dirty="0" err="1" smtClean="0">
                <a:solidFill>
                  <a:schemeClr val="tx1"/>
                </a:solidFill>
              </a:rPr>
              <a:t>sub</a:t>
            </a:r>
            <a:r>
              <a:rPr lang="fr-FR" sz="2800" b="1" dirty="0" smtClean="0">
                <a:solidFill>
                  <a:schemeClr val="tx1"/>
                </a:solidFill>
              </a:rPr>
              <a:t>-persistantes</a:t>
            </a:r>
          </a:p>
          <a:p>
            <a:pPr algn="justLow">
              <a:spcBef>
                <a:spcPct val="0"/>
              </a:spcBef>
              <a:buFont typeface="Wingdings" pitchFamily="2" charset="2"/>
              <a:buChar char="§"/>
            </a:pPr>
            <a:r>
              <a:rPr lang="fr-FR" sz="2800" b="1" dirty="0" smtClean="0">
                <a:solidFill>
                  <a:schemeClr val="tx1"/>
                </a:solidFill>
              </a:rPr>
              <a:t>  Age pouvant dépasser les 150 ans</a:t>
            </a:r>
            <a:endParaRPr lang="en-US" sz="2800" b="1" dirty="0" smtClean="0">
              <a:solidFill>
                <a:schemeClr val="tx1"/>
              </a:solidFill>
            </a:endParaRPr>
          </a:p>
          <a:p>
            <a:pPr algn="justLow">
              <a:spcBef>
                <a:spcPct val="0"/>
              </a:spcBef>
              <a:buFont typeface="Wingdings" pitchFamily="2" charset="2"/>
              <a:buChar char="§"/>
            </a:pPr>
            <a:r>
              <a:rPr lang="en-US" sz="2800" b="1" dirty="0" smtClean="0">
                <a:solidFill>
                  <a:schemeClr val="tx1"/>
                </a:solidFill>
              </a:rPr>
              <a:t>  </a:t>
            </a:r>
            <a:r>
              <a:rPr lang="en-US" sz="2800" b="1" dirty="0" err="1" smtClean="0">
                <a:solidFill>
                  <a:schemeClr val="tx1"/>
                </a:solidFill>
              </a:rPr>
              <a:t>Moins</a:t>
            </a:r>
            <a:r>
              <a:rPr lang="en-US" sz="2800" b="1" dirty="0" smtClean="0">
                <a:solidFill>
                  <a:schemeClr val="tx1"/>
                </a:solidFill>
              </a:rPr>
              <a:t> </a:t>
            </a:r>
            <a:r>
              <a:rPr lang="en-US" sz="2800" b="1" dirty="0" err="1" smtClean="0">
                <a:solidFill>
                  <a:schemeClr val="tx1"/>
                </a:solidFill>
              </a:rPr>
              <a:t>exigeant</a:t>
            </a:r>
            <a:r>
              <a:rPr lang="en-US" sz="2800" b="1" dirty="0" smtClean="0">
                <a:solidFill>
                  <a:schemeClr val="tx1"/>
                </a:solidFill>
              </a:rPr>
              <a:t> en </a:t>
            </a:r>
            <a:r>
              <a:rPr lang="en-US" sz="2800" b="1" dirty="0" err="1" smtClean="0">
                <a:solidFill>
                  <a:schemeClr val="tx1"/>
                </a:solidFill>
              </a:rPr>
              <a:t>pluviométrie</a:t>
            </a:r>
            <a:r>
              <a:rPr lang="en-US" sz="2800" b="1" dirty="0" smtClean="0">
                <a:solidFill>
                  <a:schemeClr val="tx1"/>
                </a:solidFill>
              </a:rPr>
              <a:t> à </a:t>
            </a:r>
            <a:r>
              <a:rPr lang="en-US" sz="2800" b="1" dirty="0" err="1" smtClean="0">
                <a:solidFill>
                  <a:schemeClr val="tx1"/>
                </a:solidFill>
              </a:rPr>
              <a:t>l’âge</a:t>
            </a:r>
            <a:r>
              <a:rPr lang="en-US" sz="2800" b="1" dirty="0" smtClean="0">
                <a:solidFill>
                  <a:schemeClr val="tx1"/>
                </a:solidFill>
              </a:rPr>
              <a:t> </a:t>
            </a:r>
            <a:r>
              <a:rPr lang="en-US" sz="2800" b="1" dirty="0" err="1" smtClean="0">
                <a:solidFill>
                  <a:schemeClr val="tx1"/>
                </a:solidFill>
              </a:rPr>
              <a:t>adulte</a:t>
            </a:r>
            <a:endParaRPr lang="fr-FR" sz="2800" b="1" dirty="0" smtClean="0">
              <a:solidFill>
                <a:schemeClr val="tx1"/>
              </a:solidFill>
            </a:endParaRPr>
          </a:p>
          <a:p>
            <a:pPr algn="l">
              <a:buFont typeface="Wingdings" pitchFamily="2" charset="2"/>
              <a:buChar char="§"/>
            </a:pPr>
            <a:r>
              <a:rPr lang="fr-FR" sz="2800" b="1" dirty="0" smtClean="0">
                <a:solidFill>
                  <a:schemeClr val="tx1"/>
                </a:solidFill>
              </a:rPr>
              <a:t>  Aucune exigence sur le type de sol</a:t>
            </a:r>
          </a:p>
          <a:p>
            <a:pPr algn="l">
              <a:buFont typeface="Wingdings" pitchFamily="2" charset="2"/>
              <a:buChar char="§"/>
            </a:pPr>
            <a:r>
              <a:rPr lang="fr-FR" sz="2800" b="1" dirty="0" smtClean="0">
                <a:solidFill>
                  <a:schemeClr val="tx1"/>
                </a:solidFill>
              </a:rPr>
              <a:t>  Résistant à la sécheresse grâce à ses racines. </a:t>
            </a:r>
            <a:endParaRPr lang="en-US" sz="2800" b="1" dirty="0" smtClean="0">
              <a:solidFill>
                <a:schemeClr val="tx1"/>
              </a:solidFill>
            </a:endParaRPr>
          </a:p>
        </p:txBody>
      </p:sp>
    </p:spTree>
    <p:extLst>
      <p:ext uri="{BB962C8B-B14F-4D97-AF65-F5344CB8AC3E}">
        <p14:creationId xmlns:p14="http://schemas.microsoft.com/office/powerpoint/2010/main" val="1503994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363">
                                            <p:bg/>
                                          </p:spTgt>
                                        </p:tgtEl>
                                        <p:attrNameLst>
                                          <p:attrName>style.visibility</p:attrName>
                                        </p:attrNameLst>
                                      </p:cBhvr>
                                      <p:to>
                                        <p:strVal val="visible"/>
                                      </p:to>
                                    </p:set>
                                    <p:animEffect transition="in" filter="fade">
                                      <p:cBhvr>
                                        <p:cTn id="14" dur="1000"/>
                                        <p:tgtEl>
                                          <p:spTgt spid="15363">
                                            <p:bg/>
                                          </p:spTgt>
                                        </p:tgtEl>
                                      </p:cBhvr>
                                    </p:animEffect>
                                    <p:anim calcmode="lin" valueType="num">
                                      <p:cBhvr>
                                        <p:cTn id="15" dur="1000" fill="hold"/>
                                        <p:tgtEl>
                                          <p:spTgt spid="15363">
                                            <p:bg/>
                                          </p:spTgt>
                                        </p:tgtEl>
                                        <p:attrNameLst>
                                          <p:attrName>ppt_x</p:attrName>
                                        </p:attrNameLst>
                                      </p:cBhvr>
                                      <p:tavLst>
                                        <p:tav tm="0">
                                          <p:val>
                                            <p:strVal val="#ppt_x"/>
                                          </p:val>
                                        </p:tav>
                                        <p:tav tm="100000">
                                          <p:val>
                                            <p:strVal val="#ppt_x"/>
                                          </p:val>
                                        </p:tav>
                                      </p:tavLst>
                                    </p:anim>
                                    <p:anim calcmode="lin" valueType="num">
                                      <p:cBhvr>
                                        <p:cTn id="16" dur="1000" fill="hold"/>
                                        <p:tgtEl>
                                          <p:spTgt spid="15363">
                                            <p:bg/>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363">
                                            <p:txEl>
                                              <p:pRg st="1" end="1"/>
                                            </p:txEl>
                                          </p:spTgt>
                                        </p:tgtEl>
                                        <p:attrNameLst>
                                          <p:attrName>style.visibility</p:attrName>
                                        </p:attrNameLst>
                                      </p:cBhvr>
                                      <p:to>
                                        <p:strVal val="visible"/>
                                      </p:to>
                                    </p:set>
                                    <p:animEffect transition="in" filter="fade">
                                      <p:cBhvr>
                                        <p:cTn id="21" dur="1000"/>
                                        <p:tgtEl>
                                          <p:spTgt spid="15363">
                                            <p:txEl>
                                              <p:pRg st="1" end="1"/>
                                            </p:txEl>
                                          </p:spTgt>
                                        </p:tgtEl>
                                      </p:cBhvr>
                                    </p:animEffect>
                                    <p:anim calcmode="lin" valueType="num">
                                      <p:cBhvr>
                                        <p:cTn id="22" dur="1000" fill="hold"/>
                                        <p:tgtEl>
                                          <p:spTgt spid="1536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536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363">
                                            <p:txEl>
                                              <p:pRg st="2" end="2"/>
                                            </p:txEl>
                                          </p:spTgt>
                                        </p:tgtEl>
                                        <p:attrNameLst>
                                          <p:attrName>style.visibility</p:attrName>
                                        </p:attrNameLst>
                                      </p:cBhvr>
                                      <p:to>
                                        <p:strVal val="visible"/>
                                      </p:to>
                                    </p:set>
                                    <p:animEffect transition="in" filter="fade">
                                      <p:cBhvr>
                                        <p:cTn id="28" dur="1000"/>
                                        <p:tgtEl>
                                          <p:spTgt spid="15363">
                                            <p:txEl>
                                              <p:pRg st="2" end="2"/>
                                            </p:txEl>
                                          </p:spTgt>
                                        </p:tgtEl>
                                      </p:cBhvr>
                                    </p:animEffect>
                                    <p:anim calcmode="lin" valueType="num">
                                      <p:cBhvr>
                                        <p:cTn id="29" dur="1000" fill="hold"/>
                                        <p:tgtEl>
                                          <p:spTgt spid="1536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536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5363">
                                            <p:txEl>
                                              <p:pRg st="3" end="3"/>
                                            </p:txEl>
                                          </p:spTgt>
                                        </p:tgtEl>
                                        <p:attrNameLst>
                                          <p:attrName>style.visibility</p:attrName>
                                        </p:attrNameLst>
                                      </p:cBhvr>
                                      <p:to>
                                        <p:strVal val="visible"/>
                                      </p:to>
                                    </p:set>
                                    <p:animEffect transition="in" filter="fade">
                                      <p:cBhvr>
                                        <p:cTn id="35" dur="1000"/>
                                        <p:tgtEl>
                                          <p:spTgt spid="15363">
                                            <p:txEl>
                                              <p:pRg st="3" end="3"/>
                                            </p:txEl>
                                          </p:spTgt>
                                        </p:tgtEl>
                                      </p:cBhvr>
                                    </p:animEffect>
                                    <p:anim calcmode="lin" valueType="num">
                                      <p:cBhvr>
                                        <p:cTn id="36" dur="1000" fill="hold"/>
                                        <p:tgtEl>
                                          <p:spTgt spid="1536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1536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5363">
                                            <p:txEl>
                                              <p:pRg st="4" end="4"/>
                                            </p:txEl>
                                          </p:spTgt>
                                        </p:tgtEl>
                                        <p:attrNameLst>
                                          <p:attrName>style.visibility</p:attrName>
                                        </p:attrNameLst>
                                      </p:cBhvr>
                                      <p:to>
                                        <p:strVal val="visible"/>
                                      </p:to>
                                    </p:set>
                                    <p:animEffect transition="in" filter="fade">
                                      <p:cBhvr>
                                        <p:cTn id="42" dur="1000"/>
                                        <p:tgtEl>
                                          <p:spTgt spid="15363">
                                            <p:txEl>
                                              <p:pRg st="4" end="4"/>
                                            </p:txEl>
                                          </p:spTgt>
                                        </p:tgtEl>
                                      </p:cBhvr>
                                    </p:animEffect>
                                    <p:anim calcmode="lin" valueType="num">
                                      <p:cBhvr>
                                        <p:cTn id="43" dur="1000" fill="hold"/>
                                        <p:tgtEl>
                                          <p:spTgt spid="1536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1536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5363">
                                            <p:txEl>
                                              <p:pRg st="5" end="5"/>
                                            </p:txEl>
                                          </p:spTgt>
                                        </p:tgtEl>
                                        <p:attrNameLst>
                                          <p:attrName>style.visibility</p:attrName>
                                        </p:attrNameLst>
                                      </p:cBhvr>
                                      <p:to>
                                        <p:strVal val="visible"/>
                                      </p:to>
                                    </p:set>
                                    <p:animEffect transition="in" filter="fade">
                                      <p:cBhvr>
                                        <p:cTn id="49" dur="1000"/>
                                        <p:tgtEl>
                                          <p:spTgt spid="15363">
                                            <p:txEl>
                                              <p:pRg st="5" end="5"/>
                                            </p:txEl>
                                          </p:spTgt>
                                        </p:tgtEl>
                                      </p:cBhvr>
                                    </p:animEffect>
                                    <p:anim calcmode="lin" valueType="num">
                                      <p:cBhvr>
                                        <p:cTn id="50" dur="1000" fill="hold"/>
                                        <p:tgtEl>
                                          <p:spTgt spid="1536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1536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5363">
                                            <p:txEl>
                                              <p:pRg st="6" end="6"/>
                                            </p:txEl>
                                          </p:spTgt>
                                        </p:tgtEl>
                                        <p:attrNameLst>
                                          <p:attrName>style.visibility</p:attrName>
                                        </p:attrNameLst>
                                      </p:cBhvr>
                                      <p:to>
                                        <p:strVal val="visible"/>
                                      </p:to>
                                    </p:set>
                                    <p:animEffect transition="in" filter="fade">
                                      <p:cBhvr>
                                        <p:cTn id="56" dur="1000"/>
                                        <p:tgtEl>
                                          <p:spTgt spid="15363">
                                            <p:txEl>
                                              <p:pRg st="6" end="6"/>
                                            </p:txEl>
                                          </p:spTgt>
                                        </p:tgtEl>
                                      </p:cBhvr>
                                    </p:animEffect>
                                    <p:anim calcmode="lin" valueType="num">
                                      <p:cBhvr>
                                        <p:cTn id="57" dur="1000" fill="hold"/>
                                        <p:tgtEl>
                                          <p:spTgt spid="15363">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1536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5363">
                                            <p:txEl>
                                              <p:pRg st="7" end="7"/>
                                            </p:txEl>
                                          </p:spTgt>
                                        </p:tgtEl>
                                        <p:attrNameLst>
                                          <p:attrName>style.visibility</p:attrName>
                                        </p:attrNameLst>
                                      </p:cBhvr>
                                      <p:to>
                                        <p:strVal val="visible"/>
                                      </p:to>
                                    </p:set>
                                    <p:animEffect transition="in" filter="fade">
                                      <p:cBhvr>
                                        <p:cTn id="63" dur="1000"/>
                                        <p:tgtEl>
                                          <p:spTgt spid="15363">
                                            <p:txEl>
                                              <p:pRg st="7" end="7"/>
                                            </p:txEl>
                                          </p:spTgt>
                                        </p:tgtEl>
                                      </p:cBhvr>
                                    </p:animEffect>
                                    <p:anim calcmode="lin" valueType="num">
                                      <p:cBhvr>
                                        <p:cTn id="64" dur="1000" fill="hold"/>
                                        <p:tgtEl>
                                          <p:spTgt spid="15363">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1536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5363">
                                            <p:txEl>
                                              <p:pRg st="8" end="8"/>
                                            </p:txEl>
                                          </p:spTgt>
                                        </p:tgtEl>
                                        <p:attrNameLst>
                                          <p:attrName>style.visibility</p:attrName>
                                        </p:attrNameLst>
                                      </p:cBhvr>
                                      <p:to>
                                        <p:strVal val="visible"/>
                                      </p:to>
                                    </p:set>
                                    <p:animEffect transition="in" filter="fade">
                                      <p:cBhvr>
                                        <p:cTn id="70" dur="1000"/>
                                        <p:tgtEl>
                                          <p:spTgt spid="15363">
                                            <p:txEl>
                                              <p:pRg st="8" end="8"/>
                                            </p:txEl>
                                          </p:spTgt>
                                        </p:tgtEl>
                                      </p:cBhvr>
                                    </p:animEffect>
                                    <p:anim calcmode="lin" valueType="num">
                                      <p:cBhvr>
                                        <p:cTn id="71" dur="1000" fill="hold"/>
                                        <p:tgtEl>
                                          <p:spTgt spid="15363">
                                            <p:txEl>
                                              <p:pRg st="8" end="8"/>
                                            </p:txEl>
                                          </p:spTgt>
                                        </p:tgtEl>
                                        <p:attrNameLst>
                                          <p:attrName>ppt_x</p:attrName>
                                        </p:attrNameLst>
                                      </p:cBhvr>
                                      <p:tavLst>
                                        <p:tav tm="0">
                                          <p:val>
                                            <p:strVal val="#ppt_x"/>
                                          </p:val>
                                        </p:tav>
                                        <p:tav tm="100000">
                                          <p:val>
                                            <p:strVal val="#ppt_x"/>
                                          </p:val>
                                        </p:tav>
                                      </p:tavLst>
                                    </p:anim>
                                    <p:anim calcmode="lin" valueType="num">
                                      <p:cBhvr>
                                        <p:cTn id="72" dur="1000" fill="hold"/>
                                        <p:tgtEl>
                                          <p:spTgt spid="1536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15363">
                                            <p:txEl>
                                              <p:pRg st="9" end="9"/>
                                            </p:txEl>
                                          </p:spTgt>
                                        </p:tgtEl>
                                        <p:attrNameLst>
                                          <p:attrName>style.visibility</p:attrName>
                                        </p:attrNameLst>
                                      </p:cBhvr>
                                      <p:to>
                                        <p:strVal val="visible"/>
                                      </p:to>
                                    </p:set>
                                    <p:animEffect transition="in" filter="fade">
                                      <p:cBhvr>
                                        <p:cTn id="77" dur="1000"/>
                                        <p:tgtEl>
                                          <p:spTgt spid="15363">
                                            <p:txEl>
                                              <p:pRg st="9" end="9"/>
                                            </p:txEl>
                                          </p:spTgt>
                                        </p:tgtEl>
                                      </p:cBhvr>
                                    </p:animEffect>
                                    <p:anim calcmode="lin" valueType="num">
                                      <p:cBhvr>
                                        <p:cTn id="78" dur="1000" fill="hold"/>
                                        <p:tgtEl>
                                          <p:spTgt spid="15363">
                                            <p:txEl>
                                              <p:pRg st="9" end="9"/>
                                            </p:txEl>
                                          </p:spTgt>
                                        </p:tgtEl>
                                        <p:attrNameLst>
                                          <p:attrName>ppt_x</p:attrName>
                                        </p:attrNameLst>
                                      </p:cBhvr>
                                      <p:tavLst>
                                        <p:tav tm="0">
                                          <p:val>
                                            <p:strVal val="#ppt_x"/>
                                          </p:val>
                                        </p:tav>
                                        <p:tav tm="100000">
                                          <p:val>
                                            <p:strVal val="#ppt_x"/>
                                          </p:val>
                                        </p:tav>
                                      </p:tavLst>
                                    </p:anim>
                                    <p:anim calcmode="lin" valueType="num">
                                      <p:cBhvr>
                                        <p:cTn id="79" dur="1000" fill="hold"/>
                                        <p:tgtEl>
                                          <p:spTgt spid="1536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15363">
                                            <p:txEl>
                                              <p:pRg st="10" end="10"/>
                                            </p:txEl>
                                          </p:spTgt>
                                        </p:tgtEl>
                                        <p:attrNameLst>
                                          <p:attrName>style.visibility</p:attrName>
                                        </p:attrNameLst>
                                      </p:cBhvr>
                                      <p:to>
                                        <p:strVal val="visible"/>
                                      </p:to>
                                    </p:set>
                                    <p:animEffect transition="in" filter="fade">
                                      <p:cBhvr>
                                        <p:cTn id="84" dur="1000"/>
                                        <p:tgtEl>
                                          <p:spTgt spid="15363">
                                            <p:txEl>
                                              <p:pRg st="10" end="10"/>
                                            </p:txEl>
                                          </p:spTgt>
                                        </p:tgtEl>
                                      </p:cBhvr>
                                    </p:animEffect>
                                    <p:anim calcmode="lin" valueType="num">
                                      <p:cBhvr>
                                        <p:cTn id="85" dur="1000" fill="hold"/>
                                        <p:tgtEl>
                                          <p:spTgt spid="15363">
                                            <p:txEl>
                                              <p:pRg st="10" end="10"/>
                                            </p:txEl>
                                          </p:spTgt>
                                        </p:tgtEl>
                                        <p:attrNameLst>
                                          <p:attrName>ppt_x</p:attrName>
                                        </p:attrNameLst>
                                      </p:cBhvr>
                                      <p:tavLst>
                                        <p:tav tm="0">
                                          <p:val>
                                            <p:strVal val="#ppt_x"/>
                                          </p:val>
                                        </p:tav>
                                        <p:tav tm="100000">
                                          <p:val>
                                            <p:strVal val="#ppt_x"/>
                                          </p:val>
                                        </p:tav>
                                      </p:tavLst>
                                    </p:anim>
                                    <p:anim calcmode="lin" valueType="num">
                                      <p:cBhvr>
                                        <p:cTn id="86" dur="1000" fill="hold"/>
                                        <p:tgtEl>
                                          <p:spTgt spid="1536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15363">
                                            <p:txEl>
                                              <p:pRg st="11" end="11"/>
                                            </p:txEl>
                                          </p:spTgt>
                                        </p:tgtEl>
                                        <p:attrNameLst>
                                          <p:attrName>style.visibility</p:attrName>
                                        </p:attrNameLst>
                                      </p:cBhvr>
                                      <p:to>
                                        <p:strVal val="visible"/>
                                      </p:to>
                                    </p:set>
                                    <p:animEffect transition="in" filter="fade">
                                      <p:cBhvr>
                                        <p:cTn id="91" dur="1000"/>
                                        <p:tgtEl>
                                          <p:spTgt spid="15363">
                                            <p:txEl>
                                              <p:pRg st="11" end="11"/>
                                            </p:txEl>
                                          </p:spTgt>
                                        </p:tgtEl>
                                      </p:cBhvr>
                                    </p:animEffect>
                                    <p:anim calcmode="lin" valueType="num">
                                      <p:cBhvr>
                                        <p:cTn id="92" dur="1000" fill="hold"/>
                                        <p:tgtEl>
                                          <p:spTgt spid="15363">
                                            <p:txEl>
                                              <p:pRg st="11" end="11"/>
                                            </p:txEl>
                                          </p:spTgt>
                                        </p:tgtEl>
                                        <p:attrNameLst>
                                          <p:attrName>ppt_x</p:attrName>
                                        </p:attrNameLst>
                                      </p:cBhvr>
                                      <p:tavLst>
                                        <p:tav tm="0">
                                          <p:val>
                                            <p:strVal val="#ppt_x"/>
                                          </p:val>
                                        </p:tav>
                                        <p:tav tm="100000">
                                          <p:val>
                                            <p:strVal val="#ppt_x"/>
                                          </p:val>
                                        </p:tav>
                                      </p:tavLst>
                                    </p:anim>
                                    <p:anim calcmode="lin" valueType="num">
                                      <p:cBhvr>
                                        <p:cTn id="93" dur="1000" fill="hold"/>
                                        <p:tgtEl>
                                          <p:spTgt spid="1536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363"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415601" y="259635"/>
            <a:ext cx="5760640" cy="461665"/>
          </a:xfrm>
          <a:prstGeom prst="rect">
            <a:avLst/>
          </a:prstGeom>
          <a:solidFill>
            <a:srgbClr val="CCFF99"/>
          </a:solidFill>
        </p:spPr>
        <p:txBody>
          <a:bodyPr wrap="square" rtlCol="0">
            <a:spAutoFit/>
          </a:bodyPr>
          <a:lstStyle/>
          <a:p>
            <a:r>
              <a:rPr lang="fr-FR" sz="2400" b="1" dirty="0" smtClean="0"/>
              <a:t>Arganier:  Aire de répartition dans le monde</a:t>
            </a:r>
            <a:endParaRPr lang="fr-FR" sz="2400" b="1" dirty="0"/>
          </a:p>
        </p:txBody>
      </p:sp>
      <p:graphicFrame>
        <p:nvGraphicFramePr>
          <p:cNvPr id="3" name="Tableau 2"/>
          <p:cNvGraphicFramePr>
            <a:graphicFrameLocks noGrp="1"/>
          </p:cNvGraphicFramePr>
          <p:nvPr>
            <p:extLst>
              <p:ext uri="{D42A27DB-BD31-4B8C-83A1-F6EECF244321}">
                <p14:modId xmlns:p14="http://schemas.microsoft.com/office/powerpoint/2010/main" val="965585754"/>
              </p:ext>
            </p:extLst>
          </p:nvPr>
        </p:nvGraphicFramePr>
        <p:xfrm>
          <a:off x="284320" y="836712"/>
          <a:ext cx="8784977" cy="2684014"/>
        </p:xfrm>
        <a:graphic>
          <a:graphicData uri="http://schemas.openxmlformats.org/drawingml/2006/table">
            <a:tbl>
              <a:tblPr firstRow="1" firstCol="1" bandRow="1">
                <a:tableStyleId>{5C22544A-7EE6-4342-B048-85BDC9FD1C3A}</a:tableStyleId>
              </a:tblPr>
              <a:tblGrid>
                <a:gridCol w="1390955"/>
                <a:gridCol w="1537371"/>
                <a:gridCol w="1317747"/>
                <a:gridCol w="2635493"/>
                <a:gridCol w="1903411"/>
              </a:tblGrid>
              <a:tr h="650998">
                <a:tc>
                  <a:txBody>
                    <a:bodyPr/>
                    <a:lstStyle/>
                    <a:p>
                      <a:pPr algn="l">
                        <a:lnSpc>
                          <a:spcPct val="115000"/>
                        </a:lnSpc>
                        <a:spcAft>
                          <a:spcPts val="0"/>
                        </a:spcAft>
                      </a:pPr>
                      <a:r>
                        <a:rPr lang="fr-FR" sz="2400" b="1" dirty="0">
                          <a:effectLst/>
                        </a:rPr>
                        <a:t>Pays</a:t>
                      </a:r>
                      <a:endParaRPr lang="fr-FR" sz="2400" b="1" dirty="0">
                        <a:effectLst/>
                        <a:latin typeface="Calibri"/>
                        <a:ea typeface="Calibri"/>
                        <a:cs typeface="Arial"/>
                      </a:endParaRPr>
                    </a:p>
                  </a:txBody>
                  <a:tcPr marL="68580" marR="68580" marT="0" marB="0">
                    <a:solidFill>
                      <a:srgbClr val="F814CD"/>
                    </a:solidFill>
                  </a:tcPr>
                </a:tc>
                <a:tc>
                  <a:txBody>
                    <a:bodyPr/>
                    <a:lstStyle/>
                    <a:p>
                      <a:pPr algn="ctr">
                        <a:lnSpc>
                          <a:spcPct val="115000"/>
                        </a:lnSpc>
                        <a:spcAft>
                          <a:spcPts val="0"/>
                        </a:spcAft>
                      </a:pPr>
                      <a:r>
                        <a:rPr lang="fr-FR" sz="1800" b="1" dirty="0">
                          <a:effectLst/>
                        </a:rPr>
                        <a:t>Superficie (ha)</a:t>
                      </a:r>
                      <a:endParaRPr lang="fr-FR" sz="1800" b="1" dirty="0">
                        <a:effectLst/>
                        <a:latin typeface="Calibri"/>
                        <a:ea typeface="Calibri"/>
                        <a:cs typeface="Arial"/>
                      </a:endParaRPr>
                    </a:p>
                  </a:txBody>
                  <a:tcPr marL="68580" marR="68580" marT="0" marB="0">
                    <a:solidFill>
                      <a:srgbClr val="F814CD"/>
                    </a:solidFill>
                  </a:tcPr>
                </a:tc>
                <a:tc>
                  <a:txBody>
                    <a:bodyPr/>
                    <a:lstStyle/>
                    <a:p>
                      <a:pPr algn="ctr">
                        <a:lnSpc>
                          <a:spcPct val="115000"/>
                        </a:lnSpc>
                        <a:spcAft>
                          <a:spcPts val="0"/>
                        </a:spcAft>
                      </a:pPr>
                      <a:r>
                        <a:rPr lang="fr-FR" sz="1800" b="1" dirty="0">
                          <a:effectLst/>
                        </a:rPr>
                        <a:t>Localisation </a:t>
                      </a:r>
                      <a:endParaRPr lang="fr-FR" sz="1800" b="1" dirty="0">
                        <a:effectLst/>
                        <a:latin typeface="Calibri"/>
                        <a:ea typeface="Calibri"/>
                        <a:cs typeface="Arial"/>
                      </a:endParaRPr>
                    </a:p>
                  </a:txBody>
                  <a:tcPr marL="68580" marR="68580" marT="0" marB="0">
                    <a:solidFill>
                      <a:srgbClr val="F814CD"/>
                    </a:solidFill>
                  </a:tcPr>
                </a:tc>
                <a:tc>
                  <a:txBody>
                    <a:bodyPr/>
                    <a:lstStyle/>
                    <a:p>
                      <a:pPr algn="ctr">
                        <a:lnSpc>
                          <a:spcPct val="115000"/>
                        </a:lnSpc>
                        <a:spcAft>
                          <a:spcPts val="0"/>
                        </a:spcAft>
                      </a:pPr>
                      <a:r>
                        <a:rPr lang="fr-FR" sz="2000" b="1" dirty="0">
                          <a:effectLst/>
                        </a:rPr>
                        <a:t>Région </a:t>
                      </a:r>
                      <a:endParaRPr lang="fr-FR" sz="2000" b="1" dirty="0">
                        <a:effectLst/>
                        <a:latin typeface="Calibri"/>
                        <a:ea typeface="Calibri"/>
                        <a:cs typeface="Arial"/>
                      </a:endParaRPr>
                    </a:p>
                  </a:txBody>
                  <a:tcPr marL="68580" marR="68580" marT="0" marB="0">
                    <a:solidFill>
                      <a:srgbClr val="F814CD"/>
                    </a:solidFill>
                  </a:tcPr>
                </a:tc>
                <a:tc>
                  <a:txBody>
                    <a:bodyPr/>
                    <a:lstStyle/>
                    <a:p>
                      <a:pPr algn="ctr">
                        <a:lnSpc>
                          <a:spcPct val="115000"/>
                        </a:lnSpc>
                        <a:spcAft>
                          <a:spcPts val="0"/>
                        </a:spcAft>
                      </a:pPr>
                      <a:r>
                        <a:rPr lang="fr-FR" sz="2000" b="1" dirty="0">
                          <a:effectLst/>
                        </a:rPr>
                        <a:t>Stations </a:t>
                      </a:r>
                      <a:endParaRPr lang="fr-FR" sz="2000" b="1" dirty="0">
                        <a:effectLst/>
                        <a:latin typeface="Calibri"/>
                        <a:ea typeface="Calibri"/>
                        <a:cs typeface="Arial"/>
                      </a:endParaRPr>
                    </a:p>
                  </a:txBody>
                  <a:tcPr marL="68580" marR="68580" marT="0" marB="0">
                    <a:solidFill>
                      <a:srgbClr val="F814CD"/>
                    </a:solidFill>
                  </a:tcPr>
                </a:tc>
              </a:tr>
              <a:tr h="0">
                <a:tc>
                  <a:txBody>
                    <a:bodyPr/>
                    <a:lstStyle/>
                    <a:p>
                      <a:pPr>
                        <a:lnSpc>
                          <a:spcPct val="115000"/>
                        </a:lnSpc>
                        <a:spcAft>
                          <a:spcPts val="0"/>
                        </a:spcAft>
                      </a:pPr>
                      <a:r>
                        <a:rPr lang="fr-FR" sz="2200" b="1" dirty="0" smtClean="0">
                          <a:solidFill>
                            <a:schemeClr val="tx1"/>
                          </a:solidFill>
                          <a:effectLst/>
                        </a:rPr>
                        <a:t>Algérie</a:t>
                      </a:r>
                      <a:endParaRPr lang="fr-FR" sz="2200" b="1" dirty="0">
                        <a:solidFill>
                          <a:schemeClr val="tx1"/>
                        </a:solidFill>
                        <a:effectLst/>
                        <a:latin typeface="Calibri"/>
                        <a:ea typeface="Calibri"/>
                        <a:cs typeface="Arial"/>
                      </a:endParaRPr>
                    </a:p>
                  </a:txBody>
                  <a:tcPr marL="68580" marR="68580" marT="0" marB="0">
                    <a:solidFill>
                      <a:srgbClr val="FFFF00"/>
                    </a:solidFill>
                  </a:tcPr>
                </a:tc>
                <a:tc>
                  <a:txBody>
                    <a:bodyPr/>
                    <a:lstStyle/>
                    <a:p>
                      <a:pPr algn="ctr">
                        <a:lnSpc>
                          <a:spcPct val="115000"/>
                        </a:lnSpc>
                        <a:spcAft>
                          <a:spcPts val="0"/>
                        </a:spcAft>
                      </a:pPr>
                      <a:r>
                        <a:rPr lang="fr-FR" sz="1800" b="1" dirty="0" smtClean="0">
                          <a:solidFill>
                            <a:schemeClr val="tx1"/>
                          </a:solidFill>
                          <a:effectLst/>
                        </a:rPr>
                        <a:t>672,41</a:t>
                      </a:r>
                      <a:endParaRPr lang="fr-FR" sz="1800" b="1" dirty="0">
                        <a:solidFill>
                          <a:schemeClr val="tx1"/>
                        </a:solidFill>
                        <a:effectLst/>
                        <a:latin typeface="Calibri"/>
                        <a:ea typeface="Calibri"/>
                        <a:cs typeface="Arial"/>
                      </a:endParaRPr>
                    </a:p>
                  </a:txBody>
                  <a:tcPr marL="68580" marR="68580" marT="0" marB="0">
                    <a:solidFill>
                      <a:srgbClr val="FFFF00"/>
                    </a:solidFill>
                  </a:tcPr>
                </a:tc>
                <a:tc>
                  <a:txBody>
                    <a:bodyPr/>
                    <a:lstStyle/>
                    <a:p>
                      <a:pPr algn="ctr">
                        <a:lnSpc>
                          <a:spcPct val="115000"/>
                        </a:lnSpc>
                        <a:spcAft>
                          <a:spcPts val="0"/>
                        </a:spcAft>
                      </a:pPr>
                      <a:r>
                        <a:rPr lang="fr-FR" sz="1800" b="1" dirty="0">
                          <a:effectLst/>
                        </a:rPr>
                        <a:t>Sud </a:t>
                      </a:r>
                      <a:r>
                        <a:rPr lang="fr-FR" sz="1800" b="1" dirty="0" smtClean="0">
                          <a:effectLst/>
                        </a:rPr>
                        <a:t>Ouest</a:t>
                      </a:r>
                      <a:endParaRPr lang="fr-FR" sz="1800" b="1" dirty="0">
                        <a:effectLst/>
                        <a:latin typeface="Calibri"/>
                        <a:ea typeface="Calibri"/>
                        <a:cs typeface="Arial"/>
                      </a:endParaRPr>
                    </a:p>
                  </a:txBody>
                  <a:tcPr marL="68580" marR="68580" marT="0" marB="0">
                    <a:solidFill>
                      <a:srgbClr val="FFFF00"/>
                    </a:solidFill>
                  </a:tcPr>
                </a:tc>
                <a:tc>
                  <a:txBody>
                    <a:bodyPr/>
                    <a:lstStyle/>
                    <a:p>
                      <a:pPr algn="ctr">
                        <a:lnSpc>
                          <a:spcPct val="115000"/>
                        </a:lnSpc>
                        <a:spcAft>
                          <a:spcPts val="0"/>
                        </a:spcAft>
                      </a:pPr>
                      <a:r>
                        <a:rPr lang="fr-FR" sz="1800" b="1" dirty="0" smtClean="0">
                          <a:effectLst/>
                        </a:rPr>
                        <a:t> Tindouf</a:t>
                      </a:r>
                      <a:endParaRPr lang="fr-FR" sz="1800" b="1" dirty="0">
                        <a:effectLst/>
                        <a:latin typeface="Calibri"/>
                        <a:ea typeface="Calibri"/>
                        <a:cs typeface="Arial"/>
                      </a:endParaRPr>
                    </a:p>
                  </a:txBody>
                  <a:tcPr marL="68580" marR="68580" marT="0" marB="0">
                    <a:solidFill>
                      <a:srgbClr val="FFFF00"/>
                    </a:solidFill>
                  </a:tcPr>
                </a:tc>
                <a:tc>
                  <a:txBody>
                    <a:bodyPr/>
                    <a:lstStyle/>
                    <a:p>
                      <a:pPr algn="ctr">
                        <a:lnSpc>
                          <a:spcPct val="115000"/>
                        </a:lnSpc>
                        <a:spcAft>
                          <a:spcPts val="0"/>
                        </a:spcAft>
                      </a:pPr>
                      <a:r>
                        <a:rPr lang="fr-FR" sz="1800" b="1" dirty="0">
                          <a:effectLst/>
                        </a:rPr>
                        <a:t>Touaref Bou-</a:t>
                      </a:r>
                      <a:r>
                        <a:rPr lang="fr-FR" sz="1800" b="1" dirty="0" err="1">
                          <a:effectLst/>
                        </a:rPr>
                        <a:t>Aâm</a:t>
                      </a:r>
                      <a:endParaRPr lang="fr-FR" sz="1800" b="1" dirty="0">
                        <a:effectLst/>
                      </a:endParaRPr>
                    </a:p>
                    <a:p>
                      <a:pPr algn="ctr">
                        <a:lnSpc>
                          <a:spcPct val="115000"/>
                        </a:lnSpc>
                        <a:spcAft>
                          <a:spcPts val="0"/>
                        </a:spcAft>
                      </a:pPr>
                      <a:r>
                        <a:rPr lang="fr-FR" sz="1800" b="1" dirty="0" err="1">
                          <a:effectLst/>
                        </a:rPr>
                        <a:t>Tragent</a:t>
                      </a:r>
                      <a:r>
                        <a:rPr lang="fr-FR" sz="1800" b="1" dirty="0">
                          <a:effectLst/>
                        </a:rPr>
                        <a:t> - Merkala</a:t>
                      </a:r>
                      <a:endParaRPr lang="fr-FR" sz="1800" b="1" dirty="0">
                        <a:effectLst/>
                        <a:latin typeface="Calibri"/>
                        <a:ea typeface="Calibri"/>
                        <a:cs typeface="Arial"/>
                      </a:endParaRPr>
                    </a:p>
                  </a:txBody>
                  <a:tcPr marL="68580" marR="68580" marT="0" marB="0">
                    <a:solidFill>
                      <a:srgbClr val="FFFF00"/>
                    </a:solidFill>
                  </a:tcPr>
                </a:tc>
              </a:tr>
              <a:tr h="0">
                <a:tc>
                  <a:txBody>
                    <a:bodyPr/>
                    <a:lstStyle/>
                    <a:p>
                      <a:pPr>
                        <a:lnSpc>
                          <a:spcPct val="115000"/>
                        </a:lnSpc>
                        <a:spcAft>
                          <a:spcPts val="0"/>
                        </a:spcAft>
                      </a:pPr>
                      <a:r>
                        <a:rPr lang="fr-FR" sz="2200" b="1" dirty="0" smtClean="0">
                          <a:solidFill>
                            <a:schemeClr val="bg1"/>
                          </a:solidFill>
                          <a:effectLst/>
                        </a:rPr>
                        <a:t>Sahara </a:t>
                      </a:r>
                      <a:r>
                        <a:rPr lang="fr-FR" sz="2200" b="1" dirty="0">
                          <a:solidFill>
                            <a:schemeClr val="bg1"/>
                          </a:solidFill>
                          <a:effectLst/>
                        </a:rPr>
                        <a:t>Occidental</a:t>
                      </a:r>
                      <a:endParaRPr lang="fr-FR" sz="2200" b="1" dirty="0">
                        <a:solidFill>
                          <a:schemeClr val="bg1"/>
                        </a:solidFill>
                        <a:effectLst/>
                        <a:latin typeface="Calibri"/>
                        <a:ea typeface="Calibri"/>
                        <a:cs typeface="Arial"/>
                      </a:endParaRPr>
                    </a:p>
                  </a:txBody>
                  <a:tcPr marL="68580" marR="68580" marT="0" marB="0">
                    <a:solidFill>
                      <a:srgbClr val="000099"/>
                    </a:solidFill>
                  </a:tcPr>
                </a:tc>
                <a:tc>
                  <a:txBody>
                    <a:bodyPr/>
                    <a:lstStyle/>
                    <a:p>
                      <a:pPr algn="ctr">
                        <a:lnSpc>
                          <a:spcPct val="115000"/>
                        </a:lnSpc>
                        <a:spcAft>
                          <a:spcPts val="0"/>
                        </a:spcAft>
                      </a:pPr>
                      <a:endParaRPr lang="fr-FR" sz="1800" b="1" dirty="0" smtClean="0">
                        <a:solidFill>
                          <a:schemeClr val="bg1"/>
                        </a:solidFill>
                        <a:effectLst/>
                      </a:endParaRPr>
                    </a:p>
                    <a:p>
                      <a:pPr algn="ctr">
                        <a:lnSpc>
                          <a:spcPct val="115000"/>
                        </a:lnSpc>
                        <a:spcAft>
                          <a:spcPts val="0"/>
                        </a:spcAft>
                      </a:pPr>
                      <a:r>
                        <a:rPr lang="fr-FR" sz="1800" b="1" dirty="0">
                          <a:solidFill>
                            <a:schemeClr val="bg1"/>
                          </a:solidFill>
                          <a:effectLst/>
                        </a:rPr>
                        <a:t> </a:t>
                      </a:r>
                      <a:r>
                        <a:rPr lang="fr-FR" sz="1800" b="1" dirty="0" smtClean="0">
                          <a:solidFill>
                            <a:schemeClr val="bg1"/>
                          </a:solidFill>
                          <a:effectLst/>
                        </a:rPr>
                        <a:t>-</a:t>
                      </a:r>
                      <a:endParaRPr lang="fr-FR" sz="1800" b="1" dirty="0">
                        <a:solidFill>
                          <a:schemeClr val="bg1"/>
                        </a:solidFill>
                        <a:effectLst/>
                        <a:latin typeface="Calibri"/>
                        <a:ea typeface="Calibri"/>
                        <a:cs typeface="Arial"/>
                      </a:endParaRPr>
                    </a:p>
                  </a:txBody>
                  <a:tcPr marL="68580" marR="68580" marT="0" marB="0">
                    <a:solidFill>
                      <a:srgbClr val="000099"/>
                    </a:solidFill>
                  </a:tcPr>
                </a:tc>
                <a:tc>
                  <a:txBody>
                    <a:bodyPr/>
                    <a:lstStyle/>
                    <a:p>
                      <a:pPr algn="ctr">
                        <a:lnSpc>
                          <a:spcPct val="115000"/>
                        </a:lnSpc>
                        <a:spcAft>
                          <a:spcPts val="0"/>
                        </a:spcAft>
                      </a:pPr>
                      <a:endParaRPr lang="fr-FR" sz="1800" b="1" dirty="0" smtClean="0">
                        <a:solidFill>
                          <a:schemeClr val="bg1"/>
                        </a:solidFill>
                        <a:effectLst/>
                      </a:endParaRPr>
                    </a:p>
                    <a:p>
                      <a:pPr algn="ctr">
                        <a:lnSpc>
                          <a:spcPct val="115000"/>
                        </a:lnSpc>
                        <a:spcAft>
                          <a:spcPts val="0"/>
                        </a:spcAft>
                      </a:pPr>
                      <a:r>
                        <a:rPr lang="fr-FR" sz="1800" b="1" dirty="0" smtClean="0">
                          <a:solidFill>
                            <a:schemeClr val="bg1"/>
                          </a:solidFill>
                          <a:effectLst/>
                        </a:rPr>
                        <a:t>-</a:t>
                      </a:r>
                      <a:endParaRPr lang="fr-FR" sz="1800" b="1" dirty="0">
                        <a:solidFill>
                          <a:schemeClr val="bg1"/>
                        </a:solidFill>
                        <a:effectLst/>
                        <a:latin typeface="Calibri"/>
                        <a:ea typeface="Calibri"/>
                        <a:cs typeface="Arial"/>
                      </a:endParaRPr>
                    </a:p>
                  </a:txBody>
                  <a:tcPr marL="68580" marR="68580" marT="0" marB="0">
                    <a:solidFill>
                      <a:srgbClr val="000099"/>
                    </a:solidFill>
                  </a:tcPr>
                </a:tc>
                <a:tc>
                  <a:txBody>
                    <a:bodyPr/>
                    <a:lstStyle/>
                    <a:p>
                      <a:pPr algn="ctr">
                        <a:lnSpc>
                          <a:spcPct val="115000"/>
                        </a:lnSpc>
                        <a:spcAft>
                          <a:spcPts val="0"/>
                        </a:spcAft>
                      </a:pPr>
                      <a:endParaRPr lang="fr-FR" sz="1800" b="1" dirty="0" smtClean="0">
                        <a:solidFill>
                          <a:schemeClr val="bg1"/>
                        </a:solidFill>
                        <a:effectLst/>
                      </a:endParaRPr>
                    </a:p>
                    <a:p>
                      <a:pPr algn="ctr">
                        <a:lnSpc>
                          <a:spcPct val="115000"/>
                        </a:lnSpc>
                        <a:spcAft>
                          <a:spcPts val="0"/>
                        </a:spcAft>
                      </a:pPr>
                      <a:r>
                        <a:rPr lang="fr-FR" sz="1800" b="1" dirty="0" smtClean="0">
                          <a:solidFill>
                            <a:schemeClr val="bg1"/>
                          </a:solidFill>
                          <a:effectLst/>
                        </a:rPr>
                        <a:t>Smara</a:t>
                      </a:r>
                      <a:endParaRPr lang="fr-FR" sz="1800" b="1" dirty="0">
                        <a:solidFill>
                          <a:schemeClr val="bg1"/>
                        </a:solidFill>
                        <a:effectLst/>
                        <a:latin typeface="Calibri"/>
                        <a:ea typeface="Calibri"/>
                        <a:cs typeface="Arial"/>
                      </a:endParaRPr>
                    </a:p>
                  </a:txBody>
                  <a:tcPr marL="68580" marR="68580" marT="0" marB="0">
                    <a:solidFill>
                      <a:srgbClr val="000099"/>
                    </a:solidFill>
                  </a:tcPr>
                </a:tc>
                <a:tc>
                  <a:txBody>
                    <a:bodyPr/>
                    <a:lstStyle/>
                    <a:p>
                      <a:pPr algn="ctr">
                        <a:lnSpc>
                          <a:spcPct val="115000"/>
                        </a:lnSpc>
                        <a:spcAft>
                          <a:spcPts val="0"/>
                        </a:spcAft>
                      </a:pPr>
                      <a:endParaRPr lang="fr-FR" sz="1800" b="1" dirty="0" smtClean="0">
                        <a:solidFill>
                          <a:schemeClr val="bg1"/>
                        </a:solidFill>
                        <a:effectLst/>
                      </a:endParaRPr>
                    </a:p>
                    <a:p>
                      <a:pPr algn="ctr">
                        <a:lnSpc>
                          <a:spcPct val="115000"/>
                        </a:lnSpc>
                        <a:spcAft>
                          <a:spcPts val="0"/>
                        </a:spcAft>
                      </a:pPr>
                      <a:r>
                        <a:rPr lang="fr-FR" sz="1800" b="1" dirty="0" smtClean="0">
                          <a:solidFill>
                            <a:schemeClr val="bg1"/>
                          </a:solidFill>
                          <a:effectLst/>
                        </a:rPr>
                        <a:t>-</a:t>
                      </a:r>
                      <a:endParaRPr lang="fr-FR" sz="1800" b="1" dirty="0">
                        <a:solidFill>
                          <a:schemeClr val="bg1"/>
                        </a:solidFill>
                        <a:effectLst/>
                        <a:latin typeface="Calibri"/>
                        <a:ea typeface="Calibri"/>
                        <a:cs typeface="Arial"/>
                      </a:endParaRPr>
                    </a:p>
                  </a:txBody>
                  <a:tcPr marL="68580" marR="68580" marT="0" marB="0">
                    <a:solidFill>
                      <a:srgbClr val="000099"/>
                    </a:solidFill>
                  </a:tcPr>
                </a:tc>
              </a:tr>
              <a:tr h="0">
                <a:tc>
                  <a:txBody>
                    <a:bodyPr/>
                    <a:lstStyle/>
                    <a:p>
                      <a:pPr>
                        <a:lnSpc>
                          <a:spcPct val="115000"/>
                        </a:lnSpc>
                        <a:spcAft>
                          <a:spcPts val="0"/>
                        </a:spcAft>
                      </a:pPr>
                      <a:r>
                        <a:rPr lang="fr-FR" sz="2200" b="1" dirty="0">
                          <a:solidFill>
                            <a:srgbClr val="000066"/>
                          </a:solidFill>
                          <a:effectLst/>
                        </a:rPr>
                        <a:t>Maroc</a:t>
                      </a:r>
                      <a:endParaRPr lang="fr-FR" sz="2200" b="1" dirty="0">
                        <a:solidFill>
                          <a:srgbClr val="000066"/>
                        </a:solidFill>
                        <a:effectLst/>
                        <a:latin typeface="Calibri"/>
                        <a:ea typeface="Calibri"/>
                        <a:cs typeface="Arial"/>
                      </a:endParaRPr>
                    </a:p>
                  </a:txBody>
                  <a:tcPr marL="68580" marR="68580" marT="0" marB="0">
                    <a:solidFill>
                      <a:srgbClr val="CCCC00"/>
                    </a:solidFill>
                  </a:tcPr>
                </a:tc>
                <a:tc>
                  <a:txBody>
                    <a:bodyPr/>
                    <a:lstStyle/>
                    <a:p>
                      <a:pPr algn="ctr">
                        <a:lnSpc>
                          <a:spcPct val="115000"/>
                        </a:lnSpc>
                        <a:spcAft>
                          <a:spcPts val="0"/>
                        </a:spcAft>
                      </a:pPr>
                      <a:r>
                        <a:rPr lang="fr-FR" sz="1800" b="1" dirty="0">
                          <a:effectLst/>
                        </a:rPr>
                        <a:t>800 000</a:t>
                      </a:r>
                      <a:endParaRPr lang="fr-FR" sz="1800" b="1" dirty="0">
                        <a:effectLst/>
                        <a:latin typeface="Calibri"/>
                        <a:ea typeface="Calibri"/>
                        <a:cs typeface="Arial"/>
                      </a:endParaRPr>
                    </a:p>
                  </a:txBody>
                  <a:tcPr marL="68580" marR="68580" marT="0" marB="0">
                    <a:solidFill>
                      <a:srgbClr val="CCCC00"/>
                    </a:solidFill>
                  </a:tcPr>
                </a:tc>
                <a:tc>
                  <a:txBody>
                    <a:bodyPr/>
                    <a:lstStyle/>
                    <a:p>
                      <a:pPr algn="ctr">
                        <a:lnSpc>
                          <a:spcPct val="115000"/>
                        </a:lnSpc>
                        <a:spcAft>
                          <a:spcPts val="0"/>
                        </a:spcAft>
                      </a:pPr>
                      <a:r>
                        <a:rPr lang="fr-FR" sz="1800" b="1" dirty="0">
                          <a:effectLst/>
                        </a:rPr>
                        <a:t>Sud Ouest</a:t>
                      </a:r>
                      <a:endParaRPr lang="fr-FR" sz="1800" b="1" dirty="0">
                        <a:effectLst/>
                        <a:latin typeface="Calibri"/>
                        <a:ea typeface="Calibri"/>
                        <a:cs typeface="Arial"/>
                      </a:endParaRPr>
                    </a:p>
                  </a:txBody>
                  <a:tcPr marL="68580" marR="68580" marT="0" marB="0">
                    <a:solidFill>
                      <a:srgbClr val="CCCC00"/>
                    </a:solidFill>
                  </a:tcPr>
                </a:tc>
                <a:tc>
                  <a:txBody>
                    <a:bodyPr/>
                    <a:lstStyle/>
                    <a:p>
                      <a:pPr algn="ctr">
                        <a:lnSpc>
                          <a:spcPct val="115000"/>
                        </a:lnSpc>
                        <a:spcAft>
                          <a:spcPts val="0"/>
                        </a:spcAft>
                      </a:pPr>
                      <a:r>
                        <a:rPr lang="fr-FR" sz="1800" b="1" dirty="0">
                          <a:effectLst/>
                        </a:rPr>
                        <a:t>Essaouira et Taroudant passant par Safi et Agadir</a:t>
                      </a:r>
                      <a:endParaRPr lang="fr-FR" sz="1800" b="1" dirty="0">
                        <a:effectLst/>
                        <a:latin typeface="Calibri"/>
                        <a:ea typeface="Calibri"/>
                        <a:cs typeface="Arial"/>
                      </a:endParaRPr>
                    </a:p>
                  </a:txBody>
                  <a:tcPr marL="68580" marR="68580" marT="0" marB="0">
                    <a:solidFill>
                      <a:srgbClr val="CCCC00"/>
                    </a:solidFill>
                  </a:tcPr>
                </a:tc>
                <a:tc>
                  <a:txBody>
                    <a:bodyPr/>
                    <a:lstStyle/>
                    <a:p>
                      <a:pPr algn="ctr">
                        <a:lnSpc>
                          <a:spcPct val="115000"/>
                        </a:lnSpc>
                        <a:spcAft>
                          <a:spcPts val="0"/>
                        </a:spcAft>
                      </a:pPr>
                      <a:r>
                        <a:rPr lang="fr-FR" sz="1800" b="1" dirty="0">
                          <a:effectLst/>
                        </a:rPr>
                        <a:t>Oued </a:t>
                      </a:r>
                      <a:r>
                        <a:rPr lang="fr-FR" sz="1800" b="1" dirty="0" err="1">
                          <a:effectLst/>
                        </a:rPr>
                        <a:t>Grou</a:t>
                      </a:r>
                      <a:r>
                        <a:rPr lang="fr-FR" sz="1800" b="1" dirty="0">
                          <a:effectLst/>
                        </a:rPr>
                        <a:t> et Beni </a:t>
                      </a:r>
                      <a:r>
                        <a:rPr lang="fr-FR" sz="1800" b="1" dirty="0" err="1">
                          <a:effectLst/>
                        </a:rPr>
                        <a:t>Snassen</a:t>
                      </a:r>
                      <a:endParaRPr lang="fr-FR" sz="1800" b="1" dirty="0">
                        <a:effectLst/>
                        <a:latin typeface="Calibri"/>
                        <a:ea typeface="Calibri"/>
                        <a:cs typeface="Arial"/>
                      </a:endParaRPr>
                    </a:p>
                  </a:txBody>
                  <a:tcPr marL="68580" marR="68580" marT="0" marB="0">
                    <a:solidFill>
                      <a:srgbClr val="CCCC00"/>
                    </a:solidFill>
                  </a:tcPr>
                </a:tc>
              </a:tr>
            </a:tbl>
          </a:graphicData>
        </a:graphic>
      </p:graphicFrame>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3692979"/>
            <a:ext cx="3089938" cy="3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6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5"/>
                                        </p:tgtEl>
                                        <p:attrNameLst>
                                          <p:attrName>style.visibility</p:attrName>
                                        </p:attrNameLst>
                                      </p:cBhvr>
                                      <p:to>
                                        <p:strVal val="visible"/>
                                      </p:to>
                                    </p:set>
                                    <p:animEffect transition="in" filter="fade">
                                      <p:cBhvr>
                                        <p:cTn id="21" dur="1000"/>
                                        <p:tgtEl>
                                          <p:spTgt spid="1025"/>
                                        </p:tgtEl>
                                      </p:cBhvr>
                                    </p:animEffect>
                                    <p:anim calcmode="lin" valueType="num">
                                      <p:cBhvr>
                                        <p:cTn id="22" dur="1000" fill="hold"/>
                                        <p:tgtEl>
                                          <p:spTgt spid="1025"/>
                                        </p:tgtEl>
                                        <p:attrNameLst>
                                          <p:attrName>ppt_x</p:attrName>
                                        </p:attrNameLst>
                                      </p:cBhvr>
                                      <p:tavLst>
                                        <p:tav tm="0">
                                          <p:val>
                                            <p:strVal val="#ppt_x"/>
                                          </p:val>
                                        </p:tav>
                                        <p:tav tm="100000">
                                          <p:val>
                                            <p:strVal val="#ppt_x"/>
                                          </p:val>
                                        </p:tav>
                                      </p:tavLst>
                                    </p:anim>
                                    <p:anim calcmode="lin" valueType="num">
                                      <p:cBhvr>
                                        <p:cTn id="23" dur="1000" fill="hold"/>
                                        <p:tgtEl>
                                          <p:spTgt spid="10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87624" y="1988840"/>
            <a:ext cx="6552728" cy="1754326"/>
          </a:xfrm>
          <a:prstGeom prst="rect">
            <a:avLst/>
          </a:prstGeom>
          <a:solidFill>
            <a:srgbClr val="CCFF33"/>
          </a:solidFill>
        </p:spPr>
        <p:txBody>
          <a:bodyPr wrap="square" rtlCol="0">
            <a:spAutoFit/>
          </a:bodyPr>
          <a:lstStyle/>
          <a:p>
            <a:pPr algn="ctr"/>
            <a:r>
              <a:rPr lang="fr-FR" sz="5400" b="1" dirty="0" smtClean="0"/>
              <a:t>Description de l’arbre </a:t>
            </a:r>
            <a:r>
              <a:rPr lang="fr-FR" sz="5400" b="1" dirty="0" smtClean="0">
                <a:solidFill>
                  <a:srgbClr val="FF0000"/>
                </a:solidFill>
              </a:rPr>
              <a:t>Arganier</a:t>
            </a:r>
            <a:endParaRPr lang="fr-FR" sz="5400" b="1" dirty="0">
              <a:solidFill>
                <a:srgbClr val="FF0000"/>
              </a:solidFill>
            </a:endParaRPr>
          </a:p>
        </p:txBody>
      </p:sp>
    </p:spTree>
    <p:extLst>
      <p:ext uri="{BB962C8B-B14F-4D97-AF65-F5344CB8AC3E}">
        <p14:creationId xmlns:p14="http://schemas.microsoft.com/office/powerpoint/2010/main" val="34159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1358" y="3356992"/>
            <a:ext cx="8663127" cy="3170099"/>
          </a:xfrm>
          <a:prstGeom prst="rect">
            <a:avLst/>
          </a:prstGeom>
          <a:solidFill>
            <a:srgbClr val="FFFF00"/>
          </a:solidFill>
        </p:spPr>
        <p:txBody>
          <a:bodyPr wrap="square">
            <a:spAutoFit/>
          </a:bodyPr>
          <a:lstStyle/>
          <a:p>
            <a:pPr algn="just"/>
            <a:r>
              <a:rPr lang="fr-FR" sz="2400" b="1" dirty="0" smtClean="0"/>
              <a:t>L’aire de </a:t>
            </a:r>
            <a:r>
              <a:rPr lang="fr-FR" sz="2400" b="1" dirty="0"/>
              <a:t>l’arganier a pu être plus étendue </a:t>
            </a:r>
            <a:r>
              <a:rPr lang="fr-FR" sz="2400" b="1" dirty="0" smtClean="0"/>
              <a:t>à des </a:t>
            </a:r>
            <a:r>
              <a:rPr lang="fr-FR" sz="2400" b="1" dirty="0"/>
              <a:t>époques plus anciennes et qu’il </a:t>
            </a:r>
            <a:r>
              <a:rPr lang="fr-FR" sz="2400" b="1" dirty="0" smtClean="0"/>
              <a:t>se développe </a:t>
            </a:r>
            <a:r>
              <a:rPr lang="fr-FR" sz="2400" b="1" dirty="0"/>
              <a:t>sur des substrats </a:t>
            </a:r>
            <a:r>
              <a:rPr lang="fr-FR" sz="2400" b="1" dirty="0" smtClean="0"/>
              <a:t>très variés.</a:t>
            </a:r>
          </a:p>
          <a:p>
            <a:pPr algn="just"/>
            <a:r>
              <a:rPr lang="fr-FR" sz="2400" b="1" dirty="0" smtClean="0"/>
              <a:t>Le changement </a:t>
            </a:r>
            <a:r>
              <a:rPr lang="fr-FR" sz="2400" b="1" dirty="0" err="1" smtClean="0"/>
              <a:t>édapho</a:t>
            </a:r>
            <a:r>
              <a:rPr lang="fr-FR" sz="2400" b="1" dirty="0" smtClean="0"/>
              <a:t>-climatique pourrait à l’origine de sa régression en Algérie/Maroc.  </a:t>
            </a:r>
          </a:p>
          <a:p>
            <a:pPr algn="just"/>
            <a:endParaRPr lang="fr-FR" sz="800" b="1" dirty="0" smtClean="0"/>
          </a:p>
          <a:p>
            <a:pPr algn="just"/>
            <a:r>
              <a:rPr lang="fr-FR" sz="2400" b="1" dirty="0" smtClean="0"/>
              <a:t>A </a:t>
            </a:r>
            <a:r>
              <a:rPr lang="fr-FR" sz="2400" b="1" u="sng" dirty="0" smtClean="0">
                <a:solidFill>
                  <a:srgbClr val="FF0000"/>
                </a:solidFill>
              </a:rPr>
              <a:t>Tindouf</a:t>
            </a:r>
            <a:r>
              <a:rPr lang="fr-FR" sz="2400" b="1" dirty="0" smtClean="0"/>
              <a:t> dans son habitat naturel, l’arganier est localisé au nord </a:t>
            </a:r>
            <a:r>
              <a:rPr lang="fr-FR" sz="2400" b="1" dirty="0" err="1" smtClean="0"/>
              <a:t>oeust</a:t>
            </a:r>
            <a:r>
              <a:rPr lang="fr-FR" sz="2400" b="1" dirty="0" smtClean="0"/>
              <a:t> à 110 km  du siège de la Wilaya dans la localisation dite </a:t>
            </a:r>
            <a:r>
              <a:rPr lang="fr-FR" sz="2400" b="1" dirty="0" smtClean="0">
                <a:solidFill>
                  <a:srgbClr val="006600"/>
                </a:solidFill>
              </a:rPr>
              <a:t>Hamada de Tindouf </a:t>
            </a:r>
            <a:r>
              <a:rPr lang="fr-FR" sz="2400" b="1" dirty="0" smtClean="0"/>
              <a:t>(</a:t>
            </a:r>
            <a:r>
              <a:rPr lang="fr-FR" sz="2400" b="1" dirty="0" smtClean="0">
                <a:solidFill>
                  <a:srgbClr val="FF0000"/>
                </a:solidFill>
              </a:rPr>
              <a:t>672,41</a:t>
            </a:r>
            <a:r>
              <a:rPr lang="fr-FR" sz="2400" b="1" dirty="0" smtClean="0"/>
              <a:t> hectares),  (</a:t>
            </a:r>
            <a:r>
              <a:rPr lang="fr-FR" sz="2000" b="1" dirty="0" smtClean="0"/>
              <a:t>selon les données, Direction des forets  de la wilaya de Tindouf, étude 2013</a:t>
            </a:r>
            <a:r>
              <a:rPr lang="fr-FR" sz="2400" b="1" dirty="0" smtClean="0"/>
              <a:t>).</a:t>
            </a:r>
          </a:p>
        </p:txBody>
      </p:sp>
      <p:sp>
        <p:nvSpPr>
          <p:cNvPr id="2" name="Rectangle 1"/>
          <p:cNvSpPr/>
          <p:nvPr/>
        </p:nvSpPr>
        <p:spPr>
          <a:xfrm>
            <a:off x="296589" y="2341499"/>
            <a:ext cx="8667897" cy="830997"/>
          </a:xfrm>
          <a:prstGeom prst="rect">
            <a:avLst/>
          </a:prstGeom>
          <a:solidFill>
            <a:srgbClr val="FFCCFF"/>
          </a:solidFill>
        </p:spPr>
        <p:txBody>
          <a:bodyPr wrap="square">
            <a:spAutoFit/>
          </a:bodyPr>
          <a:lstStyle/>
          <a:p>
            <a:r>
              <a:rPr lang="fr-FR" sz="2400" b="1" dirty="0"/>
              <a:t>Sa présence remonterait à </a:t>
            </a:r>
            <a:r>
              <a:rPr lang="fr-FR" sz="2400" b="1" dirty="0">
                <a:solidFill>
                  <a:srgbClr val="7030A0"/>
                </a:solidFill>
              </a:rPr>
              <a:t>l’ère tertiaire</a:t>
            </a:r>
            <a:r>
              <a:rPr lang="fr-FR" sz="2400" b="1" dirty="0"/>
              <a:t>, où la famille est connue depuis le </a:t>
            </a:r>
            <a:r>
              <a:rPr lang="fr-FR" sz="2400" b="1" dirty="0">
                <a:solidFill>
                  <a:srgbClr val="FF0000"/>
                </a:solidFill>
              </a:rPr>
              <a:t>Miocène inférieur </a:t>
            </a:r>
            <a:r>
              <a:rPr lang="fr-FR" sz="2400" b="1" dirty="0"/>
              <a:t>(15 à 25 Ma).</a:t>
            </a:r>
            <a:endParaRPr lang="fr-FR" sz="2400" dirty="0"/>
          </a:p>
        </p:txBody>
      </p:sp>
      <p:sp>
        <p:nvSpPr>
          <p:cNvPr id="3" name="Rectangle 2"/>
          <p:cNvSpPr/>
          <p:nvPr/>
        </p:nvSpPr>
        <p:spPr>
          <a:xfrm>
            <a:off x="222482" y="188640"/>
            <a:ext cx="8742005" cy="1938992"/>
          </a:xfrm>
          <a:prstGeom prst="rect">
            <a:avLst/>
          </a:prstGeom>
          <a:solidFill>
            <a:srgbClr val="CCECFF"/>
          </a:solidFill>
        </p:spPr>
        <p:txBody>
          <a:bodyPr wrap="square">
            <a:spAutoFit/>
          </a:bodyPr>
          <a:lstStyle/>
          <a:p>
            <a:pPr algn="just"/>
            <a:r>
              <a:rPr lang="fr-FR" sz="2400" b="1" dirty="0" smtClean="0"/>
              <a:t>Arganier: arbre </a:t>
            </a:r>
            <a:r>
              <a:rPr lang="fr-FR" sz="2400" b="1" dirty="0"/>
              <a:t>forestier, fourrager et fruitier, ressemble par son port à </a:t>
            </a:r>
            <a:r>
              <a:rPr lang="fr-FR" sz="2400" b="1" dirty="0" smtClean="0"/>
              <a:t>l’olivier .</a:t>
            </a:r>
          </a:p>
          <a:p>
            <a:pPr algn="just"/>
            <a:r>
              <a:rPr lang="fr-FR" sz="2400" b="1" dirty="0"/>
              <a:t>A</a:t>
            </a:r>
            <a:r>
              <a:rPr lang="fr-FR" sz="2400" b="1" dirty="0" smtClean="0"/>
              <a:t>rbre emblématique, </a:t>
            </a:r>
            <a:r>
              <a:rPr lang="fr-FR" sz="2400" b="1" dirty="0"/>
              <a:t>indispensable pour le maintien de l'équilibre écologique, la sauvegarde de la biodiversité et le développement socio-économique</a:t>
            </a:r>
            <a:r>
              <a:rPr lang="fr-FR" sz="2400" b="1" dirty="0" smtClean="0"/>
              <a:t>.</a:t>
            </a:r>
            <a:endParaRPr lang="fr-FR" sz="2400" b="1" dirty="0"/>
          </a:p>
        </p:txBody>
      </p:sp>
    </p:spTree>
    <p:extLst>
      <p:ext uri="{BB962C8B-B14F-4D97-AF65-F5344CB8AC3E}">
        <p14:creationId xmlns:p14="http://schemas.microsoft.com/office/powerpoint/2010/main" val="293121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1000"/>
                                        <p:tgtEl>
                                          <p:spTgt spid="7">
                                            <p:txEl>
                                              <p:pRg st="0" end="0"/>
                                            </p:txEl>
                                          </p:spTgt>
                                        </p:tgtEl>
                                      </p:cBhvr>
                                    </p:animEffect>
                                    <p:anim calcmode="lin" valueType="num">
                                      <p:cBhvr>
                                        <p:cTn id="2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Effect transition="in" filter="fade">
                                      <p:cBhvr>
                                        <p:cTn id="33" dur="1000"/>
                                        <p:tgtEl>
                                          <p:spTgt spid="7">
                                            <p:txEl>
                                              <p:pRg st="1" end="1"/>
                                            </p:txEl>
                                          </p:spTgt>
                                        </p:tgtEl>
                                      </p:cBhvr>
                                    </p:animEffect>
                                    <p:anim calcmode="lin" valueType="num">
                                      <p:cBhvr>
                                        <p:cTn id="34"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7">
                                            <p:txEl>
                                              <p:pRg st="3" end="3"/>
                                            </p:txEl>
                                          </p:spTgt>
                                        </p:tgtEl>
                                        <p:attrNameLst>
                                          <p:attrName>style.visibility</p:attrName>
                                        </p:attrNameLst>
                                      </p:cBhvr>
                                      <p:to>
                                        <p:strVal val="visible"/>
                                      </p:to>
                                    </p:set>
                                    <p:animEffect transition="in" filter="fade">
                                      <p:cBhvr>
                                        <p:cTn id="40" dur="1000"/>
                                        <p:tgtEl>
                                          <p:spTgt spid="7">
                                            <p:txEl>
                                              <p:pRg st="3" end="3"/>
                                            </p:txEl>
                                          </p:spTgt>
                                        </p:tgtEl>
                                      </p:cBhvr>
                                    </p:animEffect>
                                    <p:anim calcmode="lin" valueType="num">
                                      <p:cBhvr>
                                        <p:cTn id="41"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1" y="692696"/>
            <a:ext cx="5544617" cy="5755422"/>
          </a:xfrm>
          <a:prstGeom prst="rect">
            <a:avLst/>
          </a:prstGeom>
          <a:solidFill>
            <a:srgbClr val="FFFFCC"/>
          </a:solidFill>
        </p:spPr>
        <p:txBody>
          <a:bodyPr wrap="square">
            <a:spAutoFit/>
          </a:bodyPr>
          <a:lstStyle/>
          <a:p>
            <a:pPr marL="285750" lvl="0" indent="-285750" algn="just">
              <a:buFontTx/>
              <a:buChar char="-"/>
            </a:pPr>
            <a:r>
              <a:rPr lang="fr-FR" sz="2400" b="1" dirty="0" smtClean="0">
                <a:latin typeface="+mj-lt"/>
              </a:rPr>
              <a:t>Espèce </a:t>
            </a:r>
            <a:r>
              <a:rPr lang="fr-FR" sz="2400" b="1" dirty="0">
                <a:latin typeface="+mj-lt"/>
              </a:rPr>
              <a:t>très variable de port, rejetant vigoureusement de souche et souvent très déformée par le </a:t>
            </a:r>
            <a:r>
              <a:rPr lang="fr-FR" sz="2400" b="1" dirty="0" smtClean="0">
                <a:latin typeface="+mj-lt"/>
              </a:rPr>
              <a:t>pacage,</a:t>
            </a:r>
          </a:p>
          <a:p>
            <a:pPr marL="285750" lvl="0" indent="-285750">
              <a:buFontTx/>
              <a:buChar char="-"/>
            </a:pPr>
            <a:endParaRPr lang="fr-FR" sz="800" b="1" dirty="0" smtClean="0">
              <a:latin typeface="+mj-lt"/>
            </a:endParaRPr>
          </a:p>
          <a:p>
            <a:pPr marL="285750" lvl="0" indent="-285750">
              <a:buFontTx/>
              <a:buChar char="-"/>
            </a:pPr>
            <a:r>
              <a:rPr lang="fr-FR" sz="2400" b="1" dirty="0" smtClean="0">
                <a:latin typeface="+mj-lt"/>
              </a:rPr>
              <a:t>Espèce sylvestre endémique,</a:t>
            </a:r>
          </a:p>
          <a:p>
            <a:pPr marL="285750" lvl="0" indent="-285750">
              <a:buFontTx/>
              <a:buChar char="-"/>
            </a:pPr>
            <a:endParaRPr lang="fr-FR" sz="800" b="1" dirty="0" smtClean="0">
              <a:latin typeface="+mj-lt"/>
            </a:endParaRPr>
          </a:p>
          <a:p>
            <a:pPr marL="285750" lvl="0" indent="-285750">
              <a:buFontTx/>
              <a:buChar char="-"/>
            </a:pPr>
            <a:r>
              <a:rPr lang="fr-FR" sz="2400" b="1" dirty="0" smtClean="0">
                <a:latin typeface="+mj-lt"/>
              </a:rPr>
              <a:t>Sa durée de vie varie de 150 à 200 ans,</a:t>
            </a:r>
          </a:p>
          <a:p>
            <a:pPr marL="285750" lvl="0" indent="-285750">
              <a:buFontTx/>
              <a:buChar char="-"/>
            </a:pPr>
            <a:endParaRPr lang="fr-FR" sz="800" b="1" dirty="0" smtClean="0">
              <a:latin typeface="+mj-lt"/>
            </a:endParaRPr>
          </a:p>
          <a:p>
            <a:pPr marL="285750" indent="-285750" algn="just">
              <a:buFontTx/>
              <a:buChar char="-"/>
            </a:pPr>
            <a:r>
              <a:rPr lang="fr-FR" sz="2400" b="1" dirty="0" smtClean="0">
                <a:latin typeface="+mj-lt"/>
              </a:rPr>
              <a:t>Espèce parfaitement adaptée </a:t>
            </a:r>
            <a:r>
              <a:rPr lang="fr-FR" sz="2400" b="1" dirty="0">
                <a:latin typeface="+mj-lt"/>
              </a:rPr>
              <a:t>aux conditions d’aridité du milieu du fait de mécanismes régulateurs des variations simultanées du potentiel hydrique foliaire et de la </a:t>
            </a:r>
            <a:r>
              <a:rPr lang="fr-FR" sz="2400" b="1" dirty="0" smtClean="0">
                <a:latin typeface="+mj-lt"/>
              </a:rPr>
              <a:t>transpiration,</a:t>
            </a:r>
          </a:p>
          <a:p>
            <a:pPr marL="285750" indent="-285750">
              <a:buFontTx/>
              <a:buChar char="-"/>
            </a:pPr>
            <a:endParaRPr lang="fr-FR" sz="800" b="1" dirty="0" smtClean="0">
              <a:latin typeface="+mj-lt"/>
            </a:endParaRPr>
          </a:p>
          <a:p>
            <a:pPr marL="285750" indent="-285750" algn="just">
              <a:buFontTx/>
              <a:buChar char="-"/>
            </a:pPr>
            <a:r>
              <a:rPr lang="fr-FR" sz="2400" b="1" dirty="0" smtClean="0">
                <a:latin typeface="+mj-lt"/>
              </a:rPr>
              <a:t>Espèce </a:t>
            </a:r>
            <a:r>
              <a:rPr lang="fr-FR" sz="2400" b="1" dirty="0">
                <a:latin typeface="+mj-lt"/>
              </a:rPr>
              <a:t>thermophile, </a:t>
            </a:r>
            <a:r>
              <a:rPr lang="fr-FR" sz="2400" b="1" dirty="0" err="1">
                <a:latin typeface="+mj-lt"/>
              </a:rPr>
              <a:t>xérophyle</a:t>
            </a:r>
            <a:r>
              <a:rPr lang="fr-FR" sz="2400" b="1" dirty="0">
                <a:latin typeface="+mj-lt"/>
              </a:rPr>
              <a:t>, exigeante en humidité atmosphérique</a:t>
            </a:r>
            <a:r>
              <a:rPr lang="fr-FR" sz="2400" b="1" dirty="0" smtClean="0">
                <a:latin typeface="+mj-lt"/>
              </a:rPr>
              <a:t>,</a:t>
            </a:r>
          </a:p>
          <a:p>
            <a:endParaRPr lang="fr-FR" sz="2400" b="1" dirty="0" smtClean="0">
              <a:latin typeface="+mj-lt"/>
            </a:endParaRPr>
          </a:p>
          <a:p>
            <a:pPr marL="285750" indent="-285750">
              <a:buFontTx/>
              <a:buChar char="-"/>
            </a:pPr>
            <a:r>
              <a:rPr lang="fr-FR" sz="2400" b="1" dirty="0" smtClean="0">
                <a:latin typeface="+mj-lt"/>
              </a:rPr>
              <a:t>Espèce indifférente </a:t>
            </a:r>
            <a:r>
              <a:rPr lang="fr-FR" sz="2400" b="1" dirty="0">
                <a:latin typeface="+mj-lt"/>
              </a:rPr>
              <a:t>à la nature du sol</a:t>
            </a:r>
            <a:r>
              <a:rPr lang="fr-FR" sz="2400" b="1" dirty="0" smtClean="0">
                <a:latin typeface="+mj-lt"/>
              </a:rPr>
              <a:t>.</a:t>
            </a:r>
            <a:endParaRPr lang="fr-FR" sz="2400" b="1" dirty="0">
              <a:latin typeface="+mj-lt"/>
            </a:endParaRPr>
          </a:p>
        </p:txBody>
      </p:sp>
      <p:pic>
        <p:nvPicPr>
          <p:cNvPr id="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6176" y="548680"/>
            <a:ext cx="2736000" cy="5689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096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1000"/>
                                        <p:tgtEl>
                                          <p:spTgt spid="4">
                                            <p:txEl>
                                              <p:pRg st="6" end="6"/>
                                            </p:txEl>
                                          </p:spTgt>
                                        </p:tgtEl>
                                      </p:cBhvr>
                                    </p:animEffect>
                                    <p:anim calcmode="lin" valueType="num">
                                      <p:cBhvr>
                                        <p:cTn id="4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animEffect transition="in" filter="fade">
                                      <p:cBhvr>
                                        <p:cTn id="49" dur="1000"/>
                                        <p:tgtEl>
                                          <p:spTgt spid="4">
                                            <p:txEl>
                                              <p:pRg st="8" end="8"/>
                                            </p:txEl>
                                          </p:spTgt>
                                        </p:tgtEl>
                                      </p:cBhvr>
                                    </p:animEffect>
                                    <p:anim calcmode="lin" valueType="num">
                                      <p:cBhvr>
                                        <p:cTn id="50"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10" end="10"/>
                                            </p:txEl>
                                          </p:spTgt>
                                        </p:tgtEl>
                                        <p:attrNameLst>
                                          <p:attrName>style.visibility</p:attrName>
                                        </p:attrNameLst>
                                      </p:cBhvr>
                                      <p:to>
                                        <p:strVal val="visible"/>
                                      </p:to>
                                    </p:set>
                                    <p:animEffect transition="in" filter="fade">
                                      <p:cBhvr>
                                        <p:cTn id="56" dur="1000"/>
                                        <p:tgtEl>
                                          <p:spTgt spid="4">
                                            <p:txEl>
                                              <p:pRg st="10" end="10"/>
                                            </p:txEl>
                                          </p:spTgt>
                                        </p:tgtEl>
                                      </p:cBhvr>
                                    </p:animEffect>
                                    <p:anim calcmode="lin" valueType="num">
                                      <p:cBhvr>
                                        <p:cTn id="57"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Sous-titre 4"/>
          <p:cNvSpPr>
            <a:spLocks noGrp="1"/>
          </p:cNvSpPr>
          <p:nvPr>
            <p:ph type="subTitle" idx="1"/>
          </p:nvPr>
        </p:nvSpPr>
        <p:spPr>
          <a:xfrm>
            <a:off x="395536" y="836712"/>
            <a:ext cx="8496944" cy="5733256"/>
          </a:xfrm>
          <a:solidFill>
            <a:srgbClr val="CCFF33"/>
          </a:solidFill>
        </p:spPr>
        <p:txBody>
          <a:bodyPr>
            <a:noAutofit/>
          </a:bodyPr>
          <a:lstStyle/>
          <a:p>
            <a:pPr algn="justLow">
              <a:spcBef>
                <a:spcPct val="0"/>
              </a:spcBef>
            </a:pPr>
            <a:r>
              <a:rPr lang="fr-FR" sz="2600" b="1" dirty="0" smtClean="0">
                <a:solidFill>
                  <a:schemeClr val="tx1"/>
                </a:solidFill>
                <a:latin typeface="+mj-lt"/>
                <a:cs typeface="Times New Roman" pitchFamily="18" charset="0"/>
              </a:rPr>
              <a:t>Le cortège floristique de l’arganier est composé </a:t>
            </a:r>
            <a:r>
              <a:rPr lang="fr-FR" sz="2600" b="1" dirty="0" smtClean="0">
                <a:solidFill>
                  <a:srgbClr val="C00000"/>
                </a:solidFill>
                <a:latin typeface="+mj-lt"/>
                <a:cs typeface="Times New Roman" pitchFamily="18" charset="0"/>
              </a:rPr>
              <a:t>d’environ 75 espèces </a:t>
            </a:r>
            <a:r>
              <a:rPr lang="fr-FR" sz="2600" b="1" dirty="0" smtClean="0">
                <a:solidFill>
                  <a:schemeClr val="tx1"/>
                </a:solidFill>
                <a:latin typeface="+mj-lt"/>
                <a:cs typeface="Times New Roman" pitchFamily="18" charset="0"/>
              </a:rPr>
              <a:t>représentant </a:t>
            </a:r>
            <a:r>
              <a:rPr lang="fr-FR" sz="2600" b="1" dirty="0" smtClean="0">
                <a:solidFill>
                  <a:srgbClr val="0070C0"/>
                </a:solidFill>
                <a:latin typeface="+mj-lt"/>
                <a:cs typeface="Times New Roman" pitchFamily="18" charset="0"/>
              </a:rPr>
              <a:t>29 familles </a:t>
            </a:r>
            <a:r>
              <a:rPr lang="fr-FR" sz="2600" b="1" dirty="0" smtClean="0">
                <a:solidFill>
                  <a:schemeClr val="tx1"/>
                </a:solidFill>
                <a:latin typeface="+mj-lt"/>
                <a:cs typeface="Times New Roman" pitchFamily="18" charset="0"/>
              </a:rPr>
              <a:t>(KECHAIRI Réda, Mémoire Magister 2009). </a:t>
            </a:r>
          </a:p>
          <a:p>
            <a:pPr algn="justLow">
              <a:spcBef>
                <a:spcPct val="0"/>
              </a:spcBef>
            </a:pPr>
            <a:endParaRPr lang="fr-FR" sz="800" b="1" dirty="0" smtClean="0">
              <a:solidFill>
                <a:schemeClr val="tx1"/>
              </a:solidFill>
              <a:latin typeface="+mj-lt"/>
              <a:cs typeface="Times New Roman" pitchFamily="18" charset="0"/>
            </a:endParaRPr>
          </a:p>
          <a:p>
            <a:pPr algn="justLow">
              <a:spcBef>
                <a:spcPct val="0"/>
              </a:spcBef>
            </a:pPr>
            <a:r>
              <a:rPr lang="fr-FR" sz="2600" b="1" dirty="0" smtClean="0">
                <a:solidFill>
                  <a:schemeClr val="tx1"/>
                </a:solidFill>
                <a:latin typeface="+mj-lt"/>
                <a:cs typeface="Times New Roman" pitchFamily="18" charset="0"/>
              </a:rPr>
              <a:t>Les formations végétales rencontrées en association avec l’arganier se présentent en 02 formations:</a:t>
            </a:r>
          </a:p>
          <a:p>
            <a:pPr algn="justLow">
              <a:spcBef>
                <a:spcPct val="0"/>
              </a:spcBef>
            </a:pPr>
            <a:r>
              <a:rPr lang="fr-FR" sz="2600" b="1" dirty="0" smtClean="0">
                <a:solidFill>
                  <a:schemeClr val="tx1"/>
                </a:solidFill>
                <a:latin typeface="+mj-lt"/>
                <a:cs typeface="Times New Roman" pitchFamily="18" charset="0"/>
              </a:rPr>
              <a:t>- </a:t>
            </a:r>
            <a:r>
              <a:rPr lang="fr-FR" sz="2600" b="1" dirty="0" smtClean="0">
                <a:solidFill>
                  <a:srgbClr val="FF0000"/>
                </a:solidFill>
                <a:latin typeface="+mj-lt"/>
                <a:cs typeface="Times New Roman" pitchFamily="18" charset="0"/>
              </a:rPr>
              <a:t>une formation arborée comprenant l’</a:t>
            </a:r>
            <a:r>
              <a:rPr lang="fr-FR" sz="2600" b="1" i="1" dirty="0" smtClean="0">
                <a:solidFill>
                  <a:srgbClr val="FF0000"/>
                </a:solidFill>
                <a:latin typeface="+mj-lt"/>
                <a:cs typeface="Times New Roman" pitchFamily="18" charset="0"/>
              </a:rPr>
              <a:t>Acacia </a:t>
            </a:r>
            <a:r>
              <a:rPr lang="fr-FR" sz="2600" b="1" i="1" dirty="0" err="1" smtClean="0">
                <a:solidFill>
                  <a:srgbClr val="FF0000"/>
                </a:solidFill>
                <a:latin typeface="+mj-lt"/>
                <a:cs typeface="Times New Roman" pitchFamily="18" charset="0"/>
              </a:rPr>
              <a:t>raddiana</a:t>
            </a:r>
            <a:r>
              <a:rPr lang="fr-FR" sz="2600" b="1" dirty="0" smtClean="0">
                <a:solidFill>
                  <a:srgbClr val="FF0000"/>
                </a:solidFill>
                <a:latin typeface="+mj-lt"/>
                <a:cs typeface="Times New Roman" pitchFamily="18" charset="0"/>
              </a:rPr>
              <a:t> et </a:t>
            </a:r>
            <a:r>
              <a:rPr lang="fr-FR" sz="2600" b="1" i="1" dirty="0" smtClean="0">
                <a:solidFill>
                  <a:srgbClr val="FF0000"/>
                </a:solidFill>
                <a:latin typeface="+mj-lt"/>
                <a:cs typeface="Times New Roman" pitchFamily="18" charset="0"/>
              </a:rPr>
              <a:t>l’Acacia </a:t>
            </a:r>
            <a:r>
              <a:rPr lang="fr-FR" sz="2600" b="1" i="1" dirty="0" err="1" smtClean="0">
                <a:solidFill>
                  <a:srgbClr val="FF0000"/>
                </a:solidFill>
                <a:latin typeface="+mj-lt"/>
                <a:cs typeface="Times New Roman" pitchFamily="18" charset="0"/>
              </a:rPr>
              <a:t>albida</a:t>
            </a:r>
            <a:r>
              <a:rPr lang="fr-FR" sz="2600" b="1" i="1" dirty="0" smtClean="0">
                <a:solidFill>
                  <a:srgbClr val="FF0000"/>
                </a:solidFill>
                <a:latin typeface="+mj-lt"/>
                <a:cs typeface="Times New Roman" pitchFamily="18" charset="0"/>
              </a:rPr>
              <a:t> </a:t>
            </a:r>
            <a:r>
              <a:rPr lang="fr-FR" sz="2600" b="1" dirty="0" smtClean="0">
                <a:solidFill>
                  <a:srgbClr val="FF0000"/>
                </a:solidFill>
                <a:latin typeface="+mj-lt"/>
                <a:cs typeface="Times New Roman" pitchFamily="18" charset="0"/>
              </a:rPr>
              <a:t>et </a:t>
            </a:r>
          </a:p>
          <a:p>
            <a:pPr algn="justLow">
              <a:spcBef>
                <a:spcPct val="0"/>
              </a:spcBef>
            </a:pPr>
            <a:r>
              <a:rPr lang="fr-FR" sz="2600" b="1" dirty="0" smtClean="0">
                <a:solidFill>
                  <a:schemeClr val="tx1"/>
                </a:solidFill>
                <a:latin typeface="+mj-lt"/>
                <a:cs typeface="Times New Roman" pitchFamily="18" charset="0"/>
              </a:rPr>
              <a:t>- </a:t>
            </a:r>
            <a:r>
              <a:rPr lang="fr-FR" sz="2600" b="1" dirty="0" smtClean="0">
                <a:solidFill>
                  <a:srgbClr val="0000FF"/>
                </a:solidFill>
                <a:latin typeface="+mj-lt"/>
                <a:cs typeface="Times New Roman" pitchFamily="18" charset="0"/>
              </a:rPr>
              <a:t>une formation arbustive comprenant le </a:t>
            </a:r>
            <a:r>
              <a:rPr lang="fr-FR" sz="2600" b="1" i="1" dirty="0" err="1" smtClean="0">
                <a:solidFill>
                  <a:srgbClr val="0000FF"/>
                </a:solidFill>
                <a:latin typeface="+mj-lt"/>
                <a:cs typeface="Times New Roman" pitchFamily="18" charset="0"/>
              </a:rPr>
              <a:t>Rhus</a:t>
            </a:r>
            <a:r>
              <a:rPr lang="fr-FR" sz="2600" b="1" i="1" dirty="0" smtClean="0">
                <a:solidFill>
                  <a:srgbClr val="0000FF"/>
                </a:solidFill>
                <a:latin typeface="+mj-lt"/>
                <a:cs typeface="Times New Roman" pitchFamily="18" charset="0"/>
              </a:rPr>
              <a:t> </a:t>
            </a:r>
            <a:r>
              <a:rPr lang="fr-FR" sz="2600" b="1" dirty="0" err="1" smtClean="0">
                <a:solidFill>
                  <a:srgbClr val="0000FF"/>
                </a:solidFill>
                <a:latin typeface="+mj-lt"/>
                <a:cs typeface="Times New Roman" pitchFamily="18" charset="0"/>
              </a:rPr>
              <a:t>tripartitus</a:t>
            </a:r>
            <a:r>
              <a:rPr lang="fr-FR" sz="2600" b="1" dirty="0" smtClean="0">
                <a:solidFill>
                  <a:srgbClr val="0000FF"/>
                </a:solidFill>
                <a:latin typeface="+mj-lt"/>
                <a:cs typeface="Times New Roman" pitchFamily="18" charset="0"/>
              </a:rPr>
              <a:t>, le </a:t>
            </a:r>
            <a:r>
              <a:rPr lang="fr-FR" sz="2600" b="1" i="1" dirty="0" smtClean="0">
                <a:solidFill>
                  <a:srgbClr val="0000FF"/>
                </a:solidFill>
                <a:latin typeface="+mj-lt"/>
                <a:cs typeface="Times New Roman" pitchFamily="18" charset="0"/>
              </a:rPr>
              <a:t>Zizyphus lotus </a:t>
            </a:r>
            <a:r>
              <a:rPr lang="fr-FR" sz="2600" b="1" dirty="0" smtClean="0">
                <a:solidFill>
                  <a:srgbClr val="0000FF"/>
                </a:solidFill>
                <a:latin typeface="+mj-lt"/>
                <a:cs typeface="Times New Roman" pitchFamily="18" charset="0"/>
              </a:rPr>
              <a:t>etc... </a:t>
            </a:r>
          </a:p>
          <a:p>
            <a:pPr algn="justLow">
              <a:spcBef>
                <a:spcPct val="0"/>
              </a:spcBef>
            </a:pPr>
            <a:endParaRPr lang="fr-FR" sz="400" b="1" dirty="0" smtClean="0">
              <a:solidFill>
                <a:schemeClr val="tx1"/>
              </a:solidFill>
              <a:latin typeface="+mj-lt"/>
              <a:cs typeface="Times New Roman" pitchFamily="18" charset="0"/>
            </a:endParaRPr>
          </a:p>
          <a:p>
            <a:pPr algn="justLow">
              <a:spcBef>
                <a:spcPct val="0"/>
              </a:spcBef>
            </a:pPr>
            <a:endParaRPr lang="fr-FR" sz="400" b="1" dirty="0">
              <a:solidFill>
                <a:schemeClr val="tx1"/>
              </a:solidFill>
              <a:latin typeface="+mj-lt"/>
              <a:cs typeface="Times New Roman" pitchFamily="18" charset="0"/>
            </a:endParaRPr>
          </a:p>
          <a:p>
            <a:pPr algn="justLow">
              <a:spcBef>
                <a:spcPct val="0"/>
              </a:spcBef>
            </a:pPr>
            <a:r>
              <a:rPr lang="fr-FR" sz="2600" b="1" dirty="0" smtClean="0">
                <a:solidFill>
                  <a:schemeClr val="tx1"/>
                </a:solidFill>
                <a:latin typeface="+mj-lt"/>
                <a:cs typeface="Times New Roman" pitchFamily="18" charset="0"/>
              </a:rPr>
              <a:t>Le cortège floristique de l’</a:t>
            </a:r>
            <a:r>
              <a:rPr lang="fr-FR" sz="2600" b="1" dirty="0" err="1" smtClean="0">
                <a:solidFill>
                  <a:schemeClr val="tx1"/>
                </a:solidFill>
                <a:latin typeface="+mj-lt"/>
                <a:cs typeface="Times New Roman" pitchFamily="18" charset="0"/>
              </a:rPr>
              <a:t>arganeraie</a:t>
            </a:r>
            <a:r>
              <a:rPr lang="fr-FR" sz="2600" b="1" dirty="0" smtClean="0">
                <a:solidFill>
                  <a:schemeClr val="tx1"/>
                </a:solidFill>
                <a:latin typeface="+mj-lt"/>
                <a:cs typeface="Times New Roman" pitchFamily="18" charset="0"/>
              </a:rPr>
              <a:t> est </a:t>
            </a:r>
            <a:r>
              <a:rPr lang="fr-FR" sz="2600" b="1" dirty="0" smtClean="0">
                <a:solidFill>
                  <a:srgbClr val="FF00FF"/>
                </a:solidFill>
                <a:latin typeface="+mj-lt"/>
                <a:cs typeface="Times New Roman" pitchFamily="18" charset="0"/>
              </a:rPr>
              <a:t>dense, homogène </a:t>
            </a:r>
            <a:r>
              <a:rPr lang="fr-FR" sz="2600" b="1" dirty="0" smtClean="0">
                <a:solidFill>
                  <a:schemeClr val="tx1"/>
                </a:solidFill>
                <a:latin typeface="+mj-lt"/>
                <a:cs typeface="Times New Roman" pitchFamily="18" charset="0"/>
              </a:rPr>
              <a:t>et équilibré abritant une </a:t>
            </a:r>
            <a:r>
              <a:rPr lang="fr-FR" sz="2600" b="1" dirty="0" smtClean="0">
                <a:solidFill>
                  <a:srgbClr val="C00000"/>
                </a:solidFill>
                <a:latin typeface="+mj-lt"/>
                <a:cs typeface="Times New Roman" pitchFamily="18" charset="0"/>
              </a:rPr>
              <a:t>faune diversifiée </a:t>
            </a:r>
            <a:r>
              <a:rPr lang="fr-FR" sz="2600" b="1" dirty="0" smtClean="0">
                <a:solidFill>
                  <a:schemeClr val="tx1"/>
                </a:solidFill>
                <a:latin typeface="+mj-lt"/>
                <a:cs typeface="Times New Roman" pitchFamily="18" charset="0"/>
              </a:rPr>
              <a:t>telle que les Reptiles, les Ecureuils, le </a:t>
            </a:r>
            <a:r>
              <a:rPr lang="fr-FR" sz="2600" b="1" dirty="0" smtClean="0">
                <a:solidFill>
                  <a:srgbClr val="FF0000"/>
                </a:solidFill>
                <a:latin typeface="+mj-lt"/>
                <a:cs typeface="Times New Roman" pitchFamily="18" charset="0"/>
              </a:rPr>
              <a:t>Fennec</a:t>
            </a:r>
            <a:r>
              <a:rPr lang="fr-FR" sz="2600" b="1" dirty="0" smtClean="0">
                <a:solidFill>
                  <a:schemeClr val="tx1"/>
                </a:solidFill>
                <a:latin typeface="+mj-lt"/>
                <a:cs typeface="Times New Roman" pitchFamily="18" charset="0"/>
              </a:rPr>
              <a:t>, le Fouette-queue, l’</a:t>
            </a:r>
            <a:r>
              <a:rPr lang="fr-FR" sz="2600" b="1" dirty="0" smtClean="0">
                <a:solidFill>
                  <a:srgbClr val="C00000"/>
                </a:solidFill>
                <a:latin typeface="+mj-lt"/>
                <a:cs typeface="Times New Roman" pitchFamily="18" charset="0"/>
              </a:rPr>
              <a:t>Outarde</a:t>
            </a:r>
            <a:r>
              <a:rPr lang="fr-FR" sz="2600" b="1" dirty="0" smtClean="0">
                <a:solidFill>
                  <a:schemeClr val="tx1"/>
                </a:solidFill>
                <a:latin typeface="+mj-lt"/>
                <a:cs typeface="Times New Roman" pitchFamily="18" charset="0"/>
              </a:rPr>
              <a:t>, le Lièvre, le Varan du désert , le Ratel, etc…</a:t>
            </a:r>
            <a:endParaRPr lang="ar-DZ" sz="2600" b="1" dirty="0" smtClean="0">
              <a:solidFill>
                <a:schemeClr val="tx1"/>
              </a:solidFill>
              <a:latin typeface="+mj-lt"/>
              <a:cs typeface="Times New Roman" pitchFamily="18" charset="0"/>
            </a:endParaRPr>
          </a:p>
        </p:txBody>
      </p:sp>
      <p:sp>
        <p:nvSpPr>
          <p:cNvPr id="3" name="Rectangle 2"/>
          <p:cNvSpPr/>
          <p:nvPr/>
        </p:nvSpPr>
        <p:spPr>
          <a:xfrm>
            <a:off x="1619672" y="129043"/>
            <a:ext cx="5256584" cy="553998"/>
          </a:xfrm>
          <a:prstGeom prst="rect">
            <a:avLst/>
          </a:prstGeom>
          <a:solidFill>
            <a:srgbClr val="008000"/>
          </a:solidFill>
        </p:spPr>
        <p:txBody>
          <a:bodyPr wrap="square">
            <a:spAutoFit/>
          </a:bodyPr>
          <a:lstStyle/>
          <a:p>
            <a:r>
              <a:rPr lang="fr-FR" sz="2800" b="1" dirty="0" smtClean="0">
                <a:solidFill>
                  <a:schemeClr val="bg1"/>
                </a:solidFill>
                <a:ea typeface="+mj-ea"/>
                <a:cs typeface="+mj-cs"/>
              </a:rPr>
              <a:t>Cortège</a:t>
            </a:r>
            <a:r>
              <a:rPr lang="fr-FR" sz="2800" b="1" dirty="0" smtClean="0">
                <a:solidFill>
                  <a:prstClr val="black"/>
                </a:solidFill>
                <a:ea typeface="+mj-ea"/>
                <a:cs typeface="+mj-cs"/>
              </a:rPr>
              <a:t> </a:t>
            </a:r>
            <a:r>
              <a:rPr lang="fr-FR" sz="3000" b="1" dirty="0">
                <a:solidFill>
                  <a:schemeClr val="bg1"/>
                </a:solidFill>
                <a:ea typeface="+mj-ea"/>
                <a:cs typeface="+mj-cs"/>
              </a:rPr>
              <a:t>floristique de l’arganier</a:t>
            </a:r>
            <a:endParaRPr lang="fr-FR" sz="3000" b="1" dirty="0">
              <a:solidFill>
                <a:schemeClr val="bg1"/>
              </a:solidFill>
            </a:endParaRPr>
          </a:p>
        </p:txBody>
      </p:sp>
    </p:spTree>
    <p:extLst>
      <p:ext uri="{BB962C8B-B14F-4D97-AF65-F5344CB8AC3E}">
        <p14:creationId xmlns:p14="http://schemas.microsoft.com/office/powerpoint/2010/main" val="1374685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435">
                                            <p:bg/>
                                          </p:spTgt>
                                        </p:tgtEl>
                                        <p:attrNameLst>
                                          <p:attrName>style.visibility</p:attrName>
                                        </p:attrNameLst>
                                      </p:cBhvr>
                                      <p:to>
                                        <p:strVal val="visible"/>
                                      </p:to>
                                    </p:set>
                                    <p:animEffect transition="in" filter="fade">
                                      <p:cBhvr>
                                        <p:cTn id="14" dur="1000"/>
                                        <p:tgtEl>
                                          <p:spTgt spid="18435">
                                            <p:bg/>
                                          </p:spTgt>
                                        </p:tgtEl>
                                      </p:cBhvr>
                                    </p:animEffect>
                                    <p:anim calcmode="lin" valueType="num">
                                      <p:cBhvr>
                                        <p:cTn id="15" dur="1000" fill="hold"/>
                                        <p:tgtEl>
                                          <p:spTgt spid="18435">
                                            <p:bg/>
                                          </p:spTgt>
                                        </p:tgtEl>
                                        <p:attrNameLst>
                                          <p:attrName>ppt_x</p:attrName>
                                        </p:attrNameLst>
                                      </p:cBhvr>
                                      <p:tavLst>
                                        <p:tav tm="0">
                                          <p:val>
                                            <p:strVal val="#ppt_x"/>
                                          </p:val>
                                        </p:tav>
                                        <p:tav tm="100000">
                                          <p:val>
                                            <p:strVal val="#ppt_x"/>
                                          </p:val>
                                        </p:tav>
                                      </p:tavLst>
                                    </p:anim>
                                    <p:anim calcmode="lin" valueType="num">
                                      <p:cBhvr>
                                        <p:cTn id="16" dur="1000" fill="hold"/>
                                        <p:tgtEl>
                                          <p:spTgt spid="18435">
                                            <p:bg/>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435">
                                            <p:txEl>
                                              <p:pRg st="0" end="0"/>
                                            </p:txEl>
                                          </p:spTgt>
                                        </p:tgtEl>
                                        <p:attrNameLst>
                                          <p:attrName>style.visibility</p:attrName>
                                        </p:attrNameLst>
                                      </p:cBhvr>
                                      <p:to>
                                        <p:strVal val="visible"/>
                                      </p:to>
                                    </p:set>
                                    <p:animEffect transition="in" filter="fade">
                                      <p:cBhvr>
                                        <p:cTn id="21" dur="1000"/>
                                        <p:tgtEl>
                                          <p:spTgt spid="18435">
                                            <p:txEl>
                                              <p:pRg st="0" end="0"/>
                                            </p:txEl>
                                          </p:spTgt>
                                        </p:tgtEl>
                                      </p:cBhvr>
                                    </p:animEffect>
                                    <p:anim calcmode="lin" valueType="num">
                                      <p:cBhvr>
                                        <p:cTn id="22" dur="1000" fill="hold"/>
                                        <p:tgtEl>
                                          <p:spTgt spid="1843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843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8435">
                                            <p:txEl>
                                              <p:pRg st="2" end="2"/>
                                            </p:txEl>
                                          </p:spTgt>
                                        </p:tgtEl>
                                        <p:attrNameLst>
                                          <p:attrName>style.visibility</p:attrName>
                                        </p:attrNameLst>
                                      </p:cBhvr>
                                      <p:to>
                                        <p:strVal val="visible"/>
                                      </p:to>
                                    </p:set>
                                    <p:animEffect transition="in" filter="fade">
                                      <p:cBhvr>
                                        <p:cTn id="28" dur="1000"/>
                                        <p:tgtEl>
                                          <p:spTgt spid="18435">
                                            <p:txEl>
                                              <p:pRg st="2" end="2"/>
                                            </p:txEl>
                                          </p:spTgt>
                                        </p:tgtEl>
                                      </p:cBhvr>
                                    </p:animEffect>
                                    <p:anim calcmode="lin" valueType="num">
                                      <p:cBhvr>
                                        <p:cTn id="29" dur="1000" fill="hold"/>
                                        <p:tgtEl>
                                          <p:spTgt spid="18435">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843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8435">
                                            <p:txEl>
                                              <p:pRg st="3" end="3"/>
                                            </p:txEl>
                                          </p:spTgt>
                                        </p:tgtEl>
                                        <p:attrNameLst>
                                          <p:attrName>style.visibility</p:attrName>
                                        </p:attrNameLst>
                                      </p:cBhvr>
                                      <p:to>
                                        <p:strVal val="visible"/>
                                      </p:to>
                                    </p:set>
                                    <p:animEffect transition="in" filter="fade">
                                      <p:cBhvr>
                                        <p:cTn id="35" dur="1000"/>
                                        <p:tgtEl>
                                          <p:spTgt spid="18435">
                                            <p:txEl>
                                              <p:pRg st="3" end="3"/>
                                            </p:txEl>
                                          </p:spTgt>
                                        </p:tgtEl>
                                      </p:cBhvr>
                                    </p:animEffect>
                                    <p:anim calcmode="lin" valueType="num">
                                      <p:cBhvr>
                                        <p:cTn id="36" dur="1000" fill="hold"/>
                                        <p:tgtEl>
                                          <p:spTgt spid="18435">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1843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8435">
                                            <p:txEl>
                                              <p:pRg st="4" end="4"/>
                                            </p:txEl>
                                          </p:spTgt>
                                        </p:tgtEl>
                                        <p:attrNameLst>
                                          <p:attrName>style.visibility</p:attrName>
                                        </p:attrNameLst>
                                      </p:cBhvr>
                                      <p:to>
                                        <p:strVal val="visible"/>
                                      </p:to>
                                    </p:set>
                                    <p:animEffect transition="in" filter="fade">
                                      <p:cBhvr>
                                        <p:cTn id="42" dur="1000"/>
                                        <p:tgtEl>
                                          <p:spTgt spid="18435">
                                            <p:txEl>
                                              <p:pRg st="4" end="4"/>
                                            </p:txEl>
                                          </p:spTgt>
                                        </p:tgtEl>
                                      </p:cBhvr>
                                    </p:animEffect>
                                    <p:anim calcmode="lin" valueType="num">
                                      <p:cBhvr>
                                        <p:cTn id="43" dur="1000" fill="hold"/>
                                        <p:tgtEl>
                                          <p:spTgt spid="18435">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1843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8435">
                                            <p:txEl>
                                              <p:pRg st="7" end="7"/>
                                            </p:txEl>
                                          </p:spTgt>
                                        </p:tgtEl>
                                        <p:attrNameLst>
                                          <p:attrName>style.visibility</p:attrName>
                                        </p:attrNameLst>
                                      </p:cBhvr>
                                      <p:to>
                                        <p:strVal val="visible"/>
                                      </p:to>
                                    </p:set>
                                    <p:animEffect transition="in" filter="fade">
                                      <p:cBhvr>
                                        <p:cTn id="49" dur="1000"/>
                                        <p:tgtEl>
                                          <p:spTgt spid="18435">
                                            <p:txEl>
                                              <p:pRg st="7" end="7"/>
                                            </p:txEl>
                                          </p:spTgt>
                                        </p:tgtEl>
                                      </p:cBhvr>
                                    </p:animEffect>
                                    <p:anim calcmode="lin" valueType="num">
                                      <p:cBhvr>
                                        <p:cTn id="50" dur="1000" fill="hold"/>
                                        <p:tgtEl>
                                          <p:spTgt spid="18435">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1843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PC\Desktop\DSC_0306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6063" y="188640"/>
            <a:ext cx="3456000" cy="58326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PC\Desktop\DSC_014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220368"/>
            <a:ext cx="3438144" cy="58009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151120" y="6102940"/>
            <a:ext cx="5373208" cy="461665"/>
          </a:xfrm>
          <a:prstGeom prst="rect">
            <a:avLst/>
          </a:prstGeom>
        </p:spPr>
        <p:txBody>
          <a:bodyPr wrap="square">
            <a:spAutoFit/>
          </a:bodyPr>
          <a:lstStyle/>
          <a:p>
            <a:r>
              <a:rPr lang="fr-FR" sz="2400" b="1" dirty="0"/>
              <a:t>Formation arborée ( </a:t>
            </a:r>
            <a:r>
              <a:rPr lang="fr-FR" sz="2400" b="1" i="1" dirty="0"/>
              <a:t>Acacia </a:t>
            </a:r>
            <a:r>
              <a:rPr lang="fr-FR" sz="2400" b="1" i="1" dirty="0" err="1" smtClean="0"/>
              <a:t>raddiana</a:t>
            </a:r>
            <a:r>
              <a:rPr lang="fr-FR" sz="2400" b="1" dirty="0" smtClean="0"/>
              <a:t>)</a:t>
            </a:r>
            <a:endParaRPr lang="fr-FR" sz="2400" dirty="0"/>
          </a:p>
        </p:txBody>
      </p:sp>
    </p:spTree>
    <p:extLst>
      <p:ext uri="{BB962C8B-B14F-4D97-AF65-F5344CB8AC3E}">
        <p14:creationId xmlns:p14="http://schemas.microsoft.com/office/powerpoint/2010/main" val="385599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1000"/>
                                        <p:tgtEl>
                                          <p:spTgt spid="1028"/>
                                        </p:tgtEl>
                                      </p:cBhvr>
                                    </p:animEffect>
                                    <p:anim calcmode="lin" valueType="num">
                                      <p:cBhvr>
                                        <p:cTn id="15" dur="1000" fill="hold"/>
                                        <p:tgtEl>
                                          <p:spTgt spid="1028"/>
                                        </p:tgtEl>
                                        <p:attrNameLst>
                                          <p:attrName>ppt_x</p:attrName>
                                        </p:attrNameLst>
                                      </p:cBhvr>
                                      <p:tavLst>
                                        <p:tav tm="0">
                                          <p:val>
                                            <p:strVal val="#ppt_x"/>
                                          </p:val>
                                        </p:tav>
                                        <p:tav tm="100000">
                                          <p:val>
                                            <p:strVal val="#ppt_x"/>
                                          </p:val>
                                        </p:tav>
                                      </p:tavLst>
                                    </p:anim>
                                    <p:anim calcmode="lin" valueType="num">
                                      <p:cBhvr>
                                        <p:cTn id="16"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p:cNvSpPr>
            <a:spLocks noChangeArrowheads="1"/>
          </p:cNvSpPr>
          <p:nvPr/>
        </p:nvSpPr>
        <p:spPr bwMode="auto">
          <a:xfrm>
            <a:off x="1547664" y="5887640"/>
            <a:ext cx="6480720" cy="388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11" tIns="49506" rIns="99011" bIns="49506" anchor="ctr"/>
          <a:lstStyle/>
          <a:p>
            <a:pPr algn="ctr"/>
            <a:r>
              <a:rPr lang="fr-FR" sz="2800" b="1" dirty="0"/>
              <a:t>Formation arbustive </a:t>
            </a:r>
            <a:r>
              <a:rPr lang="fr-FR" sz="2800" b="1" dirty="0" smtClean="0"/>
              <a:t>(</a:t>
            </a:r>
            <a:r>
              <a:rPr lang="fr-FR" sz="2800" b="1" i="1" dirty="0" err="1" smtClean="0">
                <a:solidFill>
                  <a:srgbClr val="002060"/>
                </a:solidFill>
              </a:rPr>
              <a:t>Rhus</a:t>
            </a:r>
            <a:r>
              <a:rPr lang="fr-FR" sz="2800" b="1" i="1" dirty="0" smtClean="0">
                <a:solidFill>
                  <a:srgbClr val="002060"/>
                </a:solidFill>
              </a:rPr>
              <a:t> </a:t>
            </a:r>
            <a:r>
              <a:rPr lang="fr-FR" sz="2800" b="1" i="1" dirty="0" err="1">
                <a:solidFill>
                  <a:srgbClr val="002060"/>
                </a:solidFill>
              </a:rPr>
              <a:t>tripartitus</a:t>
            </a:r>
            <a:r>
              <a:rPr lang="fr-FR" sz="2800" b="1" dirty="0"/>
              <a:t>)</a:t>
            </a:r>
          </a:p>
        </p:txBody>
      </p:sp>
      <p:pic>
        <p:nvPicPr>
          <p:cNvPr id="21507" name="Espace réservé du contenu 5" descr="DSC00888.JPG"/>
          <p:cNvPicPr>
            <a:picLocks noGrp="1" noChangeAspect="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395536" y="260648"/>
            <a:ext cx="8308731" cy="5589588"/>
          </a:xfrm>
        </p:spPr>
      </p:pic>
      <p:sp>
        <p:nvSpPr>
          <p:cNvPr id="2" name="Rectangle 1"/>
          <p:cNvSpPr/>
          <p:nvPr/>
        </p:nvSpPr>
        <p:spPr>
          <a:xfrm>
            <a:off x="2386100" y="6342264"/>
            <a:ext cx="3626060" cy="276999"/>
          </a:xfrm>
          <a:prstGeom prst="rect">
            <a:avLst/>
          </a:prstGeom>
        </p:spPr>
        <p:txBody>
          <a:bodyPr wrap="square">
            <a:spAutoFit/>
          </a:bodyPr>
          <a:lstStyle/>
          <a:p>
            <a:r>
              <a:rPr lang="fr-FR" sz="1200" b="1" dirty="0"/>
              <a:t>(Source: </a:t>
            </a:r>
            <a:r>
              <a:rPr lang="fr-FR" sz="1200" b="1" dirty="0">
                <a:latin typeface="Times New Roman" pitchFamily="18" charset="0"/>
                <a:cs typeface="Times New Roman" pitchFamily="18" charset="0"/>
              </a:rPr>
              <a:t>KECHAIRI Réda, </a:t>
            </a:r>
            <a:r>
              <a:rPr lang="fr-FR" sz="1200" b="1" dirty="0" smtClean="0">
                <a:latin typeface="Times New Roman" pitchFamily="18" charset="0"/>
                <a:cs typeface="Times New Roman" pitchFamily="18" charset="0"/>
              </a:rPr>
              <a:t>Mémoire Magister </a:t>
            </a:r>
            <a:r>
              <a:rPr lang="fr-FR" sz="1200" b="1" dirty="0">
                <a:latin typeface="Times New Roman" pitchFamily="18" charset="0"/>
                <a:cs typeface="Times New Roman" pitchFamily="18" charset="0"/>
              </a:rPr>
              <a:t>2009</a:t>
            </a:r>
            <a:r>
              <a:rPr lang="fr-FR" sz="1200" b="1" dirty="0" smtClean="0">
                <a:latin typeface="Times New Roman" pitchFamily="18" charset="0"/>
                <a:cs typeface="Times New Roman" pitchFamily="18" charset="0"/>
              </a:rPr>
              <a:t>)</a:t>
            </a:r>
            <a:endParaRPr lang="fr-FR" sz="1200" dirty="0"/>
          </a:p>
        </p:txBody>
      </p:sp>
    </p:spTree>
    <p:extLst>
      <p:ext uri="{BB962C8B-B14F-4D97-AF65-F5344CB8AC3E}">
        <p14:creationId xmlns:p14="http://schemas.microsoft.com/office/powerpoint/2010/main" val="295843689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507"/>
                                        </p:tgtEl>
                                        <p:attrNameLst>
                                          <p:attrName>style.visibility</p:attrName>
                                        </p:attrNameLst>
                                      </p:cBhvr>
                                      <p:to>
                                        <p:strVal val="visible"/>
                                      </p:to>
                                    </p:set>
                                    <p:animEffect transition="in" filter="fade">
                                      <p:cBhvr>
                                        <p:cTn id="7" dur="1000"/>
                                        <p:tgtEl>
                                          <p:spTgt spid="21507"/>
                                        </p:tgtEl>
                                      </p:cBhvr>
                                    </p:animEffect>
                                    <p:anim calcmode="lin" valueType="num">
                                      <p:cBhvr>
                                        <p:cTn id="8" dur="1000" fill="hold"/>
                                        <p:tgtEl>
                                          <p:spTgt spid="21507"/>
                                        </p:tgtEl>
                                        <p:attrNameLst>
                                          <p:attrName>ppt_x</p:attrName>
                                        </p:attrNameLst>
                                      </p:cBhvr>
                                      <p:tavLst>
                                        <p:tav tm="0">
                                          <p:val>
                                            <p:strVal val="#ppt_x"/>
                                          </p:val>
                                        </p:tav>
                                        <p:tav tm="100000">
                                          <p:val>
                                            <p:strVal val="#ppt_x"/>
                                          </p:val>
                                        </p:tav>
                                      </p:tavLst>
                                    </p:anim>
                                    <p:anim calcmode="lin" valueType="num">
                                      <p:cBhvr>
                                        <p:cTn id="9" dur="1000" fill="hold"/>
                                        <p:tgtEl>
                                          <p:spTgt spid="2150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506"/>
                                        </p:tgtEl>
                                        <p:attrNameLst>
                                          <p:attrName>style.visibility</p:attrName>
                                        </p:attrNameLst>
                                      </p:cBhvr>
                                      <p:to>
                                        <p:strVal val="visible"/>
                                      </p:to>
                                    </p:set>
                                    <p:animEffect transition="in" filter="fade">
                                      <p:cBhvr>
                                        <p:cTn id="14" dur="1000"/>
                                        <p:tgtEl>
                                          <p:spTgt spid="21506"/>
                                        </p:tgtEl>
                                      </p:cBhvr>
                                    </p:animEffect>
                                    <p:anim calcmode="lin" valueType="num">
                                      <p:cBhvr>
                                        <p:cTn id="15" dur="1000" fill="hold"/>
                                        <p:tgtEl>
                                          <p:spTgt spid="21506"/>
                                        </p:tgtEl>
                                        <p:attrNameLst>
                                          <p:attrName>ppt_x</p:attrName>
                                        </p:attrNameLst>
                                      </p:cBhvr>
                                      <p:tavLst>
                                        <p:tav tm="0">
                                          <p:val>
                                            <p:strVal val="#ppt_x"/>
                                          </p:val>
                                        </p:tav>
                                        <p:tav tm="100000">
                                          <p:val>
                                            <p:strVal val="#ppt_x"/>
                                          </p:val>
                                        </p:tav>
                                      </p:tavLst>
                                    </p:anim>
                                    <p:anim calcmode="lin" valueType="num">
                                      <p:cBhvr>
                                        <p:cTn id="16" dur="1000" fill="hold"/>
                                        <p:tgtEl>
                                          <p:spTgt spid="2150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555776" y="295851"/>
            <a:ext cx="4680520" cy="646331"/>
          </a:xfrm>
          <a:prstGeom prst="rect">
            <a:avLst/>
          </a:prstGeom>
          <a:solidFill>
            <a:srgbClr val="CCCC00"/>
          </a:solidFill>
        </p:spPr>
        <p:txBody>
          <a:bodyPr wrap="square" rtlCol="0">
            <a:spAutoFit/>
          </a:bodyPr>
          <a:lstStyle/>
          <a:p>
            <a:r>
              <a:rPr lang="fr-FR" sz="3600" b="1" dirty="0" smtClean="0"/>
              <a:t>Systématique classique</a:t>
            </a:r>
            <a:endParaRPr lang="fr-FR" sz="3600" b="1" dirty="0"/>
          </a:p>
        </p:txBody>
      </p:sp>
      <p:sp>
        <p:nvSpPr>
          <p:cNvPr id="7" name="Rectangle 6"/>
          <p:cNvSpPr/>
          <p:nvPr/>
        </p:nvSpPr>
        <p:spPr>
          <a:xfrm>
            <a:off x="539553" y="1502718"/>
            <a:ext cx="7992888" cy="3970318"/>
          </a:xfrm>
          <a:prstGeom prst="rect">
            <a:avLst/>
          </a:prstGeom>
          <a:solidFill>
            <a:srgbClr val="FFFF66"/>
          </a:solidFill>
        </p:spPr>
        <p:txBody>
          <a:bodyPr wrap="square">
            <a:spAutoFit/>
          </a:bodyPr>
          <a:lstStyle/>
          <a:p>
            <a:r>
              <a:rPr lang="fr-FR" sz="2800" b="1" dirty="0"/>
              <a:t>Règne</a:t>
            </a:r>
            <a:r>
              <a:rPr lang="fr-FR" sz="2800" b="1" dirty="0" smtClean="0"/>
              <a:t>: 		Végétal</a:t>
            </a:r>
            <a:endParaRPr lang="fr-FR" sz="2800" b="1" dirty="0"/>
          </a:p>
          <a:p>
            <a:r>
              <a:rPr lang="fr-FR" sz="2800" b="1" dirty="0" smtClean="0"/>
              <a:t>Embranchement: 	Spermaphytes</a:t>
            </a:r>
            <a:endParaRPr lang="fr-FR" sz="2800" b="1" dirty="0"/>
          </a:p>
          <a:p>
            <a:r>
              <a:rPr lang="fr-FR" sz="2800" b="1" dirty="0" smtClean="0"/>
              <a:t>Sous/</a:t>
            </a:r>
            <a:r>
              <a:rPr lang="fr-FR" sz="2800" b="1" dirty="0" err="1" smtClean="0"/>
              <a:t>Emb</a:t>
            </a:r>
            <a:r>
              <a:rPr lang="fr-FR" sz="2800" b="1" dirty="0" smtClean="0"/>
              <a:t>: 		Angiospermes</a:t>
            </a:r>
            <a:endParaRPr lang="fr-FR" sz="2800" b="1" dirty="0"/>
          </a:p>
          <a:p>
            <a:r>
              <a:rPr lang="fr-FR" sz="2800" b="1" dirty="0"/>
              <a:t>Classe</a:t>
            </a:r>
            <a:r>
              <a:rPr lang="fr-FR" sz="2800" b="1" dirty="0" smtClean="0"/>
              <a:t>:		Dicotylédones</a:t>
            </a:r>
          </a:p>
          <a:p>
            <a:r>
              <a:rPr lang="fr-FR" sz="2800" b="1" dirty="0" smtClean="0"/>
              <a:t>Sous classe: 		Gamopétales</a:t>
            </a:r>
          </a:p>
          <a:p>
            <a:r>
              <a:rPr lang="fr-FR" sz="2800" b="1" dirty="0" smtClean="0"/>
              <a:t>Ordre</a:t>
            </a:r>
            <a:r>
              <a:rPr lang="fr-FR" sz="2800" b="1" dirty="0"/>
              <a:t>:  </a:t>
            </a:r>
            <a:r>
              <a:rPr lang="fr-FR" sz="2800" b="1" dirty="0" smtClean="0"/>
              <a:t>		Ebénales </a:t>
            </a:r>
          </a:p>
          <a:p>
            <a:r>
              <a:rPr lang="fr-FR" sz="2800" b="1" dirty="0" smtClean="0"/>
              <a:t>Famille</a:t>
            </a:r>
            <a:r>
              <a:rPr lang="fr-FR" sz="2800" b="1" dirty="0"/>
              <a:t>: </a:t>
            </a:r>
            <a:r>
              <a:rPr lang="fr-FR" sz="2800" b="1" dirty="0" smtClean="0"/>
              <a:t>		Sapotacées </a:t>
            </a:r>
          </a:p>
          <a:p>
            <a:r>
              <a:rPr lang="fr-FR" sz="2800" b="1" dirty="0" smtClean="0"/>
              <a:t>Genre</a:t>
            </a:r>
            <a:r>
              <a:rPr lang="fr-FR" sz="2800" b="1" dirty="0"/>
              <a:t>: </a:t>
            </a:r>
            <a:r>
              <a:rPr lang="fr-FR" sz="2800" b="1" dirty="0" smtClean="0"/>
              <a:t>		Argania</a:t>
            </a:r>
          </a:p>
          <a:p>
            <a:r>
              <a:rPr lang="fr-FR" sz="2800" b="1" dirty="0" smtClean="0"/>
              <a:t>Espèce: 		</a:t>
            </a:r>
            <a:r>
              <a:rPr lang="fr-FR" sz="2800" b="1" i="1" dirty="0" smtClean="0"/>
              <a:t>Argania spinosa</a:t>
            </a:r>
            <a:r>
              <a:rPr lang="fr-FR" sz="2800" b="1" i="1" dirty="0"/>
              <a:t> </a:t>
            </a:r>
            <a:r>
              <a:rPr lang="fr-FR" sz="2800" b="1" dirty="0" smtClean="0"/>
              <a:t>(L</a:t>
            </a:r>
            <a:r>
              <a:rPr lang="fr-FR" sz="2800" b="1" dirty="0"/>
              <a:t>.) </a:t>
            </a:r>
            <a:r>
              <a:rPr lang="fr-FR" sz="2800" b="1" dirty="0" smtClean="0"/>
              <a:t>Skeels, 1911</a:t>
            </a:r>
            <a:endParaRPr lang="fr-FR" sz="2800" dirty="0"/>
          </a:p>
        </p:txBody>
      </p:sp>
    </p:spTree>
    <p:extLst>
      <p:ext uri="{BB962C8B-B14F-4D97-AF65-F5344CB8AC3E}">
        <p14:creationId xmlns:p14="http://schemas.microsoft.com/office/powerpoint/2010/main" val="286492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1000"/>
                                        <p:tgtEl>
                                          <p:spTgt spid="7">
                                            <p:txEl>
                                              <p:pRg st="0" end="0"/>
                                            </p:txEl>
                                          </p:spTgt>
                                        </p:tgtEl>
                                      </p:cBhvr>
                                    </p:animEffect>
                                    <p:anim calcmode="lin" valueType="num">
                                      <p:cBhvr>
                                        <p:cTn id="2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1000"/>
                                        <p:tgtEl>
                                          <p:spTgt spid="7">
                                            <p:txEl>
                                              <p:pRg st="1" end="1"/>
                                            </p:txEl>
                                          </p:spTgt>
                                        </p:tgtEl>
                                      </p:cBhvr>
                                    </p:animEffect>
                                    <p:anim calcmode="lin" valueType="num">
                                      <p:cBhvr>
                                        <p:cTn id="2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fade">
                                      <p:cBhvr>
                                        <p:cTn id="35" dur="1000"/>
                                        <p:tgtEl>
                                          <p:spTgt spid="7">
                                            <p:txEl>
                                              <p:pRg st="2" end="2"/>
                                            </p:txEl>
                                          </p:spTgt>
                                        </p:tgtEl>
                                      </p:cBhvr>
                                    </p:animEffect>
                                    <p:anim calcmode="lin" valueType="num">
                                      <p:cBhvr>
                                        <p:cTn id="36"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3" end="3"/>
                                            </p:txEl>
                                          </p:spTgt>
                                        </p:tgtEl>
                                        <p:attrNameLst>
                                          <p:attrName>style.visibility</p:attrName>
                                        </p:attrNameLst>
                                      </p:cBhvr>
                                      <p:to>
                                        <p:strVal val="visible"/>
                                      </p:to>
                                    </p:set>
                                    <p:animEffect transition="in" filter="fade">
                                      <p:cBhvr>
                                        <p:cTn id="42" dur="1000"/>
                                        <p:tgtEl>
                                          <p:spTgt spid="7">
                                            <p:txEl>
                                              <p:pRg st="3" end="3"/>
                                            </p:txEl>
                                          </p:spTgt>
                                        </p:tgtEl>
                                      </p:cBhvr>
                                    </p:animEffect>
                                    <p:anim calcmode="lin" valueType="num">
                                      <p:cBhvr>
                                        <p:cTn id="43"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xEl>
                                              <p:pRg st="4" end="4"/>
                                            </p:txEl>
                                          </p:spTgt>
                                        </p:tgtEl>
                                        <p:attrNameLst>
                                          <p:attrName>style.visibility</p:attrName>
                                        </p:attrNameLst>
                                      </p:cBhvr>
                                      <p:to>
                                        <p:strVal val="visible"/>
                                      </p:to>
                                    </p:set>
                                    <p:animEffect transition="in" filter="fade">
                                      <p:cBhvr>
                                        <p:cTn id="49" dur="1000"/>
                                        <p:tgtEl>
                                          <p:spTgt spid="7">
                                            <p:txEl>
                                              <p:pRg st="4" end="4"/>
                                            </p:txEl>
                                          </p:spTgt>
                                        </p:tgtEl>
                                      </p:cBhvr>
                                    </p:animEffect>
                                    <p:anim calcmode="lin" valueType="num">
                                      <p:cBhvr>
                                        <p:cTn id="50"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7">
                                            <p:txEl>
                                              <p:pRg st="5" end="5"/>
                                            </p:txEl>
                                          </p:spTgt>
                                        </p:tgtEl>
                                        <p:attrNameLst>
                                          <p:attrName>style.visibility</p:attrName>
                                        </p:attrNameLst>
                                      </p:cBhvr>
                                      <p:to>
                                        <p:strVal val="visible"/>
                                      </p:to>
                                    </p:set>
                                    <p:animEffect transition="in" filter="fade">
                                      <p:cBhvr>
                                        <p:cTn id="56" dur="1000"/>
                                        <p:tgtEl>
                                          <p:spTgt spid="7">
                                            <p:txEl>
                                              <p:pRg st="5" end="5"/>
                                            </p:txEl>
                                          </p:spTgt>
                                        </p:tgtEl>
                                      </p:cBhvr>
                                    </p:animEffect>
                                    <p:anim calcmode="lin" valueType="num">
                                      <p:cBhvr>
                                        <p:cTn id="57"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58"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7">
                                            <p:txEl>
                                              <p:pRg st="6" end="6"/>
                                            </p:txEl>
                                          </p:spTgt>
                                        </p:tgtEl>
                                        <p:attrNameLst>
                                          <p:attrName>style.visibility</p:attrName>
                                        </p:attrNameLst>
                                      </p:cBhvr>
                                      <p:to>
                                        <p:strVal val="visible"/>
                                      </p:to>
                                    </p:set>
                                    <p:animEffect transition="in" filter="fade">
                                      <p:cBhvr>
                                        <p:cTn id="63" dur="1000"/>
                                        <p:tgtEl>
                                          <p:spTgt spid="7">
                                            <p:txEl>
                                              <p:pRg st="6" end="6"/>
                                            </p:txEl>
                                          </p:spTgt>
                                        </p:tgtEl>
                                      </p:cBhvr>
                                    </p:animEffect>
                                    <p:anim calcmode="lin" valueType="num">
                                      <p:cBhvr>
                                        <p:cTn id="64"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65"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7">
                                            <p:txEl>
                                              <p:pRg st="7" end="7"/>
                                            </p:txEl>
                                          </p:spTgt>
                                        </p:tgtEl>
                                        <p:attrNameLst>
                                          <p:attrName>style.visibility</p:attrName>
                                        </p:attrNameLst>
                                      </p:cBhvr>
                                      <p:to>
                                        <p:strVal val="visible"/>
                                      </p:to>
                                    </p:set>
                                    <p:animEffect transition="in" filter="fade">
                                      <p:cBhvr>
                                        <p:cTn id="70" dur="1000"/>
                                        <p:tgtEl>
                                          <p:spTgt spid="7">
                                            <p:txEl>
                                              <p:pRg st="7" end="7"/>
                                            </p:txEl>
                                          </p:spTgt>
                                        </p:tgtEl>
                                      </p:cBhvr>
                                    </p:animEffect>
                                    <p:anim calcmode="lin" valueType="num">
                                      <p:cBhvr>
                                        <p:cTn id="71"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72"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7">
                                            <p:txEl>
                                              <p:pRg st="8" end="8"/>
                                            </p:txEl>
                                          </p:spTgt>
                                        </p:tgtEl>
                                        <p:attrNameLst>
                                          <p:attrName>style.visibility</p:attrName>
                                        </p:attrNameLst>
                                      </p:cBhvr>
                                      <p:to>
                                        <p:strVal val="visible"/>
                                      </p:to>
                                    </p:set>
                                    <p:animEffect transition="in" filter="fade">
                                      <p:cBhvr>
                                        <p:cTn id="77" dur="1000"/>
                                        <p:tgtEl>
                                          <p:spTgt spid="7">
                                            <p:txEl>
                                              <p:pRg st="8" end="8"/>
                                            </p:txEl>
                                          </p:spTgt>
                                        </p:tgtEl>
                                      </p:cBhvr>
                                    </p:animEffect>
                                    <p:anim calcmode="lin" valueType="num">
                                      <p:cBhvr>
                                        <p:cTn id="78"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79"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079612" y="381144"/>
            <a:ext cx="7056785" cy="1600438"/>
          </a:xfrm>
          <a:prstGeom prst="rect">
            <a:avLst/>
          </a:prstGeom>
          <a:solidFill>
            <a:srgbClr val="FFFF00"/>
          </a:solidFill>
        </p:spPr>
        <p:txBody>
          <a:bodyPr wrap="square" rtlCol="0">
            <a:spAutoFit/>
          </a:bodyPr>
          <a:lstStyle/>
          <a:p>
            <a:pPr algn="ctr"/>
            <a:r>
              <a:rPr lang="fr-FR" sz="5400" b="1" dirty="0" smtClean="0">
                <a:solidFill>
                  <a:srgbClr val="FF0000"/>
                </a:solidFill>
              </a:rPr>
              <a:t>Tindouf</a:t>
            </a:r>
          </a:p>
          <a:p>
            <a:pPr algn="ctr"/>
            <a:r>
              <a:rPr lang="fr-FR" sz="4400" b="1" dirty="0" smtClean="0"/>
              <a:t>Habitat  </a:t>
            </a:r>
            <a:r>
              <a:rPr lang="fr-FR" sz="4400" b="1" dirty="0"/>
              <a:t>naturel de </a:t>
            </a:r>
            <a:r>
              <a:rPr lang="fr-FR" sz="4400" b="1" dirty="0" smtClean="0"/>
              <a:t>l’arganier</a:t>
            </a:r>
            <a:endParaRPr lang="fr-FR" sz="4400" b="1" dirty="0"/>
          </a:p>
        </p:txBody>
      </p:sp>
      <p:sp>
        <p:nvSpPr>
          <p:cNvPr id="7" name="Rectangle 6"/>
          <p:cNvSpPr/>
          <p:nvPr/>
        </p:nvSpPr>
        <p:spPr>
          <a:xfrm>
            <a:off x="322283" y="2996952"/>
            <a:ext cx="8568952" cy="2108269"/>
          </a:xfrm>
          <a:prstGeom prst="rect">
            <a:avLst/>
          </a:prstGeom>
          <a:solidFill>
            <a:srgbClr val="66CCFF"/>
          </a:solidFill>
        </p:spPr>
        <p:txBody>
          <a:bodyPr wrap="square">
            <a:spAutoFit/>
          </a:bodyPr>
          <a:lstStyle/>
          <a:p>
            <a:r>
              <a:rPr lang="fr-FR" sz="2800" b="1" dirty="0"/>
              <a:t>Distance à vol </a:t>
            </a:r>
            <a:r>
              <a:rPr lang="fr-FR" sz="2800" b="1" dirty="0" smtClean="0"/>
              <a:t>d'oiseau:</a:t>
            </a:r>
          </a:p>
          <a:p>
            <a:endParaRPr lang="fr-FR" sz="1000" b="1" dirty="0" smtClean="0"/>
          </a:p>
          <a:p>
            <a:r>
              <a:rPr lang="fr-FR" sz="2800" b="1" dirty="0" smtClean="0"/>
              <a:t>   </a:t>
            </a:r>
            <a:r>
              <a:rPr lang="fr-FR" sz="3100" b="1" dirty="0" smtClean="0"/>
              <a:t>Tindouf</a:t>
            </a:r>
            <a:r>
              <a:rPr lang="fr-FR" sz="3100" b="1" dirty="0" smtClean="0">
                <a:solidFill>
                  <a:schemeClr val="bg1"/>
                </a:solidFill>
              </a:rPr>
              <a:t>-Alger  		   </a:t>
            </a:r>
            <a:r>
              <a:rPr lang="fr-FR" sz="3100" b="1" dirty="0" smtClean="0"/>
              <a:t>1456.6 </a:t>
            </a:r>
            <a:r>
              <a:rPr lang="fr-FR" sz="3100" b="1" dirty="0"/>
              <a:t>km </a:t>
            </a:r>
            <a:r>
              <a:rPr lang="fr-FR" sz="3100" b="1" dirty="0" smtClean="0"/>
              <a:t>(905.1 miles)</a:t>
            </a:r>
          </a:p>
          <a:p>
            <a:endParaRPr lang="fr-FR" sz="3100" b="1" dirty="0" smtClean="0"/>
          </a:p>
          <a:p>
            <a:r>
              <a:rPr lang="fr-FR" sz="3100" b="1" dirty="0" smtClean="0"/>
              <a:t>  Tindouf-</a:t>
            </a:r>
            <a:r>
              <a:rPr lang="fr-FR" sz="3100" b="1" dirty="0" smtClean="0">
                <a:solidFill>
                  <a:srgbClr val="0000FF"/>
                </a:solidFill>
              </a:rPr>
              <a:t>Constantine</a:t>
            </a:r>
            <a:r>
              <a:rPr lang="fr-FR" sz="3100" b="1" dirty="0" smtClean="0">
                <a:solidFill>
                  <a:srgbClr val="C00000"/>
                </a:solidFill>
              </a:rPr>
              <a:t>	   </a:t>
            </a:r>
            <a:r>
              <a:rPr lang="fr-FR" sz="3100" b="1" dirty="0" smtClean="0">
                <a:solidFill>
                  <a:srgbClr val="FFFF00"/>
                </a:solidFill>
              </a:rPr>
              <a:t>1691.2 </a:t>
            </a:r>
            <a:r>
              <a:rPr lang="fr-FR" sz="3100" b="1" dirty="0">
                <a:solidFill>
                  <a:srgbClr val="FFFF00"/>
                </a:solidFill>
              </a:rPr>
              <a:t>km </a:t>
            </a:r>
            <a:r>
              <a:rPr lang="fr-FR" sz="3100" b="1" dirty="0" smtClean="0"/>
              <a:t>(1050.9 </a:t>
            </a:r>
            <a:r>
              <a:rPr lang="fr-FR" sz="3100" b="1" dirty="0"/>
              <a:t>miles</a:t>
            </a:r>
            <a:r>
              <a:rPr lang="fr-FR" sz="3100" b="1" dirty="0" smtClean="0"/>
              <a:t>)</a:t>
            </a:r>
            <a:endParaRPr lang="fr-FR" sz="3100" b="1" dirty="0"/>
          </a:p>
        </p:txBody>
      </p:sp>
    </p:spTree>
    <p:extLst>
      <p:ext uri="{BB962C8B-B14F-4D97-AF65-F5344CB8AC3E}">
        <p14:creationId xmlns:p14="http://schemas.microsoft.com/office/powerpoint/2010/main" val="336039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6788" y="3261019"/>
            <a:ext cx="8759600" cy="769441"/>
          </a:xfrm>
          <a:prstGeom prst="rect">
            <a:avLst/>
          </a:prstGeom>
          <a:solidFill>
            <a:srgbClr val="99FFCC"/>
          </a:solidFill>
        </p:spPr>
        <p:txBody>
          <a:bodyPr wrap="square">
            <a:spAutoFit/>
          </a:bodyPr>
          <a:lstStyle/>
          <a:p>
            <a:pPr algn="just"/>
            <a:r>
              <a:rPr lang="fr-FR" sz="2200" b="1" dirty="0" smtClean="0"/>
              <a:t>L’arganier </a:t>
            </a:r>
            <a:r>
              <a:rPr lang="fr-FR" sz="2200" b="1" dirty="0"/>
              <a:t>appartient </a:t>
            </a:r>
            <a:r>
              <a:rPr lang="fr-FR" sz="2200" b="1" dirty="0" smtClean="0"/>
              <a:t>à l’ordre des </a:t>
            </a:r>
            <a:r>
              <a:rPr lang="fr-FR" sz="2200" b="1" dirty="0"/>
              <a:t>Ebénales (arbres des régions tropicales, à bois très dur, dense et foncé</a:t>
            </a:r>
            <a:r>
              <a:rPr lang="fr-FR" sz="2200" b="1" dirty="0" smtClean="0"/>
              <a:t>)</a:t>
            </a:r>
          </a:p>
        </p:txBody>
      </p:sp>
      <p:sp>
        <p:nvSpPr>
          <p:cNvPr id="9" name="ZoneTexte 8"/>
          <p:cNvSpPr txBox="1"/>
          <p:nvPr/>
        </p:nvSpPr>
        <p:spPr>
          <a:xfrm>
            <a:off x="162486" y="188639"/>
            <a:ext cx="8802002" cy="1446550"/>
          </a:xfrm>
          <a:prstGeom prst="rect">
            <a:avLst/>
          </a:prstGeom>
          <a:solidFill>
            <a:srgbClr val="99FF99"/>
          </a:solidFill>
        </p:spPr>
        <p:txBody>
          <a:bodyPr wrap="square" rtlCol="0">
            <a:spAutoFit/>
          </a:bodyPr>
          <a:lstStyle/>
          <a:p>
            <a:r>
              <a:rPr lang="fr-FR" sz="2200" b="1" dirty="0" smtClean="0">
                <a:solidFill>
                  <a:srgbClr val="A602AA"/>
                </a:solidFill>
              </a:rPr>
              <a:t>Noms </a:t>
            </a:r>
            <a:r>
              <a:rPr lang="fr-FR" sz="2200" b="1" dirty="0">
                <a:solidFill>
                  <a:srgbClr val="A602AA"/>
                </a:solidFill>
              </a:rPr>
              <a:t>vernaculaires : </a:t>
            </a:r>
            <a:r>
              <a:rPr lang="fr-FR" sz="2200" b="1" dirty="0" smtClean="0">
                <a:solidFill>
                  <a:srgbClr val="A602AA"/>
                </a:solidFill>
              </a:rPr>
              <a:t>arganier</a:t>
            </a:r>
            <a:r>
              <a:rPr lang="fr-FR" sz="2200" b="1" dirty="0">
                <a:solidFill>
                  <a:srgbClr val="A602AA"/>
                </a:solidFill>
              </a:rPr>
              <a:t> </a:t>
            </a:r>
            <a:r>
              <a:rPr lang="fr-FR" sz="2200" b="1" dirty="0" smtClean="0">
                <a:solidFill>
                  <a:srgbClr val="A602AA"/>
                </a:solidFill>
              </a:rPr>
              <a:t>ou </a:t>
            </a:r>
            <a:r>
              <a:rPr lang="fr-FR" sz="2200" b="1" dirty="0" err="1" smtClean="0">
                <a:solidFill>
                  <a:srgbClr val="A602AA"/>
                </a:solidFill>
              </a:rPr>
              <a:t>argane</a:t>
            </a:r>
            <a:r>
              <a:rPr lang="fr-FR" sz="2200" b="1" dirty="0" smtClean="0">
                <a:solidFill>
                  <a:srgbClr val="A602AA"/>
                </a:solidFill>
              </a:rPr>
              <a:t>,</a:t>
            </a:r>
            <a:r>
              <a:rPr lang="fr-FR" sz="2200" b="1" dirty="0">
                <a:solidFill>
                  <a:srgbClr val="A602AA"/>
                </a:solidFill>
              </a:rPr>
              <a:t> </a:t>
            </a:r>
            <a:r>
              <a:rPr lang="fr-FR" sz="2200" b="1" dirty="0" smtClean="0">
                <a:solidFill>
                  <a:srgbClr val="A602AA"/>
                </a:solidFill>
              </a:rPr>
              <a:t>bois </a:t>
            </a:r>
            <a:r>
              <a:rPr lang="fr-FR" sz="2200" b="1" dirty="0">
                <a:solidFill>
                  <a:srgbClr val="A602AA"/>
                </a:solidFill>
              </a:rPr>
              <a:t>de fer, arbre </a:t>
            </a:r>
            <a:r>
              <a:rPr lang="fr-FR" sz="2200" b="1" dirty="0" smtClean="0">
                <a:solidFill>
                  <a:srgbClr val="A602AA"/>
                </a:solidFill>
              </a:rPr>
              <a:t>des femmes, arbre de la vie, arbre de fer.</a:t>
            </a:r>
          </a:p>
          <a:p>
            <a:r>
              <a:rPr lang="fr-FR" sz="2200" b="1" dirty="0" smtClean="0"/>
              <a:t>Noms </a:t>
            </a:r>
            <a:r>
              <a:rPr lang="fr-FR" sz="2200" b="1" dirty="0"/>
              <a:t>commerciaux : argan.</a:t>
            </a:r>
          </a:p>
          <a:p>
            <a:r>
              <a:rPr lang="fr-FR" sz="2200" b="1" dirty="0" smtClean="0">
                <a:solidFill>
                  <a:srgbClr val="002060"/>
                </a:solidFill>
              </a:rPr>
              <a:t>Synonymes: </a:t>
            </a:r>
            <a:r>
              <a:rPr lang="fr-FR" sz="2200" b="1" i="1" dirty="0" err="1" smtClean="0">
                <a:solidFill>
                  <a:srgbClr val="002060"/>
                </a:solidFill>
              </a:rPr>
              <a:t>Sideroxylon</a:t>
            </a:r>
            <a:r>
              <a:rPr lang="fr-FR" sz="2200" b="1" i="1" dirty="0" smtClean="0">
                <a:solidFill>
                  <a:srgbClr val="002060"/>
                </a:solidFill>
              </a:rPr>
              <a:t> </a:t>
            </a:r>
            <a:r>
              <a:rPr lang="fr-FR" sz="2200" b="1" i="1" dirty="0" err="1">
                <a:solidFill>
                  <a:srgbClr val="002060"/>
                </a:solidFill>
              </a:rPr>
              <a:t>spinosum</a:t>
            </a:r>
            <a:r>
              <a:rPr lang="fr-FR" sz="2200" b="1" dirty="0">
                <a:solidFill>
                  <a:srgbClr val="002060"/>
                </a:solidFill>
              </a:rPr>
              <a:t>, puis </a:t>
            </a:r>
            <a:r>
              <a:rPr lang="fr-FR" sz="2200" b="1" i="1" dirty="0">
                <a:solidFill>
                  <a:srgbClr val="002060"/>
                </a:solidFill>
              </a:rPr>
              <a:t>Argania </a:t>
            </a:r>
            <a:r>
              <a:rPr lang="fr-FR" sz="2200" b="1" i="1" dirty="0" err="1" smtClean="0">
                <a:solidFill>
                  <a:srgbClr val="002060"/>
                </a:solidFill>
              </a:rPr>
              <a:t>sideroxy</a:t>
            </a:r>
            <a:r>
              <a:rPr lang="fr-FR" sz="2200" b="1" i="1" dirty="0" err="1" smtClean="0"/>
              <a:t>lon</a:t>
            </a:r>
            <a:endParaRPr lang="fr-FR" sz="2200" b="1" dirty="0"/>
          </a:p>
        </p:txBody>
      </p:sp>
      <p:sp>
        <p:nvSpPr>
          <p:cNvPr id="2" name="Rectangle 1"/>
          <p:cNvSpPr/>
          <p:nvPr/>
        </p:nvSpPr>
        <p:spPr>
          <a:xfrm>
            <a:off x="208799" y="4192393"/>
            <a:ext cx="8755689" cy="2462213"/>
          </a:xfrm>
          <a:prstGeom prst="rect">
            <a:avLst/>
          </a:prstGeom>
          <a:solidFill>
            <a:srgbClr val="FF9900"/>
          </a:solidFill>
        </p:spPr>
        <p:txBody>
          <a:bodyPr wrap="square">
            <a:spAutoFit/>
          </a:bodyPr>
          <a:lstStyle/>
          <a:p>
            <a:pPr algn="just"/>
            <a:r>
              <a:rPr lang="fr-FR" sz="2200" b="1" dirty="0" smtClean="0"/>
              <a:t>L’arganier est le seul représentant de la famille des Sapotacées (Famille tropicale).</a:t>
            </a:r>
          </a:p>
          <a:p>
            <a:pPr algn="just"/>
            <a:r>
              <a:rPr lang="fr-FR" sz="2200" b="1" dirty="0" smtClean="0"/>
              <a:t>À </a:t>
            </a:r>
            <a:r>
              <a:rPr lang="fr-FR" sz="2200" b="1" dirty="0"/>
              <a:t>l’état adulte, lorsqu’il n’est pas mutilé ou soumis à l’action des troupeaux, ce qui est exceptionnel, c’est un arbre de grande </a:t>
            </a:r>
            <a:r>
              <a:rPr lang="fr-FR" sz="2200" b="1" dirty="0" smtClean="0"/>
              <a:t>taille (18m) </a:t>
            </a:r>
            <a:r>
              <a:rPr lang="fr-FR" sz="2200" b="1" dirty="0"/>
              <a:t>à tronc court et tourmenté et à très grande couronne. Mais dans beaucoup d’endroits, cet arbre est réduit à l’état de buissons médiocres, broutés à outrance.</a:t>
            </a:r>
          </a:p>
        </p:txBody>
      </p:sp>
      <p:sp>
        <p:nvSpPr>
          <p:cNvPr id="6" name="ZoneTexte 5"/>
          <p:cNvSpPr txBox="1"/>
          <p:nvPr/>
        </p:nvSpPr>
        <p:spPr>
          <a:xfrm>
            <a:off x="162486" y="1696745"/>
            <a:ext cx="8802002" cy="1446550"/>
          </a:xfrm>
          <a:prstGeom prst="rect">
            <a:avLst/>
          </a:prstGeom>
          <a:solidFill>
            <a:srgbClr val="FFFF66"/>
          </a:solidFill>
        </p:spPr>
        <p:txBody>
          <a:bodyPr wrap="square" rtlCol="0">
            <a:spAutoFit/>
          </a:bodyPr>
          <a:lstStyle/>
          <a:p>
            <a:pPr algn="just"/>
            <a:r>
              <a:rPr lang="fr-FR" sz="2200" b="1" i="1" dirty="0"/>
              <a:t>Argania spinosa, </a:t>
            </a:r>
            <a:r>
              <a:rPr lang="fr-FR" sz="2200" b="1" dirty="0"/>
              <a:t>(L.) Skeels, communément nommé Arganier, </a:t>
            </a:r>
            <a:r>
              <a:rPr lang="fr-FR" sz="2200" b="1" dirty="0" smtClean="0"/>
              <a:t>emprunte son </a:t>
            </a:r>
            <a:r>
              <a:rPr lang="fr-FR" sz="2200" b="1" dirty="0"/>
              <a:t>binôme au berbère </a:t>
            </a:r>
            <a:r>
              <a:rPr lang="fr-FR" sz="2200" b="1" dirty="0" err="1" smtClean="0"/>
              <a:t>argane</a:t>
            </a:r>
            <a:r>
              <a:rPr lang="fr-FR" sz="2200" b="1" dirty="0" smtClean="0"/>
              <a:t> (noyau dur du fruit), Argane désigne  à la fois l’arbre </a:t>
            </a:r>
            <a:r>
              <a:rPr lang="fr-FR" sz="2200" b="1" dirty="0"/>
              <a:t>et le fruit, et au latin </a:t>
            </a:r>
            <a:r>
              <a:rPr lang="fr-FR" sz="2200" b="1" i="1" dirty="0"/>
              <a:t>spinosa </a:t>
            </a:r>
            <a:r>
              <a:rPr lang="fr-FR" sz="2200" b="1" dirty="0"/>
              <a:t>à cause de ses nombreuses épines. </a:t>
            </a:r>
          </a:p>
        </p:txBody>
      </p:sp>
    </p:spTree>
    <p:extLst>
      <p:ext uri="{BB962C8B-B14F-4D97-AF65-F5344CB8AC3E}">
        <p14:creationId xmlns:p14="http://schemas.microsoft.com/office/powerpoint/2010/main" val="283707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2"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8416" y="926040"/>
            <a:ext cx="8568952" cy="5632311"/>
          </a:xfrm>
          <a:prstGeom prst="rect">
            <a:avLst/>
          </a:prstGeom>
          <a:solidFill>
            <a:srgbClr val="002060"/>
          </a:solidFill>
        </p:spPr>
        <p:txBody>
          <a:bodyPr wrap="square">
            <a:spAutoFit/>
          </a:bodyPr>
          <a:lstStyle/>
          <a:p>
            <a:pPr rtl="1"/>
            <a:r>
              <a:rPr lang="fr-FR" sz="2400" b="1" dirty="0" smtClean="0"/>
              <a:t> </a:t>
            </a:r>
            <a:r>
              <a:rPr lang="fr-FR" sz="2400" b="1" dirty="0" smtClean="0">
                <a:solidFill>
                  <a:srgbClr val="FFC000"/>
                </a:solidFill>
              </a:rPr>
              <a:t>L’arganier </a:t>
            </a:r>
            <a:r>
              <a:rPr lang="fr-FR" sz="2400" b="1" dirty="0">
                <a:solidFill>
                  <a:srgbClr val="FFC000"/>
                </a:solidFill>
              </a:rPr>
              <a:t>est un arbre forestier et fruitier aux  multiples </a:t>
            </a:r>
            <a:r>
              <a:rPr lang="fr-FR" sz="2400" b="1" dirty="0" smtClean="0">
                <a:solidFill>
                  <a:srgbClr val="FFC000"/>
                </a:solidFill>
              </a:rPr>
              <a:t>usages</a:t>
            </a:r>
            <a:r>
              <a:rPr lang="fr-FR" sz="2400" b="1" dirty="0">
                <a:solidFill>
                  <a:srgbClr val="FFC000"/>
                </a:solidFill>
              </a:rPr>
              <a:t>:</a:t>
            </a:r>
            <a:r>
              <a:rPr lang="fr-FR" sz="2400" b="1" dirty="0" smtClean="0">
                <a:solidFill>
                  <a:srgbClr val="FFC000"/>
                </a:solidFill>
              </a:rPr>
              <a:t> </a:t>
            </a:r>
            <a:endParaRPr lang="fr-FR" sz="2400" b="1" dirty="0">
              <a:solidFill>
                <a:srgbClr val="FFC000"/>
              </a:solidFill>
            </a:endParaRPr>
          </a:p>
          <a:p>
            <a:pPr rtl="1"/>
            <a:r>
              <a:rPr lang="fr-FR" sz="2400" b="1" dirty="0" smtClean="0">
                <a:solidFill>
                  <a:srgbClr val="FFC000"/>
                </a:solidFill>
              </a:rPr>
              <a:t>  </a:t>
            </a:r>
          </a:p>
          <a:p>
            <a:pPr rtl="1"/>
            <a:r>
              <a:rPr lang="fr-FR" sz="2400" b="1" dirty="0" smtClean="0">
                <a:solidFill>
                  <a:srgbClr val="FFC000"/>
                </a:solidFill>
              </a:rPr>
              <a:t>Arbre </a:t>
            </a:r>
            <a:r>
              <a:rPr lang="fr-FR" sz="2400" b="1" dirty="0">
                <a:solidFill>
                  <a:srgbClr val="FFC000"/>
                </a:solidFill>
              </a:rPr>
              <a:t>fourrager, son bois est utilisé comme combustible et par la </a:t>
            </a:r>
            <a:r>
              <a:rPr lang="fr-FR" sz="2400" b="1" dirty="0" smtClean="0">
                <a:solidFill>
                  <a:srgbClr val="FFC000"/>
                </a:solidFill>
              </a:rPr>
              <a:t>menuiserie.</a:t>
            </a:r>
            <a:endParaRPr lang="fr-FR" sz="2400" b="1" dirty="0">
              <a:solidFill>
                <a:srgbClr val="FFC000"/>
              </a:solidFill>
            </a:endParaRPr>
          </a:p>
          <a:p>
            <a:pPr rtl="1"/>
            <a:endParaRPr lang="fr-FR" sz="2400" b="1" dirty="0" smtClean="0">
              <a:solidFill>
                <a:srgbClr val="FFC000"/>
              </a:solidFill>
            </a:endParaRPr>
          </a:p>
          <a:p>
            <a:pPr rtl="1"/>
            <a:r>
              <a:rPr lang="fr-FR" sz="2400" b="1" dirty="0" smtClean="0">
                <a:solidFill>
                  <a:srgbClr val="FFC000"/>
                </a:solidFill>
              </a:rPr>
              <a:t>Le </a:t>
            </a:r>
            <a:r>
              <a:rPr lang="fr-FR" sz="2400" b="1" dirty="0">
                <a:solidFill>
                  <a:srgbClr val="FFC000"/>
                </a:solidFill>
              </a:rPr>
              <a:t>fruit dur renfermant une pulpe charnue très  riche en huile. Cette dernière  est de très bonne </a:t>
            </a:r>
            <a:r>
              <a:rPr lang="fr-FR" sz="2400" b="1" dirty="0" smtClean="0">
                <a:solidFill>
                  <a:srgbClr val="FFC000"/>
                </a:solidFill>
              </a:rPr>
              <a:t>qualité (riche </a:t>
            </a:r>
            <a:r>
              <a:rPr lang="fr-FR" sz="2400" b="1" dirty="0">
                <a:solidFill>
                  <a:srgbClr val="FFC000"/>
                </a:solidFill>
              </a:rPr>
              <a:t>en vitamine </a:t>
            </a:r>
            <a:r>
              <a:rPr lang="fr-FR" sz="2400" b="1" dirty="0" smtClean="0">
                <a:solidFill>
                  <a:srgbClr val="FFC000"/>
                </a:solidFill>
              </a:rPr>
              <a:t>E et </a:t>
            </a:r>
            <a:r>
              <a:rPr lang="fr-FR" sz="2400" b="1" dirty="0">
                <a:solidFill>
                  <a:srgbClr val="FFC000"/>
                </a:solidFill>
              </a:rPr>
              <a:t>en acides gras </a:t>
            </a:r>
            <a:r>
              <a:rPr lang="fr-FR" sz="2400" b="1" dirty="0" smtClean="0">
                <a:solidFill>
                  <a:srgbClr val="FFC000"/>
                </a:solidFill>
              </a:rPr>
              <a:t>mono-insaturés). Elle </a:t>
            </a:r>
            <a:r>
              <a:rPr lang="fr-FR" sz="2400" b="1" dirty="0">
                <a:solidFill>
                  <a:srgbClr val="FFC000"/>
                </a:solidFill>
              </a:rPr>
              <a:t>est  utilisé aussi  pour: Les soins de la peau (acné juvénile, rajeunissement des tissus), favorise la  cicatrisation, pour les soins des cheveux ainsi pour </a:t>
            </a:r>
            <a:r>
              <a:rPr lang="fr-FR" sz="2400" b="1" dirty="0" smtClean="0">
                <a:solidFill>
                  <a:srgbClr val="FFC000"/>
                </a:solidFill>
              </a:rPr>
              <a:t>les </a:t>
            </a:r>
            <a:r>
              <a:rPr lang="fr-FR" sz="2400" b="1" dirty="0">
                <a:solidFill>
                  <a:srgbClr val="FFC000"/>
                </a:solidFill>
              </a:rPr>
              <a:t>massages corporels.  Son application  soulage les douleurs  </a:t>
            </a:r>
            <a:r>
              <a:rPr lang="fr-FR" sz="2400" b="1" dirty="0" smtClean="0">
                <a:solidFill>
                  <a:srgbClr val="FFC000"/>
                </a:solidFill>
              </a:rPr>
              <a:t>rhumatismales </a:t>
            </a:r>
            <a:endParaRPr lang="fr-FR" sz="2400" b="1" dirty="0">
              <a:solidFill>
                <a:srgbClr val="FFC000"/>
              </a:solidFill>
            </a:endParaRPr>
          </a:p>
          <a:p>
            <a:pPr algn="just"/>
            <a:endParaRPr lang="fr-FR" sz="2400" b="1" dirty="0" smtClean="0">
              <a:solidFill>
                <a:srgbClr val="FFC000"/>
              </a:solidFill>
            </a:endParaRPr>
          </a:p>
          <a:p>
            <a:pPr algn="just"/>
            <a:r>
              <a:rPr lang="fr-FR" sz="2400" b="1" dirty="0" smtClean="0">
                <a:solidFill>
                  <a:srgbClr val="FFC000"/>
                </a:solidFill>
              </a:rPr>
              <a:t>Le </a:t>
            </a:r>
            <a:r>
              <a:rPr lang="fr-FR" sz="2400" b="1" dirty="0">
                <a:solidFill>
                  <a:srgbClr val="FFC000"/>
                </a:solidFill>
              </a:rPr>
              <a:t>tourteau résidu </a:t>
            </a:r>
            <a:r>
              <a:rPr lang="fr-FR" sz="2400" b="1" dirty="0" smtClean="0">
                <a:solidFill>
                  <a:srgbClr val="FFC000"/>
                </a:solidFill>
              </a:rPr>
              <a:t>de l’extraction </a:t>
            </a:r>
            <a:r>
              <a:rPr lang="fr-FR" sz="2400" b="1" dirty="0">
                <a:solidFill>
                  <a:srgbClr val="FFC000"/>
                </a:solidFill>
              </a:rPr>
              <a:t>d’huile, est utilisé pour </a:t>
            </a:r>
            <a:r>
              <a:rPr lang="fr-FR" sz="2400" b="1" dirty="0" smtClean="0">
                <a:solidFill>
                  <a:srgbClr val="FFC000"/>
                </a:solidFill>
              </a:rPr>
              <a:t>l'engraissement </a:t>
            </a:r>
            <a:r>
              <a:rPr lang="fr-FR" sz="2400" b="1" dirty="0">
                <a:solidFill>
                  <a:srgbClr val="FFC000"/>
                </a:solidFill>
              </a:rPr>
              <a:t>du bétail. </a:t>
            </a:r>
            <a:endParaRPr lang="fr-FR" sz="2400" b="1" dirty="0" smtClean="0">
              <a:solidFill>
                <a:srgbClr val="FFC000"/>
              </a:solidFill>
            </a:endParaRPr>
          </a:p>
        </p:txBody>
      </p:sp>
      <p:sp>
        <p:nvSpPr>
          <p:cNvPr id="3" name="Rectangle 2"/>
          <p:cNvSpPr/>
          <p:nvPr/>
        </p:nvSpPr>
        <p:spPr>
          <a:xfrm>
            <a:off x="3328506" y="165531"/>
            <a:ext cx="1679563" cy="707886"/>
          </a:xfrm>
          <a:prstGeom prst="rect">
            <a:avLst/>
          </a:prstGeom>
          <a:solidFill>
            <a:srgbClr val="CCFF66"/>
          </a:solidFill>
        </p:spPr>
        <p:txBody>
          <a:bodyPr wrap="none">
            <a:spAutoFit/>
          </a:bodyPr>
          <a:lstStyle/>
          <a:p>
            <a:pPr algn="ctr"/>
            <a:r>
              <a:rPr lang="fr-FR" sz="4000" b="1" dirty="0">
                <a:solidFill>
                  <a:prstClr val="black"/>
                </a:solidFill>
              </a:rPr>
              <a:t>Usages</a:t>
            </a:r>
            <a:endParaRPr lang="fr-FR" sz="4000" dirty="0"/>
          </a:p>
        </p:txBody>
      </p:sp>
    </p:spTree>
    <p:extLst>
      <p:ext uri="{BB962C8B-B14F-4D97-AF65-F5344CB8AC3E}">
        <p14:creationId xmlns:p14="http://schemas.microsoft.com/office/powerpoint/2010/main" val="248319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fade">
                                      <p:cBhvr>
                                        <p:cTn id="35" dur="1000"/>
                                        <p:tgtEl>
                                          <p:spTgt spid="4">
                                            <p:txEl>
                                              <p:pRg st="6" end="6"/>
                                            </p:txEl>
                                          </p:spTgt>
                                        </p:tgtEl>
                                      </p:cBhvr>
                                    </p:animEffect>
                                    <p:anim calcmode="lin" valueType="num">
                                      <p:cBhvr>
                                        <p:cTn id="36"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1336" y="1412776"/>
            <a:ext cx="6336704" cy="2246769"/>
          </a:xfrm>
          <a:prstGeom prst="rect">
            <a:avLst/>
          </a:prstGeom>
          <a:solidFill>
            <a:srgbClr val="FFFF00"/>
          </a:solidFill>
        </p:spPr>
        <p:txBody>
          <a:bodyPr wrap="square">
            <a:spAutoFit/>
          </a:bodyPr>
          <a:lstStyle/>
          <a:p>
            <a:r>
              <a:rPr lang="fr-FR" sz="2400" b="1" dirty="0" smtClean="0"/>
              <a:t>- </a:t>
            </a:r>
            <a:r>
              <a:rPr lang="fr-FR" sz="2800" b="1" dirty="0" smtClean="0"/>
              <a:t>Voie </a:t>
            </a:r>
            <a:r>
              <a:rPr lang="fr-FR" sz="2800" b="1" dirty="0"/>
              <a:t>de graine </a:t>
            </a:r>
            <a:r>
              <a:rPr lang="fr-FR" sz="2800" b="1" dirty="0" smtClean="0"/>
              <a:t>(</a:t>
            </a:r>
            <a:r>
              <a:rPr lang="fr-FR" sz="2800" b="1" dirty="0"/>
              <a:t>Germination naturelle</a:t>
            </a:r>
            <a:r>
              <a:rPr lang="fr-FR" sz="2800" b="1" dirty="0" smtClean="0"/>
              <a:t>) </a:t>
            </a:r>
            <a:endParaRPr lang="fr-FR" sz="2800" b="1" dirty="0"/>
          </a:p>
          <a:p>
            <a:pPr rtl="1"/>
            <a:r>
              <a:rPr lang="fr-FR" sz="2800" b="1" dirty="0" smtClean="0"/>
              <a:t>- </a:t>
            </a:r>
            <a:r>
              <a:rPr lang="fr-FR" sz="2800" b="1" dirty="0"/>
              <a:t>Semis en pépinière</a:t>
            </a:r>
          </a:p>
          <a:p>
            <a:r>
              <a:rPr lang="fr-FR" sz="2800" b="1" dirty="0"/>
              <a:t>- Rejets de souche </a:t>
            </a:r>
          </a:p>
          <a:p>
            <a:r>
              <a:rPr lang="fr-FR" sz="2800" b="1" dirty="0" smtClean="0"/>
              <a:t>- Bouturage et </a:t>
            </a:r>
          </a:p>
          <a:p>
            <a:r>
              <a:rPr lang="fr-FR" sz="2800" b="1" dirty="0" smtClean="0"/>
              <a:t>- Marcottage</a:t>
            </a:r>
            <a:endParaRPr lang="fr-FR" sz="2800" b="1" dirty="0"/>
          </a:p>
        </p:txBody>
      </p:sp>
      <p:sp>
        <p:nvSpPr>
          <p:cNvPr id="3" name="Rectangle 2"/>
          <p:cNvSpPr/>
          <p:nvPr/>
        </p:nvSpPr>
        <p:spPr>
          <a:xfrm>
            <a:off x="1619672" y="309989"/>
            <a:ext cx="4860032" cy="584775"/>
          </a:xfrm>
          <a:prstGeom prst="rect">
            <a:avLst/>
          </a:prstGeom>
          <a:solidFill>
            <a:srgbClr val="CCFF99"/>
          </a:solidFill>
        </p:spPr>
        <p:txBody>
          <a:bodyPr wrap="square">
            <a:spAutoFit/>
          </a:bodyPr>
          <a:lstStyle/>
          <a:p>
            <a:pPr lvl="0"/>
            <a:r>
              <a:rPr lang="fr-FR" sz="3200" b="1" dirty="0">
                <a:solidFill>
                  <a:prstClr val="black"/>
                </a:solidFill>
              </a:rPr>
              <a:t>Multiplication </a:t>
            </a:r>
            <a:r>
              <a:rPr lang="fr-FR" sz="3200" b="1" dirty="0" smtClean="0">
                <a:solidFill>
                  <a:prstClr val="black"/>
                </a:solidFill>
              </a:rPr>
              <a:t>de </a:t>
            </a:r>
            <a:r>
              <a:rPr lang="fr-FR" sz="3200" b="1" dirty="0">
                <a:solidFill>
                  <a:prstClr val="black"/>
                </a:solidFill>
              </a:rPr>
              <a:t>l’arganier</a:t>
            </a:r>
          </a:p>
        </p:txBody>
      </p:sp>
      <p:sp>
        <p:nvSpPr>
          <p:cNvPr id="5" name="Rectangle 4"/>
          <p:cNvSpPr/>
          <p:nvPr/>
        </p:nvSpPr>
        <p:spPr>
          <a:xfrm>
            <a:off x="323528" y="4581128"/>
            <a:ext cx="8568952" cy="1908215"/>
          </a:xfrm>
          <a:prstGeom prst="rect">
            <a:avLst/>
          </a:prstGeom>
        </p:spPr>
        <p:txBody>
          <a:bodyPr wrap="square">
            <a:spAutoFit/>
          </a:bodyPr>
          <a:lstStyle/>
          <a:p>
            <a:r>
              <a:rPr lang="fr-FR" dirty="0" smtClean="0"/>
              <a:t>Google:</a:t>
            </a:r>
          </a:p>
          <a:p>
            <a:pPr algn="just"/>
            <a:r>
              <a:rPr lang="fr-FR" sz="2000" b="1" dirty="0" smtClean="0"/>
              <a:t>Le </a:t>
            </a:r>
            <a:r>
              <a:rPr lang="fr-FR" sz="2000" b="1" dirty="0"/>
              <a:t>marcottage est une méthode de multiplication des végétaux par la </a:t>
            </a:r>
            <a:r>
              <a:rPr lang="fr-FR" sz="2000" b="1" dirty="0" err="1"/>
              <a:t>rhizogenèse</a:t>
            </a:r>
            <a:r>
              <a:rPr lang="fr-FR" sz="2000" b="1" dirty="0"/>
              <a:t> (développement de racines) sur une partie aérienne d'une plante mère. Certaines plantes se marcottent naturellement. En horticulture, le marcottage est souvent utilisé pour cloner les plantes ligneuses, dont le bouturage est difficile.</a:t>
            </a:r>
          </a:p>
        </p:txBody>
      </p:sp>
    </p:spTree>
    <p:extLst>
      <p:ext uri="{BB962C8B-B14F-4D97-AF65-F5344CB8AC3E}">
        <p14:creationId xmlns:p14="http://schemas.microsoft.com/office/powerpoint/2010/main" val="5981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683568" y="2492896"/>
            <a:ext cx="7776864" cy="1077218"/>
          </a:xfrm>
          <a:prstGeom prst="rect">
            <a:avLst/>
          </a:prstGeom>
          <a:solidFill>
            <a:srgbClr val="006600"/>
          </a:solidFill>
        </p:spPr>
        <p:txBody>
          <a:bodyPr wrap="square" rtlCol="0">
            <a:spAutoFit/>
          </a:bodyPr>
          <a:lstStyle/>
          <a:p>
            <a:r>
              <a:rPr lang="fr-FR" sz="6400" b="1" dirty="0" smtClean="0">
                <a:solidFill>
                  <a:schemeClr val="bg1"/>
                </a:solidFill>
              </a:rPr>
              <a:t>Description Botanique</a:t>
            </a:r>
            <a:endParaRPr lang="fr-FR" sz="6400" b="1" dirty="0">
              <a:solidFill>
                <a:schemeClr val="bg1"/>
              </a:solidFill>
            </a:endParaRPr>
          </a:p>
        </p:txBody>
      </p:sp>
    </p:spTree>
    <p:extLst>
      <p:ext uri="{BB962C8B-B14F-4D97-AF65-F5344CB8AC3E}">
        <p14:creationId xmlns:p14="http://schemas.microsoft.com/office/powerpoint/2010/main" val="254518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536" y="447505"/>
            <a:ext cx="4693642" cy="6001643"/>
          </a:xfrm>
          <a:prstGeom prst="rect">
            <a:avLst/>
          </a:prstGeom>
          <a:solidFill>
            <a:srgbClr val="FFFF66"/>
          </a:solidFill>
        </p:spPr>
        <p:txBody>
          <a:bodyPr wrap="square">
            <a:spAutoFit/>
          </a:bodyPr>
          <a:lstStyle/>
          <a:p>
            <a:pPr marL="285750" indent="-285750" algn="just">
              <a:buFontTx/>
              <a:buChar char="-"/>
            </a:pPr>
            <a:r>
              <a:rPr lang="fr-FR" sz="2200" b="1" dirty="0"/>
              <a:t>H</a:t>
            </a:r>
            <a:r>
              <a:rPr lang="fr-FR" sz="2200" b="1" dirty="0" smtClean="0"/>
              <a:t>auteur </a:t>
            </a:r>
            <a:r>
              <a:rPr lang="fr-FR" sz="2200" b="1" dirty="0"/>
              <a:t>varie de 2 à 10 m, caractérisé par un port variable, </a:t>
            </a:r>
            <a:endParaRPr lang="fr-FR" sz="2200" b="1" dirty="0" smtClean="0"/>
          </a:p>
          <a:p>
            <a:pPr marL="285750" indent="-285750" algn="just">
              <a:buFontTx/>
              <a:buChar char="-"/>
            </a:pPr>
            <a:endParaRPr lang="fr-FR" sz="800" b="1" dirty="0" smtClean="0"/>
          </a:p>
          <a:p>
            <a:pPr marL="285750" lvl="0" indent="-285750" algn="just">
              <a:buFontTx/>
              <a:buChar char="-"/>
            </a:pPr>
            <a:r>
              <a:rPr lang="fr-FR" sz="2200" b="1" dirty="0"/>
              <a:t>Tronc vigoureux, résultant souvent de la soudure de plusieurs tiges enlacées, </a:t>
            </a:r>
          </a:p>
          <a:p>
            <a:pPr marL="285750" lvl="0" indent="-285750" algn="just">
              <a:buFontTx/>
              <a:buChar char="-"/>
            </a:pPr>
            <a:endParaRPr lang="fr-FR" sz="800" b="1" dirty="0" smtClean="0"/>
          </a:p>
          <a:p>
            <a:pPr marL="285750" indent="-285750" algn="just">
              <a:buFontTx/>
              <a:buChar char="-"/>
            </a:pPr>
            <a:r>
              <a:rPr lang="fr-FR" sz="2200" b="1" dirty="0" smtClean="0"/>
              <a:t>Port </a:t>
            </a:r>
            <a:r>
              <a:rPr lang="fr-FR" sz="2200" b="1" dirty="0"/>
              <a:t>rappelle celui de </a:t>
            </a:r>
            <a:r>
              <a:rPr lang="fr-FR" sz="2200" b="1" dirty="0" smtClean="0"/>
              <a:t>l'olivier,</a:t>
            </a:r>
            <a:endParaRPr lang="fr-FR" sz="2200" b="1" dirty="0"/>
          </a:p>
          <a:p>
            <a:pPr marL="285750" lvl="0" indent="-285750" algn="just">
              <a:buFontTx/>
              <a:buChar char="-"/>
            </a:pPr>
            <a:endParaRPr lang="fr-FR" sz="800" b="1" dirty="0" smtClean="0"/>
          </a:p>
          <a:p>
            <a:pPr marL="285750" indent="-285750" algn="just">
              <a:buFontTx/>
              <a:buChar char="-"/>
            </a:pPr>
            <a:r>
              <a:rPr lang="fr-FR" sz="2200" b="1" dirty="0" smtClean="0"/>
              <a:t>Branches </a:t>
            </a:r>
            <a:r>
              <a:rPr lang="fr-FR" sz="2200" b="1" dirty="0"/>
              <a:t>et rameaux sont très étalés et possèdent des extrémités épineuses, </a:t>
            </a:r>
            <a:endParaRPr lang="fr-FR" sz="2200" b="1" dirty="0" smtClean="0"/>
          </a:p>
          <a:p>
            <a:pPr marL="285750" indent="-285750" algn="just">
              <a:buFontTx/>
              <a:buChar char="-"/>
            </a:pPr>
            <a:endParaRPr lang="fr-FR" sz="800" b="1" dirty="0" smtClean="0"/>
          </a:p>
          <a:p>
            <a:pPr marL="285750" lvl="0" indent="-285750" algn="just">
              <a:buFontTx/>
              <a:buChar char="-"/>
            </a:pPr>
            <a:r>
              <a:rPr lang="fr-FR" sz="2200" b="1" dirty="0" smtClean="0"/>
              <a:t>Ecorce rugueuse</a:t>
            </a:r>
            <a:r>
              <a:rPr lang="fr-FR" sz="2200" b="1" dirty="0"/>
              <a:t>, découpée par des craquelures longitudinales et </a:t>
            </a:r>
            <a:r>
              <a:rPr lang="fr-FR" sz="2200" b="1" dirty="0" smtClean="0"/>
              <a:t>transversale,</a:t>
            </a:r>
          </a:p>
          <a:p>
            <a:pPr marL="285750" lvl="0" indent="-285750" algn="just">
              <a:buFontTx/>
              <a:buChar char="-"/>
            </a:pPr>
            <a:endParaRPr lang="fr-FR" sz="800" b="1" dirty="0" smtClean="0"/>
          </a:p>
          <a:p>
            <a:pPr marL="285750" indent="-285750" algn="just">
              <a:buFontTx/>
              <a:buChar char="-"/>
            </a:pPr>
            <a:r>
              <a:rPr lang="fr-FR" sz="2200" b="1" dirty="0"/>
              <a:t>Cyme très grande, étalée, dense, à contours arrondis, ramifications très </a:t>
            </a:r>
            <a:r>
              <a:rPr lang="fr-FR" sz="2200" b="1" dirty="0" err="1" smtClean="0"/>
              <a:t>divariquées</a:t>
            </a:r>
            <a:r>
              <a:rPr lang="fr-FR" sz="2200" b="1" dirty="0" smtClean="0"/>
              <a:t>. </a:t>
            </a:r>
            <a:endParaRPr lang="fr-FR" sz="2200" b="1"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104" y="289430"/>
            <a:ext cx="3488176" cy="6163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831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1000"/>
                                        <p:tgtEl>
                                          <p:spTgt spid="4">
                                            <p:txEl>
                                              <p:pRg st="6" end="6"/>
                                            </p:txEl>
                                          </p:spTgt>
                                        </p:tgtEl>
                                      </p:cBhvr>
                                    </p:animEffect>
                                    <p:anim calcmode="lin" valueType="num">
                                      <p:cBhvr>
                                        <p:cTn id="4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animEffect transition="in" filter="fade">
                                      <p:cBhvr>
                                        <p:cTn id="49" dur="1000"/>
                                        <p:tgtEl>
                                          <p:spTgt spid="4">
                                            <p:txEl>
                                              <p:pRg st="8" end="8"/>
                                            </p:txEl>
                                          </p:spTgt>
                                        </p:tgtEl>
                                      </p:cBhvr>
                                    </p:animEffect>
                                    <p:anim calcmode="lin" valueType="num">
                                      <p:cBhvr>
                                        <p:cTn id="50"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10" end="10"/>
                                            </p:txEl>
                                          </p:spTgt>
                                        </p:tgtEl>
                                        <p:attrNameLst>
                                          <p:attrName>style.visibility</p:attrName>
                                        </p:attrNameLst>
                                      </p:cBhvr>
                                      <p:to>
                                        <p:strVal val="visible"/>
                                      </p:to>
                                    </p:set>
                                    <p:animEffect transition="in" filter="fade">
                                      <p:cBhvr>
                                        <p:cTn id="56" dur="1000"/>
                                        <p:tgtEl>
                                          <p:spTgt spid="4">
                                            <p:txEl>
                                              <p:pRg st="10" end="10"/>
                                            </p:txEl>
                                          </p:spTgt>
                                        </p:tgtEl>
                                      </p:cBhvr>
                                    </p:animEffect>
                                    <p:anim calcmode="lin" valueType="num">
                                      <p:cBhvr>
                                        <p:cTn id="57"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3019" y="918806"/>
            <a:ext cx="8639461" cy="2585323"/>
          </a:xfrm>
          <a:prstGeom prst="rect">
            <a:avLst/>
          </a:prstGeom>
          <a:solidFill>
            <a:srgbClr val="CCFF99"/>
          </a:solidFill>
        </p:spPr>
        <p:txBody>
          <a:bodyPr wrap="square">
            <a:spAutoFit/>
          </a:bodyPr>
          <a:lstStyle/>
          <a:p>
            <a:pPr algn="just"/>
            <a:r>
              <a:rPr lang="fr-FR" sz="2400" b="1" dirty="0" smtClean="0"/>
              <a:t>- </a:t>
            </a:r>
            <a:r>
              <a:rPr lang="fr-FR" sz="2200" b="1" dirty="0" smtClean="0"/>
              <a:t>Feuilles </a:t>
            </a:r>
            <a:r>
              <a:rPr lang="fr-FR" sz="2200" b="1" dirty="0"/>
              <a:t>coriaces, </a:t>
            </a:r>
            <a:r>
              <a:rPr lang="fr-FR" sz="2200" b="1" dirty="0" smtClean="0"/>
              <a:t>alternes,  souvent </a:t>
            </a:r>
            <a:r>
              <a:rPr lang="fr-FR" sz="2200" b="1" dirty="0"/>
              <a:t>réunies en fascicules, </a:t>
            </a:r>
            <a:r>
              <a:rPr lang="fr-FR" sz="2200" b="1" dirty="0" smtClean="0"/>
              <a:t>entières</a:t>
            </a:r>
            <a:r>
              <a:rPr lang="fr-FR" sz="2200" b="1" dirty="0"/>
              <a:t>, lancéolées, </a:t>
            </a:r>
            <a:r>
              <a:rPr lang="fr-FR" sz="2200" b="1" dirty="0" smtClean="0"/>
              <a:t>lancéolé-oblongues </a:t>
            </a:r>
            <a:r>
              <a:rPr lang="fr-FR" sz="2200" b="1" dirty="0"/>
              <a:t>ou spatulées </a:t>
            </a:r>
            <a:r>
              <a:rPr lang="fr-FR" sz="2200" b="1" dirty="0" smtClean="0"/>
              <a:t>atténuées </a:t>
            </a:r>
            <a:r>
              <a:rPr lang="fr-FR" sz="2200" b="1" dirty="0"/>
              <a:t>ou plus ou moins nettement </a:t>
            </a:r>
            <a:r>
              <a:rPr lang="fr-FR" sz="2200" b="1" dirty="0" smtClean="0"/>
              <a:t>pétiolées</a:t>
            </a:r>
          </a:p>
          <a:p>
            <a:r>
              <a:rPr lang="fr-FR" sz="2200" b="1" dirty="0" smtClean="0"/>
              <a:t>- Feuilles de </a:t>
            </a:r>
            <a:r>
              <a:rPr lang="fr-FR" sz="2200" b="1" dirty="0"/>
              <a:t>2 à </a:t>
            </a:r>
            <a:r>
              <a:rPr lang="fr-FR" sz="2200" b="1" dirty="0" smtClean="0"/>
              <a:t>4cm </a:t>
            </a:r>
            <a:r>
              <a:rPr lang="fr-FR" sz="2200" b="1" dirty="0"/>
              <a:t>de long et </a:t>
            </a:r>
            <a:r>
              <a:rPr lang="fr-FR" sz="2200" b="1" dirty="0" smtClean="0"/>
              <a:t>de </a:t>
            </a:r>
            <a:r>
              <a:rPr lang="fr-FR" sz="2200" b="1" dirty="0"/>
              <a:t>0,5 à 1cm de </a:t>
            </a:r>
            <a:r>
              <a:rPr lang="fr-FR" sz="2200" b="1" dirty="0" smtClean="0"/>
              <a:t>large,</a:t>
            </a:r>
          </a:p>
          <a:p>
            <a:r>
              <a:rPr lang="fr-FR" sz="2200" b="1" dirty="0" smtClean="0"/>
              <a:t>- Feuilles de </a:t>
            </a:r>
            <a:r>
              <a:rPr lang="fr-FR" sz="2200" b="1" dirty="0"/>
              <a:t>couleur vert sombre en dessus et vert clair en dessous, glabres, à nervures médianes nettement plus </a:t>
            </a:r>
            <a:r>
              <a:rPr lang="fr-FR" sz="2200" b="1" dirty="0" smtClean="0"/>
              <a:t>marquées,</a:t>
            </a:r>
          </a:p>
          <a:p>
            <a:r>
              <a:rPr lang="fr-FR" sz="2200" b="1" dirty="0" smtClean="0"/>
              <a:t>- Feuillage </a:t>
            </a:r>
            <a:r>
              <a:rPr lang="fr-FR" sz="2200" b="1" dirty="0"/>
              <a:t>persistant, (sauf exception: sécheresse prolongée</a:t>
            </a:r>
            <a:r>
              <a:rPr lang="fr-FR" sz="2200" b="1" dirty="0" smtClean="0"/>
              <a:t>).</a:t>
            </a:r>
          </a:p>
        </p:txBody>
      </p:sp>
      <p:pic>
        <p:nvPicPr>
          <p:cNvPr id="6" name="Image 5" descr="C:\Users\pc-lenovo\Desktop\Nouveau dossier\P109040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5274" y="3664284"/>
            <a:ext cx="4660942" cy="2814072"/>
          </a:xfrm>
          <a:prstGeom prst="rect">
            <a:avLst/>
          </a:prstGeom>
          <a:noFill/>
          <a:ln>
            <a:noFill/>
          </a:ln>
        </p:spPr>
      </p:pic>
      <p:sp>
        <p:nvSpPr>
          <p:cNvPr id="2" name="ZoneTexte 1"/>
          <p:cNvSpPr txBox="1"/>
          <p:nvPr/>
        </p:nvSpPr>
        <p:spPr>
          <a:xfrm>
            <a:off x="3635896" y="87015"/>
            <a:ext cx="1368152" cy="523220"/>
          </a:xfrm>
          <a:prstGeom prst="rect">
            <a:avLst/>
          </a:prstGeom>
          <a:solidFill>
            <a:srgbClr val="006600"/>
          </a:solidFill>
        </p:spPr>
        <p:txBody>
          <a:bodyPr wrap="square" rtlCol="0">
            <a:spAutoFit/>
          </a:bodyPr>
          <a:lstStyle/>
          <a:p>
            <a:r>
              <a:rPr lang="fr-FR" sz="2800" b="1" dirty="0" smtClean="0">
                <a:solidFill>
                  <a:schemeClr val="bg1"/>
                </a:solidFill>
              </a:rPr>
              <a:t>Feuilles</a:t>
            </a:r>
            <a:endParaRPr lang="fr-FR" sz="2800" b="1" dirty="0">
              <a:solidFill>
                <a:schemeClr val="bg1"/>
              </a:solidFill>
            </a:endParaRPr>
          </a:p>
        </p:txBody>
      </p:sp>
      <p:sp>
        <p:nvSpPr>
          <p:cNvPr id="3" name="Rectangle 2"/>
          <p:cNvSpPr/>
          <p:nvPr/>
        </p:nvSpPr>
        <p:spPr>
          <a:xfrm>
            <a:off x="1970402" y="6478356"/>
            <a:ext cx="4689830" cy="276999"/>
          </a:xfrm>
          <a:prstGeom prst="rect">
            <a:avLst/>
          </a:prstGeom>
        </p:spPr>
        <p:txBody>
          <a:bodyPr wrap="square">
            <a:spAutoFit/>
          </a:bodyPr>
          <a:lstStyle/>
          <a:p>
            <a:r>
              <a:rPr lang="fr-FR" sz="1200" b="1" dirty="0"/>
              <a:t>(Source: </a:t>
            </a:r>
            <a:r>
              <a:rPr lang="fr-FR" sz="1200" b="1" dirty="0" err="1" smtClean="0"/>
              <a:t>Merabti</a:t>
            </a:r>
            <a:r>
              <a:rPr lang="fr-FR" sz="1200" b="1" dirty="0" smtClean="0"/>
              <a:t> </a:t>
            </a:r>
            <a:r>
              <a:rPr lang="fr-FR" sz="1200" b="1" dirty="0"/>
              <a:t>Otman, Direction agricole Wilaya Tindouf mars 2017)</a:t>
            </a:r>
          </a:p>
        </p:txBody>
      </p:sp>
    </p:spTree>
    <p:extLst>
      <p:ext uri="{BB962C8B-B14F-4D97-AF65-F5344CB8AC3E}">
        <p14:creationId xmlns:p14="http://schemas.microsoft.com/office/powerpoint/2010/main" val="413895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fade">
                                      <p:cBhvr>
                                        <p:cTn id="28" dur="1000"/>
                                        <p:tgtEl>
                                          <p:spTgt spid="4">
                                            <p:txEl>
                                              <p:pRg st="0" end="0"/>
                                            </p:txEl>
                                          </p:spTgt>
                                        </p:tgtEl>
                                      </p:cBhvr>
                                    </p:animEffect>
                                    <p:anim calcmode="lin" valueType="num">
                                      <p:cBhvr>
                                        <p:cTn id="29"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1" end="1"/>
                                            </p:txEl>
                                          </p:spTgt>
                                        </p:tgtEl>
                                        <p:attrNameLst>
                                          <p:attrName>style.visibility</p:attrName>
                                        </p:attrNameLst>
                                      </p:cBhvr>
                                      <p:to>
                                        <p:strVal val="visible"/>
                                      </p:to>
                                    </p:set>
                                    <p:animEffect transition="in" filter="fade">
                                      <p:cBhvr>
                                        <p:cTn id="35" dur="1000"/>
                                        <p:tgtEl>
                                          <p:spTgt spid="4">
                                            <p:txEl>
                                              <p:pRg st="1" end="1"/>
                                            </p:txEl>
                                          </p:spTgt>
                                        </p:tgtEl>
                                      </p:cBhvr>
                                    </p:animEffect>
                                    <p:anim calcmode="lin" valueType="num">
                                      <p:cBhvr>
                                        <p:cTn id="36"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fade">
                                      <p:cBhvr>
                                        <p:cTn id="42" dur="1000"/>
                                        <p:tgtEl>
                                          <p:spTgt spid="4">
                                            <p:txEl>
                                              <p:pRg st="2" end="2"/>
                                            </p:txEl>
                                          </p:spTgt>
                                        </p:tgtEl>
                                      </p:cBhvr>
                                    </p:animEffect>
                                    <p:anim calcmode="lin" valueType="num">
                                      <p:cBhvr>
                                        <p:cTn id="4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3" end="3"/>
                                            </p:txEl>
                                          </p:spTgt>
                                        </p:tgtEl>
                                        <p:attrNameLst>
                                          <p:attrName>style.visibility</p:attrName>
                                        </p:attrNameLst>
                                      </p:cBhvr>
                                      <p:to>
                                        <p:strVal val="visible"/>
                                      </p:to>
                                    </p:set>
                                    <p:animEffect transition="in" filter="fade">
                                      <p:cBhvr>
                                        <p:cTn id="49" dur="1000"/>
                                        <p:tgtEl>
                                          <p:spTgt spid="4">
                                            <p:txEl>
                                              <p:pRg st="3" end="3"/>
                                            </p:txEl>
                                          </p:spTgt>
                                        </p:tgtEl>
                                      </p:cBhvr>
                                    </p:animEffect>
                                    <p:anim calcmode="lin" valueType="num">
                                      <p:cBhvr>
                                        <p:cTn id="5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fade">
                                      <p:cBhvr>
                                        <p:cTn id="56" dur="1000"/>
                                        <p:tgtEl>
                                          <p:spTgt spid="3"/>
                                        </p:tgtEl>
                                      </p:cBhvr>
                                    </p:animEffect>
                                    <p:anim calcmode="lin" valueType="num">
                                      <p:cBhvr>
                                        <p:cTn id="57" dur="1000" fill="hold"/>
                                        <p:tgtEl>
                                          <p:spTgt spid="3"/>
                                        </p:tgtEl>
                                        <p:attrNameLst>
                                          <p:attrName>ppt_x</p:attrName>
                                        </p:attrNameLst>
                                      </p:cBhvr>
                                      <p:tavLst>
                                        <p:tav tm="0">
                                          <p:val>
                                            <p:strVal val="#ppt_x"/>
                                          </p:val>
                                        </p:tav>
                                        <p:tav tm="100000">
                                          <p:val>
                                            <p:strVal val="#ppt_x"/>
                                          </p:val>
                                        </p:tav>
                                      </p:tavLst>
                                    </p:anim>
                                    <p:anim calcmode="lin" valueType="num">
                                      <p:cBhvr>
                                        <p:cTn id="5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C:\Users\pc-lenovo\Desktop\Nouveau dossier\P109041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77953" y="2800638"/>
            <a:ext cx="4720053" cy="3514438"/>
          </a:xfrm>
          <a:prstGeom prst="rect">
            <a:avLst/>
          </a:prstGeom>
          <a:noFill/>
          <a:ln>
            <a:noFill/>
          </a:ln>
        </p:spPr>
      </p:pic>
      <p:sp>
        <p:nvSpPr>
          <p:cNvPr id="3" name="Rectangle 2"/>
          <p:cNvSpPr/>
          <p:nvPr/>
        </p:nvSpPr>
        <p:spPr>
          <a:xfrm>
            <a:off x="85875" y="2074802"/>
            <a:ext cx="3960439" cy="4708981"/>
          </a:xfrm>
          <a:prstGeom prst="rect">
            <a:avLst/>
          </a:prstGeom>
          <a:solidFill>
            <a:srgbClr val="FFFFCC"/>
          </a:solidFill>
        </p:spPr>
        <p:txBody>
          <a:bodyPr wrap="square">
            <a:spAutoFit/>
          </a:bodyPr>
          <a:lstStyle/>
          <a:p>
            <a:pPr algn="just"/>
            <a:r>
              <a:rPr lang="fr-FR" sz="2000" b="1" dirty="0" smtClean="0"/>
              <a:t>Fleurs petites de 3 mm de diamètre et se présentent sous forme d’une cloche apparaissent en mois de février – mars</a:t>
            </a:r>
          </a:p>
          <a:p>
            <a:r>
              <a:rPr lang="fr-FR" sz="2000" b="1" dirty="0" smtClean="0"/>
              <a:t>Fleurs de type </a:t>
            </a:r>
            <a:r>
              <a:rPr lang="fr-FR" sz="2000" b="1" dirty="0"/>
              <a:t>5, sessiles, munies de 2 </a:t>
            </a:r>
            <a:r>
              <a:rPr lang="fr-FR" sz="2000" b="1" dirty="0" smtClean="0"/>
              <a:t>bractées.</a:t>
            </a:r>
          </a:p>
          <a:p>
            <a:r>
              <a:rPr lang="fr-FR" sz="2000" b="1" dirty="0"/>
              <a:t>S</a:t>
            </a:r>
            <a:r>
              <a:rPr lang="fr-FR" sz="2000" b="1" dirty="0" smtClean="0"/>
              <a:t>épales </a:t>
            </a:r>
            <a:r>
              <a:rPr lang="fr-FR" sz="2000" b="1" dirty="0"/>
              <a:t>pubescents, un peu soudés à la </a:t>
            </a:r>
            <a:r>
              <a:rPr lang="fr-FR" sz="2000" b="1" dirty="0" smtClean="0"/>
              <a:t>base.</a:t>
            </a:r>
          </a:p>
          <a:p>
            <a:r>
              <a:rPr lang="fr-FR" sz="2000" b="1" dirty="0" smtClean="0"/>
              <a:t>Corolle (</a:t>
            </a:r>
            <a:r>
              <a:rPr lang="fr-FR" sz="2000" dirty="0"/>
              <a:t>ensemble </a:t>
            </a:r>
            <a:r>
              <a:rPr lang="fr-FR" sz="2000" dirty="0" smtClean="0"/>
              <a:t>de pétales)</a:t>
            </a:r>
            <a:r>
              <a:rPr lang="fr-FR" sz="2000" b="1" dirty="0" smtClean="0"/>
              <a:t> </a:t>
            </a:r>
            <a:r>
              <a:rPr lang="fr-FR" sz="2000" b="1" dirty="0"/>
              <a:t>verdâtre, en cloche à divisions </a:t>
            </a:r>
            <a:r>
              <a:rPr lang="fr-FR" sz="2000" b="1" dirty="0" smtClean="0"/>
              <a:t>profondes.</a:t>
            </a:r>
          </a:p>
          <a:p>
            <a:pPr algn="just"/>
            <a:r>
              <a:rPr lang="fr-FR" sz="2000" b="1" dirty="0"/>
              <a:t>E</a:t>
            </a:r>
            <a:r>
              <a:rPr lang="fr-FR" sz="2000" b="1" dirty="0" smtClean="0"/>
              <a:t>tamines </a:t>
            </a:r>
            <a:r>
              <a:rPr lang="fr-FR" sz="2000" b="1" dirty="0"/>
              <a:t>un peu plus longues que la corolle et insérées à sa </a:t>
            </a:r>
            <a:r>
              <a:rPr lang="fr-FR" sz="2000" b="1" dirty="0" smtClean="0"/>
              <a:t>base.</a:t>
            </a:r>
          </a:p>
          <a:p>
            <a:pPr algn="just"/>
            <a:r>
              <a:rPr lang="fr-FR" sz="2000" b="1" dirty="0"/>
              <a:t>O</a:t>
            </a:r>
            <a:r>
              <a:rPr lang="fr-FR" sz="2000" b="1" dirty="0" smtClean="0"/>
              <a:t>vaire </a:t>
            </a:r>
            <a:r>
              <a:rPr lang="fr-FR" sz="2000" b="1" dirty="0"/>
              <a:t>velu, surmonté d’un style égalant ou dépassant les </a:t>
            </a:r>
            <a:r>
              <a:rPr lang="fr-FR" sz="2000" b="1" dirty="0" smtClean="0"/>
              <a:t>étamines.</a:t>
            </a:r>
          </a:p>
        </p:txBody>
      </p:sp>
      <p:sp>
        <p:nvSpPr>
          <p:cNvPr id="2" name="Rectangle 1"/>
          <p:cNvSpPr/>
          <p:nvPr/>
        </p:nvSpPr>
        <p:spPr>
          <a:xfrm>
            <a:off x="4289466" y="6309320"/>
            <a:ext cx="4720053" cy="276999"/>
          </a:xfrm>
          <a:prstGeom prst="rect">
            <a:avLst/>
          </a:prstGeom>
        </p:spPr>
        <p:txBody>
          <a:bodyPr wrap="square">
            <a:spAutoFit/>
          </a:bodyPr>
          <a:lstStyle/>
          <a:p>
            <a:r>
              <a:rPr lang="fr-FR" sz="1200" b="1" dirty="0"/>
              <a:t>(</a:t>
            </a:r>
            <a:r>
              <a:rPr lang="fr-FR" sz="1200" b="1" dirty="0" smtClean="0"/>
              <a:t>Source: </a:t>
            </a:r>
            <a:r>
              <a:rPr lang="fr-FR" sz="1200" b="1" dirty="0" err="1" smtClean="0"/>
              <a:t>Merabti</a:t>
            </a:r>
            <a:r>
              <a:rPr lang="fr-FR" sz="1200" b="1" dirty="0" smtClean="0"/>
              <a:t> </a:t>
            </a:r>
            <a:r>
              <a:rPr lang="fr-FR" sz="1200" b="1" dirty="0"/>
              <a:t>Otman, Direction agricole Wilaya </a:t>
            </a:r>
            <a:r>
              <a:rPr lang="fr-FR" sz="1200" b="1" dirty="0" smtClean="0"/>
              <a:t>Tindouf mars 2017)</a:t>
            </a:r>
            <a:endParaRPr lang="fr-FR" sz="1200" b="1" dirty="0"/>
          </a:p>
        </p:txBody>
      </p:sp>
      <p:sp>
        <p:nvSpPr>
          <p:cNvPr id="4" name="Rectangle 3"/>
          <p:cNvSpPr/>
          <p:nvPr/>
        </p:nvSpPr>
        <p:spPr>
          <a:xfrm>
            <a:off x="232235" y="1001410"/>
            <a:ext cx="8372214" cy="1015663"/>
          </a:xfrm>
          <a:prstGeom prst="rect">
            <a:avLst/>
          </a:prstGeom>
          <a:solidFill>
            <a:srgbClr val="CCFF99"/>
          </a:solidFill>
        </p:spPr>
        <p:txBody>
          <a:bodyPr wrap="square">
            <a:spAutoFit/>
          </a:bodyPr>
          <a:lstStyle/>
          <a:p>
            <a:pPr marL="285750" lvl="0" indent="-285750">
              <a:buFontTx/>
              <a:buChar char="-"/>
            </a:pPr>
            <a:r>
              <a:rPr lang="fr-FR" sz="2000" b="1" dirty="0" smtClean="0"/>
              <a:t>Inflorescences </a:t>
            </a:r>
            <a:r>
              <a:rPr lang="fr-FR" sz="2000" b="1" dirty="0"/>
              <a:t>en glomérules axillaires, </a:t>
            </a:r>
          </a:p>
          <a:p>
            <a:pPr marL="285750" lvl="0" indent="-285750" algn="just">
              <a:buFontTx/>
              <a:buChar char="-"/>
            </a:pPr>
            <a:r>
              <a:rPr lang="fr-FR" sz="2000" b="1" dirty="0" smtClean="0"/>
              <a:t>Fleurs </a:t>
            </a:r>
            <a:r>
              <a:rPr lang="fr-FR" sz="2000" b="1" dirty="0"/>
              <a:t>blanches a jaune </a:t>
            </a:r>
            <a:r>
              <a:rPr lang="fr-FR" sz="2000" b="1" dirty="0" smtClean="0"/>
              <a:t>verdâtre </a:t>
            </a:r>
            <a:r>
              <a:rPr lang="fr-FR" sz="2000" b="1" dirty="0"/>
              <a:t>hermaphrodites, </a:t>
            </a:r>
            <a:r>
              <a:rPr lang="fr-FR" sz="2000" b="1" dirty="0" smtClean="0"/>
              <a:t>gamopétales </a:t>
            </a:r>
            <a:r>
              <a:rPr lang="fr-FR" sz="2000" b="1" dirty="0"/>
              <a:t>a tube </a:t>
            </a:r>
            <a:r>
              <a:rPr lang="fr-FR" sz="2000" b="1" dirty="0" smtClean="0"/>
              <a:t>très </a:t>
            </a:r>
            <a:r>
              <a:rPr lang="fr-FR" sz="2000" b="1" dirty="0"/>
              <a:t>court et </a:t>
            </a:r>
            <a:r>
              <a:rPr lang="fr-FR" sz="2000" b="1" dirty="0" smtClean="0"/>
              <a:t>réunies </a:t>
            </a:r>
            <a:r>
              <a:rPr lang="fr-FR" sz="2000" b="1" dirty="0"/>
              <a:t>en </a:t>
            </a:r>
            <a:r>
              <a:rPr lang="fr-FR" sz="2000" b="1" dirty="0" smtClean="0"/>
              <a:t>glomérules</a:t>
            </a:r>
            <a:r>
              <a:rPr lang="fr-FR" sz="2000" b="1" dirty="0"/>
              <a:t>.</a:t>
            </a:r>
          </a:p>
        </p:txBody>
      </p:sp>
      <p:sp>
        <p:nvSpPr>
          <p:cNvPr id="6" name="ZoneTexte 5"/>
          <p:cNvSpPr txBox="1"/>
          <p:nvPr/>
        </p:nvSpPr>
        <p:spPr>
          <a:xfrm>
            <a:off x="4067943" y="117600"/>
            <a:ext cx="1368153" cy="646331"/>
          </a:xfrm>
          <a:prstGeom prst="rect">
            <a:avLst/>
          </a:prstGeom>
          <a:solidFill>
            <a:srgbClr val="FFFF00"/>
          </a:solidFill>
        </p:spPr>
        <p:txBody>
          <a:bodyPr wrap="square" rtlCol="0">
            <a:spAutoFit/>
          </a:bodyPr>
          <a:lstStyle/>
          <a:p>
            <a:r>
              <a:rPr lang="fr-FR" sz="3600" b="1" dirty="0" smtClean="0"/>
              <a:t>Fleurs</a:t>
            </a:r>
            <a:endParaRPr lang="fr-FR" sz="3600" b="1" dirty="0"/>
          </a:p>
        </p:txBody>
      </p:sp>
    </p:spTree>
    <p:extLst>
      <p:ext uri="{BB962C8B-B14F-4D97-AF65-F5344CB8AC3E}">
        <p14:creationId xmlns:p14="http://schemas.microsoft.com/office/powerpoint/2010/main" val="193403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Effect transition="in" filter="fade">
                                      <p:cBhvr>
                                        <p:cTn id="35" dur="1000"/>
                                        <p:tgtEl>
                                          <p:spTgt spid="4">
                                            <p:txEl>
                                              <p:pRg st="0" end="0"/>
                                            </p:txEl>
                                          </p:spTgt>
                                        </p:tgtEl>
                                      </p:cBhvr>
                                    </p:animEffect>
                                    <p:anim calcmode="lin" valueType="num">
                                      <p:cBhvr>
                                        <p:cTn id="3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animEffect transition="in" filter="fade">
                                      <p:cBhvr>
                                        <p:cTn id="42" dur="1000"/>
                                        <p:tgtEl>
                                          <p:spTgt spid="4">
                                            <p:txEl>
                                              <p:pRg st="1" end="1"/>
                                            </p:txEl>
                                          </p:spTgt>
                                        </p:tgtEl>
                                      </p:cBhvr>
                                    </p:animEffect>
                                    <p:anim calcmode="lin" valueType="num">
                                      <p:cBhvr>
                                        <p:cTn id="4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0" end="0"/>
                                            </p:txEl>
                                          </p:spTgt>
                                        </p:tgtEl>
                                        <p:attrNameLst>
                                          <p:attrName>style.visibility</p:attrName>
                                        </p:attrNameLst>
                                      </p:cBhvr>
                                      <p:to>
                                        <p:strVal val="visible"/>
                                      </p:to>
                                    </p:set>
                                    <p:animEffect transition="in" filter="fade">
                                      <p:cBhvr>
                                        <p:cTn id="56" dur="1000"/>
                                        <p:tgtEl>
                                          <p:spTgt spid="3">
                                            <p:txEl>
                                              <p:pRg st="0" end="0"/>
                                            </p:txEl>
                                          </p:spTgt>
                                        </p:tgtEl>
                                      </p:cBhvr>
                                    </p:animEffect>
                                    <p:anim calcmode="lin" valueType="num">
                                      <p:cBhvr>
                                        <p:cTn id="5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1" end="1"/>
                                            </p:txEl>
                                          </p:spTgt>
                                        </p:tgtEl>
                                        <p:attrNameLst>
                                          <p:attrName>style.visibility</p:attrName>
                                        </p:attrNameLst>
                                      </p:cBhvr>
                                      <p:to>
                                        <p:strVal val="visible"/>
                                      </p:to>
                                    </p:set>
                                    <p:animEffect transition="in" filter="fade">
                                      <p:cBhvr>
                                        <p:cTn id="63" dur="1000"/>
                                        <p:tgtEl>
                                          <p:spTgt spid="3">
                                            <p:txEl>
                                              <p:pRg st="1" end="1"/>
                                            </p:txEl>
                                          </p:spTgt>
                                        </p:tgtEl>
                                      </p:cBhvr>
                                    </p:animEffect>
                                    <p:anim calcmode="lin" valueType="num">
                                      <p:cBhvr>
                                        <p:cTn id="6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
                                            <p:txEl>
                                              <p:pRg st="2" end="2"/>
                                            </p:txEl>
                                          </p:spTgt>
                                        </p:tgtEl>
                                        <p:attrNameLst>
                                          <p:attrName>style.visibility</p:attrName>
                                        </p:attrNameLst>
                                      </p:cBhvr>
                                      <p:to>
                                        <p:strVal val="visible"/>
                                      </p:to>
                                    </p:set>
                                    <p:animEffect transition="in" filter="fade">
                                      <p:cBhvr>
                                        <p:cTn id="70" dur="1000"/>
                                        <p:tgtEl>
                                          <p:spTgt spid="3">
                                            <p:txEl>
                                              <p:pRg st="2" end="2"/>
                                            </p:txEl>
                                          </p:spTgt>
                                        </p:tgtEl>
                                      </p:cBhvr>
                                    </p:animEffect>
                                    <p:anim calcmode="lin" valueType="num">
                                      <p:cBhvr>
                                        <p:cTn id="7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3">
                                            <p:txEl>
                                              <p:pRg st="3" end="3"/>
                                            </p:txEl>
                                          </p:spTgt>
                                        </p:tgtEl>
                                        <p:attrNameLst>
                                          <p:attrName>style.visibility</p:attrName>
                                        </p:attrNameLst>
                                      </p:cBhvr>
                                      <p:to>
                                        <p:strVal val="visible"/>
                                      </p:to>
                                    </p:set>
                                    <p:animEffect transition="in" filter="fade">
                                      <p:cBhvr>
                                        <p:cTn id="77" dur="1000"/>
                                        <p:tgtEl>
                                          <p:spTgt spid="3">
                                            <p:txEl>
                                              <p:pRg st="3" end="3"/>
                                            </p:txEl>
                                          </p:spTgt>
                                        </p:tgtEl>
                                      </p:cBhvr>
                                    </p:animEffect>
                                    <p:anim calcmode="lin" valueType="num">
                                      <p:cBhvr>
                                        <p:cTn id="7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3">
                                            <p:txEl>
                                              <p:pRg st="4" end="4"/>
                                            </p:txEl>
                                          </p:spTgt>
                                        </p:tgtEl>
                                        <p:attrNameLst>
                                          <p:attrName>style.visibility</p:attrName>
                                        </p:attrNameLst>
                                      </p:cBhvr>
                                      <p:to>
                                        <p:strVal val="visible"/>
                                      </p:to>
                                    </p:set>
                                    <p:animEffect transition="in" filter="fade">
                                      <p:cBhvr>
                                        <p:cTn id="84" dur="1000"/>
                                        <p:tgtEl>
                                          <p:spTgt spid="3">
                                            <p:txEl>
                                              <p:pRg st="4" end="4"/>
                                            </p:txEl>
                                          </p:spTgt>
                                        </p:tgtEl>
                                      </p:cBhvr>
                                    </p:animEffect>
                                    <p:anim calcmode="lin" valueType="num">
                                      <p:cBhvr>
                                        <p:cTn id="8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8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3">
                                            <p:txEl>
                                              <p:pRg st="5" end="5"/>
                                            </p:txEl>
                                          </p:spTgt>
                                        </p:tgtEl>
                                        <p:attrNameLst>
                                          <p:attrName>style.visibility</p:attrName>
                                        </p:attrNameLst>
                                      </p:cBhvr>
                                      <p:to>
                                        <p:strVal val="visible"/>
                                      </p:to>
                                    </p:set>
                                    <p:animEffect transition="in" filter="fade">
                                      <p:cBhvr>
                                        <p:cTn id="91" dur="1000"/>
                                        <p:tgtEl>
                                          <p:spTgt spid="3">
                                            <p:txEl>
                                              <p:pRg st="5" end="5"/>
                                            </p:txEl>
                                          </p:spTgt>
                                        </p:tgtEl>
                                      </p:cBhvr>
                                    </p:animEffect>
                                    <p:anim calcmode="lin" valueType="num">
                                      <p:cBhvr>
                                        <p:cTn id="9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4"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C\Desktop\Arganier-Jan2017\Arganier-Otman\DSC016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104" y="3840001"/>
            <a:ext cx="3295798" cy="278389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D:\Nouveau dossier (2)\Nouveau dossier (3)\DSC0163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4067" y="3145763"/>
            <a:ext cx="3423438" cy="2875523"/>
          </a:xfrm>
          <a:prstGeom prst="rect">
            <a:avLst/>
          </a:prstGeom>
          <a:noFill/>
          <a:ln>
            <a:noFill/>
          </a:ln>
        </p:spPr>
      </p:pic>
      <p:sp>
        <p:nvSpPr>
          <p:cNvPr id="2" name="Rectangle 1"/>
          <p:cNvSpPr/>
          <p:nvPr/>
        </p:nvSpPr>
        <p:spPr>
          <a:xfrm>
            <a:off x="1475656" y="6351849"/>
            <a:ext cx="4032448" cy="276999"/>
          </a:xfrm>
          <a:prstGeom prst="rect">
            <a:avLst/>
          </a:prstGeom>
        </p:spPr>
        <p:txBody>
          <a:bodyPr wrap="square">
            <a:spAutoFit/>
          </a:bodyPr>
          <a:lstStyle/>
          <a:p>
            <a:r>
              <a:rPr lang="fr-FR" sz="1200" b="1" dirty="0"/>
              <a:t>(</a:t>
            </a:r>
            <a:r>
              <a:rPr lang="fr-FR" sz="1200" b="1" dirty="0" smtClean="0"/>
              <a:t>Source: </a:t>
            </a:r>
            <a:r>
              <a:rPr lang="fr-FR" sz="1200" b="1" dirty="0" err="1" smtClean="0"/>
              <a:t>Merabti</a:t>
            </a:r>
            <a:r>
              <a:rPr lang="fr-FR" sz="1200" b="1" dirty="0" smtClean="0"/>
              <a:t> </a:t>
            </a:r>
            <a:r>
              <a:rPr lang="fr-FR" sz="1200" b="1" dirty="0"/>
              <a:t>Otman, Direction agricole Wilaya </a:t>
            </a:r>
            <a:r>
              <a:rPr lang="fr-FR" sz="1200" b="1" dirty="0" err="1" smtClean="0"/>
              <a:t>Tiundof</a:t>
            </a:r>
            <a:r>
              <a:rPr lang="fr-FR" sz="1200" b="1" dirty="0"/>
              <a:t>)</a:t>
            </a:r>
          </a:p>
        </p:txBody>
      </p:sp>
      <p:sp>
        <p:nvSpPr>
          <p:cNvPr id="3" name="Rectangle 2"/>
          <p:cNvSpPr/>
          <p:nvPr/>
        </p:nvSpPr>
        <p:spPr>
          <a:xfrm>
            <a:off x="185629" y="188640"/>
            <a:ext cx="8418819" cy="2554545"/>
          </a:xfrm>
          <a:prstGeom prst="rect">
            <a:avLst/>
          </a:prstGeom>
          <a:solidFill>
            <a:srgbClr val="FFFF00"/>
          </a:solidFill>
        </p:spPr>
        <p:txBody>
          <a:bodyPr wrap="square">
            <a:spAutoFit/>
          </a:bodyPr>
          <a:lstStyle/>
          <a:p>
            <a:pPr algn="just"/>
            <a:r>
              <a:rPr lang="fr-FR" sz="2200" b="1" dirty="0" smtClean="0"/>
              <a:t>Fruit est: </a:t>
            </a:r>
          </a:p>
          <a:p>
            <a:pPr marL="342900" indent="-342900" algn="just">
              <a:buFontTx/>
              <a:buChar char="-"/>
            </a:pPr>
            <a:r>
              <a:rPr lang="fr-FR" sz="2200" b="1" dirty="0" smtClean="0"/>
              <a:t>baie ovale, fusiforme</a:t>
            </a:r>
          </a:p>
          <a:p>
            <a:pPr marL="342900" indent="-342900" algn="just">
              <a:buFontTx/>
              <a:buChar char="-"/>
            </a:pPr>
            <a:r>
              <a:rPr lang="fr-FR" sz="2200" b="1" dirty="0" smtClean="0"/>
              <a:t>taille variable:  1 </a:t>
            </a:r>
            <a:r>
              <a:rPr lang="fr-FR" sz="2200" b="1" dirty="0"/>
              <a:t>à </a:t>
            </a:r>
            <a:r>
              <a:rPr lang="fr-FR" sz="2200" b="1" dirty="0" smtClean="0"/>
              <a:t>3 cm (</a:t>
            </a:r>
            <a:r>
              <a:rPr lang="fr-FR" sz="2400" b="1" dirty="0"/>
              <a:t>de celle d’une olive à celle d’une </a:t>
            </a:r>
            <a:r>
              <a:rPr lang="fr-FR" sz="2400" b="1" dirty="0" smtClean="0"/>
              <a:t>noix)</a:t>
            </a:r>
            <a:endParaRPr lang="fr-FR" sz="2200" b="1" dirty="0"/>
          </a:p>
          <a:p>
            <a:pPr marL="342900" indent="-342900" algn="just">
              <a:buFontTx/>
              <a:buChar char="-"/>
            </a:pPr>
            <a:r>
              <a:rPr lang="fr-FR" sz="2200" b="1" dirty="0" smtClean="0"/>
              <a:t>couleur: verte et jaune-brun </a:t>
            </a:r>
            <a:r>
              <a:rPr lang="fr-FR" sz="2200" b="1" dirty="0"/>
              <a:t>à </a:t>
            </a:r>
            <a:r>
              <a:rPr lang="fr-FR" sz="2200" b="1" dirty="0" smtClean="0"/>
              <a:t>maturité</a:t>
            </a:r>
          </a:p>
          <a:p>
            <a:pPr marL="342900" indent="-342900" algn="just">
              <a:buFontTx/>
              <a:buChar char="-"/>
            </a:pPr>
            <a:r>
              <a:rPr lang="fr-FR" sz="2400" b="1" dirty="0" smtClean="0"/>
              <a:t>ressemblent </a:t>
            </a:r>
            <a:r>
              <a:rPr lang="fr-FR" sz="2400" b="1" dirty="0"/>
              <a:t>a ceux d'une olive, mais sont plus gros et plus </a:t>
            </a:r>
            <a:r>
              <a:rPr lang="fr-FR" sz="2400" b="1" dirty="0" smtClean="0"/>
              <a:t>ronds,</a:t>
            </a:r>
            <a:endParaRPr lang="fr-FR" sz="2200" b="1" dirty="0"/>
          </a:p>
          <a:p>
            <a:pPr marL="342900" indent="-342900" algn="just">
              <a:buFontTx/>
              <a:buChar char="-"/>
            </a:pPr>
            <a:r>
              <a:rPr lang="fr-FR" sz="2200" b="1" dirty="0"/>
              <a:t>c</a:t>
            </a:r>
            <a:r>
              <a:rPr lang="fr-FR" sz="2200" b="1" dirty="0" smtClean="0"/>
              <a:t>oque: dure,</a:t>
            </a:r>
          </a:p>
        </p:txBody>
      </p:sp>
    </p:spTree>
    <p:extLst>
      <p:ext uri="{BB962C8B-B14F-4D97-AF65-F5344CB8AC3E}">
        <p14:creationId xmlns:p14="http://schemas.microsoft.com/office/powerpoint/2010/main" val="3742534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1000"/>
                                        <p:tgtEl>
                                          <p:spTgt spid="2050"/>
                                        </p:tgtEl>
                                      </p:cBhvr>
                                    </p:animEffect>
                                    <p:anim calcmode="lin" valueType="num">
                                      <p:cBhvr>
                                        <p:cTn id="22" dur="1000" fill="hold"/>
                                        <p:tgtEl>
                                          <p:spTgt spid="2050"/>
                                        </p:tgtEl>
                                        <p:attrNameLst>
                                          <p:attrName>ppt_x</p:attrName>
                                        </p:attrNameLst>
                                      </p:cBhvr>
                                      <p:tavLst>
                                        <p:tav tm="0">
                                          <p:val>
                                            <p:strVal val="#ppt_x"/>
                                          </p:val>
                                        </p:tav>
                                        <p:tav tm="100000">
                                          <p:val>
                                            <p:strVal val="#ppt_x"/>
                                          </p:val>
                                        </p:tav>
                                      </p:tavLst>
                                    </p:anim>
                                    <p:anim calcmode="lin" valueType="num">
                                      <p:cBhvr>
                                        <p:cTn id="23"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3568" y="404664"/>
            <a:ext cx="7488832" cy="1384995"/>
          </a:xfrm>
          <a:prstGeom prst="rect">
            <a:avLst/>
          </a:prstGeom>
          <a:solidFill>
            <a:srgbClr val="FFC000"/>
          </a:solidFill>
        </p:spPr>
        <p:txBody>
          <a:bodyPr wrap="square">
            <a:spAutoFit/>
          </a:bodyPr>
          <a:lstStyle/>
          <a:p>
            <a:pPr algn="just"/>
            <a:r>
              <a:rPr lang="fr-FR" sz="2800" b="1" dirty="0" smtClean="0"/>
              <a:t>Fruits renferment </a:t>
            </a:r>
            <a:r>
              <a:rPr lang="fr-FR" sz="2800" b="1" dirty="0"/>
              <a:t>une noix très dure abritant </a:t>
            </a:r>
            <a:r>
              <a:rPr lang="fr-FR" sz="2800" b="1" dirty="0">
                <a:solidFill>
                  <a:srgbClr val="FF0000"/>
                </a:solidFill>
              </a:rPr>
              <a:t>2</a:t>
            </a:r>
            <a:r>
              <a:rPr lang="fr-FR" sz="2800" b="1" dirty="0"/>
              <a:t> ou </a:t>
            </a:r>
            <a:r>
              <a:rPr lang="fr-FR" sz="2800" b="1" dirty="0">
                <a:solidFill>
                  <a:srgbClr val="0000FF"/>
                </a:solidFill>
              </a:rPr>
              <a:t>3</a:t>
            </a:r>
            <a:r>
              <a:rPr lang="fr-FR" sz="2800" b="1" dirty="0">
                <a:solidFill>
                  <a:srgbClr val="FF0000"/>
                </a:solidFill>
              </a:rPr>
              <a:t> </a:t>
            </a:r>
            <a:r>
              <a:rPr lang="fr-FR" sz="2800" b="1" dirty="0" smtClean="0"/>
              <a:t>‘’</a:t>
            </a:r>
            <a:r>
              <a:rPr lang="fr-FR" sz="2800" b="1" dirty="0" err="1" smtClean="0"/>
              <a:t>amandons</a:t>
            </a:r>
            <a:r>
              <a:rPr lang="fr-FR" sz="2800" b="1" dirty="0" smtClean="0"/>
              <a:t>‘’ a </a:t>
            </a:r>
            <a:r>
              <a:rPr lang="fr-FR" sz="2800" b="1" dirty="0"/>
              <a:t>partir desquels sera extraite l'huile d'</a:t>
            </a:r>
            <a:r>
              <a:rPr lang="fr-FR" sz="2800" b="1" dirty="0" err="1"/>
              <a:t>Argane</a:t>
            </a:r>
            <a:r>
              <a:rPr lang="fr-FR" sz="2800" b="1" dirty="0"/>
              <a:t>.</a:t>
            </a:r>
          </a:p>
        </p:txBody>
      </p:sp>
      <p:pic>
        <p:nvPicPr>
          <p:cNvPr id="5" name="Image 4" descr="C:\Users\pc-lenovo\Desktop\Nouveau dossier (6)\P109057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2231335"/>
            <a:ext cx="3528392" cy="3024336"/>
          </a:xfrm>
          <a:prstGeom prst="rect">
            <a:avLst/>
          </a:prstGeom>
          <a:noFill/>
          <a:ln>
            <a:noFill/>
          </a:ln>
        </p:spPr>
      </p:pic>
      <p:pic>
        <p:nvPicPr>
          <p:cNvPr id="1026" name="Picture 2" descr="C:\Users\PC\Desktop\IMG_624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3743503"/>
            <a:ext cx="3816424" cy="293977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74234" y="6165303"/>
            <a:ext cx="4101822" cy="276999"/>
          </a:xfrm>
          <a:prstGeom prst="rect">
            <a:avLst/>
          </a:prstGeom>
        </p:spPr>
        <p:txBody>
          <a:bodyPr wrap="square">
            <a:spAutoFit/>
          </a:bodyPr>
          <a:lstStyle/>
          <a:p>
            <a:r>
              <a:rPr lang="fr-FR" sz="1200" b="1" dirty="0"/>
              <a:t>(</a:t>
            </a:r>
            <a:r>
              <a:rPr lang="fr-FR" sz="1200" b="1" dirty="0" smtClean="0"/>
              <a:t>Source: </a:t>
            </a:r>
            <a:r>
              <a:rPr lang="fr-FR" sz="1200" b="1" dirty="0" err="1" smtClean="0"/>
              <a:t>Merabti</a:t>
            </a:r>
            <a:r>
              <a:rPr lang="fr-FR" sz="1200" b="1" dirty="0" smtClean="0"/>
              <a:t> </a:t>
            </a:r>
            <a:r>
              <a:rPr lang="fr-FR" sz="1200" b="1" dirty="0"/>
              <a:t>Otman, Direction agricole Wilaya </a:t>
            </a:r>
            <a:r>
              <a:rPr lang="fr-FR" sz="1200" b="1" dirty="0" err="1" smtClean="0"/>
              <a:t>Tiundouf</a:t>
            </a:r>
            <a:r>
              <a:rPr lang="fr-FR" sz="1200" b="1" dirty="0" smtClean="0"/>
              <a:t>)</a:t>
            </a:r>
            <a:endParaRPr lang="fr-FR" sz="1200" dirty="0"/>
          </a:p>
        </p:txBody>
      </p:sp>
    </p:spTree>
    <p:extLst>
      <p:ext uri="{BB962C8B-B14F-4D97-AF65-F5344CB8AC3E}">
        <p14:creationId xmlns:p14="http://schemas.microsoft.com/office/powerpoint/2010/main" val="165675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1000"/>
                                        <p:tgtEl>
                                          <p:spTgt spid="1026"/>
                                        </p:tgtEl>
                                      </p:cBhvr>
                                    </p:animEffect>
                                    <p:anim calcmode="lin" valueType="num">
                                      <p:cBhvr>
                                        <p:cTn id="22" dur="1000" fill="hold"/>
                                        <p:tgtEl>
                                          <p:spTgt spid="1026"/>
                                        </p:tgtEl>
                                        <p:attrNameLst>
                                          <p:attrName>ppt_x</p:attrName>
                                        </p:attrNameLst>
                                      </p:cBhvr>
                                      <p:tavLst>
                                        <p:tav tm="0">
                                          <p:val>
                                            <p:strVal val="#ppt_x"/>
                                          </p:val>
                                        </p:tav>
                                        <p:tav tm="100000">
                                          <p:val>
                                            <p:strVal val="#ppt_x"/>
                                          </p:val>
                                        </p:tav>
                                      </p:tavLst>
                                    </p:anim>
                                    <p:anim calcmode="lin" valueType="num">
                                      <p:cBhvr>
                                        <p:cTn id="2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C:\Users\pc-lenovo\Desktop\Nouveau dossier (6)\P109056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274" y="3372415"/>
            <a:ext cx="3888432" cy="2946084"/>
          </a:xfrm>
          <a:prstGeom prst="rect">
            <a:avLst/>
          </a:prstGeom>
          <a:noFill/>
          <a:ln>
            <a:noFill/>
          </a:ln>
        </p:spPr>
      </p:pic>
      <p:pic>
        <p:nvPicPr>
          <p:cNvPr id="6" name="Image 5" descr="E:\DCIM\109_PANA\P109051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7033" y="3372415"/>
            <a:ext cx="3852024" cy="2946084"/>
          </a:xfrm>
          <a:prstGeom prst="rect">
            <a:avLst/>
          </a:prstGeom>
          <a:noFill/>
          <a:ln>
            <a:noFill/>
          </a:ln>
        </p:spPr>
      </p:pic>
      <p:sp>
        <p:nvSpPr>
          <p:cNvPr id="7" name="Rectangle 6"/>
          <p:cNvSpPr/>
          <p:nvPr/>
        </p:nvSpPr>
        <p:spPr>
          <a:xfrm>
            <a:off x="5578887" y="6149416"/>
            <a:ext cx="3358676" cy="369332"/>
          </a:xfrm>
          <a:prstGeom prst="rect">
            <a:avLst/>
          </a:prstGeom>
          <a:solidFill>
            <a:srgbClr val="FFFF00"/>
          </a:solidFill>
        </p:spPr>
        <p:txBody>
          <a:bodyPr wrap="none">
            <a:spAutoFit/>
          </a:bodyPr>
          <a:lstStyle/>
          <a:p>
            <a:r>
              <a:rPr lang="fr-FR" b="1" dirty="0"/>
              <a:t>Fruits après leur chute des arbres</a:t>
            </a:r>
          </a:p>
        </p:txBody>
      </p:sp>
      <p:sp>
        <p:nvSpPr>
          <p:cNvPr id="8" name="ZoneTexte 7"/>
          <p:cNvSpPr txBox="1"/>
          <p:nvPr/>
        </p:nvSpPr>
        <p:spPr>
          <a:xfrm>
            <a:off x="2667605" y="6521706"/>
            <a:ext cx="4064635" cy="276999"/>
          </a:xfrm>
          <a:prstGeom prst="rect">
            <a:avLst/>
          </a:prstGeom>
          <a:noFill/>
        </p:spPr>
        <p:txBody>
          <a:bodyPr wrap="square" rtlCol="0">
            <a:spAutoFit/>
          </a:bodyPr>
          <a:lstStyle/>
          <a:p>
            <a:r>
              <a:rPr lang="fr-FR" sz="1200" b="1" dirty="0" smtClean="0"/>
              <a:t>(Source: </a:t>
            </a:r>
            <a:r>
              <a:rPr lang="fr-FR" sz="1200" b="1" dirty="0" err="1" smtClean="0"/>
              <a:t>Merabti</a:t>
            </a:r>
            <a:r>
              <a:rPr lang="fr-FR" sz="1200" b="1" dirty="0" smtClean="0"/>
              <a:t> Otman, Direction agricole Wilaya Tindouf)</a:t>
            </a:r>
          </a:p>
        </p:txBody>
      </p:sp>
      <p:pic>
        <p:nvPicPr>
          <p:cNvPr id="9" name="Image 8" descr="C:\Users\pc-lenovo\Desktop\Nouveau dossier (6)\P109057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5776" y="260648"/>
            <a:ext cx="3528392" cy="3024336"/>
          </a:xfrm>
          <a:prstGeom prst="rect">
            <a:avLst/>
          </a:prstGeom>
          <a:noFill/>
          <a:ln>
            <a:noFill/>
          </a:ln>
        </p:spPr>
      </p:pic>
    </p:spTree>
    <p:extLst>
      <p:ext uri="{BB962C8B-B14F-4D97-AF65-F5344CB8AC3E}">
        <p14:creationId xmlns:p14="http://schemas.microsoft.com/office/powerpoint/2010/main" val="393029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associée"/>
          <p:cNvSpPr>
            <a:spLocks noChangeAspect="1" noChangeArrowheads="1"/>
          </p:cNvSpPr>
          <p:nvPr/>
        </p:nvSpPr>
        <p:spPr bwMode="auto">
          <a:xfrm>
            <a:off x="155575" y="-1790700"/>
            <a:ext cx="377190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5" name="AutoShape 4" descr="Datei:Algeria, administrative divisions - de - colored.svg"/>
          <p:cNvSpPr>
            <a:spLocks noChangeAspect="1" noChangeArrowheads="1"/>
          </p:cNvSpPr>
          <p:nvPr/>
        </p:nvSpPr>
        <p:spPr bwMode="auto">
          <a:xfrm>
            <a:off x="155575" y="-2743200"/>
            <a:ext cx="5753100" cy="571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257396"/>
            <a:ext cx="4464496" cy="4763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5575" y="980728"/>
            <a:ext cx="4416425" cy="2800767"/>
          </a:xfrm>
          <a:prstGeom prst="rect">
            <a:avLst/>
          </a:prstGeom>
        </p:spPr>
        <p:txBody>
          <a:bodyPr wrap="square">
            <a:spAutoFit/>
          </a:bodyPr>
          <a:lstStyle/>
          <a:p>
            <a:r>
              <a:rPr lang="fr-FR" sz="2200" b="1" dirty="0"/>
              <a:t>Située à l’extrême Sud Ouest du </a:t>
            </a:r>
            <a:r>
              <a:rPr lang="fr-FR" sz="2200" b="1" dirty="0" smtClean="0"/>
              <a:t>pays.</a:t>
            </a:r>
          </a:p>
          <a:p>
            <a:r>
              <a:rPr lang="fr-FR" sz="2200" b="1" dirty="0" smtClean="0"/>
              <a:t>Limitée </a:t>
            </a:r>
            <a:r>
              <a:rPr lang="fr-FR" sz="2200" b="1" dirty="0"/>
              <a:t>par: </a:t>
            </a:r>
          </a:p>
          <a:p>
            <a:r>
              <a:rPr lang="fr-FR" sz="2200" b="1" dirty="0"/>
              <a:t> </a:t>
            </a:r>
            <a:r>
              <a:rPr lang="fr-FR" sz="2200" b="1" dirty="0" smtClean="0"/>
              <a:t>    Ouest</a:t>
            </a:r>
            <a:r>
              <a:rPr lang="fr-FR" sz="2200" b="1" dirty="0"/>
              <a:t>: Maroc, Sahara Occidental </a:t>
            </a:r>
            <a:endParaRPr lang="fr-FR" sz="2200" b="1" dirty="0" smtClean="0"/>
          </a:p>
          <a:p>
            <a:r>
              <a:rPr lang="fr-FR" sz="2200" b="1" dirty="0" smtClean="0"/>
              <a:t>                  et Mauritanie</a:t>
            </a:r>
            <a:endParaRPr lang="fr-FR" sz="2200" b="1" dirty="0"/>
          </a:p>
          <a:p>
            <a:r>
              <a:rPr lang="fr-FR" sz="2200" b="1" dirty="0" smtClean="0"/>
              <a:t>      Nord</a:t>
            </a:r>
            <a:r>
              <a:rPr lang="fr-FR" sz="2200" b="1" dirty="0"/>
              <a:t>: Wilaya de Béchar</a:t>
            </a:r>
          </a:p>
          <a:p>
            <a:r>
              <a:rPr lang="fr-FR" sz="2200" b="1" dirty="0" smtClean="0"/>
              <a:t>      Est </a:t>
            </a:r>
            <a:r>
              <a:rPr lang="fr-FR" sz="2200" b="1" dirty="0"/>
              <a:t>: Wilaya d’Adrar</a:t>
            </a:r>
          </a:p>
          <a:p>
            <a:r>
              <a:rPr lang="fr-FR" sz="2200" b="1" dirty="0" smtClean="0"/>
              <a:t>      Sud</a:t>
            </a:r>
            <a:r>
              <a:rPr lang="fr-FR" sz="2200" b="1" dirty="0"/>
              <a:t>: Mauritanie</a:t>
            </a:r>
          </a:p>
        </p:txBody>
      </p:sp>
      <p:sp>
        <p:nvSpPr>
          <p:cNvPr id="3" name="Rectangle 2"/>
          <p:cNvSpPr/>
          <p:nvPr/>
        </p:nvSpPr>
        <p:spPr>
          <a:xfrm>
            <a:off x="1691680" y="147376"/>
            <a:ext cx="6451381" cy="584775"/>
          </a:xfrm>
          <a:prstGeom prst="rect">
            <a:avLst/>
          </a:prstGeom>
          <a:solidFill>
            <a:srgbClr val="FFFF00"/>
          </a:solidFill>
        </p:spPr>
        <p:txBody>
          <a:bodyPr wrap="none">
            <a:spAutoFit/>
          </a:bodyPr>
          <a:lstStyle/>
          <a:p>
            <a:r>
              <a:rPr lang="fr-FR" sz="3200" b="1" dirty="0"/>
              <a:t>Présentation de la Wilaya de Tindouf</a:t>
            </a:r>
          </a:p>
        </p:txBody>
      </p:sp>
      <p:sp>
        <p:nvSpPr>
          <p:cNvPr id="6" name="Rectangle 5"/>
          <p:cNvSpPr/>
          <p:nvPr/>
        </p:nvSpPr>
        <p:spPr>
          <a:xfrm>
            <a:off x="282789" y="3789040"/>
            <a:ext cx="3978726" cy="2585323"/>
          </a:xfrm>
          <a:prstGeom prst="rect">
            <a:avLst/>
          </a:prstGeom>
        </p:spPr>
        <p:txBody>
          <a:bodyPr wrap="square">
            <a:spAutoFit/>
          </a:bodyPr>
          <a:lstStyle/>
          <a:p>
            <a:r>
              <a:rPr lang="fr-FR" sz="2200" b="1" dirty="0"/>
              <a:t>Superficie </a:t>
            </a:r>
            <a:r>
              <a:rPr lang="fr-FR" sz="2200" b="1" dirty="0" smtClean="0"/>
              <a:t>: </a:t>
            </a:r>
            <a:r>
              <a:rPr lang="fr-FR" sz="2600" b="1" dirty="0">
                <a:solidFill>
                  <a:srgbClr val="FF0000"/>
                </a:solidFill>
              </a:rPr>
              <a:t>158 874 </a:t>
            </a:r>
            <a:r>
              <a:rPr lang="fr-FR" sz="2200" b="1" dirty="0"/>
              <a:t>Km</a:t>
            </a:r>
            <a:r>
              <a:rPr lang="fr-FR" sz="2200" b="1" baseline="30000" dirty="0"/>
              <a:t>2</a:t>
            </a:r>
            <a:endParaRPr lang="fr-FR" sz="2200" b="1" dirty="0"/>
          </a:p>
          <a:p>
            <a:r>
              <a:rPr lang="fr-FR" sz="2200" b="1" dirty="0" smtClean="0"/>
              <a:t>(6</a:t>
            </a:r>
            <a:r>
              <a:rPr lang="fr-FR" sz="2200" b="1" baseline="30000" dirty="0" smtClean="0"/>
              <a:t>ème</a:t>
            </a:r>
            <a:r>
              <a:rPr lang="fr-FR" sz="2200" b="1" dirty="0" smtClean="0"/>
              <a:t>/pays), </a:t>
            </a:r>
            <a:r>
              <a:rPr lang="fr-FR" sz="2200" b="1" dirty="0"/>
              <a:t>après Tamanrasset, Adrar, Illizi, Ourgla </a:t>
            </a:r>
            <a:r>
              <a:rPr lang="fr-FR" sz="2200" b="1" dirty="0" smtClean="0"/>
              <a:t> et Béchar </a:t>
            </a:r>
          </a:p>
          <a:p>
            <a:r>
              <a:rPr lang="fr-FR" sz="2200" dirty="0" smtClean="0"/>
              <a:t>                                                                            </a:t>
            </a:r>
            <a:endParaRPr lang="fr-FR" sz="2200" dirty="0"/>
          </a:p>
          <a:p>
            <a:r>
              <a:rPr lang="fr-FR" sz="2200" b="1" dirty="0"/>
              <a:t>Population </a:t>
            </a:r>
            <a:r>
              <a:rPr lang="fr-FR" sz="2200" b="1" dirty="0" smtClean="0"/>
              <a:t>:  </a:t>
            </a:r>
            <a:r>
              <a:rPr lang="fr-FR" sz="2600" b="1" dirty="0" smtClean="0">
                <a:solidFill>
                  <a:srgbClr val="C00000"/>
                </a:solidFill>
              </a:rPr>
              <a:t>49143 </a:t>
            </a:r>
            <a:r>
              <a:rPr lang="fr-FR" sz="2200" b="1" dirty="0"/>
              <a:t>habitants</a:t>
            </a:r>
          </a:p>
          <a:p>
            <a:r>
              <a:rPr lang="fr-FR" sz="2200" b="1" dirty="0" smtClean="0"/>
              <a:t>                       (</a:t>
            </a:r>
            <a:r>
              <a:rPr lang="fr-FR" sz="2200" b="1" dirty="0"/>
              <a:t>statistiques 2010</a:t>
            </a:r>
            <a:r>
              <a:rPr lang="fr-FR" sz="2200" b="1" dirty="0" smtClean="0"/>
              <a:t>)</a:t>
            </a:r>
          </a:p>
          <a:p>
            <a:r>
              <a:rPr lang="fr-FR" sz="2200" b="1" dirty="0" smtClean="0"/>
              <a:t> Nb </a:t>
            </a:r>
            <a:r>
              <a:rPr lang="fr-FR" sz="2200" b="1" dirty="0"/>
              <a:t>commune: 02</a:t>
            </a:r>
          </a:p>
        </p:txBody>
      </p:sp>
    </p:spTree>
    <p:extLst>
      <p:ext uri="{BB962C8B-B14F-4D97-AF65-F5344CB8AC3E}">
        <p14:creationId xmlns:p14="http://schemas.microsoft.com/office/powerpoint/2010/main" val="157424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9"/>
                                        </p:tgtEl>
                                        <p:attrNameLst>
                                          <p:attrName>style.visibility</p:attrName>
                                        </p:attrNameLst>
                                      </p:cBhvr>
                                      <p:to>
                                        <p:strVal val="visible"/>
                                      </p:to>
                                    </p:set>
                                    <p:animEffect transition="in" filter="fade">
                                      <p:cBhvr>
                                        <p:cTn id="14" dur="1000"/>
                                        <p:tgtEl>
                                          <p:spTgt spid="1029"/>
                                        </p:tgtEl>
                                      </p:cBhvr>
                                    </p:animEffect>
                                    <p:anim calcmode="lin" valueType="num">
                                      <p:cBhvr>
                                        <p:cTn id="15" dur="1000" fill="hold"/>
                                        <p:tgtEl>
                                          <p:spTgt spid="1029"/>
                                        </p:tgtEl>
                                        <p:attrNameLst>
                                          <p:attrName>ppt_x</p:attrName>
                                        </p:attrNameLst>
                                      </p:cBhvr>
                                      <p:tavLst>
                                        <p:tav tm="0">
                                          <p:val>
                                            <p:strVal val="#ppt_x"/>
                                          </p:val>
                                        </p:tav>
                                        <p:tav tm="100000">
                                          <p:val>
                                            <p:strVal val="#ppt_x"/>
                                          </p:val>
                                        </p:tav>
                                      </p:tavLst>
                                    </p:anim>
                                    <p:anim calcmode="lin" valueType="num">
                                      <p:cBhvr>
                                        <p:cTn id="16"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fade">
                                      <p:cBhvr>
                                        <p:cTn id="35" dur="1000"/>
                                        <p:tgtEl>
                                          <p:spTgt spid="6">
                                            <p:txEl>
                                              <p:pRg st="0" end="0"/>
                                            </p:txEl>
                                          </p:spTgt>
                                        </p:tgtEl>
                                      </p:cBhvr>
                                    </p:animEffect>
                                    <p:anim calcmode="lin" valueType="num">
                                      <p:cBhvr>
                                        <p:cTn id="3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0" end="0"/>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6">
                                            <p:txEl>
                                              <p:pRg st="1" end="1"/>
                                            </p:txEl>
                                          </p:spTgt>
                                        </p:tgtEl>
                                        <p:attrNameLst>
                                          <p:attrName>style.visibility</p:attrName>
                                        </p:attrNameLst>
                                      </p:cBhvr>
                                      <p:to>
                                        <p:strVal val="visible"/>
                                      </p:to>
                                    </p:set>
                                    <p:animEffect transition="in" filter="fade">
                                      <p:cBhvr>
                                        <p:cTn id="40" dur="1000"/>
                                        <p:tgtEl>
                                          <p:spTgt spid="6">
                                            <p:txEl>
                                              <p:pRg st="1" end="1"/>
                                            </p:txEl>
                                          </p:spTgt>
                                        </p:tgtEl>
                                      </p:cBhvr>
                                    </p:animEffect>
                                    <p:anim calcmode="lin" valueType="num">
                                      <p:cBhvr>
                                        <p:cTn id="41"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42"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fade">
                                      <p:cBhvr>
                                        <p:cTn id="47" dur="1000"/>
                                        <p:tgtEl>
                                          <p:spTgt spid="6">
                                            <p:txEl>
                                              <p:pRg st="3" end="3"/>
                                            </p:txEl>
                                          </p:spTgt>
                                        </p:tgtEl>
                                      </p:cBhvr>
                                    </p:animEffect>
                                    <p:anim calcmode="lin" valueType="num">
                                      <p:cBhvr>
                                        <p:cTn id="48"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9" dur="1000" fill="hold"/>
                                        <p:tgtEl>
                                          <p:spTgt spid="6">
                                            <p:txEl>
                                              <p:pRg st="3" end="3"/>
                                            </p:txEl>
                                          </p:spTgt>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6">
                                            <p:txEl>
                                              <p:pRg st="4" end="4"/>
                                            </p:txEl>
                                          </p:spTgt>
                                        </p:tgtEl>
                                        <p:attrNameLst>
                                          <p:attrName>style.visibility</p:attrName>
                                        </p:attrNameLst>
                                      </p:cBhvr>
                                      <p:to>
                                        <p:strVal val="visible"/>
                                      </p:to>
                                    </p:set>
                                    <p:animEffect transition="in" filter="fade">
                                      <p:cBhvr>
                                        <p:cTn id="52" dur="1000"/>
                                        <p:tgtEl>
                                          <p:spTgt spid="6">
                                            <p:txEl>
                                              <p:pRg st="4" end="4"/>
                                            </p:txEl>
                                          </p:spTgt>
                                        </p:tgtEl>
                                      </p:cBhvr>
                                    </p:animEffect>
                                    <p:anim calcmode="lin" valueType="num">
                                      <p:cBhvr>
                                        <p:cTn id="53"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54"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6">
                                            <p:txEl>
                                              <p:pRg st="5" end="5"/>
                                            </p:txEl>
                                          </p:spTgt>
                                        </p:tgtEl>
                                        <p:attrNameLst>
                                          <p:attrName>style.visibility</p:attrName>
                                        </p:attrNameLst>
                                      </p:cBhvr>
                                      <p:to>
                                        <p:strVal val="visible"/>
                                      </p:to>
                                    </p:set>
                                    <p:animEffect transition="in" filter="fade">
                                      <p:cBhvr>
                                        <p:cTn id="59" dur="1000"/>
                                        <p:tgtEl>
                                          <p:spTgt spid="6">
                                            <p:txEl>
                                              <p:pRg st="5" end="5"/>
                                            </p:txEl>
                                          </p:spTgt>
                                        </p:tgtEl>
                                      </p:cBhvr>
                                    </p:animEffect>
                                    <p:anim calcmode="lin" valueType="num">
                                      <p:cBhvr>
                                        <p:cTn id="60"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61"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30577" y="836712"/>
            <a:ext cx="7704856" cy="5016758"/>
          </a:xfrm>
          <a:prstGeom prst="rect">
            <a:avLst/>
          </a:prstGeom>
          <a:solidFill>
            <a:srgbClr val="CCFF99"/>
          </a:solidFill>
        </p:spPr>
        <p:txBody>
          <a:bodyPr wrap="square">
            <a:spAutoFit/>
          </a:bodyPr>
          <a:lstStyle/>
          <a:p>
            <a:pPr marL="285750" indent="-285750" algn="just">
              <a:buFontTx/>
              <a:buChar char="-"/>
            </a:pPr>
            <a:r>
              <a:rPr lang="fr-FR" sz="3200" b="1" dirty="0" smtClean="0"/>
              <a:t>Système </a:t>
            </a:r>
            <a:r>
              <a:rPr lang="fr-FR" sz="3200" b="1" dirty="0"/>
              <a:t>racinaire puissant maintien le sol contre les différentes formes  </a:t>
            </a:r>
            <a:r>
              <a:rPr lang="fr-FR" sz="3200" b="1" dirty="0" smtClean="0"/>
              <a:t>d’érosions,</a:t>
            </a:r>
          </a:p>
          <a:p>
            <a:pPr marL="285750" indent="-285750" algn="just">
              <a:buFontTx/>
              <a:buChar char="-"/>
            </a:pPr>
            <a:endParaRPr lang="fr-FR" sz="3200" b="1" dirty="0"/>
          </a:p>
          <a:p>
            <a:pPr marL="285750" indent="-285750" algn="just">
              <a:buFontTx/>
              <a:buChar char="-"/>
            </a:pPr>
            <a:r>
              <a:rPr lang="fr-FR" sz="3200" b="1" dirty="0"/>
              <a:t>S</a:t>
            </a:r>
            <a:r>
              <a:rPr lang="fr-FR" sz="3200" b="1" dirty="0" smtClean="0"/>
              <a:t>ystème </a:t>
            </a:r>
            <a:r>
              <a:rPr lang="fr-FR" sz="3200" b="1" dirty="0"/>
              <a:t>racinaire s'enfonce très profond dans le sol pour capter l'eau, ce qui permet de stabiliser le sol, de réduire l'érosion et de limiter l'avancée du désert. </a:t>
            </a:r>
            <a:r>
              <a:rPr lang="fr-FR" sz="3200" dirty="0"/>
              <a:t/>
            </a:r>
            <a:br>
              <a:rPr lang="fr-FR" sz="3200" dirty="0"/>
            </a:br>
            <a:endParaRPr lang="fr-FR" sz="3200" b="1" dirty="0" smtClean="0"/>
          </a:p>
          <a:p>
            <a:pPr marL="285750" indent="-285750" algn="just">
              <a:buFontTx/>
              <a:buChar char="-"/>
            </a:pPr>
            <a:r>
              <a:rPr lang="fr-FR" sz="3200" b="1" dirty="0" smtClean="0"/>
              <a:t>Résistant </a:t>
            </a:r>
            <a:r>
              <a:rPr lang="fr-FR" sz="3200" b="1" dirty="0"/>
              <a:t>à la sécheresse, des racines pouvant chercher l’eau très </a:t>
            </a:r>
            <a:r>
              <a:rPr lang="fr-FR" sz="3200" b="1" dirty="0" smtClean="0"/>
              <a:t>profondément</a:t>
            </a:r>
          </a:p>
        </p:txBody>
      </p:sp>
    </p:spTree>
    <p:extLst>
      <p:ext uri="{BB962C8B-B14F-4D97-AF65-F5344CB8AC3E}">
        <p14:creationId xmlns:p14="http://schemas.microsoft.com/office/powerpoint/2010/main" val="204795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16142" y="2132856"/>
            <a:ext cx="5856860" cy="830997"/>
          </a:xfrm>
          <a:prstGeom prst="rect">
            <a:avLst/>
          </a:prstGeom>
          <a:solidFill>
            <a:srgbClr val="CCFF33"/>
          </a:solidFill>
        </p:spPr>
        <p:txBody>
          <a:bodyPr wrap="none">
            <a:spAutoFit/>
          </a:bodyPr>
          <a:lstStyle/>
          <a:p>
            <a:pPr algn="ctr"/>
            <a:r>
              <a:rPr lang="fr-FR" sz="4800" b="1" dirty="0" smtClean="0"/>
              <a:t>Arganeraie de Tindouf</a:t>
            </a:r>
            <a:endParaRPr lang="fr-FR" sz="4800" b="1" dirty="0"/>
          </a:p>
        </p:txBody>
      </p:sp>
      <p:sp>
        <p:nvSpPr>
          <p:cNvPr id="3" name="Rectangle 2"/>
          <p:cNvSpPr/>
          <p:nvPr/>
        </p:nvSpPr>
        <p:spPr>
          <a:xfrm>
            <a:off x="2892854" y="3244334"/>
            <a:ext cx="3358292" cy="369332"/>
          </a:xfrm>
          <a:prstGeom prst="rect">
            <a:avLst/>
          </a:prstGeom>
        </p:spPr>
        <p:txBody>
          <a:bodyPr wrap="none">
            <a:spAutoFit/>
          </a:bodyPr>
          <a:lstStyle/>
          <a:p>
            <a:r>
              <a:rPr lang="fr-FR" b="1" dirty="0">
                <a:solidFill>
                  <a:prstClr val="black"/>
                </a:solidFill>
              </a:rPr>
              <a:t>(aire de répartition de l’arganier) </a:t>
            </a:r>
            <a:endParaRPr lang="fr-FR" dirty="0"/>
          </a:p>
        </p:txBody>
      </p:sp>
    </p:spTree>
    <p:extLst>
      <p:ext uri="{BB962C8B-B14F-4D97-AF65-F5344CB8AC3E}">
        <p14:creationId xmlns:p14="http://schemas.microsoft.com/office/powerpoint/2010/main" val="282384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39552" y="260648"/>
            <a:ext cx="8136904" cy="2677656"/>
          </a:xfrm>
          <a:prstGeom prst="rect">
            <a:avLst/>
          </a:prstGeom>
          <a:noFill/>
        </p:spPr>
        <p:txBody>
          <a:bodyPr wrap="square" rtlCol="0">
            <a:spAutoFit/>
          </a:bodyPr>
          <a:lstStyle/>
          <a:p>
            <a:pPr algn="just"/>
            <a:r>
              <a:rPr lang="fr-FR" sz="2400" b="1" dirty="0" smtClean="0">
                <a:solidFill>
                  <a:srgbClr val="C00000"/>
                </a:solidFill>
              </a:rPr>
              <a:t>En 2005</a:t>
            </a:r>
            <a:r>
              <a:rPr lang="fr-FR" sz="2400" b="1" dirty="0" smtClean="0"/>
              <a:t>, la Wilaya de Tindouf à mobilisé </a:t>
            </a:r>
            <a:r>
              <a:rPr lang="fr-FR" sz="2400" b="1" dirty="0" smtClean="0">
                <a:solidFill>
                  <a:srgbClr val="FF0000"/>
                </a:solidFill>
              </a:rPr>
              <a:t>5 milliards </a:t>
            </a:r>
            <a:r>
              <a:rPr lang="fr-FR" sz="2400" b="1" dirty="0" smtClean="0"/>
              <a:t>de centimes du Fonds Spécial de développement des régions du sud (FSDRS) pour la protection et le développement de l’arganier</a:t>
            </a:r>
          </a:p>
          <a:p>
            <a:endParaRPr lang="fr-FR" sz="2400" b="1" dirty="0" smtClean="0"/>
          </a:p>
          <a:p>
            <a:r>
              <a:rPr lang="fr-FR" sz="2400" b="1" dirty="0" smtClean="0"/>
              <a:t>En </a:t>
            </a:r>
            <a:r>
              <a:rPr lang="fr-FR" sz="2400" b="1" dirty="0" smtClean="0">
                <a:solidFill>
                  <a:srgbClr val="FF0000"/>
                </a:solidFill>
              </a:rPr>
              <a:t>2008</a:t>
            </a:r>
            <a:r>
              <a:rPr lang="fr-FR" sz="2400" b="1" dirty="0" smtClean="0"/>
              <a:t>, dans la région dite </a:t>
            </a:r>
            <a:r>
              <a:rPr lang="fr-FR" sz="2400" b="1" dirty="0" err="1" smtClean="0"/>
              <a:t>Touiref</a:t>
            </a:r>
            <a:r>
              <a:rPr lang="fr-FR" sz="2400" b="1" dirty="0" smtClean="0"/>
              <a:t> Bou </a:t>
            </a:r>
            <a:r>
              <a:rPr lang="fr-FR" sz="2400" b="1" dirty="0" err="1" smtClean="0"/>
              <a:t>Aâm</a:t>
            </a:r>
            <a:r>
              <a:rPr lang="fr-FR" sz="2400" b="1" dirty="0" smtClean="0"/>
              <a:t>, création de la réserve naturelle de l’arganier</a:t>
            </a:r>
          </a:p>
        </p:txBody>
      </p:sp>
      <p:pic>
        <p:nvPicPr>
          <p:cNvPr id="6" name="Picture 12" descr="DSC00866"/>
          <p:cNvPicPr>
            <a:picLocks noGrp="1" noChangeAspect="1" noChangeArrowheads="1"/>
          </p:cNvPicPr>
          <p:nvPr>
            <p:ph sz="half" idx="4294967295"/>
          </p:nvPr>
        </p:nvPicPr>
        <p:blipFill>
          <a:blip r:embed="rId2"/>
          <a:srcRect/>
          <a:stretch>
            <a:fillRect/>
          </a:stretch>
        </p:blipFill>
        <p:spPr>
          <a:xfrm>
            <a:off x="1835696" y="3068960"/>
            <a:ext cx="4221166" cy="3311525"/>
          </a:xfrm>
          <a:prstGeom prst="rect">
            <a:avLst/>
          </a:prstGeom>
          <a:noFill/>
        </p:spPr>
      </p:pic>
      <p:sp>
        <p:nvSpPr>
          <p:cNvPr id="2" name="Rectangle 1"/>
          <p:cNvSpPr/>
          <p:nvPr/>
        </p:nvSpPr>
        <p:spPr>
          <a:xfrm>
            <a:off x="5076056" y="6453336"/>
            <a:ext cx="3384376" cy="276999"/>
          </a:xfrm>
          <a:prstGeom prst="rect">
            <a:avLst/>
          </a:prstGeom>
        </p:spPr>
        <p:txBody>
          <a:bodyPr wrap="square">
            <a:spAutoFit/>
          </a:bodyPr>
          <a:lstStyle/>
          <a:p>
            <a:r>
              <a:rPr lang="fr-FR" sz="1200" b="1" dirty="0"/>
              <a:t>(Source: Conservation des Forêts</a:t>
            </a:r>
            <a:r>
              <a:rPr lang="fr-FR" sz="1200" dirty="0"/>
              <a:t> </a:t>
            </a:r>
            <a:r>
              <a:rPr lang="fr-FR" sz="1200" b="1" dirty="0"/>
              <a:t>Wilaya </a:t>
            </a:r>
            <a:r>
              <a:rPr lang="fr-FR" sz="1200" b="1" dirty="0" smtClean="0"/>
              <a:t>Tindouf)</a:t>
            </a:r>
            <a:endParaRPr lang="fr-FR" sz="1200" dirty="0"/>
          </a:p>
        </p:txBody>
      </p:sp>
    </p:spTree>
    <p:extLst>
      <p:ext uri="{BB962C8B-B14F-4D97-AF65-F5344CB8AC3E}">
        <p14:creationId xmlns:p14="http://schemas.microsoft.com/office/powerpoint/2010/main" val="394928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DSC00866"/>
          <p:cNvPicPr>
            <a:picLocks noGrp="1" noChangeAspect="1" noChangeArrowheads="1"/>
          </p:cNvPicPr>
          <p:nvPr>
            <p:ph sz="half" idx="4294967295"/>
          </p:nvPr>
        </p:nvPicPr>
        <p:blipFill>
          <a:blip r:embed="rId2"/>
          <a:srcRect/>
          <a:stretch>
            <a:fillRect/>
          </a:stretch>
        </p:blipFill>
        <p:spPr>
          <a:xfrm>
            <a:off x="4500562" y="285728"/>
            <a:ext cx="4221166" cy="3311525"/>
          </a:xfrm>
          <a:prstGeom prst="rect">
            <a:avLst/>
          </a:prstGeom>
          <a:noFill/>
        </p:spPr>
      </p:pic>
      <p:pic>
        <p:nvPicPr>
          <p:cNvPr id="5" name="Picture 15" descr="DSC00853"/>
          <p:cNvPicPr>
            <a:picLocks noGrp="1" noChangeAspect="1" noChangeArrowheads="1"/>
          </p:cNvPicPr>
          <p:nvPr>
            <p:ph sz="quarter" idx="1"/>
          </p:nvPr>
        </p:nvPicPr>
        <p:blipFill>
          <a:blip r:embed="rId3"/>
          <a:srcRect/>
          <a:stretch>
            <a:fillRect/>
          </a:stretch>
        </p:blipFill>
        <p:spPr>
          <a:xfrm>
            <a:off x="428596" y="285728"/>
            <a:ext cx="4071966" cy="3286148"/>
          </a:xfrm>
          <a:noFill/>
        </p:spPr>
      </p:pic>
      <p:pic>
        <p:nvPicPr>
          <p:cNvPr id="6" name="Picture 16" descr="DSC00856"/>
          <p:cNvPicPr>
            <a:picLocks noChangeAspect="1" noChangeArrowheads="1"/>
          </p:cNvPicPr>
          <p:nvPr/>
        </p:nvPicPr>
        <p:blipFill>
          <a:blip r:embed="rId4"/>
          <a:srcRect/>
          <a:stretch>
            <a:fillRect/>
          </a:stretch>
        </p:blipFill>
        <p:spPr>
          <a:xfrm>
            <a:off x="4500562" y="3571876"/>
            <a:ext cx="4214842" cy="3000396"/>
          </a:xfrm>
          <a:prstGeom prst="rect">
            <a:avLst/>
          </a:prstGeom>
          <a:noFill/>
        </p:spPr>
      </p:pic>
      <p:pic>
        <p:nvPicPr>
          <p:cNvPr id="7" name="Picture 8" descr="IMG_0525"/>
          <p:cNvPicPr>
            <a:picLocks noChangeAspect="1" noChangeArrowheads="1"/>
          </p:cNvPicPr>
          <p:nvPr/>
        </p:nvPicPr>
        <p:blipFill>
          <a:blip r:embed="rId5" cstate="print"/>
          <a:srcRect/>
          <a:stretch>
            <a:fillRect/>
          </a:stretch>
        </p:blipFill>
        <p:spPr>
          <a:xfrm>
            <a:off x="428596" y="3571876"/>
            <a:ext cx="4071966" cy="3035290"/>
          </a:xfrm>
          <a:prstGeom prst="rect">
            <a:avLst/>
          </a:prstGeom>
          <a:noFill/>
        </p:spPr>
      </p:pic>
      <p:sp>
        <p:nvSpPr>
          <p:cNvPr id="2" name="Rectangle 1"/>
          <p:cNvSpPr/>
          <p:nvPr/>
        </p:nvSpPr>
        <p:spPr>
          <a:xfrm>
            <a:off x="4788024" y="3789040"/>
            <a:ext cx="3456384" cy="276999"/>
          </a:xfrm>
          <a:prstGeom prst="rect">
            <a:avLst/>
          </a:prstGeom>
        </p:spPr>
        <p:txBody>
          <a:bodyPr wrap="square">
            <a:spAutoFit/>
          </a:bodyPr>
          <a:lstStyle/>
          <a:p>
            <a:r>
              <a:rPr lang="fr-FR" sz="1200" b="1" dirty="0"/>
              <a:t>(Source: Conservation des Forêts</a:t>
            </a:r>
            <a:r>
              <a:rPr lang="fr-FR" sz="1200" dirty="0"/>
              <a:t> </a:t>
            </a:r>
            <a:r>
              <a:rPr lang="fr-FR" sz="1200" b="1" dirty="0"/>
              <a:t>Wilaya </a:t>
            </a:r>
            <a:r>
              <a:rPr lang="fr-FR" sz="1200" b="1" dirty="0" smtClean="0"/>
              <a:t>Tindouf)</a:t>
            </a:r>
            <a:endParaRPr lang="fr-FR" sz="1200" dirty="0"/>
          </a:p>
        </p:txBody>
      </p:sp>
    </p:spTree>
    <p:extLst>
      <p:ext uri="{BB962C8B-B14F-4D97-AF65-F5344CB8AC3E}">
        <p14:creationId xmlns:p14="http://schemas.microsoft.com/office/powerpoint/2010/main" val="1921662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Grp="1" noChangeArrowheads="1"/>
          </p:cNvSpPr>
          <p:nvPr>
            <p:ph type="title"/>
          </p:nvPr>
        </p:nvSpPr>
        <p:spPr>
          <a:xfrm>
            <a:off x="457200" y="274638"/>
            <a:ext cx="8229600" cy="634082"/>
          </a:xfrm>
          <a:solidFill>
            <a:srgbClr val="CCFF99"/>
          </a:solidFill>
        </p:spPr>
        <p:txBody>
          <a:bodyPr/>
          <a:lstStyle/>
          <a:p>
            <a:pPr eaLnBrk="1" hangingPunct="1"/>
            <a:r>
              <a:rPr lang="fr-FR" sz="2400" b="1" dirty="0" smtClean="0"/>
              <a:t>Culture de plantules et plantation au niveau de l’arganeraie</a:t>
            </a:r>
          </a:p>
        </p:txBody>
      </p:sp>
      <p:pic>
        <p:nvPicPr>
          <p:cNvPr id="27651" name="Picture 8" descr="IMG_0525"/>
          <p:cNvPicPr>
            <a:picLocks noGrp="1" noChangeAspect="1" noChangeArrowheads="1"/>
          </p:cNvPicPr>
          <p:nvPr>
            <p:ph sz="half" idx="3"/>
          </p:nvPr>
        </p:nvPicPr>
        <p:blipFill>
          <a:blip r:embed="rId3" cstate="print">
            <a:extLst>
              <a:ext uri="{28A0092B-C50C-407E-A947-70E740481C1C}">
                <a14:useLocalDpi xmlns:a14="http://schemas.microsoft.com/office/drawing/2010/main" val="0"/>
              </a:ext>
            </a:extLst>
          </a:blip>
          <a:srcRect/>
          <a:stretch>
            <a:fillRect/>
          </a:stretch>
        </p:blipFill>
        <p:spPr>
          <a:xfrm>
            <a:off x="4642339" y="1628775"/>
            <a:ext cx="4249615" cy="4464050"/>
          </a:xfrm>
          <a:noFill/>
        </p:spPr>
      </p:pic>
      <p:pic>
        <p:nvPicPr>
          <p:cNvPr id="27652" name="Espace réservé du contenu 7" descr="FILE0118.JPG"/>
          <p:cNvPicPr>
            <a:picLocks noGrp="1" noChangeAspect="1"/>
          </p:cNvPicPr>
          <p:nvPr>
            <p:ph sz="quarter" idx="1"/>
          </p:nvPr>
        </p:nvPicPr>
        <p:blipFill>
          <a:blip r:embed="rId4" cstate="print">
            <a:extLst>
              <a:ext uri="{28A0092B-C50C-407E-A947-70E740481C1C}">
                <a14:useLocalDpi xmlns:a14="http://schemas.microsoft.com/office/drawing/2010/main" val="0"/>
              </a:ext>
            </a:extLst>
          </a:blip>
          <a:srcRect/>
          <a:stretch>
            <a:fillRect/>
          </a:stretch>
        </p:blipFill>
        <p:spPr>
          <a:xfrm>
            <a:off x="704697" y="4005064"/>
            <a:ext cx="3335369" cy="2185988"/>
          </a:xfrm>
        </p:spPr>
      </p:pic>
      <p:pic>
        <p:nvPicPr>
          <p:cNvPr id="27653" name="Image 6" descr="DSC00865.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574" y="1557338"/>
            <a:ext cx="3323492"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78320" y="6381351"/>
            <a:ext cx="3888432" cy="307777"/>
          </a:xfrm>
          <a:prstGeom prst="rect">
            <a:avLst/>
          </a:prstGeom>
        </p:spPr>
        <p:txBody>
          <a:bodyPr wrap="square">
            <a:spAutoFit/>
          </a:bodyPr>
          <a:lstStyle/>
          <a:p>
            <a:r>
              <a:rPr lang="fr-FR" sz="1400" b="1" dirty="0"/>
              <a:t>(Source: Conservation des Forêts</a:t>
            </a:r>
            <a:r>
              <a:rPr lang="fr-FR" sz="1400" dirty="0"/>
              <a:t> </a:t>
            </a:r>
            <a:r>
              <a:rPr lang="fr-FR" sz="1400" b="1" dirty="0" smtClean="0"/>
              <a:t>Wilaya Tindouf)</a:t>
            </a:r>
            <a:endParaRPr lang="fr-FR" sz="1400" dirty="0"/>
          </a:p>
        </p:txBody>
      </p:sp>
    </p:spTree>
    <p:extLst>
      <p:ext uri="{BB962C8B-B14F-4D97-AF65-F5344CB8AC3E}">
        <p14:creationId xmlns:p14="http://schemas.microsoft.com/office/powerpoint/2010/main" val="380899737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fade">
                                      <p:cBhvr>
                                        <p:cTn id="7" dur="1000"/>
                                        <p:tgtEl>
                                          <p:spTgt spid="27650"/>
                                        </p:tgtEl>
                                      </p:cBhvr>
                                    </p:animEffect>
                                    <p:anim calcmode="lin" valueType="num">
                                      <p:cBhvr>
                                        <p:cTn id="8" dur="1000" fill="hold"/>
                                        <p:tgtEl>
                                          <p:spTgt spid="27650"/>
                                        </p:tgtEl>
                                        <p:attrNameLst>
                                          <p:attrName>ppt_x</p:attrName>
                                        </p:attrNameLst>
                                      </p:cBhvr>
                                      <p:tavLst>
                                        <p:tav tm="0">
                                          <p:val>
                                            <p:strVal val="#ppt_x"/>
                                          </p:val>
                                        </p:tav>
                                        <p:tav tm="100000">
                                          <p:val>
                                            <p:strVal val="#ppt_x"/>
                                          </p:val>
                                        </p:tav>
                                      </p:tavLst>
                                    </p:anim>
                                    <p:anim calcmode="lin" valueType="num">
                                      <p:cBhvr>
                                        <p:cTn id="9" dur="1000" fill="hold"/>
                                        <p:tgtEl>
                                          <p:spTgt spid="276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651"/>
                                        </p:tgtEl>
                                        <p:attrNameLst>
                                          <p:attrName>style.visibility</p:attrName>
                                        </p:attrNameLst>
                                      </p:cBhvr>
                                      <p:to>
                                        <p:strVal val="visible"/>
                                      </p:to>
                                    </p:set>
                                    <p:animEffect transition="in" filter="fade">
                                      <p:cBhvr>
                                        <p:cTn id="14" dur="1000"/>
                                        <p:tgtEl>
                                          <p:spTgt spid="27651"/>
                                        </p:tgtEl>
                                      </p:cBhvr>
                                    </p:animEffect>
                                    <p:anim calcmode="lin" valueType="num">
                                      <p:cBhvr>
                                        <p:cTn id="15" dur="1000" fill="hold"/>
                                        <p:tgtEl>
                                          <p:spTgt spid="27651"/>
                                        </p:tgtEl>
                                        <p:attrNameLst>
                                          <p:attrName>ppt_x</p:attrName>
                                        </p:attrNameLst>
                                      </p:cBhvr>
                                      <p:tavLst>
                                        <p:tav tm="0">
                                          <p:val>
                                            <p:strVal val="#ppt_x"/>
                                          </p:val>
                                        </p:tav>
                                        <p:tav tm="100000">
                                          <p:val>
                                            <p:strVal val="#ppt_x"/>
                                          </p:val>
                                        </p:tav>
                                      </p:tavLst>
                                    </p:anim>
                                    <p:anim calcmode="lin" valueType="num">
                                      <p:cBhvr>
                                        <p:cTn id="16" dur="1000" fill="hold"/>
                                        <p:tgtEl>
                                          <p:spTgt spid="2765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7653"/>
                                        </p:tgtEl>
                                        <p:attrNameLst>
                                          <p:attrName>style.visibility</p:attrName>
                                        </p:attrNameLst>
                                      </p:cBhvr>
                                      <p:to>
                                        <p:strVal val="visible"/>
                                      </p:to>
                                    </p:set>
                                    <p:animEffect transition="in" filter="fade">
                                      <p:cBhvr>
                                        <p:cTn id="21" dur="1000"/>
                                        <p:tgtEl>
                                          <p:spTgt spid="27653"/>
                                        </p:tgtEl>
                                      </p:cBhvr>
                                    </p:animEffect>
                                    <p:anim calcmode="lin" valueType="num">
                                      <p:cBhvr>
                                        <p:cTn id="22" dur="1000" fill="hold"/>
                                        <p:tgtEl>
                                          <p:spTgt spid="27653"/>
                                        </p:tgtEl>
                                        <p:attrNameLst>
                                          <p:attrName>ppt_x</p:attrName>
                                        </p:attrNameLst>
                                      </p:cBhvr>
                                      <p:tavLst>
                                        <p:tav tm="0">
                                          <p:val>
                                            <p:strVal val="#ppt_x"/>
                                          </p:val>
                                        </p:tav>
                                        <p:tav tm="100000">
                                          <p:val>
                                            <p:strVal val="#ppt_x"/>
                                          </p:val>
                                        </p:tav>
                                      </p:tavLst>
                                    </p:anim>
                                    <p:anim calcmode="lin" valueType="num">
                                      <p:cBhvr>
                                        <p:cTn id="23" dur="1000" fill="hold"/>
                                        <p:tgtEl>
                                          <p:spTgt spid="2765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7652"/>
                                        </p:tgtEl>
                                        <p:attrNameLst>
                                          <p:attrName>style.visibility</p:attrName>
                                        </p:attrNameLst>
                                      </p:cBhvr>
                                      <p:to>
                                        <p:strVal val="visible"/>
                                      </p:to>
                                    </p:set>
                                    <p:animEffect transition="in" filter="fade">
                                      <p:cBhvr>
                                        <p:cTn id="28" dur="1000"/>
                                        <p:tgtEl>
                                          <p:spTgt spid="27652"/>
                                        </p:tgtEl>
                                      </p:cBhvr>
                                    </p:animEffect>
                                    <p:anim calcmode="lin" valueType="num">
                                      <p:cBhvr>
                                        <p:cTn id="29" dur="1000" fill="hold"/>
                                        <p:tgtEl>
                                          <p:spTgt spid="27652"/>
                                        </p:tgtEl>
                                        <p:attrNameLst>
                                          <p:attrName>ppt_x</p:attrName>
                                        </p:attrNameLst>
                                      </p:cBhvr>
                                      <p:tavLst>
                                        <p:tav tm="0">
                                          <p:val>
                                            <p:strVal val="#ppt_x"/>
                                          </p:val>
                                        </p:tav>
                                        <p:tav tm="100000">
                                          <p:val>
                                            <p:strVal val="#ppt_x"/>
                                          </p:val>
                                        </p:tav>
                                      </p:tavLst>
                                    </p:anim>
                                    <p:anim calcmode="lin" valueType="num">
                                      <p:cBhvr>
                                        <p:cTn id="30" dur="1000" fill="hold"/>
                                        <p:tgtEl>
                                          <p:spTgt spid="2765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animBg="1"/>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99791" y="3501008"/>
            <a:ext cx="5760639" cy="1569660"/>
          </a:xfrm>
          <a:prstGeom prst="rect">
            <a:avLst/>
          </a:prstGeom>
          <a:solidFill>
            <a:srgbClr val="FF00FF"/>
          </a:solidFill>
        </p:spPr>
        <p:txBody>
          <a:bodyPr wrap="square">
            <a:spAutoFit/>
          </a:bodyPr>
          <a:lstStyle/>
          <a:p>
            <a:pPr lvl="0"/>
            <a:r>
              <a:rPr lang="fr-FR" sz="3200" b="1" dirty="0">
                <a:solidFill>
                  <a:srgbClr val="FFFF00"/>
                </a:solidFill>
              </a:rPr>
              <a:t>Jusqu’à présent, l’</a:t>
            </a:r>
            <a:r>
              <a:rPr lang="fr-FR" sz="3200" b="1" dirty="0" err="1">
                <a:solidFill>
                  <a:srgbClr val="FFFF00"/>
                </a:solidFill>
              </a:rPr>
              <a:t>arganeraie</a:t>
            </a:r>
            <a:r>
              <a:rPr lang="fr-FR" sz="3200" b="1" dirty="0">
                <a:solidFill>
                  <a:srgbClr val="FFFF00"/>
                </a:solidFill>
              </a:rPr>
              <a:t> de Tindouf </a:t>
            </a:r>
            <a:r>
              <a:rPr lang="fr-FR" sz="3200" b="1" dirty="0" smtClean="0">
                <a:solidFill>
                  <a:srgbClr val="FFFF00"/>
                </a:solidFill>
              </a:rPr>
              <a:t>n’est pas classée </a:t>
            </a:r>
            <a:r>
              <a:rPr lang="fr-FR" sz="3200" b="1" dirty="0">
                <a:solidFill>
                  <a:srgbClr val="FFFF00"/>
                </a:solidFill>
              </a:rPr>
              <a:t>comme une </a:t>
            </a:r>
            <a:r>
              <a:rPr lang="fr-FR" sz="3200" b="1" dirty="0" smtClean="0">
                <a:solidFill>
                  <a:schemeClr val="bg1"/>
                </a:solidFill>
              </a:rPr>
              <a:t>aire </a:t>
            </a:r>
            <a:r>
              <a:rPr lang="fr-FR" sz="3200" b="1" dirty="0">
                <a:solidFill>
                  <a:schemeClr val="bg1"/>
                </a:solidFill>
              </a:rPr>
              <a:t>protégée</a:t>
            </a:r>
          </a:p>
        </p:txBody>
      </p:sp>
      <p:sp>
        <p:nvSpPr>
          <p:cNvPr id="5" name="Flèche courbée vers la droite 4"/>
          <p:cNvSpPr/>
          <p:nvPr/>
        </p:nvSpPr>
        <p:spPr>
          <a:xfrm>
            <a:off x="467544" y="591601"/>
            <a:ext cx="1944216" cy="3095843"/>
          </a:xfrm>
          <a:prstGeom prst="curved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35343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body" idx="1"/>
          </p:nvPr>
        </p:nvSpPr>
        <p:spPr>
          <a:xfrm>
            <a:off x="176926" y="980728"/>
            <a:ext cx="8646132" cy="5472608"/>
          </a:xfrm>
          <a:solidFill>
            <a:srgbClr val="CCFF99"/>
          </a:solidFill>
        </p:spPr>
        <p:txBody>
          <a:bodyPr>
            <a:normAutofit fontScale="25000" lnSpcReduction="20000"/>
          </a:bodyPr>
          <a:lstStyle/>
          <a:p>
            <a:pPr marL="0" indent="0" algn="just" eaLnBrk="1" hangingPunct="1">
              <a:buNone/>
            </a:pPr>
            <a:r>
              <a:rPr lang="fr-FR" sz="9600" b="1" dirty="0" smtClean="0">
                <a:latin typeface="+mj-lt"/>
              </a:rPr>
              <a:t>Les premières plantations d’arganier ont eu lieu en 2003 (pépinière). La 1</a:t>
            </a:r>
            <a:r>
              <a:rPr lang="fr-FR" sz="9600" b="1" baseline="30000" dirty="0" smtClean="0">
                <a:latin typeface="+mj-lt"/>
              </a:rPr>
              <a:t>ère</a:t>
            </a:r>
            <a:r>
              <a:rPr lang="fr-FR" sz="9600" b="1" dirty="0" smtClean="0">
                <a:latin typeface="+mj-lt"/>
              </a:rPr>
              <a:t> fructification a été observée en 2010.  </a:t>
            </a:r>
          </a:p>
          <a:p>
            <a:pPr marL="0" indent="0" eaLnBrk="1" hangingPunct="1">
              <a:buNone/>
            </a:pPr>
            <a:endParaRPr lang="fr-FR" sz="9600" b="1" dirty="0" smtClean="0">
              <a:latin typeface="+mj-lt"/>
            </a:endParaRPr>
          </a:p>
          <a:p>
            <a:pPr marL="0" indent="0" eaLnBrk="1" hangingPunct="1">
              <a:buNone/>
            </a:pPr>
            <a:r>
              <a:rPr lang="fr-FR" sz="9600" b="1" dirty="0" smtClean="0">
                <a:latin typeface="+mj-lt"/>
              </a:rPr>
              <a:t>Au niveau de l’</a:t>
            </a:r>
            <a:r>
              <a:rPr lang="fr-FR" sz="9600" b="1" dirty="0" err="1" smtClean="0">
                <a:latin typeface="+mj-lt"/>
              </a:rPr>
              <a:t>arganeraie</a:t>
            </a:r>
            <a:r>
              <a:rPr lang="fr-FR" sz="9600" b="1" dirty="0" smtClean="0">
                <a:latin typeface="+mj-lt"/>
              </a:rPr>
              <a:t> </a:t>
            </a:r>
          </a:p>
          <a:p>
            <a:pPr algn="just" eaLnBrk="1" hangingPunct="1">
              <a:buFontTx/>
              <a:buNone/>
            </a:pPr>
            <a:r>
              <a:rPr lang="fr-FR" sz="9600" b="1" dirty="0" smtClean="0">
                <a:latin typeface="+mj-lt"/>
              </a:rPr>
              <a:t>	les premiers essais (2008 et 2009) de régénération de l’arganier ont connu un échec (Plantes produites à Tindouf par semis directe de graines,  par bouturage avec irrigation par citerne )</a:t>
            </a:r>
            <a:endParaRPr lang="fr-FR" sz="9600" b="1" dirty="0">
              <a:latin typeface="+mj-lt"/>
            </a:endParaRPr>
          </a:p>
          <a:p>
            <a:pPr algn="just">
              <a:buNone/>
            </a:pPr>
            <a:r>
              <a:rPr lang="fr-FR" sz="9600" b="1" dirty="0" smtClean="0">
                <a:latin typeface="+mj-lt"/>
              </a:rPr>
              <a:t>	Les plantations réalisées postérieurement ont donné un bon résultat  (plantes cultivées sur site avec irrigation au goutte à goutte). </a:t>
            </a:r>
          </a:p>
          <a:p>
            <a:pPr eaLnBrk="1" hangingPunct="1">
              <a:buFontTx/>
              <a:buNone/>
            </a:pPr>
            <a:endParaRPr lang="fr-FR" sz="9600" b="1" dirty="0" smtClean="0">
              <a:latin typeface="+mj-lt"/>
            </a:endParaRPr>
          </a:p>
          <a:p>
            <a:pPr marL="0" indent="0">
              <a:lnSpc>
                <a:spcPct val="120000"/>
              </a:lnSpc>
              <a:spcBef>
                <a:spcPts val="0"/>
              </a:spcBef>
              <a:buNone/>
            </a:pPr>
            <a:r>
              <a:rPr lang="fr-FR" sz="9600" b="1" dirty="0" smtClean="0">
                <a:latin typeface="+mj-lt"/>
              </a:rPr>
              <a:t>D’autres actions ont été initié localement visant:</a:t>
            </a:r>
          </a:p>
          <a:p>
            <a:pPr algn="just">
              <a:lnSpc>
                <a:spcPct val="120000"/>
              </a:lnSpc>
              <a:spcBef>
                <a:spcPts val="0"/>
              </a:spcBef>
              <a:buFontTx/>
              <a:buNone/>
            </a:pPr>
            <a:r>
              <a:rPr lang="fr-FR" sz="9600" b="1" dirty="0" smtClean="0">
                <a:latin typeface="+mj-lt"/>
              </a:rPr>
              <a:t>	Travaux de traitement des arbres (Incinération du bois mort, enlèvement des branches  malades, taille, etc.. </a:t>
            </a:r>
          </a:p>
          <a:p>
            <a:pPr algn="just">
              <a:lnSpc>
                <a:spcPct val="120000"/>
              </a:lnSpc>
              <a:spcBef>
                <a:spcPts val="0"/>
              </a:spcBef>
              <a:buFontTx/>
              <a:buNone/>
            </a:pPr>
            <a:endParaRPr lang="fr-FR" sz="1600" b="1" dirty="0" smtClean="0">
              <a:latin typeface="+mj-lt"/>
            </a:endParaRPr>
          </a:p>
          <a:p>
            <a:pPr algn="just">
              <a:lnSpc>
                <a:spcPct val="120000"/>
              </a:lnSpc>
              <a:spcBef>
                <a:spcPts val="0"/>
              </a:spcBef>
              <a:buFontTx/>
              <a:buNone/>
            </a:pPr>
            <a:r>
              <a:rPr lang="fr-FR" sz="9600" b="1" dirty="0" smtClean="0">
                <a:latin typeface="+mj-lt"/>
              </a:rPr>
              <a:t>	Récolte sélective de la graine (Juin, Juillet et Août) pour </a:t>
            </a:r>
          </a:p>
          <a:p>
            <a:pPr algn="just">
              <a:lnSpc>
                <a:spcPct val="120000"/>
              </a:lnSpc>
              <a:spcBef>
                <a:spcPts val="0"/>
              </a:spcBef>
              <a:buFontTx/>
              <a:buNone/>
            </a:pPr>
            <a:r>
              <a:rPr lang="fr-FR" sz="9600" b="1" dirty="0">
                <a:latin typeface="+mj-lt"/>
              </a:rPr>
              <a:t> </a:t>
            </a:r>
            <a:r>
              <a:rPr lang="fr-FR" sz="9600" b="1" dirty="0" smtClean="0">
                <a:latin typeface="+mj-lt"/>
              </a:rPr>
              <a:t>    déterminer le taux de la germination.</a:t>
            </a:r>
          </a:p>
        </p:txBody>
      </p:sp>
      <p:sp>
        <p:nvSpPr>
          <p:cNvPr id="3" name="Rectangle 2"/>
          <p:cNvSpPr/>
          <p:nvPr/>
        </p:nvSpPr>
        <p:spPr>
          <a:xfrm>
            <a:off x="1475656" y="188640"/>
            <a:ext cx="6048672" cy="646331"/>
          </a:xfrm>
          <a:prstGeom prst="rect">
            <a:avLst/>
          </a:prstGeom>
          <a:solidFill>
            <a:srgbClr val="FFFF99"/>
          </a:solidFill>
        </p:spPr>
        <p:txBody>
          <a:bodyPr wrap="square">
            <a:spAutoFit/>
          </a:bodyPr>
          <a:lstStyle/>
          <a:p>
            <a:pPr algn="ctr"/>
            <a:r>
              <a:rPr lang="fr-FR" sz="3600" b="1" dirty="0">
                <a:solidFill>
                  <a:srgbClr val="C00000"/>
                </a:solidFill>
              </a:rPr>
              <a:t>Réhabilitation de l’arganier</a:t>
            </a:r>
          </a:p>
        </p:txBody>
      </p:sp>
    </p:spTree>
    <p:extLst>
      <p:ext uri="{BB962C8B-B14F-4D97-AF65-F5344CB8AC3E}">
        <p14:creationId xmlns:p14="http://schemas.microsoft.com/office/powerpoint/2010/main" val="1846683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602">
                                            <p:txEl>
                                              <p:pRg st="0" end="0"/>
                                            </p:txEl>
                                          </p:spTgt>
                                        </p:tgtEl>
                                        <p:attrNameLst>
                                          <p:attrName>style.visibility</p:attrName>
                                        </p:attrNameLst>
                                      </p:cBhvr>
                                      <p:to>
                                        <p:strVal val="visible"/>
                                      </p:to>
                                    </p:set>
                                    <p:animEffect transition="in" filter="fade">
                                      <p:cBhvr>
                                        <p:cTn id="14" dur="1000"/>
                                        <p:tgtEl>
                                          <p:spTgt spid="25602">
                                            <p:txEl>
                                              <p:pRg st="0" end="0"/>
                                            </p:txEl>
                                          </p:spTgt>
                                        </p:tgtEl>
                                      </p:cBhvr>
                                    </p:animEffect>
                                    <p:anim calcmode="lin" valueType="num">
                                      <p:cBhvr>
                                        <p:cTn id="15" dur="1000" fill="hold"/>
                                        <p:tgtEl>
                                          <p:spTgt spid="2560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560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5602">
                                            <p:txEl>
                                              <p:pRg st="2" end="2"/>
                                            </p:txEl>
                                          </p:spTgt>
                                        </p:tgtEl>
                                        <p:attrNameLst>
                                          <p:attrName>style.visibility</p:attrName>
                                        </p:attrNameLst>
                                      </p:cBhvr>
                                      <p:to>
                                        <p:strVal val="visible"/>
                                      </p:to>
                                    </p:set>
                                    <p:animEffect transition="in" filter="fade">
                                      <p:cBhvr>
                                        <p:cTn id="21" dur="1000"/>
                                        <p:tgtEl>
                                          <p:spTgt spid="25602">
                                            <p:txEl>
                                              <p:pRg st="2" end="2"/>
                                            </p:txEl>
                                          </p:spTgt>
                                        </p:tgtEl>
                                      </p:cBhvr>
                                    </p:animEffect>
                                    <p:anim calcmode="lin" valueType="num">
                                      <p:cBhvr>
                                        <p:cTn id="22" dur="1000" fill="hold"/>
                                        <p:tgtEl>
                                          <p:spTgt spid="2560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560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5602">
                                            <p:txEl>
                                              <p:pRg st="3" end="3"/>
                                            </p:txEl>
                                          </p:spTgt>
                                        </p:tgtEl>
                                        <p:attrNameLst>
                                          <p:attrName>style.visibility</p:attrName>
                                        </p:attrNameLst>
                                      </p:cBhvr>
                                      <p:to>
                                        <p:strVal val="visible"/>
                                      </p:to>
                                    </p:set>
                                    <p:animEffect transition="in" filter="fade">
                                      <p:cBhvr>
                                        <p:cTn id="28" dur="1000"/>
                                        <p:tgtEl>
                                          <p:spTgt spid="25602">
                                            <p:txEl>
                                              <p:pRg st="3" end="3"/>
                                            </p:txEl>
                                          </p:spTgt>
                                        </p:tgtEl>
                                      </p:cBhvr>
                                    </p:animEffect>
                                    <p:anim calcmode="lin" valueType="num">
                                      <p:cBhvr>
                                        <p:cTn id="29" dur="1000" fill="hold"/>
                                        <p:tgtEl>
                                          <p:spTgt spid="2560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560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5602">
                                            <p:txEl>
                                              <p:pRg st="4" end="4"/>
                                            </p:txEl>
                                          </p:spTgt>
                                        </p:tgtEl>
                                        <p:attrNameLst>
                                          <p:attrName>style.visibility</p:attrName>
                                        </p:attrNameLst>
                                      </p:cBhvr>
                                      <p:to>
                                        <p:strVal val="visible"/>
                                      </p:to>
                                    </p:set>
                                    <p:animEffect transition="in" filter="fade">
                                      <p:cBhvr>
                                        <p:cTn id="35" dur="1000"/>
                                        <p:tgtEl>
                                          <p:spTgt spid="25602">
                                            <p:txEl>
                                              <p:pRg st="4" end="4"/>
                                            </p:txEl>
                                          </p:spTgt>
                                        </p:tgtEl>
                                      </p:cBhvr>
                                    </p:animEffect>
                                    <p:anim calcmode="lin" valueType="num">
                                      <p:cBhvr>
                                        <p:cTn id="36" dur="1000" fill="hold"/>
                                        <p:tgtEl>
                                          <p:spTgt spid="2560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560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5602">
                                            <p:txEl>
                                              <p:pRg st="6" end="6"/>
                                            </p:txEl>
                                          </p:spTgt>
                                        </p:tgtEl>
                                        <p:attrNameLst>
                                          <p:attrName>style.visibility</p:attrName>
                                        </p:attrNameLst>
                                      </p:cBhvr>
                                      <p:to>
                                        <p:strVal val="visible"/>
                                      </p:to>
                                    </p:set>
                                    <p:animEffect transition="in" filter="fade">
                                      <p:cBhvr>
                                        <p:cTn id="42" dur="1000"/>
                                        <p:tgtEl>
                                          <p:spTgt spid="25602">
                                            <p:txEl>
                                              <p:pRg st="6" end="6"/>
                                            </p:txEl>
                                          </p:spTgt>
                                        </p:tgtEl>
                                      </p:cBhvr>
                                    </p:animEffect>
                                    <p:anim calcmode="lin" valueType="num">
                                      <p:cBhvr>
                                        <p:cTn id="43" dur="1000" fill="hold"/>
                                        <p:tgtEl>
                                          <p:spTgt spid="25602">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2560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5602">
                                            <p:txEl>
                                              <p:pRg st="7" end="7"/>
                                            </p:txEl>
                                          </p:spTgt>
                                        </p:tgtEl>
                                        <p:attrNameLst>
                                          <p:attrName>style.visibility</p:attrName>
                                        </p:attrNameLst>
                                      </p:cBhvr>
                                      <p:to>
                                        <p:strVal val="visible"/>
                                      </p:to>
                                    </p:set>
                                    <p:animEffect transition="in" filter="fade">
                                      <p:cBhvr>
                                        <p:cTn id="49" dur="1000"/>
                                        <p:tgtEl>
                                          <p:spTgt spid="25602">
                                            <p:txEl>
                                              <p:pRg st="7" end="7"/>
                                            </p:txEl>
                                          </p:spTgt>
                                        </p:tgtEl>
                                      </p:cBhvr>
                                    </p:animEffect>
                                    <p:anim calcmode="lin" valueType="num">
                                      <p:cBhvr>
                                        <p:cTn id="50" dur="1000" fill="hold"/>
                                        <p:tgtEl>
                                          <p:spTgt spid="25602">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2560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5602">
                                            <p:txEl>
                                              <p:pRg st="9" end="9"/>
                                            </p:txEl>
                                          </p:spTgt>
                                        </p:tgtEl>
                                        <p:attrNameLst>
                                          <p:attrName>style.visibility</p:attrName>
                                        </p:attrNameLst>
                                      </p:cBhvr>
                                      <p:to>
                                        <p:strVal val="visible"/>
                                      </p:to>
                                    </p:set>
                                    <p:animEffect transition="in" filter="fade">
                                      <p:cBhvr>
                                        <p:cTn id="56" dur="1000"/>
                                        <p:tgtEl>
                                          <p:spTgt spid="25602">
                                            <p:txEl>
                                              <p:pRg st="9" end="9"/>
                                            </p:txEl>
                                          </p:spTgt>
                                        </p:tgtEl>
                                      </p:cBhvr>
                                    </p:animEffect>
                                    <p:anim calcmode="lin" valueType="num">
                                      <p:cBhvr>
                                        <p:cTn id="57" dur="1000" fill="hold"/>
                                        <p:tgtEl>
                                          <p:spTgt spid="25602">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25602">
                                            <p:txEl>
                                              <p:pRg st="9" end="9"/>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25602">
                                            <p:txEl>
                                              <p:pRg st="10" end="10"/>
                                            </p:txEl>
                                          </p:spTgt>
                                        </p:tgtEl>
                                        <p:attrNameLst>
                                          <p:attrName>style.visibility</p:attrName>
                                        </p:attrNameLst>
                                      </p:cBhvr>
                                      <p:to>
                                        <p:strVal val="visible"/>
                                      </p:to>
                                    </p:set>
                                    <p:animEffect transition="in" filter="fade">
                                      <p:cBhvr>
                                        <p:cTn id="61" dur="1000"/>
                                        <p:tgtEl>
                                          <p:spTgt spid="25602">
                                            <p:txEl>
                                              <p:pRg st="10" end="10"/>
                                            </p:txEl>
                                          </p:spTgt>
                                        </p:tgtEl>
                                      </p:cBhvr>
                                    </p:animEffect>
                                    <p:anim calcmode="lin" valueType="num">
                                      <p:cBhvr>
                                        <p:cTn id="62" dur="1000" fill="hold"/>
                                        <p:tgtEl>
                                          <p:spTgt spid="25602">
                                            <p:txEl>
                                              <p:pRg st="10" end="10"/>
                                            </p:txEl>
                                          </p:spTgt>
                                        </p:tgtEl>
                                        <p:attrNameLst>
                                          <p:attrName>ppt_x</p:attrName>
                                        </p:attrNameLst>
                                      </p:cBhvr>
                                      <p:tavLst>
                                        <p:tav tm="0">
                                          <p:val>
                                            <p:strVal val="#ppt_x"/>
                                          </p:val>
                                        </p:tav>
                                        <p:tav tm="100000">
                                          <p:val>
                                            <p:strVal val="#ppt_x"/>
                                          </p:val>
                                        </p:tav>
                                      </p:tavLst>
                                    </p:anim>
                                    <p:anim calcmode="lin" valueType="num">
                                      <p:cBhvr>
                                        <p:cTn id="63" dur="1000" fill="hold"/>
                                        <p:tgtEl>
                                          <p:spTgt spid="25602">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41391" y="5085268"/>
            <a:ext cx="8136904" cy="954107"/>
          </a:xfrm>
          <a:prstGeom prst="rect">
            <a:avLst/>
          </a:prstGeom>
          <a:solidFill>
            <a:srgbClr val="CCFF66"/>
          </a:solidFill>
        </p:spPr>
        <p:txBody>
          <a:bodyPr wrap="square">
            <a:spAutoFit/>
          </a:bodyPr>
          <a:lstStyle/>
          <a:p>
            <a:pPr algn="just"/>
            <a:r>
              <a:rPr lang="fr-FR" sz="2800" b="1" dirty="0" smtClean="0"/>
              <a:t>Classement de l’</a:t>
            </a:r>
            <a:r>
              <a:rPr lang="fr-FR" sz="2800" b="1" dirty="0" err="1" smtClean="0"/>
              <a:t>arganeraie</a:t>
            </a:r>
            <a:r>
              <a:rPr lang="fr-FR" sz="2800" b="1" dirty="0" smtClean="0"/>
              <a:t> en aire protégée sur une superficie de 264 000 hectares.</a:t>
            </a:r>
          </a:p>
        </p:txBody>
      </p:sp>
      <p:sp>
        <p:nvSpPr>
          <p:cNvPr id="8" name="Rectangle 7"/>
          <p:cNvSpPr/>
          <p:nvPr/>
        </p:nvSpPr>
        <p:spPr>
          <a:xfrm>
            <a:off x="539552" y="620688"/>
            <a:ext cx="8064896" cy="1077218"/>
          </a:xfrm>
          <a:prstGeom prst="rect">
            <a:avLst/>
          </a:prstGeom>
          <a:solidFill>
            <a:srgbClr val="FFFF00"/>
          </a:solidFill>
        </p:spPr>
        <p:txBody>
          <a:bodyPr wrap="square">
            <a:spAutoFit/>
          </a:bodyPr>
          <a:lstStyle/>
          <a:p>
            <a:pPr lvl="0" algn="just"/>
            <a:r>
              <a:rPr lang="fr-FR" sz="3200" b="1" dirty="0">
                <a:solidFill>
                  <a:srgbClr val="C00000"/>
                </a:solidFill>
              </a:rPr>
              <a:t>Principale occupation des autorités locales Wilaya de Tindouf est :</a:t>
            </a:r>
          </a:p>
        </p:txBody>
      </p:sp>
      <p:sp>
        <p:nvSpPr>
          <p:cNvPr id="9" name="Flèche courbée vers la droite 8"/>
          <p:cNvSpPr/>
          <p:nvPr/>
        </p:nvSpPr>
        <p:spPr>
          <a:xfrm rot="20843839">
            <a:off x="2483768" y="2132856"/>
            <a:ext cx="1875588" cy="302433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2" name="ZoneTexte 11"/>
          <p:cNvSpPr txBox="1"/>
          <p:nvPr/>
        </p:nvSpPr>
        <p:spPr>
          <a:xfrm>
            <a:off x="2890444" y="3200977"/>
            <a:ext cx="4993924" cy="369332"/>
          </a:xfrm>
          <a:prstGeom prst="rect">
            <a:avLst/>
          </a:prstGeom>
          <a:noFill/>
        </p:spPr>
        <p:txBody>
          <a:bodyPr wrap="square" rtlCol="0">
            <a:spAutoFit/>
          </a:bodyPr>
          <a:lstStyle/>
          <a:p>
            <a:r>
              <a:rPr lang="fr-FR" b="1" dirty="0" smtClean="0"/>
              <a:t>Arganeraie = </a:t>
            </a:r>
            <a:r>
              <a:rPr lang="fr-FR" b="1" dirty="0"/>
              <a:t>aire de répartition de l’arganier</a:t>
            </a:r>
            <a:endParaRPr lang="fr-FR" dirty="0"/>
          </a:p>
        </p:txBody>
      </p:sp>
    </p:spTree>
    <p:extLst>
      <p:ext uri="{BB962C8B-B14F-4D97-AF65-F5344CB8AC3E}">
        <p14:creationId xmlns:p14="http://schemas.microsoft.com/office/powerpoint/2010/main" val="1096698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23528" y="380563"/>
            <a:ext cx="8496944" cy="5232202"/>
          </a:xfrm>
          <a:prstGeom prst="rect">
            <a:avLst/>
          </a:prstGeom>
          <a:solidFill>
            <a:srgbClr val="CCFF99"/>
          </a:solidFill>
        </p:spPr>
        <p:txBody>
          <a:bodyPr wrap="square" rtlCol="0">
            <a:spAutoFit/>
          </a:bodyPr>
          <a:lstStyle/>
          <a:p>
            <a:pPr algn="just"/>
            <a:r>
              <a:rPr lang="fr-FR" sz="3600" b="1" dirty="0" smtClean="0"/>
              <a:t>L’arganier est une espèce rare à usage multiple.</a:t>
            </a:r>
          </a:p>
          <a:p>
            <a:pPr algn="just"/>
            <a:endParaRPr lang="fr-FR" sz="1000" b="1" dirty="0" smtClean="0"/>
          </a:p>
          <a:p>
            <a:pPr algn="just"/>
            <a:r>
              <a:rPr lang="fr-FR" sz="3600" b="1" dirty="0" smtClean="0"/>
              <a:t>Le classement de son aire de répartition en tant qu’une réserve naturelle est </a:t>
            </a:r>
            <a:r>
              <a:rPr lang="fr-FR" sz="3600" b="1" dirty="0" smtClean="0">
                <a:solidFill>
                  <a:srgbClr val="0000FF"/>
                </a:solidFill>
              </a:rPr>
              <a:t>indispensable</a:t>
            </a:r>
            <a:r>
              <a:rPr lang="fr-FR" sz="3600" b="1" dirty="0" smtClean="0"/>
              <a:t> et </a:t>
            </a:r>
            <a:r>
              <a:rPr lang="fr-FR" sz="3600" b="1" dirty="0" smtClean="0">
                <a:solidFill>
                  <a:srgbClr val="FF0000"/>
                </a:solidFill>
              </a:rPr>
              <a:t>URGENT</a:t>
            </a:r>
            <a:r>
              <a:rPr lang="fr-FR" sz="3600" b="1" dirty="0" smtClean="0"/>
              <a:t> car il contribuera à conserver un </a:t>
            </a:r>
            <a:r>
              <a:rPr lang="fr-FR" sz="3600" b="1" u="sng" dirty="0" smtClean="0">
                <a:solidFill>
                  <a:srgbClr val="FF00FF"/>
                </a:solidFill>
              </a:rPr>
              <a:t>patrimoine naturel</a:t>
            </a:r>
            <a:r>
              <a:rPr lang="fr-FR" sz="3600" b="1" dirty="0" smtClean="0"/>
              <a:t>, à sauvegarder un écosystème unique en </a:t>
            </a:r>
            <a:r>
              <a:rPr lang="fr-FR" sz="3600" b="1" u="sng" dirty="0" smtClean="0">
                <a:solidFill>
                  <a:srgbClr val="FF0000"/>
                </a:solidFill>
              </a:rPr>
              <a:t>Algérie</a:t>
            </a:r>
            <a:r>
              <a:rPr lang="fr-FR" sz="3600" b="1" dirty="0" smtClean="0"/>
              <a:t> et assurera </a:t>
            </a:r>
            <a:r>
              <a:rPr lang="fr-FR" sz="3600" b="1" dirty="0" smtClean="0">
                <a:solidFill>
                  <a:srgbClr val="C00000"/>
                </a:solidFill>
              </a:rPr>
              <a:t>une gestion et un aménagement adéquat et durable</a:t>
            </a:r>
            <a:r>
              <a:rPr lang="fr-FR" sz="3600" b="1" dirty="0" smtClean="0"/>
              <a:t>.</a:t>
            </a:r>
          </a:p>
        </p:txBody>
      </p:sp>
    </p:spTree>
    <p:extLst>
      <p:ext uri="{BB962C8B-B14F-4D97-AF65-F5344CB8AC3E}">
        <p14:creationId xmlns:p14="http://schemas.microsoft.com/office/powerpoint/2010/main" val="3307655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987824" y="4221088"/>
            <a:ext cx="5256584" cy="923330"/>
          </a:xfrm>
          <a:prstGeom prst="rect">
            <a:avLst/>
          </a:prstGeom>
          <a:solidFill>
            <a:srgbClr val="660066"/>
          </a:solidFill>
        </p:spPr>
        <p:txBody>
          <a:bodyPr wrap="square" rtlCol="0">
            <a:spAutoFit/>
          </a:bodyPr>
          <a:lstStyle/>
          <a:p>
            <a:r>
              <a:rPr lang="fr-FR" sz="5400" b="1" dirty="0" smtClean="0">
                <a:solidFill>
                  <a:schemeClr val="bg1"/>
                </a:solidFill>
              </a:rPr>
              <a:t>Arganier en ....... </a:t>
            </a:r>
            <a:endParaRPr lang="fr-FR" sz="5400" b="1" dirty="0">
              <a:solidFill>
                <a:srgbClr val="FFFF00"/>
              </a:solidFill>
            </a:endParaRPr>
          </a:p>
        </p:txBody>
      </p:sp>
      <p:sp>
        <p:nvSpPr>
          <p:cNvPr id="3" name="Rectangle 2"/>
          <p:cNvSpPr/>
          <p:nvPr/>
        </p:nvSpPr>
        <p:spPr>
          <a:xfrm>
            <a:off x="899592" y="383996"/>
            <a:ext cx="3627019" cy="830997"/>
          </a:xfrm>
          <a:prstGeom prst="rect">
            <a:avLst/>
          </a:prstGeom>
          <a:solidFill>
            <a:srgbClr val="66FF99"/>
          </a:solidFill>
        </p:spPr>
        <p:txBody>
          <a:bodyPr wrap="none">
            <a:spAutoFit/>
          </a:bodyPr>
          <a:lstStyle/>
          <a:p>
            <a:pPr lvl="0"/>
            <a:r>
              <a:rPr lang="fr-FR" sz="4800" b="1" dirty="0">
                <a:solidFill>
                  <a:prstClr val="black"/>
                </a:solidFill>
              </a:rPr>
              <a:t>Actuellement</a:t>
            </a:r>
          </a:p>
        </p:txBody>
      </p:sp>
      <p:sp>
        <p:nvSpPr>
          <p:cNvPr id="4" name="Flèche courbée vers la droite 3"/>
          <p:cNvSpPr/>
          <p:nvPr/>
        </p:nvSpPr>
        <p:spPr>
          <a:xfrm>
            <a:off x="2713101" y="1605667"/>
            <a:ext cx="1378024" cy="232372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solidFill>
                <a:schemeClr val="tx1"/>
              </a:solidFill>
            </a:endParaRPr>
          </a:p>
        </p:txBody>
      </p:sp>
      <p:pic>
        <p:nvPicPr>
          <p:cNvPr id="5" name="Picture 2" descr="C:\Users\PC\Desktop\Nouveau dossier\5278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395" y="4581128"/>
            <a:ext cx="1551473" cy="202684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576859" y="5445224"/>
            <a:ext cx="1735603" cy="923330"/>
          </a:xfrm>
          <a:prstGeom prst="rect">
            <a:avLst/>
          </a:prstGeom>
          <a:solidFill>
            <a:srgbClr val="FFFF00"/>
          </a:solidFill>
        </p:spPr>
        <p:txBody>
          <a:bodyPr wrap="none">
            <a:spAutoFit/>
          </a:bodyPr>
          <a:lstStyle/>
          <a:p>
            <a:pPr lvl="0"/>
            <a:r>
              <a:rPr lang="fr-FR" sz="5400" b="1" dirty="0"/>
              <a:t>Israël</a:t>
            </a:r>
          </a:p>
        </p:txBody>
      </p:sp>
    </p:spTree>
    <p:extLst>
      <p:ext uri="{BB962C8B-B14F-4D97-AF65-F5344CB8AC3E}">
        <p14:creationId xmlns:p14="http://schemas.microsoft.com/office/powerpoint/2010/main" val="32733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animEffect transition="in" filter="fade">
                                      <p:cBhvr>
                                        <p:cTn id="35" dur="1000"/>
                                        <p:tgtEl>
                                          <p:spTgt spid="2">
                                            <p:txEl>
                                              <p:pRg st="0" end="0"/>
                                            </p:txEl>
                                          </p:spTgt>
                                        </p:tgtEl>
                                      </p:cBhvr>
                                    </p:animEffect>
                                    <p:anim calcmode="lin" valueType="num">
                                      <p:cBhvr>
                                        <p:cTn id="36"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C\Desktop\Arganier-Jan2017\Arganier-Otman\IMG_674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88640"/>
            <a:ext cx="8856984" cy="648072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099942" y="188640"/>
            <a:ext cx="4823565" cy="1569660"/>
          </a:xfrm>
          <a:prstGeom prst="rect">
            <a:avLst/>
          </a:prstGeom>
        </p:spPr>
        <p:txBody>
          <a:bodyPr wrap="none">
            <a:spAutoFit/>
          </a:bodyPr>
          <a:lstStyle/>
          <a:p>
            <a:r>
              <a:rPr lang="fr-FR" sz="9600" b="1" dirty="0">
                <a:solidFill>
                  <a:schemeClr val="bg1"/>
                </a:solidFill>
              </a:rPr>
              <a:t>Arganier</a:t>
            </a:r>
            <a:r>
              <a:rPr lang="fr-FR" sz="9600" b="1" dirty="0"/>
              <a:t> </a:t>
            </a:r>
          </a:p>
        </p:txBody>
      </p:sp>
    </p:spTree>
    <p:extLst>
      <p:ext uri="{BB962C8B-B14F-4D97-AF65-F5344CB8AC3E}">
        <p14:creationId xmlns:p14="http://schemas.microsoft.com/office/powerpoint/2010/main" val="114974568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C\Desktop\Nouveau dossier\5278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521" y="208840"/>
            <a:ext cx="6504706" cy="53285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79512" y="5900987"/>
            <a:ext cx="8712968" cy="954107"/>
          </a:xfrm>
          <a:prstGeom prst="rect">
            <a:avLst/>
          </a:prstGeom>
        </p:spPr>
        <p:txBody>
          <a:bodyPr wrap="square">
            <a:spAutoFit/>
          </a:bodyPr>
          <a:lstStyle/>
          <a:p>
            <a:pPr algn="ctr"/>
            <a:r>
              <a:rPr lang="fr-FR" sz="2800" b="1" dirty="0" err="1"/>
              <a:t>Oren</a:t>
            </a:r>
            <a:r>
              <a:rPr lang="fr-FR" sz="2800" b="1" dirty="0"/>
              <a:t> </a:t>
            </a:r>
            <a:r>
              <a:rPr lang="fr-FR" sz="2800" b="1" dirty="0" err="1"/>
              <a:t>Farm</a:t>
            </a:r>
            <a:r>
              <a:rPr lang="fr-FR" sz="2800" b="1" dirty="0"/>
              <a:t> se trouve au </a:t>
            </a:r>
            <a:r>
              <a:rPr lang="fr-FR" sz="2800" b="1" dirty="0" err="1"/>
              <a:t>Moshav</a:t>
            </a:r>
            <a:r>
              <a:rPr lang="fr-FR" sz="2800" b="1" dirty="0"/>
              <a:t> </a:t>
            </a:r>
            <a:r>
              <a:rPr lang="fr-FR" sz="2800" b="1" dirty="0" err="1" smtClean="0"/>
              <a:t>Netiv-Hagdud</a:t>
            </a:r>
            <a:r>
              <a:rPr lang="fr-FR" sz="2800" b="1" dirty="0" smtClean="0"/>
              <a:t>, dans la vallée du Jourdain</a:t>
            </a:r>
            <a:r>
              <a:rPr lang="fr-FR" sz="2800" b="1" dirty="0" smtClean="0">
                <a:solidFill>
                  <a:srgbClr val="FF0000"/>
                </a:solidFill>
              </a:rPr>
              <a:t>, Israël</a:t>
            </a:r>
            <a:endParaRPr lang="fr-FR" sz="2800" b="1" dirty="0">
              <a:solidFill>
                <a:srgbClr val="FF0000"/>
              </a:solidFill>
            </a:endParaRPr>
          </a:p>
        </p:txBody>
      </p:sp>
    </p:spTree>
    <p:extLst>
      <p:ext uri="{BB962C8B-B14F-4D97-AF65-F5344CB8AC3E}">
        <p14:creationId xmlns:p14="http://schemas.microsoft.com/office/powerpoint/2010/main" val="288813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C\Desktop\5278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873490" cy="504056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331781" y="5446529"/>
            <a:ext cx="8568952" cy="1169551"/>
          </a:xfrm>
          <a:prstGeom prst="rect">
            <a:avLst/>
          </a:prstGeom>
          <a:solidFill>
            <a:srgbClr val="CCCC00"/>
          </a:solidFill>
        </p:spPr>
        <p:txBody>
          <a:bodyPr wrap="square" rtlCol="0">
            <a:spAutoFit/>
          </a:bodyPr>
          <a:lstStyle/>
          <a:p>
            <a:pPr algn="ctr"/>
            <a:r>
              <a:rPr lang="fr-FR" sz="3400" b="1" dirty="0" err="1" smtClean="0"/>
              <a:t>Oren</a:t>
            </a:r>
            <a:r>
              <a:rPr lang="fr-FR" sz="3400" b="1" dirty="0" smtClean="0"/>
              <a:t>: marque déposée pour une huile d’argan </a:t>
            </a:r>
          </a:p>
          <a:p>
            <a:pPr algn="ctr"/>
            <a:r>
              <a:rPr lang="fr-FR" sz="3600" b="1" dirty="0" smtClean="0"/>
              <a:t>«</a:t>
            </a:r>
            <a:r>
              <a:rPr lang="fr-FR" sz="3600" b="1" dirty="0" smtClean="0">
                <a:solidFill>
                  <a:srgbClr val="FF0000"/>
                </a:solidFill>
              </a:rPr>
              <a:t>made in Israël</a:t>
            </a:r>
            <a:r>
              <a:rPr lang="fr-FR" sz="3600" b="1" dirty="0" smtClean="0"/>
              <a:t>» </a:t>
            </a:r>
            <a:endParaRPr lang="fr-FR" sz="3600" b="1" dirty="0"/>
          </a:p>
        </p:txBody>
      </p:sp>
    </p:spTree>
    <p:extLst>
      <p:ext uri="{BB962C8B-B14F-4D97-AF65-F5344CB8AC3E}">
        <p14:creationId xmlns:p14="http://schemas.microsoft.com/office/powerpoint/2010/main" val="237686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2452" y="253282"/>
            <a:ext cx="8568952" cy="6063198"/>
          </a:xfrm>
          <a:prstGeom prst="rect">
            <a:avLst/>
          </a:prstGeom>
          <a:solidFill>
            <a:srgbClr val="FFFF00"/>
          </a:solidFill>
        </p:spPr>
        <p:txBody>
          <a:bodyPr wrap="square">
            <a:spAutoFit/>
          </a:bodyPr>
          <a:lstStyle/>
          <a:p>
            <a:pPr algn="ctr"/>
            <a:r>
              <a:rPr lang="fr-FR" sz="5400" b="1" dirty="0">
                <a:solidFill>
                  <a:srgbClr val="FF0000"/>
                </a:solidFill>
              </a:rPr>
              <a:t>Israël</a:t>
            </a:r>
          </a:p>
          <a:p>
            <a:pPr algn="ctr"/>
            <a:r>
              <a:rPr lang="fr-FR" sz="4400" b="1" dirty="0" smtClean="0">
                <a:solidFill>
                  <a:srgbClr val="FF00FF"/>
                </a:solidFill>
              </a:rPr>
              <a:t>S’attaque </a:t>
            </a:r>
            <a:r>
              <a:rPr lang="fr-FR" sz="4400" b="1" dirty="0">
                <a:solidFill>
                  <a:srgbClr val="FF00FF"/>
                </a:solidFill>
              </a:rPr>
              <a:t>à l’huile d’argan </a:t>
            </a:r>
            <a:r>
              <a:rPr lang="fr-FR" sz="4400" b="1" dirty="0" smtClean="0">
                <a:solidFill>
                  <a:srgbClr val="FF00FF"/>
                </a:solidFill>
              </a:rPr>
              <a:t>Marocain</a:t>
            </a:r>
          </a:p>
          <a:p>
            <a:pPr algn="ctr"/>
            <a:endParaRPr lang="fr-FR" sz="1000" b="1" dirty="0" smtClean="0"/>
          </a:p>
          <a:p>
            <a:pPr algn="just"/>
            <a:r>
              <a:rPr lang="fr-FR" sz="2400" b="1" dirty="0" smtClean="0">
                <a:solidFill>
                  <a:srgbClr val="0070C0"/>
                </a:solidFill>
              </a:rPr>
              <a:t>Des </a:t>
            </a:r>
            <a:r>
              <a:rPr lang="fr-FR" sz="2400" b="1" dirty="0">
                <a:solidFill>
                  <a:srgbClr val="0070C0"/>
                </a:solidFill>
              </a:rPr>
              <a:t>graines </a:t>
            </a:r>
            <a:r>
              <a:rPr lang="fr-FR" sz="2400" b="1" dirty="0" smtClean="0">
                <a:solidFill>
                  <a:srgbClr val="0070C0"/>
                </a:solidFill>
              </a:rPr>
              <a:t>d’arganier d’origine marocaine ont </a:t>
            </a:r>
            <a:r>
              <a:rPr lang="fr-FR" sz="2400" b="1" dirty="0">
                <a:solidFill>
                  <a:srgbClr val="0070C0"/>
                </a:solidFill>
              </a:rPr>
              <a:t>été clonées et multipliées</a:t>
            </a:r>
            <a:r>
              <a:rPr lang="fr-FR" sz="2400" b="1" dirty="0"/>
              <a:t>. </a:t>
            </a:r>
            <a:endParaRPr lang="fr-FR" sz="2400" b="1" dirty="0" smtClean="0"/>
          </a:p>
          <a:p>
            <a:pPr algn="just"/>
            <a:endParaRPr lang="fr-FR" sz="800" b="1" dirty="0" smtClean="0"/>
          </a:p>
          <a:p>
            <a:pPr algn="just"/>
            <a:r>
              <a:rPr lang="fr-FR" sz="2400" b="1" dirty="0" smtClean="0">
                <a:solidFill>
                  <a:srgbClr val="FF0000"/>
                </a:solidFill>
              </a:rPr>
              <a:t>2 </a:t>
            </a:r>
            <a:r>
              <a:rPr lang="fr-FR" sz="2400" b="1" dirty="0">
                <a:solidFill>
                  <a:srgbClr val="FF0000"/>
                </a:solidFill>
              </a:rPr>
              <a:t>500 arganiers </a:t>
            </a:r>
            <a:r>
              <a:rPr lang="fr-FR" sz="2400" b="1" dirty="0"/>
              <a:t>ont déjà été plantés en Israël</a:t>
            </a:r>
            <a:r>
              <a:rPr lang="fr-FR" sz="2400" b="1" dirty="0" smtClean="0"/>
              <a:t>.</a:t>
            </a:r>
          </a:p>
          <a:p>
            <a:pPr algn="just"/>
            <a:endParaRPr lang="fr-FR" sz="800" b="1" dirty="0"/>
          </a:p>
          <a:p>
            <a:pPr algn="just"/>
            <a:r>
              <a:rPr lang="fr-FR" sz="2400" b="1" dirty="0"/>
              <a:t>Une société israélienne </a:t>
            </a:r>
            <a:r>
              <a:rPr lang="fr-FR" sz="2400" b="1" dirty="0" smtClean="0"/>
              <a:t>«</a:t>
            </a:r>
            <a:r>
              <a:rPr lang="fr-FR" sz="2400" b="1" dirty="0" err="1" smtClean="0">
                <a:solidFill>
                  <a:srgbClr val="C00000"/>
                </a:solidFill>
              </a:rPr>
              <a:t>Sivan</a:t>
            </a:r>
            <a:r>
              <a:rPr lang="fr-FR" sz="2400" b="1" dirty="0" smtClean="0"/>
              <a:t>» </a:t>
            </a:r>
            <a:r>
              <a:rPr lang="fr-FR" sz="2400" b="1" dirty="0"/>
              <a:t>compte commercialiser de l’huile d’argan et casser le monopole du Maroc dans la production de ce produit. Selon les déclarations de représentants de cette société, des graines d’argan provenant du Maroc ont été clonées et multipliées. Créant ainsi une </a:t>
            </a:r>
            <a:r>
              <a:rPr lang="fr-FR" sz="2400" b="1" dirty="0">
                <a:solidFill>
                  <a:srgbClr val="FF0000"/>
                </a:solidFill>
              </a:rPr>
              <a:t>souche </a:t>
            </a:r>
            <a:r>
              <a:rPr lang="fr-FR" sz="2400" b="1" dirty="0" smtClean="0">
                <a:solidFill>
                  <a:srgbClr val="FF0000"/>
                </a:solidFill>
              </a:rPr>
              <a:t>d’Arganier tolérante au </a:t>
            </a:r>
            <a:r>
              <a:rPr lang="fr-FR" sz="2400" b="1" dirty="0">
                <a:solidFill>
                  <a:srgbClr val="FF0000"/>
                </a:solidFill>
              </a:rPr>
              <a:t>climat </a:t>
            </a:r>
            <a:r>
              <a:rPr lang="fr-FR" sz="2400" b="1" dirty="0" smtClean="0">
                <a:solidFill>
                  <a:srgbClr val="FF0000"/>
                </a:solidFill>
              </a:rPr>
              <a:t>méditerranéen</a:t>
            </a:r>
            <a:r>
              <a:rPr lang="fr-FR" sz="2400" b="1" dirty="0"/>
              <a:t> </a:t>
            </a:r>
            <a:r>
              <a:rPr lang="fr-FR" sz="2400" b="1" dirty="0" smtClean="0"/>
              <a:t>dénommée </a:t>
            </a:r>
            <a:r>
              <a:rPr lang="fr-FR" sz="2400" b="1" dirty="0">
                <a:solidFill>
                  <a:srgbClr val="000099"/>
                </a:solidFill>
              </a:rPr>
              <a:t>Argan 100 </a:t>
            </a:r>
            <a:r>
              <a:rPr lang="fr-FR" sz="2400" b="1" dirty="0"/>
              <a:t>produisant, selon la même source, dix fois plus de noix que la moyenne d’un arbre au Maroc et plus </a:t>
            </a:r>
            <a:r>
              <a:rPr lang="fr-FR" sz="2400" b="1" dirty="0" smtClean="0"/>
              <a:t>résistante </a:t>
            </a:r>
            <a:r>
              <a:rPr lang="fr-FR" sz="2400" b="1" dirty="0"/>
              <a:t>aux maladies du sol</a:t>
            </a:r>
            <a:r>
              <a:rPr lang="fr-FR" sz="2400" b="1" dirty="0" smtClean="0"/>
              <a:t>.</a:t>
            </a:r>
            <a:endParaRPr lang="fr-FR" sz="2400" b="1" dirty="0"/>
          </a:p>
        </p:txBody>
      </p:sp>
    </p:spTree>
    <p:extLst>
      <p:ext uri="{BB962C8B-B14F-4D97-AF65-F5344CB8AC3E}">
        <p14:creationId xmlns:p14="http://schemas.microsoft.com/office/powerpoint/2010/main" val="417616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162000"/>
            <a:ext cx="3600400" cy="66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18380" y="288512"/>
            <a:ext cx="4572000" cy="5940088"/>
          </a:xfrm>
          <a:prstGeom prst="rect">
            <a:avLst/>
          </a:prstGeom>
          <a:solidFill>
            <a:srgbClr val="99FF99"/>
          </a:solidFill>
        </p:spPr>
        <p:txBody>
          <a:bodyPr>
            <a:spAutoFit/>
          </a:bodyPr>
          <a:lstStyle/>
          <a:p>
            <a:pPr algn="just"/>
            <a:r>
              <a:rPr lang="fr-FR" sz="2800" b="1" dirty="0" smtClean="0">
                <a:solidFill>
                  <a:srgbClr val="FF0000"/>
                </a:solidFill>
              </a:rPr>
              <a:t>2500 </a:t>
            </a:r>
            <a:r>
              <a:rPr lang="fr-FR" sz="2800" b="1" dirty="0">
                <a:solidFill>
                  <a:srgbClr val="FF0000"/>
                </a:solidFill>
              </a:rPr>
              <a:t>arganiers </a:t>
            </a:r>
            <a:r>
              <a:rPr lang="fr-FR" sz="2800" b="1" dirty="0"/>
              <a:t>ont été plantés dans les régions </a:t>
            </a:r>
            <a:r>
              <a:rPr lang="fr-FR" sz="2800" b="1" dirty="0">
                <a:solidFill>
                  <a:schemeClr val="bg1"/>
                </a:solidFill>
              </a:rPr>
              <a:t>d’Ashkelon, d’</a:t>
            </a:r>
            <a:r>
              <a:rPr lang="fr-FR" sz="2800" b="1" dirty="0" err="1">
                <a:solidFill>
                  <a:schemeClr val="bg1"/>
                </a:solidFill>
              </a:rPr>
              <a:t>Arava</a:t>
            </a:r>
            <a:r>
              <a:rPr lang="fr-FR" sz="2800" b="1" dirty="0">
                <a:solidFill>
                  <a:schemeClr val="bg1"/>
                </a:solidFill>
              </a:rPr>
              <a:t> et du Néguev en </a:t>
            </a:r>
            <a:r>
              <a:rPr lang="fr-FR" sz="2800" b="1" u="sng" dirty="0">
                <a:solidFill>
                  <a:srgbClr val="C00000"/>
                </a:solidFill>
              </a:rPr>
              <a:t>Israël. </a:t>
            </a:r>
            <a:endParaRPr lang="fr-FR" sz="2800" b="1" u="sng" dirty="0" smtClean="0">
              <a:solidFill>
                <a:srgbClr val="C00000"/>
              </a:solidFill>
            </a:endParaRPr>
          </a:p>
          <a:p>
            <a:pPr algn="just"/>
            <a:endParaRPr lang="fr-FR" sz="800" b="1" dirty="0">
              <a:solidFill>
                <a:srgbClr val="FF00FF"/>
              </a:solidFill>
            </a:endParaRPr>
          </a:p>
          <a:p>
            <a:pPr algn="just"/>
            <a:r>
              <a:rPr lang="fr-FR" sz="2800" b="1" dirty="0" smtClean="0">
                <a:solidFill>
                  <a:srgbClr val="FF00FF"/>
                </a:solidFill>
              </a:rPr>
              <a:t>1984</a:t>
            </a:r>
            <a:r>
              <a:rPr lang="fr-FR" sz="2800" b="1" dirty="0">
                <a:solidFill>
                  <a:srgbClr val="FF00FF"/>
                </a:solidFill>
              </a:rPr>
              <a:t>, 100 hectares dans le </a:t>
            </a:r>
            <a:r>
              <a:rPr lang="fr-FR" sz="2800" b="1" dirty="0" smtClean="0">
                <a:solidFill>
                  <a:srgbClr val="FF00FF"/>
                </a:solidFill>
              </a:rPr>
              <a:t>Néguev.</a:t>
            </a:r>
          </a:p>
          <a:p>
            <a:pPr algn="just"/>
            <a:endParaRPr lang="fr-FR" sz="800" b="1" dirty="0">
              <a:solidFill>
                <a:srgbClr val="FF00FF"/>
              </a:solidFill>
            </a:endParaRPr>
          </a:p>
          <a:p>
            <a:pPr algn="just"/>
            <a:r>
              <a:rPr lang="fr-FR" sz="2800" b="1" dirty="0" smtClean="0"/>
              <a:t>Pour </a:t>
            </a:r>
            <a:r>
              <a:rPr lang="fr-FR" sz="2800" b="1" dirty="0"/>
              <a:t>le moment la société </a:t>
            </a:r>
            <a:r>
              <a:rPr lang="fr-FR" sz="2800" b="1" dirty="0">
                <a:solidFill>
                  <a:srgbClr val="FF0000"/>
                </a:solidFill>
              </a:rPr>
              <a:t>SIVAN</a:t>
            </a:r>
            <a:r>
              <a:rPr lang="fr-FR" sz="2800" b="1" dirty="0"/>
              <a:t> continue à commercialiser de l’huile d’Argan </a:t>
            </a:r>
            <a:r>
              <a:rPr lang="fr-FR" sz="2800" b="1" dirty="0" smtClean="0"/>
              <a:t>Marocaine </a:t>
            </a:r>
            <a:r>
              <a:rPr lang="fr-FR" sz="2800" b="1" dirty="0"/>
              <a:t>mais compte  vendre l’huile d’Argan </a:t>
            </a:r>
            <a:r>
              <a:rPr lang="fr-FR" sz="2800" b="1" dirty="0" smtClean="0">
                <a:solidFill>
                  <a:srgbClr val="0000FF"/>
                </a:solidFill>
              </a:rPr>
              <a:t>made in </a:t>
            </a:r>
            <a:r>
              <a:rPr lang="fr-FR" sz="2800" b="1" dirty="0" err="1" smtClean="0">
                <a:solidFill>
                  <a:srgbClr val="0000FF"/>
                </a:solidFill>
              </a:rPr>
              <a:t>Israel</a:t>
            </a:r>
            <a:r>
              <a:rPr lang="fr-FR" sz="2800" b="1" dirty="0" smtClean="0">
                <a:solidFill>
                  <a:srgbClr val="0000FF"/>
                </a:solidFill>
              </a:rPr>
              <a:t> </a:t>
            </a:r>
            <a:r>
              <a:rPr lang="fr-FR" sz="2800" b="1" dirty="0" smtClean="0"/>
              <a:t>postérieurement.</a:t>
            </a:r>
            <a:endParaRPr lang="fr-FR" sz="2800" b="1" dirty="0"/>
          </a:p>
        </p:txBody>
      </p:sp>
    </p:spTree>
    <p:extLst>
      <p:ext uri="{BB962C8B-B14F-4D97-AF65-F5344CB8AC3E}">
        <p14:creationId xmlns:p14="http://schemas.microsoft.com/office/powerpoint/2010/main" val="406976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anim calcmode="lin" valueType="num">
                                      <p:cBhvr>
                                        <p:cTn id="2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illustrative de l'article Néguev"/>
          <p:cNvSpPr>
            <a:spLocks noChangeAspect="1" noChangeArrowheads="1"/>
          </p:cNvSpPr>
          <p:nvPr/>
        </p:nvSpPr>
        <p:spPr bwMode="auto">
          <a:xfrm>
            <a:off x="155575" y="-2376488"/>
            <a:ext cx="2667000" cy="4953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 name="AutoShape 4" descr="Image illustrative de l'article Néguev"/>
          <p:cNvSpPr>
            <a:spLocks noChangeAspect="1" noChangeArrowheads="1"/>
          </p:cNvSpPr>
          <p:nvPr/>
        </p:nvSpPr>
        <p:spPr bwMode="auto">
          <a:xfrm>
            <a:off x="162030" y="-2238375"/>
            <a:ext cx="2667000" cy="4953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00012"/>
            <a:ext cx="3833963" cy="65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04278" y="404664"/>
            <a:ext cx="4570754" cy="1569660"/>
          </a:xfrm>
          <a:prstGeom prst="rect">
            <a:avLst/>
          </a:prstGeom>
          <a:solidFill>
            <a:srgbClr val="9933FF"/>
          </a:solidFill>
        </p:spPr>
        <p:txBody>
          <a:bodyPr wrap="square">
            <a:spAutoFit/>
          </a:bodyPr>
          <a:lstStyle/>
          <a:p>
            <a:pPr algn="just"/>
            <a:r>
              <a:rPr lang="fr-FR" sz="2400" b="1" dirty="0">
                <a:solidFill>
                  <a:srgbClr val="FFFF00"/>
                </a:solidFill>
                <a:latin typeface="+mj-lt"/>
                <a:cs typeface="+mj-cs"/>
              </a:rPr>
              <a:t>Le Néguev  </a:t>
            </a:r>
            <a:r>
              <a:rPr lang="fr-FR" sz="2400" b="1" dirty="0" smtClean="0">
                <a:solidFill>
                  <a:srgbClr val="FFFF00"/>
                </a:solidFill>
                <a:latin typeface="+mj-lt"/>
                <a:cs typeface="+mj-cs"/>
              </a:rPr>
              <a:t>(arabe: </a:t>
            </a:r>
            <a:r>
              <a:rPr lang="ar-DZ" sz="2400" b="1" dirty="0" smtClean="0">
                <a:solidFill>
                  <a:srgbClr val="FFFF00"/>
                </a:solidFill>
                <a:latin typeface="+mj-lt"/>
                <a:cs typeface="+mj-cs"/>
              </a:rPr>
              <a:t>النقب </a:t>
            </a:r>
            <a:r>
              <a:rPr lang="fr-FR" sz="2400" b="1" dirty="0" smtClean="0">
                <a:solidFill>
                  <a:srgbClr val="FFFF00"/>
                </a:solidFill>
                <a:latin typeface="+mj-lt"/>
                <a:cs typeface="+mj-cs"/>
              </a:rPr>
              <a:t> </a:t>
            </a:r>
            <a:r>
              <a:rPr lang="fr-FR" sz="2400" b="1" dirty="0" err="1" smtClean="0">
                <a:solidFill>
                  <a:srgbClr val="FFFF00"/>
                </a:solidFill>
                <a:latin typeface="+mj-lt"/>
                <a:cs typeface="+mj-cs"/>
              </a:rPr>
              <a:t>Naqab</a:t>
            </a:r>
            <a:r>
              <a:rPr lang="fr-FR" sz="2400" b="1" dirty="0">
                <a:solidFill>
                  <a:srgbClr val="FFFF00"/>
                </a:solidFill>
                <a:latin typeface="+mj-lt"/>
                <a:cs typeface="+mj-cs"/>
              </a:rPr>
              <a:t>) </a:t>
            </a:r>
            <a:r>
              <a:rPr lang="fr-FR" sz="2400" b="1" dirty="0" smtClean="0">
                <a:solidFill>
                  <a:srgbClr val="FFFF00"/>
                </a:solidFill>
                <a:latin typeface="+mj-lt"/>
                <a:cs typeface="+mj-cs"/>
              </a:rPr>
              <a:t>est </a:t>
            </a:r>
            <a:r>
              <a:rPr lang="fr-FR" sz="2400" b="1" dirty="0">
                <a:solidFill>
                  <a:srgbClr val="FFFF00"/>
                </a:solidFill>
                <a:latin typeface="+mj-lt"/>
                <a:cs typeface="+mj-cs"/>
              </a:rPr>
              <a:t>une région </a:t>
            </a:r>
            <a:r>
              <a:rPr lang="fr-FR" sz="2400" b="1" dirty="0" smtClean="0">
                <a:solidFill>
                  <a:srgbClr val="FFFF00"/>
                </a:solidFill>
                <a:latin typeface="+mj-lt"/>
                <a:cs typeface="+mj-cs"/>
              </a:rPr>
              <a:t>désertique </a:t>
            </a:r>
            <a:r>
              <a:rPr lang="fr-FR" sz="2400" b="1" dirty="0">
                <a:solidFill>
                  <a:srgbClr val="FFFF00"/>
                </a:solidFill>
                <a:latin typeface="+mj-lt"/>
                <a:cs typeface="+mj-cs"/>
              </a:rPr>
              <a:t>du </a:t>
            </a:r>
            <a:r>
              <a:rPr lang="fr-FR" sz="2400" b="1" dirty="0" smtClean="0">
                <a:solidFill>
                  <a:srgbClr val="FFFF00"/>
                </a:solidFill>
                <a:latin typeface="+mj-lt"/>
                <a:cs typeface="+mj-cs"/>
              </a:rPr>
              <a:t>sud d’Israël.</a:t>
            </a:r>
          </a:p>
          <a:p>
            <a:pPr algn="just"/>
            <a:r>
              <a:rPr lang="fr-FR" sz="2400" b="1" dirty="0" smtClean="0">
                <a:solidFill>
                  <a:srgbClr val="FFFF00"/>
                </a:solidFill>
                <a:latin typeface="+mj-lt"/>
                <a:cs typeface="+mj-cs"/>
              </a:rPr>
              <a:t>Superficie de </a:t>
            </a:r>
            <a:r>
              <a:rPr lang="fr-FR" sz="2400" b="1" dirty="0">
                <a:solidFill>
                  <a:srgbClr val="FFFF00"/>
                </a:solidFill>
                <a:latin typeface="+mj-lt"/>
                <a:cs typeface="+mj-cs"/>
              </a:rPr>
              <a:t>13 000 </a:t>
            </a:r>
            <a:r>
              <a:rPr lang="fr-FR" sz="2400" b="1" dirty="0" smtClean="0">
                <a:solidFill>
                  <a:srgbClr val="FFFF00"/>
                </a:solidFill>
                <a:latin typeface="+mj-lt"/>
                <a:cs typeface="+mj-cs"/>
              </a:rPr>
              <a:t>km</a:t>
            </a:r>
            <a:r>
              <a:rPr lang="fr-FR" sz="2400" b="1" baseline="30000" dirty="0" smtClean="0">
                <a:solidFill>
                  <a:srgbClr val="FFFF00"/>
                </a:solidFill>
                <a:latin typeface="+mj-lt"/>
                <a:cs typeface="+mj-cs"/>
              </a:rPr>
              <a:t>2</a:t>
            </a:r>
            <a:r>
              <a:rPr lang="fr-FR" sz="2400" b="1" dirty="0" smtClean="0">
                <a:solidFill>
                  <a:srgbClr val="FFFF00"/>
                </a:solidFill>
                <a:latin typeface="+mj-lt"/>
                <a:cs typeface="+mj-cs"/>
              </a:rPr>
              <a:t> </a:t>
            </a:r>
            <a:endParaRPr lang="fr-FR" sz="2400" b="1" dirty="0">
              <a:solidFill>
                <a:srgbClr val="FFFF00"/>
              </a:solidFill>
              <a:latin typeface="+mj-lt"/>
              <a:cs typeface="+mj-cs"/>
            </a:endParaRPr>
          </a:p>
        </p:txBody>
      </p:sp>
      <p:sp>
        <p:nvSpPr>
          <p:cNvPr id="6" name="Rectangle 5"/>
          <p:cNvSpPr/>
          <p:nvPr/>
        </p:nvSpPr>
        <p:spPr>
          <a:xfrm>
            <a:off x="204278" y="3140968"/>
            <a:ext cx="4570754" cy="2492990"/>
          </a:xfrm>
          <a:prstGeom prst="rect">
            <a:avLst/>
          </a:prstGeom>
          <a:solidFill>
            <a:srgbClr val="FFC000"/>
          </a:solidFill>
        </p:spPr>
        <p:txBody>
          <a:bodyPr wrap="square">
            <a:spAutoFit/>
          </a:bodyPr>
          <a:lstStyle/>
          <a:p>
            <a:pPr algn="just"/>
            <a:r>
              <a:rPr lang="fr-FR" sz="2600" b="1" dirty="0" smtClean="0"/>
              <a:t>Le Néguev constitue 60% de la surface de l'État d'Israël mais n'abrite que 8% de sa population, dont une forte communauté de </a:t>
            </a:r>
            <a:r>
              <a:rPr lang="fr-FR" sz="2600" b="1" dirty="0" smtClean="0">
                <a:hlinkClick r:id="rId3" tooltip="Bédouins"/>
              </a:rPr>
              <a:t>Bédouins</a:t>
            </a:r>
            <a:r>
              <a:rPr lang="fr-FR" sz="2600" b="1" dirty="0" smtClean="0"/>
              <a:t> (25% de la population régionale).</a:t>
            </a:r>
            <a:endParaRPr lang="fr-FR" sz="2600" b="1" dirty="0"/>
          </a:p>
        </p:txBody>
      </p:sp>
    </p:spTree>
    <p:extLst>
      <p:ext uri="{BB962C8B-B14F-4D97-AF65-F5344CB8AC3E}">
        <p14:creationId xmlns:p14="http://schemas.microsoft.com/office/powerpoint/2010/main" val="333376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9"/>
                                        </p:tgtEl>
                                        <p:attrNameLst>
                                          <p:attrName>style.visibility</p:attrName>
                                        </p:attrNameLst>
                                      </p:cBhvr>
                                      <p:to>
                                        <p:strVal val="visible"/>
                                      </p:to>
                                    </p:set>
                                    <p:animEffect transition="in" filter="fade">
                                      <p:cBhvr>
                                        <p:cTn id="14" dur="1000"/>
                                        <p:tgtEl>
                                          <p:spTgt spid="1029"/>
                                        </p:tgtEl>
                                      </p:cBhvr>
                                    </p:animEffect>
                                    <p:anim calcmode="lin" valueType="num">
                                      <p:cBhvr>
                                        <p:cTn id="15" dur="1000" fill="hold"/>
                                        <p:tgtEl>
                                          <p:spTgt spid="1029"/>
                                        </p:tgtEl>
                                        <p:attrNameLst>
                                          <p:attrName>ppt_x</p:attrName>
                                        </p:attrNameLst>
                                      </p:cBhvr>
                                      <p:tavLst>
                                        <p:tav tm="0">
                                          <p:val>
                                            <p:strVal val="#ppt_x"/>
                                          </p:val>
                                        </p:tav>
                                        <p:tav tm="100000">
                                          <p:val>
                                            <p:strVal val="#ppt_x"/>
                                          </p:val>
                                        </p:tav>
                                      </p:tavLst>
                                    </p:anim>
                                    <p:anim calcmode="lin" valueType="num">
                                      <p:cBhvr>
                                        <p:cTn id="16"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5536" y="432030"/>
            <a:ext cx="7920880" cy="1200329"/>
          </a:xfrm>
          <a:prstGeom prst="rect">
            <a:avLst/>
          </a:prstGeom>
          <a:solidFill>
            <a:srgbClr val="FFFF99"/>
          </a:solidFill>
        </p:spPr>
        <p:txBody>
          <a:bodyPr wrap="square">
            <a:spAutoFit/>
          </a:bodyPr>
          <a:lstStyle/>
          <a:p>
            <a:pPr algn="just"/>
            <a:r>
              <a:rPr lang="fr-FR" sz="2400" b="1" dirty="0"/>
              <a:t>Ce </a:t>
            </a:r>
            <a:r>
              <a:rPr lang="fr-FR" sz="2400" b="1" dirty="0">
                <a:hlinkClick r:id="rId2"/>
              </a:rPr>
              <a:t>monopole du Maroc</a:t>
            </a:r>
            <a:r>
              <a:rPr lang="fr-FR" sz="2400" b="1" dirty="0"/>
              <a:t> </a:t>
            </a:r>
            <a:r>
              <a:rPr lang="fr-FR" sz="2400" b="1" dirty="0">
                <a:hlinkClick r:id="rId3"/>
              </a:rPr>
              <a:t>est contesté</a:t>
            </a:r>
            <a:r>
              <a:rPr lang="fr-FR" sz="2400" b="1" dirty="0"/>
              <a:t> depuis 2012 par l’entreprise israélienne </a:t>
            </a:r>
            <a:r>
              <a:rPr lang="fr-FR" sz="2400" b="1" dirty="0" err="1">
                <a:hlinkClick r:id="rId4"/>
              </a:rPr>
              <a:t>Sivan</a:t>
            </a:r>
            <a:r>
              <a:rPr lang="fr-FR" sz="2400" b="1" dirty="0"/>
              <a:t> qui fabriquera prochainement de </a:t>
            </a:r>
            <a:r>
              <a:rPr lang="fr-FR" sz="2400" b="1" dirty="0">
                <a:solidFill>
                  <a:srgbClr val="FF0000"/>
                </a:solidFill>
              </a:rPr>
              <a:t>l’huile d’argan en Israël</a:t>
            </a:r>
            <a:r>
              <a:rPr lang="fr-FR" sz="2400" b="1" dirty="0"/>
              <a:t>. </a:t>
            </a:r>
          </a:p>
        </p:txBody>
      </p:sp>
      <p:sp>
        <p:nvSpPr>
          <p:cNvPr id="6" name="Rectangle 5"/>
          <p:cNvSpPr/>
          <p:nvPr/>
        </p:nvSpPr>
        <p:spPr>
          <a:xfrm>
            <a:off x="395536" y="1859340"/>
            <a:ext cx="8064896" cy="3816429"/>
          </a:xfrm>
          <a:prstGeom prst="rect">
            <a:avLst/>
          </a:prstGeom>
          <a:solidFill>
            <a:srgbClr val="CCFF99"/>
          </a:solidFill>
        </p:spPr>
        <p:txBody>
          <a:bodyPr wrap="square">
            <a:spAutoFit/>
          </a:bodyPr>
          <a:lstStyle/>
          <a:p>
            <a:pPr algn="just"/>
            <a:r>
              <a:rPr lang="fr-FR" sz="2600" b="1" dirty="0"/>
              <a:t>Au terme de 25 ans de </a:t>
            </a:r>
            <a:r>
              <a:rPr lang="fr-FR" sz="2600" b="1" dirty="0">
                <a:solidFill>
                  <a:srgbClr val="FF00FF"/>
                </a:solidFill>
              </a:rPr>
              <a:t>recherches agronomiques et de sélections puis clonage d’arbustes</a:t>
            </a:r>
            <a:r>
              <a:rPr lang="fr-FR" sz="2600" b="1" dirty="0"/>
              <a:t> poussant à partir de graines </a:t>
            </a:r>
            <a:r>
              <a:rPr lang="fr-FR" sz="2600" b="1" dirty="0" smtClean="0"/>
              <a:t>marocaines.</a:t>
            </a:r>
          </a:p>
          <a:p>
            <a:pPr algn="just"/>
            <a:endParaRPr lang="fr-FR" sz="800" b="1" dirty="0" smtClean="0"/>
          </a:p>
          <a:p>
            <a:pPr algn="just"/>
            <a:r>
              <a:rPr lang="fr-FR" sz="2600" b="1" dirty="0" smtClean="0"/>
              <a:t>«</a:t>
            </a:r>
            <a:r>
              <a:rPr lang="fr-FR" sz="2600" b="1" dirty="0" err="1" smtClean="0"/>
              <a:t>Sivan</a:t>
            </a:r>
            <a:r>
              <a:rPr lang="fr-FR" sz="2600" b="1" dirty="0" smtClean="0"/>
              <a:t>» </a:t>
            </a:r>
            <a:r>
              <a:rPr lang="fr-FR" sz="2600" b="1" dirty="0"/>
              <a:t>a découvert une </a:t>
            </a:r>
            <a:r>
              <a:rPr lang="fr-FR" sz="2600" b="1" dirty="0">
                <a:hlinkClick r:id="rId5"/>
              </a:rPr>
              <a:t>souche de l’arganier</a:t>
            </a:r>
            <a:r>
              <a:rPr lang="fr-FR" sz="2600" b="1" dirty="0"/>
              <a:t> appelée </a:t>
            </a:r>
            <a:r>
              <a:rPr lang="fr-FR" sz="2600" b="1" dirty="0">
                <a:solidFill>
                  <a:srgbClr val="FF0000"/>
                </a:solidFill>
              </a:rPr>
              <a:t>Argan 100</a:t>
            </a:r>
            <a:r>
              <a:rPr lang="fr-FR" sz="2600" b="1" dirty="0"/>
              <a:t>, qui fournit des arbres plus productifs – jusqu’à cent kilos de noix par an, soit dix fois plus qu’un arganier marocain -, adaptés au climat méditerranéen, résistants aux maladies, et produisant des noix dix fois plus grandes que celles des arganiers marocains. </a:t>
            </a:r>
          </a:p>
        </p:txBody>
      </p:sp>
    </p:spTree>
    <p:extLst>
      <p:ext uri="{BB962C8B-B14F-4D97-AF65-F5344CB8AC3E}">
        <p14:creationId xmlns:p14="http://schemas.microsoft.com/office/powerpoint/2010/main" val="198904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5536" y="215749"/>
            <a:ext cx="5544616" cy="4416594"/>
          </a:xfrm>
          <a:prstGeom prst="rect">
            <a:avLst/>
          </a:prstGeom>
        </p:spPr>
        <p:txBody>
          <a:bodyPr wrap="square">
            <a:spAutoFit/>
          </a:bodyPr>
          <a:lstStyle/>
          <a:p>
            <a:pPr algn="just"/>
            <a:r>
              <a:rPr lang="fr-FR" sz="2100" b="1" dirty="0" smtClean="0">
                <a:solidFill>
                  <a:srgbClr val="9933FF"/>
                </a:solidFill>
              </a:rPr>
              <a:t>Orly </a:t>
            </a:r>
            <a:r>
              <a:rPr lang="fr-FR" sz="2100" b="1" dirty="0">
                <a:solidFill>
                  <a:srgbClr val="9933FF"/>
                </a:solidFill>
              </a:rPr>
              <a:t>et </a:t>
            </a:r>
            <a:r>
              <a:rPr lang="fr-FR" sz="2100" b="1" dirty="0" err="1">
                <a:solidFill>
                  <a:srgbClr val="9933FF"/>
                </a:solidFill>
              </a:rPr>
              <a:t>Yoni</a:t>
            </a:r>
            <a:r>
              <a:rPr lang="fr-FR" sz="2100" b="1" dirty="0">
                <a:solidFill>
                  <a:srgbClr val="9933FF"/>
                </a:solidFill>
              </a:rPr>
              <a:t> </a:t>
            </a:r>
            <a:r>
              <a:rPr lang="fr-FR" sz="2100" b="1" dirty="0" err="1">
                <a:solidFill>
                  <a:srgbClr val="9933FF"/>
                </a:solidFill>
              </a:rPr>
              <a:t>Sharir</a:t>
            </a:r>
            <a:r>
              <a:rPr lang="fr-FR" sz="2100" b="1" dirty="0">
                <a:solidFill>
                  <a:srgbClr val="9933FF"/>
                </a:solidFill>
              </a:rPr>
              <a:t>, deux fermiers dans le Néguev, en Israël, auraient réussi à adapter </a:t>
            </a:r>
            <a:r>
              <a:rPr lang="fr-FR" sz="2100" b="1" dirty="0" smtClean="0">
                <a:solidFill>
                  <a:srgbClr val="9933FF"/>
                </a:solidFill>
              </a:rPr>
              <a:t>l'arganier, </a:t>
            </a:r>
            <a:r>
              <a:rPr lang="fr-FR" sz="2100" b="1" dirty="0">
                <a:solidFill>
                  <a:srgbClr val="9933FF"/>
                </a:solidFill>
              </a:rPr>
              <a:t>au milieu désertique du Néguev. </a:t>
            </a:r>
            <a:endParaRPr lang="fr-FR" sz="2100" b="1" dirty="0" smtClean="0">
              <a:solidFill>
                <a:srgbClr val="9933FF"/>
              </a:solidFill>
            </a:endParaRPr>
          </a:p>
          <a:p>
            <a:endParaRPr lang="fr-FR" sz="400" b="1" dirty="0"/>
          </a:p>
          <a:p>
            <a:pPr algn="just"/>
            <a:r>
              <a:rPr lang="fr-FR" sz="2100" b="1" dirty="0" smtClean="0">
                <a:solidFill>
                  <a:srgbClr val="006600"/>
                </a:solidFill>
              </a:rPr>
              <a:t>Ces </a:t>
            </a:r>
            <a:r>
              <a:rPr lang="fr-FR" sz="2100" b="1" dirty="0">
                <a:solidFill>
                  <a:srgbClr val="006600"/>
                </a:solidFill>
              </a:rPr>
              <a:t>paysans, spécialisés dans la culture des épices et l'élevage de chameaux, seraient aujourd'hui les heureux propriétaires de 110 pieds d'arganiers</a:t>
            </a:r>
            <a:r>
              <a:rPr lang="fr-FR" sz="2100" b="1" dirty="0" smtClean="0">
                <a:solidFill>
                  <a:srgbClr val="006600"/>
                </a:solidFill>
              </a:rPr>
              <a:t>.</a:t>
            </a:r>
          </a:p>
          <a:p>
            <a:endParaRPr lang="fr-FR" sz="400" b="1" dirty="0"/>
          </a:p>
          <a:p>
            <a:pPr algn="just"/>
            <a:r>
              <a:rPr lang="fr-FR" sz="2100" b="1" dirty="0" smtClean="0">
                <a:solidFill>
                  <a:srgbClr val="0000FF"/>
                </a:solidFill>
              </a:rPr>
              <a:t>L'idée </a:t>
            </a:r>
            <a:r>
              <a:rPr lang="fr-FR" sz="2100" b="1" dirty="0">
                <a:solidFill>
                  <a:srgbClr val="0000FF"/>
                </a:solidFill>
              </a:rPr>
              <a:t>leur vient alors qu'ils entendent parler d'un chercheur expérimentant cette plante dans une exploitation agricole voisine. Leur intérêt se fait de plus en plus grand lorsqu'ils apprennent les vertus de cette plante, mais surtout qu'elle n'a pas besoin de beaucoup d'eau pour survivre</a:t>
            </a:r>
            <a:r>
              <a:rPr lang="fr-FR" sz="2100" b="1" dirty="0" smtClean="0"/>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5" y="207062"/>
            <a:ext cx="2664296" cy="423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79705" y="4797152"/>
            <a:ext cx="8412776" cy="1631216"/>
          </a:xfrm>
          <a:prstGeom prst="rect">
            <a:avLst/>
          </a:prstGeom>
          <a:solidFill>
            <a:srgbClr val="FFFF00"/>
          </a:solidFill>
        </p:spPr>
        <p:txBody>
          <a:bodyPr wrap="square">
            <a:spAutoFit/>
          </a:bodyPr>
          <a:lstStyle/>
          <a:p>
            <a:pPr algn="just"/>
            <a:r>
              <a:rPr lang="fr-FR" sz="2000" b="1" dirty="0"/>
              <a:t>Le couple de fermiers serait tombé sous le charme des vertus culinaires, thérapeutiques, cosmétiques, mais aussi écologiques de l'arganier, et aurait décidé d'en entreprendre la culture. </a:t>
            </a:r>
          </a:p>
          <a:p>
            <a:pPr algn="just"/>
            <a:r>
              <a:rPr lang="fr-FR" sz="2000" b="1" dirty="0"/>
              <a:t>L'arbre aurait réussi son adaptation dans le Néguev, qui, semble-t-il, aurait réussi à réunir les conditions propices à son épanouissement.</a:t>
            </a:r>
          </a:p>
        </p:txBody>
      </p:sp>
    </p:spTree>
    <p:extLst>
      <p:ext uri="{BB962C8B-B14F-4D97-AF65-F5344CB8AC3E}">
        <p14:creationId xmlns:p14="http://schemas.microsoft.com/office/powerpoint/2010/main" val="228808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1000"/>
                                        <p:tgtEl>
                                          <p:spTgt spid="1026"/>
                                        </p:tgtEl>
                                      </p:cBhvr>
                                    </p:animEffect>
                                    <p:anim calcmode="lin" valueType="num">
                                      <p:cBhvr>
                                        <p:cTn id="22" dur="1000" fill="hold"/>
                                        <p:tgtEl>
                                          <p:spTgt spid="1026"/>
                                        </p:tgtEl>
                                        <p:attrNameLst>
                                          <p:attrName>ppt_x</p:attrName>
                                        </p:attrNameLst>
                                      </p:cBhvr>
                                      <p:tavLst>
                                        <p:tav tm="0">
                                          <p:val>
                                            <p:strVal val="#ppt_x"/>
                                          </p:val>
                                        </p:tav>
                                        <p:tav tm="100000">
                                          <p:val>
                                            <p:strVal val="#ppt_x"/>
                                          </p:val>
                                        </p:tav>
                                      </p:tavLst>
                                    </p:anim>
                                    <p:anim calcmode="lin" valueType="num">
                                      <p:cBhvr>
                                        <p:cTn id="2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0" end="0"/>
                                            </p:txEl>
                                          </p:spTgt>
                                        </p:tgtEl>
                                        <p:attrNameLst>
                                          <p:attrName>style.visibility</p:attrName>
                                        </p:attrNameLst>
                                      </p:cBhvr>
                                      <p:to>
                                        <p:strVal val="visible"/>
                                      </p:to>
                                    </p:set>
                                    <p:animEffect transition="in" filter="fade">
                                      <p:cBhvr>
                                        <p:cTn id="49" dur="1000"/>
                                        <p:tgtEl>
                                          <p:spTgt spid="2">
                                            <p:txEl>
                                              <p:pRg st="0" end="0"/>
                                            </p:txEl>
                                          </p:spTgt>
                                        </p:tgtEl>
                                      </p:cBhvr>
                                    </p:animEffect>
                                    <p:anim calcmode="lin" valueType="num">
                                      <p:cBhvr>
                                        <p:cTn id="50"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
                                            <p:txEl>
                                              <p:pRg st="1" end="1"/>
                                            </p:txEl>
                                          </p:spTgt>
                                        </p:tgtEl>
                                        <p:attrNameLst>
                                          <p:attrName>style.visibility</p:attrName>
                                        </p:attrNameLst>
                                      </p:cBhvr>
                                      <p:to>
                                        <p:strVal val="visible"/>
                                      </p:to>
                                    </p:set>
                                    <p:animEffect transition="in" filter="fade">
                                      <p:cBhvr>
                                        <p:cTn id="56" dur="1000"/>
                                        <p:tgtEl>
                                          <p:spTgt spid="2">
                                            <p:txEl>
                                              <p:pRg st="1" end="1"/>
                                            </p:txEl>
                                          </p:spTgt>
                                        </p:tgtEl>
                                      </p:cBhvr>
                                    </p:animEffect>
                                    <p:anim calcmode="lin" valueType="num">
                                      <p:cBhvr>
                                        <p:cTn id="57"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3573016"/>
            <a:ext cx="8208912" cy="2893100"/>
          </a:xfrm>
          <a:prstGeom prst="rect">
            <a:avLst/>
          </a:prstGeom>
          <a:solidFill>
            <a:srgbClr val="FFCCFF"/>
          </a:solidFill>
        </p:spPr>
        <p:txBody>
          <a:bodyPr wrap="square">
            <a:spAutoFit/>
          </a:bodyPr>
          <a:lstStyle/>
          <a:p>
            <a:pPr algn="just"/>
            <a:r>
              <a:rPr lang="fr-FR" sz="2600" b="1" dirty="0" smtClean="0"/>
              <a:t>Les fermiers ont même pu en extraire l'huile selon un procédé assez proche de celui utilisé par les productrices marocaines: </a:t>
            </a:r>
          </a:p>
          <a:p>
            <a:pPr algn="just"/>
            <a:r>
              <a:rPr lang="fr-FR" sz="2600" b="1" dirty="0"/>
              <a:t>	</a:t>
            </a:r>
            <a:r>
              <a:rPr lang="fr-FR" sz="2600" b="1" dirty="0" smtClean="0"/>
              <a:t>les graines obtenues de fruits sont concassées, puis </a:t>
            </a:r>
          </a:p>
          <a:p>
            <a:pPr algn="just"/>
            <a:r>
              <a:rPr lang="fr-FR" sz="2600" b="1" dirty="0" smtClean="0"/>
              <a:t>	torréfiées, et ensuite moulues pour en obtenir le 	précieux liquide. </a:t>
            </a:r>
          </a:p>
          <a:p>
            <a:pPr algn="just"/>
            <a:r>
              <a:rPr lang="fr-FR" sz="2600" b="1" dirty="0" smtClean="0"/>
              <a:t>Leur production, écoulée par petites quantités.</a:t>
            </a:r>
          </a:p>
        </p:txBody>
      </p:sp>
      <p:sp>
        <p:nvSpPr>
          <p:cNvPr id="5" name="Rectangle 4"/>
          <p:cNvSpPr/>
          <p:nvPr/>
        </p:nvSpPr>
        <p:spPr>
          <a:xfrm>
            <a:off x="395536" y="382013"/>
            <a:ext cx="8352928" cy="2492990"/>
          </a:xfrm>
          <a:prstGeom prst="rect">
            <a:avLst/>
          </a:prstGeom>
          <a:solidFill>
            <a:srgbClr val="FFFF00"/>
          </a:solidFill>
        </p:spPr>
        <p:txBody>
          <a:bodyPr wrap="square">
            <a:spAutoFit/>
          </a:bodyPr>
          <a:lstStyle/>
          <a:p>
            <a:pPr algn="just"/>
            <a:r>
              <a:rPr lang="fr-FR" sz="2600" b="1" dirty="0"/>
              <a:t>Les </a:t>
            </a:r>
            <a:r>
              <a:rPr lang="fr-FR" sz="2600" b="1" dirty="0" err="1" smtClean="0"/>
              <a:t>Sharir</a:t>
            </a:r>
            <a:r>
              <a:rPr lang="fr-FR" sz="2600" b="1" dirty="0" smtClean="0"/>
              <a:t>,</a:t>
            </a:r>
            <a:r>
              <a:rPr lang="fr-FR" sz="2600" b="1" dirty="0"/>
              <a:t> auraient ainsi réussi là où plusieurs avant eux ont échoué. </a:t>
            </a:r>
            <a:endParaRPr lang="fr-FR" sz="2600" b="1" dirty="0" smtClean="0"/>
          </a:p>
          <a:p>
            <a:pPr algn="just"/>
            <a:r>
              <a:rPr lang="fr-FR" sz="2600" b="1" dirty="0" smtClean="0"/>
              <a:t>En </a:t>
            </a:r>
            <a:r>
              <a:rPr lang="fr-FR" sz="2600" b="1" dirty="0"/>
              <a:t>effet, ce n'est pas la première tentative de transplantation de l'arganier en Israël. Les précédentes s'étaient soldées par des échecs, malgré des manipulations génétiques très poussées.</a:t>
            </a:r>
          </a:p>
        </p:txBody>
      </p:sp>
    </p:spTree>
    <p:extLst>
      <p:ext uri="{BB962C8B-B14F-4D97-AF65-F5344CB8AC3E}">
        <p14:creationId xmlns:p14="http://schemas.microsoft.com/office/powerpoint/2010/main" val="138244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62989" y="1412776"/>
            <a:ext cx="7200800" cy="3693319"/>
          </a:xfrm>
          <a:prstGeom prst="rect">
            <a:avLst/>
          </a:prstGeom>
          <a:solidFill>
            <a:srgbClr val="99CCFF"/>
          </a:solidFill>
        </p:spPr>
        <p:txBody>
          <a:bodyPr wrap="square">
            <a:spAutoFit/>
          </a:bodyPr>
          <a:lstStyle/>
          <a:p>
            <a:pPr algn="just"/>
            <a:r>
              <a:rPr lang="fr-FR" sz="2600" b="1" dirty="0"/>
              <a:t>A cause de ses nombreuses vertus, on aurait également  tenté d'introduire l'arganier dans d'autres pays d'Europe et d'Amérique. </a:t>
            </a:r>
            <a:endParaRPr lang="fr-FR" sz="2600" b="1" dirty="0" smtClean="0"/>
          </a:p>
          <a:p>
            <a:pPr algn="just"/>
            <a:r>
              <a:rPr lang="fr-FR" sz="2600" b="1" dirty="0" smtClean="0"/>
              <a:t>Un </a:t>
            </a:r>
            <a:r>
              <a:rPr lang="fr-FR" sz="2600" b="1" dirty="0"/>
              <a:t>succès -relatif- aurait été enregistré au Mexique et en Californie (Etats-Unis), où des arbres ont pu pousser, mais avaient la particularité d'être </a:t>
            </a:r>
            <a:r>
              <a:rPr lang="fr-FR" sz="2600" b="1" dirty="0">
                <a:solidFill>
                  <a:srgbClr val="FF0000"/>
                </a:solidFill>
              </a:rPr>
              <a:t>stériles</a:t>
            </a:r>
            <a:r>
              <a:rPr lang="fr-FR" sz="2600" b="1" dirty="0"/>
              <a:t>. En d'autres termes, il était impossible d'obtenir la précieuse huile d'argan à partir de ces arbres, vu qu'ils ne produisaient pas de fruits.</a:t>
            </a:r>
          </a:p>
        </p:txBody>
      </p:sp>
    </p:spTree>
    <p:extLst>
      <p:ext uri="{BB962C8B-B14F-4D97-AF65-F5344CB8AC3E}">
        <p14:creationId xmlns:p14="http://schemas.microsoft.com/office/powerpoint/2010/main" val="89563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9" descr="UNESCO"/>
          <p:cNvSpPr>
            <a:spLocks noChangeAspect="1" noChangeArrowheads="1"/>
          </p:cNvSpPr>
          <p:nvPr/>
        </p:nvSpPr>
        <p:spPr bwMode="auto">
          <a:xfrm>
            <a:off x="0" y="0"/>
            <a:ext cx="3016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fr-FR"/>
          </a:p>
        </p:txBody>
      </p:sp>
      <p:pic>
        <p:nvPicPr>
          <p:cNvPr id="1025" name="Image 35" descr="Description : C:\Users\PC\Desktop\unesc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9100" y="3573016"/>
            <a:ext cx="5514975" cy="2112701"/>
          </a:xfrm>
          <a:prstGeom prst="rect">
            <a:avLst/>
          </a:prstGeom>
          <a:solidFill>
            <a:srgbClr val="FFFF00"/>
          </a:solidFill>
          <a:extLst/>
        </p:spPr>
      </p:pic>
      <p:sp>
        <p:nvSpPr>
          <p:cNvPr id="5" name="Rectangle 3"/>
          <p:cNvSpPr>
            <a:spLocks noChangeArrowheads="1"/>
          </p:cNvSpPr>
          <p:nvPr/>
        </p:nvSpPr>
        <p:spPr bwMode="auto">
          <a:xfrm>
            <a:off x="440685" y="404664"/>
            <a:ext cx="8227728" cy="2492990"/>
          </a:xfrm>
          <a:prstGeom prst="rect">
            <a:avLst/>
          </a:prstGeom>
          <a:solidFill>
            <a:srgbClr val="CCFF33"/>
          </a:solidFill>
          <a:ln>
            <a:noFill/>
          </a:ln>
          <a:effectLs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2600" b="1"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La rareté de l’Arganier le fit entrer en </a:t>
            </a:r>
            <a:r>
              <a:rPr kumimoji="0" lang="fr-FR" sz="2600" b="1" i="0" u="none" strike="noStrike" cap="none" normalizeH="0" baseline="0" dirty="0" smtClean="0">
                <a:ln>
                  <a:noFill/>
                </a:ln>
                <a:solidFill>
                  <a:srgbClr val="FF0000"/>
                </a:solidFill>
                <a:effectLst/>
                <a:latin typeface="Calibri" pitchFamily="34" charset="0"/>
                <a:ea typeface="Times New Roman" pitchFamily="18" charset="0"/>
                <a:cs typeface="Arial" pitchFamily="34" charset="0"/>
              </a:rPr>
              <a:t>décembre 1998 </a:t>
            </a:r>
            <a:r>
              <a:rPr kumimoji="0" lang="fr-FR" sz="2600" b="1"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dans la liste des héritages du monde de l’UNESCO (organisation des Nations Unies pour l’éducation, la science et la culture).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fr-FR" sz="2600" b="1"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La protection de l’Arganier fut notamment engagée pour retenir la monté du désert du sud vers le nord du Maroc.</a:t>
            </a:r>
            <a:endParaRPr kumimoji="0" lang="fr-FR" sz="2600" b="1"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4"/>
          <p:cNvSpPr>
            <a:spLocks noChangeArrowheads="1"/>
          </p:cNvSpPr>
          <p:nvPr/>
        </p:nvSpPr>
        <p:spPr bwMode="auto">
          <a:xfrm>
            <a:off x="0" y="758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Rectangle 5"/>
          <p:cNvSpPr>
            <a:spLocks noChangeArrowheads="1"/>
          </p:cNvSpPr>
          <p:nvPr/>
        </p:nvSpPr>
        <p:spPr bwMode="auto">
          <a:xfrm>
            <a:off x="0" y="2663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684802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5"/>
                                        </p:tgtEl>
                                        <p:attrNameLst>
                                          <p:attrName>style.visibility</p:attrName>
                                        </p:attrNameLst>
                                      </p:cBhvr>
                                      <p:to>
                                        <p:strVal val="visible"/>
                                      </p:to>
                                    </p:set>
                                    <p:animEffect transition="in" filter="fade">
                                      <p:cBhvr>
                                        <p:cTn id="14" dur="1000"/>
                                        <p:tgtEl>
                                          <p:spTgt spid="1025"/>
                                        </p:tgtEl>
                                      </p:cBhvr>
                                    </p:animEffect>
                                    <p:anim calcmode="lin" valueType="num">
                                      <p:cBhvr>
                                        <p:cTn id="15" dur="1000" fill="hold"/>
                                        <p:tgtEl>
                                          <p:spTgt spid="1025"/>
                                        </p:tgtEl>
                                        <p:attrNameLst>
                                          <p:attrName>ppt_x</p:attrName>
                                        </p:attrNameLst>
                                      </p:cBhvr>
                                      <p:tavLst>
                                        <p:tav tm="0">
                                          <p:val>
                                            <p:strVal val="#ppt_x"/>
                                          </p:val>
                                        </p:tav>
                                        <p:tav tm="100000">
                                          <p:val>
                                            <p:strVal val="#ppt_x"/>
                                          </p:val>
                                        </p:tav>
                                      </p:tavLst>
                                    </p:anim>
                                    <p:anim calcmode="lin" valueType="num">
                                      <p:cBhvr>
                                        <p:cTn id="16" dur="1000" fill="hold"/>
                                        <p:tgtEl>
                                          <p:spTgt spid="10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p:nvPr/>
        </p:nvPicPr>
        <p:blipFill>
          <a:blip r:embed="rId2">
            <a:extLst>
              <a:ext uri="{28A0092B-C50C-407E-A947-70E740481C1C}">
                <a14:useLocalDpi xmlns:a14="http://schemas.microsoft.com/office/drawing/2010/main" val="0"/>
              </a:ext>
            </a:extLst>
          </a:blip>
          <a:srcRect/>
          <a:stretch>
            <a:fillRect/>
          </a:stretch>
        </p:blipFill>
        <p:spPr bwMode="auto">
          <a:xfrm>
            <a:off x="2320650" y="2488654"/>
            <a:ext cx="4068000" cy="1872000"/>
          </a:xfrm>
          <a:prstGeom prst="rect">
            <a:avLst/>
          </a:prstGeom>
          <a:noFill/>
          <a:ln>
            <a:noFill/>
          </a:ln>
        </p:spPr>
      </p:pic>
      <p:pic>
        <p:nvPicPr>
          <p:cNvPr id="6" name="Image 5"/>
          <p:cNvPicPr/>
          <p:nvPr/>
        </p:nvPicPr>
        <p:blipFill>
          <a:blip r:embed="rId3">
            <a:extLst>
              <a:ext uri="{28A0092B-C50C-407E-A947-70E740481C1C}">
                <a14:useLocalDpi xmlns:a14="http://schemas.microsoft.com/office/drawing/2010/main" val="0"/>
              </a:ext>
            </a:extLst>
          </a:blip>
          <a:srcRect/>
          <a:stretch>
            <a:fillRect/>
          </a:stretch>
        </p:blipFill>
        <p:spPr bwMode="auto">
          <a:xfrm>
            <a:off x="2320650" y="4357151"/>
            <a:ext cx="4068000" cy="1764000"/>
          </a:xfrm>
          <a:prstGeom prst="rect">
            <a:avLst/>
          </a:prstGeom>
          <a:noFill/>
          <a:ln>
            <a:noFill/>
          </a:ln>
        </p:spPr>
      </p:pic>
      <p:sp>
        <p:nvSpPr>
          <p:cNvPr id="7" name="Rectangle 6"/>
          <p:cNvSpPr/>
          <p:nvPr/>
        </p:nvSpPr>
        <p:spPr>
          <a:xfrm>
            <a:off x="2428076" y="6124654"/>
            <a:ext cx="4464496" cy="369332"/>
          </a:xfrm>
          <a:prstGeom prst="rect">
            <a:avLst/>
          </a:prstGeom>
        </p:spPr>
        <p:txBody>
          <a:bodyPr wrap="square">
            <a:spAutoFit/>
          </a:bodyPr>
          <a:lstStyle/>
          <a:p>
            <a:r>
              <a:rPr lang="fr-FR" dirty="0"/>
              <a:t> </a:t>
            </a:r>
            <a:r>
              <a:rPr lang="fr-FR" b="1" dirty="0" smtClean="0"/>
              <a:t>Carte </a:t>
            </a:r>
            <a:r>
              <a:rPr lang="fr-FR" b="1" dirty="0"/>
              <a:t>de répartition de l'arganier en Algérie</a:t>
            </a:r>
          </a:p>
        </p:txBody>
      </p:sp>
      <p:sp>
        <p:nvSpPr>
          <p:cNvPr id="24" name="Rectangle 23"/>
          <p:cNvSpPr/>
          <p:nvPr/>
        </p:nvSpPr>
        <p:spPr>
          <a:xfrm>
            <a:off x="179512" y="188640"/>
            <a:ext cx="8640960" cy="2246769"/>
          </a:xfrm>
          <a:prstGeom prst="rect">
            <a:avLst/>
          </a:prstGeom>
          <a:solidFill>
            <a:srgbClr val="FFFF00"/>
          </a:solidFill>
        </p:spPr>
        <p:txBody>
          <a:bodyPr wrap="square">
            <a:spAutoFit/>
          </a:bodyPr>
          <a:lstStyle/>
          <a:p>
            <a:r>
              <a:rPr lang="fr-FR" sz="2800" b="1" dirty="0"/>
              <a:t>L’arganier est un arbre à fort potentiel économique et </a:t>
            </a:r>
            <a:r>
              <a:rPr lang="fr-FR" sz="2800" b="1" dirty="0" smtClean="0"/>
              <a:t>culturel.</a:t>
            </a:r>
          </a:p>
          <a:p>
            <a:r>
              <a:rPr lang="fr-FR" sz="2800" b="1" dirty="0"/>
              <a:t>Espèce rare oléagineuse survivante de l’ère tertiaire. </a:t>
            </a:r>
          </a:p>
          <a:p>
            <a:r>
              <a:rPr lang="fr-FR" sz="2800" b="1" dirty="0" smtClean="0"/>
              <a:t>En </a:t>
            </a:r>
            <a:r>
              <a:rPr lang="fr-FR" sz="2800" b="1" dirty="0" smtClean="0">
                <a:solidFill>
                  <a:srgbClr val="CC0099"/>
                </a:solidFill>
              </a:rPr>
              <a:t>Algérie</a:t>
            </a:r>
            <a:r>
              <a:rPr lang="fr-FR" sz="2800" b="1" dirty="0" smtClean="0"/>
              <a:t>, il pousse uniquement dans le </a:t>
            </a:r>
            <a:r>
              <a:rPr lang="fr-FR" sz="2800" b="1" dirty="0" smtClean="0">
                <a:solidFill>
                  <a:srgbClr val="FF0000"/>
                </a:solidFill>
              </a:rPr>
              <a:t>nord ouest </a:t>
            </a:r>
            <a:r>
              <a:rPr lang="fr-FR" sz="2800" b="1" dirty="0" smtClean="0"/>
              <a:t>de la wilaya de </a:t>
            </a:r>
            <a:r>
              <a:rPr lang="fr-FR" sz="2800" b="1" dirty="0" smtClean="0">
                <a:solidFill>
                  <a:srgbClr val="000099"/>
                </a:solidFill>
              </a:rPr>
              <a:t>Tindouf. </a:t>
            </a:r>
          </a:p>
        </p:txBody>
      </p:sp>
    </p:spTree>
    <p:extLst>
      <p:ext uri="{BB962C8B-B14F-4D97-AF65-F5344CB8AC3E}">
        <p14:creationId xmlns:p14="http://schemas.microsoft.com/office/powerpoint/2010/main" val="312562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xEl>
                                              <p:pRg st="0" end="0"/>
                                            </p:txEl>
                                          </p:spTgt>
                                        </p:tgtEl>
                                        <p:attrNameLst>
                                          <p:attrName>style.visibility</p:attrName>
                                        </p:attrNameLst>
                                      </p:cBhvr>
                                      <p:to>
                                        <p:strVal val="visible"/>
                                      </p:to>
                                    </p:set>
                                    <p:animEffect transition="in" filter="fade">
                                      <p:cBhvr>
                                        <p:cTn id="14" dur="1000"/>
                                        <p:tgtEl>
                                          <p:spTgt spid="24">
                                            <p:txEl>
                                              <p:pRg st="0" end="0"/>
                                            </p:txEl>
                                          </p:spTgt>
                                        </p:tgtEl>
                                      </p:cBhvr>
                                    </p:animEffect>
                                    <p:anim calcmode="lin" valueType="num">
                                      <p:cBhvr>
                                        <p:cTn id="15"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4">
                                            <p:txEl>
                                              <p:pRg st="1" end="1"/>
                                            </p:txEl>
                                          </p:spTgt>
                                        </p:tgtEl>
                                        <p:attrNameLst>
                                          <p:attrName>style.visibility</p:attrName>
                                        </p:attrNameLst>
                                      </p:cBhvr>
                                      <p:to>
                                        <p:strVal val="visible"/>
                                      </p:to>
                                    </p:set>
                                    <p:animEffect transition="in" filter="fade">
                                      <p:cBhvr>
                                        <p:cTn id="21" dur="1000"/>
                                        <p:tgtEl>
                                          <p:spTgt spid="24">
                                            <p:txEl>
                                              <p:pRg st="1" end="1"/>
                                            </p:txEl>
                                          </p:spTgt>
                                        </p:tgtEl>
                                      </p:cBhvr>
                                    </p:animEffect>
                                    <p:anim calcmode="lin" valueType="num">
                                      <p:cBhvr>
                                        <p:cTn id="22" dur="1000" fill="hold"/>
                                        <p:tgtEl>
                                          <p:spTgt spid="2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xEl>
                                              <p:pRg st="2" end="2"/>
                                            </p:txEl>
                                          </p:spTgt>
                                        </p:tgtEl>
                                        <p:attrNameLst>
                                          <p:attrName>style.visibility</p:attrName>
                                        </p:attrNameLst>
                                      </p:cBhvr>
                                      <p:to>
                                        <p:strVal val="visible"/>
                                      </p:to>
                                    </p:set>
                                    <p:animEffect transition="in" filter="fade">
                                      <p:cBhvr>
                                        <p:cTn id="28" dur="1000"/>
                                        <p:tgtEl>
                                          <p:spTgt spid="24">
                                            <p:txEl>
                                              <p:pRg st="2" end="2"/>
                                            </p:txEl>
                                          </p:spTgt>
                                        </p:tgtEl>
                                      </p:cBhvr>
                                    </p:animEffect>
                                    <p:anim calcmode="lin" valueType="num">
                                      <p:cBhvr>
                                        <p:cTn id="29" dur="1000" fill="hold"/>
                                        <p:tgtEl>
                                          <p:spTgt spid="2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2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1000"/>
                                        <p:tgtEl>
                                          <p:spTgt spid="7"/>
                                        </p:tgtEl>
                                      </p:cBhvr>
                                    </p:animEffect>
                                    <p:anim calcmode="lin" valueType="num">
                                      <p:cBhvr>
                                        <p:cTn id="50" dur="1000" fill="hold"/>
                                        <p:tgtEl>
                                          <p:spTgt spid="7"/>
                                        </p:tgtEl>
                                        <p:attrNameLst>
                                          <p:attrName>ppt_x</p:attrName>
                                        </p:attrNameLst>
                                      </p:cBhvr>
                                      <p:tavLst>
                                        <p:tav tm="0">
                                          <p:val>
                                            <p:strVal val="#ppt_x"/>
                                          </p:val>
                                        </p:tav>
                                        <p:tav tm="100000">
                                          <p:val>
                                            <p:strVal val="#ppt_x"/>
                                          </p:val>
                                        </p:tav>
                                      </p:tavLst>
                                    </p:anim>
                                    <p:anim calcmode="lin" valueType="num">
                                      <p:cBhvr>
                                        <p:cTn id="5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99592" y="2204864"/>
            <a:ext cx="7344816" cy="1631216"/>
          </a:xfrm>
          <a:prstGeom prst="rect">
            <a:avLst/>
          </a:prstGeom>
          <a:solidFill>
            <a:srgbClr val="FFFF00"/>
          </a:solidFill>
        </p:spPr>
        <p:txBody>
          <a:bodyPr wrap="square" rtlCol="0">
            <a:spAutoFit/>
          </a:bodyPr>
          <a:lstStyle/>
          <a:p>
            <a:r>
              <a:rPr lang="fr-FR" sz="10000" b="1" dirty="0" smtClean="0"/>
              <a:t>Huile d’argan</a:t>
            </a:r>
            <a:endParaRPr lang="fr-FR" sz="10000" b="1" dirty="0"/>
          </a:p>
        </p:txBody>
      </p:sp>
    </p:spTree>
    <p:extLst>
      <p:ext uri="{BB962C8B-B14F-4D97-AF65-F5344CB8AC3E}">
        <p14:creationId xmlns:p14="http://schemas.microsoft.com/office/powerpoint/2010/main" val="103483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3528" y="332655"/>
            <a:ext cx="8352928" cy="3400931"/>
          </a:xfrm>
          <a:prstGeom prst="rect">
            <a:avLst/>
          </a:prstGeom>
          <a:solidFill>
            <a:srgbClr val="FFCCFF"/>
          </a:solidFill>
        </p:spPr>
        <p:txBody>
          <a:bodyPr wrap="square">
            <a:spAutoFit/>
          </a:bodyPr>
          <a:lstStyle/>
          <a:p>
            <a:pPr algn="just"/>
            <a:r>
              <a:rPr lang="fr-FR" sz="2300" b="1" dirty="0" smtClean="0"/>
              <a:t>L’huile </a:t>
            </a:r>
            <a:r>
              <a:rPr lang="fr-FR" sz="2300" b="1" dirty="0"/>
              <a:t>d’Argan, </a:t>
            </a:r>
            <a:r>
              <a:rPr lang="fr-FR" sz="2300" b="1" dirty="0">
                <a:solidFill>
                  <a:srgbClr val="C00000"/>
                </a:solidFill>
              </a:rPr>
              <a:t>utilisée depuis la nuit des temps dans la médecine </a:t>
            </a:r>
            <a:r>
              <a:rPr lang="fr-FR" sz="2300" b="1" dirty="0" smtClean="0">
                <a:solidFill>
                  <a:srgbClr val="C00000"/>
                </a:solidFill>
              </a:rPr>
              <a:t>traditionnelle Maghrébine. </a:t>
            </a:r>
          </a:p>
          <a:p>
            <a:pPr algn="just"/>
            <a:endParaRPr lang="fr-FR" sz="400" b="1" dirty="0">
              <a:solidFill>
                <a:srgbClr val="C00000"/>
              </a:solidFill>
            </a:endParaRPr>
          </a:p>
          <a:p>
            <a:pPr algn="just"/>
            <a:r>
              <a:rPr lang="fr-FR" sz="2300" b="1" dirty="0" smtClean="0"/>
              <a:t>Elle est </a:t>
            </a:r>
            <a:r>
              <a:rPr lang="fr-FR" sz="2300" b="1" dirty="0"/>
              <a:t>considérée </a:t>
            </a:r>
            <a:r>
              <a:rPr lang="fr-FR" sz="2300" b="1" dirty="0" smtClean="0"/>
              <a:t>comme un produit de beauté  pour </a:t>
            </a:r>
            <a:r>
              <a:rPr lang="fr-FR" sz="2300" b="1" dirty="0"/>
              <a:t>ses propriétés hydratantes, </a:t>
            </a:r>
            <a:r>
              <a:rPr lang="fr-FR" sz="2300" b="1" dirty="0" err="1"/>
              <a:t>antioxydantes</a:t>
            </a:r>
            <a:r>
              <a:rPr lang="fr-FR" sz="2300" b="1" dirty="0"/>
              <a:t> et cicatrisantes, qui protège depuis toujours la peau des femmes berbères du soleil et du climat</a:t>
            </a:r>
            <a:r>
              <a:rPr lang="fr-FR" sz="2300" b="1" dirty="0" smtClean="0"/>
              <a:t>.</a:t>
            </a:r>
          </a:p>
          <a:p>
            <a:pPr algn="just"/>
            <a:endParaRPr lang="fr-FR" sz="400" b="1" dirty="0"/>
          </a:p>
          <a:p>
            <a:pPr algn="just"/>
            <a:r>
              <a:rPr lang="fr-FR" sz="2300" b="1" dirty="0"/>
              <a:t>Elle est aussi </a:t>
            </a:r>
            <a:r>
              <a:rPr lang="fr-FR" sz="2300" b="1" dirty="0" smtClean="0"/>
              <a:t>considérée une </a:t>
            </a:r>
            <a:r>
              <a:rPr lang="fr-FR" sz="2300" b="1" dirty="0">
                <a:solidFill>
                  <a:schemeClr val="accent6">
                    <a:lumMod val="75000"/>
                  </a:schemeClr>
                </a:solidFill>
              </a:rPr>
              <a:t>panacée</a:t>
            </a:r>
            <a:r>
              <a:rPr lang="fr-FR" sz="2300" b="1" dirty="0"/>
              <a:t> pour la </a:t>
            </a:r>
            <a:r>
              <a:rPr lang="fr-FR" sz="2300" b="1" dirty="0" smtClean="0">
                <a:solidFill>
                  <a:srgbClr val="000099"/>
                </a:solidFill>
              </a:rPr>
              <a:t>santé</a:t>
            </a:r>
            <a:r>
              <a:rPr lang="fr-FR" sz="2300" b="1" dirty="0" smtClean="0"/>
              <a:t>, </a:t>
            </a:r>
            <a:r>
              <a:rPr lang="fr-FR" sz="2300" b="1" dirty="0"/>
              <a:t>grâce à son taux élevé </a:t>
            </a:r>
            <a:r>
              <a:rPr lang="fr-FR" sz="2300" b="1" dirty="0" smtClean="0"/>
              <a:t>en </a:t>
            </a:r>
            <a:r>
              <a:rPr lang="fr-FR" sz="2300" b="1" dirty="0" smtClean="0">
                <a:solidFill>
                  <a:srgbClr val="FF0000"/>
                </a:solidFill>
              </a:rPr>
              <a:t>Oméga </a:t>
            </a:r>
            <a:r>
              <a:rPr lang="fr-FR" sz="2300" b="1" dirty="0">
                <a:solidFill>
                  <a:srgbClr val="0000FF"/>
                </a:solidFill>
              </a:rPr>
              <a:t>6</a:t>
            </a:r>
            <a:r>
              <a:rPr lang="fr-FR" sz="2300" b="1" dirty="0">
                <a:solidFill>
                  <a:srgbClr val="FF0000"/>
                </a:solidFill>
              </a:rPr>
              <a:t> et </a:t>
            </a:r>
            <a:r>
              <a:rPr lang="fr-FR" sz="2300" b="1" dirty="0">
                <a:solidFill>
                  <a:srgbClr val="0000FF"/>
                </a:solidFill>
              </a:rPr>
              <a:t>9</a:t>
            </a:r>
            <a:r>
              <a:rPr lang="fr-FR" sz="2300" b="1" dirty="0">
                <a:solidFill>
                  <a:srgbClr val="FF0000"/>
                </a:solidFill>
              </a:rPr>
              <a:t> </a:t>
            </a:r>
            <a:r>
              <a:rPr lang="fr-FR" sz="2300" b="1" dirty="0"/>
              <a:t>contribue au maintient des niveaux normaux de </a:t>
            </a:r>
            <a:r>
              <a:rPr lang="fr-FR" sz="2300" b="1" dirty="0" smtClean="0"/>
              <a:t>cholestérol dans </a:t>
            </a:r>
            <a:r>
              <a:rPr lang="fr-FR" sz="2300" b="1" dirty="0"/>
              <a:t>le sang</a:t>
            </a:r>
            <a:r>
              <a:rPr lang="fr-FR" sz="2300" b="1" dirty="0" smtClean="0"/>
              <a:t>.</a:t>
            </a:r>
          </a:p>
        </p:txBody>
      </p:sp>
      <p:sp>
        <p:nvSpPr>
          <p:cNvPr id="4" name="Rectangle 3"/>
          <p:cNvSpPr/>
          <p:nvPr/>
        </p:nvSpPr>
        <p:spPr>
          <a:xfrm>
            <a:off x="341937" y="4077072"/>
            <a:ext cx="8372429" cy="1985159"/>
          </a:xfrm>
          <a:prstGeom prst="rect">
            <a:avLst/>
          </a:prstGeom>
          <a:solidFill>
            <a:srgbClr val="FFFF00"/>
          </a:solidFill>
        </p:spPr>
        <p:txBody>
          <a:bodyPr wrap="square">
            <a:spAutoFit/>
          </a:bodyPr>
          <a:lstStyle/>
          <a:p>
            <a:pPr algn="just"/>
            <a:r>
              <a:rPr lang="fr-FR" sz="2300" b="1" dirty="0"/>
              <a:t>L'huile d'argan, est un produit de </a:t>
            </a:r>
            <a:r>
              <a:rPr lang="fr-FR" sz="2300" b="1" dirty="0" smtClean="0"/>
              <a:t>«terroir» </a:t>
            </a:r>
            <a:r>
              <a:rPr lang="fr-FR" sz="2300" b="1" dirty="0"/>
              <a:t>de </a:t>
            </a:r>
            <a:r>
              <a:rPr lang="fr-FR" sz="2300" b="1" dirty="0" smtClean="0"/>
              <a:t>l'arganier.</a:t>
            </a:r>
          </a:p>
          <a:p>
            <a:pPr algn="just"/>
            <a:endParaRPr lang="fr-FR" sz="800" b="1" dirty="0" smtClean="0"/>
          </a:p>
          <a:p>
            <a:pPr algn="just"/>
            <a:r>
              <a:rPr lang="fr-FR" sz="2300" b="1" dirty="0" smtClean="0"/>
              <a:t>Cette </a:t>
            </a:r>
            <a:r>
              <a:rPr lang="fr-FR" sz="2300" b="1" dirty="0"/>
              <a:t>huile est actuellement la plus chère huile </a:t>
            </a:r>
            <a:r>
              <a:rPr lang="fr-FR" sz="2300" b="1" dirty="0" smtClean="0"/>
              <a:t>au monde</a:t>
            </a:r>
            <a:r>
              <a:rPr lang="fr-FR" sz="2300" b="1" dirty="0"/>
              <a:t>. Cet engouement commercial remonte aux années 2000, lorsque des chercheurs universitaires ont prouvé ses nombreuses </a:t>
            </a:r>
            <a:r>
              <a:rPr lang="fr-FR" sz="2300" b="1" dirty="0" smtClean="0"/>
              <a:t>vertus: </a:t>
            </a:r>
            <a:r>
              <a:rPr lang="fr-FR" sz="2300" b="1" dirty="0"/>
              <a:t>anti-inflammatoires, anti-oxydantes, cardiovasculaires, neurologiques…</a:t>
            </a:r>
          </a:p>
        </p:txBody>
      </p:sp>
    </p:spTree>
    <p:extLst>
      <p:ext uri="{BB962C8B-B14F-4D97-AF65-F5344CB8AC3E}">
        <p14:creationId xmlns:p14="http://schemas.microsoft.com/office/powerpoint/2010/main" val="57384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0" end="0"/>
                                            </p:txEl>
                                          </p:spTgt>
                                        </p:tgtEl>
                                        <p:attrNameLst>
                                          <p:attrName>style.visibility</p:attrName>
                                        </p:attrNameLst>
                                      </p:cBhvr>
                                      <p:to>
                                        <p:strVal val="visible"/>
                                      </p:to>
                                    </p:set>
                                    <p:animEffect transition="in" filter="fade">
                                      <p:cBhvr>
                                        <p:cTn id="42" dur="1000"/>
                                        <p:tgtEl>
                                          <p:spTgt spid="4">
                                            <p:txEl>
                                              <p:pRg st="0" end="0"/>
                                            </p:txEl>
                                          </p:spTgt>
                                        </p:tgtEl>
                                      </p:cBhvr>
                                    </p:animEffect>
                                    <p:anim calcmode="lin" valueType="num">
                                      <p:cBhvr>
                                        <p:cTn id="4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2" end="2"/>
                                            </p:txEl>
                                          </p:spTgt>
                                        </p:tgtEl>
                                        <p:attrNameLst>
                                          <p:attrName>style.visibility</p:attrName>
                                        </p:attrNameLst>
                                      </p:cBhvr>
                                      <p:to>
                                        <p:strVal val="visible"/>
                                      </p:to>
                                    </p:set>
                                    <p:animEffect transition="in" filter="fade">
                                      <p:cBhvr>
                                        <p:cTn id="49" dur="1000"/>
                                        <p:tgtEl>
                                          <p:spTgt spid="4">
                                            <p:txEl>
                                              <p:pRg st="2" end="2"/>
                                            </p:txEl>
                                          </p:spTgt>
                                        </p:tgtEl>
                                      </p:cBhvr>
                                    </p:animEffect>
                                    <p:anim calcmode="lin" valueType="num">
                                      <p:cBhvr>
                                        <p:cTn id="5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11900" y="208965"/>
            <a:ext cx="5322782" cy="1107996"/>
          </a:xfrm>
          <a:prstGeom prst="rect">
            <a:avLst/>
          </a:prstGeom>
          <a:solidFill>
            <a:srgbClr val="FF9900"/>
          </a:solidFill>
        </p:spPr>
        <p:txBody>
          <a:bodyPr wrap="square" rtlCol="0">
            <a:spAutoFit/>
          </a:bodyPr>
          <a:lstStyle/>
          <a:p>
            <a:r>
              <a:rPr lang="fr-FR" sz="6600" b="1" dirty="0"/>
              <a:t>L</a:t>
            </a:r>
            <a:r>
              <a:rPr lang="fr-FR" sz="6600" b="1" dirty="0" smtClean="0"/>
              <a:t>’huile d’argan</a:t>
            </a:r>
            <a:endParaRPr lang="fr-FR" sz="6600" b="1" dirty="0"/>
          </a:p>
        </p:txBody>
      </p:sp>
      <p:cxnSp>
        <p:nvCxnSpPr>
          <p:cNvPr id="6" name="Connecteur droit avec flèche 5"/>
          <p:cNvCxnSpPr/>
          <p:nvPr/>
        </p:nvCxnSpPr>
        <p:spPr>
          <a:xfrm>
            <a:off x="5997750" y="1114244"/>
            <a:ext cx="1036932" cy="813655"/>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p:nvPr/>
        </p:nvCxnSpPr>
        <p:spPr>
          <a:xfrm flipH="1">
            <a:off x="2981886" y="1120365"/>
            <a:ext cx="792088" cy="92681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467544" y="2172052"/>
            <a:ext cx="3393621" cy="830997"/>
          </a:xfrm>
          <a:prstGeom prst="rect">
            <a:avLst/>
          </a:prstGeom>
          <a:solidFill>
            <a:srgbClr val="CCFF33"/>
          </a:solidFill>
        </p:spPr>
        <p:txBody>
          <a:bodyPr wrap="none" rtlCol="0">
            <a:spAutoFit/>
          </a:bodyPr>
          <a:lstStyle/>
          <a:p>
            <a:r>
              <a:rPr lang="fr-FR" sz="2400" b="1" dirty="0" smtClean="0"/>
              <a:t>Huile d’argan alimentaire</a:t>
            </a:r>
          </a:p>
          <a:p>
            <a:r>
              <a:rPr lang="fr-FR" sz="2400" b="1" dirty="0" smtClean="0"/>
              <a:t>   </a:t>
            </a:r>
            <a:r>
              <a:rPr lang="fr-FR" sz="2000" b="1" dirty="0" smtClean="0"/>
              <a:t>(</a:t>
            </a:r>
            <a:r>
              <a:rPr lang="fr-FR" sz="2000" b="1" dirty="0" err="1" smtClean="0"/>
              <a:t>amandons</a:t>
            </a:r>
            <a:r>
              <a:rPr lang="fr-FR" sz="2000" b="1" dirty="0" smtClean="0"/>
              <a:t> torréfiés)</a:t>
            </a:r>
            <a:endParaRPr lang="fr-FR" sz="2000" b="1" dirty="0"/>
          </a:p>
        </p:txBody>
      </p:sp>
      <p:sp>
        <p:nvSpPr>
          <p:cNvPr id="11" name="ZoneTexte 10"/>
          <p:cNvSpPr txBox="1"/>
          <p:nvPr/>
        </p:nvSpPr>
        <p:spPr>
          <a:xfrm>
            <a:off x="5327245" y="2147372"/>
            <a:ext cx="3456384" cy="769441"/>
          </a:xfrm>
          <a:prstGeom prst="rect">
            <a:avLst/>
          </a:prstGeom>
          <a:solidFill>
            <a:srgbClr val="FFFF00"/>
          </a:solidFill>
        </p:spPr>
        <p:txBody>
          <a:bodyPr wrap="square" rtlCol="0">
            <a:spAutoFit/>
          </a:bodyPr>
          <a:lstStyle/>
          <a:p>
            <a:r>
              <a:rPr lang="fr-FR" sz="2400" b="1" dirty="0" smtClean="0"/>
              <a:t>Huile</a:t>
            </a:r>
            <a:r>
              <a:rPr lang="fr-FR" sz="2400" dirty="0" smtClean="0"/>
              <a:t> </a:t>
            </a:r>
            <a:r>
              <a:rPr lang="fr-FR" sz="2400" b="1" dirty="0" smtClean="0"/>
              <a:t>d’argan</a:t>
            </a:r>
            <a:r>
              <a:rPr lang="fr-FR" sz="2400" dirty="0"/>
              <a:t> </a:t>
            </a:r>
            <a:r>
              <a:rPr lang="fr-FR" sz="2400" b="1" dirty="0" smtClean="0"/>
              <a:t>cosmétique</a:t>
            </a:r>
            <a:r>
              <a:rPr lang="fr-FR" sz="2400" dirty="0" smtClean="0"/>
              <a:t> </a:t>
            </a:r>
          </a:p>
          <a:p>
            <a:r>
              <a:rPr lang="fr-FR" sz="2000" dirty="0" smtClean="0"/>
              <a:t>        (</a:t>
            </a:r>
            <a:r>
              <a:rPr lang="fr-FR" sz="2000" b="1" dirty="0" err="1" smtClean="0"/>
              <a:t>amandons</a:t>
            </a:r>
            <a:r>
              <a:rPr lang="fr-FR" sz="2000" dirty="0" smtClean="0"/>
              <a:t> </a:t>
            </a:r>
            <a:r>
              <a:rPr lang="fr-FR" sz="2000" b="1" dirty="0" smtClean="0">
                <a:solidFill>
                  <a:srgbClr val="FF0000"/>
                </a:solidFill>
              </a:rPr>
              <a:t>non</a:t>
            </a:r>
            <a:r>
              <a:rPr lang="fr-FR" sz="2000" dirty="0" smtClean="0"/>
              <a:t> </a:t>
            </a:r>
            <a:r>
              <a:rPr lang="fr-FR" sz="2000" b="1" dirty="0" smtClean="0"/>
              <a:t>torréfiés</a:t>
            </a:r>
            <a:r>
              <a:rPr lang="fr-FR" sz="2000" dirty="0" smtClean="0"/>
              <a:t>) </a:t>
            </a:r>
            <a:endParaRPr lang="fr-FR" sz="2000" dirty="0"/>
          </a:p>
        </p:txBody>
      </p:sp>
      <p:sp>
        <p:nvSpPr>
          <p:cNvPr id="4" name="Rectangle 3"/>
          <p:cNvSpPr/>
          <p:nvPr/>
        </p:nvSpPr>
        <p:spPr>
          <a:xfrm>
            <a:off x="576396" y="3645024"/>
            <a:ext cx="8207234" cy="2554545"/>
          </a:xfrm>
          <a:prstGeom prst="rect">
            <a:avLst/>
          </a:prstGeom>
          <a:solidFill>
            <a:srgbClr val="CCFFFF"/>
          </a:solidFill>
        </p:spPr>
        <p:txBody>
          <a:bodyPr wrap="square">
            <a:spAutoFit/>
          </a:bodyPr>
          <a:lstStyle/>
          <a:p>
            <a:pPr algn="just"/>
            <a:r>
              <a:rPr lang="fr-FR" sz="2400" b="1" dirty="0" smtClean="0"/>
              <a:t>L’huile </a:t>
            </a:r>
            <a:r>
              <a:rPr lang="fr-FR" sz="2400" b="1" dirty="0"/>
              <a:t>d’argan </a:t>
            </a:r>
            <a:r>
              <a:rPr lang="fr-FR" sz="2400" b="1" dirty="0">
                <a:solidFill>
                  <a:srgbClr val="FF0066"/>
                </a:solidFill>
              </a:rPr>
              <a:t>cosmétique</a:t>
            </a:r>
            <a:r>
              <a:rPr lang="fr-FR" sz="2400" b="1" dirty="0"/>
              <a:t> est produite par pression à </a:t>
            </a:r>
            <a:r>
              <a:rPr lang="fr-FR" sz="2400" b="1" dirty="0" smtClean="0"/>
              <a:t>froid. Elle est </a:t>
            </a:r>
            <a:r>
              <a:rPr lang="fr-FR" sz="2400" b="1" dirty="0"/>
              <a:t>très </a:t>
            </a:r>
            <a:r>
              <a:rPr lang="fr-FR" sz="2400" b="1" dirty="0" smtClean="0"/>
              <a:t>chère. il </a:t>
            </a:r>
            <a:r>
              <a:rPr lang="fr-FR" sz="2400" b="1" dirty="0"/>
              <a:t>faut malaxer trois à quatre heures pour extraire manuellement un litre. </a:t>
            </a:r>
            <a:endParaRPr lang="fr-FR" sz="2400" b="1" dirty="0" smtClean="0"/>
          </a:p>
          <a:p>
            <a:pPr algn="just"/>
            <a:endParaRPr lang="fr-FR" sz="800" b="1" dirty="0" smtClean="0"/>
          </a:p>
          <a:p>
            <a:pPr algn="just"/>
            <a:r>
              <a:rPr lang="fr-FR" sz="2400" b="1" dirty="0" smtClean="0"/>
              <a:t>Par </a:t>
            </a:r>
            <a:r>
              <a:rPr lang="fr-FR" sz="2400" b="1" dirty="0"/>
              <a:t>contre, les </a:t>
            </a:r>
            <a:r>
              <a:rPr lang="fr-FR" sz="2400" b="1" dirty="0" err="1" smtClean="0">
                <a:solidFill>
                  <a:srgbClr val="C00000"/>
                </a:solidFill>
              </a:rPr>
              <a:t>amandons</a:t>
            </a:r>
            <a:r>
              <a:rPr lang="fr-FR" sz="2400" b="1" dirty="0" smtClean="0">
                <a:solidFill>
                  <a:srgbClr val="C00000"/>
                </a:solidFill>
              </a:rPr>
              <a:t> torréfiés </a:t>
            </a:r>
            <a:r>
              <a:rPr lang="fr-FR" sz="2400" b="1" dirty="0" smtClean="0"/>
              <a:t>donnent une </a:t>
            </a:r>
            <a:r>
              <a:rPr lang="fr-FR" sz="2400" b="1" dirty="0"/>
              <a:t>huile </a:t>
            </a:r>
            <a:r>
              <a:rPr lang="fr-FR" sz="2400" b="1" dirty="0" smtClean="0">
                <a:solidFill>
                  <a:srgbClr val="000099"/>
                </a:solidFill>
              </a:rPr>
              <a:t>alimentaire </a:t>
            </a:r>
            <a:r>
              <a:rPr lang="fr-FR" sz="2400" b="1" dirty="0" smtClean="0"/>
              <a:t>odorante</a:t>
            </a:r>
            <a:r>
              <a:rPr lang="fr-FR" sz="2400" b="1" dirty="0"/>
              <a:t>, à la </a:t>
            </a:r>
            <a:r>
              <a:rPr lang="fr-FR" sz="2400" b="1" dirty="0">
                <a:solidFill>
                  <a:srgbClr val="0000FF"/>
                </a:solidFill>
              </a:rPr>
              <a:t>couleur plus </a:t>
            </a:r>
            <a:r>
              <a:rPr lang="fr-FR" sz="2400" b="1" dirty="0" smtClean="0">
                <a:solidFill>
                  <a:srgbClr val="0000FF"/>
                </a:solidFill>
              </a:rPr>
              <a:t>foncée </a:t>
            </a:r>
            <a:r>
              <a:rPr lang="fr-FR" sz="2400" b="1" dirty="0" smtClean="0"/>
              <a:t>(couleur ambré), </a:t>
            </a:r>
            <a:r>
              <a:rPr lang="fr-FR" sz="2400" b="1" dirty="0"/>
              <a:t>au goût proche de celui de la noisette et moins onéreuse. </a:t>
            </a:r>
            <a:endParaRPr lang="fr-FR" sz="2400" b="1" dirty="0" smtClean="0"/>
          </a:p>
          <a:p>
            <a:pPr algn="just"/>
            <a:endParaRPr lang="fr-FR" sz="800" b="1" dirty="0"/>
          </a:p>
        </p:txBody>
      </p:sp>
    </p:spTree>
    <p:extLst>
      <p:ext uri="{BB962C8B-B14F-4D97-AF65-F5344CB8AC3E}">
        <p14:creationId xmlns:p14="http://schemas.microsoft.com/office/powerpoint/2010/main" val="269579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0" end="0"/>
                                            </p:txEl>
                                          </p:spTgt>
                                        </p:tgtEl>
                                        <p:attrNameLst>
                                          <p:attrName>style.visibility</p:attrName>
                                        </p:attrNameLst>
                                      </p:cBhvr>
                                      <p:to>
                                        <p:strVal val="visible"/>
                                      </p:to>
                                    </p:set>
                                    <p:animEffect transition="in" filter="fade">
                                      <p:cBhvr>
                                        <p:cTn id="49" dur="1000"/>
                                        <p:tgtEl>
                                          <p:spTgt spid="4">
                                            <p:txEl>
                                              <p:pRg st="0" end="0"/>
                                            </p:txEl>
                                          </p:spTgt>
                                        </p:tgtEl>
                                      </p:cBhvr>
                                    </p:animEffect>
                                    <p:anim calcmode="lin" valueType="num">
                                      <p:cBhvr>
                                        <p:cTn id="5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2" end="2"/>
                                            </p:txEl>
                                          </p:spTgt>
                                        </p:tgtEl>
                                        <p:attrNameLst>
                                          <p:attrName>style.visibility</p:attrName>
                                        </p:attrNameLst>
                                      </p:cBhvr>
                                      <p:to>
                                        <p:strVal val="visible"/>
                                      </p:to>
                                    </p:set>
                                    <p:animEffect transition="in" filter="fade">
                                      <p:cBhvr>
                                        <p:cTn id="56" dur="1000"/>
                                        <p:tgtEl>
                                          <p:spTgt spid="4">
                                            <p:txEl>
                                              <p:pRg st="2" end="2"/>
                                            </p:txEl>
                                          </p:spTgt>
                                        </p:tgtEl>
                                      </p:cBhvr>
                                    </p:animEffect>
                                    <p:anim calcmode="lin" valueType="num">
                                      <p:cBhvr>
                                        <p:cTn id="5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1" grpId="0" animBg="1"/>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66175" y="3828013"/>
            <a:ext cx="5426105" cy="2123658"/>
          </a:xfrm>
          <a:prstGeom prst="rect">
            <a:avLst/>
          </a:prstGeom>
          <a:solidFill>
            <a:srgbClr val="002060"/>
          </a:solidFill>
        </p:spPr>
        <p:txBody>
          <a:bodyPr wrap="square">
            <a:spAutoFit/>
          </a:bodyPr>
          <a:lstStyle/>
          <a:p>
            <a:pPr marL="285750" indent="-285750">
              <a:buFontTx/>
              <a:buChar char="-"/>
            </a:pPr>
            <a:r>
              <a:rPr lang="fr-FR" sz="4400" b="1" dirty="0" smtClean="0">
                <a:solidFill>
                  <a:schemeClr val="bg1"/>
                </a:solidFill>
              </a:rPr>
              <a:t>50 kilos d’ </a:t>
            </a:r>
            <a:r>
              <a:rPr lang="fr-FR" sz="4400" b="1" dirty="0" err="1" smtClean="0">
                <a:solidFill>
                  <a:schemeClr val="bg1"/>
                </a:solidFill>
              </a:rPr>
              <a:t>amandons</a:t>
            </a:r>
            <a:r>
              <a:rPr lang="fr-FR" sz="4400" b="1" dirty="0" smtClean="0">
                <a:solidFill>
                  <a:schemeClr val="bg1"/>
                </a:solidFill>
              </a:rPr>
              <a:t> </a:t>
            </a:r>
            <a:endParaRPr lang="fr-FR" sz="4400" b="1" dirty="0" smtClean="0"/>
          </a:p>
          <a:p>
            <a:pPr marL="285750" indent="-285750">
              <a:buFontTx/>
              <a:buChar char="-"/>
            </a:pPr>
            <a:r>
              <a:rPr lang="fr-FR" sz="4400" b="1" dirty="0" smtClean="0">
                <a:solidFill>
                  <a:srgbClr val="FFFF00"/>
                </a:solidFill>
              </a:rPr>
              <a:t>20 heures de travail</a:t>
            </a:r>
            <a:endParaRPr lang="fr-FR" sz="4400" b="1" dirty="0" smtClean="0"/>
          </a:p>
          <a:p>
            <a:pPr marL="285750" indent="-285750">
              <a:buFontTx/>
              <a:buChar char="-"/>
            </a:pPr>
            <a:r>
              <a:rPr lang="fr-FR" sz="4400" b="1" dirty="0" smtClean="0">
                <a:solidFill>
                  <a:srgbClr val="FF0000"/>
                </a:solidFill>
              </a:rPr>
              <a:t>Une dizaine d’arbre</a:t>
            </a:r>
            <a:endParaRPr lang="fr-FR" sz="2800" b="1" dirty="0" smtClean="0"/>
          </a:p>
        </p:txBody>
      </p:sp>
      <p:sp>
        <p:nvSpPr>
          <p:cNvPr id="4" name="ZoneTexte 3"/>
          <p:cNvSpPr txBox="1"/>
          <p:nvPr/>
        </p:nvSpPr>
        <p:spPr>
          <a:xfrm>
            <a:off x="2195736" y="177364"/>
            <a:ext cx="4680520" cy="830997"/>
          </a:xfrm>
          <a:prstGeom prst="rect">
            <a:avLst/>
          </a:prstGeom>
          <a:solidFill>
            <a:srgbClr val="FFC000"/>
          </a:solidFill>
        </p:spPr>
        <p:txBody>
          <a:bodyPr wrap="square" rtlCol="0">
            <a:spAutoFit/>
          </a:bodyPr>
          <a:lstStyle/>
          <a:p>
            <a:r>
              <a:rPr lang="fr-FR" sz="4800" b="1" dirty="0" smtClean="0"/>
              <a:t>Quelques chiffres</a:t>
            </a:r>
            <a:endParaRPr lang="fr-FR" sz="4800" b="1" dirty="0"/>
          </a:p>
        </p:txBody>
      </p:sp>
      <p:sp>
        <p:nvSpPr>
          <p:cNvPr id="2" name="ZoneTexte 1"/>
          <p:cNvSpPr txBox="1"/>
          <p:nvPr/>
        </p:nvSpPr>
        <p:spPr>
          <a:xfrm>
            <a:off x="827584" y="1434262"/>
            <a:ext cx="7560840" cy="677108"/>
          </a:xfrm>
          <a:prstGeom prst="rect">
            <a:avLst/>
          </a:prstGeom>
          <a:solidFill>
            <a:srgbClr val="99FF99"/>
          </a:solidFill>
        </p:spPr>
        <p:txBody>
          <a:bodyPr wrap="square" rtlCol="0">
            <a:spAutoFit/>
          </a:bodyPr>
          <a:lstStyle/>
          <a:p>
            <a:r>
              <a:rPr lang="fr-FR" sz="3800" b="1" dirty="0" smtClean="0"/>
              <a:t>Pour produire </a:t>
            </a:r>
            <a:r>
              <a:rPr lang="fr-FR" sz="3800" b="1" u="sng" dirty="0" smtClean="0">
                <a:solidFill>
                  <a:srgbClr val="FF0000"/>
                </a:solidFill>
              </a:rPr>
              <a:t>01</a:t>
            </a:r>
            <a:r>
              <a:rPr lang="fr-FR" sz="3800" b="1" dirty="0" smtClean="0"/>
              <a:t> litre d’huile d’argan</a:t>
            </a:r>
            <a:endParaRPr lang="fr-FR" sz="4000" b="1" dirty="0"/>
          </a:p>
        </p:txBody>
      </p:sp>
      <p:sp>
        <p:nvSpPr>
          <p:cNvPr id="5" name="Flèche vers le bas 4"/>
          <p:cNvSpPr/>
          <p:nvPr/>
        </p:nvSpPr>
        <p:spPr>
          <a:xfrm>
            <a:off x="4328918" y="2348880"/>
            <a:ext cx="484632" cy="133844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5390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Effect transition="in" filter="fade">
                                      <p:cBhvr>
                                        <p:cTn id="33" dur="1000"/>
                                        <p:tgtEl>
                                          <p:spTgt spid="3">
                                            <p:txEl>
                                              <p:pRg st="0" end="0"/>
                                            </p:txEl>
                                          </p:spTgt>
                                        </p:tgtEl>
                                      </p:cBhvr>
                                    </p:animEffect>
                                    <p:anim calcmode="lin" valueType="num">
                                      <p:cBhvr>
                                        <p:cTn id="3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1" end="1"/>
                                            </p:txEl>
                                          </p:spTgt>
                                        </p:tgtEl>
                                        <p:attrNameLst>
                                          <p:attrName>style.visibility</p:attrName>
                                        </p:attrNameLst>
                                      </p:cBhvr>
                                      <p:to>
                                        <p:strVal val="visible"/>
                                      </p:to>
                                    </p:set>
                                    <p:animEffect transition="in" filter="fade">
                                      <p:cBhvr>
                                        <p:cTn id="40" dur="1000"/>
                                        <p:tgtEl>
                                          <p:spTgt spid="3">
                                            <p:txEl>
                                              <p:pRg st="1" end="1"/>
                                            </p:txEl>
                                          </p:spTgt>
                                        </p:tgtEl>
                                      </p:cBhvr>
                                    </p:animEffect>
                                    <p:anim calcmode="lin" valueType="num">
                                      <p:cBhvr>
                                        <p:cTn id="4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animEffect transition="in" filter="fade">
                                      <p:cBhvr>
                                        <p:cTn id="47" dur="1000"/>
                                        <p:tgtEl>
                                          <p:spTgt spid="3">
                                            <p:txEl>
                                              <p:pRg st="2" end="2"/>
                                            </p:txEl>
                                          </p:spTgt>
                                        </p:tgtEl>
                                      </p:cBhvr>
                                    </p:animEffect>
                                    <p:anim calcmode="lin" valueType="num">
                                      <p:cBhvr>
                                        <p:cTn id="4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 grpId="0" animBg="1"/>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520" y="188640"/>
            <a:ext cx="8784976" cy="5786199"/>
          </a:xfrm>
          <a:prstGeom prst="rect">
            <a:avLst/>
          </a:prstGeom>
        </p:spPr>
        <p:txBody>
          <a:bodyPr wrap="square">
            <a:spAutoFit/>
          </a:bodyPr>
          <a:lstStyle/>
          <a:p>
            <a:pPr algn="ctr"/>
            <a:r>
              <a:rPr lang="fr-FR" sz="2600" b="1" dirty="0" smtClean="0">
                <a:solidFill>
                  <a:srgbClr val="C00000"/>
                </a:solidFill>
              </a:rPr>
              <a:t>Extraction </a:t>
            </a:r>
            <a:r>
              <a:rPr lang="fr-FR" sz="2600" b="1" dirty="0">
                <a:solidFill>
                  <a:srgbClr val="C00000"/>
                </a:solidFill>
              </a:rPr>
              <a:t>de l'huile </a:t>
            </a:r>
            <a:r>
              <a:rPr lang="fr-FR" sz="2600" b="1" dirty="0" smtClean="0">
                <a:solidFill>
                  <a:srgbClr val="C00000"/>
                </a:solidFill>
              </a:rPr>
              <a:t>d'Argan:  méthode artisanale </a:t>
            </a:r>
            <a:endParaRPr lang="fr-FR" sz="2400" b="1" dirty="0" smtClean="0"/>
          </a:p>
          <a:p>
            <a:endParaRPr lang="fr-FR" sz="800" b="1" dirty="0" smtClean="0"/>
          </a:p>
          <a:p>
            <a:r>
              <a:rPr lang="fr-FR" sz="2400" b="1" dirty="0" smtClean="0">
                <a:solidFill>
                  <a:srgbClr val="000099"/>
                </a:solidFill>
              </a:rPr>
              <a:t>Plusieurs étapes:</a:t>
            </a:r>
          </a:p>
          <a:p>
            <a:r>
              <a:rPr lang="fr-FR" sz="2400" b="1" dirty="0" smtClean="0">
                <a:solidFill>
                  <a:srgbClr val="FF0000"/>
                </a:solidFill>
              </a:rPr>
              <a:t>1</a:t>
            </a:r>
            <a:r>
              <a:rPr lang="fr-FR" sz="2400" b="1" dirty="0" smtClean="0"/>
              <a:t>- Ramasser </a:t>
            </a:r>
            <a:r>
              <a:rPr lang="fr-FR" sz="2400" b="1" dirty="0"/>
              <a:t>les fruits, </a:t>
            </a:r>
            <a:endParaRPr lang="fr-FR" sz="2400" b="1" dirty="0" smtClean="0"/>
          </a:p>
          <a:p>
            <a:endParaRPr lang="fr-FR" sz="800" b="1" dirty="0" smtClean="0"/>
          </a:p>
          <a:p>
            <a:r>
              <a:rPr lang="fr-FR" sz="2400" b="1" dirty="0" smtClean="0">
                <a:solidFill>
                  <a:srgbClr val="009900"/>
                </a:solidFill>
              </a:rPr>
              <a:t>2</a:t>
            </a:r>
            <a:r>
              <a:rPr lang="fr-FR" sz="2400" b="1" dirty="0" smtClean="0"/>
              <a:t>- Les </a:t>
            </a:r>
            <a:r>
              <a:rPr lang="fr-FR" sz="2400" b="1" dirty="0"/>
              <a:t>dépulper c'est-à-dire extraire la noix du fruit, </a:t>
            </a:r>
            <a:endParaRPr lang="fr-FR" sz="2400" b="1" dirty="0" smtClean="0"/>
          </a:p>
          <a:p>
            <a:endParaRPr lang="fr-FR" sz="800" b="1" dirty="0" smtClean="0"/>
          </a:p>
          <a:p>
            <a:pPr algn="just"/>
            <a:r>
              <a:rPr lang="fr-FR" sz="2400" b="1" dirty="0" smtClean="0">
                <a:solidFill>
                  <a:srgbClr val="000099"/>
                </a:solidFill>
              </a:rPr>
              <a:t>3-</a:t>
            </a:r>
            <a:r>
              <a:rPr lang="fr-FR" sz="2400" b="1" dirty="0" smtClean="0"/>
              <a:t> Les </a:t>
            </a:r>
            <a:r>
              <a:rPr lang="fr-FR" sz="2400" b="1" dirty="0"/>
              <a:t>concasser pour libérer les </a:t>
            </a:r>
            <a:r>
              <a:rPr lang="fr-FR" sz="2400" b="1" dirty="0" err="1" smtClean="0"/>
              <a:t>amandons</a:t>
            </a:r>
            <a:r>
              <a:rPr lang="fr-FR" sz="2400" b="1" dirty="0" smtClean="0"/>
              <a:t> </a:t>
            </a:r>
            <a:r>
              <a:rPr lang="fr-FR" sz="2400" b="1" dirty="0"/>
              <a:t>avec un premier tri </a:t>
            </a:r>
            <a:endParaRPr lang="fr-FR" sz="2400" b="1" dirty="0" smtClean="0"/>
          </a:p>
          <a:p>
            <a:pPr algn="just"/>
            <a:r>
              <a:rPr lang="fr-FR" sz="2400" b="1" dirty="0" smtClean="0"/>
              <a:t>     pour </a:t>
            </a:r>
            <a:r>
              <a:rPr lang="fr-FR" sz="2400" b="1" dirty="0"/>
              <a:t>retirer les impuretés, (ces 2 dernières étapes peuvent </a:t>
            </a:r>
            <a:endParaRPr lang="fr-FR" sz="2400" b="1" dirty="0" smtClean="0"/>
          </a:p>
          <a:p>
            <a:pPr algn="just"/>
            <a:r>
              <a:rPr lang="fr-FR" sz="2400" b="1" dirty="0" smtClean="0"/>
              <a:t>     prendre </a:t>
            </a:r>
            <a:r>
              <a:rPr lang="fr-FR" sz="2400" b="1" dirty="0"/>
              <a:t>6 heures pour un 1 kg de noix), </a:t>
            </a:r>
            <a:endParaRPr lang="fr-FR" sz="2400" b="1" dirty="0" smtClean="0"/>
          </a:p>
          <a:p>
            <a:pPr algn="just"/>
            <a:endParaRPr lang="fr-FR" sz="800" b="1" dirty="0" smtClean="0"/>
          </a:p>
          <a:p>
            <a:pPr algn="just"/>
            <a:r>
              <a:rPr lang="fr-FR" sz="2400" b="1" dirty="0" smtClean="0">
                <a:solidFill>
                  <a:srgbClr val="C00000"/>
                </a:solidFill>
              </a:rPr>
              <a:t>4</a:t>
            </a:r>
            <a:r>
              <a:rPr lang="fr-FR" sz="2400" b="1" dirty="0" smtClean="0"/>
              <a:t>- </a:t>
            </a:r>
            <a:r>
              <a:rPr lang="fr-FR" sz="2400" b="1" dirty="0" smtClean="0">
                <a:solidFill>
                  <a:srgbClr val="FF0000"/>
                </a:solidFill>
              </a:rPr>
              <a:t>Les </a:t>
            </a:r>
            <a:r>
              <a:rPr lang="fr-FR" sz="2400" b="1" dirty="0">
                <a:solidFill>
                  <a:srgbClr val="FF0000"/>
                </a:solidFill>
              </a:rPr>
              <a:t>torréfier</a:t>
            </a:r>
            <a:r>
              <a:rPr lang="fr-FR" sz="2400" b="1" dirty="0"/>
              <a:t> sur feux doux si il s'agit de l'huile d'argan </a:t>
            </a:r>
            <a:endParaRPr lang="fr-FR" sz="2400" b="1" dirty="0" smtClean="0"/>
          </a:p>
          <a:p>
            <a:pPr algn="just"/>
            <a:r>
              <a:rPr lang="fr-FR" sz="2400" b="1" dirty="0" smtClean="0"/>
              <a:t>     </a:t>
            </a:r>
            <a:r>
              <a:rPr lang="fr-FR" sz="2400" b="1" dirty="0" smtClean="0">
                <a:solidFill>
                  <a:srgbClr val="0000FF"/>
                </a:solidFill>
              </a:rPr>
              <a:t>alimentaire </a:t>
            </a:r>
            <a:r>
              <a:rPr lang="fr-FR" sz="2400" b="1" dirty="0"/>
              <a:t>(dans ce cas elle aura un goût de noisette</a:t>
            </a:r>
            <a:r>
              <a:rPr lang="fr-FR" sz="2400" b="1" dirty="0" smtClean="0"/>
              <a:t>),</a:t>
            </a:r>
          </a:p>
          <a:p>
            <a:pPr algn="just"/>
            <a:endParaRPr lang="fr-FR" sz="800" b="1" dirty="0" smtClean="0"/>
          </a:p>
          <a:p>
            <a:pPr algn="just"/>
            <a:r>
              <a:rPr lang="fr-FR" sz="2400" b="1" dirty="0" smtClean="0">
                <a:solidFill>
                  <a:srgbClr val="6600CC"/>
                </a:solidFill>
              </a:rPr>
              <a:t>5</a:t>
            </a:r>
            <a:r>
              <a:rPr lang="fr-FR" sz="2400" b="1" dirty="0" smtClean="0"/>
              <a:t>- Les </a:t>
            </a:r>
            <a:r>
              <a:rPr lang="fr-FR" sz="2400" b="1" dirty="0"/>
              <a:t>laisser refroidir</a:t>
            </a:r>
            <a:r>
              <a:rPr lang="fr-FR" sz="2400" b="1" dirty="0" smtClean="0"/>
              <a:t>,</a:t>
            </a:r>
          </a:p>
          <a:p>
            <a:pPr algn="just"/>
            <a:endParaRPr lang="fr-FR" sz="800" b="1" dirty="0" smtClean="0"/>
          </a:p>
          <a:p>
            <a:pPr algn="just"/>
            <a:r>
              <a:rPr lang="fr-FR" sz="2400" b="1" dirty="0" smtClean="0">
                <a:solidFill>
                  <a:srgbClr val="FF9900"/>
                </a:solidFill>
              </a:rPr>
              <a:t>6</a:t>
            </a:r>
            <a:r>
              <a:rPr lang="fr-FR" sz="2400" b="1" dirty="0" smtClean="0"/>
              <a:t>- Puis </a:t>
            </a:r>
            <a:r>
              <a:rPr lang="fr-FR" sz="2400" b="1" dirty="0"/>
              <a:t>les écraser dans un moulin </a:t>
            </a:r>
            <a:r>
              <a:rPr lang="fr-FR" sz="2400" b="1" dirty="0" smtClean="0"/>
              <a:t>en pierre, à </a:t>
            </a:r>
            <a:r>
              <a:rPr lang="fr-FR" sz="2400" b="1" dirty="0"/>
              <a:t>bras </a:t>
            </a:r>
            <a:r>
              <a:rPr lang="fr-FR" sz="2400" b="1" dirty="0" smtClean="0"/>
              <a:t>rotatif, </a:t>
            </a:r>
          </a:p>
          <a:p>
            <a:pPr algn="just"/>
            <a:endParaRPr lang="fr-FR" sz="800" b="1" dirty="0" smtClean="0"/>
          </a:p>
          <a:p>
            <a:pPr algn="just"/>
            <a:r>
              <a:rPr lang="fr-FR" sz="2400" b="1" dirty="0" smtClean="0"/>
              <a:t>7- Ajouter </a:t>
            </a:r>
            <a:r>
              <a:rPr lang="fr-FR" sz="2400" b="1" dirty="0"/>
              <a:t>de l'eau tiède et mélanger pour former une pâte (un </a:t>
            </a:r>
            <a:endParaRPr lang="fr-FR" sz="2400" b="1" dirty="0" smtClean="0"/>
          </a:p>
          <a:p>
            <a:pPr algn="just"/>
            <a:r>
              <a:rPr lang="fr-FR" sz="2400" b="1" dirty="0" smtClean="0"/>
              <a:t>     tourteau</a:t>
            </a:r>
            <a:r>
              <a:rPr lang="fr-FR" sz="2400" b="1" dirty="0"/>
              <a:t>) et en extraire l'huile d'argan. </a:t>
            </a:r>
            <a:endParaRPr lang="fr-FR" sz="2400" b="1" dirty="0" smtClean="0"/>
          </a:p>
        </p:txBody>
      </p:sp>
    </p:spTree>
    <p:extLst>
      <p:ext uri="{BB962C8B-B14F-4D97-AF65-F5344CB8AC3E}">
        <p14:creationId xmlns:p14="http://schemas.microsoft.com/office/powerpoint/2010/main" val="164233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1000"/>
                                        <p:tgtEl>
                                          <p:spTgt spid="4">
                                            <p:txEl>
                                              <p:pRg st="5" end="5"/>
                                            </p:txEl>
                                          </p:spTgt>
                                        </p:tgtEl>
                                      </p:cBhvr>
                                    </p:animEffect>
                                    <p:anim calcmode="lin" valueType="num">
                                      <p:cBhvr>
                                        <p:cTn id="29"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Effect transition="in" filter="fade">
                                      <p:cBhvr>
                                        <p:cTn id="35" dur="1000"/>
                                        <p:tgtEl>
                                          <p:spTgt spid="4">
                                            <p:txEl>
                                              <p:pRg st="7" end="7"/>
                                            </p:txEl>
                                          </p:spTgt>
                                        </p:tgtEl>
                                      </p:cBhvr>
                                    </p:animEffect>
                                    <p:anim calcmode="lin" valueType="num">
                                      <p:cBhvr>
                                        <p:cTn id="36"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7" end="7"/>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4">
                                            <p:txEl>
                                              <p:pRg st="8" end="8"/>
                                            </p:txEl>
                                          </p:spTgt>
                                        </p:tgtEl>
                                        <p:attrNameLst>
                                          <p:attrName>style.visibility</p:attrName>
                                        </p:attrNameLst>
                                      </p:cBhvr>
                                      <p:to>
                                        <p:strVal val="visible"/>
                                      </p:to>
                                    </p:set>
                                    <p:animEffect transition="in" filter="fade">
                                      <p:cBhvr>
                                        <p:cTn id="40" dur="1000"/>
                                        <p:tgtEl>
                                          <p:spTgt spid="4">
                                            <p:txEl>
                                              <p:pRg st="8" end="8"/>
                                            </p:txEl>
                                          </p:spTgt>
                                        </p:tgtEl>
                                      </p:cBhvr>
                                    </p:animEffect>
                                    <p:anim calcmode="lin" valueType="num">
                                      <p:cBhvr>
                                        <p:cTn id="41"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8" end="8"/>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4">
                                            <p:txEl>
                                              <p:pRg st="9" end="9"/>
                                            </p:txEl>
                                          </p:spTgt>
                                        </p:tgtEl>
                                        <p:attrNameLst>
                                          <p:attrName>style.visibility</p:attrName>
                                        </p:attrNameLst>
                                      </p:cBhvr>
                                      <p:to>
                                        <p:strVal val="visible"/>
                                      </p:to>
                                    </p:set>
                                    <p:animEffect transition="in" filter="fade">
                                      <p:cBhvr>
                                        <p:cTn id="45" dur="1000"/>
                                        <p:tgtEl>
                                          <p:spTgt spid="4">
                                            <p:txEl>
                                              <p:pRg st="9" end="9"/>
                                            </p:txEl>
                                          </p:spTgt>
                                        </p:tgtEl>
                                      </p:cBhvr>
                                    </p:animEffect>
                                    <p:anim calcmode="lin" valueType="num">
                                      <p:cBhvr>
                                        <p:cTn id="46"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47"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4">
                                            <p:txEl>
                                              <p:pRg st="11" end="11"/>
                                            </p:txEl>
                                          </p:spTgt>
                                        </p:tgtEl>
                                        <p:attrNameLst>
                                          <p:attrName>style.visibility</p:attrName>
                                        </p:attrNameLst>
                                      </p:cBhvr>
                                      <p:to>
                                        <p:strVal val="visible"/>
                                      </p:to>
                                    </p:set>
                                    <p:animEffect transition="in" filter="fade">
                                      <p:cBhvr>
                                        <p:cTn id="52" dur="1000"/>
                                        <p:tgtEl>
                                          <p:spTgt spid="4">
                                            <p:txEl>
                                              <p:pRg st="11" end="11"/>
                                            </p:txEl>
                                          </p:spTgt>
                                        </p:tgtEl>
                                      </p:cBhvr>
                                    </p:animEffect>
                                    <p:anim calcmode="lin" valueType="num">
                                      <p:cBhvr>
                                        <p:cTn id="53" dur="1000" fill="hold"/>
                                        <p:tgtEl>
                                          <p:spTgt spid="4">
                                            <p:txEl>
                                              <p:pRg st="11" end="11"/>
                                            </p:txEl>
                                          </p:spTgt>
                                        </p:tgtEl>
                                        <p:attrNameLst>
                                          <p:attrName>ppt_x</p:attrName>
                                        </p:attrNameLst>
                                      </p:cBhvr>
                                      <p:tavLst>
                                        <p:tav tm="0">
                                          <p:val>
                                            <p:strVal val="#ppt_x"/>
                                          </p:val>
                                        </p:tav>
                                        <p:tav tm="100000">
                                          <p:val>
                                            <p:strVal val="#ppt_x"/>
                                          </p:val>
                                        </p:tav>
                                      </p:tavLst>
                                    </p:anim>
                                    <p:anim calcmode="lin" valueType="num">
                                      <p:cBhvr>
                                        <p:cTn id="54" dur="1000" fill="hold"/>
                                        <p:tgtEl>
                                          <p:spTgt spid="4">
                                            <p:txEl>
                                              <p:pRg st="11" end="11"/>
                                            </p:txEl>
                                          </p:spTgt>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4">
                                            <p:txEl>
                                              <p:pRg st="12" end="12"/>
                                            </p:txEl>
                                          </p:spTgt>
                                        </p:tgtEl>
                                        <p:attrNameLst>
                                          <p:attrName>style.visibility</p:attrName>
                                        </p:attrNameLst>
                                      </p:cBhvr>
                                      <p:to>
                                        <p:strVal val="visible"/>
                                      </p:to>
                                    </p:set>
                                    <p:animEffect transition="in" filter="fade">
                                      <p:cBhvr>
                                        <p:cTn id="57" dur="1000"/>
                                        <p:tgtEl>
                                          <p:spTgt spid="4">
                                            <p:txEl>
                                              <p:pRg st="12" end="12"/>
                                            </p:txEl>
                                          </p:spTgt>
                                        </p:tgtEl>
                                      </p:cBhvr>
                                    </p:animEffect>
                                    <p:anim calcmode="lin" valueType="num">
                                      <p:cBhvr>
                                        <p:cTn id="58" dur="1000" fill="hold"/>
                                        <p:tgtEl>
                                          <p:spTgt spid="4">
                                            <p:txEl>
                                              <p:pRg st="12" end="12"/>
                                            </p:txEl>
                                          </p:spTgt>
                                        </p:tgtEl>
                                        <p:attrNameLst>
                                          <p:attrName>ppt_x</p:attrName>
                                        </p:attrNameLst>
                                      </p:cBhvr>
                                      <p:tavLst>
                                        <p:tav tm="0">
                                          <p:val>
                                            <p:strVal val="#ppt_x"/>
                                          </p:val>
                                        </p:tav>
                                        <p:tav tm="100000">
                                          <p:val>
                                            <p:strVal val="#ppt_x"/>
                                          </p:val>
                                        </p:tav>
                                      </p:tavLst>
                                    </p:anim>
                                    <p:anim calcmode="lin" valueType="num">
                                      <p:cBhvr>
                                        <p:cTn id="59" dur="1000" fill="hold"/>
                                        <p:tgtEl>
                                          <p:spTgt spid="4">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4">
                                            <p:txEl>
                                              <p:pRg st="14" end="14"/>
                                            </p:txEl>
                                          </p:spTgt>
                                        </p:tgtEl>
                                        <p:attrNameLst>
                                          <p:attrName>style.visibility</p:attrName>
                                        </p:attrNameLst>
                                      </p:cBhvr>
                                      <p:to>
                                        <p:strVal val="visible"/>
                                      </p:to>
                                    </p:set>
                                    <p:animEffect transition="in" filter="fade">
                                      <p:cBhvr>
                                        <p:cTn id="64" dur="1000"/>
                                        <p:tgtEl>
                                          <p:spTgt spid="4">
                                            <p:txEl>
                                              <p:pRg st="14" end="14"/>
                                            </p:txEl>
                                          </p:spTgt>
                                        </p:tgtEl>
                                      </p:cBhvr>
                                    </p:animEffect>
                                    <p:anim calcmode="lin" valueType="num">
                                      <p:cBhvr>
                                        <p:cTn id="65" dur="1000" fill="hold"/>
                                        <p:tgtEl>
                                          <p:spTgt spid="4">
                                            <p:txEl>
                                              <p:pRg st="14" end="14"/>
                                            </p:txEl>
                                          </p:spTgt>
                                        </p:tgtEl>
                                        <p:attrNameLst>
                                          <p:attrName>ppt_x</p:attrName>
                                        </p:attrNameLst>
                                      </p:cBhvr>
                                      <p:tavLst>
                                        <p:tav tm="0">
                                          <p:val>
                                            <p:strVal val="#ppt_x"/>
                                          </p:val>
                                        </p:tav>
                                        <p:tav tm="100000">
                                          <p:val>
                                            <p:strVal val="#ppt_x"/>
                                          </p:val>
                                        </p:tav>
                                      </p:tavLst>
                                    </p:anim>
                                    <p:anim calcmode="lin" valueType="num">
                                      <p:cBhvr>
                                        <p:cTn id="66" dur="1000" fill="hold"/>
                                        <p:tgtEl>
                                          <p:spTgt spid="4">
                                            <p:txEl>
                                              <p:pRg st="14" end="14"/>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4">
                                            <p:txEl>
                                              <p:pRg st="16" end="16"/>
                                            </p:txEl>
                                          </p:spTgt>
                                        </p:tgtEl>
                                        <p:attrNameLst>
                                          <p:attrName>style.visibility</p:attrName>
                                        </p:attrNameLst>
                                      </p:cBhvr>
                                      <p:to>
                                        <p:strVal val="visible"/>
                                      </p:to>
                                    </p:set>
                                    <p:animEffect transition="in" filter="fade">
                                      <p:cBhvr>
                                        <p:cTn id="71" dur="1000"/>
                                        <p:tgtEl>
                                          <p:spTgt spid="4">
                                            <p:txEl>
                                              <p:pRg st="16" end="16"/>
                                            </p:txEl>
                                          </p:spTgt>
                                        </p:tgtEl>
                                      </p:cBhvr>
                                    </p:animEffect>
                                    <p:anim calcmode="lin" valueType="num">
                                      <p:cBhvr>
                                        <p:cTn id="72" dur="1000" fill="hold"/>
                                        <p:tgtEl>
                                          <p:spTgt spid="4">
                                            <p:txEl>
                                              <p:pRg st="16" end="16"/>
                                            </p:txEl>
                                          </p:spTgt>
                                        </p:tgtEl>
                                        <p:attrNameLst>
                                          <p:attrName>ppt_x</p:attrName>
                                        </p:attrNameLst>
                                      </p:cBhvr>
                                      <p:tavLst>
                                        <p:tav tm="0">
                                          <p:val>
                                            <p:strVal val="#ppt_x"/>
                                          </p:val>
                                        </p:tav>
                                        <p:tav tm="100000">
                                          <p:val>
                                            <p:strVal val="#ppt_x"/>
                                          </p:val>
                                        </p:tav>
                                      </p:tavLst>
                                    </p:anim>
                                    <p:anim calcmode="lin" valueType="num">
                                      <p:cBhvr>
                                        <p:cTn id="73" dur="1000" fill="hold"/>
                                        <p:tgtEl>
                                          <p:spTgt spid="4">
                                            <p:txEl>
                                              <p:pRg st="16" end="16"/>
                                            </p:tx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4">
                                            <p:txEl>
                                              <p:pRg st="18" end="18"/>
                                            </p:txEl>
                                          </p:spTgt>
                                        </p:tgtEl>
                                        <p:attrNameLst>
                                          <p:attrName>style.visibility</p:attrName>
                                        </p:attrNameLst>
                                      </p:cBhvr>
                                      <p:to>
                                        <p:strVal val="visible"/>
                                      </p:to>
                                    </p:set>
                                    <p:animEffect transition="in" filter="fade">
                                      <p:cBhvr>
                                        <p:cTn id="78" dur="1000"/>
                                        <p:tgtEl>
                                          <p:spTgt spid="4">
                                            <p:txEl>
                                              <p:pRg st="18" end="18"/>
                                            </p:txEl>
                                          </p:spTgt>
                                        </p:tgtEl>
                                      </p:cBhvr>
                                    </p:animEffect>
                                    <p:anim calcmode="lin" valueType="num">
                                      <p:cBhvr>
                                        <p:cTn id="79" dur="1000" fill="hold"/>
                                        <p:tgtEl>
                                          <p:spTgt spid="4">
                                            <p:txEl>
                                              <p:pRg st="18" end="18"/>
                                            </p:txEl>
                                          </p:spTgt>
                                        </p:tgtEl>
                                        <p:attrNameLst>
                                          <p:attrName>ppt_x</p:attrName>
                                        </p:attrNameLst>
                                      </p:cBhvr>
                                      <p:tavLst>
                                        <p:tav tm="0">
                                          <p:val>
                                            <p:strVal val="#ppt_x"/>
                                          </p:val>
                                        </p:tav>
                                        <p:tav tm="100000">
                                          <p:val>
                                            <p:strVal val="#ppt_x"/>
                                          </p:val>
                                        </p:tav>
                                      </p:tavLst>
                                    </p:anim>
                                    <p:anim calcmode="lin" valueType="num">
                                      <p:cBhvr>
                                        <p:cTn id="80" dur="1000" fill="hold"/>
                                        <p:tgtEl>
                                          <p:spTgt spid="4">
                                            <p:txEl>
                                              <p:pRg st="18" end="18"/>
                                            </p:txEl>
                                          </p:spTgt>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4">
                                            <p:txEl>
                                              <p:pRg st="19" end="19"/>
                                            </p:txEl>
                                          </p:spTgt>
                                        </p:tgtEl>
                                        <p:attrNameLst>
                                          <p:attrName>style.visibility</p:attrName>
                                        </p:attrNameLst>
                                      </p:cBhvr>
                                      <p:to>
                                        <p:strVal val="visible"/>
                                      </p:to>
                                    </p:set>
                                    <p:animEffect transition="in" filter="fade">
                                      <p:cBhvr>
                                        <p:cTn id="83" dur="1000"/>
                                        <p:tgtEl>
                                          <p:spTgt spid="4">
                                            <p:txEl>
                                              <p:pRg st="19" end="19"/>
                                            </p:txEl>
                                          </p:spTgt>
                                        </p:tgtEl>
                                      </p:cBhvr>
                                    </p:animEffect>
                                    <p:anim calcmode="lin" valueType="num">
                                      <p:cBhvr>
                                        <p:cTn id="84" dur="1000" fill="hold"/>
                                        <p:tgtEl>
                                          <p:spTgt spid="4">
                                            <p:txEl>
                                              <p:pRg st="19" end="19"/>
                                            </p:txEl>
                                          </p:spTgt>
                                        </p:tgtEl>
                                        <p:attrNameLst>
                                          <p:attrName>ppt_x</p:attrName>
                                        </p:attrNameLst>
                                      </p:cBhvr>
                                      <p:tavLst>
                                        <p:tav tm="0">
                                          <p:val>
                                            <p:strVal val="#ppt_x"/>
                                          </p:val>
                                        </p:tav>
                                        <p:tav tm="100000">
                                          <p:val>
                                            <p:strVal val="#ppt_x"/>
                                          </p:val>
                                        </p:tav>
                                      </p:tavLst>
                                    </p:anim>
                                    <p:anim calcmode="lin" valueType="num">
                                      <p:cBhvr>
                                        <p:cTn id="85" dur="1000" fill="hold"/>
                                        <p:tgtEl>
                                          <p:spTgt spid="4">
                                            <p:txEl>
                                              <p:pRg st="19" end="1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C\Desktop\DSC0661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988" y="1196752"/>
            <a:ext cx="2936852" cy="24500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PC\Desktop\DSC066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988" y="3861049"/>
            <a:ext cx="2936852" cy="265974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PC\Desktop\IMG_6248-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5856" y="2638707"/>
            <a:ext cx="2740004" cy="2016224"/>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194988" y="61624"/>
            <a:ext cx="8697492" cy="861774"/>
          </a:xfrm>
          <a:prstGeom prst="rect">
            <a:avLst/>
          </a:prstGeom>
          <a:solidFill>
            <a:srgbClr val="FFFF00"/>
          </a:solidFill>
        </p:spPr>
        <p:txBody>
          <a:bodyPr wrap="square" rtlCol="0">
            <a:spAutoFit/>
          </a:bodyPr>
          <a:lstStyle/>
          <a:p>
            <a:r>
              <a:rPr lang="fr-FR" sz="2500" b="1" dirty="0" smtClean="0"/>
              <a:t>Extraction de l’huile d’argan par les femmes du </a:t>
            </a:r>
            <a:r>
              <a:rPr lang="fr-FR" sz="2500" b="1" dirty="0" err="1" smtClean="0"/>
              <a:t>Badya</a:t>
            </a:r>
            <a:r>
              <a:rPr lang="fr-FR" sz="2500" b="1" dirty="0" smtClean="0"/>
              <a:t>, Tindouf</a:t>
            </a:r>
          </a:p>
          <a:p>
            <a:pPr algn="ctr"/>
            <a:r>
              <a:rPr lang="fr-FR" sz="2500" b="1" dirty="0" smtClean="0">
                <a:solidFill>
                  <a:srgbClr val="0000FF"/>
                </a:solidFill>
              </a:rPr>
              <a:t>(méthode traditionnelle)</a:t>
            </a:r>
            <a:endParaRPr lang="fr-FR" sz="2500" b="1" dirty="0">
              <a:solidFill>
                <a:srgbClr val="0000FF"/>
              </a:solidFill>
            </a:endParaRPr>
          </a:p>
        </p:txBody>
      </p:sp>
      <p:pic>
        <p:nvPicPr>
          <p:cNvPr id="2054" name="Picture 6" descr="C:\Users\PC\Desktop\IMG_627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9892" y="3861049"/>
            <a:ext cx="3031500" cy="2756895"/>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PC\Desktop\DSC06617-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59892" y="1196753"/>
            <a:ext cx="3031500" cy="24545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57734" y="6518487"/>
            <a:ext cx="3970450" cy="276999"/>
          </a:xfrm>
          <a:prstGeom prst="rect">
            <a:avLst/>
          </a:prstGeom>
        </p:spPr>
        <p:txBody>
          <a:bodyPr wrap="square">
            <a:spAutoFit/>
          </a:bodyPr>
          <a:lstStyle/>
          <a:p>
            <a:r>
              <a:rPr lang="fr-FR" sz="1200" b="1" dirty="0"/>
              <a:t>(</a:t>
            </a:r>
            <a:r>
              <a:rPr lang="fr-FR" sz="1200" b="1" dirty="0" smtClean="0"/>
              <a:t>Source: </a:t>
            </a:r>
            <a:r>
              <a:rPr lang="fr-FR" sz="1200" b="1" dirty="0" err="1" smtClean="0"/>
              <a:t>Merabti</a:t>
            </a:r>
            <a:r>
              <a:rPr lang="fr-FR" sz="1200" b="1" dirty="0" smtClean="0"/>
              <a:t> </a:t>
            </a:r>
            <a:r>
              <a:rPr lang="fr-FR" sz="1200" b="1" dirty="0"/>
              <a:t>Otman, Direction agricole Wilaya </a:t>
            </a:r>
            <a:r>
              <a:rPr lang="fr-FR" sz="1200" b="1" dirty="0" smtClean="0"/>
              <a:t>Tindouf)</a:t>
            </a:r>
          </a:p>
        </p:txBody>
      </p:sp>
    </p:spTree>
    <p:extLst>
      <p:ext uri="{BB962C8B-B14F-4D97-AF65-F5344CB8AC3E}">
        <p14:creationId xmlns:p14="http://schemas.microsoft.com/office/powerpoint/2010/main" val="185792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3"/>
                                        </p:tgtEl>
                                        <p:attrNameLst>
                                          <p:attrName>style.visibility</p:attrName>
                                        </p:attrNameLst>
                                      </p:cBhvr>
                                      <p:to>
                                        <p:strVal val="visible"/>
                                      </p:to>
                                    </p:set>
                                    <p:animEffect transition="in" filter="fade">
                                      <p:cBhvr>
                                        <p:cTn id="12" dur="1000"/>
                                        <p:tgtEl>
                                          <p:spTgt spid="2053"/>
                                        </p:tgtEl>
                                      </p:cBhvr>
                                    </p:animEffect>
                                    <p:anim calcmode="lin" valueType="num">
                                      <p:cBhvr>
                                        <p:cTn id="13" dur="1000" fill="hold"/>
                                        <p:tgtEl>
                                          <p:spTgt spid="2053"/>
                                        </p:tgtEl>
                                        <p:attrNameLst>
                                          <p:attrName>ppt_x</p:attrName>
                                        </p:attrNameLst>
                                      </p:cBhvr>
                                      <p:tavLst>
                                        <p:tav tm="0">
                                          <p:val>
                                            <p:strVal val="#ppt_x"/>
                                          </p:val>
                                        </p:tav>
                                        <p:tav tm="100000">
                                          <p:val>
                                            <p:strVal val="#ppt_x"/>
                                          </p:val>
                                        </p:tav>
                                      </p:tavLst>
                                    </p:anim>
                                    <p:anim calcmode="lin" valueType="num">
                                      <p:cBhvr>
                                        <p:cTn id="14" dur="1000" fill="hold"/>
                                        <p:tgtEl>
                                          <p:spTgt spid="205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1000"/>
                                        <p:tgtEl>
                                          <p:spTgt spid="2050"/>
                                        </p:tgtEl>
                                      </p:cBhvr>
                                    </p:animEffect>
                                    <p:anim calcmode="lin" valueType="num">
                                      <p:cBhvr>
                                        <p:cTn id="20" dur="1000" fill="hold"/>
                                        <p:tgtEl>
                                          <p:spTgt spid="2050"/>
                                        </p:tgtEl>
                                        <p:attrNameLst>
                                          <p:attrName>ppt_x</p:attrName>
                                        </p:attrNameLst>
                                      </p:cBhvr>
                                      <p:tavLst>
                                        <p:tav tm="0">
                                          <p:val>
                                            <p:strVal val="#ppt_x"/>
                                          </p:val>
                                        </p:tav>
                                        <p:tav tm="100000">
                                          <p:val>
                                            <p:strVal val="#ppt_x"/>
                                          </p:val>
                                        </p:tav>
                                      </p:tavLst>
                                    </p:anim>
                                    <p:anim calcmode="lin" valueType="num">
                                      <p:cBhvr>
                                        <p:cTn id="21"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052"/>
                                        </p:tgtEl>
                                        <p:attrNameLst>
                                          <p:attrName>style.visibility</p:attrName>
                                        </p:attrNameLst>
                                      </p:cBhvr>
                                      <p:to>
                                        <p:strVal val="visible"/>
                                      </p:to>
                                    </p:set>
                                    <p:animEffect transition="in" filter="fade">
                                      <p:cBhvr>
                                        <p:cTn id="26" dur="1000"/>
                                        <p:tgtEl>
                                          <p:spTgt spid="2052"/>
                                        </p:tgtEl>
                                      </p:cBhvr>
                                    </p:animEffect>
                                    <p:anim calcmode="lin" valueType="num">
                                      <p:cBhvr>
                                        <p:cTn id="27" dur="1000" fill="hold"/>
                                        <p:tgtEl>
                                          <p:spTgt spid="2052"/>
                                        </p:tgtEl>
                                        <p:attrNameLst>
                                          <p:attrName>ppt_x</p:attrName>
                                        </p:attrNameLst>
                                      </p:cBhvr>
                                      <p:tavLst>
                                        <p:tav tm="0">
                                          <p:val>
                                            <p:strVal val="#ppt_x"/>
                                          </p:val>
                                        </p:tav>
                                        <p:tav tm="100000">
                                          <p:val>
                                            <p:strVal val="#ppt_x"/>
                                          </p:val>
                                        </p:tav>
                                      </p:tavLst>
                                    </p:anim>
                                    <p:anim calcmode="lin" valueType="num">
                                      <p:cBhvr>
                                        <p:cTn id="28"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55"/>
                                        </p:tgtEl>
                                        <p:attrNameLst>
                                          <p:attrName>style.visibility</p:attrName>
                                        </p:attrNameLst>
                                      </p:cBhvr>
                                      <p:to>
                                        <p:strVal val="visible"/>
                                      </p:to>
                                    </p:set>
                                    <p:animEffect transition="in" filter="fade">
                                      <p:cBhvr>
                                        <p:cTn id="33" dur="1000"/>
                                        <p:tgtEl>
                                          <p:spTgt spid="2055"/>
                                        </p:tgtEl>
                                      </p:cBhvr>
                                    </p:animEffect>
                                    <p:anim calcmode="lin" valueType="num">
                                      <p:cBhvr>
                                        <p:cTn id="34" dur="1000" fill="hold"/>
                                        <p:tgtEl>
                                          <p:spTgt spid="2055"/>
                                        </p:tgtEl>
                                        <p:attrNameLst>
                                          <p:attrName>ppt_x</p:attrName>
                                        </p:attrNameLst>
                                      </p:cBhvr>
                                      <p:tavLst>
                                        <p:tav tm="0">
                                          <p:val>
                                            <p:strVal val="#ppt_x"/>
                                          </p:val>
                                        </p:tav>
                                        <p:tav tm="100000">
                                          <p:val>
                                            <p:strVal val="#ppt_x"/>
                                          </p:val>
                                        </p:tav>
                                      </p:tavLst>
                                    </p:anim>
                                    <p:anim calcmode="lin" valueType="num">
                                      <p:cBhvr>
                                        <p:cTn id="35" dur="1000" fill="hold"/>
                                        <p:tgtEl>
                                          <p:spTgt spid="205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054"/>
                                        </p:tgtEl>
                                        <p:attrNameLst>
                                          <p:attrName>style.visibility</p:attrName>
                                        </p:attrNameLst>
                                      </p:cBhvr>
                                      <p:to>
                                        <p:strVal val="visible"/>
                                      </p:to>
                                    </p:set>
                                    <p:animEffect transition="in" filter="fade">
                                      <p:cBhvr>
                                        <p:cTn id="40" dur="1000"/>
                                        <p:tgtEl>
                                          <p:spTgt spid="2054"/>
                                        </p:tgtEl>
                                      </p:cBhvr>
                                    </p:animEffect>
                                    <p:anim calcmode="lin" valueType="num">
                                      <p:cBhvr>
                                        <p:cTn id="41" dur="1000" fill="hold"/>
                                        <p:tgtEl>
                                          <p:spTgt spid="2054"/>
                                        </p:tgtEl>
                                        <p:attrNameLst>
                                          <p:attrName>ppt_x</p:attrName>
                                        </p:attrNameLst>
                                      </p:cBhvr>
                                      <p:tavLst>
                                        <p:tav tm="0">
                                          <p:val>
                                            <p:strVal val="#ppt_x"/>
                                          </p:val>
                                        </p:tav>
                                        <p:tav tm="100000">
                                          <p:val>
                                            <p:strVal val="#ppt_x"/>
                                          </p:val>
                                        </p:tav>
                                      </p:tavLst>
                                    </p:anim>
                                    <p:anim calcmode="lin" valueType="num">
                                      <p:cBhvr>
                                        <p:cTn id="42"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000"/>
                                        <p:tgtEl>
                                          <p:spTgt spid="5"/>
                                        </p:tgtEl>
                                      </p:cBhvr>
                                    </p:animEffect>
                                    <p:anim calcmode="lin" valueType="num">
                                      <p:cBhvr>
                                        <p:cTn id="48" dur="1000" fill="hold"/>
                                        <p:tgtEl>
                                          <p:spTgt spid="5"/>
                                        </p:tgtEl>
                                        <p:attrNameLst>
                                          <p:attrName>ppt_x</p:attrName>
                                        </p:attrNameLst>
                                      </p:cBhvr>
                                      <p:tavLst>
                                        <p:tav tm="0">
                                          <p:val>
                                            <p:strVal val="#ppt_x"/>
                                          </p:val>
                                        </p:tav>
                                        <p:tav tm="100000">
                                          <p:val>
                                            <p:strVal val="#ppt_x"/>
                                          </p:val>
                                        </p:tav>
                                      </p:tavLst>
                                    </p:anim>
                                    <p:anim calcmode="lin" valueType="num">
                                      <p:cBhvr>
                                        <p:cTn id="4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339752" y="2610411"/>
            <a:ext cx="4464496" cy="1200329"/>
          </a:xfrm>
          <a:prstGeom prst="rect">
            <a:avLst/>
          </a:prstGeom>
          <a:solidFill>
            <a:srgbClr val="CC0099"/>
          </a:solidFill>
        </p:spPr>
        <p:txBody>
          <a:bodyPr wrap="square" rtlCol="0">
            <a:spAutoFit/>
          </a:bodyPr>
          <a:lstStyle/>
          <a:p>
            <a:r>
              <a:rPr lang="fr-FR" sz="7200" b="1" dirty="0" smtClean="0">
                <a:solidFill>
                  <a:schemeClr val="bg1"/>
                </a:solidFill>
              </a:rPr>
              <a:t>Conclusion</a:t>
            </a:r>
            <a:endParaRPr lang="fr-FR" sz="7200" b="1" dirty="0">
              <a:solidFill>
                <a:schemeClr val="bg1"/>
              </a:solidFill>
            </a:endParaRPr>
          </a:p>
        </p:txBody>
      </p:sp>
    </p:spTree>
    <p:extLst>
      <p:ext uri="{BB962C8B-B14F-4D97-AF65-F5344CB8AC3E}">
        <p14:creationId xmlns:p14="http://schemas.microsoft.com/office/powerpoint/2010/main" val="420102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0602" y="1098604"/>
            <a:ext cx="5097542" cy="3477875"/>
          </a:xfrm>
          <a:prstGeom prst="rect">
            <a:avLst/>
          </a:prstGeom>
          <a:solidFill>
            <a:srgbClr val="FFFF00"/>
          </a:solidFill>
        </p:spPr>
        <p:txBody>
          <a:bodyPr wrap="square">
            <a:spAutoFit/>
          </a:bodyPr>
          <a:lstStyle/>
          <a:p>
            <a:pPr algn="just"/>
            <a:r>
              <a:rPr lang="fr-FR" sz="4400" b="1" dirty="0"/>
              <a:t>Il est temps pour nous </a:t>
            </a:r>
            <a:r>
              <a:rPr lang="fr-FR" sz="4400" b="1" dirty="0" smtClean="0"/>
              <a:t>«les algériens» </a:t>
            </a:r>
            <a:r>
              <a:rPr lang="fr-FR" sz="4400" b="1" dirty="0"/>
              <a:t>d’</a:t>
            </a:r>
            <a:r>
              <a:rPr lang="fr-FR" sz="4400" b="1" dirty="0">
                <a:solidFill>
                  <a:srgbClr val="C00000"/>
                </a:solidFill>
              </a:rPr>
              <a:t>agir</a:t>
            </a:r>
            <a:r>
              <a:rPr lang="fr-FR" sz="4400" b="1" dirty="0"/>
              <a:t> et </a:t>
            </a:r>
            <a:r>
              <a:rPr lang="fr-FR" sz="4400" b="1" dirty="0">
                <a:solidFill>
                  <a:srgbClr val="0000FF"/>
                </a:solidFill>
              </a:rPr>
              <a:t>vite</a:t>
            </a:r>
            <a:r>
              <a:rPr lang="fr-FR" sz="4400" b="1" dirty="0"/>
              <a:t> si non ça sera trop tard  et </a:t>
            </a:r>
            <a:r>
              <a:rPr lang="fr-FR" sz="4400" b="1" u="sng" dirty="0">
                <a:solidFill>
                  <a:srgbClr val="FF0000"/>
                </a:solidFill>
              </a:rPr>
              <a:t>pour toujours</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0192" y="260648"/>
            <a:ext cx="2674112" cy="6408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540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1000"/>
                                        <p:tgtEl>
                                          <p:spTgt spid="2">
                                            <p:txEl>
                                              <p:pRg st="0" end="0"/>
                                            </p:txEl>
                                          </p:spTgt>
                                        </p:tgtEl>
                                      </p:cBhvr>
                                    </p:animEffect>
                                    <p:anim calcmode="lin" valueType="num">
                                      <p:cBhvr>
                                        <p:cTn id="20"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C\Desktop\SAM_6760.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6000" contrast="33000"/>
                    </a14:imgEffect>
                  </a14:imgLayer>
                </a14:imgProps>
              </a:ext>
              <a:ext uri="{28A0092B-C50C-407E-A947-70E740481C1C}">
                <a14:useLocalDpi xmlns:a14="http://schemas.microsoft.com/office/drawing/2010/main" val="0"/>
              </a:ext>
            </a:extLst>
          </a:blip>
          <a:srcRect/>
          <a:stretch>
            <a:fillRect/>
          </a:stretch>
        </p:blipFill>
        <p:spPr bwMode="auto">
          <a:xfrm>
            <a:off x="1317154" y="188639"/>
            <a:ext cx="6567214" cy="655272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193351" y="6033482"/>
            <a:ext cx="4808945" cy="769441"/>
          </a:xfrm>
          <a:prstGeom prst="rect">
            <a:avLst/>
          </a:prstGeom>
        </p:spPr>
        <p:txBody>
          <a:bodyPr wrap="none">
            <a:spAutoFit/>
          </a:bodyPr>
          <a:lstStyle/>
          <a:p>
            <a:pPr algn="ctr"/>
            <a:r>
              <a:rPr lang="fr-FR" sz="4400" b="1" dirty="0"/>
              <a:t>Merci </a:t>
            </a:r>
            <a:r>
              <a:rPr lang="fr-FR" sz="4400" b="1" dirty="0" smtClean="0"/>
              <a:t>de </a:t>
            </a:r>
            <a:r>
              <a:rPr lang="fr-FR" sz="4400" b="1" dirty="0"/>
              <a:t>votre </a:t>
            </a:r>
            <a:r>
              <a:rPr lang="fr-FR" sz="4400" b="1" dirty="0" smtClean="0"/>
              <a:t>suivi</a:t>
            </a:r>
            <a:endParaRPr lang="fr-FR" sz="4400" b="1" dirty="0"/>
          </a:p>
        </p:txBody>
      </p:sp>
    </p:spTree>
    <p:extLst>
      <p:ext uri="{BB962C8B-B14F-4D97-AF65-F5344CB8AC3E}">
        <p14:creationId xmlns:p14="http://schemas.microsoft.com/office/powerpoint/2010/main" val="420219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79512" y="2510606"/>
            <a:ext cx="4392488" cy="1000274"/>
          </a:xfrm>
          <a:prstGeom prst="rect">
            <a:avLst/>
          </a:prstGeom>
          <a:solidFill>
            <a:srgbClr val="B8E08C"/>
          </a:solidFill>
        </p:spPr>
        <p:txBody>
          <a:bodyPr wrap="square" rtlCol="0">
            <a:spAutoFit/>
          </a:bodyPr>
          <a:lstStyle/>
          <a:p>
            <a:pPr algn="ctr"/>
            <a:r>
              <a:rPr lang="fr-FR" sz="3200" b="1" dirty="0" smtClean="0"/>
              <a:t>Arganier:</a:t>
            </a:r>
          </a:p>
          <a:p>
            <a:pPr algn="ctr"/>
            <a:r>
              <a:rPr lang="fr-FR" sz="2700" b="1" dirty="0" smtClean="0">
                <a:solidFill>
                  <a:srgbClr val="FFFF00"/>
                </a:solidFill>
              </a:rPr>
              <a:t>un survivant de l’ère tertiaire</a:t>
            </a:r>
            <a:endParaRPr lang="fr-FR" sz="2700" b="1" dirty="0">
              <a:solidFill>
                <a:srgbClr val="FFFF00"/>
              </a:solidFill>
            </a:endParaRPr>
          </a:p>
        </p:txBody>
      </p:sp>
      <p:pic>
        <p:nvPicPr>
          <p:cNvPr id="2050" name="Picture 2" descr="C:\Users\PC\Desktop\Photos-Tindouf-Lundi 26   décem 2016-Dim 01 janvier 2017\DSC_02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2890" y="334462"/>
            <a:ext cx="3605534" cy="6334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6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932300" y="2221413"/>
            <a:ext cx="5302280" cy="830997"/>
          </a:xfrm>
          <a:prstGeom prst="rect">
            <a:avLst/>
          </a:prstGeom>
          <a:solidFill>
            <a:srgbClr val="CCCC00"/>
          </a:solidFill>
        </p:spPr>
        <p:txBody>
          <a:bodyPr wrap="square" rtlCol="0">
            <a:spAutoFit/>
          </a:bodyPr>
          <a:lstStyle/>
          <a:p>
            <a:r>
              <a:rPr lang="fr-FR" sz="4800" b="1" dirty="0" smtClean="0"/>
              <a:t>Un peu d’Histoire</a:t>
            </a:r>
          </a:p>
        </p:txBody>
      </p:sp>
      <p:sp>
        <p:nvSpPr>
          <p:cNvPr id="3" name="Rectangle 2"/>
          <p:cNvSpPr/>
          <p:nvPr/>
        </p:nvSpPr>
        <p:spPr>
          <a:xfrm>
            <a:off x="1316768" y="730934"/>
            <a:ext cx="6533343" cy="830997"/>
          </a:xfrm>
          <a:prstGeom prst="rect">
            <a:avLst/>
          </a:prstGeom>
          <a:solidFill>
            <a:srgbClr val="99FF99"/>
          </a:solidFill>
        </p:spPr>
        <p:txBody>
          <a:bodyPr wrap="square">
            <a:spAutoFit/>
          </a:bodyPr>
          <a:lstStyle/>
          <a:p>
            <a:r>
              <a:rPr lang="fr-FR" sz="4800" b="1" dirty="0"/>
              <a:t>Les </a:t>
            </a:r>
            <a:r>
              <a:rPr lang="fr-FR" sz="4800" b="1" dirty="0" smtClean="0"/>
              <a:t>végétaux </a:t>
            </a:r>
            <a:r>
              <a:rPr lang="fr-FR" sz="4800" b="1" dirty="0"/>
              <a:t>avant Nous</a:t>
            </a:r>
            <a:endParaRPr lang="fr-FR" sz="4800" dirty="0"/>
          </a:p>
        </p:txBody>
      </p:sp>
      <p:sp>
        <p:nvSpPr>
          <p:cNvPr id="4" name="Flèche courbée vers la droite 3"/>
          <p:cNvSpPr/>
          <p:nvPr/>
        </p:nvSpPr>
        <p:spPr>
          <a:xfrm>
            <a:off x="3851920" y="3336004"/>
            <a:ext cx="731520" cy="121615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5" name="Rectangle 4"/>
          <p:cNvSpPr/>
          <p:nvPr/>
        </p:nvSpPr>
        <p:spPr>
          <a:xfrm>
            <a:off x="3203848" y="4689803"/>
            <a:ext cx="4972000" cy="830997"/>
          </a:xfrm>
          <a:prstGeom prst="rect">
            <a:avLst/>
          </a:prstGeom>
        </p:spPr>
        <p:txBody>
          <a:bodyPr wrap="square">
            <a:spAutoFit/>
          </a:bodyPr>
          <a:lstStyle/>
          <a:p>
            <a:pPr lvl="0"/>
            <a:r>
              <a:rPr lang="fr-FR" sz="4800" b="1" dirty="0">
                <a:solidFill>
                  <a:prstClr val="black"/>
                </a:solidFill>
              </a:rPr>
              <a:t>Histoire de la terre</a:t>
            </a:r>
          </a:p>
        </p:txBody>
      </p:sp>
    </p:spTree>
    <p:extLst>
      <p:ext uri="{BB962C8B-B14F-4D97-AF65-F5344CB8AC3E}">
        <p14:creationId xmlns:p14="http://schemas.microsoft.com/office/powerpoint/2010/main" val="259991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2987824" y="92882"/>
            <a:ext cx="3816424" cy="707886"/>
          </a:xfrm>
          <a:prstGeom prst="rect">
            <a:avLst/>
          </a:prstGeom>
          <a:solidFill>
            <a:srgbClr val="FFFF00"/>
          </a:solidFill>
          <a:ln>
            <a:noFill/>
          </a:ln>
          <a:effectLs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4000" b="1" i="0" u="none" strike="noStrike" cap="none" normalizeH="0" baseline="0" dirty="0" smtClean="0">
                <a:ln>
                  <a:noFill/>
                </a:ln>
                <a:solidFill>
                  <a:schemeClr val="tx1"/>
                </a:solidFill>
                <a:effectLst/>
                <a:ea typeface="Calibri" pitchFamily="34" charset="0"/>
                <a:cs typeface="Arial" pitchFamily="34" charset="0"/>
              </a:rPr>
              <a:t>Eres géologiques</a:t>
            </a:r>
            <a:endParaRPr kumimoji="0" lang="fr-FR" sz="4000" b="1" i="0" u="none" strike="noStrike" cap="none" normalizeH="0" baseline="0" dirty="0" smtClean="0">
              <a:ln>
                <a:noFill/>
              </a:ln>
              <a:solidFill>
                <a:schemeClr val="tx1"/>
              </a:solidFill>
              <a:effectLst/>
              <a:cs typeface="Arial" pitchFamily="34" charset="0"/>
            </a:endParaRPr>
          </a:p>
        </p:txBody>
      </p:sp>
      <p:graphicFrame>
        <p:nvGraphicFramePr>
          <p:cNvPr id="2" name="Tableau 1"/>
          <p:cNvGraphicFramePr>
            <a:graphicFrameLocks noGrp="1"/>
          </p:cNvGraphicFramePr>
          <p:nvPr>
            <p:extLst>
              <p:ext uri="{D42A27DB-BD31-4B8C-83A1-F6EECF244321}">
                <p14:modId xmlns:p14="http://schemas.microsoft.com/office/powerpoint/2010/main" val="634690464"/>
              </p:ext>
            </p:extLst>
          </p:nvPr>
        </p:nvGraphicFramePr>
        <p:xfrm>
          <a:off x="179512" y="908720"/>
          <a:ext cx="8864096" cy="5723340"/>
        </p:xfrm>
        <a:graphic>
          <a:graphicData uri="http://schemas.openxmlformats.org/drawingml/2006/table">
            <a:tbl>
              <a:tblPr firstRow="1" firstCol="1" bandRow="1"/>
              <a:tblGrid>
                <a:gridCol w="1203643"/>
                <a:gridCol w="1748685"/>
                <a:gridCol w="871208"/>
                <a:gridCol w="1296144"/>
                <a:gridCol w="1937104"/>
                <a:gridCol w="1807312"/>
              </a:tblGrid>
              <a:tr h="0">
                <a:tc>
                  <a:txBody>
                    <a:bodyPr/>
                    <a:lstStyle/>
                    <a:p>
                      <a:pPr algn="ctr">
                        <a:lnSpc>
                          <a:spcPct val="115000"/>
                        </a:lnSpc>
                        <a:spcAft>
                          <a:spcPts val="0"/>
                        </a:spcAft>
                      </a:pPr>
                      <a:r>
                        <a:rPr lang="fr-FR" sz="1600" b="1" dirty="0">
                          <a:effectLst/>
                          <a:latin typeface="+mj-lt"/>
                          <a:ea typeface="Calibri"/>
                          <a:cs typeface="Arial"/>
                        </a:rPr>
                        <a:t>Ere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b="1" dirty="0">
                          <a:effectLst/>
                          <a:latin typeface="+mj-lt"/>
                          <a:ea typeface="Calibri"/>
                          <a:cs typeface="Arial"/>
                        </a:rPr>
                        <a:t>Durée</a:t>
                      </a:r>
                    </a:p>
                    <a:p>
                      <a:pPr algn="ctr">
                        <a:lnSpc>
                          <a:spcPct val="115000"/>
                        </a:lnSpc>
                        <a:spcAft>
                          <a:spcPts val="0"/>
                        </a:spcAft>
                      </a:pPr>
                      <a:r>
                        <a:rPr lang="fr-FR" sz="1400" b="1" dirty="0">
                          <a:effectLst/>
                          <a:latin typeface="+mj-lt"/>
                          <a:ea typeface="Calibri"/>
                          <a:cs typeface="Arial"/>
                        </a:rPr>
                        <a:t>(Millions d’Années)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b="1" dirty="0">
                          <a:effectLst/>
                          <a:latin typeface="+mj-lt"/>
                          <a:ea typeface="Calibri"/>
                          <a:cs typeface="Arial"/>
                        </a:rPr>
                        <a:t>Période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b="1" dirty="0">
                          <a:effectLst/>
                          <a:latin typeface="+mj-lt"/>
                          <a:ea typeface="Calibri"/>
                          <a:cs typeface="Arial"/>
                        </a:rPr>
                        <a:t>Epoque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b="1" dirty="0">
                          <a:effectLst/>
                          <a:latin typeface="+mj-lt"/>
                          <a:ea typeface="Calibri"/>
                          <a:cs typeface="Arial"/>
                        </a:rPr>
                        <a:t>Age</a:t>
                      </a:r>
                    </a:p>
                    <a:p>
                      <a:pPr algn="ctr">
                        <a:lnSpc>
                          <a:spcPct val="115000"/>
                        </a:lnSpc>
                        <a:spcAft>
                          <a:spcPts val="0"/>
                        </a:spcAft>
                      </a:pPr>
                      <a:r>
                        <a:rPr lang="fr-FR" sz="1600" b="1" dirty="0">
                          <a:effectLst/>
                          <a:latin typeface="+mj-lt"/>
                          <a:ea typeface="Calibri"/>
                          <a:cs typeface="Arial"/>
                        </a:rPr>
                        <a:t>(Millions d’Années)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600" b="1" dirty="0">
                          <a:effectLst/>
                          <a:latin typeface="+mj-lt"/>
                          <a:ea typeface="Calibri"/>
                          <a:cs typeface="Arial"/>
                        </a:rPr>
                        <a:t>Evènements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0"/>
                        </a:spcAft>
                      </a:pPr>
                      <a:r>
                        <a:rPr lang="fr-FR" sz="1600" b="1" dirty="0">
                          <a:solidFill>
                            <a:schemeClr val="bg1"/>
                          </a:solidFill>
                          <a:effectLst/>
                          <a:latin typeface="+mj-lt"/>
                          <a:ea typeface="Calibri"/>
                          <a:cs typeface="Arial"/>
                        </a:rPr>
                        <a:t> </a:t>
                      </a:r>
                      <a:endParaRPr lang="fr-FR" sz="1600" b="1" dirty="0" smtClean="0">
                        <a:solidFill>
                          <a:schemeClr val="bg1"/>
                        </a:solidFill>
                        <a:effectLst/>
                        <a:latin typeface="+mj-lt"/>
                        <a:ea typeface="Calibri"/>
                        <a:cs typeface="Arial"/>
                      </a:endParaRPr>
                    </a:p>
                    <a:p>
                      <a:pPr>
                        <a:lnSpc>
                          <a:spcPct val="115000"/>
                        </a:lnSpc>
                        <a:spcAft>
                          <a:spcPts val="0"/>
                        </a:spcAft>
                      </a:pPr>
                      <a:r>
                        <a:rPr lang="fr-FR" sz="1600" b="1" dirty="0" smtClean="0">
                          <a:solidFill>
                            <a:schemeClr val="bg1"/>
                          </a:solidFill>
                          <a:effectLst/>
                          <a:latin typeface="+mj-lt"/>
                          <a:ea typeface="Calibri"/>
                          <a:cs typeface="Arial"/>
                        </a:rPr>
                        <a:t>Quaternaire</a:t>
                      </a:r>
                      <a:endParaRPr lang="fr-FR" sz="1600" b="1" dirty="0">
                        <a:solidFill>
                          <a:schemeClr val="bg1"/>
                        </a:solidFill>
                        <a:effectLst/>
                        <a:latin typeface="+mj-lt"/>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FF"/>
                    </a:solidFill>
                  </a:tcPr>
                </a:tc>
                <a:tc>
                  <a:txBody>
                    <a:bodyPr/>
                    <a:lstStyle/>
                    <a:p>
                      <a:pPr algn="ctr">
                        <a:lnSpc>
                          <a:spcPct val="115000"/>
                        </a:lnSpc>
                        <a:spcAft>
                          <a:spcPts val="0"/>
                        </a:spcAft>
                      </a:pPr>
                      <a:endParaRPr lang="fr-FR" sz="1600" b="1" dirty="0" smtClean="0">
                        <a:solidFill>
                          <a:schemeClr val="bg1"/>
                        </a:solidFill>
                        <a:effectLst/>
                        <a:latin typeface="+mj-lt"/>
                        <a:ea typeface="Calibri"/>
                        <a:cs typeface="Arial"/>
                      </a:endParaRPr>
                    </a:p>
                    <a:p>
                      <a:pPr algn="ctr">
                        <a:lnSpc>
                          <a:spcPct val="115000"/>
                        </a:lnSpc>
                        <a:spcAft>
                          <a:spcPts val="0"/>
                        </a:spcAft>
                      </a:pPr>
                      <a:r>
                        <a:rPr lang="fr-FR" sz="1600" b="1" dirty="0" smtClean="0">
                          <a:solidFill>
                            <a:schemeClr val="bg1"/>
                          </a:solidFill>
                          <a:effectLst/>
                          <a:latin typeface="+mj-lt"/>
                          <a:ea typeface="Calibri"/>
                          <a:cs typeface="Arial"/>
                        </a:rPr>
                        <a:t>2</a:t>
                      </a:r>
                      <a:endParaRPr lang="fr-FR" sz="1600" b="1" dirty="0">
                        <a:solidFill>
                          <a:schemeClr val="bg1"/>
                        </a:solidFill>
                        <a:effectLst/>
                        <a:latin typeface="+mj-lt"/>
                        <a:ea typeface="Calibri"/>
                        <a:cs typeface="Arial"/>
                      </a:endParaRPr>
                    </a:p>
                    <a:p>
                      <a:pPr>
                        <a:lnSpc>
                          <a:spcPct val="115000"/>
                        </a:lnSpc>
                        <a:spcAft>
                          <a:spcPts val="0"/>
                        </a:spcAft>
                      </a:pPr>
                      <a:r>
                        <a:rPr lang="fr-FR" sz="1600" b="1" dirty="0">
                          <a:solidFill>
                            <a:schemeClr val="bg1"/>
                          </a:solidFill>
                          <a:effectLst/>
                          <a:latin typeface="+mj-lt"/>
                          <a:ea typeface="Calibri"/>
                          <a:cs typeface="Ari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FF"/>
                    </a:solidFill>
                  </a:tcPr>
                </a:tc>
                <a:tc gridSpan="2">
                  <a:txBody>
                    <a:bodyPr/>
                    <a:lstStyle/>
                    <a:p>
                      <a:pPr>
                        <a:lnSpc>
                          <a:spcPct val="115000"/>
                        </a:lnSpc>
                        <a:spcAft>
                          <a:spcPts val="0"/>
                        </a:spcAft>
                      </a:pPr>
                      <a:r>
                        <a:rPr lang="fr-FR" sz="1600" b="1" dirty="0" smtClean="0">
                          <a:solidFill>
                            <a:schemeClr val="bg1"/>
                          </a:solidFill>
                          <a:effectLst/>
                          <a:latin typeface="+mj-lt"/>
                          <a:ea typeface="Calibri"/>
                          <a:cs typeface="Arial"/>
                        </a:rPr>
                        <a:t>  </a:t>
                      </a:r>
                      <a:r>
                        <a:rPr lang="fr-FR" sz="1800" b="1" dirty="0" smtClean="0">
                          <a:solidFill>
                            <a:schemeClr val="bg1"/>
                          </a:solidFill>
                          <a:effectLst/>
                          <a:latin typeface="+mj-lt"/>
                          <a:ea typeface="Calibri"/>
                          <a:cs typeface="Arial"/>
                        </a:rPr>
                        <a:t>2 </a:t>
                      </a:r>
                      <a:r>
                        <a:rPr lang="fr-FR" sz="1800" b="1" dirty="0">
                          <a:solidFill>
                            <a:schemeClr val="bg1"/>
                          </a:solidFill>
                          <a:effectLst/>
                          <a:latin typeface="+mj-lt"/>
                          <a:ea typeface="Calibri"/>
                          <a:cs typeface="Arial"/>
                        </a:rPr>
                        <a:t>à -1,8 </a:t>
                      </a:r>
                      <a:r>
                        <a:rPr lang="fr-FR" sz="1800" b="1" dirty="0" smtClean="0">
                          <a:solidFill>
                            <a:schemeClr val="bg1"/>
                          </a:solidFill>
                          <a:effectLst/>
                          <a:latin typeface="+mj-lt"/>
                          <a:ea typeface="Calibri"/>
                          <a:cs typeface="Arial"/>
                        </a:rPr>
                        <a:t>.......présent</a:t>
                      </a:r>
                    </a:p>
                    <a:p>
                      <a:pPr algn="l">
                        <a:lnSpc>
                          <a:spcPct val="115000"/>
                        </a:lnSpc>
                        <a:spcAft>
                          <a:spcPts val="0"/>
                        </a:spcAft>
                      </a:pPr>
                      <a:r>
                        <a:rPr lang="fr-FR" sz="1600" b="1" baseline="0" dirty="0" smtClean="0">
                          <a:solidFill>
                            <a:schemeClr val="bg1"/>
                          </a:solidFill>
                          <a:effectLst/>
                          <a:latin typeface="+mj-lt"/>
                          <a:cs typeface="Arial"/>
                        </a:rPr>
                        <a:t>E</a:t>
                      </a:r>
                      <a:r>
                        <a:rPr lang="fr-FR" sz="1800" b="1" dirty="0" smtClean="0">
                          <a:solidFill>
                            <a:srgbClr val="FFFF00"/>
                          </a:solidFill>
                        </a:rPr>
                        <a:t>re  que nous vivons actuellement </a:t>
                      </a:r>
                      <a:r>
                        <a:rPr lang="fr-FR" sz="1800" b="1" baseline="0" dirty="0" smtClean="0">
                          <a:solidFill>
                            <a:srgbClr val="FFFF00"/>
                          </a:solidFill>
                          <a:effectLst/>
                          <a:latin typeface="+mj-lt"/>
                          <a:ea typeface="Calibri"/>
                          <a:cs typeface="Arial"/>
                        </a:rPr>
                        <a:t> </a:t>
                      </a:r>
                      <a:endParaRPr lang="fr-FR" sz="1600" b="1" dirty="0">
                        <a:solidFill>
                          <a:schemeClr val="bg1"/>
                        </a:solidFill>
                        <a:effectLst/>
                        <a:latin typeface="+mj-lt"/>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FF"/>
                    </a:solidFill>
                  </a:tcPr>
                </a:tc>
                <a:tc hMerge="1">
                  <a:txBody>
                    <a:bodyPr/>
                    <a:lstStyle/>
                    <a:p>
                      <a:endParaRPr lang="fr-FR"/>
                    </a:p>
                  </a:txBody>
                  <a:tcPr/>
                </a:tc>
                <a:tc>
                  <a:txBody>
                    <a:bodyPr/>
                    <a:lstStyle/>
                    <a:p>
                      <a:pPr algn="ctr">
                        <a:lnSpc>
                          <a:spcPct val="115000"/>
                        </a:lnSpc>
                        <a:spcAft>
                          <a:spcPts val="0"/>
                        </a:spcAft>
                      </a:pPr>
                      <a:endParaRPr lang="fr-FR" sz="1600" b="1" dirty="0" smtClean="0">
                        <a:solidFill>
                          <a:schemeClr val="bg1"/>
                        </a:solidFill>
                        <a:effectLst/>
                        <a:latin typeface="+mj-lt"/>
                        <a:ea typeface="Calibri"/>
                        <a:cs typeface="Arial"/>
                      </a:endParaRPr>
                    </a:p>
                    <a:p>
                      <a:pPr algn="ctr">
                        <a:lnSpc>
                          <a:spcPct val="115000"/>
                        </a:lnSpc>
                        <a:spcAft>
                          <a:spcPts val="0"/>
                        </a:spcAft>
                      </a:pPr>
                      <a:r>
                        <a:rPr lang="fr-FR" sz="1600" b="1" dirty="0" smtClean="0">
                          <a:solidFill>
                            <a:schemeClr val="bg1"/>
                          </a:solidFill>
                          <a:effectLst/>
                          <a:latin typeface="+mj-lt"/>
                          <a:ea typeface="Calibri"/>
                          <a:cs typeface="Arial"/>
                        </a:rPr>
                        <a:t>-</a:t>
                      </a:r>
                      <a:r>
                        <a:rPr lang="fr-FR" sz="1600" b="1" dirty="0">
                          <a:solidFill>
                            <a:schemeClr val="bg1"/>
                          </a:solidFill>
                          <a:effectLst/>
                          <a:latin typeface="+mj-lt"/>
                          <a:ea typeface="Calibri"/>
                          <a:cs typeface="Arial"/>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FF"/>
                    </a:solidFill>
                  </a:tcPr>
                </a:tc>
                <a:tc>
                  <a:txBody>
                    <a:bodyPr/>
                    <a:lstStyle/>
                    <a:p>
                      <a:pPr algn="ctr">
                        <a:lnSpc>
                          <a:spcPct val="115000"/>
                        </a:lnSpc>
                        <a:spcAft>
                          <a:spcPts val="0"/>
                        </a:spcAft>
                      </a:pPr>
                      <a:r>
                        <a:rPr lang="fr-FR" sz="1800" b="1" i="0" dirty="0" smtClean="0">
                          <a:solidFill>
                            <a:schemeClr val="bg1"/>
                          </a:solidFill>
                          <a:effectLst/>
                          <a:latin typeface="+mj-lt"/>
                          <a:ea typeface="Calibri"/>
                          <a:cs typeface="Arial"/>
                        </a:rPr>
                        <a:t>Froid</a:t>
                      </a:r>
                    </a:p>
                    <a:p>
                      <a:pPr algn="ctr">
                        <a:lnSpc>
                          <a:spcPct val="115000"/>
                        </a:lnSpc>
                        <a:spcAft>
                          <a:spcPts val="0"/>
                        </a:spcAft>
                      </a:pPr>
                      <a:r>
                        <a:rPr lang="fr-FR" sz="1800" b="1" i="1" dirty="0" smtClean="0">
                          <a:solidFill>
                            <a:srgbClr val="FFC000"/>
                          </a:solidFill>
                          <a:effectLst/>
                          <a:latin typeface="+mj-lt"/>
                          <a:ea typeface="Calibri"/>
                          <a:cs typeface="Arial"/>
                        </a:rPr>
                        <a:t>Homo </a:t>
                      </a:r>
                      <a:r>
                        <a:rPr lang="fr-FR" sz="1800" b="1" i="1" dirty="0">
                          <a:solidFill>
                            <a:srgbClr val="FFC000"/>
                          </a:solidFill>
                          <a:effectLst/>
                          <a:latin typeface="+mj-lt"/>
                          <a:ea typeface="Calibri"/>
                          <a:cs typeface="Arial"/>
                        </a:rPr>
                        <a:t>sapiens</a:t>
                      </a:r>
                      <a:r>
                        <a:rPr lang="fr-FR" sz="1800" b="1" dirty="0">
                          <a:solidFill>
                            <a:srgbClr val="FFC000"/>
                          </a:solidFill>
                          <a:effectLst/>
                          <a:latin typeface="+mj-lt"/>
                          <a:ea typeface="Calibri"/>
                          <a:cs typeface="Arial"/>
                        </a:rPr>
                        <a:t> </a:t>
                      </a:r>
                    </a:p>
                    <a:p>
                      <a:pPr algn="ctr">
                        <a:lnSpc>
                          <a:spcPct val="115000"/>
                        </a:lnSpc>
                        <a:spcAft>
                          <a:spcPts val="0"/>
                        </a:spcAft>
                      </a:pPr>
                      <a:r>
                        <a:rPr lang="fr-FR" sz="1800" b="1" dirty="0">
                          <a:solidFill>
                            <a:srgbClr val="FFC000"/>
                          </a:solidFill>
                          <a:effectLst/>
                          <a:latin typeface="+mj-lt"/>
                          <a:ea typeface="Calibri"/>
                          <a:cs typeface="Arial"/>
                        </a:rPr>
                        <a:t>(</a:t>
                      </a:r>
                      <a:r>
                        <a:rPr lang="fr-FR" sz="1800" b="1" dirty="0" smtClean="0">
                          <a:solidFill>
                            <a:srgbClr val="FFC000"/>
                          </a:solidFill>
                          <a:effectLst/>
                          <a:latin typeface="+mj-lt"/>
                          <a:ea typeface="Calibri"/>
                          <a:cs typeface="Arial"/>
                        </a:rPr>
                        <a:t>70 000 </a:t>
                      </a:r>
                      <a:r>
                        <a:rPr lang="fr-FR" sz="1800" b="1" dirty="0">
                          <a:solidFill>
                            <a:srgbClr val="FFC000"/>
                          </a:solidFill>
                          <a:effectLst/>
                          <a:latin typeface="+mj-lt"/>
                          <a:ea typeface="Calibri"/>
                          <a:cs typeface="Arial"/>
                        </a:rPr>
                        <a:t>ans</a:t>
                      </a:r>
                      <a:r>
                        <a:rPr lang="fr-FR" sz="1800" b="1" dirty="0" smtClean="0">
                          <a:solidFill>
                            <a:srgbClr val="FFC000"/>
                          </a:solidFill>
                          <a:effectLst/>
                          <a:latin typeface="+mj-lt"/>
                          <a:ea typeface="Calibri"/>
                          <a:cs typeface="Arial"/>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FF"/>
                    </a:solidFill>
                  </a:tcPr>
                </a:tc>
              </a:tr>
              <a:tr h="0">
                <a:tc rowSpan="5">
                  <a:txBody>
                    <a:bodyPr/>
                    <a:lstStyle/>
                    <a:p>
                      <a:pPr algn="ctr">
                        <a:lnSpc>
                          <a:spcPct val="115000"/>
                        </a:lnSpc>
                        <a:spcAft>
                          <a:spcPts val="0"/>
                        </a:spcAft>
                      </a:pPr>
                      <a:r>
                        <a:rPr lang="fr-FR" sz="1600" b="1" dirty="0">
                          <a:effectLst/>
                          <a:latin typeface="+mj-lt"/>
                          <a:ea typeface="Calibri"/>
                          <a:cs typeface="Arial"/>
                        </a:rPr>
                        <a:t> </a:t>
                      </a:r>
                    </a:p>
                    <a:p>
                      <a:pPr algn="ctr">
                        <a:lnSpc>
                          <a:spcPct val="115000"/>
                        </a:lnSpc>
                        <a:spcAft>
                          <a:spcPts val="0"/>
                        </a:spcAft>
                      </a:pPr>
                      <a:r>
                        <a:rPr lang="fr-FR" sz="1600" b="1" dirty="0">
                          <a:effectLst/>
                          <a:latin typeface="+mj-lt"/>
                          <a:ea typeface="Calibri"/>
                          <a:cs typeface="Arial"/>
                        </a:rPr>
                        <a:t> </a:t>
                      </a:r>
                    </a:p>
                    <a:p>
                      <a:pPr algn="ctr">
                        <a:lnSpc>
                          <a:spcPct val="115000"/>
                        </a:lnSpc>
                        <a:spcAft>
                          <a:spcPts val="0"/>
                        </a:spcAft>
                      </a:pPr>
                      <a:r>
                        <a:rPr lang="fr-FR" sz="2400" b="1" dirty="0">
                          <a:solidFill>
                            <a:srgbClr val="FF0000"/>
                          </a:solidFill>
                          <a:effectLst/>
                          <a:latin typeface="+mj-lt"/>
                          <a:ea typeface="Calibri"/>
                          <a:cs typeface="Arial"/>
                        </a:rPr>
                        <a:t>Tertiaire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E08C"/>
                    </a:solidFill>
                  </a:tcPr>
                </a:tc>
                <a:tc rowSpan="5">
                  <a:txBody>
                    <a:bodyPr/>
                    <a:lstStyle/>
                    <a:p>
                      <a:pPr algn="ctr">
                        <a:lnSpc>
                          <a:spcPct val="115000"/>
                        </a:lnSpc>
                        <a:spcAft>
                          <a:spcPts val="0"/>
                        </a:spcAft>
                      </a:pPr>
                      <a:r>
                        <a:rPr lang="fr-FR" sz="1600" b="1" dirty="0">
                          <a:effectLst/>
                          <a:latin typeface="+mj-lt"/>
                          <a:ea typeface="Calibri"/>
                          <a:cs typeface="Arial"/>
                        </a:rPr>
                        <a:t> </a:t>
                      </a:r>
                    </a:p>
                    <a:p>
                      <a:pPr algn="ctr">
                        <a:lnSpc>
                          <a:spcPct val="115000"/>
                        </a:lnSpc>
                        <a:spcAft>
                          <a:spcPts val="0"/>
                        </a:spcAft>
                      </a:pPr>
                      <a:r>
                        <a:rPr lang="fr-FR" sz="1600" b="1" dirty="0">
                          <a:effectLst/>
                          <a:latin typeface="+mj-lt"/>
                          <a:ea typeface="Calibri"/>
                          <a:cs typeface="Arial"/>
                        </a:rPr>
                        <a:t> </a:t>
                      </a:r>
                    </a:p>
                    <a:p>
                      <a:pPr algn="ctr">
                        <a:lnSpc>
                          <a:spcPct val="115000"/>
                        </a:lnSpc>
                        <a:spcAft>
                          <a:spcPts val="0"/>
                        </a:spcAft>
                      </a:pPr>
                      <a:r>
                        <a:rPr lang="fr-FR" sz="1600" b="1" dirty="0">
                          <a:effectLst/>
                          <a:latin typeface="+mj-lt"/>
                          <a:ea typeface="Calibri"/>
                          <a:cs typeface="Arial"/>
                        </a:rPr>
                        <a:t>63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E08C"/>
                    </a:solidFill>
                  </a:tcPr>
                </a:tc>
                <a:tc rowSpan="5">
                  <a:txBody>
                    <a:bodyPr/>
                    <a:lstStyle/>
                    <a:p>
                      <a:pPr>
                        <a:lnSpc>
                          <a:spcPct val="115000"/>
                        </a:lnSpc>
                        <a:spcAft>
                          <a:spcPts val="0"/>
                        </a:spcAft>
                      </a:pPr>
                      <a:r>
                        <a:rPr lang="fr-FR" sz="1600" b="1" dirty="0">
                          <a:effectLst/>
                          <a:latin typeface="+mj-lt"/>
                          <a:ea typeface="Calibri"/>
                          <a:cs typeface="Arial"/>
                        </a:rPr>
                        <a:t> </a:t>
                      </a:r>
                    </a:p>
                    <a:p>
                      <a:pPr>
                        <a:lnSpc>
                          <a:spcPct val="115000"/>
                        </a:lnSpc>
                        <a:spcAft>
                          <a:spcPts val="0"/>
                        </a:spcAft>
                      </a:pPr>
                      <a:r>
                        <a:rPr lang="fr-FR" sz="1600" b="1" dirty="0">
                          <a:effectLst/>
                          <a:latin typeface="+mj-lt"/>
                          <a:ea typeface="Calibri"/>
                          <a:cs typeface="Arial"/>
                        </a:rPr>
                        <a:t> </a:t>
                      </a:r>
                    </a:p>
                    <a:p>
                      <a:pPr algn="ctr">
                        <a:lnSpc>
                          <a:spcPct val="115000"/>
                        </a:lnSpc>
                        <a:spcAft>
                          <a:spcPts val="0"/>
                        </a:spcAft>
                      </a:pPr>
                      <a:r>
                        <a:rPr lang="fr-FR" sz="1600" b="1" dirty="0" smtClean="0">
                          <a:effectLst/>
                          <a:latin typeface="+mj-lt"/>
                          <a:ea typeface="Calibri"/>
                          <a:cs typeface="Arial"/>
                        </a:rPr>
                        <a:t>-65 à -2</a:t>
                      </a:r>
                      <a:endParaRPr lang="fr-FR" sz="1600" b="1" dirty="0">
                        <a:effectLst/>
                        <a:latin typeface="+mj-lt"/>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E08C"/>
                    </a:solidFill>
                  </a:tcPr>
                </a:tc>
                <a:tc>
                  <a:txBody>
                    <a:bodyPr/>
                    <a:lstStyle/>
                    <a:p>
                      <a:pPr>
                        <a:lnSpc>
                          <a:spcPct val="115000"/>
                        </a:lnSpc>
                        <a:spcAft>
                          <a:spcPts val="0"/>
                        </a:spcAft>
                      </a:pPr>
                      <a:r>
                        <a:rPr lang="fr-FR" sz="1600" b="1" dirty="0">
                          <a:effectLst/>
                          <a:latin typeface="+mj-lt"/>
                          <a:ea typeface="Calibri"/>
                          <a:cs typeface="Arial"/>
                        </a:rPr>
                        <a:t>Pliocène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E08C"/>
                    </a:solidFill>
                  </a:tcPr>
                </a:tc>
                <a:tc>
                  <a:txBody>
                    <a:bodyPr/>
                    <a:lstStyle/>
                    <a:p>
                      <a:pPr algn="ctr">
                        <a:lnSpc>
                          <a:spcPct val="115000"/>
                        </a:lnSpc>
                        <a:spcAft>
                          <a:spcPts val="0"/>
                        </a:spcAft>
                      </a:pPr>
                      <a:r>
                        <a:rPr lang="fr-FR" sz="1600" b="1" dirty="0">
                          <a:effectLst/>
                          <a:latin typeface="+mj-lt"/>
                          <a:ea typeface="Calibri"/>
                          <a:cs typeface="Arial"/>
                        </a:rPr>
                        <a:t>-5,5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E08C"/>
                    </a:solidFill>
                  </a:tcPr>
                </a:tc>
                <a:tc rowSpan="5">
                  <a:txBody>
                    <a:bodyPr/>
                    <a:lstStyle/>
                    <a:p>
                      <a:pPr>
                        <a:lnSpc>
                          <a:spcPct val="115000"/>
                        </a:lnSpc>
                        <a:spcAft>
                          <a:spcPts val="0"/>
                        </a:spcAft>
                      </a:pPr>
                      <a:r>
                        <a:rPr lang="fr-FR" sz="1800" b="1" dirty="0">
                          <a:effectLst/>
                          <a:latin typeface="+mj-lt"/>
                          <a:ea typeface="Calibri"/>
                          <a:cs typeface="Arial"/>
                        </a:rPr>
                        <a:t>Le règne des plantes à fleurs.</a:t>
                      </a:r>
                    </a:p>
                    <a:p>
                      <a:pPr>
                        <a:lnSpc>
                          <a:spcPct val="115000"/>
                        </a:lnSpc>
                        <a:spcAft>
                          <a:spcPts val="0"/>
                        </a:spcAft>
                      </a:pPr>
                      <a:r>
                        <a:rPr lang="fr-FR" sz="1800" b="1" dirty="0">
                          <a:effectLst/>
                          <a:latin typeface="+mj-lt"/>
                          <a:ea typeface="Calibri"/>
                          <a:cs typeface="Arial"/>
                        </a:rPr>
                        <a:t>Climat très humide et tempéré </a:t>
                      </a:r>
                      <a:r>
                        <a:rPr lang="fr-FR" sz="1800" b="1" dirty="0" smtClean="0">
                          <a:effectLst/>
                          <a:latin typeface="+mj-lt"/>
                          <a:ea typeface="Calibri"/>
                          <a:cs typeface="Arial"/>
                        </a:rPr>
                        <a:t>chaud</a:t>
                      </a:r>
                      <a:r>
                        <a:rPr lang="fr-FR" sz="1600" b="1" dirty="0">
                          <a:effectLst/>
                          <a:latin typeface="+mj-lt"/>
                          <a:ea typeface="Calibri"/>
                          <a:cs typeface="Ari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E08C"/>
                    </a:solidFill>
                  </a:tcPr>
                </a:tc>
              </a:tr>
              <a:tr h="0">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nSpc>
                          <a:spcPct val="115000"/>
                        </a:lnSpc>
                        <a:spcAft>
                          <a:spcPts val="0"/>
                        </a:spcAft>
                      </a:pPr>
                      <a:r>
                        <a:rPr lang="fr-FR" sz="2000" b="1" dirty="0">
                          <a:solidFill>
                            <a:srgbClr val="FF0000"/>
                          </a:solidFill>
                          <a:effectLst/>
                          <a:latin typeface="+mj-lt"/>
                          <a:ea typeface="Calibri"/>
                          <a:cs typeface="Arial"/>
                        </a:rPr>
                        <a:t>Miocène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E08C"/>
                    </a:solidFill>
                  </a:tcPr>
                </a:tc>
                <a:tc>
                  <a:txBody>
                    <a:bodyPr/>
                    <a:lstStyle/>
                    <a:p>
                      <a:pPr algn="ctr">
                        <a:lnSpc>
                          <a:spcPct val="115000"/>
                        </a:lnSpc>
                        <a:spcAft>
                          <a:spcPts val="0"/>
                        </a:spcAft>
                      </a:pPr>
                      <a:r>
                        <a:rPr lang="fr-FR" sz="2000" b="1" dirty="0">
                          <a:solidFill>
                            <a:srgbClr val="FF0000"/>
                          </a:solidFill>
                          <a:effectLst/>
                          <a:latin typeface="+mj-lt"/>
                          <a:ea typeface="Calibri"/>
                          <a:cs typeface="Arial"/>
                        </a:rPr>
                        <a:t>-23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E08C"/>
                    </a:solidFill>
                  </a:tcPr>
                </a:tc>
                <a:tc vMerge="1">
                  <a:txBody>
                    <a:bodyPr/>
                    <a:lstStyle/>
                    <a:p>
                      <a:endParaRPr lang="fr-FR"/>
                    </a:p>
                  </a:txBody>
                  <a:tcPr/>
                </a:tc>
              </a:tr>
              <a:tr h="0">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nSpc>
                          <a:spcPct val="115000"/>
                        </a:lnSpc>
                        <a:spcAft>
                          <a:spcPts val="0"/>
                        </a:spcAft>
                      </a:pPr>
                      <a:r>
                        <a:rPr lang="fr-FR" sz="1600" b="1" dirty="0">
                          <a:effectLst/>
                          <a:latin typeface="+mj-lt"/>
                          <a:ea typeface="Calibri"/>
                          <a:cs typeface="Arial"/>
                        </a:rPr>
                        <a:t>Oligocène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E08C"/>
                    </a:solidFill>
                  </a:tcPr>
                </a:tc>
                <a:tc>
                  <a:txBody>
                    <a:bodyPr/>
                    <a:lstStyle/>
                    <a:p>
                      <a:pPr algn="ctr">
                        <a:lnSpc>
                          <a:spcPct val="115000"/>
                        </a:lnSpc>
                        <a:spcAft>
                          <a:spcPts val="0"/>
                        </a:spcAft>
                      </a:pPr>
                      <a:r>
                        <a:rPr lang="fr-FR" sz="1600" b="1" dirty="0">
                          <a:effectLst/>
                          <a:latin typeface="+mj-lt"/>
                          <a:ea typeface="Calibri"/>
                          <a:cs typeface="Arial"/>
                        </a:rPr>
                        <a:t>-33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E08C"/>
                    </a:solidFill>
                  </a:tcPr>
                </a:tc>
                <a:tc vMerge="1">
                  <a:txBody>
                    <a:bodyPr/>
                    <a:lstStyle/>
                    <a:p>
                      <a:endParaRPr lang="fr-FR"/>
                    </a:p>
                  </a:txBody>
                  <a:tcPr/>
                </a:tc>
              </a:tr>
              <a:tr h="0">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nSpc>
                          <a:spcPct val="115000"/>
                        </a:lnSpc>
                        <a:spcAft>
                          <a:spcPts val="0"/>
                        </a:spcAft>
                      </a:pPr>
                      <a:r>
                        <a:rPr lang="fr-FR" sz="1600" b="1" dirty="0">
                          <a:effectLst/>
                          <a:latin typeface="+mj-lt"/>
                          <a:ea typeface="Calibri"/>
                          <a:cs typeface="Arial"/>
                        </a:rPr>
                        <a:t>Eocène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E08C"/>
                    </a:solidFill>
                  </a:tcPr>
                </a:tc>
                <a:tc>
                  <a:txBody>
                    <a:bodyPr/>
                    <a:lstStyle/>
                    <a:p>
                      <a:pPr algn="ctr">
                        <a:lnSpc>
                          <a:spcPct val="115000"/>
                        </a:lnSpc>
                        <a:spcAft>
                          <a:spcPts val="0"/>
                        </a:spcAft>
                      </a:pPr>
                      <a:r>
                        <a:rPr lang="fr-FR" sz="1600" b="1" dirty="0">
                          <a:effectLst/>
                          <a:latin typeface="+mj-lt"/>
                          <a:ea typeface="Calibri"/>
                          <a:cs typeface="Arial"/>
                        </a:rPr>
                        <a:t>-53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E08C"/>
                    </a:solidFill>
                  </a:tcPr>
                </a:tc>
                <a:tc vMerge="1">
                  <a:txBody>
                    <a:bodyPr/>
                    <a:lstStyle/>
                    <a:p>
                      <a:endParaRPr lang="fr-FR"/>
                    </a:p>
                  </a:txBody>
                  <a:tcPr/>
                </a:tc>
              </a:tr>
              <a:tr h="500592">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nSpc>
                          <a:spcPct val="115000"/>
                        </a:lnSpc>
                        <a:spcAft>
                          <a:spcPts val="0"/>
                        </a:spcAft>
                      </a:pPr>
                      <a:r>
                        <a:rPr lang="fr-FR" sz="1600" b="1" dirty="0">
                          <a:effectLst/>
                          <a:latin typeface="+mj-lt"/>
                          <a:ea typeface="Calibri"/>
                          <a:cs typeface="Arial"/>
                        </a:rPr>
                        <a:t>Paléocène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E08C"/>
                    </a:solidFill>
                  </a:tcPr>
                </a:tc>
                <a:tc>
                  <a:txBody>
                    <a:bodyPr/>
                    <a:lstStyle/>
                    <a:p>
                      <a:pPr algn="ctr">
                        <a:lnSpc>
                          <a:spcPct val="115000"/>
                        </a:lnSpc>
                        <a:spcAft>
                          <a:spcPts val="0"/>
                        </a:spcAft>
                      </a:pPr>
                      <a:r>
                        <a:rPr lang="fr-FR" sz="1600" b="1" dirty="0">
                          <a:effectLst/>
                          <a:latin typeface="+mj-lt"/>
                          <a:ea typeface="Calibri"/>
                          <a:cs typeface="Arial"/>
                        </a:rPr>
                        <a:t>-</a:t>
                      </a:r>
                      <a:r>
                        <a:rPr lang="fr-FR" sz="1600" b="1" dirty="0" smtClean="0">
                          <a:effectLst/>
                          <a:latin typeface="+mj-lt"/>
                          <a:ea typeface="Calibri"/>
                          <a:cs typeface="Arial"/>
                        </a:rPr>
                        <a:t>65</a:t>
                      </a:r>
                      <a:endParaRPr lang="fr-FR" sz="1600" b="1" dirty="0">
                        <a:effectLst/>
                        <a:latin typeface="+mj-lt"/>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E08C"/>
                    </a:solidFill>
                  </a:tcPr>
                </a:tc>
                <a:tc vMerge="1">
                  <a:txBody>
                    <a:bodyPr/>
                    <a:lstStyle/>
                    <a:p>
                      <a:endParaRPr lang="fr-FR"/>
                    </a:p>
                  </a:txBody>
                  <a:tcPr/>
                </a:tc>
              </a:tr>
              <a:tr h="0">
                <a:tc rowSpan="3">
                  <a:txBody>
                    <a:bodyPr/>
                    <a:lstStyle/>
                    <a:p>
                      <a:pPr algn="ctr">
                        <a:lnSpc>
                          <a:spcPct val="115000"/>
                        </a:lnSpc>
                        <a:spcAft>
                          <a:spcPts val="0"/>
                        </a:spcAft>
                      </a:pPr>
                      <a:r>
                        <a:rPr lang="fr-FR" sz="1600" b="1" dirty="0">
                          <a:effectLst/>
                          <a:latin typeface="+mj-lt"/>
                          <a:ea typeface="Calibri"/>
                          <a:cs typeface="Arial"/>
                        </a:rPr>
                        <a:t> </a:t>
                      </a:r>
                    </a:p>
                    <a:p>
                      <a:pPr algn="ctr">
                        <a:lnSpc>
                          <a:spcPct val="115000"/>
                        </a:lnSpc>
                        <a:spcAft>
                          <a:spcPts val="0"/>
                        </a:spcAft>
                      </a:pPr>
                      <a:r>
                        <a:rPr lang="fr-FR" sz="1600" b="1" dirty="0">
                          <a:effectLst/>
                          <a:latin typeface="+mj-lt"/>
                          <a:ea typeface="Calibri"/>
                          <a:cs typeface="Arial"/>
                        </a:rPr>
                        <a:t>Secondaire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rowSpan="3">
                  <a:txBody>
                    <a:bodyPr/>
                    <a:lstStyle/>
                    <a:p>
                      <a:pPr algn="ctr">
                        <a:lnSpc>
                          <a:spcPct val="115000"/>
                        </a:lnSpc>
                        <a:spcAft>
                          <a:spcPts val="0"/>
                        </a:spcAft>
                      </a:pPr>
                      <a:endParaRPr lang="fr-FR" sz="1600" b="1" dirty="0" smtClean="0">
                        <a:effectLst/>
                        <a:latin typeface="+mj-lt"/>
                        <a:ea typeface="Calibri"/>
                        <a:cs typeface="Arial"/>
                      </a:endParaRPr>
                    </a:p>
                    <a:p>
                      <a:pPr algn="ctr">
                        <a:lnSpc>
                          <a:spcPct val="115000"/>
                        </a:lnSpc>
                        <a:spcAft>
                          <a:spcPts val="0"/>
                        </a:spcAft>
                      </a:pPr>
                      <a:r>
                        <a:rPr lang="fr-FR" sz="1600" b="1" dirty="0" smtClean="0">
                          <a:effectLst/>
                          <a:latin typeface="+mj-lt"/>
                          <a:ea typeface="Calibri"/>
                          <a:cs typeface="Arial"/>
                        </a:rPr>
                        <a:t>180</a:t>
                      </a:r>
                      <a:endParaRPr lang="fr-FR" sz="1600" b="1" dirty="0">
                        <a:effectLst/>
                        <a:latin typeface="+mj-lt"/>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rowSpan="3">
                  <a:txBody>
                    <a:bodyPr/>
                    <a:lstStyle/>
                    <a:p>
                      <a:pPr algn="ctr">
                        <a:lnSpc>
                          <a:spcPct val="115000"/>
                        </a:lnSpc>
                        <a:spcAft>
                          <a:spcPts val="0"/>
                        </a:spcAft>
                      </a:pPr>
                      <a:r>
                        <a:rPr lang="fr-FR" sz="1600" b="1" dirty="0" smtClean="0">
                          <a:effectLst/>
                          <a:latin typeface="+mj-lt"/>
                          <a:ea typeface="Calibri"/>
                          <a:cs typeface="Arial"/>
                        </a:rPr>
                        <a:t>-245 à -65</a:t>
                      </a:r>
                      <a:endParaRPr lang="fr-FR" sz="1600" b="1" dirty="0">
                        <a:effectLst/>
                        <a:latin typeface="+mj-lt"/>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nSpc>
                          <a:spcPct val="115000"/>
                        </a:lnSpc>
                        <a:spcAft>
                          <a:spcPts val="0"/>
                        </a:spcAft>
                      </a:pPr>
                      <a:r>
                        <a:rPr lang="fr-FR" sz="1600" b="1" dirty="0">
                          <a:effectLst/>
                          <a:latin typeface="+mj-lt"/>
                          <a:ea typeface="Calibri"/>
                          <a:cs typeface="Arial"/>
                        </a:rPr>
                        <a:t>Crétacé</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0"/>
                        </a:spcAft>
                      </a:pPr>
                      <a:r>
                        <a:rPr lang="fr-FR" sz="1600" b="1" dirty="0">
                          <a:effectLst/>
                          <a:latin typeface="+mj-lt"/>
                          <a:ea typeface="Calibri"/>
                          <a:cs typeface="Arial"/>
                        </a:rPr>
                        <a:t>-130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rowSpan="3">
                  <a:txBody>
                    <a:bodyPr/>
                    <a:lstStyle/>
                    <a:p>
                      <a:pPr algn="ctr">
                        <a:lnSpc>
                          <a:spcPct val="115000"/>
                        </a:lnSpc>
                        <a:spcAft>
                          <a:spcPts val="0"/>
                        </a:spcAft>
                      </a:pPr>
                      <a:r>
                        <a:rPr lang="fr-FR" sz="1600" b="1" dirty="0" smtClean="0">
                          <a:effectLst/>
                          <a:latin typeface="+mj-lt"/>
                          <a:ea typeface="Calibri"/>
                          <a:cs typeface="Arial"/>
                        </a:rPr>
                        <a:t>   Extinction </a:t>
                      </a:r>
                      <a:r>
                        <a:rPr lang="fr-FR" sz="1600" b="1" dirty="0">
                          <a:effectLst/>
                          <a:latin typeface="+mj-lt"/>
                          <a:ea typeface="Calibri"/>
                          <a:cs typeface="Arial"/>
                        </a:rPr>
                        <a:t>des dinosaures </a:t>
                      </a:r>
                      <a:endParaRPr lang="fr-FR" sz="1600" b="1" dirty="0" smtClean="0">
                        <a:effectLst/>
                        <a:latin typeface="+mj-lt"/>
                        <a:ea typeface="Calibri"/>
                        <a:cs typeface="Arial"/>
                      </a:endParaRPr>
                    </a:p>
                    <a:p>
                      <a:pPr algn="ctr">
                        <a:lnSpc>
                          <a:spcPct val="115000"/>
                        </a:lnSpc>
                        <a:spcAft>
                          <a:spcPts val="0"/>
                        </a:spcAft>
                      </a:pPr>
                      <a:endParaRPr lang="fr-FR" sz="1600" b="1" dirty="0">
                        <a:effectLst/>
                        <a:latin typeface="+mj-lt"/>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0">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nSpc>
                          <a:spcPct val="115000"/>
                        </a:lnSpc>
                        <a:spcAft>
                          <a:spcPts val="0"/>
                        </a:spcAft>
                      </a:pPr>
                      <a:r>
                        <a:rPr lang="fr-FR" sz="1600" b="1" dirty="0">
                          <a:effectLst/>
                          <a:latin typeface="+mj-lt"/>
                          <a:ea typeface="Calibri"/>
                          <a:cs typeface="Arial"/>
                        </a:rPr>
                        <a:t>Jurassique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0"/>
                        </a:spcAft>
                      </a:pPr>
                      <a:r>
                        <a:rPr lang="fr-FR" sz="1600" b="1" dirty="0">
                          <a:effectLst/>
                          <a:latin typeface="+mj-lt"/>
                          <a:ea typeface="Calibri"/>
                          <a:cs typeface="Arial"/>
                        </a:rPr>
                        <a:t>-205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fr-FR"/>
                    </a:p>
                  </a:txBody>
                  <a:tcPr/>
                </a:tc>
              </a:tr>
              <a:tr h="0">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nSpc>
                          <a:spcPct val="115000"/>
                        </a:lnSpc>
                        <a:spcAft>
                          <a:spcPts val="0"/>
                        </a:spcAft>
                      </a:pPr>
                      <a:r>
                        <a:rPr lang="fr-FR" sz="1600" b="1" dirty="0">
                          <a:effectLst/>
                          <a:latin typeface="+mj-lt"/>
                          <a:ea typeface="Calibri"/>
                          <a:cs typeface="Arial"/>
                        </a:rPr>
                        <a:t>Trias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15000"/>
                        </a:lnSpc>
                        <a:spcAft>
                          <a:spcPts val="0"/>
                        </a:spcAft>
                      </a:pPr>
                      <a:r>
                        <a:rPr lang="fr-FR" sz="1600" b="1" dirty="0">
                          <a:effectLst/>
                          <a:latin typeface="+mj-lt"/>
                          <a:ea typeface="Calibri"/>
                          <a:cs typeface="Arial"/>
                        </a:rPr>
                        <a:t>-245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vMerge="1">
                  <a:txBody>
                    <a:bodyPr/>
                    <a:lstStyle/>
                    <a:p>
                      <a:endParaRPr lang="fr-FR"/>
                    </a:p>
                  </a:txBody>
                  <a:tcPr/>
                </a:tc>
              </a:tr>
              <a:tr h="0">
                <a:tc rowSpan="6">
                  <a:txBody>
                    <a:bodyPr/>
                    <a:lstStyle/>
                    <a:p>
                      <a:pPr algn="ctr">
                        <a:lnSpc>
                          <a:spcPct val="115000"/>
                        </a:lnSpc>
                        <a:spcAft>
                          <a:spcPts val="0"/>
                        </a:spcAft>
                      </a:pPr>
                      <a:r>
                        <a:rPr lang="fr-FR" sz="1600" b="1" dirty="0">
                          <a:effectLst/>
                          <a:latin typeface="+mj-lt"/>
                          <a:ea typeface="Calibri"/>
                          <a:cs typeface="Arial"/>
                        </a:rPr>
                        <a:t> </a:t>
                      </a:r>
                    </a:p>
                    <a:p>
                      <a:pPr algn="ctr">
                        <a:lnSpc>
                          <a:spcPct val="115000"/>
                        </a:lnSpc>
                        <a:spcAft>
                          <a:spcPts val="0"/>
                        </a:spcAft>
                      </a:pPr>
                      <a:r>
                        <a:rPr lang="fr-FR" sz="1600" b="1" dirty="0">
                          <a:effectLst/>
                          <a:latin typeface="+mj-lt"/>
                          <a:ea typeface="Calibri"/>
                          <a:cs typeface="Arial"/>
                        </a:rPr>
                        <a:t> </a:t>
                      </a:r>
                    </a:p>
                    <a:p>
                      <a:pPr algn="ctr">
                        <a:lnSpc>
                          <a:spcPct val="115000"/>
                        </a:lnSpc>
                        <a:spcAft>
                          <a:spcPts val="0"/>
                        </a:spcAft>
                      </a:pPr>
                      <a:r>
                        <a:rPr lang="fr-FR" sz="1600" b="1" dirty="0">
                          <a:effectLst/>
                          <a:latin typeface="+mj-lt"/>
                          <a:ea typeface="Calibri"/>
                          <a:cs typeface="Arial"/>
                        </a:rPr>
                        <a:t>Primaire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B0EF"/>
                    </a:solidFill>
                  </a:tcPr>
                </a:tc>
                <a:tc rowSpan="6">
                  <a:txBody>
                    <a:bodyPr/>
                    <a:lstStyle/>
                    <a:p>
                      <a:pPr>
                        <a:lnSpc>
                          <a:spcPct val="115000"/>
                        </a:lnSpc>
                        <a:spcAft>
                          <a:spcPts val="0"/>
                        </a:spcAft>
                      </a:pPr>
                      <a:r>
                        <a:rPr lang="fr-FR" sz="1600" b="1" dirty="0">
                          <a:effectLst/>
                          <a:latin typeface="+mj-lt"/>
                          <a:ea typeface="Calibri"/>
                          <a:cs typeface="Arial"/>
                        </a:rPr>
                        <a:t> </a:t>
                      </a:r>
                    </a:p>
                    <a:p>
                      <a:pPr>
                        <a:lnSpc>
                          <a:spcPct val="115000"/>
                        </a:lnSpc>
                        <a:spcAft>
                          <a:spcPts val="0"/>
                        </a:spcAft>
                      </a:pPr>
                      <a:r>
                        <a:rPr lang="fr-FR" sz="1600" b="1" dirty="0">
                          <a:effectLst/>
                          <a:latin typeface="+mj-lt"/>
                          <a:ea typeface="Calibri"/>
                          <a:cs typeface="Arial"/>
                        </a:rPr>
                        <a:t> </a:t>
                      </a:r>
                    </a:p>
                    <a:p>
                      <a:pPr algn="ctr">
                        <a:lnSpc>
                          <a:spcPct val="115000"/>
                        </a:lnSpc>
                        <a:spcAft>
                          <a:spcPts val="0"/>
                        </a:spcAft>
                      </a:pPr>
                      <a:r>
                        <a:rPr lang="fr-FR" sz="1600" b="1" dirty="0">
                          <a:effectLst/>
                          <a:latin typeface="+mj-lt"/>
                          <a:ea typeface="Calibri"/>
                          <a:cs typeface="Arial"/>
                        </a:rPr>
                        <a:t>325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B0EF"/>
                    </a:solidFill>
                  </a:tcPr>
                </a:tc>
                <a:tc rowSpan="6">
                  <a:txBody>
                    <a:bodyPr/>
                    <a:lstStyle/>
                    <a:p>
                      <a:pPr algn="ctr">
                        <a:lnSpc>
                          <a:spcPct val="115000"/>
                        </a:lnSpc>
                        <a:spcAft>
                          <a:spcPts val="0"/>
                        </a:spcAft>
                      </a:pPr>
                      <a:r>
                        <a:rPr lang="fr-FR" sz="1600" b="1" dirty="0">
                          <a:effectLst/>
                          <a:latin typeface="+mj-lt"/>
                          <a:ea typeface="Calibri"/>
                          <a:cs typeface="Arial"/>
                        </a:rPr>
                        <a:t> </a:t>
                      </a:r>
                    </a:p>
                    <a:p>
                      <a:pPr algn="ctr">
                        <a:lnSpc>
                          <a:spcPct val="115000"/>
                        </a:lnSpc>
                        <a:spcAft>
                          <a:spcPts val="0"/>
                        </a:spcAft>
                      </a:pPr>
                      <a:r>
                        <a:rPr lang="fr-FR" sz="1600" b="1" dirty="0">
                          <a:effectLst/>
                          <a:latin typeface="+mj-lt"/>
                          <a:ea typeface="Calibri"/>
                          <a:cs typeface="Arial"/>
                        </a:rPr>
                        <a:t> </a:t>
                      </a:r>
                    </a:p>
                    <a:p>
                      <a:pPr algn="ctr">
                        <a:lnSpc>
                          <a:spcPct val="115000"/>
                        </a:lnSpc>
                        <a:spcAft>
                          <a:spcPts val="0"/>
                        </a:spcAft>
                      </a:pPr>
                      <a:r>
                        <a:rPr lang="fr-FR" sz="1600" b="1" dirty="0" smtClean="0">
                          <a:effectLst/>
                          <a:latin typeface="+mj-lt"/>
                          <a:ea typeface="Calibri"/>
                          <a:cs typeface="Arial"/>
                        </a:rPr>
                        <a:t>-570 à -245</a:t>
                      </a:r>
                      <a:endParaRPr lang="fr-FR" sz="1600" b="1" dirty="0">
                        <a:effectLst/>
                        <a:latin typeface="+mj-lt"/>
                        <a:ea typeface="Calibri"/>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B0EF"/>
                    </a:solidFill>
                  </a:tcPr>
                </a:tc>
                <a:tc>
                  <a:txBody>
                    <a:bodyPr/>
                    <a:lstStyle/>
                    <a:p>
                      <a:pPr>
                        <a:lnSpc>
                          <a:spcPct val="115000"/>
                        </a:lnSpc>
                        <a:spcAft>
                          <a:spcPts val="0"/>
                        </a:spcAft>
                      </a:pPr>
                      <a:r>
                        <a:rPr lang="fr-FR" sz="1600" b="1" dirty="0">
                          <a:effectLst/>
                          <a:latin typeface="+mj-lt"/>
                          <a:ea typeface="Calibri"/>
                          <a:cs typeface="Arial"/>
                        </a:rPr>
                        <a:t>Permien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B0EF"/>
                    </a:solidFill>
                  </a:tcPr>
                </a:tc>
                <a:tc>
                  <a:txBody>
                    <a:bodyPr/>
                    <a:lstStyle/>
                    <a:p>
                      <a:pPr algn="ctr">
                        <a:lnSpc>
                          <a:spcPct val="115000"/>
                        </a:lnSpc>
                        <a:spcAft>
                          <a:spcPts val="0"/>
                        </a:spcAft>
                      </a:pPr>
                      <a:r>
                        <a:rPr lang="fr-FR" sz="1600" b="1" dirty="0">
                          <a:effectLst/>
                          <a:latin typeface="+mj-lt"/>
                          <a:ea typeface="Calibri"/>
                          <a:cs typeface="Arial"/>
                        </a:rPr>
                        <a:t>-250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B0EF"/>
                    </a:solidFill>
                  </a:tcPr>
                </a:tc>
                <a:tc rowSpan="6">
                  <a:txBody>
                    <a:bodyPr/>
                    <a:lstStyle/>
                    <a:p>
                      <a:pPr algn="ctr">
                        <a:lnSpc>
                          <a:spcPct val="115000"/>
                        </a:lnSpc>
                        <a:spcAft>
                          <a:spcPts val="0"/>
                        </a:spcAft>
                      </a:pPr>
                      <a:r>
                        <a:rPr lang="fr-FR" sz="1600" b="1" dirty="0">
                          <a:effectLst/>
                          <a:latin typeface="+mj-lt"/>
                          <a:ea typeface="Calibri"/>
                          <a:cs typeface="Arial"/>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B0EF"/>
                    </a:solidFill>
                  </a:tcPr>
                </a:tc>
              </a:tr>
              <a:tr h="0">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nSpc>
                          <a:spcPct val="115000"/>
                        </a:lnSpc>
                        <a:spcAft>
                          <a:spcPts val="0"/>
                        </a:spcAft>
                      </a:pPr>
                      <a:r>
                        <a:rPr lang="fr-FR" sz="1600" b="1" dirty="0">
                          <a:effectLst/>
                          <a:latin typeface="+mj-lt"/>
                          <a:ea typeface="Calibri"/>
                          <a:cs typeface="Arial"/>
                        </a:rPr>
                        <a:t>Carbonifère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B0EF"/>
                    </a:solidFill>
                  </a:tcPr>
                </a:tc>
                <a:tc>
                  <a:txBody>
                    <a:bodyPr/>
                    <a:lstStyle/>
                    <a:p>
                      <a:pPr algn="ctr">
                        <a:lnSpc>
                          <a:spcPct val="115000"/>
                        </a:lnSpc>
                        <a:spcAft>
                          <a:spcPts val="0"/>
                        </a:spcAft>
                      </a:pPr>
                      <a:r>
                        <a:rPr lang="fr-FR" sz="1600" b="1" dirty="0">
                          <a:effectLst/>
                          <a:latin typeface="+mj-lt"/>
                          <a:ea typeface="Calibri"/>
                          <a:cs typeface="Arial"/>
                        </a:rPr>
                        <a:t>-360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B0EF"/>
                    </a:solidFill>
                  </a:tcPr>
                </a:tc>
                <a:tc vMerge="1">
                  <a:txBody>
                    <a:bodyPr/>
                    <a:lstStyle/>
                    <a:p>
                      <a:endParaRPr lang="fr-FR"/>
                    </a:p>
                  </a:txBody>
                  <a:tcPr/>
                </a:tc>
              </a:tr>
              <a:tr h="0">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nSpc>
                          <a:spcPct val="115000"/>
                        </a:lnSpc>
                        <a:spcAft>
                          <a:spcPts val="0"/>
                        </a:spcAft>
                      </a:pPr>
                      <a:r>
                        <a:rPr lang="fr-FR" sz="1600" b="1" dirty="0">
                          <a:effectLst/>
                          <a:latin typeface="+mj-lt"/>
                          <a:ea typeface="Calibri"/>
                          <a:cs typeface="Arial"/>
                        </a:rPr>
                        <a:t>Dévonien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B0EF"/>
                    </a:solidFill>
                  </a:tcPr>
                </a:tc>
                <a:tc>
                  <a:txBody>
                    <a:bodyPr/>
                    <a:lstStyle/>
                    <a:p>
                      <a:pPr algn="ctr">
                        <a:lnSpc>
                          <a:spcPct val="115000"/>
                        </a:lnSpc>
                        <a:spcAft>
                          <a:spcPts val="0"/>
                        </a:spcAft>
                      </a:pPr>
                      <a:r>
                        <a:rPr lang="fr-FR" sz="1600" b="1" dirty="0">
                          <a:effectLst/>
                          <a:latin typeface="+mj-lt"/>
                          <a:ea typeface="Calibri"/>
                          <a:cs typeface="Arial"/>
                        </a:rPr>
                        <a:t>-410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B0EF"/>
                    </a:solidFill>
                  </a:tcPr>
                </a:tc>
                <a:tc vMerge="1">
                  <a:txBody>
                    <a:bodyPr/>
                    <a:lstStyle/>
                    <a:p>
                      <a:endParaRPr lang="fr-FR"/>
                    </a:p>
                  </a:txBody>
                  <a:tcPr/>
                </a:tc>
              </a:tr>
              <a:tr h="0">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nSpc>
                          <a:spcPct val="115000"/>
                        </a:lnSpc>
                        <a:spcAft>
                          <a:spcPts val="0"/>
                        </a:spcAft>
                      </a:pPr>
                      <a:r>
                        <a:rPr lang="fr-FR" sz="1600" b="1" dirty="0">
                          <a:effectLst/>
                          <a:latin typeface="+mj-lt"/>
                          <a:ea typeface="Calibri"/>
                          <a:cs typeface="Arial"/>
                        </a:rPr>
                        <a:t>Silurien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B0EF"/>
                    </a:solidFill>
                  </a:tcPr>
                </a:tc>
                <a:tc>
                  <a:txBody>
                    <a:bodyPr/>
                    <a:lstStyle/>
                    <a:p>
                      <a:pPr algn="ctr">
                        <a:lnSpc>
                          <a:spcPct val="115000"/>
                        </a:lnSpc>
                        <a:spcAft>
                          <a:spcPts val="0"/>
                        </a:spcAft>
                      </a:pPr>
                      <a:r>
                        <a:rPr lang="fr-FR" sz="1600" b="1" dirty="0">
                          <a:effectLst/>
                          <a:latin typeface="+mj-lt"/>
                          <a:ea typeface="Calibri"/>
                          <a:cs typeface="Arial"/>
                        </a:rPr>
                        <a:t>-400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B0EF"/>
                    </a:solidFill>
                  </a:tcPr>
                </a:tc>
                <a:tc vMerge="1">
                  <a:txBody>
                    <a:bodyPr/>
                    <a:lstStyle/>
                    <a:p>
                      <a:endParaRPr lang="fr-FR"/>
                    </a:p>
                  </a:txBody>
                  <a:tcPr/>
                </a:tc>
              </a:tr>
              <a:tr h="0">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nSpc>
                          <a:spcPct val="115000"/>
                        </a:lnSpc>
                        <a:spcAft>
                          <a:spcPts val="0"/>
                        </a:spcAft>
                      </a:pPr>
                      <a:r>
                        <a:rPr lang="fr-FR" sz="1600" b="1" dirty="0">
                          <a:effectLst/>
                          <a:latin typeface="+mj-lt"/>
                          <a:ea typeface="Calibri"/>
                          <a:cs typeface="Arial"/>
                        </a:rPr>
                        <a:t>Ordovicien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B0EF"/>
                    </a:solidFill>
                  </a:tcPr>
                </a:tc>
                <a:tc>
                  <a:txBody>
                    <a:bodyPr/>
                    <a:lstStyle/>
                    <a:p>
                      <a:pPr algn="ctr">
                        <a:lnSpc>
                          <a:spcPct val="115000"/>
                        </a:lnSpc>
                        <a:spcAft>
                          <a:spcPts val="0"/>
                        </a:spcAft>
                      </a:pPr>
                      <a:r>
                        <a:rPr lang="fr-FR" sz="1600" b="1" dirty="0">
                          <a:effectLst/>
                          <a:latin typeface="+mj-lt"/>
                          <a:ea typeface="Calibri"/>
                          <a:cs typeface="Arial"/>
                        </a:rPr>
                        <a:t>-500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B0EF"/>
                    </a:solidFill>
                  </a:tcPr>
                </a:tc>
                <a:tc vMerge="1">
                  <a:txBody>
                    <a:bodyPr/>
                    <a:lstStyle/>
                    <a:p>
                      <a:endParaRPr lang="fr-FR"/>
                    </a:p>
                  </a:txBody>
                  <a:tcPr/>
                </a:tc>
              </a:tr>
              <a:tr h="0">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a:lnSpc>
                          <a:spcPct val="115000"/>
                        </a:lnSpc>
                        <a:spcAft>
                          <a:spcPts val="0"/>
                        </a:spcAft>
                      </a:pPr>
                      <a:r>
                        <a:rPr lang="fr-FR" sz="1600" b="1" dirty="0">
                          <a:effectLst/>
                          <a:latin typeface="+mj-lt"/>
                          <a:ea typeface="Calibri"/>
                          <a:cs typeface="Arial"/>
                        </a:rPr>
                        <a:t>Cambrien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B0EF"/>
                    </a:solidFill>
                  </a:tcPr>
                </a:tc>
                <a:tc>
                  <a:txBody>
                    <a:bodyPr/>
                    <a:lstStyle/>
                    <a:p>
                      <a:pPr algn="ctr">
                        <a:lnSpc>
                          <a:spcPct val="115000"/>
                        </a:lnSpc>
                        <a:spcAft>
                          <a:spcPts val="0"/>
                        </a:spcAft>
                      </a:pPr>
                      <a:r>
                        <a:rPr lang="fr-FR" sz="1600" b="1" dirty="0">
                          <a:effectLst/>
                          <a:latin typeface="+mj-lt"/>
                          <a:ea typeface="Calibri"/>
                          <a:cs typeface="Arial"/>
                        </a:rPr>
                        <a:t>-570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B0EF"/>
                    </a:solidFill>
                  </a:tcPr>
                </a:tc>
                <a:tc vMerge="1">
                  <a:txBody>
                    <a:bodyPr/>
                    <a:lstStyle/>
                    <a:p>
                      <a:endParaRPr lang="fr-FR"/>
                    </a:p>
                  </a:txBody>
                  <a:tcPr/>
                </a:tc>
              </a:tr>
            </a:tbl>
          </a:graphicData>
        </a:graphic>
      </p:graphicFrame>
    </p:spTree>
    <p:extLst>
      <p:ext uri="{BB962C8B-B14F-4D97-AF65-F5344CB8AC3E}">
        <p14:creationId xmlns:p14="http://schemas.microsoft.com/office/powerpoint/2010/main" val="171196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3458</TotalTime>
  <Words>3575</Words>
  <Application>Microsoft Office PowerPoint</Application>
  <PresentationFormat>Affichage à l'écran (4:3)</PresentationFormat>
  <Paragraphs>519</Paragraphs>
  <Slides>68</Slides>
  <Notes>9</Notes>
  <HiddenSlides>0</HiddenSlides>
  <MMClips>0</MMClips>
  <ScaleCrop>false</ScaleCrop>
  <HeadingPairs>
    <vt:vector size="4" baseType="variant">
      <vt:variant>
        <vt:lpstr>Thème</vt:lpstr>
      </vt:variant>
      <vt:variant>
        <vt:i4>1</vt:i4>
      </vt:variant>
      <vt:variant>
        <vt:lpstr>Titres des diapositives</vt:lpstr>
      </vt:variant>
      <vt:variant>
        <vt:i4>68</vt:i4>
      </vt:variant>
    </vt:vector>
  </HeadingPairs>
  <TitlesOfParts>
    <vt:vector size="69"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Caractéristiques de l’arganier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Culture de plantules et plantation au niveau de l’arganeraie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rdkc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PC</dc:creator>
  <cp:lastModifiedBy>PC</cp:lastModifiedBy>
  <cp:revision>291</cp:revision>
  <dcterms:created xsi:type="dcterms:W3CDTF">2017-01-06T21:29:17Z</dcterms:created>
  <dcterms:modified xsi:type="dcterms:W3CDTF">2017-05-13T15:04:25Z</dcterms:modified>
</cp:coreProperties>
</file>