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65" r:id="rId2"/>
  </p:sldIdLst>
  <p:sldSz cx="10288588" cy="10288588"/>
  <p:notesSz cx="6858000" cy="9144000"/>
  <p:embeddedFontLst>
    <p:embeddedFont>
      <p:font typeface="Poppins" panose="00000500000000000000" pitchFamily="2" charset="0"/>
      <p:regular r:id="rId4"/>
      <p:bold r:id="rId5"/>
      <p:italic r:id="rId6"/>
      <p:boldItalic r:id="rId7"/>
    </p:embeddedFont>
    <p:embeddedFont>
      <p:font typeface="Poppins SemiBold" panose="00000700000000000000" pitchFamily="2" charset="0"/>
      <p:bold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83"/>
    <p:restoredTop sz="94674"/>
  </p:normalViewPr>
  <p:slideViewPr>
    <p:cSldViewPr snapToGrid="0">
      <p:cViewPr varScale="1">
        <p:scale>
          <a:sx n="54" d="100"/>
          <a:sy n="54" d="100"/>
        </p:scale>
        <p:origin x="9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flipH="1">
            <a:off x="0" y="-1"/>
            <a:ext cx="10288588" cy="1028858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07341" y="547775"/>
            <a:ext cx="8873907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51"/>
              <a:buFont typeface="Calibri" panose="020F0502020204030204"/>
              <a:buNone/>
              <a:defRPr sz="49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07341" y="2738860"/>
            <a:ext cx="8873907" cy="652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28625" algn="l" rtl="0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151"/>
              <a:buFont typeface="Arial" panose="020B0604020202020204"/>
              <a:buChar char="•"/>
              <a:defRPr sz="31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0050" algn="l" rtl="0">
              <a:lnSpc>
                <a:spcPct val="9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250"/>
              <a:buFont typeface="Arial" panose="020B0604020202020204"/>
              <a:buChar char="•"/>
              <a:defRPr sz="22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6870" algn="l" rtl="0">
              <a:lnSpc>
                <a:spcPct val="9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 panose="020B0604020202020204"/>
              <a:buChar char="•"/>
              <a:defRPr sz="202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6870" algn="l" rtl="0">
              <a:lnSpc>
                <a:spcPct val="9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 panose="020B0604020202020204"/>
              <a:buChar char="•"/>
              <a:defRPr sz="202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6870" algn="l" rtl="0">
              <a:lnSpc>
                <a:spcPct val="9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 panose="020B0604020202020204"/>
              <a:buChar char="•"/>
              <a:defRPr sz="202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6870" algn="l" rtl="0">
              <a:lnSpc>
                <a:spcPct val="9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 panose="020B0604020202020204"/>
              <a:buChar char="•"/>
              <a:defRPr sz="202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6870" algn="l" rtl="0">
              <a:lnSpc>
                <a:spcPct val="9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 panose="020B0604020202020204"/>
              <a:buChar char="•"/>
              <a:defRPr sz="202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6870" algn="l" rtl="0">
              <a:lnSpc>
                <a:spcPct val="9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 panose="020B0604020202020204"/>
              <a:buChar char="•"/>
              <a:defRPr sz="2025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707341" y="9535999"/>
            <a:ext cx="2314932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408095" y="9535999"/>
            <a:ext cx="3472398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7266315" y="9535999"/>
            <a:ext cx="2314932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35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l="12905" r="13645"/>
          <a:stretch>
            <a:fillRect/>
          </a:stretch>
        </p:blipFill>
        <p:spPr>
          <a:xfrm>
            <a:off x="6751059" y="3193266"/>
            <a:ext cx="3537528" cy="5385937"/>
          </a:xfrm>
          <a:prstGeom prst="rect">
            <a:avLst/>
          </a:prstGeom>
        </p:spPr>
      </p:pic>
      <p:sp>
        <p:nvSpPr>
          <p:cNvPr id="89" name="Google Shape;89;p11"/>
          <p:cNvSpPr/>
          <p:nvPr/>
        </p:nvSpPr>
        <p:spPr>
          <a:xfrm flipH="1">
            <a:off x="85725" y="6055995"/>
            <a:ext cx="6507480" cy="3252470"/>
          </a:xfrm>
          <a:prstGeom prst="roundRect">
            <a:avLst/>
          </a:prstGeom>
          <a:solidFill>
            <a:schemeClr val="accent2">
              <a:alpha val="60000"/>
            </a:schemeClr>
          </a:solidFill>
          <a:ln>
            <a:noFill/>
          </a:ln>
          <a:effectLst>
            <a:outerShdw blurRad="419100" dist="292100" dir="10800000" algn="ctr" rotWithShape="0">
              <a:srgbClr val="000000">
                <a:alpha val="4078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2" name="Google Shape;92;p11"/>
          <p:cNvSpPr/>
          <p:nvPr/>
        </p:nvSpPr>
        <p:spPr>
          <a:xfrm flipH="1">
            <a:off x="196653" y="3195704"/>
            <a:ext cx="6396656" cy="1657884"/>
          </a:xfrm>
          <a:prstGeom prst="roundRect">
            <a:avLst/>
          </a:prstGeom>
          <a:solidFill>
            <a:schemeClr val="accent2">
              <a:alpha val="60000"/>
            </a:schemeClr>
          </a:solidFill>
          <a:ln>
            <a:noFill/>
          </a:ln>
          <a:effectLst>
            <a:outerShdw blurRad="419100" dist="292100" dir="10800000" algn="ctr" rotWithShape="0">
              <a:srgbClr val="000000">
                <a:alpha val="4078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1"/>
          <p:cNvSpPr/>
          <p:nvPr/>
        </p:nvSpPr>
        <p:spPr>
          <a:xfrm flipH="1">
            <a:off x="35858" y="-14989"/>
            <a:ext cx="10252729" cy="17734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292100" dist="152400" dir="5400000" algn="ctr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4" name="Google Shape;94;p11"/>
          <p:cNvSpPr/>
          <p:nvPr/>
        </p:nvSpPr>
        <p:spPr>
          <a:xfrm flipH="1">
            <a:off x="23739" y="-12260"/>
            <a:ext cx="5120555" cy="1103599"/>
          </a:xfrm>
          <a:custGeom>
            <a:avLst/>
            <a:gdLst/>
            <a:ahLst/>
            <a:cxnLst/>
            <a:rect l="l" t="t" r="r" b="b"/>
            <a:pathLst>
              <a:path w="1432560" h="257175" extrusionOk="0">
                <a:moveTo>
                  <a:pt x="0" y="0"/>
                </a:moveTo>
                <a:lnTo>
                  <a:pt x="1432560" y="257175"/>
                </a:lnTo>
                <a:lnTo>
                  <a:pt x="143256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16" name="Google Shape;116;p11"/>
          <p:cNvSpPr txBox="1"/>
          <p:nvPr/>
        </p:nvSpPr>
        <p:spPr>
          <a:xfrm>
            <a:off x="2112395" y="-2675"/>
            <a:ext cx="6063797" cy="172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dirty="0">
                <a:solidFill>
                  <a:schemeClr val="bg1"/>
                </a:solidFill>
                <a:latin typeface="Poppins" panose="00000500000000000000"/>
                <a:cs typeface="Poppins" panose="00000500000000000000"/>
              </a:rPr>
              <a:t>République Algérienne Démocratique et Populaire</a:t>
            </a:r>
          </a:p>
          <a:p>
            <a:pPr algn="ctr">
              <a:lnSpc>
                <a:spcPct val="150000"/>
              </a:lnSpc>
            </a:pPr>
            <a:r>
              <a:rPr lang="fr-FR" sz="1100" b="1" dirty="0">
                <a:solidFill>
                  <a:schemeClr val="bg1"/>
                </a:solidFill>
                <a:latin typeface="Poppins" panose="00000500000000000000"/>
                <a:cs typeface="Poppins" panose="00000500000000000000"/>
              </a:rPr>
              <a:t>Ministère de l’Enseignement Supérieur et de la Recherche Scientifique</a:t>
            </a:r>
          </a:p>
          <a:p>
            <a:pPr algn="ctr">
              <a:lnSpc>
                <a:spcPct val="150000"/>
              </a:lnSpc>
            </a:pPr>
            <a:r>
              <a:rPr lang="fr-FR" sz="1100" b="1" dirty="0">
                <a:solidFill>
                  <a:schemeClr val="bg1"/>
                </a:solidFill>
                <a:latin typeface="Poppins" panose="00000500000000000000"/>
                <a:cs typeface="Poppins" panose="00000500000000000000"/>
              </a:rPr>
              <a:t>Faculté des Sciences de la Nature et de la Vie</a:t>
            </a:r>
            <a:r>
              <a:rPr lang="en-US" sz="1100" b="1" dirty="0">
                <a:solidFill>
                  <a:schemeClr val="bg1"/>
                </a:solidFill>
                <a:latin typeface="Poppins" panose="00000500000000000000"/>
                <a:cs typeface="Poppins" panose="00000500000000000000"/>
              </a:rPr>
              <a:t> </a:t>
            </a:r>
            <a:endParaRPr lang="fr-FR" sz="1100" b="1" dirty="0">
              <a:solidFill>
                <a:schemeClr val="bg1"/>
              </a:solidFill>
              <a:latin typeface="Poppins" panose="00000500000000000000"/>
              <a:cs typeface="Poppins" panose="00000500000000000000"/>
            </a:endParaRPr>
          </a:p>
          <a:p>
            <a:pPr algn="ctr">
              <a:lnSpc>
                <a:spcPct val="150000"/>
              </a:lnSpc>
            </a:pPr>
            <a:r>
              <a:rPr lang="fr-FR" sz="1100" b="1" dirty="0">
                <a:solidFill>
                  <a:schemeClr val="bg1"/>
                </a:solidFill>
                <a:latin typeface="Poppins" panose="00000500000000000000"/>
                <a:cs typeface="Poppins" panose="00000500000000000000"/>
              </a:rPr>
              <a:t>Département de Biochimie et Biologie Cellulaire et Moléculaire</a:t>
            </a:r>
          </a:p>
          <a:p>
            <a:pPr algn="ctr">
              <a:lnSpc>
                <a:spcPct val="150000"/>
              </a:lnSpc>
            </a:pPr>
            <a:endParaRPr lang="fr-FR" sz="1100" b="1" dirty="0">
              <a:solidFill>
                <a:schemeClr val="bg1"/>
              </a:solidFill>
              <a:latin typeface="Poppins" panose="00000500000000000000"/>
              <a:ea typeface="Poppins" panose="00000500000000000000"/>
              <a:cs typeface="Poppins" panose="00000500000000000000"/>
              <a:sym typeface="Poppins" panose="00000500000000000000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chemeClr val="bg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Journée organisée par l’équipe de formation PCPP</a:t>
            </a:r>
          </a:p>
        </p:txBody>
      </p:sp>
      <p:sp>
        <p:nvSpPr>
          <p:cNvPr id="117" name="Google Shape;117;p11"/>
          <p:cNvSpPr/>
          <p:nvPr/>
        </p:nvSpPr>
        <p:spPr>
          <a:xfrm>
            <a:off x="1348261" y="3305656"/>
            <a:ext cx="5152444" cy="170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lt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Overture : Mot d</a:t>
            </a:r>
            <a:r>
              <a:rPr lang="fr-FR" altLang="en-US" sz="1600" b="1" dirty="0">
                <a:solidFill>
                  <a:schemeClr val="lt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e</a:t>
            </a:r>
            <a:r>
              <a:rPr lang="en-US" sz="1600" b="1" dirty="0">
                <a:solidFill>
                  <a:schemeClr val="lt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 </a:t>
            </a:r>
            <a:r>
              <a:rPr lang="fr-FR" altLang="en-US" sz="1600" b="1" dirty="0">
                <a:solidFill>
                  <a:schemeClr val="lt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Mr le D</a:t>
            </a:r>
            <a:r>
              <a:rPr lang="en-US" sz="1600" b="1" dirty="0">
                <a:solidFill>
                  <a:schemeClr val="lt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oyen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altLang="en-US" sz="1600" b="1" dirty="0">
                <a:solidFill>
                  <a:schemeClr val="lt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Conférence :  « Comprendre et Agir pour optimiser votre santé » 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altLang="en-US" sz="1600" b="1" dirty="0">
                <a:solidFill>
                  <a:schemeClr val="lt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Pr. ROUABAH Leila (salle de conférences)</a:t>
            </a:r>
            <a:endParaRPr lang="en-US" sz="1600" b="1" dirty="0">
              <a:solidFill>
                <a:schemeClr val="lt1"/>
              </a:solidFill>
              <a:latin typeface="Poppins" panose="00000500000000000000"/>
              <a:ea typeface="Poppins" panose="00000500000000000000"/>
              <a:cs typeface="Poppins" panose="00000500000000000000"/>
              <a:sym typeface="Poppins" panose="0000050000000000000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1" dirty="0">
              <a:solidFill>
                <a:schemeClr val="lt1"/>
              </a:solidFill>
              <a:latin typeface="Poppins" panose="00000500000000000000"/>
              <a:ea typeface="Poppins" panose="00000500000000000000"/>
              <a:cs typeface="Poppins" panose="00000500000000000000"/>
              <a:sym typeface="Poppins" panose="00000500000000000000"/>
            </a:endParaRPr>
          </a:p>
        </p:txBody>
      </p:sp>
      <p:sp>
        <p:nvSpPr>
          <p:cNvPr id="118" name="Google Shape;118;p11"/>
          <p:cNvSpPr txBox="1"/>
          <p:nvPr/>
        </p:nvSpPr>
        <p:spPr>
          <a:xfrm>
            <a:off x="422091" y="3312598"/>
            <a:ext cx="839568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lt1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 </a:t>
            </a:r>
            <a:r>
              <a:rPr lang="en-US" sz="1600" dirty="0">
                <a:solidFill>
                  <a:srgbClr val="FFC000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9h:00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C000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 9h:15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rgbClr val="FFC000"/>
              </a:solidFill>
              <a:latin typeface="Poppins SemiBold" panose="00000700000000000000"/>
              <a:ea typeface="Poppins SemiBold" panose="00000700000000000000"/>
              <a:cs typeface="Poppins SemiBold" panose="00000700000000000000"/>
              <a:sym typeface="Poppins SemiBold" panose="00000700000000000000"/>
            </a:endParaRPr>
          </a:p>
        </p:txBody>
      </p:sp>
      <p:pic>
        <p:nvPicPr>
          <p:cNvPr id="3" name="Picture 4" descr="University of Constantine 1 in Algeria : Reviews &amp; Rankings | Student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8" y="215219"/>
            <a:ext cx="1140080" cy="11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Google Shape;89;p11"/>
          <p:cNvSpPr/>
          <p:nvPr/>
        </p:nvSpPr>
        <p:spPr>
          <a:xfrm flipH="1">
            <a:off x="229221" y="4932391"/>
            <a:ext cx="6396661" cy="1028688"/>
          </a:xfrm>
          <a:prstGeom prst="roundRect">
            <a:avLst/>
          </a:prstGeom>
          <a:solidFill>
            <a:schemeClr val="accent2">
              <a:alpha val="60000"/>
            </a:schemeClr>
          </a:solidFill>
          <a:ln>
            <a:noFill/>
          </a:ln>
          <a:effectLst>
            <a:outerShdw blurRad="419100" dist="292100" dir="10800000" algn="ctr" rotWithShape="0">
              <a:srgbClr val="000000">
                <a:alpha val="4078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r-FR" sz="1600" b="1" dirty="0">
              <a:solidFill>
                <a:schemeClr val="lt1"/>
              </a:solidFill>
              <a:latin typeface="Poppins" panose="00000500000000000000"/>
              <a:cs typeface="Poppins" panose="00000500000000000000"/>
              <a:sym typeface="Calibri" panose="020F0502020204030204"/>
            </a:endParaRPr>
          </a:p>
        </p:txBody>
      </p:sp>
      <p:sp>
        <p:nvSpPr>
          <p:cNvPr id="30" name="Oval 3"/>
          <p:cNvSpPr/>
          <p:nvPr/>
        </p:nvSpPr>
        <p:spPr>
          <a:xfrm>
            <a:off x="7021286" y="9242620"/>
            <a:ext cx="244928" cy="293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Google Shape;91;p11"/>
          <p:cNvSpPr txBox="1"/>
          <p:nvPr/>
        </p:nvSpPr>
        <p:spPr>
          <a:xfrm>
            <a:off x="522605" y="6126480"/>
            <a:ext cx="6173470" cy="2983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altLang="en-US" sz="1600" b="1" dirty="0">
                <a:solidFill>
                  <a:schemeClr val="lt1"/>
                </a:solidFill>
                <a:latin typeface="Poppins" panose="00000500000000000000" pitchFamily="2" charset="0"/>
                <a:ea typeface="Poppins SemiBold" panose="00000700000000000000"/>
                <a:cs typeface="Poppins" panose="00000500000000000000" pitchFamily="2" charset="0"/>
                <a:sym typeface="Poppins SemiBold" panose="00000700000000000000"/>
              </a:rPr>
              <a:t>Visite des stands : </a:t>
            </a: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600" b="1" dirty="0">
                <a:solidFill>
                  <a:schemeClr val="l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Impact du sport sur la santé: une approche physiopathologique.</a:t>
            </a:r>
            <a:endParaRPr lang="fr-FR" altLang="en-US" sz="1600" b="1" dirty="0">
              <a:solidFill>
                <a:schemeClr val="lt1"/>
              </a:solidFill>
              <a:latin typeface="Poppins" panose="00000500000000000000" pitchFamily="2" charset="0"/>
              <a:cs typeface="Poppins" panose="00000500000000000000" pitchFamily="2" charset="0"/>
              <a:sym typeface="Poppins SemiBold" panose="00000700000000000000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600" b="1" dirty="0">
                <a:solidFill>
                  <a:schemeClr val="l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 adolescent obèse : un adulte malade.</a:t>
            </a:r>
            <a:endParaRPr lang="fr-FR" sz="1600" b="1" dirty="0">
              <a:solidFill>
                <a:schemeClr val="lt1"/>
              </a:solidFill>
              <a:latin typeface="Poppins" panose="00000500000000000000" pitchFamily="2" charset="0"/>
              <a:cs typeface="Poppins" panose="00000500000000000000" pitchFamily="2" charset="0"/>
              <a:sym typeface="Poppins SemiBold" panose="00000700000000000000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600" b="1" dirty="0">
                <a:solidFill>
                  <a:schemeClr val="l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Obésité  </a:t>
            </a:r>
            <a:r>
              <a:rPr lang="en-US" sz="1600" b="1" dirty="0">
                <a:solidFill>
                  <a:schemeClr val="l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infantile</a:t>
            </a:r>
            <a:r>
              <a:rPr lang="fr-FR" sz="1600" b="1" dirty="0">
                <a:solidFill>
                  <a:schemeClr val="l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 prévenir et agir.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1600" b="1" dirty="0">
                <a:solidFill>
                  <a:schemeClr val="l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Lever le voile sur l’infertilité</a:t>
            </a:r>
            <a:endParaRPr lang="fr-FR" sz="1600" b="1" dirty="0">
              <a:solidFill>
                <a:schemeClr val="lt1"/>
              </a:solidFill>
              <a:latin typeface="Poppins" panose="00000500000000000000" pitchFamily="2" charset="0"/>
              <a:cs typeface="Poppins" panose="00000500000000000000" pitchFamily="2" charset="0"/>
              <a:sym typeface="+mn-ea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altLang="en-US" sz="1600" b="1" dirty="0">
                <a:solidFill>
                  <a:schemeClr val="lt1"/>
                </a:solidFill>
                <a:latin typeface="Poppins" panose="00000500000000000000" pitchFamily="2" charset="0"/>
                <a:ea typeface="Poppins SemiBold" panose="00000700000000000000"/>
                <a:cs typeface="Poppins" panose="00000500000000000000" pitchFamily="2" charset="0"/>
                <a:sym typeface="Poppins SemiBold" panose="00000700000000000000"/>
              </a:rPr>
              <a:t>Biologie et qualité de vie des ashmatiques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altLang="en-US" sz="1600" b="1" dirty="0">
                <a:solidFill>
                  <a:schemeClr val="lt1"/>
                </a:solidFill>
                <a:latin typeface="Poppins" panose="00000500000000000000" pitchFamily="2" charset="0"/>
                <a:ea typeface="Poppins SemiBold" panose="00000700000000000000"/>
                <a:cs typeface="Poppins" panose="00000500000000000000" pitchFamily="2" charset="0"/>
                <a:sym typeface="Poppins SemiBold" panose="00000700000000000000"/>
              </a:rPr>
              <a:t>Cytogénétique : </a:t>
            </a:r>
            <a:r>
              <a:rPr lang="en-US" altLang="fr-FR" sz="1600" b="1" dirty="0">
                <a:solidFill>
                  <a:schemeClr val="lt1"/>
                </a:solidFill>
                <a:latin typeface="Poppins" panose="00000500000000000000" pitchFamily="2" charset="0"/>
                <a:ea typeface="Poppins SemiBold" panose="00000700000000000000"/>
                <a:cs typeface="Poppins" panose="00000500000000000000" pitchFamily="2" charset="0"/>
                <a:sym typeface="Poppins SemiBold" panose="00000700000000000000"/>
              </a:rPr>
              <a:t>int</a:t>
            </a:r>
            <a:r>
              <a:rPr lang="en-US" altLang="en-US" sz="1600" b="1" dirty="0">
                <a:solidFill>
                  <a:schemeClr val="lt1"/>
                </a:solidFill>
                <a:latin typeface="Poppins" panose="00000500000000000000" pitchFamily="2" charset="0"/>
                <a:ea typeface="Poppins SemiBold" panose="00000700000000000000"/>
                <a:cs typeface="Poppins" panose="00000500000000000000" pitchFamily="2" charset="0"/>
                <a:sym typeface="Poppins SemiBold" panose="00000700000000000000"/>
              </a:rPr>
              <a:t>é</a:t>
            </a:r>
            <a:r>
              <a:rPr lang="en-US" altLang="fr-FR" sz="1600" b="1" dirty="0">
                <a:solidFill>
                  <a:schemeClr val="lt1"/>
                </a:solidFill>
                <a:latin typeface="Poppins" panose="00000500000000000000" pitchFamily="2" charset="0"/>
                <a:ea typeface="Poppins SemiBold" panose="00000700000000000000"/>
                <a:cs typeface="Poppins" panose="00000500000000000000" pitchFamily="2" charset="0"/>
                <a:sym typeface="Poppins SemiBold" panose="00000700000000000000"/>
              </a:rPr>
              <a:t>r</a:t>
            </a:r>
            <a:r>
              <a:rPr lang="en-US" altLang="en-US" sz="1600" b="1" dirty="0">
                <a:solidFill>
                  <a:schemeClr val="lt1"/>
                </a:solidFill>
                <a:latin typeface="Poppins" panose="00000500000000000000" pitchFamily="2" charset="0"/>
                <a:ea typeface="Poppins SemiBold" panose="00000700000000000000"/>
                <a:cs typeface="Poppins" panose="00000500000000000000" pitchFamily="2" charset="0"/>
                <a:sym typeface="Poppins SemiBold" panose="00000700000000000000"/>
              </a:rPr>
              <a:t>ê</a:t>
            </a:r>
            <a:r>
              <a:rPr lang="en-US" altLang="fr-FR" sz="1600" b="1" dirty="0">
                <a:solidFill>
                  <a:schemeClr val="lt1"/>
                </a:solidFill>
                <a:latin typeface="Poppins" panose="00000500000000000000" pitchFamily="2" charset="0"/>
                <a:ea typeface="Poppins SemiBold" panose="00000700000000000000"/>
                <a:cs typeface="Poppins" panose="00000500000000000000" pitchFamily="2" charset="0"/>
                <a:sym typeface="Poppins SemiBold" panose="00000700000000000000"/>
              </a:rPr>
              <a:t>t</a:t>
            </a:r>
            <a:r>
              <a:rPr lang="fr-FR" altLang="en-US" sz="1600" b="1" dirty="0">
                <a:solidFill>
                  <a:schemeClr val="lt1"/>
                </a:solidFill>
                <a:latin typeface="Poppins" panose="00000500000000000000" pitchFamily="2" charset="0"/>
                <a:ea typeface="Poppins SemiBold" panose="00000700000000000000"/>
                <a:cs typeface="Poppins" panose="00000500000000000000" pitchFamily="2" charset="0"/>
                <a:sym typeface="Poppins SemiBold" panose="00000700000000000000"/>
              </a:rPr>
              <a:t> dans le diagnostic des maladies rares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-699135" y="1838325"/>
            <a:ext cx="10987405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tx1"/>
                </a:solidFill>
                <a:latin typeface="+mn-lt"/>
                <a:ea typeface="Poppins" panose="00000500000000000000"/>
                <a:cs typeface="Poppins" panose="00000500000000000000"/>
                <a:sym typeface="Poppins" panose="00000500000000000000"/>
              </a:rPr>
              <a:t>                          Physiologie et Physiopathologie : Comprendre et Agir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tx1"/>
                </a:solidFill>
                <a:latin typeface="+mn-lt"/>
                <a:ea typeface="Poppins" panose="00000500000000000000"/>
                <a:cs typeface="Poppins" panose="00000500000000000000"/>
                <a:sym typeface="Poppins" panose="00000500000000000000"/>
              </a:rPr>
              <a:t>           Le 02 Décembre 2024 </a:t>
            </a:r>
            <a:r>
              <a:rPr lang="fr-FR" sz="24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  <a:ea typeface="Poppins" panose="00000500000000000000"/>
                <a:cs typeface="Poppins" panose="00000500000000000000"/>
                <a:sym typeface="Poppins" panose="00000500000000000000"/>
              </a:rPr>
              <a:t> </a:t>
            </a:r>
          </a:p>
        </p:txBody>
      </p:sp>
      <p:sp>
        <p:nvSpPr>
          <p:cNvPr id="38" name="Google Shape;118;p11"/>
          <p:cNvSpPr txBox="1"/>
          <p:nvPr/>
        </p:nvSpPr>
        <p:spPr>
          <a:xfrm>
            <a:off x="522906" y="5177756"/>
            <a:ext cx="159779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C000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9h:</a:t>
            </a:r>
            <a:r>
              <a:rPr lang="fr-FR" altLang="en-US" sz="1600" dirty="0">
                <a:solidFill>
                  <a:srgbClr val="FFC000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30 - 10h30</a:t>
            </a:r>
            <a:endParaRPr lang="en-US" sz="1600" dirty="0">
              <a:solidFill>
                <a:srgbClr val="FFC000"/>
              </a:solidFill>
              <a:latin typeface="Poppins SemiBold" panose="00000700000000000000"/>
              <a:ea typeface="Poppins SemiBold" panose="00000700000000000000"/>
              <a:cs typeface="Poppins SemiBold" panose="00000700000000000000"/>
              <a:sym typeface="Poppins SemiBold" panose="0000070000000000000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20696" y="5005398"/>
            <a:ext cx="4073964" cy="953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chemeClr val="lt1"/>
                </a:solidFill>
                <a:latin typeface="Poppins" panose="00000500000000000000"/>
                <a:cs typeface="Poppins" panose="00000500000000000000"/>
                <a:sym typeface="Calibri" panose="020F0502020204030204"/>
              </a:rPr>
              <a:t>Atelier  01 : Gestion des références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fr-FR" sz="1600" b="1" dirty="0">
              <a:solidFill>
                <a:schemeClr val="lt1"/>
              </a:solidFill>
              <a:latin typeface="Poppins" panose="00000500000000000000"/>
              <a:cs typeface="Poppins" panose="00000500000000000000"/>
              <a:sym typeface="Calibri" panose="020F0502020204030204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chemeClr val="lt1"/>
                </a:solidFill>
                <a:latin typeface="Poppins" panose="00000500000000000000"/>
                <a:cs typeface="Poppins" panose="00000500000000000000"/>
                <a:sym typeface="Calibri" panose="020F0502020204030204"/>
              </a:rPr>
              <a:t>Dr. DJOUDI B   </a:t>
            </a:r>
            <a:r>
              <a:rPr lang="fr-FR" altLang="en-US" sz="1200" b="1" dirty="0">
                <a:solidFill>
                  <a:schemeClr val="lt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(salle de conférences)</a:t>
            </a:r>
            <a:endParaRPr lang="en-US" sz="1200" b="1" dirty="0">
              <a:solidFill>
                <a:schemeClr val="lt1"/>
              </a:solidFill>
              <a:latin typeface="Poppins" panose="00000500000000000000"/>
              <a:ea typeface="Poppins" panose="00000500000000000000"/>
              <a:cs typeface="Poppins" panose="00000500000000000000"/>
              <a:sym typeface="Poppins" panose="0000050000000000000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chemeClr val="lt1"/>
                </a:solidFill>
                <a:latin typeface="Poppins" panose="00000500000000000000"/>
                <a:cs typeface="Poppins" panose="00000500000000000000"/>
                <a:sym typeface="Calibri" panose="020F0502020204030204"/>
              </a:rPr>
              <a:t>Public cible : M2 PCPP</a:t>
            </a:r>
          </a:p>
        </p:txBody>
      </p:sp>
      <p:sp>
        <p:nvSpPr>
          <p:cNvPr id="42" name="Google Shape;89;p11"/>
          <p:cNvSpPr/>
          <p:nvPr/>
        </p:nvSpPr>
        <p:spPr>
          <a:xfrm flipH="1">
            <a:off x="299623" y="9318283"/>
            <a:ext cx="6396661" cy="1050281"/>
          </a:xfrm>
          <a:prstGeom prst="roundRect">
            <a:avLst/>
          </a:prstGeom>
          <a:solidFill>
            <a:schemeClr val="accent2">
              <a:alpha val="60000"/>
            </a:schemeClr>
          </a:solidFill>
          <a:ln>
            <a:noFill/>
          </a:ln>
          <a:effectLst>
            <a:outerShdw blurRad="419100" dist="292100" dir="10800000" algn="ctr" rotWithShape="0">
              <a:srgbClr val="000000">
                <a:alpha val="4078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r-FR" sz="1600" b="1" dirty="0">
              <a:solidFill>
                <a:schemeClr val="lt1"/>
              </a:solidFill>
              <a:latin typeface="Poppins" panose="00000500000000000000"/>
              <a:cs typeface="Poppins" panose="00000500000000000000"/>
              <a:sym typeface="Calibri" panose="020F0502020204030204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87501" y="9169347"/>
            <a:ext cx="4073964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fr-FR" sz="1600" b="1" dirty="0">
              <a:solidFill>
                <a:schemeClr val="lt1"/>
              </a:solidFill>
              <a:latin typeface="Poppins" panose="00000500000000000000"/>
              <a:cs typeface="Poppins" panose="00000500000000000000"/>
              <a:sym typeface="Calibri" panose="020F0502020204030204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chemeClr val="lt1"/>
                </a:solidFill>
                <a:latin typeface="Poppins" panose="00000500000000000000"/>
                <a:cs typeface="Poppins" panose="00000500000000000000"/>
                <a:sym typeface="Calibri" panose="020F0502020204030204"/>
              </a:rPr>
              <a:t>Atelier  02 :  R</a:t>
            </a:r>
            <a:r>
              <a:rPr lang="fr-FR" sz="1600" b="1" dirty="0">
                <a:solidFill>
                  <a:schemeClr val="lt1"/>
                </a:solidFill>
                <a:latin typeface="Poppins" panose="00000500000000000000"/>
                <a:cs typeface="Poppins" panose="00000500000000000000"/>
              </a:rPr>
              <a:t>édaction scientifique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fr-FR" sz="1600" b="1" dirty="0">
              <a:solidFill>
                <a:schemeClr val="lt1"/>
              </a:solidFill>
              <a:latin typeface="Poppins" panose="00000500000000000000"/>
              <a:cs typeface="Poppins" panose="00000500000000000000"/>
              <a:sym typeface="Calibri" panose="020F0502020204030204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chemeClr val="lt1"/>
                </a:solidFill>
                <a:latin typeface="Poppins" panose="00000500000000000000"/>
                <a:cs typeface="Poppins" panose="00000500000000000000"/>
                <a:sym typeface="Calibri" panose="020F0502020204030204"/>
              </a:rPr>
              <a:t>Dr. DAHMANI D I   </a:t>
            </a:r>
            <a:r>
              <a:rPr lang="fr-FR" altLang="en-US" sz="1200" b="1" dirty="0">
                <a:solidFill>
                  <a:schemeClr val="lt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rPr>
              <a:t>(Amphi 6)</a:t>
            </a:r>
            <a:endParaRPr lang="en-US" sz="1200" b="1" dirty="0">
              <a:solidFill>
                <a:schemeClr val="lt1"/>
              </a:solidFill>
              <a:latin typeface="Poppins" panose="00000500000000000000"/>
              <a:ea typeface="Poppins" panose="00000500000000000000"/>
              <a:cs typeface="Poppins" panose="00000500000000000000"/>
              <a:sym typeface="Poppins" panose="0000050000000000000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chemeClr val="lt1"/>
                </a:solidFill>
                <a:latin typeface="Poppins" panose="00000500000000000000"/>
                <a:cs typeface="Poppins" panose="00000500000000000000"/>
                <a:sym typeface="Calibri" panose="020F0502020204030204"/>
              </a:rPr>
              <a:t>Public cible : M1 PCPP, L3 BMC</a:t>
            </a:r>
          </a:p>
        </p:txBody>
      </p:sp>
      <p:sp>
        <p:nvSpPr>
          <p:cNvPr id="44" name="Google Shape;118;p11"/>
          <p:cNvSpPr txBox="1"/>
          <p:nvPr/>
        </p:nvSpPr>
        <p:spPr>
          <a:xfrm>
            <a:off x="342900" y="9462135"/>
            <a:ext cx="1778000" cy="45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C000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11:</a:t>
            </a:r>
            <a:r>
              <a:rPr lang="fr-FR" altLang="en-US" sz="1600" dirty="0">
                <a:solidFill>
                  <a:srgbClr val="FFC000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30 – 12:00</a:t>
            </a:r>
            <a:endParaRPr lang="en-US" sz="1600" dirty="0">
              <a:solidFill>
                <a:srgbClr val="FFC000"/>
              </a:solidFill>
              <a:latin typeface="Poppins SemiBold" panose="00000700000000000000"/>
              <a:ea typeface="Poppins SemiBold" panose="00000700000000000000"/>
              <a:cs typeface="Poppins SemiBold" panose="00000700000000000000"/>
              <a:sym typeface="Poppins SemiBold" panose="00000700000000000000"/>
            </a:endParaRPr>
          </a:p>
        </p:txBody>
      </p:sp>
      <p:sp>
        <p:nvSpPr>
          <p:cNvPr id="45" name="Google Shape;118;p11"/>
          <p:cNvSpPr txBox="1"/>
          <p:nvPr/>
        </p:nvSpPr>
        <p:spPr>
          <a:xfrm rot="16200000">
            <a:off x="-440253" y="7214126"/>
            <a:ext cx="159779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C000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9h:</a:t>
            </a:r>
            <a:r>
              <a:rPr lang="fr-FR" altLang="en-US" sz="1600" dirty="0">
                <a:solidFill>
                  <a:srgbClr val="FFC000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30 -13h30</a:t>
            </a:r>
            <a:endParaRPr lang="en-US" sz="1600" dirty="0">
              <a:solidFill>
                <a:srgbClr val="FFC000"/>
              </a:solidFill>
              <a:latin typeface="Poppins SemiBold" panose="00000700000000000000"/>
              <a:ea typeface="Poppins SemiBold" panose="00000700000000000000"/>
              <a:cs typeface="Poppins SemiBold" panose="00000700000000000000"/>
              <a:sym typeface="Poppins SemiBold" panose="00000700000000000000"/>
            </a:endParaRPr>
          </a:p>
        </p:txBody>
      </p:sp>
      <p:sp>
        <p:nvSpPr>
          <p:cNvPr id="46" name="Google Shape;118;p11"/>
          <p:cNvSpPr txBox="1"/>
          <p:nvPr/>
        </p:nvSpPr>
        <p:spPr>
          <a:xfrm>
            <a:off x="7312018" y="9119550"/>
            <a:ext cx="2197579" cy="45910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Mesure de </a:t>
            </a:r>
            <a:r>
              <a:rPr lang="en-US" sz="1600" dirty="0" err="1">
                <a:solidFill>
                  <a:schemeClr val="tx1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l’IMC</a:t>
            </a:r>
            <a:endParaRPr lang="en-US" sz="1600" dirty="0">
              <a:solidFill>
                <a:schemeClr val="tx1"/>
              </a:solidFill>
              <a:latin typeface="Poppins SemiBold" panose="00000700000000000000"/>
              <a:ea typeface="Poppins SemiBold" panose="00000700000000000000"/>
              <a:cs typeface="Poppins SemiBold" panose="00000700000000000000"/>
              <a:sym typeface="Poppins SemiBold" panose="00000700000000000000"/>
            </a:endParaRPr>
          </a:p>
        </p:txBody>
      </p:sp>
      <p:sp>
        <p:nvSpPr>
          <p:cNvPr id="47" name="Oval 3"/>
          <p:cNvSpPr/>
          <p:nvPr/>
        </p:nvSpPr>
        <p:spPr>
          <a:xfrm>
            <a:off x="7021286" y="9628004"/>
            <a:ext cx="244928" cy="293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Google Shape;118;p11"/>
          <p:cNvSpPr txBox="1"/>
          <p:nvPr/>
        </p:nvSpPr>
        <p:spPr>
          <a:xfrm>
            <a:off x="7312025" y="9518650"/>
            <a:ext cx="3180080" cy="45910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>
                <a:solidFill>
                  <a:schemeClr val="tx1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Prise</a:t>
            </a:r>
            <a:r>
              <a:rPr lang="en-US" sz="1600" dirty="0">
                <a:solidFill>
                  <a:schemeClr val="tx1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 de la tension</a:t>
            </a:r>
            <a:r>
              <a:rPr lang="fr-FR" altLang="en-US" sz="1600" dirty="0">
                <a:solidFill>
                  <a:schemeClr val="tx1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Poppins SemiBold" panose="00000700000000000000"/>
                <a:ea typeface="Poppins SemiBold" panose="00000700000000000000"/>
                <a:cs typeface="Poppins SemiBold" panose="00000700000000000000"/>
                <a:sym typeface="Poppins SemiBold" panose="00000700000000000000"/>
              </a:rPr>
              <a:t>artérielle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3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2524"/>
      </a:accent1>
      <a:accent2>
        <a:srgbClr val="222A35"/>
      </a:accent2>
      <a:accent3>
        <a:srgbClr val="85B3BB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Personnalisé</PresentationFormat>
  <Paragraphs>34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Poppins SemiBold</vt:lpstr>
      <vt:lpstr>Poppins</vt:lpstr>
      <vt:lpstr>Calibri</vt:lpstr>
      <vt:lpstr>Arial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Mohamed Larbi REZGOUN</cp:lastModifiedBy>
  <cp:revision>28</cp:revision>
  <dcterms:created xsi:type="dcterms:W3CDTF">2024-11-28T09:42:00Z</dcterms:created>
  <dcterms:modified xsi:type="dcterms:W3CDTF">2024-11-29T12:15:39Z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391142CB07B243609AD0D635BF83EE56_13</vt:lpwstr>
  </property>
  <property fmtid="{D5CDD505-2E9C-101B-9397-08002B2CF9AE}" pid="3" name="KSOProductBuildVer">
    <vt:lpwstr>1036-12.2.0.18911</vt:lpwstr>
  </property>
</Properties>
</file>