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60" r:id="rId4"/>
    <p:sldId id="261" r:id="rId5"/>
    <p:sldId id="262" r:id="rId6"/>
    <p:sldId id="268" r:id="rId7"/>
    <p:sldId id="269" r:id="rId8"/>
    <p:sldId id="273" r:id="rId9"/>
    <p:sldId id="274" r:id="rId10"/>
    <p:sldId id="275" r:id="rId11"/>
    <p:sldId id="277" r:id="rId12"/>
    <p:sldId id="279" r:id="rId13"/>
    <p:sldId id="281" r:id="rId14"/>
    <p:sldId id="283" r:id="rId15"/>
    <p:sldId id="28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99"/>
    <a:srgbClr val="66FFCC"/>
    <a:srgbClr val="CCFF66"/>
    <a:srgbClr val="660066"/>
    <a:srgbClr val="3366FF"/>
    <a:srgbClr val="99FF66"/>
    <a:srgbClr val="CCFF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D70-B4AB-45D1-94FA-076A871315E6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4E5-74A9-49E5-9D18-53F9D6173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22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D70-B4AB-45D1-94FA-076A871315E6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4E5-74A9-49E5-9D18-53F9D6173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2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D70-B4AB-45D1-94FA-076A871315E6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4E5-74A9-49E5-9D18-53F9D6173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00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D70-B4AB-45D1-94FA-076A871315E6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4E5-74A9-49E5-9D18-53F9D6173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8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D70-B4AB-45D1-94FA-076A871315E6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4E5-74A9-49E5-9D18-53F9D6173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56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D70-B4AB-45D1-94FA-076A871315E6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4E5-74A9-49E5-9D18-53F9D6173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18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D70-B4AB-45D1-94FA-076A871315E6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4E5-74A9-49E5-9D18-53F9D6173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45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D70-B4AB-45D1-94FA-076A871315E6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4E5-74A9-49E5-9D18-53F9D6173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64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D70-B4AB-45D1-94FA-076A871315E6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4E5-74A9-49E5-9D18-53F9D6173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1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D70-B4AB-45D1-94FA-076A871315E6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4E5-74A9-49E5-9D18-53F9D6173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53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D70-B4AB-45D1-94FA-076A871315E6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4E5-74A9-49E5-9D18-53F9D6173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26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A8D70-B4AB-45D1-94FA-076A871315E6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4E5-74A9-49E5-9D18-53F9D6173B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78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340768"/>
            <a:ext cx="7776864" cy="324036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000" b="1" dirty="0">
                <a:latin typeface="Times New Roman" pitchFamily="18" charset="0"/>
                <a:cs typeface="Times New Roman" pitchFamily="18" charset="0"/>
              </a:rPr>
              <a:t>Pr. LABBANI</a:t>
            </a:r>
          </a:p>
          <a:p>
            <a:pPr marL="0" indent="0" algn="ctr">
              <a:buNone/>
            </a:pPr>
            <a:r>
              <a:rPr lang="fr-FR" sz="3000" b="1" dirty="0">
                <a:latin typeface="Times New Roman" pitchFamily="18" charset="0"/>
                <a:cs typeface="Times New Roman" pitchFamily="18" charset="0"/>
              </a:rPr>
              <a:t>L3 BPV</a:t>
            </a:r>
          </a:p>
          <a:p>
            <a:pPr marL="0" indent="0" algn="ctr">
              <a:buNone/>
            </a:pPr>
            <a:r>
              <a:rPr lang="fr-FR" sz="3000" b="1" dirty="0">
                <a:latin typeface="Times New Roman" pitchFamily="18" charset="0"/>
                <a:cs typeface="Times New Roman" pitchFamily="18" charset="0"/>
              </a:rPr>
              <a:t>Année Universitaire: </a:t>
            </a:r>
            <a:r>
              <a:rPr lang="fr-FR" sz="3000" b="1" dirty="0" smtClean="0">
                <a:latin typeface="Times New Roman" pitchFamily="18" charset="0"/>
                <a:cs typeface="Times New Roman" pitchFamily="18" charset="0"/>
              </a:rPr>
              <a:t>2020-2021</a:t>
            </a:r>
            <a:endParaRPr lang="fr-FR" sz="3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3000" b="1" dirty="0">
                <a:latin typeface="Times New Roman" pitchFamily="18" charset="0"/>
                <a:cs typeface="Times New Roman" pitchFamily="18" charset="0"/>
              </a:rPr>
              <a:t>Département de Biologie et Ecologie Végétale</a:t>
            </a:r>
          </a:p>
          <a:p>
            <a:pPr marL="0" indent="0" algn="ctr">
              <a:buNone/>
            </a:pPr>
            <a:r>
              <a:rPr lang="fr-FR" sz="3000" b="1" dirty="0">
                <a:latin typeface="Times New Roman" pitchFamily="18" charset="0"/>
                <a:cs typeface="Times New Roman" pitchFamily="18" charset="0"/>
              </a:rPr>
              <a:t>Faculté des Sciences de la Nature et de la Vie</a:t>
            </a:r>
          </a:p>
          <a:p>
            <a:pPr marL="0" indent="0" algn="ctr">
              <a:buNone/>
            </a:pPr>
            <a:r>
              <a:rPr lang="fr-FR" sz="3000" b="1" dirty="0">
                <a:latin typeface="Times New Roman" pitchFamily="18" charset="0"/>
                <a:cs typeface="Times New Roman" pitchFamily="18" charset="0"/>
              </a:rPr>
              <a:t>Université des Frères </a:t>
            </a:r>
            <a:r>
              <a:rPr lang="fr-FR" sz="3000" b="1" dirty="0" err="1">
                <a:latin typeface="Times New Roman" pitchFamily="18" charset="0"/>
                <a:cs typeface="Times New Roman" pitchFamily="18" charset="0"/>
              </a:rPr>
              <a:t>Mentouri</a:t>
            </a:r>
            <a:r>
              <a:rPr lang="fr-FR" sz="3000" b="1" dirty="0">
                <a:latin typeface="Times New Roman" pitchFamily="18" charset="0"/>
                <a:cs typeface="Times New Roman" pitchFamily="18" charset="0"/>
              </a:rPr>
              <a:t> Constantine 1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2736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DF031-6FE4-4724-8F73-A8494386D919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274638"/>
            <a:ext cx="2376264" cy="490066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3600" b="1" dirty="0" smtClean="0"/>
              <a:t>ADN et ARN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496944" cy="4525963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fr-FR" sz="2800" b="1" dirty="0" smtClean="0">
                <a:solidFill>
                  <a:srgbClr val="7030A0"/>
                </a:solidFill>
              </a:rPr>
              <a:t>ARN : Acide </a:t>
            </a:r>
            <a:r>
              <a:rPr lang="fr-FR" sz="2800" b="1" dirty="0" err="1" smtClean="0">
                <a:solidFill>
                  <a:srgbClr val="7030A0"/>
                </a:solidFill>
              </a:rPr>
              <a:t>RiboNucléique</a:t>
            </a:r>
            <a:endParaRPr lang="fr-FR" sz="2800" b="1" dirty="0" smtClean="0">
              <a:solidFill>
                <a:srgbClr val="7030A0"/>
              </a:solidFill>
            </a:endParaRPr>
          </a:p>
          <a:p>
            <a:pPr marL="0" indent="0" eaLnBrk="1" hangingPunct="1">
              <a:buNone/>
              <a:defRPr/>
            </a:pPr>
            <a:endParaRPr lang="fr-FR" sz="2800" b="1" dirty="0" smtClean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fr-FR" sz="2800" b="1" dirty="0" smtClean="0"/>
              <a:t>Rôles de l’ARN : même que celui de l’ADN dans les virus à ARN, intermédiaire entre l’information portée par l’ADN et son expression par les protéines …</a:t>
            </a:r>
          </a:p>
          <a:p>
            <a:pPr eaLnBrk="1" hangingPunct="1">
              <a:defRPr/>
            </a:pPr>
            <a:endParaRPr lang="fr-FR" sz="2800" b="1" dirty="0" smtClean="0"/>
          </a:p>
          <a:p>
            <a:pPr eaLnBrk="1" hangingPunct="1">
              <a:defRPr/>
            </a:pPr>
            <a:r>
              <a:rPr lang="fr-FR" sz="2800" b="1" dirty="0" smtClean="0"/>
              <a:t>Localisation de l’ARN : </a:t>
            </a:r>
          </a:p>
          <a:p>
            <a:pPr lvl="1" eaLnBrk="1" hangingPunct="1">
              <a:defRPr/>
            </a:pPr>
            <a:r>
              <a:rPr lang="fr-FR" sz="2400" b="1" dirty="0" smtClean="0"/>
              <a:t>ARNm présent partout dans les cellules eucaryotes et procaryotes.</a:t>
            </a:r>
          </a:p>
          <a:p>
            <a:pPr lvl="1" eaLnBrk="1" hangingPunct="1">
              <a:defRPr/>
            </a:pPr>
            <a:r>
              <a:rPr lang="fr-FR" sz="2400" b="1" dirty="0" smtClean="0"/>
              <a:t>ARNr et </a:t>
            </a:r>
            <a:r>
              <a:rPr lang="fr-FR" sz="2400" b="1" dirty="0" err="1" smtClean="0"/>
              <a:t>ARNt</a:t>
            </a:r>
            <a:r>
              <a:rPr lang="fr-FR" sz="2400" b="1" dirty="0" smtClean="0"/>
              <a:t> présents dans les organites où est localisé l’ADN. </a:t>
            </a:r>
          </a:p>
          <a:p>
            <a:pPr eaLnBrk="1" hangingPunct="1">
              <a:defRPr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4001451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A2CEA-4C80-49F2-9094-97FE82ADD72F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620688"/>
            <a:ext cx="2520280" cy="63408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3600" b="1" dirty="0" smtClean="0"/>
              <a:t>ADN et ARN</a:t>
            </a:r>
          </a:p>
        </p:txBody>
      </p:sp>
      <p:pic>
        <p:nvPicPr>
          <p:cNvPr id="18436" name="Picture 12" descr="A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772816"/>
            <a:ext cx="784860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510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6F4B9-B756-450F-82A8-D7673DE02EF3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5472608" cy="634082"/>
          </a:xfrm>
          <a:solidFill>
            <a:srgbClr val="FFCCCC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b="1" dirty="0" smtClean="0"/>
              <a:t>Synthèse des protéines </a:t>
            </a:r>
            <a:endParaRPr lang="fr-FR" sz="2400" b="1" dirty="0" smtClean="0"/>
          </a:p>
        </p:txBody>
      </p:sp>
      <p:pic>
        <p:nvPicPr>
          <p:cNvPr id="23556" name="Picture 1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4" y="908720"/>
            <a:ext cx="8873422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586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37DE6-1040-4655-9E80-5A77FCF90E28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274638"/>
            <a:ext cx="4752528" cy="41805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b="1" dirty="0" smtClean="0"/>
              <a:t>Synthèse des Protéines</a:t>
            </a:r>
            <a:endParaRPr lang="fr-FR" sz="2400" b="1" dirty="0" smtClean="0"/>
          </a:p>
        </p:txBody>
      </p:sp>
      <p:pic>
        <p:nvPicPr>
          <p:cNvPr id="24580" name="Picture 4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4"/>
            <a:ext cx="8964337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940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90872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. </a:t>
            </a:r>
            <a:r>
              <a:rPr lang="fr-FR" sz="2800" b="1" dirty="0" smtClean="0"/>
              <a:t>Des </a:t>
            </a:r>
            <a:r>
              <a:rPr lang="fr-FR" sz="2800" b="1" dirty="0"/>
              <a:t>régions chromosomiques sont plus pauvres en gènes que d’autres (ex: centromères</a:t>
            </a:r>
            <a:r>
              <a:rPr lang="fr-FR" sz="2800" b="1" dirty="0" smtClean="0"/>
              <a:t>)</a:t>
            </a:r>
          </a:p>
          <a:p>
            <a:endParaRPr lang="fr-FR" sz="800" dirty="0" smtClean="0"/>
          </a:p>
          <a:p>
            <a:endParaRPr lang="fr-FR" sz="800" dirty="0"/>
          </a:p>
          <a:p>
            <a:r>
              <a:rPr lang="fr-FR" sz="2800" b="1" dirty="0"/>
              <a:t>. A, T, G et C ne sont pas </a:t>
            </a:r>
            <a:r>
              <a:rPr lang="fr-FR" sz="2800" b="1" dirty="0" err="1"/>
              <a:t>équireprésentés</a:t>
            </a:r>
            <a:r>
              <a:rPr lang="fr-FR" sz="2800" b="1" dirty="0"/>
              <a:t>: 59,7% de </a:t>
            </a:r>
            <a:r>
              <a:rPr lang="fr-FR" sz="2800" b="1" dirty="0" smtClean="0"/>
              <a:t>AT</a:t>
            </a:r>
          </a:p>
          <a:p>
            <a:endParaRPr lang="fr-FR" sz="800" dirty="0" smtClean="0"/>
          </a:p>
          <a:p>
            <a:endParaRPr lang="fr-FR" sz="800" dirty="0"/>
          </a:p>
          <a:p>
            <a:r>
              <a:rPr lang="fr-FR" sz="2800" b="1" dirty="0"/>
              <a:t>. Les gènes sont plutôt riches en </a:t>
            </a:r>
            <a:r>
              <a:rPr lang="fr-FR" sz="2800" b="1" dirty="0" smtClean="0"/>
              <a:t>AT</a:t>
            </a:r>
          </a:p>
          <a:p>
            <a:endParaRPr lang="fr-FR" sz="800" dirty="0" smtClean="0"/>
          </a:p>
          <a:p>
            <a:endParaRPr lang="fr-FR" sz="800" dirty="0"/>
          </a:p>
          <a:p>
            <a:r>
              <a:rPr lang="fr-FR" sz="2800" b="1" dirty="0"/>
              <a:t>. Les régions promotrices sont plutôt riches en </a:t>
            </a:r>
            <a:r>
              <a:rPr lang="fr-FR" sz="2800" b="1" dirty="0" smtClean="0"/>
              <a:t>GC</a:t>
            </a:r>
          </a:p>
          <a:p>
            <a:endParaRPr lang="fr-FR" sz="800" b="1" dirty="0" smtClean="0"/>
          </a:p>
          <a:p>
            <a:endParaRPr lang="fr-FR" sz="800" b="1" dirty="0" smtClean="0"/>
          </a:p>
          <a:p>
            <a:r>
              <a:rPr lang="fr-FR" sz="2800" b="1" dirty="0" smtClean="0"/>
              <a:t>. </a:t>
            </a:r>
            <a:r>
              <a:rPr lang="fr-FR" sz="2800" b="1" dirty="0">
                <a:solidFill>
                  <a:srgbClr val="FF0000"/>
                </a:solidFill>
              </a:rPr>
              <a:t>A tout gène correspond un transcrit constitué d’ARN, lui-même utilisé par les ribosomes pour fabriquer une protéine</a:t>
            </a:r>
            <a:r>
              <a:rPr lang="fr-FR" sz="2800" b="1" dirty="0" smtClean="0">
                <a:solidFill>
                  <a:srgbClr val="FF0000"/>
                </a:solidFill>
              </a:rPr>
              <a:t>.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81D99-985F-4B93-B2AD-809CBA8752BB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4464496" cy="72008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4000" b="1" dirty="0" smtClean="0"/>
              <a:t>Notion de Biologie</a:t>
            </a:r>
            <a:endParaRPr lang="fr-FR" sz="2400" b="1" dirty="0" smtClean="0"/>
          </a:p>
        </p:txBody>
      </p:sp>
      <p:pic>
        <p:nvPicPr>
          <p:cNvPr id="25604" name="Picture 8" descr="echel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196752"/>
            <a:ext cx="7776000" cy="54726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254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9672" y="2636912"/>
            <a:ext cx="554461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5400" b="1" dirty="0" smtClean="0"/>
              <a:t>Notion de Biologie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114886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5F2D9-D8E8-41CA-9310-CDB1BC668FAE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4176464" cy="41805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b="1" dirty="0" smtClean="0"/>
              <a:t>Rappels historiques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640960" cy="5400599"/>
          </a:xfrm>
          <a:solidFill>
            <a:srgbClr val="FFFF99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fr-FR" sz="2800" b="1" dirty="0" smtClean="0"/>
              <a:t>1869 - F. </a:t>
            </a:r>
            <a:r>
              <a:rPr lang="fr-FR" sz="2800" b="1" dirty="0" smtClean="0">
                <a:cs typeface="Times New Roman" charset="0"/>
              </a:rPr>
              <a:t>Miescher</a:t>
            </a:r>
            <a:r>
              <a:rPr lang="fr-FR" sz="2800" b="1" dirty="0" smtClean="0"/>
              <a:t> : substance dans les noyaux : l’ADN.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sz="2800" b="1" dirty="0" smtClean="0">
                <a:solidFill>
                  <a:srgbClr val="0070C0"/>
                </a:solidFill>
              </a:rPr>
              <a:t>1896</a:t>
            </a:r>
            <a:r>
              <a:rPr lang="fr-FR" sz="2800" b="1" dirty="0" smtClean="0"/>
              <a:t> - G. Mendel : lois de l’hérédité.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sz="2800" b="1" dirty="0" smtClean="0">
                <a:solidFill>
                  <a:srgbClr val="7030A0"/>
                </a:solidFill>
              </a:rPr>
              <a:t>1910</a:t>
            </a:r>
            <a:r>
              <a:rPr lang="fr-FR" sz="2800" b="1" dirty="0" smtClean="0"/>
              <a:t> - T. Morgan : chromosomes portent les gènes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sz="2800" b="1" dirty="0" smtClean="0">
                <a:cs typeface="Times New Roman" charset="0"/>
              </a:rPr>
              <a:t>1930 - W. </a:t>
            </a:r>
            <a:r>
              <a:rPr lang="fr-FR" sz="2800" b="1" dirty="0" err="1" smtClean="0">
                <a:cs typeface="Times New Roman" charset="0"/>
              </a:rPr>
              <a:t>Astbury</a:t>
            </a:r>
            <a:r>
              <a:rPr lang="fr-FR" sz="2800" b="1" dirty="0" smtClean="0">
                <a:cs typeface="Times New Roman" charset="0"/>
              </a:rPr>
              <a:t> : structure filamenteuse de l’ADN.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sz="2800" b="1" dirty="0" smtClean="0">
                <a:solidFill>
                  <a:srgbClr val="009900"/>
                </a:solidFill>
                <a:cs typeface="Times New Roman" charset="0"/>
              </a:rPr>
              <a:t>1944</a:t>
            </a:r>
            <a:r>
              <a:rPr lang="fr-FR" sz="2800" b="1" dirty="0" smtClean="0">
                <a:cs typeface="Times New Roman" charset="0"/>
              </a:rPr>
              <a:t> - O. Avery : lien entre l’hérédité et l’ADN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sz="2800" b="1" dirty="0" smtClean="0">
                <a:solidFill>
                  <a:srgbClr val="FF0000"/>
                </a:solidFill>
                <a:cs typeface="Times New Roman" charset="0"/>
              </a:rPr>
              <a:t>1953</a:t>
            </a:r>
            <a:r>
              <a:rPr lang="fr-FR" sz="2800" b="1" dirty="0" smtClean="0">
                <a:cs typeface="Times New Roman" charset="0"/>
              </a:rPr>
              <a:t> - J. Watson et F. Crick : double hélice de l’ADN.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sz="2800" b="1" dirty="0" smtClean="0">
                <a:cs typeface="Times New Roman" charset="0"/>
              </a:rPr>
              <a:t>1955 - F. Sanger : séquençage de l’insuline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sz="2800" b="1" dirty="0" smtClean="0">
                <a:solidFill>
                  <a:srgbClr val="660066"/>
                </a:solidFill>
              </a:rPr>
              <a:t>1962</a:t>
            </a:r>
            <a:r>
              <a:rPr lang="fr-FR" sz="2800" b="1" dirty="0" smtClean="0"/>
              <a:t> - J. Monod et F. Jacob : ARNm intermédiaire 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fr-FR" sz="2800" b="1" dirty="0"/>
              <a:t> </a:t>
            </a:r>
            <a:r>
              <a:rPr lang="fr-FR" sz="2800" b="1" dirty="0" smtClean="0"/>
              <a:t>                ADN-protéine</a:t>
            </a:r>
            <a:r>
              <a:rPr lang="fr-FR" sz="2800" dirty="0" smtClean="0"/>
              <a:t>.</a:t>
            </a:r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583584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78686-6EFE-46E7-86B6-DA249AD293E1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4392488" cy="5620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b="1" dirty="0" smtClean="0"/>
              <a:t>Rappels historiques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712968" cy="5688632"/>
          </a:xfrm>
          <a:solidFill>
            <a:srgbClr val="FFFF99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800" b="1" dirty="0" smtClean="0"/>
              <a:t>1968 - M. Nirenberg, G. Khorana et R. Holley : code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fr-FR" sz="2800" b="1" dirty="0"/>
              <a:t> </a:t>
            </a:r>
            <a:r>
              <a:rPr lang="fr-FR" sz="2800" b="1" dirty="0" smtClean="0"/>
              <a:t>               génétique</a:t>
            </a:r>
            <a:endParaRPr lang="fr-FR" sz="2800" b="1" dirty="0" smtClean="0">
              <a:cs typeface="Times New Roman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dirty="0" smtClean="0">
                <a:cs typeface="Times New Roman" charset="0"/>
              </a:rPr>
              <a:t>1970 : M. Temin, D. Baltimore : identification de la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fr-FR" sz="2800" b="1" dirty="0">
                <a:cs typeface="Times New Roman" charset="0"/>
              </a:rPr>
              <a:t> </a:t>
            </a:r>
            <a:r>
              <a:rPr lang="fr-FR" sz="2800" b="1" dirty="0" smtClean="0">
                <a:cs typeface="Times New Roman" charset="0"/>
              </a:rPr>
              <a:t>               reverse transcriptase.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dirty="0" smtClean="0"/>
              <a:t>1975 - E.M. </a:t>
            </a:r>
            <a:r>
              <a:rPr lang="fr-FR" sz="2800" b="1" dirty="0" err="1" smtClean="0"/>
              <a:t>Southern</a:t>
            </a:r>
            <a:r>
              <a:rPr lang="fr-FR" sz="2800" b="1" dirty="0" smtClean="0"/>
              <a:t> : Méthode de séquençage des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fr-FR" sz="2800" b="1" dirty="0"/>
              <a:t> </a:t>
            </a:r>
            <a:r>
              <a:rPr lang="fr-FR" sz="2800" b="1" dirty="0" smtClean="0"/>
              <a:t>               nucléotides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dirty="0" smtClean="0"/>
              <a:t>1978 - </a:t>
            </a:r>
            <a:r>
              <a:rPr lang="fr-FR" sz="2800" b="1" dirty="0" smtClean="0">
                <a:cs typeface="Times New Roman" charset="0"/>
              </a:rPr>
              <a:t>W. Arber, D. </a:t>
            </a:r>
            <a:r>
              <a:rPr lang="fr-FR" sz="2800" b="1" dirty="0" err="1" smtClean="0">
                <a:cs typeface="Times New Roman" charset="0"/>
              </a:rPr>
              <a:t>Nathans</a:t>
            </a:r>
            <a:r>
              <a:rPr lang="fr-FR" sz="2800" b="1" dirty="0" smtClean="0">
                <a:cs typeface="Times New Roman" charset="0"/>
              </a:rPr>
              <a:t>, H. Smith </a:t>
            </a:r>
            <a:r>
              <a:rPr lang="fr-FR" sz="2800" b="1" dirty="0" smtClean="0"/>
              <a:t>: Identification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fr-FR" sz="2800" b="1" dirty="0"/>
              <a:t> </a:t>
            </a:r>
            <a:r>
              <a:rPr lang="fr-FR" sz="2800" b="1" dirty="0" smtClean="0"/>
              <a:t>              des </a:t>
            </a:r>
            <a:r>
              <a:rPr lang="fr-FR" sz="2800" b="1" dirty="0" err="1" smtClean="0"/>
              <a:t>endonucléases</a:t>
            </a:r>
            <a:r>
              <a:rPr lang="fr-FR" sz="2800" b="1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dirty="0" smtClean="0"/>
              <a:t>1978 : Premier génome séquencé (virus </a:t>
            </a:r>
            <a:r>
              <a:rPr lang="fr-FR" sz="2800" b="1" i="1" dirty="0" smtClean="0"/>
              <a:t>SV40</a:t>
            </a:r>
            <a:r>
              <a:rPr lang="fr-FR" sz="2800" b="1" dirty="0" smtClean="0"/>
              <a:t> de 5kb).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dirty="0" smtClean="0">
                <a:cs typeface="Times New Roman" charset="0"/>
              </a:rPr>
              <a:t>1983 - K. </a:t>
            </a:r>
            <a:r>
              <a:rPr lang="fr-FR" sz="2800" b="1" dirty="0" err="1" smtClean="0">
                <a:cs typeface="Times New Roman" charset="0"/>
              </a:rPr>
              <a:t>Mullis</a:t>
            </a:r>
            <a:r>
              <a:rPr lang="fr-FR" sz="2800" b="1" dirty="0" smtClean="0">
                <a:cs typeface="Times New Roman" charset="0"/>
              </a:rPr>
              <a:t> : invention de la PCR.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dirty="0" smtClean="0">
                <a:cs typeface="Times New Roman" charset="0"/>
              </a:rPr>
              <a:t>1995 : Premier procaryote séquencé : </a:t>
            </a:r>
            <a:r>
              <a:rPr lang="fr-FR" sz="2800" b="1" i="1" dirty="0" err="1" smtClean="0">
                <a:cs typeface="Times New Roman" charset="0"/>
              </a:rPr>
              <a:t>Haemophilus</a:t>
            </a:r>
            <a:r>
              <a:rPr lang="fr-FR" sz="2800" b="1" i="1" dirty="0" smtClean="0">
                <a:cs typeface="Times New Roman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fr-FR" sz="2800" b="1" i="1" dirty="0">
                <a:cs typeface="Times New Roman" charset="0"/>
              </a:rPr>
              <a:t> </a:t>
            </a:r>
            <a:r>
              <a:rPr lang="fr-FR" sz="2800" b="1" i="1" dirty="0" smtClean="0">
                <a:cs typeface="Times New Roman" charset="0"/>
              </a:rPr>
              <a:t>              </a:t>
            </a:r>
            <a:r>
              <a:rPr lang="fr-FR" sz="2800" b="1" i="1" dirty="0" err="1" smtClean="0">
                <a:cs typeface="Times New Roman" charset="0"/>
              </a:rPr>
              <a:t>influenzae</a:t>
            </a:r>
            <a:r>
              <a:rPr lang="fr-FR" sz="2800" b="1" i="1" dirty="0" smtClean="0">
                <a:cs typeface="Times New Roman" charset="0"/>
              </a:rPr>
              <a:t>.</a:t>
            </a:r>
            <a:r>
              <a:rPr lang="fr-FR" sz="2800" b="1" dirty="0" smtClean="0">
                <a:cs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dirty="0" smtClean="0">
                <a:cs typeface="Times New Roman" charset="0"/>
              </a:rPr>
              <a:t>15 avril 2003 : Séquençage génome humain terminé.</a:t>
            </a:r>
          </a:p>
        </p:txBody>
      </p:sp>
    </p:spTree>
    <p:extLst>
      <p:ext uri="{BB962C8B-B14F-4D97-AF65-F5344CB8AC3E}">
        <p14:creationId xmlns:p14="http://schemas.microsoft.com/office/powerpoint/2010/main" val="1918308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AA667-34B1-48BB-9AAD-9798E6E49E3D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88640"/>
            <a:ext cx="3456384" cy="648072"/>
          </a:xfrm>
          <a:solidFill>
            <a:srgbClr val="CCFF33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b="1" dirty="0" smtClean="0"/>
              <a:t>Cellule Végétale</a:t>
            </a:r>
            <a:endParaRPr lang="fr-FR" sz="2400" b="1" dirty="0" smtClean="0"/>
          </a:p>
        </p:txBody>
      </p:sp>
      <p:pic>
        <p:nvPicPr>
          <p:cNvPr id="12292" name="Picture 5" descr="cellule veget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65" y="1268760"/>
            <a:ext cx="9076360" cy="46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820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B247B-2CCD-43E2-8878-0A6206132905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16632"/>
            <a:ext cx="3600400" cy="562074"/>
          </a:xfrm>
          <a:solidFill>
            <a:srgbClr val="99FF66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b="1" dirty="0" smtClean="0"/>
              <a:t>Cellule Végétale</a:t>
            </a:r>
            <a:endParaRPr lang="fr-FR" sz="2400" b="1" dirty="0" smtClean="0"/>
          </a:p>
        </p:txBody>
      </p:sp>
      <p:pic>
        <p:nvPicPr>
          <p:cNvPr id="13316" name="Picture 5" descr="organel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836711"/>
            <a:ext cx="8985599" cy="56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276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0A162-7448-4D35-A61E-E29441AFD21A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16632"/>
            <a:ext cx="4032448" cy="864096"/>
          </a:xfrm>
          <a:solidFill>
            <a:srgbClr val="FFFF99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sz="6000" b="1" dirty="0" smtClean="0"/>
              <a:t>ADN et ARN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640960" cy="4093915"/>
          </a:xfrm>
          <a:solidFill>
            <a:srgbClr val="CCFF66"/>
          </a:solidFill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fr-FR" sz="6500" dirty="0" smtClean="0"/>
              <a:t>.</a:t>
            </a:r>
            <a:r>
              <a:rPr lang="fr-FR" sz="3000" dirty="0" smtClean="0"/>
              <a:t>  </a:t>
            </a:r>
            <a:r>
              <a:rPr lang="fr-FR" sz="3000" b="1" dirty="0" smtClean="0"/>
              <a:t>ADN : Acide </a:t>
            </a:r>
            <a:r>
              <a:rPr lang="fr-FR" sz="3000" b="1" dirty="0" err="1" smtClean="0"/>
              <a:t>DésoxyriboNucléique</a:t>
            </a:r>
            <a:endParaRPr lang="fr-FR" sz="3000" b="1" dirty="0" smtClean="0"/>
          </a:p>
          <a:p>
            <a:pPr eaLnBrk="1" hangingPunct="1">
              <a:defRPr/>
            </a:pPr>
            <a:r>
              <a:rPr lang="fr-FR" sz="3000" b="1" dirty="0" smtClean="0"/>
              <a:t>Rôle de l’ADN : pérenniser de génération en génération les informations de l’organisme.</a:t>
            </a:r>
          </a:p>
          <a:p>
            <a:pPr eaLnBrk="1" hangingPunct="1">
              <a:defRPr/>
            </a:pPr>
            <a:r>
              <a:rPr lang="fr-FR" sz="3000" b="1" dirty="0" smtClean="0"/>
              <a:t>Localisation de l’ADN : </a:t>
            </a:r>
          </a:p>
          <a:p>
            <a:pPr lvl="1" eaLnBrk="1" hangingPunct="1">
              <a:defRPr/>
            </a:pPr>
            <a:r>
              <a:rPr lang="fr-FR" sz="2400" b="1" dirty="0" smtClean="0"/>
              <a:t>Virus à ADN : intérieur de la capside</a:t>
            </a:r>
          </a:p>
          <a:p>
            <a:pPr lvl="1" eaLnBrk="1" hangingPunct="1">
              <a:defRPr/>
            </a:pPr>
            <a:r>
              <a:rPr lang="fr-FR" sz="2400" b="1" dirty="0" smtClean="0"/>
              <a:t>Procaryote : chromosome circulaire, plasmide</a:t>
            </a:r>
          </a:p>
          <a:p>
            <a:pPr lvl="1" eaLnBrk="1" hangingPunct="1">
              <a:defRPr/>
            </a:pPr>
            <a:r>
              <a:rPr lang="fr-FR" sz="2400" b="1" dirty="0" smtClean="0"/>
              <a:t>Eucaryote : </a:t>
            </a:r>
          </a:p>
          <a:p>
            <a:pPr lvl="2" eaLnBrk="1" hangingPunct="1">
              <a:defRPr/>
            </a:pPr>
            <a:r>
              <a:rPr lang="fr-FR" sz="2200" b="1" dirty="0" smtClean="0"/>
              <a:t>Cellule végétale : chromosome, mitochondrie, chloroplaste …</a:t>
            </a:r>
          </a:p>
          <a:p>
            <a:pPr lvl="2" eaLnBrk="1" hangingPunct="1">
              <a:defRPr/>
            </a:pPr>
            <a:r>
              <a:rPr lang="fr-FR" sz="2200" b="1" dirty="0" smtClean="0"/>
              <a:t>Cellule animale : chromosome, mitochondrie …</a:t>
            </a:r>
          </a:p>
        </p:txBody>
      </p:sp>
    </p:spTree>
    <p:extLst>
      <p:ext uri="{BB962C8B-B14F-4D97-AF65-F5344CB8AC3E}">
        <p14:creationId xmlns:p14="http://schemas.microsoft.com/office/powerpoint/2010/main" val="358614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84898-DEC5-41CA-9B00-C88FBBC2043F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2915816" y="116632"/>
            <a:ext cx="3384376" cy="490066"/>
          </a:xfrm>
          <a:solidFill>
            <a:srgbClr val="66FFCC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800" b="1" dirty="0" smtClean="0"/>
              <a:t>ADN et ARN</a:t>
            </a:r>
          </a:p>
        </p:txBody>
      </p:sp>
      <p:pic>
        <p:nvPicPr>
          <p:cNvPr id="15364" name="Picture 10" descr="base_pair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908720"/>
            <a:ext cx="7534273" cy="583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371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105C0-2AA9-4011-9E2C-421B92E4C26F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4176464" cy="648072"/>
          </a:xfrm>
          <a:solidFill>
            <a:srgbClr val="FFFF99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b="1" dirty="0" smtClean="0"/>
              <a:t>ADN et ARN</a:t>
            </a:r>
          </a:p>
        </p:txBody>
      </p:sp>
      <p:pic>
        <p:nvPicPr>
          <p:cNvPr id="16388" name="Picture 12" descr="D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3" y="1124741"/>
            <a:ext cx="8892000" cy="55577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357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461</Words>
  <Application>Microsoft Office PowerPoint</Application>
  <PresentationFormat>Affichage à l'écran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Rappels historiques</vt:lpstr>
      <vt:lpstr>Rappels historiques</vt:lpstr>
      <vt:lpstr>Cellule Végétale</vt:lpstr>
      <vt:lpstr>Cellule Végétale</vt:lpstr>
      <vt:lpstr>ADN et ARN</vt:lpstr>
      <vt:lpstr>ADN et ARN</vt:lpstr>
      <vt:lpstr>ADN et ARN</vt:lpstr>
      <vt:lpstr>ADN et ARN</vt:lpstr>
      <vt:lpstr>ADN et ARN</vt:lpstr>
      <vt:lpstr>Synthèse des protéines </vt:lpstr>
      <vt:lpstr>Synthèse des Protéines</vt:lpstr>
      <vt:lpstr>Présentation PowerPoint</vt:lpstr>
      <vt:lpstr>Notion de Biologie</vt:lpstr>
    </vt:vector>
  </TitlesOfParts>
  <Company>rdkc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PC</cp:lastModifiedBy>
  <cp:revision>10</cp:revision>
  <dcterms:created xsi:type="dcterms:W3CDTF">2019-02-28T15:51:52Z</dcterms:created>
  <dcterms:modified xsi:type="dcterms:W3CDTF">2021-04-09T14:07:40Z</dcterms:modified>
</cp:coreProperties>
</file>