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1" r:id="rId2"/>
    <p:sldId id="257" r:id="rId3"/>
    <p:sldId id="280" r:id="rId4"/>
    <p:sldId id="258" r:id="rId5"/>
    <p:sldId id="260" r:id="rId6"/>
    <p:sldId id="262" r:id="rId7"/>
    <p:sldId id="281" r:id="rId8"/>
    <p:sldId id="309" r:id="rId9"/>
    <p:sldId id="304" r:id="rId10"/>
    <p:sldId id="305" r:id="rId11"/>
    <p:sldId id="306" r:id="rId12"/>
    <p:sldId id="307" r:id="rId13"/>
    <p:sldId id="308" r:id="rId14"/>
    <p:sldId id="263" r:id="rId15"/>
    <p:sldId id="264" r:id="rId16"/>
    <p:sldId id="265" r:id="rId17"/>
    <p:sldId id="295" r:id="rId18"/>
    <p:sldId id="287" r:id="rId19"/>
    <p:sldId id="297" r:id="rId20"/>
    <p:sldId id="288" r:id="rId21"/>
    <p:sldId id="289" r:id="rId22"/>
    <p:sldId id="290" r:id="rId23"/>
    <p:sldId id="269" r:id="rId24"/>
    <p:sldId id="270" r:id="rId25"/>
    <p:sldId id="271" r:id="rId26"/>
    <p:sldId id="272" r:id="rId27"/>
    <p:sldId id="302" r:id="rId28"/>
    <p:sldId id="303" r:id="rId29"/>
    <p:sldId id="311" r:id="rId30"/>
    <p:sldId id="312" r:id="rId31"/>
    <p:sldId id="313" r:id="rId32"/>
    <p:sldId id="314" r:id="rId33"/>
    <p:sldId id="315" r:id="rId34"/>
    <p:sldId id="316" r:id="rId35"/>
    <p:sldId id="318" r:id="rId36"/>
    <p:sldId id="319"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00"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3304" autoAdjust="0"/>
  </p:normalViewPr>
  <p:slideViewPr>
    <p:cSldViewPr>
      <p:cViewPr varScale="1">
        <p:scale>
          <a:sx n="43" d="100"/>
          <a:sy n="43" d="100"/>
        </p:scale>
        <p:origin x="-6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19" name="Footer Placeholder 18"/>
          <p:cNvSpPr>
            <a:spLocks noGrp="1"/>
          </p:cNvSpPr>
          <p:nvPr>
            <p:ph type="ftr" sz="quarter" idx="11"/>
          </p:nvPr>
        </p:nvSpPr>
        <p:spPr/>
        <p:txBody>
          <a:bodyPr/>
          <a:lstStyle/>
          <a:p>
            <a:endParaRPr lang="fr-BE"/>
          </a:p>
        </p:txBody>
      </p:sp>
      <p:sp>
        <p:nvSpPr>
          <p:cNvPr id="27" name="Slide Number Placeholder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01/12/2020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01/12/2020</a:t>
            </a:fld>
            <a:endParaRPr lang="fr-B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463031"/>
            <a:ext cx="7772400" cy="1470025"/>
          </a:xfrm>
          <a:ln>
            <a:solidFill>
              <a:schemeClr val="accent2">
                <a:lumMod val="75000"/>
              </a:schemeClr>
            </a:solidFill>
          </a:ln>
        </p:spPr>
        <p:txBody>
          <a:bodyPr>
            <a:normAutofit fontScale="90000"/>
          </a:bodyPr>
          <a:lstStyle/>
          <a:p>
            <a:r>
              <a:rPr lang="fr-FR" b="1" dirty="0" smtClean="0">
                <a:solidFill>
                  <a:srgbClr val="00B0F0"/>
                </a:solidFill>
                <a:latin typeface="Times New Roman" pitchFamily="18" charset="0"/>
                <a:cs typeface="Times New Roman" pitchFamily="18" charset="0"/>
              </a:rPr>
              <a:t>Neurophysiologie générale</a:t>
            </a:r>
            <a:endParaRPr lang="fr-FR" b="1" dirty="0">
              <a:solidFill>
                <a:srgbClr val="00B0F0"/>
              </a:solidFill>
              <a:latin typeface="Times New Roman" pitchFamily="18" charset="0"/>
              <a:cs typeface="Times New Roman" pitchFamily="18" charset="0"/>
            </a:endParaRPr>
          </a:p>
        </p:txBody>
      </p:sp>
      <p:sp>
        <p:nvSpPr>
          <p:cNvPr id="3" name="Sous-titre 2"/>
          <p:cNvSpPr>
            <a:spLocks noGrp="1"/>
          </p:cNvSpPr>
          <p:nvPr>
            <p:ph type="subTitle" idx="1"/>
          </p:nvPr>
        </p:nvSpPr>
        <p:spPr>
          <a:xfrm>
            <a:off x="1371600" y="4581128"/>
            <a:ext cx="6400800" cy="1752600"/>
          </a:xfrm>
          <a:ln>
            <a:solidFill>
              <a:srgbClr val="D60093"/>
            </a:solidFill>
          </a:ln>
        </p:spPr>
        <p:txBody>
          <a:bodyPr>
            <a:normAutofit fontScale="85000" lnSpcReduction="20000"/>
          </a:bodyPr>
          <a:lstStyle/>
          <a:p>
            <a:pPr algn="l"/>
            <a:r>
              <a:rPr lang="fr-FR" dirty="0" smtClean="0">
                <a:solidFill>
                  <a:schemeClr val="tx1"/>
                </a:solidFill>
                <a:latin typeface="Times New Roman" pitchFamily="18" charset="0"/>
                <a:cs typeface="Times New Roman" pitchFamily="18" charset="0"/>
              </a:rPr>
              <a:t>Présenté par: </a:t>
            </a:r>
          </a:p>
          <a:p>
            <a:pPr algn="l"/>
            <a:r>
              <a:rPr lang="fr-FR" dirty="0" smtClean="0">
                <a:solidFill>
                  <a:schemeClr val="tx1"/>
                </a:solidFill>
                <a:latin typeface="Times New Roman" pitchFamily="18" charset="0"/>
                <a:cs typeface="Times New Roman" pitchFamily="18" charset="0"/>
              </a:rPr>
              <a:t>Mme: DAOUDI </a:t>
            </a:r>
            <a:r>
              <a:rPr lang="fr-FR" dirty="0" err="1" smtClean="0">
                <a:solidFill>
                  <a:schemeClr val="tx1"/>
                </a:solidFill>
                <a:latin typeface="Times New Roman" pitchFamily="18" charset="0"/>
                <a:cs typeface="Times New Roman" pitchFamily="18" charset="0"/>
              </a:rPr>
              <a:t>Hadjer</a:t>
            </a:r>
            <a:endParaRPr lang="fr-FR" dirty="0" smtClean="0">
              <a:solidFill>
                <a:schemeClr val="tx1"/>
              </a:solidFill>
              <a:latin typeface="Times New Roman" pitchFamily="18" charset="0"/>
              <a:cs typeface="Times New Roman" pitchFamily="18" charset="0"/>
            </a:endParaRPr>
          </a:p>
          <a:p>
            <a:pPr algn="l"/>
            <a:endParaRPr lang="fr-FR" dirty="0">
              <a:solidFill>
                <a:schemeClr val="tx1"/>
              </a:solidFill>
              <a:latin typeface="Times New Roman" pitchFamily="18" charset="0"/>
              <a:cs typeface="Times New Roman" pitchFamily="18" charset="0"/>
            </a:endParaRPr>
          </a:p>
          <a:p>
            <a:pPr algn="l"/>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Année Universitaire :</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2016/2017</a:t>
            </a:r>
          </a:p>
        </p:txBody>
      </p:sp>
      <p:sp>
        <p:nvSpPr>
          <p:cNvPr id="4" name="ZoneTexte 3"/>
          <p:cNvSpPr txBox="1"/>
          <p:nvPr/>
        </p:nvSpPr>
        <p:spPr>
          <a:xfrm>
            <a:off x="683568" y="260648"/>
            <a:ext cx="7632848" cy="1754326"/>
          </a:xfrm>
          <a:prstGeom prst="rect">
            <a:avLst/>
          </a:prstGeom>
          <a:noFill/>
          <a:ln>
            <a:solidFill>
              <a:schemeClr val="tx2">
                <a:lumMod val="75000"/>
              </a:schemeClr>
            </a:solidFill>
          </a:ln>
        </p:spPr>
        <p:txBody>
          <a:bodyPr wrap="square" rtlCol="0">
            <a:spAutoFit/>
          </a:bodyPr>
          <a:lstStyle/>
          <a:p>
            <a:pPr algn="ctr">
              <a:lnSpc>
                <a:spcPct val="150000"/>
              </a:lnSpc>
            </a:pPr>
            <a:r>
              <a:rPr lang="fr-FR" dirty="0" smtClean="0">
                <a:latin typeface="Times New Roman" pitchFamily="18" charset="0"/>
                <a:cs typeface="Times New Roman" pitchFamily="18" charset="0"/>
              </a:rPr>
              <a:t>République Algérienne démocratique et populaire</a:t>
            </a:r>
          </a:p>
          <a:p>
            <a:pPr algn="ctr">
              <a:lnSpc>
                <a:spcPct val="150000"/>
              </a:lnSpc>
            </a:pPr>
            <a:r>
              <a:rPr lang="fr-FR" dirty="0" smtClean="0">
                <a:latin typeface="Times New Roman" pitchFamily="18" charset="0"/>
                <a:cs typeface="Times New Roman" pitchFamily="18" charset="0"/>
              </a:rPr>
              <a:t>Ministère de l’enseignement supérieur et de la recherche scientifique</a:t>
            </a:r>
          </a:p>
          <a:p>
            <a:pPr algn="ctr">
              <a:lnSpc>
                <a:spcPct val="150000"/>
              </a:lnSpc>
            </a:pPr>
            <a:r>
              <a:rPr lang="fr-FR" dirty="0" smtClean="0">
                <a:latin typeface="Times New Roman" pitchFamily="18" charset="0"/>
                <a:cs typeface="Times New Roman" pitchFamily="18" charset="0"/>
              </a:rPr>
              <a:t>Faculté des sciences de la nature et de la vie</a:t>
            </a:r>
          </a:p>
          <a:p>
            <a:pPr algn="ctr">
              <a:lnSpc>
                <a:spcPct val="150000"/>
              </a:lnSpc>
            </a:pPr>
            <a:r>
              <a:rPr lang="fr-FR" dirty="0" smtClean="0">
                <a:latin typeface="Times New Roman" pitchFamily="18" charset="0"/>
                <a:cs typeface="Times New Roman" pitchFamily="18" charset="0"/>
              </a:rPr>
              <a:t>Département de Biochimie et de Biologie </a:t>
            </a:r>
            <a:r>
              <a:rPr lang="fr-FR" dirty="0">
                <a:latin typeface="Times New Roman" pitchFamily="18" charset="0"/>
                <a:cs typeface="Times New Roman" pitchFamily="18" charset="0"/>
              </a:rPr>
              <a:t>M</a:t>
            </a:r>
            <a:r>
              <a:rPr lang="fr-FR" dirty="0" smtClean="0">
                <a:latin typeface="Times New Roman" pitchFamily="18" charset="0"/>
                <a:cs typeface="Times New Roman" pitchFamily="18" charset="0"/>
              </a:rPr>
              <a:t>oléculaire et Cellulaire</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xmlns="" val="2597381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976664"/>
          </a:xfrm>
          <a:ln>
            <a:solidFill>
              <a:schemeClr val="tx2"/>
            </a:solidFill>
          </a:ln>
        </p:spPr>
        <p:txBody>
          <a:bodyPr>
            <a:noAutofit/>
          </a:bodyPr>
          <a:lstStyle/>
          <a:p>
            <a:pPr marL="0" indent="0" algn="just">
              <a:buNone/>
            </a:pPr>
            <a:r>
              <a:rPr lang="fr-FR" sz="2400" dirty="0" smtClean="0">
                <a:latin typeface="Times New Roman" pitchFamily="18" charset="0"/>
                <a:cs typeface="Times New Roman" pitchFamily="18" charset="0"/>
              </a:rPr>
              <a:t>Au contraire des neurones, elle continuent à ce diviser à l'âge adulte et leur capacité à proliférer est particulièrement remarquable après une lésion cérébrale (ex; accident vasculaire cérébral)</a:t>
            </a:r>
          </a:p>
          <a:p>
            <a:pPr marL="0" indent="0" algn="just">
              <a:buNone/>
            </a:pPr>
            <a:r>
              <a:rPr lang="fr-FR" sz="2400" dirty="0" smtClean="0">
                <a:latin typeface="Times New Roman" pitchFamily="18" charset="0"/>
                <a:cs typeface="Times New Roman" pitchFamily="18" charset="0"/>
              </a:rPr>
              <a:t>Il existe </a:t>
            </a:r>
            <a:r>
              <a:rPr lang="fr-FR" sz="2400" dirty="0" smtClean="0">
                <a:solidFill>
                  <a:srgbClr val="FF0000"/>
                </a:solidFill>
                <a:latin typeface="Times New Roman" pitchFamily="18" charset="0"/>
                <a:cs typeface="Times New Roman" pitchFamily="18" charset="0"/>
              </a:rPr>
              <a:t>deux grand types </a:t>
            </a:r>
            <a:r>
              <a:rPr lang="fr-FR" sz="2400" dirty="0" smtClean="0">
                <a:latin typeface="Times New Roman" pitchFamily="18" charset="0"/>
                <a:cs typeface="Times New Roman" pitchFamily="18" charset="0"/>
              </a:rPr>
              <a:t>de cellules gliales dans le SN des vertébrés: la microglie et la </a:t>
            </a:r>
            <a:r>
              <a:rPr lang="fr-FR" sz="2400" dirty="0" err="1" smtClean="0">
                <a:latin typeface="Times New Roman" pitchFamily="18" charset="0"/>
                <a:cs typeface="Times New Roman" pitchFamily="18" charset="0"/>
              </a:rPr>
              <a:t>macroglie</a:t>
            </a:r>
            <a:endParaRPr lang="fr-FR" sz="2400" dirty="0" smtClean="0">
              <a:latin typeface="Times New Roman" pitchFamily="18" charset="0"/>
              <a:cs typeface="Times New Roman" pitchFamily="18" charset="0"/>
            </a:endParaRPr>
          </a:p>
          <a:p>
            <a:pPr marL="0" indent="0" algn="just">
              <a:buNone/>
            </a:pPr>
            <a:r>
              <a:rPr lang="fr-FR" sz="2400" dirty="0" smtClean="0">
                <a:latin typeface="Times New Roman" pitchFamily="18" charset="0"/>
                <a:cs typeface="Times New Roman" pitchFamily="18" charset="0"/>
              </a:rPr>
              <a:t>Les cellules de la </a:t>
            </a:r>
            <a:r>
              <a:rPr lang="fr-FR" sz="2400" b="1" dirty="0" smtClean="0">
                <a:solidFill>
                  <a:srgbClr val="FF0000"/>
                </a:solidFill>
                <a:latin typeface="Times New Roman" pitchFamily="18" charset="0"/>
                <a:cs typeface="Times New Roman" pitchFamily="18" charset="0"/>
              </a:rPr>
              <a:t>microglie</a:t>
            </a:r>
            <a:r>
              <a:rPr lang="fr-FR" sz="2400" dirty="0" smtClean="0">
                <a:latin typeface="Times New Roman" pitchFamily="18" charset="0"/>
                <a:cs typeface="Times New Roman" pitchFamily="18" charset="0"/>
              </a:rPr>
              <a:t> sont des cellules nettoyeuses qui ressemblent aux macrophages tissulaires et retirent les débris résultant de lésions, d’infection et de maladies (ex; sclérose en plaque, la démence associé au sida, la maladie de Parkinson et la maladie d’Alzheimer)</a:t>
            </a:r>
          </a:p>
          <a:p>
            <a:pPr marL="0" indent="0" algn="just">
              <a:buNone/>
            </a:pPr>
            <a:r>
              <a:rPr lang="fr-FR" sz="2400" dirty="0" smtClean="0">
                <a:latin typeface="Times New Roman" pitchFamily="18" charset="0"/>
                <a:cs typeface="Times New Roman" pitchFamily="18" charset="0"/>
              </a:rPr>
              <a:t>Les cellules de la microglie sont produite à partir de macrophages à l’extérieur du SN d’un point de vue physiologique et embryologique, n’ont aucun rapport avec les autres types de cellules neuronales </a:t>
            </a:r>
          </a:p>
        </p:txBody>
      </p:sp>
    </p:spTree>
    <p:extLst>
      <p:ext uri="{BB962C8B-B14F-4D97-AF65-F5344CB8AC3E}">
        <p14:creationId xmlns:p14="http://schemas.microsoft.com/office/powerpoint/2010/main" xmlns="" val="11843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8640960" cy="4824536"/>
          </a:xfrm>
          <a:ln>
            <a:solidFill>
              <a:schemeClr val="tx2"/>
            </a:solidFill>
          </a:ln>
        </p:spPr>
        <p:txBody>
          <a:bodyPr>
            <a:noAutofit/>
          </a:bodyPr>
          <a:lstStyle/>
          <a:p>
            <a:pPr marL="0" indent="0" algn="just">
              <a:buNone/>
            </a:pPr>
            <a:r>
              <a:rPr lang="fr-FR" sz="2400" dirty="0" smtClean="0">
                <a:latin typeface="Times New Roman" pitchFamily="18" charset="0"/>
                <a:cs typeface="Times New Roman" pitchFamily="18" charset="0"/>
              </a:rPr>
              <a:t>Il existe trois type de </a:t>
            </a:r>
            <a:r>
              <a:rPr lang="fr-FR" sz="2400" dirty="0" err="1" smtClean="0">
                <a:latin typeface="Times New Roman" pitchFamily="18" charset="0"/>
                <a:cs typeface="Times New Roman" pitchFamily="18" charset="0"/>
              </a:rPr>
              <a:t>macroglies</a:t>
            </a:r>
            <a:r>
              <a:rPr lang="fr-FR" sz="2400" dirty="0" smtClean="0">
                <a:latin typeface="Times New Roman" pitchFamily="18" charset="0"/>
                <a:cs typeface="Times New Roman" pitchFamily="18" charset="0"/>
              </a:rPr>
              <a:t> ; </a:t>
            </a:r>
            <a:r>
              <a:rPr lang="fr-FR" sz="2400" b="1" dirty="0" smtClean="0">
                <a:solidFill>
                  <a:srgbClr val="00B050"/>
                </a:solidFill>
                <a:latin typeface="Times New Roman" pitchFamily="18" charset="0"/>
                <a:cs typeface="Times New Roman" pitchFamily="18" charset="0"/>
              </a:rPr>
              <a:t>les oligodendrocytes</a:t>
            </a:r>
            <a:r>
              <a:rPr lang="fr-FR" sz="2400" dirty="0" smtClean="0">
                <a:latin typeface="Times New Roman" pitchFamily="18" charset="0"/>
                <a:cs typeface="Times New Roman" pitchFamily="18" charset="0"/>
              </a:rPr>
              <a:t>, les </a:t>
            </a:r>
            <a:r>
              <a:rPr lang="fr-FR" sz="2400" b="1" dirty="0" smtClean="0">
                <a:solidFill>
                  <a:srgbClr val="0070C0"/>
                </a:solidFill>
                <a:latin typeface="Times New Roman" pitchFamily="18" charset="0"/>
                <a:cs typeface="Times New Roman" pitchFamily="18" charset="0"/>
              </a:rPr>
              <a:t>cellules de Schwann </a:t>
            </a:r>
            <a:r>
              <a:rPr lang="fr-FR" sz="2400" dirty="0" smtClean="0">
                <a:latin typeface="Times New Roman" pitchFamily="18" charset="0"/>
                <a:cs typeface="Times New Roman" pitchFamily="18" charset="0"/>
              </a:rPr>
              <a:t>et les </a:t>
            </a:r>
            <a:r>
              <a:rPr lang="fr-FR" sz="2400" b="1" dirty="0" smtClean="0">
                <a:solidFill>
                  <a:schemeClr val="accent6">
                    <a:lumMod val="75000"/>
                  </a:schemeClr>
                </a:solidFill>
                <a:latin typeface="Times New Roman" pitchFamily="18" charset="0"/>
                <a:cs typeface="Times New Roman" pitchFamily="18" charset="0"/>
              </a:rPr>
              <a:t>astrocytes</a:t>
            </a:r>
          </a:p>
          <a:p>
            <a:pPr algn="just">
              <a:buFont typeface="Wingdings" pitchFamily="2" charset="2"/>
              <a:buChar char="Ø"/>
            </a:pPr>
            <a:r>
              <a:rPr lang="fr-FR" sz="2400" dirty="0" smtClean="0">
                <a:latin typeface="Times New Roman" pitchFamily="18" charset="0"/>
                <a:cs typeface="Times New Roman" pitchFamily="18" charset="0"/>
              </a:rPr>
              <a:t>Les </a:t>
            </a:r>
            <a:r>
              <a:rPr lang="fr-FR" sz="2400" b="1" dirty="0" smtClean="0">
                <a:latin typeface="Times New Roman" pitchFamily="18" charset="0"/>
                <a:cs typeface="Times New Roman" pitchFamily="18" charset="0"/>
              </a:rPr>
              <a:t>oligodendrocytes</a:t>
            </a:r>
            <a:r>
              <a:rPr lang="fr-FR" sz="2400" dirty="0" smtClean="0">
                <a:latin typeface="Times New Roman" pitchFamily="18" charset="0"/>
                <a:cs typeface="Times New Roman" pitchFamily="18" charset="0"/>
              </a:rPr>
              <a:t> et les </a:t>
            </a:r>
            <a:r>
              <a:rPr lang="fr-FR" sz="2400" b="1" dirty="0" smtClean="0">
                <a:solidFill>
                  <a:srgbClr val="0070C0"/>
                </a:solidFill>
                <a:latin typeface="Times New Roman" pitchFamily="18" charset="0"/>
                <a:cs typeface="Times New Roman" pitchFamily="18" charset="0"/>
              </a:rPr>
              <a:t>cellules de Schwann </a:t>
            </a:r>
            <a:r>
              <a:rPr lang="fr-FR" sz="2400" dirty="0" smtClean="0">
                <a:latin typeface="Times New Roman" pitchFamily="18" charset="0"/>
                <a:cs typeface="Times New Roman" pitchFamily="18" charset="0"/>
              </a:rPr>
              <a:t>sont impliqués dans la formation de la myéline autour des axones dans le SNC et le SNP respectivement,</a:t>
            </a:r>
            <a:endParaRPr lang="fr-FR" sz="2400" dirty="0">
              <a:latin typeface="Times New Roman" pitchFamily="18" charset="0"/>
              <a:cs typeface="Times New Roman" pitchFamily="18" charset="0"/>
            </a:endParaRPr>
          </a:p>
          <a:p>
            <a:pPr algn="just">
              <a:buFont typeface="Wingdings" pitchFamily="2" charset="2"/>
              <a:buChar char="Ø"/>
            </a:pPr>
            <a:r>
              <a:rPr lang="fr-FR" sz="2400" dirty="0" smtClean="0">
                <a:latin typeface="Times New Roman" pitchFamily="18" charset="0"/>
                <a:cs typeface="Times New Roman" pitchFamily="18" charset="0"/>
              </a:rPr>
              <a:t>Les </a:t>
            </a:r>
            <a:r>
              <a:rPr lang="fr-FR" sz="2400" b="1" dirty="0" smtClean="0">
                <a:solidFill>
                  <a:schemeClr val="accent6">
                    <a:lumMod val="75000"/>
                  </a:schemeClr>
                </a:solidFill>
                <a:latin typeface="Times New Roman" pitchFamily="18" charset="0"/>
                <a:cs typeface="Times New Roman" pitchFamily="18" charset="0"/>
              </a:rPr>
              <a:t>astrocytes</a:t>
            </a:r>
            <a:r>
              <a:rPr lang="fr-FR" sz="2400" dirty="0" smtClean="0">
                <a:latin typeface="Times New Roman" pitchFamily="18" charset="0"/>
                <a:cs typeface="Times New Roman" pitchFamily="18" charset="0"/>
              </a:rPr>
              <a:t> qui sont présent dans l’ensemble du cerveau, comprennent deux sous types;</a:t>
            </a:r>
          </a:p>
          <a:p>
            <a:pPr algn="just">
              <a:buFont typeface="Wingdings" pitchFamily="2" charset="2"/>
              <a:buChar char="ü"/>
            </a:pPr>
            <a:r>
              <a:rPr lang="fr-FR" sz="2400" dirty="0" smtClean="0">
                <a:latin typeface="Times New Roman" pitchFamily="18" charset="0"/>
                <a:cs typeface="Times New Roman" pitchFamily="18" charset="0"/>
              </a:rPr>
              <a:t>Les </a:t>
            </a:r>
            <a:r>
              <a:rPr lang="fr-FR" sz="2400" b="1" dirty="0" smtClean="0">
                <a:latin typeface="Times New Roman" pitchFamily="18" charset="0"/>
                <a:cs typeface="Times New Roman" pitchFamily="18" charset="0"/>
              </a:rPr>
              <a:t>astrocytes fibreux</a:t>
            </a:r>
            <a:r>
              <a:rPr lang="fr-FR" sz="2400" dirty="0" smtClean="0">
                <a:latin typeface="Times New Roman" pitchFamily="18" charset="0"/>
                <a:cs typeface="Times New Roman" pitchFamily="18" charset="0"/>
              </a:rPr>
              <a:t>, qui contiennent de nombreux filaments intermédiaires, sont principalement localisés dans la substance blanche,</a:t>
            </a:r>
          </a:p>
          <a:p>
            <a:pPr algn="just">
              <a:buFont typeface="Wingdings" pitchFamily="2" charset="2"/>
              <a:buChar char="ü"/>
            </a:pPr>
            <a:r>
              <a:rPr lang="fr-FR" sz="2400" dirty="0" smtClean="0">
                <a:latin typeface="Times New Roman" pitchFamily="18" charset="0"/>
                <a:cs typeface="Times New Roman" pitchFamily="18" charset="0"/>
              </a:rPr>
              <a:t>Les </a:t>
            </a:r>
            <a:r>
              <a:rPr lang="fr-FR" sz="2400" b="1" dirty="0" smtClean="0">
                <a:latin typeface="Times New Roman" pitchFamily="18" charset="0"/>
                <a:cs typeface="Times New Roman" pitchFamily="18" charset="0"/>
              </a:rPr>
              <a:t>astrocytes protoplasmiques </a:t>
            </a:r>
            <a:r>
              <a:rPr lang="fr-FR" sz="2400" dirty="0" smtClean="0">
                <a:latin typeface="Times New Roman" pitchFamily="18" charset="0"/>
                <a:cs typeface="Times New Roman" pitchFamily="18" charset="0"/>
              </a:rPr>
              <a:t>sont situés dans la substance grise et ont un cytoplasme granuleux</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33675" y="116632"/>
            <a:ext cx="3676650" cy="1548383"/>
          </a:xfrm>
          <a:prstGeom prst="roundRect">
            <a:avLst>
              <a:gd name="adj" fmla="val 8594"/>
            </a:avLst>
          </a:prstGeom>
          <a:solidFill>
            <a:srgbClr val="FFFFFF">
              <a:shade val="85000"/>
            </a:srgbClr>
          </a:solidFill>
          <a:ln w="9525">
            <a:solidFill>
              <a:srgbClr val="FF0000"/>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381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052935"/>
          </a:xfrm>
          <a:ln>
            <a:solidFill>
              <a:srgbClr val="FF0000"/>
            </a:solidFill>
          </a:ln>
        </p:spPr>
        <p:txBody>
          <a:bodyPr>
            <a:normAutofit/>
          </a:bodyPr>
          <a:lstStyle/>
          <a:p>
            <a:pPr marL="0" indent="0" algn="just">
              <a:buNone/>
            </a:pPr>
            <a:r>
              <a:rPr lang="fr-FR" sz="2800" dirty="0">
                <a:latin typeface="Times New Roman" pitchFamily="18" charset="0"/>
                <a:cs typeface="Times New Roman" pitchFamily="18" charset="0"/>
              </a:rPr>
              <a:t>Ces deux types de cellules envoient des prolongements vers les vaisseaux sanguins, où ils induisent la création de jonctions serrées avec les capillaires pour former la </a:t>
            </a:r>
            <a:r>
              <a:rPr lang="fr-FR" sz="2800" dirty="0">
                <a:solidFill>
                  <a:srgbClr val="FF0000"/>
                </a:solidFill>
                <a:latin typeface="Times New Roman" pitchFamily="18" charset="0"/>
                <a:cs typeface="Times New Roman" pitchFamily="18" charset="0"/>
              </a:rPr>
              <a:t>barrière hémato-encéphalique</a:t>
            </a:r>
            <a:r>
              <a:rPr lang="fr-FR" sz="2800" dirty="0">
                <a:latin typeface="Times New Roman" pitchFamily="18" charset="0"/>
                <a:cs typeface="Times New Roman" pitchFamily="18" charset="0"/>
              </a:rPr>
              <a:t>, ils envoient également des prolongements qui enveloppent les synapses et la surface des cellules nerveuses </a:t>
            </a:r>
          </a:p>
          <a:p>
            <a:pPr marL="0" indent="0" algn="just">
              <a:buNone/>
            </a:pPr>
            <a:endParaRPr lang="fr-FR" sz="2800" dirty="0"/>
          </a:p>
        </p:txBody>
      </p:sp>
    </p:spTree>
    <p:extLst>
      <p:ext uri="{BB962C8B-B14F-4D97-AF65-F5344CB8AC3E}">
        <p14:creationId xmlns:p14="http://schemas.microsoft.com/office/powerpoint/2010/main" xmlns="" val="16115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1"/>
            <a:ext cx="8229600" cy="4176464"/>
          </a:xfrm>
          <a:ln>
            <a:solidFill>
              <a:srgbClr val="FF0000"/>
            </a:solidFill>
          </a:ln>
        </p:spPr>
        <p:txBody>
          <a:bodyPr>
            <a:normAutofit/>
          </a:bodyPr>
          <a:lstStyle/>
          <a:p>
            <a:pPr marL="0" indent="0" algn="just">
              <a:buNone/>
            </a:pPr>
            <a:r>
              <a:rPr lang="fr-FR" sz="2800" dirty="0" smtClean="0">
                <a:latin typeface="Times New Roman" pitchFamily="18" charset="0"/>
                <a:cs typeface="Times New Roman" pitchFamily="18" charset="0"/>
              </a:rPr>
              <a:t>Les astrocytes protoplasmiques ont un potentiel de membrane qui varient avec la [] externe de K</a:t>
            </a:r>
            <a:r>
              <a:rPr lang="fr-FR" sz="2800" baseline="30000"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mais ils ne créent pas de potentiels propagés </a:t>
            </a:r>
          </a:p>
          <a:p>
            <a:pPr marL="0" indent="0" algn="just">
              <a:buNone/>
            </a:pPr>
            <a:endParaRPr lang="fr-FR" sz="2800" dirty="0">
              <a:latin typeface="Times New Roman" pitchFamily="18" charset="0"/>
              <a:cs typeface="Times New Roman" pitchFamily="18" charset="0"/>
            </a:endParaRPr>
          </a:p>
          <a:p>
            <a:pPr marL="0" indent="0" algn="just">
              <a:buNone/>
            </a:pPr>
            <a:r>
              <a:rPr lang="fr-FR" sz="2800" dirty="0" smtClean="0">
                <a:latin typeface="Times New Roman" pitchFamily="18" charset="0"/>
                <a:cs typeface="Times New Roman" pitchFamily="18" charset="0"/>
              </a:rPr>
              <a:t>Ils produisent des substances qui ont une action trophique sur les neurones et ils les aident à maintenir la [] appropriée d’ions et de neurotransmetteurs en captent le K</a:t>
            </a:r>
            <a:r>
              <a:rPr lang="fr-FR" sz="2800" baseline="30000" dirty="0" smtClean="0">
                <a:latin typeface="Times New Roman" pitchFamily="18" charset="0"/>
                <a:cs typeface="Times New Roman" pitchFamily="18" charset="0"/>
              </a:rPr>
              <a:t>+</a:t>
            </a:r>
            <a:r>
              <a:rPr lang="fr-FR" sz="2800" dirty="0" smtClean="0">
                <a:latin typeface="Times New Roman" pitchFamily="18" charset="0"/>
                <a:cs typeface="Times New Roman" pitchFamily="18" charset="0"/>
              </a:rPr>
              <a:t> ainsi que les neurotransmetteurs; glutamate et le </a:t>
            </a:r>
            <a:r>
              <a:rPr lang="el-GR" sz="2800" dirty="0" smtClean="0">
                <a:latin typeface="Times New Roman" pitchFamily="18" charset="0"/>
                <a:cs typeface="Times New Roman" pitchFamily="18" charset="0"/>
              </a:rPr>
              <a:t>ϒ</a:t>
            </a:r>
            <a:r>
              <a:rPr lang="fr-FR" sz="2800" dirty="0" smtClean="0">
                <a:latin typeface="Times New Roman" pitchFamily="18" charset="0"/>
                <a:cs typeface="Times New Roman" pitchFamily="18" charset="0"/>
              </a:rPr>
              <a:t>-</a:t>
            </a:r>
            <a:r>
              <a:rPr lang="fr-FR" sz="2800" dirty="0" err="1" smtClean="0">
                <a:latin typeface="Times New Roman" pitchFamily="18" charset="0"/>
                <a:cs typeface="Times New Roman" pitchFamily="18" charset="0"/>
              </a:rPr>
              <a:t>aminobutyrate</a:t>
            </a:r>
            <a:r>
              <a:rPr lang="fr-FR" sz="2800" dirty="0" smtClean="0">
                <a:latin typeface="Times New Roman" pitchFamily="18" charset="0"/>
                <a:cs typeface="Times New Roman" pitchFamily="18" charset="0"/>
              </a:rPr>
              <a:t> (GABA) </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7050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338936" cy="1143000"/>
          </a:xfrm>
          <a:ln>
            <a:solidFill>
              <a:schemeClr val="accent1"/>
            </a:solidFill>
          </a:ln>
        </p:spPr>
        <p:txBody>
          <a:bodyPr/>
          <a:lstStyle/>
          <a:p>
            <a:r>
              <a:rPr lang="fr-FR" dirty="0" smtClean="0">
                <a:latin typeface="Times New Roman" pitchFamily="18" charset="0"/>
                <a:cs typeface="Times New Roman" pitchFamily="18" charset="0"/>
              </a:rPr>
              <a:t>Le neurone</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ln>
            <a:solidFill>
              <a:schemeClr val="accent1"/>
            </a:solidFill>
          </a:ln>
        </p:spPr>
        <p:txBody>
          <a:bodyPr>
            <a:normAutofit/>
          </a:bodyPr>
          <a:lstStyle/>
          <a:p>
            <a:pPr marL="0" indent="0" algn="just">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cellules nerveuses (neurones) sont les unités fonctionnelles du SNC et forment un réseau qui s’étend dans tout l’organisme. Bien qu’elles ne soient pas les plus nombreuses dans le système nerveux, ce sont les plus importantes</a:t>
            </a:r>
            <a:r>
              <a:rPr lang="fr-FR" dirty="0" smtClean="0">
                <a:latin typeface="Times New Roman" pitchFamily="18" charset="0"/>
                <a:cs typeface="Times New Roman" pitchFamily="18" charset="0"/>
              </a:rPr>
              <a:t>.</a:t>
            </a:r>
          </a:p>
          <a:p>
            <a:pPr marL="0" indent="0" algn="just">
              <a:buNone/>
            </a:pPr>
            <a:r>
              <a:rPr lang="fr-FR" dirty="0" smtClean="0">
                <a:latin typeface="Times New Roman" pitchFamily="18" charset="0"/>
                <a:cs typeface="Times New Roman" pitchFamily="18" charset="0"/>
              </a:rPr>
              <a:t> </a:t>
            </a:r>
          </a:p>
          <a:p>
            <a:pPr marL="0" indent="0" algn="just">
              <a:buNone/>
            </a:pPr>
            <a:r>
              <a:rPr lang="fr-FR" dirty="0" smtClean="0">
                <a:latin typeface="Times New Roman" pitchFamily="18" charset="0"/>
                <a:cs typeface="Times New Roman" pitchFamily="18" charset="0"/>
              </a:rPr>
              <a:t>Pour </a:t>
            </a:r>
            <a:r>
              <a:rPr lang="fr-FR" dirty="0">
                <a:latin typeface="Times New Roman" pitchFamily="18" charset="0"/>
                <a:cs typeface="Times New Roman" pitchFamily="18" charset="0"/>
              </a:rPr>
              <a:t>indication le système nerveux possède 10% de neurones pour 90% de cellules </a:t>
            </a:r>
            <a:r>
              <a:rPr lang="fr-FR" dirty="0" smtClean="0">
                <a:latin typeface="Times New Roman" pitchFamily="18" charset="0"/>
                <a:cs typeface="Times New Roman" pitchFamily="18" charset="0"/>
              </a:rPr>
              <a:t>gliale.</a:t>
            </a:r>
            <a:endParaRPr lang="fr-FR" dirty="0">
              <a:latin typeface="Times New Roman" pitchFamily="18" charset="0"/>
              <a:cs typeface="Times New Roman" pitchFamily="18" charset="0"/>
            </a:endParaRPr>
          </a:p>
        </p:txBody>
      </p:sp>
      <p:pic>
        <p:nvPicPr>
          <p:cNvPr id="4" name="Picture 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81700" y="0"/>
            <a:ext cx="3162300" cy="151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224" y="4988465"/>
            <a:ext cx="2044824" cy="1176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65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764704"/>
            <a:ext cx="8229600" cy="938368"/>
          </a:xfrm>
          <a:ln>
            <a:solidFill>
              <a:schemeClr val="accent1"/>
            </a:solidFill>
          </a:ln>
        </p:spPr>
        <p:txBody>
          <a:bodyPr/>
          <a:lstStyle/>
          <a:p>
            <a:r>
              <a:rPr lang="fr-FR" dirty="0" smtClean="0">
                <a:latin typeface="Times New Roman" pitchFamily="18" charset="0"/>
                <a:cs typeface="Times New Roman" pitchFamily="18" charset="0"/>
              </a:rPr>
              <a:t>Le neurone</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ln>
            <a:solidFill>
              <a:schemeClr val="accent1"/>
            </a:solidFill>
          </a:ln>
        </p:spPr>
        <p:txBody>
          <a:bodyPr>
            <a:normAutofit lnSpcReduction="10000"/>
          </a:bodyPr>
          <a:lstStyle/>
          <a:p>
            <a:pPr marL="0" indent="0" algn="just">
              <a:buNone/>
            </a:pPr>
            <a:r>
              <a:rPr lang="fr-FR" sz="2100" dirty="0">
                <a:latin typeface="Times New Roman" pitchFamily="18" charset="0"/>
                <a:cs typeface="Times New Roman" pitchFamily="18" charset="0"/>
              </a:rPr>
              <a:t>Ce sont des cellules </a:t>
            </a:r>
            <a:r>
              <a:rPr lang="fr-FR" sz="2100" b="1" dirty="0">
                <a:latin typeface="Times New Roman" pitchFamily="18" charset="0"/>
                <a:cs typeface="Times New Roman" pitchFamily="18" charset="0"/>
              </a:rPr>
              <a:t>post-mitotique</a:t>
            </a:r>
            <a:r>
              <a:rPr lang="fr-FR" sz="2100" dirty="0">
                <a:latin typeface="Times New Roman" pitchFamily="18" charset="0"/>
                <a:cs typeface="Times New Roman" pitchFamily="18" charset="0"/>
              </a:rPr>
              <a:t> (pour la majorité, étant hautement spécialisés) et </a:t>
            </a:r>
            <a:r>
              <a:rPr lang="fr-FR" sz="2100" b="1" dirty="0" smtClean="0">
                <a:latin typeface="Times New Roman" pitchFamily="18" charset="0"/>
                <a:cs typeface="Times New Roman" pitchFamily="18" charset="0"/>
              </a:rPr>
              <a:t>excitable</a:t>
            </a:r>
            <a:r>
              <a:rPr lang="fr-FR" sz="2100" dirty="0" smtClean="0">
                <a:latin typeface="Times New Roman" pitchFamily="18" charset="0"/>
                <a:cs typeface="Times New Roman" pitchFamily="18" charset="0"/>
              </a:rPr>
              <a:t>. </a:t>
            </a:r>
            <a:r>
              <a:rPr lang="fr-FR" sz="2100" dirty="0">
                <a:latin typeface="Times New Roman" pitchFamily="18" charset="0"/>
                <a:cs typeface="Times New Roman" pitchFamily="18" charset="0"/>
              </a:rPr>
              <a:t>Leur excitabilité est due à un changement d’état très rapide qui est déterminé par un facteur extérieur. Les cellules nerveuses peuvent </a:t>
            </a:r>
            <a:r>
              <a:rPr lang="fr-FR" sz="2100" b="1" dirty="0">
                <a:latin typeface="Times New Roman" pitchFamily="18" charset="0"/>
                <a:cs typeface="Times New Roman" pitchFamily="18" charset="0"/>
              </a:rPr>
              <a:t>modifier leur anatomie</a:t>
            </a:r>
            <a:r>
              <a:rPr lang="fr-FR" sz="2100" dirty="0">
                <a:latin typeface="Times New Roman" pitchFamily="18" charset="0"/>
                <a:cs typeface="Times New Roman" pitchFamily="18" charset="0"/>
              </a:rPr>
              <a:t> et possèdent une </a:t>
            </a:r>
            <a:r>
              <a:rPr lang="fr-FR" sz="2100" b="1" dirty="0">
                <a:latin typeface="Times New Roman" pitchFamily="18" charset="0"/>
                <a:cs typeface="Times New Roman" pitchFamily="18" charset="0"/>
              </a:rPr>
              <a:t>grande longévité</a:t>
            </a:r>
            <a:r>
              <a:rPr lang="fr-FR" sz="2100" dirty="0">
                <a:latin typeface="Times New Roman" pitchFamily="18" charset="0"/>
                <a:cs typeface="Times New Roman" pitchFamily="18" charset="0"/>
              </a:rPr>
              <a:t>. </a:t>
            </a:r>
            <a:endParaRPr lang="fr-FR" sz="2100" dirty="0" smtClean="0">
              <a:latin typeface="Times New Roman" pitchFamily="18" charset="0"/>
              <a:cs typeface="Times New Roman" pitchFamily="18" charset="0"/>
            </a:endParaRPr>
          </a:p>
          <a:p>
            <a:pPr marL="0" indent="0" algn="just">
              <a:buNone/>
            </a:pPr>
            <a:endParaRPr lang="fr-FR" sz="2100" dirty="0" smtClean="0">
              <a:latin typeface="Times New Roman" pitchFamily="18" charset="0"/>
              <a:cs typeface="Times New Roman" pitchFamily="18" charset="0"/>
            </a:endParaRPr>
          </a:p>
          <a:p>
            <a:pPr marL="0" indent="0" algn="just">
              <a:buNone/>
            </a:pPr>
            <a:r>
              <a:rPr lang="fr-FR" sz="2100" dirty="0" smtClean="0">
                <a:latin typeface="Times New Roman" pitchFamily="18" charset="0"/>
                <a:cs typeface="Times New Roman" pitchFamily="18" charset="0"/>
              </a:rPr>
              <a:t>Elles </a:t>
            </a:r>
            <a:r>
              <a:rPr lang="fr-FR" sz="2100" dirty="0">
                <a:latin typeface="Times New Roman" pitchFamily="18" charset="0"/>
                <a:cs typeface="Times New Roman" pitchFamily="18" charset="0"/>
              </a:rPr>
              <a:t>sont très sensibles à l’hypoglycémie et à </a:t>
            </a:r>
            <a:r>
              <a:rPr lang="fr-FR" sz="2100" dirty="0" smtClean="0">
                <a:latin typeface="Times New Roman" pitchFamily="18" charset="0"/>
                <a:cs typeface="Times New Roman" pitchFamily="18" charset="0"/>
              </a:rPr>
              <a:t>l’hypoxie.</a:t>
            </a:r>
          </a:p>
          <a:p>
            <a:pPr marL="0" indent="0" algn="just">
              <a:buNone/>
            </a:pPr>
            <a:endParaRPr lang="fr-FR" sz="2100" dirty="0">
              <a:latin typeface="Times New Roman" pitchFamily="18" charset="0"/>
              <a:cs typeface="Times New Roman" pitchFamily="18" charset="0"/>
            </a:endParaRPr>
          </a:p>
          <a:p>
            <a:pPr marL="0" indent="0" algn="just">
              <a:buNone/>
            </a:pPr>
            <a:r>
              <a:rPr lang="fr-FR" sz="2100" dirty="0" smtClean="0">
                <a:latin typeface="Times New Roman" pitchFamily="18" charset="0"/>
                <a:cs typeface="Times New Roman" pitchFamily="18" charset="0"/>
              </a:rPr>
              <a:t>Les </a:t>
            </a:r>
            <a:r>
              <a:rPr lang="fr-FR" sz="2100" dirty="0">
                <a:latin typeface="Times New Roman" pitchFamily="18" charset="0"/>
                <a:cs typeface="Times New Roman" pitchFamily="18" charset="0"/>
              </a:rPr>
              <a:t>neurones sont indépendants les uns des autres, n’établissant que des contacts fonctionnels spécifiques appelés </a:t>
            </a:r>
            <a:r>
              <a:rPr lang="fr-FR" sz="2100" b="1" dirty="0">
                <a:latin typeface="Times New Roman" pitchFamily="18" charset="0"/>
                <a:cs typeface="Times New Roman" pitchFamily="18" charset="0"/>
              </a:rPr>
              <a:t>synapses</a:t>
            </a:r>
            <a:r>
              <a:rPr lang="fr-FR" sz="2100" dirty="0">
                <a:latin typeface="Times New Roman" pitchFamily="18" charset="0"/>
                <a:cs typeface="Times New Roman" pitchFamily="18" charset="0"/>
              </a:rPr>
              <a:t>. Ce sont également des cellules </a:t>
            </a:r>
            <a:r>
              <a:rPr lang="fr-FR" sz="2100" b="1" dirty="0">
                <a:latin typeface="Times New Roman" pitchFamily="18" charset="0"/>
                <a:cs typeface="Times New Roman" pitchFamily="18" charset="0"/>
              </a:rPr>
              <a:t>sécrétrices</a:t>
            </a:r>
            <a:r>
              <a:rPr lang="fr-FR" sz="2100" dirty="0">
                <a:latin typeface="Times New Roman" pitchFamily="18" charset="0"/>
                <a:cs typeface="Times New Roman" pitchFamily="18" charset="0"/>
              </a:rPr>
              <a:t> particulières qui peuvent avoir comme produit de sécrétion des </a:t>
            </a:r>
            <a:r>
              <a:rPr lang="fr-FR" sz="2100" dirty="0">
                <a:solidFill>
                  <a:srgbClr val="FF0000"/>
                </a:solidFill>
                <a:latin typeface="Times New Roman" pitchFamily="18" charset="0"/>
                <a:cs typeface="Times New Roman" pitchFamily="18" charset="0"/>
              </a:rPr>
              <a:t>neuromédiateurs</a:t>
            </a:r>
            <a:r>
              <a:rPr lang="fr-FR" sz="2100" dirty="0">
                <a:latin typeface="Times New Roman" pitchFamily="18" charset="0"/>
                <a:cs typeface="Times New Roman" pitchFamily="18" charset="0"/>
              </a:rPr>
              <a:t>, des </a:t>
            </a:r>
            <a:r>
              <a:rPr lang="fr-FR" sz="2100" dirty="0" err="1">
                <a:solidFill>
                  <a:srgbClr val="7030A0"/>
                </a:solidFill>
                <a:latin typeface="Times New Roman" pitchFamily="18" charset="0"/>
                <a:cs typeface="Times New Roman" pitchFamily="18" charset="0"/>
              </a:rPr>
              <a:t>neuromodulateurs</a:t>
            </a:r>
            <a:r>
              <a:rPr lang="fr-FR" sz="2100" dirty="0">
                <a:latin typeface="Times New Roman" pitchFamily="18" charset="0"/>
                <a:cs typeface="Times New Roman" pitchFamily="18" charset="0"/>
              </a:rPr>
              <a:t> ainsi que des </a:t>
            </a:r>
            <a:r>
              <a:rPr lang="fr-FR" sz="2100" dirty="0" err="1">
                <a:solidFill>
                  <a:srgbClr val="00B050"/>
                </a:solidFill>
                <a:latin typeface="Times New Roman" pitchFamily="18" charset="0"/>
                <a:cs typeface="Times New Roman" pitchFamily="18" charset="0"/>
              </a:rPr>
              <a:t>neurohormones</a:t>
            </a:r>
            <a:r>
              <a:rPr lang="fr-FR" sz="2100" dirty="0">
                <a:latin typeface="Times New Roman" pitchFamily="18" charset="0"/>
                <a:cs typeface="Times New Roman" pitchFamily="18" charset="0"/>
              </a:rPr>
              <a:t> (GnRH).</a:t>
            </a:r>
          </a:p>
        </p:txBody>
      </p:sp>
    </p:spTree>
    <p:extLst>
      <p:ext uri="{BB962C8B-B14F-4D97-AF65-F5344CB8AC3E}">
        <p14:creationId xmlns:p14="http://schemas.microsoft.com/office/powerpoint/2010/main" xmlns="" val="27330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72816"/>
            <a:ext cx="8219256" cy="4608512"/>
          </a:xfrm>
          <a:ln>
            <a:solidFill>
              <a:schemeClr val="accent1"/>
            </a:solidFill>
          </a:ln>
        </p:spPr>
        <p:txBody>
          <a:bodyPr/>
          <a:lstStyle/>
          <a:p>
            <a:pPr marL="0" indent="0" algn="just">
              <a:buNone/>
            </a:pPr>
            <a:r>
              <a:rPr lang="fr-FR" dirty="0">
                <a:latin typeface="Times New Roman" pitchFamily="18" charset="0"/>
                <a:cs typeface="Times New Roman" pitchFamily="18" charset="0"/>
              </a:rPr>
              <a:t>Les neurones étant des cellules post-mitotique, elles ne peuvent pas être source de tumeur. Ainsi les tumeurs neuronales n’existent pas, mais attention les tumeurs cérébrales existent (cellules gliales).</a:t>
            </a:r>
          </a:p>
          <a:p>
            <a:pPr algn="just"/>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4365104"/>
            <a:ext cx="2808312" cy="17049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re 1"/>
          <p:cNvSpPr txBox="1">
            <a:spLocks/>
          </p:cNvSpPr>
          <p:nvPr/>
        </p:nvSpPr>
        <p:spPr>
          <a:xfrm>
            <a:off x="446856" y="404664"/>
            <a:ext cx="8229600" cy="1143000"/>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latin typeface="Times New Roman" pitchFamily="18" charset="0"/>
                <a:cs typeface="Times New Roman" pitchFamily="18" charset="0"/>
              </a:rPr>
              <a:t>N</a:t>
            </a:r>
            <a:r>
              <a:rPr lang="fr-FR" dirty="0" smtClean="0">
                <a:latin typeface="Times New Roman" pitchFamily="18" charset="0"/>
                <a:cs typeface="Times New Roman" pitchFamily="18" charset="0"/>
              </a:rPr>
              <a:t>eurones et tumeurs </a:t>
            </a:r>
            <a:endParaRPr lang="fr-FR" dirty="0">
              <a:latin typeface="Times New Roman" pitchFamily="18" charset="0"/>
              <a:cs typeface="Times New Roman" pitchFamily="18" charset="0"/>
            </a:endParaRPr>
          </a:p>
        </p:txBody>
      </p:sp>
      <p:pic>
        <p:nvPicPr>
          <p:cNvPr id="6" name="Picture 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3631" y="4365102"/>
            <a:ext cx="2814673" cy="170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384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116632"/>
            <a:ext cx="8229600" cy="994122"/>
          </a:xfrm>
          <a:ln>
            <a:solidFill>
              <a:schemeClr val="tx1"/>
            </a:solidFill>
          </a:ln>
        </p:spPr>
        <p:txBody>
          <a:bodyPr>
            <a:normAutofit/>
          </a:bodyPr>
          <a:lstStyle/>
          <a:p>
            <a:r>
              <a:rPr lang="fr-FR" dirty="0" smtClean="0">
                <a:latin typeface="Times New Roman" pitchFamily="18" charset="0"/>
                <a:cs typeface="Times New Roman" pitchFamily="18" charset="0"/>
              </a:rPr>
              <a:t>Morphologie </a:t>
            </a:r>
            <a:r>
              <a:rPr lang="fr-FR" dirty="0">
                <a:latin typeface="Times New Roman" pitchFamily="18" charset="0"/>
                <a:cs typeface="Times New Roman" pitchFamily="18" charset="0"/>
              </a:rPr>
              <a:t>du </a:t>
            </a:r>
            <a:r>
              <a:rPr lang="fr-FR" dirty="0" smtClean="0">
                <a:latin typeface="Times New Roman" pitchFamily="18" charset="0"/>
                <a:cs typeface="Times New Roman" pitchFamily="18" charset="0"/>
              </a:rPr>
              <a:t>neurone</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251520" y="1340769"/>
            <a:ext cx="8712968" cy="1440160"/>
          </a:xfrm>
          <a:ln>
            <a:solidFill>
              <a:schemeClr val="tx2">
                <a:lumMod val="60000"/>
                <a:lumOff val="40000"/>
              </a:schemeClr>
            </a:solidFill>
          </a:ln>
        </p:spPr>
        <p:txBody>
          <a:bodyPr>
            <a:normAutofit/>
          </a:bodyPr>
          <a:lstStyle/>
          <a:p>
            <a:pPr marL="0" indent="0">
              <a:buNone/>
            </a:pPr>
            <a:r>
              <a:rPr lang="fr-FR" sz="2800" dirty="0">
                <a:latin typeface="Times New Roman" pitchFamily="18" charset="0"/>
                <a:cs typeface="Times New Roman" pitchFamily="18" charset="0"/>
              </a:rPr>
              <a:t>Le neurone dans le SNC des mammifères ont des formes et des tailles très variables, la plupart possèdent toutefois les éléments que le motoneurone spinal </a:t>
            </a:r>
            <a:r>
              <a:rPr lang="fr-FR" sz="2800" dirty="0" smtClean="0">
                <a:latin typeface="Times New Roman" pitchFamily="18" charset="0"/>
                <a:cs typeface="Times New Roman" pitchFamily="18" charset="0"/>
              </a:rPr>
              <a:t>typique</a:t>
            </a:r>
            <a:endParaRPr lang="fr-FR" sz="2800" dirty="0">
              <a:latin typeface="Times New Roman" pitchFamily="18" charset="0"/>
              <a:cs typeface="Times New Roman" pitchFamily="18" charset="0"/>
            </a:endParaRPr>
          </a:p>
          <a:p>
            <a:pPr marL="0" indent="0">
              <a:buNone/>
            </a:pPr>
            <a:endParaRPr lang="fr-FR" sz="2800" dirty="0"/>
          </a:p>
        </p:txBody>
      </p:sp>
      <p:pic>
        <p:nvPicPr>
          <p:cNvPr id="7" name="Picture 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93876" y="2852936"/>
            <a:ext cx="3162300" cy="151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Ellipse 7"/>
          <p:cNvSpPr/>
          <p:nvPr/>
        </p:nvSpPr>
        <p:spPr>
          <a:xfrm rot="20065252">
            <a:off x="3707904" y="2852936"/>
            <a:ext cx="43204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7504" y="2924944"/>
            <a:ext cx="2742356" cy="1477328"/>
          </a:xfrm>
          <a:prstGeom prst="rect">
            <a:avLst/>
          </a:prstGeom>
          <a:noFill/>
          <a:ln>
            <a:solidFill>
              <a:srgbClr val="FF0000"/>
            </a:solidFill>
          </a:ln>
        </p:spPr>
        <p:txBody>
          <a:bodyPr wrap="square" rtlCol="0">
            <a:spAutoFit/>
          </a:bodyPr>
          <a:lstStyle/>
          <a:p>
            <a:pPr algn="just"/>
            <a:r>
              <a:rPr lang="fr-FR" dirty="0">
                <a:latin typeface="Times New Roman" pitchFamily="18" charset="0"/>
                <a:cs typeface="Times New Roman" pitchFamily="18" charset="0"/>
              </a:rPr>
              <a:t>plusieurs prolongements appelés </a:t>
            </a:r>
            <a:r>
              <a:rPr lang="fr-FR" b="1" dirty="0">
                <a:solidFill>
                  <a:srgbClr val="FF0000"/>
                </a:solidFill>
                <a:latin typeface="Times New Roman" pitchFamily="18" charset="0"/>
                <a:cs typeface="Times New Roman" pitchFamily="18" charset="0"/>
              </a:rPr>
              <a:t>dendrites</a:t>
            </a:r>
            <a:r>
              <a:rPr lang="fr-FR" dirty="0">
                <a:latin typeface="Times New Roman" pitchFamily="18" charset="0"/>
                <a:cs typeface="Times New Roman" pitchFamily="18" charset="0"/>
              </a:rPr>
              <a:t> qui s’étendent vers l’extérieur à partir du corps cellulaire et se ramifient abondamment</a:t>
            </a:r>
            <a:endParaRPr lang="fr-FR" dirty="0"/>
          </a:p>
        </p:txBody>
      </p:sp>
      <p:sp>
        <p:nvSpPr>
          <p:cNvPr id="10" name="Flèche vers le bas 9"/>
          <p:cNvSpPr/>
          <p:nvPr/>
        </p:nvSpPr>
        <p:spPr>
          <a:xfrm>
            <a:off x="1259632" y="4437112"/>
            <a:ext cx="396043" cy="3600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1" name="ZoneTexte 10"/>
          <p:cNvSpPr txBox="1"/>
          <p:nvPr/>
        </p:nvSpPr>
        <p:spPr>
          <a:xfrm>
            <a:off x="107503" y="4797152"/>
            <a:ext cx="3096345" cy="2031325"/>
          </a:xfrm>
          <a:prstGeom prst="rect">
            <a:avLst/>
          </a:prstGeom>
          <a:noFill/>
          <a:ln>
            <a:solidFill>
              <a:srgbClr val="FF0000"/>
            </a:solidFill>
          </a:ln>
        </p:spPr>
        <p:txBody>
          <a:bodyPr wrap="square" rtlCol="0">
            <a:spAutoFit/>
          </a:bodyPr>
          <a:lstStyle/>
          <a:p>
            <a:pPr algn="just"/>
            <a:r>
              <a:rPr lang="fr-FR" dirty="0">
                <a:latin typeface="Times New Roman" pitchFamily="18" charset="0"/>
                <a:cs typeface="Times New Roman" pitchFamily="18" charset="0"/>
              </a:rPr>
              <a:t>Dans le système nerveux mais surtout dans les cortex cérébral et </a:t>
            </a:r>
            <a:r>
              <a:rPr lang="fr-FR" dirty="0" smtClean="0">
                <a:latin typeface="Times New Roman" pitchFamily="18" charset="0"/>
                <a:cs typeface="Times New Roman" pitchFamily="18" charset="0"/>
              </a:rPr>
              <a:t>cérébelleux, les </a:t>
            </a:r>
            <a:r>
              <a:rPr lang="fr-FR" dirty="0">
                <a:latin typeface="Times New Roman" pitchFamily="18" charset="0"/>
                <a:cs typeface="Times New Roman" pitchFamily="18" charset="0"/>
              </a:rPr>
              <a:t>dendrites sont hérissées de petites protubérances en forme de boutons appelées épines dendritiques</a:t>
            </a:r>
            <a:endParaRPr lang="fr-FR" dirty="0"/>
          </a:p>
        </p:txBody>
      </p:sp>
      <p:sp>
        <p:nvSpPr>
          <p:cNvPr id="13" name="ZoneTexte 12"/>
          <p:cNvSpPr txBox="1"/>
          <p:nvPr/>
        </p:nvSpPr>
        <p:spPr>
          <a:xfrm>
            <a:off x="6300192" y="2924944"/>
            <a:ext cx="2304256" cy="369332"/>
          </a:xfrm>
          <a:prstGeom prst="rect">
            <a:avLst/>
          </a:prstGeom>
          <a:noFill/>
          <a:ln>
            <a:solidFill>
              <a:schemeClr val="tx2">
                <a:lumMod val="60000"/>
                <a:lumOff val="40000"/>
              </a:schemeClr>
            </a:solidFill>
          </a:ln>
        </p:spPr>
        <p:txBody>
          <a:bodyPr wrap="square" rtlCol="0">
            <a:spAutoFit/>
          </a:bodyPr>
          <a:lstStyle/>
          <a:p>
            <a:r>
              <a:rPr lang="fr-FR" dirty="0">
                <a:latin typeface="Times New Roman" pitchFamily="18" charset="0"/>
                <a:cs typeface="Times New Roman" pitchFamily="18" charset="0"/>
              </a:rPr>
              <a:t>Un neurone typique</a:t>
            </a:r>
            <a:endParaRPr lang="fr-FR" dirty="0"/>
          </a:p>
        </p:txBody>
      </p:sp>
      <p:sp>
        <p:nvSpPr>
          <p:cNvPr id="14" name="Ellipse 13"/>
          <p:cNvSpPr/>
          <p:nvPr/>
        </p:nvSpPr>
        <p:spPr>
          <a:xfrm rot="20710687">
            <a:off x="3878811" y="3861968"/>
            <a:ext cx="1440160" cy="3975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228184" y="3429000"/>
            <a:ext cx="2843808" cy="1477328"/>
          </a:xfrm>
          <a:prstGeom prst="rect">
            <a:avLst/>
          </a:prstGeom>
          <a:noFill/>
          <a:ln>
            <a:solidFill>
              <a:srgbClr val="0070C0"/>
            </a:solidFill>
          </a:ln>
        </p:spPr>
        <p:txBody>
          <a:bodyPr wrap="square" rtlCol="0">
            <a:spAutoFit/>
          </a:bodyPr>
          <a:lstStyle/>
          <a:p>
            <a:r>
              <a:rPr lang="fr-FR" dirty="0">
                <a:latin typeface="Times New Roman" pitchFamily="18" charset="0"/>
                <a:cs typeface="Times New Roman" pitchFamily="18" charset="0"/>
              </a:rPr>
              <a:t>un </a:t>
            </a:r>
            <a:r>
              <a:rPr lang="fr-FR" b="1" dirty="0">
                <a:solidFill>
                  <a:srgbClr val="0070C0"/>
                </a:solidFill>
                <a:latin typeface="Times New Roman" pitchFamily="18" charset="0"/>
                <a:cs typeface="Times New Roman" pitchFamily="18" charset="0"/>
              </a:rPr>
              <a:t>long axone </a:t>
            </a:r>
            <a:r>
              <a:rPr lang="fr-FR" dirty="0">
                <a:latin typeface="Times New Roman" pitchFamily="18" charset="0"/>
                <a:cs typeface="Times New Roman" pitchFamily="18" charset="0"/>
              </a:rPr>
              <a:t>fibreux qui naît d’un endroit légèrement épaissi du corps </a:t>
            </a:r>
            <a:r>
              <a:rPr lang="fr-FR" dirty="0" smtClean="0">
                <a:latin typeface="Times New Roman" pitchFamily="18" charset="0"/>
                <a:cs typeface="Times New Roman" pitchFamily="18" charset="0"/>
              </a:rPr>
              <a:t>cellulaire, le cône de l’implantation de l’axone </a:t>
            </a:r>
            <a:endParaRPr lang="fr-FR" dirty="0"/>
          </a:p>
        </p:txBody>
      </p:sp>
      <p:sp>
        <p:nvSpPr>
          <p:cNvPr id="16" name="Ellipse 15"/>
          <p:cNvSpPr/>
          <p:nvPr/>
        </p:nvSpPr>
        <p:spPr>
          <a:xfrm>
            <a:off x="3779912" y="3780758"/>
            <a:ext cx="216024" cy="22430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372200" y="5013176"/>
            <a:ext cx="2699792" cy="923330"/>
          </a:xfrm>
          <a:prstGeom prst="rect">
            <a:avLst/>
          </a:prstGeom>
          <a:noFill/>
          <a:ln>
            <a:solidFill>
              <a:srgbClr val="002060"/>
            </a:solidFill>
          </a:ln>
        </p:spPr>
        <p:txBody>
          <a:bodyPr wrap="square" rtlCol="0">
            <a:spAutoFit/>
          </a:bodyPr>
          <a:lstStyle/>
          <a:p>
            <a:r>
              <a:rPr lang="fr-FR" dirty="0">
                <a:latin typeface="Times New Roman" pitchFamily="18" charset="0"/>
                <a:cs typeface="Times New Roman" pitchFamily="18" charset="0"/>
              </a:rPr>
              <a:t>La première partie de l’axone s’appelle le segment initial</a:t>
            </a:r>
            <a:endParaRPr lang="fr-FR" dirty="0"/>
          </a:p>
        </p:txBody>
      </p:sp>
      <p:sp>
        <p:nvSpPr>
          <p:cNvPr id="19" name="ZoneTexte 18"/>
          <p:cNvSpPr txBox="1"/>
          <p:nvPr/>
        </p:nvSpPr>
        <p:spPr>
          <a:xfrm>
            <a:off x="3347864" y="4581128"/>
            <a:ext cx="2880320" cy="2031325"/>
          </a:xfrm>
          <a:prstGeom prst="rect">
            <a:avLst/>
          </a:prstGeom>
          <a:noFill/>
          <a:ln>
            <a:solidFill>
              <a:srgbClr val="002060"/>
            </a:solidFill>
          </a:ln>
        </p:spPr>
        <p:txBody>
          <a:bodyPr wrap="square" rtlCol="0">
            <a:spAutoFit/>
          </a:bodyPr>
          <a:lstStyle/>
          <a:p>
            <a:pPr algn="just"/>
            <a:r>
              <a:rPr lang="fr-FR" dirty="0">
                <a:latin typeface="Times New Roman" pitchFamily="18" charset="0"/>
                <a:cs typeface="Times New Roman" pitchFamily="18" charset="0"/>
              </a:rPr>
              <a:t>L’axone se divise en terminaisons présynoptiques, qui s’achèvent chacune en un certain nombre de boutons synaptiques, également appelés </a:t>
            </a:r>
            <a:r>
              <a:rPr lang="fr-FR" b="1" dirty="0">
                <a:latin typeface="Times New Roman" pitchFamily="18" charset="0"/>
                <a:cs typeface="Times New Roman" pitchFamily="18" charset="0"/>
              </a:rPr>
              <a:t>boutons terminaux </a:t>
            </a:r>
            <a:r>
              <a:rPr lang="fr-FR" dirty="0">
                <a:latin typeface="Times New Roman" pitchFamily="18" charset="0"/>
                <a:cs typeface="Times New Roman" pitchFamily="18" charset="0"/>
              </a:rPr>
              <a:t>ou </a:t>
            </a:r>
            <a:r>
              <a:rPr lang="fr-FR" b="1" dirty="0">
                <a:latin typeface="Times New Roman" pitchFamily="18" charset="0"/>
                <a:cs typeface="Times New Roman" pitchFamily="18" charset="0"/>
              </a:rPr>
              <a:t>boutons</a:t>
            </a:r>
            <a:r>
              <a:rPr lang="fr-FR" dirty="0">
                <a:latin typeface="Times New Roman" pitchFamily="18" charset="0"/>
                <a:cs typeface="Times New Roman" pitchFamily="18" charset="0"/>
              </a:rPr>
              <a:t>. </a:t>
            </a:r>
            <a:endParaRPr lang="fr-FR" dirty="0"/>
          </a:p>
        </p:txBody>
      </p:sp>
      <p:sp>
        <p:nvSpPr>
          <p:cNvPr id="20" name="Flèche courbée vers la gauche 19"/>
          <p:cNvSpPr/>
          <p:nvPr/>
        </p:nvSpPr>
        <p:spPr>
          <a:xfrm>
            <a:off x="6444208" y="6021288"/>
            <a:ext cx="288032" cy="375141"/>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2" name="Ellipse 1"/>
          <p:cNvSpPr/>
          <p:nvPr/>
        </p:nvSpPr>
        <p:spPr>
          <a:xfrm rot="20064451">
            <a:off x="5004048" y="3299683"/>
            <a:ext cx="432048" cy="13472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1246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2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1000"/>
                                        <p:tgtEl>
                                          <p:spTgt spid="2"/>
                                        </p:tgtEl>
                                      </p:cBhvr>
                                    </p:animEffect>
                                    <p:anim calcmode="lin" valueType="num">
                                      <p:cBhvr>
                                        <p:cTn id="82" dur="1000" fill="hold"/>
                                        <p:tgtEl>
                                          <p:spTgt spid="2"/>
                                        </p:tgtEl>
                                        <p:attrNameLst>
                                          <p:attrName>ppt_x</p:attrName>
                                        </p:attrNameLst>
                                      </p:cBhvr>
                                      <p:tavLst>
                                        <p:tav tm="0">
                                          <p:val>
                                            <p:strVal val="#ppt_x"/>
                                          </p:val>
                                        </p:tav>
                                        <p:tav tm="100000">
                                          <p:val>
                                            <p:strVal val="#ppt_x"/>
                                          </p:val>
                                        </p:tav>
                                      </p:tavLst>
                                    </p:anim>
                                    <p:anim calcmode="lin" valueType="num">
                                      <p:cBhvr>
                                        <p:cTn id="8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animBg="1"/>
      <p:bldP spid="8" grpId="0" animBg="1"/>
      <p:bldP spid="9" grpId="0" animBg="1"/>
      <p:bldP spid="10" grpId="0" animBg="1"/>
      <p:bldP spid="11" grpId="0" animBg="1"/>
      <p:bldP spid="13" grpId="0" animBg="1"/>
      <p:bldP spid="14" grpId="0" animBg="1"/>
      <p:bldP spid="15" grpId="0" animBg="1"/>
      <p:bldP spid="18" grpId="0" animBg="1"/>
      <p:bldP spid="19" grpId="0" animBg="1"/>
      <p:bldP spid="20"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363272" cy="6336704"/>
          </a:xfrm>
          <a:ln>
            <a:solidFill>
              <a:srgbClr val="002060"/>
            </a:solidFill>
          </a:ln>
        </p:spPr>
        <p:txBody>
          <a:bodyPr>
            <a:noAutofit/>
          </a:bodyPr>
          <a:lstStyle/>
          <a:p>
            <a:pPr marL="0" indent="0" algn="just">
              <a:buNone/>
            </a:pPr>
            <a:r>
              <a:rPr lang="fr-FR" sz="2100" dirty="0" smtClean="0">
                <a:latin typeface="Times New Roman" pitchFamily="18" charset="0"/>
                <a:cs typeface="Times New Roman" pitchFamily="18" charset="0"/>
              </a:rPr>
              <a:t>D’après le nombre de prolongements qui émanent de leur corps cellulaire, les neurones peuvent être classés en neurones unipolaires, bipolaires et multipolaires.</a:t>
            </a:r>
          </a:p>
          <a:p>
            <a:pPr marL="0" indent="0" algn="just">
              <a:buNone/>
            </a:pPr>
            <a:endParaRPr lang="fr-FR" sz="2100" dirty="0" smtClean="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8" y="1556792"/>
            <a:ext cx="4104455" cy="43932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57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04664"/>
            <a:ext cx="8229600" cy="5976664"/>
          </a:xfrm>
          <a:ln>
            <a:solidFill>
              <a:srgbClr val="002060"/>
            </a:solidFill>
          </a:ln>
        </p:spPr>
        <p:txBody>
          <a:bodyPr>
            <a:noAutofit/>
          </a:bodyPr>
          <a:lstStyle/>
          <a:p>
            <a:pPr marL="0" indent="0" algn="just">
              <a:buNone/>
            </a:pPr>
            <a:r>
              <a:rPr lang="fr-FR" sz="2400" dirty="0">
                <a:latin typeface="Times New Roman" pitchFamily="18" charset="0"/>
                <a:cs typeface="Times New Roman" pitchFamily="18" charset="0"/>
              </a:rPr>
              <a:t>L</a:t>
            </a:r>
            <a:r>
              <a:rPr lang="fr-FR" sz="2400" dirty="0" smtClean="0">
                <a:latin typeface="Times New Roman" pitchFamily="18" charset="0"/>
                <a:cs typeface="Times New Roman" pitchFamily="18" charset="0"/>
              </a:rPr>
              <a:t>’utilisation </a:t>
            </a:r>
            <a:r>
              <a:rPr lang="fr-FR" sz="2400" dirty="0">
                <a:latin typeface="Times New Roman" pitchFamily="18" charset="0"/>
                <a:cs typeface="Times New Roman" pitchFamily="18" charset="0"/>
              </a:rPr>
              <a:t>des termes dendrites et axones pose parfois des problèmes lorsqu’on les applique à autres types de neurones présents dans le système nerveux. D’un point de vue fonctionnel, les neurones possèdent généralement quatre grandes zones:</a:t>
            </a:r>
          </a:p>
          <a:p>
            <a:pPr marL="0" indent="0" algn="just">
              <a:buNone/>
            </a:pPr>
            <a:r>
              <a:rPr lang="fr-FR" sz="2400" dirty="0" smtClean="0">
                <a:latin typeface="Times New Roman" pitchFamily="18" charset="0"/>
                <a:cs typeface="Times New Roman" pitchFamily="18" charset="0"/>
              </a:rPr>
              <a:t>1-Un </a:t>
            </a:r>
            <a:r>
              <a:rPr lang="fr-FR" sz="2400" b="1" dirty="0">
                <a:latin typeface="Times New Roman" pitchFamily="18" charset="0"/>
                <a:cs typeface="Times New Roman" pitchFamily="18" charset="0"/>
              </a:rPr>
              <a:t>récepteur</a:t>
            </a:r>
            <a:r>
              <a:rPr lang="fr-FR" sz="2400" dirty="0">
                <a:latin typeface="Times New Roman" pitchFamily="18" charset="0"/>
                <a:cs typeface="Times New Roman" pitchFamily="18" charset="0"/>
              </a:rPr>
              <a:t> ou </a:t>
            </a:r>
            <a:r>
              <a:rPr lang="fr-FR" sz="2400" b="1" dirty="0">
                <a:latin typeface="Times New Roman" pitchFamily="18" charset="0"/>
                <a:cs typeface="Times New Roman" pitchFamily="18" charset="0"/>
              </a:rPr>
              <a:t>zone dendritique</a:t>
            </a:r>
            <a:r>
              <a:rPr lang="fr-FR" sz="2400" dirty="0">
                <a:latin typeface="Times New Roman" pitchFamily="18" charset="0"/>
                <a:cs typeface="Times New Roman" pitchFamily="18" charset="0"/>
              </a:rPr>
              <a:t>, où de multiples changements locaux de potentiel créés par des connexions synaptiques sont intégrés,</a:t>
            </a:r>
          </a:p>
          <a:p>
            <a:pPr marL="0" indent="0" algn="just">
              <a:buNone/>
            </a:pPr>
            <a:r>
              <a:rPr lang="fr-FR" sz="2400" dirty="0" smtClean="0">
                <a:latin typeface="Times New Roman" pitchFamily="18" charset="0"/>
                <a:cs typeface="Times New Roman" pitchFamily="18" charset="0"/>
              </a:rPr>
              <a:t>2-Un </a:t>
            </a:r>
            <a:r>
              <a:rPr lang="fr-FR" sz="2400" b="1" dirty="0">
                <a:latin typeface="Times New Roman" pitchFamily="18" charset="0"/>
                <a:cs typeface="Times New Roman" pitchFamily="18" charset="0"/>
              </a:rPr>
              <a:t>site</a:t>
            </a:r>
            <a:r>
              <a:rPr lang="fr-FR" sz="2400" dirty="0">
                <a:latin typeface="Times New Roman" pitchFamily="18" charset="0"/>
                <a:cs typeface="Times New Roman" pitchFamily="18" charset="0"/>
              </a:rPr>
              <a:t> au niveau duquel les potentiels d’action propagés sont créés (le segment initial dans les motoneurones spinaux, le premier nœud de Ranvier dans les neurones sensitifs cutanés)</a:t>
            </a:r>
          </a:p>
          <a:p>
            <a:pPr marL="0" indent="0" algn="just">
              <a:buNone/>
            </a:pPr>
            <a:r>
              <a:rPr lang="fr-FR" sz="2400" dirty="0" smtClean="0">
                <a:latin typeface="Times New Roman" pitchFamily="18" charset="0"/>
                <a:cs typeface="Times New Roman" pitchFamily="18" charset="0"/>
              </a:rPr>
              <a:t>3-Un </a:t>
            </a:r>
            <a:r>
              <a:rPr lang="fr-FR" sz="2400" b="1" dirty="0">
                <a:latin typeface="Times New Roman" pitchFamily="18" charset="0"/>
                <a:cs typeface="Times New Roman" pitchFamily="18" charset="0"/>
              </a:rPr>
              <a:t>prolongement </a:t>
            </a:r>
            <a:r>
              <a:rPr lang="fr-FR" sz="2400" b="1" dirty="0" err="1">
                <a:latin typeface="Times New Roman" pitchFamily="18" charset="0"/>
                <a:cs typeface="Times New Roman" pitchFamily="18" charset="0"/>
              </a:rPr>
              <a:t>axonal</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qui transmet des influx vers les extrémités nerveuses et </a:t>
            </a:r>
            <a:endParaRPr lang="fr-FR" sz="2400" dirty="0" smtClean="0">
              <a:latin typeface="Times New Roman" pitchFamily="18" charset="0"/>
              <a:cs typeface="Times New Roman" pitchFamily="18" charset="0"/>
            </a:endParaRPr>
          </a:p>
          <a:p>
            <a:pPr marL="0" indent="0" algn="just">
              <a:buNone/>
            </a:pPr>
            <a:r>
              <a:rPr lang="fr-FR" sz="2400" dirty="0" smtClean="0">
                <a:latin typeface="Times New Roman" pitchFamily="18" charset="0"/>
                <a:cs typeface="Times New Roman" pitchFamily="18" charset="0"/>
              </a:rPr>
              <a:t>4-les </a:t>
            </a:r>
            <a:r>
              <a:rPr lang="fr-FR" sz="2400" b="1" dirty="0">
                <a:latin typeface="Times New Roman" pitchFamily="18" charset="0"/>
                <a:cs typeface="Times New Roman" pitchFamily="18" charset="0"/>
              </a:rPr>
              <a:t>terminaisons nerveuses</a:t>
            </a:r>
            <a:r>
              <a:rPr lang="fr-FR" sz="2400" dirty="0">
                <a:latin typeface="Times New Roman" pitchFamily="18" charset="0"/>
                <a:cs typeface="Times New Roman" pitchFamily="18" charset="0"/>
              </a:rPr>
              <a:t>, au niveau desquelles les potentiels d’action provoquent la libération des neurotransmetteurs synaptiques.   </a:t>
            </a:r>
          </a:p>
          <a:p>
            <a:pPr marL="0" indent="0">
              <a:buNone/>
            </a:pP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15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9792" y="260648"/>
            <a:ext cx="4258816" cy="864096"/>
          </a:xfrm>
          <a:ln/>
        </p:spPr>
        <p:style>
          <a:lnRef idx="1">
            <a:schemeClr val="accent4"/>
          </a:lnRef>
          <a:fillRef idx="2">
            <a:schemeClr val="accent4"/>
          </a:fillRef>
          <a:effectRef idx="1">
            <a:schemeClr val="accent4"/>
          </a:effectRef>
          <a:fontRef idx="minor">
            <a:schemeClr val="dk1"/>
          </a:fontRef>
        </p:style>
        <p:txBody>
          <a:bodyPr>
            <a:normAutofit/>
          </a:bodyPr>
          <a:lstStyle/>
          <a:p>
            <a:r>
              <a:rPr lang="fr-FR" sz="3600" dirty="0">
                <a:latin typeface="Times New Roman" pitchFamily="18" charset="0"/>
                <a:cs typeface="Times New Roman" pitchFamily="18" charset="0"/>
              </a:rPr>
              <a:t>Introduction </a:t>
            </a:r>
          </a:p>
        </p:txBody>
      </p:sp>
      <p:sp>
        <p:nvSpPr>
          <p:cNvPr id="3" name="Espace réservé du contenu 2"/>
          <p:cNvSpPr>
            <a:spLocks noGrp="1"/>
          </p:cNvSpPr>
          <p:nvPr>
            <p:ph idx="1"/>
          </p:nvPr>
        </p:nvSpPr>
        <p:spPr>
          <a:xfrm>
            <a:off x="457200" y="1456184"/>
            <a:ext cx="8229600" cy="5069160"/>
          </a:xfrm>
          <a:ln>
            <a:solidFill>
              <a:schemeClr val="accent4">
                <a:lumMod val="75000"/>
              </a:schemeClr>
            </a:solidFill>
          </a:ln>
        </p:spPr>
        <p:txBody>
          <a:bodyPr>
            <a:noAutofit/>
          </a:bodyPr>
          <a:lstStyle/>
          <a:p>
            <a:pPr marL="0" indent="0" algn="just">
              <a:buNone/>
            </a:pPr>
            <a:r>
              <a:rPr lang="fr-FR" sz="2800" dirty="0" smtClean="0">
                <a:latin typeface="Times New Roman" pitchFamily="18" charset="0"/>
                <a:cs typeface="Times New Roman" pitchFamily="18" charset="0"/>
              </a:rPr>
              <a:t>Le système nerveux est </a:t>
            </a:r>
            <a:r>
              <a:rPr lang="fr-FR" sz="2800" dirty="0">
                <a:latin typeface="Times New Roman" pitchFamily="18" charset="0"/>
                <a:cs typeface="Times New Roman" pitchFamily="18" charset="0"/>
              </a:rPr>
              <a:t>globalement bilatéral et symétrique et est composé en deux parties :</a:t>
            </a:r>
          </a:p>
          <a:p>
            <a:pPr lvl="0" algn="just"/>
            <a:r>
              <a:rPr lang="fr-FR" sz="2800" i="1" dirty="0">
                <a:solidFill>
                  <a:srgbClr val="FF0000"/>
                </a:solidFill>
                <a:latin typeface="Times New Roman" pitchFamily="18" charset="0"/>
                <a:cs typeface="Times New Roman" pitchFamily="18" charset="0"/>
              </a:rPr>
              <a:t>Le système nerveux central</a:t>
            </a:r>
            <a:r>
              <a:rPr lang="fr-FR" sz="2800" dirty="0">
                <a:solidFill>
                  <a:srgbClr val="FF0000"/>
                </a:solidFill>
                <a:latin typeface="Times New Roman" pitchFamily="18" charset="0"/>
                <a:cs typeface="Times New Roman" pitchFamily="18" charset="0"/>
              </a:rPr>
              <a:t> </a:t>
            </a:r>
            <a:r>
              <a:rPr lang="fr-FR" sz="2800" dirty="0">
                <a:latin typeface="Times New Roman" pitchFamily="18" charset="0"/>
                <a:cs typeface="Times New Roman" pitchFamily="18" charset="0"/>
              </a:rPr>
              <a:t>se trouve dans les structures osseuses et </a:t>
            </a:r>
            <a:r>
              <a:rPr lang="fr-FR" sz="2800" dirty="0" smtClean="0">
                <a:latin typeface="Times New Roman" pitchFamily="18" charset="0"/>
                <a:cs typeface="Times New Roman" pitchFamily="18" charset="0"/>
              </a:rPr>
              <a:t>est constitué </a:t>
            </a:r>
            <a:r>
              <a:rPr lang="fr-FR" sz="2800" dirty="0">
                <a:latin typeface="Times New Roman" pitchFamily="18" charset="0"/>
                <a:cs typeface="Times New Roman" pitchFamily="18" charset="0"/>
              </a:rPr>
              <a:t>de l’encéphale (cerveau) et de la moelle </a:t>
            </a:r>
            <a:r>
              <a:rPr lang="fr-FR" sz="2800" dirty="0" smtClean="0">
                <a:latin typeface="Times New Roman" pitchFamily="18" charset="0"/>
                <a:cs typeface="Times New Roman" pitchFamily="18" charset="0"/>
              </a:rPr>
              <a:t>épinière.</a:t>
            </a:r>
            <a:endParaRPr lang="fr-FR" sz="2800" dirty="0">
              <a:latin typeface="Times New Roman" pitchFamily="18" charset="0"/>
              <a:cs typeface="Times New Roman" pitchFamily="18" charset="0"/>
            </a:endParaRPr>
          </a:p>
          <a:p>
            <a:pPr lvl="0" algn="just"/>
            <a:r>
              <a:rPr lang="fr-FR" sz="2800" i="1" dirty="0">
                <a:solidFill>
                  <a:srgbClr val="7030A0"/>
                </a:solidFill>
                <a:latin typeface="Times New Roman" pitchFamily="18" charset="0"/>
                <a:cs typeface="Times New Roman" pitchFamily="18" charset="0"/>
              </a:rPr>
              <a:t>Le système nerveux périphérique</a:t>
            </a:r>
            <a:r>
              <a:rPr lang="fr-FR" sz="2800" dirty="0">
                <a:solidFill>
                  <a:srgbClr val="7030A0"/>
                </a:solidFill>
                <a:latin typeface="Times New Roman" pitchFamily="18" charset="0"/>
                <a:cs typeface="Times New Roman" pitchFamily="18" charset="0"/>
              </a:rPr>
              <a:t> </a:t>
            </a:r>
            <a:r>
              <a:rPr lang="fr-FR" sz="2800" dirty="0">
                <a:latin typeface="Times New Roman" pitchFamily="18" charset="0"/>
                <a:cs typeface="Times New Roman" pitchFamily="18" charset="0"/>
              </a:rPr>
              <a:t>est formé de ganglions nerveux et de nerfs. Ces nerfs contiennent des faisceaux de fibres reliées à la base de l’encéphale par les douze paires de nerfs crâniens et à la moelle épinière par les 31 paires de nerfs rachidiens (ou spinaux).</a:t>
            </a:r>
          </a:p>
          <a:p>
            <a:pPr marL="0" indent="0" algn="just">
              <a:buNone/>
            </a:pPr>
            <a:endParaRPr lang="fr-FR" sz="2800" dirty="0">
              <a:latin typeface="Times New Roman" pitchFamily="18" charset="0"/>
              <a:cs typeface="Times New Roman" pitchFamily="18" charset="0"/>
            </a:endParaRPr>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288" y="-27384"/>
            <a:ext cx="2016224" cy="1428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13" y="15522"/>
            <a:ext cx="2555776" cy="13855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9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764704"/>
            <a:ext cx="8712968" cy="5832648"/>
          </a:xfrm>
          <a:ln>
            <a:solidFill>
              <a:schemeClr val="tx1"/>
            </a:solidFill>
          </a:ln>
        </p:spPr>
        <p:txBody>
          <a:bodyPr>
            <a:noAutofit/>
          </a:bodyPr>
          <a:lstStyle/>
          <a:p>
            <a:pPr marL="0" indent="0" algn="just">
              <a:lnSpc>
                <a:spcPct val="170000"/>
              </a:lnSpc>
              <a:buNone/>
            </a:pPr>
            <a:r>
              <a:rPr lang="fr-FR" sz="2100" dirty="0" smtClean="0">
                <a:latin typeface="Times New Roman" pitchFamily="18" charset="0"/>
                <a:cs typeface="Times New Roman" pitchFamily="18" charset="0"/>
              </a:rPr>
              <a:t>Le </a:t>
            </a:r>
            <a:r>
              <a:rPr lang="fr-FR" sz="2100" b="1" dirty="0" smtClean="0">
                <a:latin typeface="Times New Roman" pitchFamily="18" charset="0"/>
                <a:cs typeface="Times New Roman" pitchFamily="18" charset="0"/>
              </a:rPr>
              <a:t>corps cellulaire </a:t>
            </a:r>
            <a:r>
              <a:rPr lang="fr-FR" sz="2100" dirty="0" smtClean="0">
                <a:latin typeface="Times New Roman" pitchFamily="18" charset="0"/>
                <a:cs typeface="Times New Roman" pitchFamily="18" charset="0"/>
              </a:rPr>
              <a:t>est souvent situé au niveau de la zone dendritique, du coté de l’axone, mais il peut se trouver à </a:t>
            </a:r>
            <a:r>
              <a:rPr lang="fr-FR" sz="2100" dirty="0" smtClean="0">
                <a:solidFill>
                  <a:srgbClr val="0070C0"/>
                </a:solidFill>
                <a:latin typeface="Times New Roman" pitchFamily="18" charset="0"/>
                <a:cs typeface="Times New Roman" pitchFamily="18" charset="0"/>
              </a:rPr>
              <a:t>l’intérieur</a:t>
            </a:r>
            <a:r>
              <a:rPr lang="fr-FR" sz="2100" dirty="0" smtClean="0">
                <a:latin typeface="Times New Roman" pitchFamily="18" charset="0"/>
                <a:cs typeface="Times New Roman" pitchFamily="18" charset="0"/>
              </a:rPr>
              <a:t> de l’axone (ex les neurones auditifs) ou être positionné sur </a:t>
            </a:r>
            <a:r>
              <a:rPr lang="fr-FR" sz="2100" dirty="0" smtClean="0">
                <a:solidFill>
                  <a:srgbClr val="0070C0"/>
                </a:solidFill>
                <a:latin typeface="Times New Roman" pitchFamily="18" charset="0"/>
                <a:cs typeface="Times New Roman" pitchFamily="18" charset="0"/>
              </a:rPr>
              <a:t>le coté </a:t>
            </a:r>
            <a:r>
              <a:rPr lang="fr-FR" sz="2100" dirty="0" smtClean="0">
                <a:latin typeface="Times New Roman" pitchFamily="18" charset="0"/>
                <a:cs typeface="Times New Roman" pitchFamily="18" charset="0"/>
              </a:rPr>
              <a:t>de l’axone (ex neurones cutanés). Sa position ne fait aucune différence tant que les fonctions de récepteur de la zone dendritique et la fonction de transmission de l’axone restent les mêmes.</a:t>
            </a:r>
          </a:p>
          <a:p>
            <a:pPr marL="0" indent="0" algn="just">
              <a:lnSpc>
                <a:spcPct val="170000"/>
              </a:lnSpc>
              <a:buNone/>
            </a:pPr>
            <a:r>
              <a:rPr lang="fr-FR" sz="2100" dirty="0" smtClean="0">
                <a:latin typeface="Times New Roman" pitchFamily="18" charset="0"/>
                <a:cs typeface="Times New Roman" pitchFamily="18" charset="0"/>
              </a:rPr>
              <a:t>Les axones de nombreux neurones sont myélinisés, </a:t>
            </a:r>
            <a:r>
              <a:rPr lang="fr-FR" sz="2100" dirty="0" err="1" smtClean="0">
                <a:latin typeface="Times New Roman" pitchFamily="18" charset="0"/>
                <a:cs typeface="Times New Roman" pitchFamily="18" charset="0"/>
              </a:rPr>
              <a:t>c-à</a:t>
            </a:r>
            <a:r>
              <a:rPr lang="fr-FR" sz="2100" dirty="0" err="1">
                <a:latin typeface="Times New Roman" pitchFamily="18" charset="0"/>
                <a:cs typeface="Times New Roman" pitchFamily="18" charset="0"/>
              </a:rPr>
              <a:t>-</a:t>
            </a:r>
            <a:r>
              <a:rPr lang="fr-FR" sz="2100" dirty="0" err="1" smtClean="0">
                <a:latin typeface="Times New Roman" pitchFamily="18" charset="0"/>
                <a:cs typeface="Times New Roman" pitchFamily="18" charset="0"/>
              </a:rPr>
              <a:t>d</a:t>
            </a:r>
            <a:r>
              <a:rPr lang="fr-FR" sz="2100" dirty="0" smtClean="0">
                <a:latin typeface="Times New Roman" pitchFamily="18" charset="0"/>
                <a:cs typeface="Times New Roman" pitchFamily="18" charset="0"/>
              </a:rPr>
              <a:t> qu’il sont recouverts d’une gaine de myéline, un complexe lipoprotéique qui s’enroule autour de l’axone </a:t>
            </a:r>
          </a:p>
          <a:p>
            <a:pPr marL="0" indent="0" algn="just">
              <a:lnSpc>
                <a:spcPct val="170000"/>
              </a:lnSpc>
              <a:buNone/>
            </a:pPr>
            <a:r>
              <a:rPr lang="fr-FR" sz="2100" dirty="0" smtClean="0">
                <a:latin typeface="Times New Roman" pitchFamily="18" charset="0"/>
                <a:cs typeface="Times New Roman" pitchFamily="18" charset="0"/>
              </a:rPr>
              <a:t>Dans le SNP , la myéline se forme lorsqu’une cellule de Schwann enroule sa membrane jusqu’à 100 fois autour d’un axone </a:t>
            </a:r>
            <a:endParaRPr lang="fr-FR" sz="21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72400" y="37656"/>
            <a:ext cx="899592" cy="871064"/>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9937" y="5780484"/>
            <a:ext cx="790575" cy="11049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0232" y="5796849"/>
            <a:ext cx="613259" cy="108853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134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55365"/>
            <a:ext cx="8229600" cy="4525963"/>
          </a:xfrm>
          <a:ln>
            <a:solidFill>
              <a:srgbClr val="FF0000"/>
            </a:solidFill>
          </a:ln>
        </p:spPr>
        <p:txBody>
          <a:bodyPr>
            <a:normAutofit/>
          </a:bodyPr>
          <a:lstStyle/>
          <a:p>
            <a:pPr marL="0" indent="0" algn="just">
              <a:buNone/>
            </a:pPr>
            <a:r>
              <a:rPr lang="fr-FR" dirty="0" smtClean="0">
                <a:latin typeface="Times New Roman" pitchFamily="18" charset="0"/>
                <a:cs typeface="Times New Roman" pitchFamily="18" charset="0"/>
              </a:rPr>
              <a:t>La </a:t>
            </a:r>
            <a:r>
              <a:rPr lang="fr-FR" b="1" dirty="0" smtClean="0">
                <a:solidFill>
                  <a:srgbClr val="FF0000"/>
                </a:solidFill>
                <a:latin typeface="Times New Roman" pitchFamily="18" charset="0"/>
                <a:cs typeface="Times New Roman" pitchFamily="18" charset="0"/>
              </a:rPr>
              <a:t>gaine de myéline </a:t>
            </a:r>
            <a:r>
              <a:rPr lang="fr-FR" dirty="0" smtClean="0">
                <a:latin typeface="Times New Roman" pitchFamily="18" charset="0"/>
                <a:cs typeface="Times New Roman" pitchFamily="18" charset="0"/>
              </a:rPr>
              <a:t>recouvre tout l’axone, à l’exception de sa terminaison et des nœud de Ranvier; des constrictions de 1 micro m de long régulièrement espacées de 1 mm environ. Certains neurones sont non myélinisés, c.-à-d. simplement entourées de cellules de Schwann, sans l’enroulement membranaire de la cellule de Schwann qui produit la myéline autour de l’axone.</a:t>
            </a:r>
          </a:p>
          <a:p>
            <a:pPr marL="0" indent="0" algn="just">
              <a:buNone/>
            </a:pPr>
            <a:r>
              <a:rPr lang="fr-FR" dirty="0" smtClean="0">
                <a:latin typeface="Times New Roman" pitchFamily="18" charset="0"/>
                <a:cs typeface="Times New Roman" pitchFamily="18" charset="0"/>
              </a:rPr>
              <a:t>Dans le </a:t>
            </a:r>
            <a:r>
              <a:rPr lang="fr-FR" b="1" dirty="0" smtClean="0">
                <a:latin typeface="Times New Roman" pitchFamily="18" charset="0"/>
                <a:cs typeface="Times New Roman" pitchFamily="18" charset="0"/>
              </a:rPr>
              <a:t>SNC</a:t>
            </a:r>
            <a:r>
              <a:rPr lang="fr-FR" dirty="0" smtClean="0">
                <a:latin typeface="Times New Roman" pitchFamily="18" charset="0"/>
                <a:cs typeface="Times New Roman" pitchFamily="18" charset="0"/>
              </a:rPr>
              <a:t> des mammifères, la plupart des neurones sont myélinisés, mais les cellules qui forment la myéline sont les oligodendrocytes plutôt que les cellules de Schwann </a:t>
            </a:r>
            <a:endParaRPr lang="fr-FR"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0311" y="0"/>
            <a:ext cx="1527171" cy="1504713"/>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9953" y="17953"/>
            <a:ext cx="2736304" cy="1581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148064" y="618199"/>
            <a:ext cx="1584176" cy="891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3568" y="42317"/>
            <a:ext cx="316230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1475656" y="836712"/>
            <a:ext cx="1584176" cy="602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3386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864" y="1783357"/>
            <a:ext cx="8229600" cy="4525963"/>
          </a:xfrm>
          <a:ln>
            <a:solidFill>
              <a:srgbClr val="FF0000"/>
            </a:solidFill>
          </a:ln>
        </p:spPr>
        <p:txBody>
          <a:bodyPr>
            <a:normAutofit/>
          </a:bodyPr>
          <a:lstStyle/>
          <a:p>
            <a:pPr marL="0" indent="0" algn="just">
              <a:buNone/>
            </a:pPr>
            <a:r>
              <a:rPr lang="fr-FR" sz="2800" dirty="0" smtClean="0">
                <a:latin typeface="Times New Roman" pitchFamily="18" charset="0"/>
                <a:cs typeface="Times New Roman" pitchFamily="18" charset="0"/>
              </a:rPr>
              <a:t>Au contraire des cellules de Schwann qui forment la myéline entre deux nœud de Ranvier sur un même neurone, les oligodendrocytes émettent de multiples prolongements qui forment de la myéline sur de nombreux axones voisins. Dans la sclérose en plaque, une maladie auto-immune invalidante, il y a une destruction parcellaire de la myéline dans le  SNC, la perte de myéline s’accompagnent d’un ralentissement ou d’un blocage de la conduction dans les axones démyélinisés. </a:t>
            </a:r>
            <a:endParaRPr lang="fr-FR"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7285" y="0"/>
            <a:ext cx="1527171" cy="1504713"/>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6927" y="17953"/>
            <a:ext cx="2736304" cy="1581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42317"/>
            <a:ext cx="316230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2544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92896"/>
            <a:ext cx="8229600" cy="3744416"/>
          </a:xfrm>
          <a:ln>
            <a:solidFill>
              <a:schemeClr val="accent1"/>
            </a:solidFill>
          </a:ln>
        </p:spPr>
        <p:txBody>
          <a:bodyPr>
            <a:noAutofit/>
          </a:bodyPr>
          <a:lstStyle/>
          <a:p>
            <a:pPr marL="0" indent="0" algn="just">
              <a:buNone/>
            </a:pPr>
            <a:r>
              <a:rPr lang="fr-FR" sz="2400" dirty="0" smtClean="0">
                <a:latin typeface="Times New Roman" pitchFamily="18" charset="0"/>
                <a:cs typeface="Times New Roman" pitchFamily="18" charset="0"/>
              </a:rPr>
              <a:t>Ces </a:t>
            </a:r>
            <a:r>
              <a:rPr lang="fr-FR" sz="2400" dirty="0">
                <a:latin typeface="Times New Roman" pitchFamily="18" charset="0"/>
                <a:cs typeface="Times New Roman" pitchFamily="18" charset="0"/>
              </a:rPr>
              <a:t>gaines sont formées à partir de 2 types cellulaires suivant si l’on se trouve dans le SNC ou le SNP :</a:t>
            </a:r>
          </a:p>
          <a:p>
            <a:pPr lvl="0" algn="just"/>
            <a:r>
              <a:rPr lang="fr-FR" sz="2400" dirty="0">
                <a:latin typeface="Times New Roman" pitchFamily="18" charset="0"/>
                <a:cs typeface="Times New Roman" pitchFamily="18" charset="0"/>
              </a:rPr>
              <a:t>Dans le </a:t>
            </a:r>
            <a:r>
              <a:rPr lang="fr-FR" sz="2400" b="1" dirty="0">
                <a:latin typeface="Times New Roman" pitchFamily="18" charset="0"/>
                <a:cs typeface="Times New Roman" pitchFamily="18" charset="0"/>
              </a:rPr>
              <a:t>SNC</a:t>
            </a:r>
            <a:r>
              <a:rPr lang="fr-FR" sz="2400" dirty="0">
                <a:latin typeface="Times New Roman" pitchFamily="18" charset="0"/>
                <a:cs typeface="Times New Roman" pitchFamily="18" charset="0"/>
              </a:rPr>
              <a:t> on trouve des oligodendrocytes qui envoient des prolongements de leurs corps cellulaires qui recouvreront les axones. Il peut ainsi participer à des gaines de neurones différents.</a:t>
            </a:r>
          </a:p>
          <a:p>
            <a:pPr lvl="0" algn="just"/>
            <a:r>
              <a:rPr lang="fr-FR" sz="2400" dirty="0">
                <a:latin typeface="Times New Roman" pitchFamily="18" charset="0"/>
                <a:cs typeface="Times New Roman" pitchFamily="18" charset="0"/>
              </a:rPr>
              <a:t>Dans le </a:t>
            </a:r>
            <a:r>
              <a:rPr lang="fr-FR" sz="2400" b="1" dirty="0">
                <a:latin typeface="Times New Roman" pitchFamily="18" charset="0"/>
                <a:cs typeface="Times New Roman" pitchFamily="18" charset="0"/>
              </a:rPr>
              <a:t>SNP</a:t>
            </a:r>
            <a:r>
              <a:rPr lang="fr-FR" sz="2400" dirty="0">
                <a:latin typeface="Times New Roman" pitchFamily="18" charset="0"/>
                <a:cs typeface="Times New Roman" pitchFamily="18" charset="0"/>
              </a:rPr>
              <a:t> on trouve des cellules de Schwann qui vont s’enrouler entièrement autour d’un axone unique. Leur noyau est renvoyé au niveau de la face la plus externe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7285" y="29063"/>
            <a:ext cx="1527171" cy="1504713"/>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6927" y="47016"/>
            <a:ext cx="2736304" cy="1581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71380"/>
            <a:ext cx="316230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649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256584"/>
          </a:xfrm>
          <a:ln>
            <a:solidFill>
              <a:schemeClr val="accent1"/>
            </a:solidFill>
          </a:ln>
        </p:spPr>
        <p:txBody>
          <a:bodyPr>
            <a:noAutofit/>
          </a:bodyPr>
          <a:lstStyle/>
          <a:p>
            <a:pPr marL="0" indent="0" algn="just">
              <a:buNone/>
            </a:pPr>
            <a:r>
              <a:rPr lang="fr-FR" sz="2800" dirty="0">
                <a:latin typeface="Times New Roman" pitchFamily="18" charset="0"/>
                <a:cs typeface="Times New Roman" pitchFamily="18" charset="0"/>
              </a:rPr>
              <a:t>Les gaines isolent électriquement les axones permettant d’accroître la vitesse de transmission des influx nerveux</a:t>
            </a:r>
            <a:r>
              <a:rPr lang="fr-FR" sz="2800" dirty="0" smtClean="0">
                <a:latin typeface="Times New Roman" pitchFamily="18" charset="0"/>
                <a:cs typeface="Times New Roman" pitchFamily="18" charset="0"/>
              </a:rPr>
              <a:t>.</a:t>
            </a:r>
          </a:p>
          <a:p>
            <a:pPr marL="0" indent="0" algn="just">
              <a:buNone/>
            </a:pPr>
            <a:endParaRPr lang="fr-FR" sz="2800" dirty="0">
              <a:latin typeface="Times New Roman" pitchFamily="18" charset="0"/>
              <a:cs typeface="Times New Roman" pitchFamily="18" charset="0"/>
            </a:endParaRPr>
          </a:p>
          <a:p>
            <a:pPr marL="0" indent="0" algn="just">
              <a:buNone/>
            </a:pPr>
            <a:endParaRPr lang="fr-FR" sz="2800" dirty="0" smtClean="0">
              <a:latin typeface="Times New Roman" pitchFamily="18" charset="0"/>
              <a:cs typeface="Times New Roman" pitchFamily="18" charset="0"/>
            </a:endParaRPr>
          </a:p>
          <a:p>
            <a:pPr marL="0" indent="0" algn="just">
              <a:buNone/>
            </a:pPr>
            <a:endParaRPr lang="fr-FR" sz="2800" dirty="0">
              <a:latin typeface="Times New Roman" pitchFamily="18" charset="0"/>
              <a:cs typeface="Times New Roman" pitchFamily="18" charset="0"/>
            </a:endParaRPr>
          </a:p>
          <a:p>
            <a:pPr marL="0" indent="0" algn="just">
              <a:buNone/>
            </a:pPr>
            <a:r>
              <a:rPr lang="fr-FR" sz="2800" dirty="0">
                <a:latin typeface="Times New Roman" pitchFamily="18" charset="0"/>
                <a:cs typeface="Times New Roman" pitchFamily="18" charset="0"/>
              </a:rPr>
              <a:t>Au niveau du SNP les fibres amyéliniques sont également entourer par des cellules de Schwann mais elles ne s’enroulent pas autour. Ces fibres conduisent lentement l’influx nerveux. Ce sont surtout des fibres du SNV.</a:t>
            </a:r>
          </a:p>
          <a:p>
            <a:pPr marL="0" indent="0" algn="just">
              <a:buNone/>
            </a:pPr>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2420888"/>
            <a:ext cx="4791075" cy="1400175"/>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85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8720"/>
            <a:ext cx="8229600" cy="794352"/>
          </a:xfrm>
          <a:ln>
            <a:solidFill>
              <a:schemeClr val="accent1"/>
            </a:solidFill>
          </a:ln>
        </p:spPr>
        <p:txBody>
          <a:bodyPr>
            <a:normAutofit fontScale="90000"/>
          </a:bodyPr>
          <a:lstStyle/>
          <a:p>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dirty="0" smtClean="0">
                <a:latin typeface="Times New Roman" pitchFamily="18" charset="0"/>
                <a:cs typeface="Times New Roman" pitchFamily="18" charset="0"/>
              </a:rPr>
              <a:t>Pathologie de la myéline</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2143397"/>
            <a:ext cx="8363272" cy="3949899"/>
          </a:xfrm>
          <a:ln>
            <a:solidFill>
              <a:schemeClr val="accent1"/>
            </a:solidFill>
          </a:ln>
        </p:spPr>
        <p:txBody>
          <a:bodyPr>
            <a:normAutofit/>
          </a:bodyPr>
          <a:lstStyle/>
          <a:p>
            <a:pPr marL="0" indent="0" algn="just">
              <a:lnSpc>
                <a:spcPct val="150000"/>
              </a:lnSpc>
              <a:buNone/>
            </a:pPr>
            <a:r>
              <a:rPr lang="fr-FR" i="1" dirty="0" smtClean="0">
                <a:latin typeface="Times New Roman" pitchFamily="18" charset="0"/>
                <a:cs typeface="Times New Roman" pitchFamily="18" charset="0"/>
              </a:rPr>
              <a:t>La </a:t>
            </a:r>
            <a:r>
              <a:rPr lang="fr-FR" i="1" dirty="0">
                <a:latin typeface="Times New Roman" pitchFamily="18" charset="0"/>
                <a:cs typeface="Times New Roman" pitchFamily="18" charset="0"/>
              </a:rPr>
              <a:t>myéline peut dégénérer par destruction auto-immune, c’est le cas de la </a:t>
            </a:r>
            <a:r>
              <a:rPr lang="fr-FR" b="1" i="1" dirty="0">
                <a:latin typeface="Times New Roman" pitchFamily="18" charset="0"/>
                <a:cs typeface="Times New Roman" pitchFamily="18" charset="0"/>
              </a:rPr>
              <a:t>sclérose en plaque</a:t>
            </a:r>
            <a:r>
              <a:rPr lang="fr-FR" i="1" dirty="0">
                <a:latin typeface="Times New Roman" pitchFamily="18" charset="0"/>
                <a:cs typeface="Times New Roman" pitchFamily="18" charset="0"/>
              </a:rPr>
              <a:t> qui entraîne des troubles de la vue, des problèmes d’équilibre et de coordination, des sensations altérées, des anomalies dans l’articulation des mots, de la fatigue, des incontinences, des troubles sexuels et des troubles cognitifs et affectifs.</a:t>
            </a:r>
          </a:p>
          <a:p>
            <a:pPr marL="0" indent="0" algn="just">
              <a:lnSpc>
                <a:spcPct val="150000"/>
              </a:lnSpc>
              <a:buNone/>
            </a:pPr>
            <a:endParaRPr lang="fr-FR"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8952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normAutofit/>
          </a:bodyPr>
          <a:lstStyle/>
          <a:p>
            <a:r>
              <a:rPr lang="fr-FR" dirty="0" smtClean="0">
                <a:latin typeface="Times New Roman" pitchFamily="18" charset="0"/>
                <a:cs typeface="Times New Roman" pitchFamily="18" charset="0"/>
              </a:rPr>
              <a:t>Classification </a:t>
            </a:r>
            <a:r>
              <a:rPr lang="fr-FR" dirty="0">
                <a:latin typeface="Times New Roman" pitchFamily="18" charset="0"/>
                <a:cs typeface="Times New Roman" pitchFamily="18" charset="0"/>
              </a:rPr>
              <a:t>des </a:t>
            </a:r>
            <a:r>
              <a:rPr lang="fr-FR" dirty="0" smtClean="0">
                <a:latin typeface="Times New Roman" pitchFamily="18" charset="0"/>
                <a:cs typeface="Times New Roman" pitchFamily="18" charset="0"/>
              </a:rPr>
              <a:t>neurones</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ln>
            <a:solidFill>
              <a:schemeClr val="accent1"/>
            </a:solidFill>
          </a:ln>
        </p:spPr>
        <p:txBody>
          <a:bodyPr>
            <a:normAutofit fontScale="92500" lnSpcReduction="10000"/>
          </a:bodyPr>
          <a:lstStyle/>
          <a:p>
            <a:pPr marL="0" indent="0" algn="just">
              <a:buNone/>
            </a:pPr>
            <a:r>
              <a:rPr lang="fr-FR" dirty="0">
                <a:latin typeface="Times New Roman" pitchFamily="18" charset="0"/>
                <a:cs typeface="Times New Roman" pitchFamily="18" charset="0"/>
              </a:rPr>
              <a:t>Les neurones peuvent être classés par leurs structures ou par leurs fonctionnalités.</a:t>
            </a:r>
            <a:endParaRPr lang="fr-FR" sz="2800" dirty="0">
              <a:latin typeface="Times New Roman" pitchFamily="18" charset="0"/>
              <a:cs typeface="Times New Roman" pitchFamily="18" charset="0"/>
            </a:endParaRPr>
          </a:p>
          <a:p>
            <a:pPr lvl="0" algn="just">
              <a:buFont typeface="Wingdings" pitchFamily="2" charset="2"/>
              <a:buChar char="q"/>
            </a:pPr>
            <a:r>
              <a:rPr lang="fr-FR" dirty="0">
                <a:latin typeface="Times New Roman" pitchFamily="18" charset="0"/>
                <a:cs typeface="Times New Roman" pitchFamily="18" charset="0"/>
              </a:rPr>
              <a:t>De manière structurale il existe : </a:t>
            </a:r>
            <a:endParaRPr lang="fr-FR" sz="2800" dirty="0">
              <a:latin typeface="Times New Roman" pitchFamily="18" charset="0"/>
              <a:cs typeface="Times New Roman" pitchFamily="18" charset="0"/>
            </a:endParaRPr>
          </a:p>
          <a:p>
            <a:pPr lvl="1" algn="just"/>
            <a:r>
              <a:rPr lang="fr-FR" dirty="0">
                <a:latin typeface="Times New Roman" pitchFamily="18" charset="0"/>
                <a:cs typeface="Times New Roman" pitchFamily="18" charset="0"/>
              </a:rPr>
              <a:t>Les neurones </a:t>
            </a:r>
            <a:r>
              <a:rPr lang="fr-FR" b="1" dirty="0">
                <a:latin typeface="Times New Roman" pitchFamily="18" charset="0"/>
                <a:cs typeface="Times New Roman" pitchFamily="18" charset="0"/>
              </a:rPr>
              <a:t>bipolaires</a:t>
            </a:r>
            <a:r>
              <a:rPr lang="fr-FR" dirty="0">
                <a:latin typeface="Times New Roman" pitchFamily="18" charset="0"/>
                <a:cs typeface="Times New Roman" pitchFamily="18" charset="0"/>
              </a:rPr>
              <a:t> (sensitif)</a:t>
            </a:r>
            <a:endParaRPr lang="fr-FR" sz="2400" dirty="0">
              <a:latin typeface="Times New Roman" pitchFamily="18" charset="0"/>
              <a:cs typeface="Times New Roman" pitchFamily="18" charset="0"/>
            </a:endParaRPr>
          </a:p>
          <a:p>
            <a:pPr lvl="1" algn="just"/>
            <a:r>
              <a:rPr lang="fr-FR" dirty="0">
                <a:latin typeface="Times New Roman" pitchFamily="18" charset="0"/>
                <a:cs typeface="Times New Roman" pitchFamily="18" charset="0"/>
              </a:rPr>
              <a:t>Les neurones </a:t>
            </a:r>
            <a:r>
              <a:rPr lang="fr-FR" b="1" dirty="0">
                <a:latin typeface="Times New Roman" pitchFamily="18" charset="0"/>
                <a:cs typeface="Times New Roman" pitchFamily="18" charset="0"/>
              </a:rPr>
              <a:t>multipolaires</a:t>
            </a:r>
            <a:r>
              <a:rPr lang="fr-FR" dirty="0">
                <a:latin typeface="Times New Roman" pitchFamily="18" charset="0"/>
                <a:cs typeface="Times New Roman" pitchFamily="18" charset="0"/>
              </a:rPr>
              <a:t> (moteur et sensitif)</a:t>
            </a:r>
            <a:endParaRPr lang="fr-FR" sz="2400" dirty="0">
              <a:latin typeface="Times New Roman" pitchFamily="18" charset="0"/>
              <a:cs typeface="Times New Roman" pitchFamily="18" charset="0"/>
            </a:endParaRPr>
          </a:p>
          <a:p>
            <a:pPr lvl="1" algn="just"/>
            <a:r>
              <a:rPr lang="fr-FR" dirty="0">
                <a:latin typeface="Times New Roman" pitchFamily="18" charset="0"/>
                <a:cs typeface="Times New Roman" pitchFamily="18" charset="0"/>
              </a:rPr>
              <a:t>Les neurones </a:t>
            </a:r>
            <a:r>
              <a:rPr lang="fr-FR" b="1" dirty="0">
                <a:latin typeface="Times New Roman" pitchFamily="18" charset="0"/>
                <a:cs typeface="Times New Roman" pitchFamily="18" charset="0"/>
              </a:rPr>
              <a:t>unipolaires</a:t>
            </a:r>
            <a:r>
              <a:rPr lang="fr-FR" dirty="0">
                <a:latin typeface="Times New Roman" pitchFamily="18" charset="0"/>
                <a:cs typeface="Times New Roman" pitchFamily="18" charset="0"/>
              </a:rPr>
              <a:t> : un prolongement périphérique et un central, tout deux myélinisés (essentiellement sensitif).</a:t>
            </a:r>
            <a:endParaRPr lang="fr-FR" sz="2400" dirty="0">
              <a:latin typeface="Times New Roman" pitchFamily="18" charset="0"/>
              <a:cs typeface="Times New Roman" pitchFamily="18" charset="0"/>
            </a:endParaRPr>
          </a:p>
          <a:p>
            <a:pPr lvl="0" algn="just">
              <a:buFont typeface="Wingdings" pitchFamily="2" charset="2"/>
              <a:buChar char="q"/>
            </a:pPr>
            <a:r>
              <a:rPr lang="fr-FR" dirty="0">
                <a:latin typeface="Times New Roman" pitchFamily="18" charset="0"/>
                <a:cs typeface="Times New Roman" pitchFamily="18" charset="0"/>
              </a:rPr>
              <a:t>De manière fonctionnelle il existe : </a:t>
            </a:r>
            <a:endParaRPr lang="fr-FR" sz="2800" dirty="0">
              <a:latin typeface="Times New Roman" pitchFamily="18" charset="0"/>
              <a:cs typeface="Times New Roman" pitchFamily="18" charset="0"/>
            </a:endParaRPr>
          </a:p>
          <a:p>
            <a:pPr lvl="1" algn="just"/>
            <a:r>
              <a:rPr lang="fr-FR" dirty="0">
                <a:latin typeface="Times New Roman" pitchFamily="18" charset="0"/>
                <a:cs typeface="Times New Roman" pitchFamily="18" charset="0"/>
              </a:rPr>
              <a:t>Les neurones </a:t>
            </a:r>
            <a:r>
              <a:rPr lang="fr-FR" b="1" dirty="0">
                <a:latin typeface="Times New Roman" pitchFamily="18" charset="0"/>
                <a:cs typeface="Times New Roman" pitchFamily="18" charset="0"/>
              </a:rPr>
              <a:t>sensoriels</a:t>
            </a:r>
            <a:endParaRPr lang="fr-FR" sz="2400" dirty="0">
              <a:latin typeface="Times New Roman" pitchFamily="18" charset="0"/>
              <a:cs typeface="Times New Roman" pitchFamily="18" charset="0"/>
            </a:endParaRPr>
          </a:p>
          <a:p>
            <a:pPr lvl="1" algn="just"/>
            <a:r>
              <a:rPr lang="fr-FR" dirty="0">
                <a:latin typeface="Times New Roman" pitchFamily="18" charset="0"/>
                <a:cs typeface="Times New Roman" pitchFamily="18" charset="0"/>
              </a:rPr>
              <a:t>Les neurones </a:t>
            </a:r>
            <a:r>
              <a:rPr lang="fr-FR" b="1" dirty="0">
                <a:latin typeface="Times New Roman" pitchFamily="18" charset="0"/>
                <a:cs typeface="Times New Roman" pitchFamily="18" charset="0"/>
              </a:rPr>
              <a:t>moteurs</a:t>
            </a:r>
            <a:endParaRPr lang="fr-FR" sz="2400" dirty="0">
              <a:latin typeface="Times New Roman" pitchFamily="18" charset="0"/>
              <a:cs typeface="Times New Roman" pitchFamily="18" charset="0"/>
            </a:endParaRPr>
          </a:p>
          <a:p>
            <a:pPr lvl="1" algn="just"/>
            <a:r>
              <a:rPr lang="fr-FR" dirty="0">
                <a:latin typeface="Times New Roman" pitchFamily="18" charset="0"/>
                <a:cs typeface="Times New Roman" pitchFamily="18" charset="0"/>
              </a:rPr>
              <a:t>Les </a:t>
            </a:r>
            <a:r>
              <a:rPr lang="fr-FR" b="1" dirty="0">
                <a:latin typeface="Times New Roman" pitchFamily="18" charset="0"/>
                <a:cs typeface="Times New Roman" pitchFamily="18" charset="0"/>
              </a:rPr>
              <a:t>inter-neurones</a:t>
            </a:r>
            <a:r>
              <a:rPr lang="fr-FR" dirty="0">
                <a:latin typeface="Times New Roman" pitchFamily="18" charset="0"/>
                <a:cs typeface="Times New Roman" pitchFamily="18" charset="0"/>
              </a:rPr>
              <a:t>, ce sont les plus nombreux et ils servent de lien entre les neurones dans le SNC.</a:t>
            </a:r>
            <a:endParaRPr lang="fr-FR" sz="2400" dirty="0">
              <a:latin typeface="Times New Roman" pitchFamily="18" charset="0"/>
              <a:cs typeface="Times New Roman" pitchFamily="18" charset="0"/>
            </a:endParaRPr>
          </a:p>
          <a:p>
            <a:pPr marL="0" indent="0" algn="just">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xmlns="" val="36474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764704"/>
            <a:ext cx="8229600" cy="722344"/>
          </a:xfrm>
          <a:ln>
            <a:solidFill>
              <a:srgbClr val="FFC000"/>
            </a:solidFill>
          </a:ln>
        </p:spPr>
        <p:txBody>
          <a:bodyPr>
            <a:normAutofit fontScale="90000"/>
          </a:bodyPr>
          <a:lstStyle/>
          <a:p>
            <a:r>
              <a:rPr lang="fr-FR" dirty="0" smtClean="0">
                <a:latin typeface="Times New Roman" pitchFamily="18" charset="0"/>
                <a:cs typeface="Times New Roman" pitchFamily="18" charset="0"/>
              </a:rPr>
              <a:t>Le transport </a:t>
            </a:r>
            <a:r>
              <a:rPr lang="fr-FR" dirty="0" err="1" smtClean="0">
                <a:latin typeface="Times New Roman" pitchFamily="18" charset="0"/>
                <a:cs typeface="Times New Roman" pitchFamily="18" charset="0"/>
              </a:rPr>
              <a:t>axonal</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600200"/>
            <a:ext cx="8229600" cy="4781128"/>
          </a:xfrm>
          <a:ln>
            <a:solidFill>
              <a:schemeClr val="accent1"/>
            </a:solidFill>
          </a:ln>
        </p:spPr>
        <p:txBody>
          <a:bodyPr>
            <a:noAutofit/>
          </a:bodyPr>
          <a:lstStyle/>
          <a:p>
            <a:pPr marL="0" indent="0" algn="just">
              <a:buNone/>
            </a:pPr>
            <a:r>
              <a:rPr lang="fr-FR" sz="2400" dirty="0" smtClean="0">
                <a:latin typeface="Times New Roman" pitchFamily="18" charset="0"/>
                <a:cs typeface="Times New Roman" pitchFamily="18" charset="0"/>
              </a:rPr>
              <a:t>Les </a:t>
            </a:r>
            <a:r>
              <a:rPr lang="fr-FR" sz="2400" b="1" dirty="0" smtClean="0">
                <a:latin typeface="Times New Roman" pitchFamily="18" charset="0"/>
                <a:cs typeface="Times New Roman" pitchFamily="18" charset="0"/>
              </a:rPr>
              <a:t>neurones</a:t>
            </a:r>
            <a:r>
              <a:rPr lang="fr-FR" sz="2400" dirty="0" smtClean="0">
                <a:latin typeface="Times New Roman" pitchFamily="18" charset="0"/>
                <a:cs typeface="Times New Roman" pitchFamily="18" charset="0"/>
              </a:rPr>
              <a:t> sont des cellules sécrétrices, mais leur zone sécrétoire, contrairement à celle des cellules sécrétrices, est souvent situé loin du corps cellulaire, au bout de l’axone</a:t>
            </a:r>
          </a:p>
          <a:p>
            <a:pPr marL="0" indent="0" algn="just">
              <a:buNone/>
            </a:pPr>
            <a:r>
              <a:rPr lang="fr-FR" sz="2400" b="1" dirty="0" smtClean="0">
                <a:latin typeface="Times New Roman" pitchFamily="18" charset="0"/>
                <a:cs typeface="Times New Roman" pitchFamily="18" charset="0"/>
              </a:rPr>
              <a:t>L’appareil de synthèse protéique </a:t>
            </a:r>
            <a:r>
              <a:rPr lang="fr-FR" sz="2400" dirty="0" smtClean="0">
                <a:latin typeface="Times New Roman" pitchFamily="18" charset="0"/>
                <a:cs typeface="Times New Roman" pitchFamily="18" charset="0"/>
              </a:rPr>
              <a:t>est situé essentiellement dans le corps cellulaire, avec un transport de protéines et de polypeptide jusqu’à l’extrémité </a:t>
            </a:r>
            <a:r>
              <a:rPr lang="fr-FR" sz="2400" dirty="0" err="1" smtClean="0">
                <a:latin typeface="Times New Roman" pitchFamily="18" charset="0"/>
                <a:cs typeface="Times New Roman" pitchFamily="18" charset="0"/>
              </a:rPr>
              <a:t>axonale</a:t>
            </a:r>
            <a:r>
              <a:rPr lang="fr-FR" sz="2400" dirty="0" smtClean="0">
                <a:latin typeface="Times New Roman" pitchFamily="18" charset="0"/>
                <a:cs typeface="Times New Roman" pitchFamily="18" charset="0"/>
              </a:rPr>
              <a:t> grâce à un flux </a:t>
            </a:r>
            <a:r>
              <a:rPr lang="fr-FR" sz="2400" dirty="0" err="1" smtClean="0">
                <a:latin typeface="Times New Roman" pitchFamily="18" charset="0"/>
                <a:cs typeface="Times New Roman" pitchFamily="18" charset="0"/>
              </a:rPr>
              <a:t>axoplasmique</a:t>
            </a:r>
            <a:r>
              <a:rPr lang="fr-FR" sz="2400" dirty="0" smtClean="0">
                <a:latin typeface="Times New Roman" pitchFamily="18" charset="0"/>
                <a:cs typeface="Times New Roman" pitchFamily="18" charset="0"/>
              </a:rPr>
              <a:t>, grâce a cela le corps cellulaire conserve l’intégrité fonctionnelle et anatomique, si l’axone est coupé, la partie distale par rapport à la coupure dégénère (dégénérescence </a:t>
            </a:r>
            <a:r>
              <a:rPr lang="fr-FR" sz="2400" dirty="0" err="1" smtClean="0">
                <a:latin typeface="Times New Roman" pitchFamily="18" charset="0"/>
                <a:cs typeface="Times New Roman" pitchFamily="18" charset="0"/>
              </a:rPr>
              <a:t>wallérienne</a:t>
            </a:r>
            <a:r>
              <a:rPr lang="fr-FR" sz="2400" dirty="0" smtClean="0">
                <a:latin typeface="Times New Roman" pitchFamily="18" charset="0"/>
                <a:cs typeface="Times New Roman" pitchFamily="18" charset="0"/>
              </a:rPr>
              <a:t>) </a:t>
            </a:r>
          </a:p>
          <a:p>
            <a:pPr marL="0" indent="0" algn="just">
              <a:buNone/>
            </a:pPr>
            <a:r>
              <a:rPr lang="fr-FR" sz="2400" dirty="0" smtClean="0">
                <a:latin typeface="Times New Roman" pitchFamily="18" charset="0"/>
                <a:cs typeface="Times New Roman" pitchFamily="18" charset="0"/>
              </a:rPr>
              <a:t>Le </a:t>
            </a:r>
            <a:r>
              <a:rPr lang="fr-FR" sz="2400" b="1" dirty="0" smtClean="0">
                <a:latin typeface="Times New Roman" pitchFamily="18" charset="0"/>
                <a:cs typeface="Times New Roman" pitchFamily="18" charset="0"/>
              </a:rPr>
              <a:t>transport antérograde </a:t>
            </a:r>
            <a:r>
              <a:rPr lang="fr-FR" sz="2400" dirty="0" smtClean="0">
                <a:latin typeface="Times New Roman" pitchFamily="18" charset="0"/>
                <a:cs typeface="Times New Roman" pitchFamily="18" charset="0"/>
              </a:rPr>
              <a:t>(ou </a:t>
            </a:r>
            <a:r>
              <a:rPr lang="fr-FR" sz="2400" dirty="0" err="1" smtClean="0">
                <a:latin typeface="Times New Roman" pitchFamily="18" charset="0"/>
                <a:cs typeface="Times New Roman" pitchFamily="18" charset="0"/>
              </a:rPr>
              <a:t>orthograde</a:t>
            </a:r>
            <a:r>
              <a:rPr lang="fr-FR" sz="2400" dirty="0" smtClean="0">
                <a:latin typeface="Times New Roman" pitchFamily="18" charset="0"/>
                <a:cs typeface="Times New Roman" pitchFamily="18" charset="0"/>
              </a:rPr>
              <a:t>) a lieu le long de microtubules qui s’étendent sur toute la longueur de l’axone et fait appel à deux moteurs moléculaires la </a:t>
            </a:r>
            <a:r>
              <a:rPr lang="fr-FR" sz="2400" dirty="0" err="1" smtClean="0">
                <a:solidFill>
                  <a:srgbClr val="FF0000"/>
                </a:solidFill>
                <a:latin typeface="Times New Roman" pitchFamily="18" charset="0"/>
                <a:cs typeface="Times New Roman" pitchFamily="18" charset="0"/>
              </a:rPr>
              <a:t>dynéine</a:t>
            </a:r>
            <a:r>
              <a:rPr lang="fr-FR" sz="2400" dirty="0" smtClean="0">
                <a:latin typeface="Times New Roman" pitchFamily="18" charset="0"/>
                <a:cs typeface="Times New Roman" pitchFamily="18" charset="0"/>
              </a:rPr>
              <a:t> et la </a:t>
            </a:r>
            <a:r>
              <a:rPr lang="fr-FR" sz="2400" dirty="0" err="1" smtClean="0">
                <a:solidFill>
                  <a:srgbClr val="7030A0"/>
                </a:solidFill>
                <a:latin typeface="Times New Roman" pitchFamily="18" charset="0"/>
                <a:cs typeface="Times New Roman" pitchFamily="18" charset="0"/>
              </a:rPr>
              <a:t>kinésine</a:t>
            </a:r>
            <a:r>
              <a:rPr lang="fr-FR"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201597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3701008"/>
          </a:xfrm>
          <a:ln>
            <a:solidFill>
              <a:srgbClr val="FFC000"/>
            </a:solidFill>
          </a:ln>
        </p:spPr>
        <p:txBody>
          <a:bodyPr>
            <a:normAutofit/>
          </a:bodyPr>
          <a:lstStyle/>
          <a:p>
            <a:pPr marL="0" indent="0" algn="just">
              <a:buNone/>
            </a:pPr>
            <a:r>
              <a:rPr lang="fr-FR" sz="2400" dirty="0" smtClean="0">
                <a:latin typeface="Times New Roman" pitchFamily="18" charset="0"/>
                <a:cs typeface="Times New Roman" pitchFamily="18" charset="0"/>
              </a:rPr>
              <a:t>Le transport </a:t>
            </a:r>
            <a:r>
              <a:rPr lang="fr-FR" sz="2400" b="1" dirty="0" smtClean="0">
                <a:latin typeface="Times New Roman" pitchFamily="18" charset="0"/>
                <a:cs typeface="Times New Roman" pitchFamily="18" charset="0"/>
              </a:rPr>
              <a:t>antérograde</a:t>
            </a:r>
            <a:r>
              <a:rPr lang="fr-FR" sz="2400" dirty="0" smtClean="0">
                <a:latin typeface="Times New Roman" pitchFamily="18" charset="0"/>
                <a:cs typeface="Times New Roman" pitchFamily="18" charset="0"/>
              </a:rPr>
              <a:t> va du corps cellulaire vers les extrémités </a:t>
            </a:r>
            <a:r>
              <a:rPr lang="fr-FR" sz="2400" dirty="0" err="1" smtClean="0">
                <a:latin typeface="Times New Roman" pitchFamily="18" charset="0"/>
                <a:cs typeface="Times New Roman" pitchFamily="18" charset="0"/>
              </a:rPr>
              <a:t>axonales</a:t>
            </a:r>
            <a:r>
              <a:rPr lang="fr-FR" sz="2400" dirty="0" smtClean="0">
                <a:latin typeface="Times New Roman" pitchFamily="18" charset="0"/>
                <a:cs typeface="Times New Roman" pitchFamily="18" charset="0"/>
              </a:rPr>
              <a:t>, il possède une composante lente et une composante rapide, </a:t>
            </a:r>
          </a:p>
          <a:p>
            <a:pPr marL="0" indent="0" algn="just">
              <a:buNone/>
            </a:pPr>
            <a:r>
              <a:rPr lang="fr-FR" sz="2400" dirty="0" smtClean="0">
                <a:latin typeface="Times New Roman" pitchFamily="18" charset="0"/>
                <a:cs typeface="Times New Roman" pitchFamily="18" charset="0"/>
              </a:rPr>
              <a:t>Le transport </a:t>
            </a:r>
            <a:r>
              <a:rPr lang="fr-FR" sz="2400" b="1" dirty="0" smtClean="0">
                <a:latin typeface="Times New Roman" pitchFamily="18" charset="0"/>
                <a:cs typeface="Times New Roman" pitchFamily="18" charset="0"/>
              </a:rPr>
              <a:t>rétrograde</a:t>
            </a:r>
            <a:r>
              <a:rPr lang="fr-FR" sz="2400" dirty="0" smtClean="0">
                <a:latin typeface="Times New Roman" pitchFamily="18" charset="0"/>
                <a:cs typeface="Times New Roman" pitchFamily="18" charset="0"/>
              </a:rPr>
              <a:t>, qui se </a:t>
            </a:r>
            <a:r>
              <a:rPr lang="fr-FR" sz="2400" dirty="0">
                <a:latin typeface="Times New Roman" pitchFamily="18" charset="0"/>
                <a:cs typeface="Times New Roman" pitchFamily="18" charset="0"/>
              </a:rPr>
              <a:t>fait dans le sens </a:t>
            </a:r>
            <a:r>
              <a:rPr lang="fr-FR" sz="2400" dirty="0" smtClean="0">
                <a:latin typeface="Times New Roman" pitchFamily="18" charset="0"/>
                <a:cs typeface="Times New Roman" pitchFamily="18" charset="0"/>
              </a:rPr>
              <a:t>inverse (des extrémités nerveuses vers le corps cellulaire) a lieu le long des microtubule, après avoir servi, la plupart des vésicules synaptiques sont recyclés dans la membrane, mais certains vésicules utilisées sont ramenées dans le corps cellulaire et déposées dans les lysosomes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13548" y="3865048"/>
            <a:ext cx="4790700" cy="2804312"/>
          </a:xfrm>
          <a:prstGeom prst="roundRect">
            <a:avLst>
              <a:gd name="adj" fmla="val 8594"/>
            </a:avLst>
          </a:prstGeom>
          <a:solidFill>
            <a:srgbClr val="FFFFFF">
              <a:shade val="85000"/>
            </a:srgbClr>
          </a:solidFill>
          <a:ln w="9525">
            <a:solidFill>
              <a:srgbClr val="FF0000"/>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073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fr-FR" b="1" dirty="0">
                <a:solidFill>
                  <a:srgbClr val="7030A0"/>
                </a:solidFill>
                <a:effectLst/>
                <a:latin typeface="Times New Roman" pitchFamily="18" charset="0"/>
                <a:cs typeface="Times New Roman" pitchFamily="18" charset="0"/>
              </a:rPr>
              <a:t>LE S.N.C</a:t>
            </a:r>
          </a:p>
        </p:txBody>
      </p:sp>
      <p:sp>
        <p:nvSpPr>
          <p:cNvPr id="105475" name="Rectangle 3"/>
          <p:cNvSpPr>
            <a:spLocks noGrp="1" noChangeArrowheads="1"/>
          </p:cNvSpPr>
          <p:nvPr>
            <p:ph idx="1"/>
          </p:nvPr>
        </p:nvSpPr>
        <p:spPr/>
        <p:txBody>
          <a:bodyPr/>
          <a:lstStyle/>
          <a:p>
            <a:endParaRPr lang="fr-FR" sz="2400" dirty="0">
              <a:effectLst/>
              <a:latin typeface="Times New Roman" pitchFamily="18" charset="0"/>
              <a:cs typeface="Times New Roman" pitchFamily="18" charset="0"/>
            </a:endParaRPr>
          </a:p>
          <a:p>
            <a:endParaRPr lang="fr-FR" sz="2400" dirty="0">
              <a:effectLst/>
              <a:latin typeface="Times New Roman" pitchFamily="18" charset="0"/>
              <a:cs typeface="Times New Roman" pitchFamily="18" charset="0"/>
            </a:endParaRPr>
          </a:p>
          <a:p>
            <a:r>
              <a:rPr lang="fr-FR" sz="2400" dirty="0">
                <a:effectLst/>
                <a:latin typeface="Times New Roman" pitchFamily="18" charset="0"/>
                <a:cs typeface="Times New Roman" pitchFamily="18" charset="0"/>
              </a:rPr>
              <a:t>Comprend uniquement la </a:t>
            </a:r>
            <a:r>
              <a:rPr lang="fr-FR" sz="2400" dirty="0">
                <a:solidFill>
                  <a:srgbClr val="FF0000"/>
                </a:solidFill>
                <a:effectLst/>
                <a:latin typeface="Times New Roman" pitchFamily="18" charset="0"/>
                <a:cs typeface="Times New Roman" pitchFamily="18" charset="0"/>
              </a:rPr>
              <a:t>substance grise</a:t>
            </a:r>
            <a:r>
              <a:rPr lang="fr-FR" sz="2400" dirty="0">
                <a:effectLst/>
                <a:latin typeface="Times New Roman" pitchFamily="18" charset="0"/>
                <a:cs typeface="Times New Roman" pitchFamily="18" charset="0"/>
              </a:rPr>
              <a:t> et </a:t>
            </a:r>
            <a:r>
              <a:rPr lang="fr-FR" sz="2400" dirty="0">
                <a:solidFill>
                  <a:srgbClr val="FF0000"/>
                </a:solidFill>
                <a:effectLst/>
                <a:latin typeface="Times New Roman" pitchFamily="18" charset="0"/>
                <a:cs typeface="Times New Roman" pitchFamily="18" charset="0"/>
              </a:rPr>
              <a:t>la substance blanche</a:t>
            </a:r>
          </a:p>
          <a:p>
            <a:r>
              <a:rPr lang="fr-FR" sz="2400" dirty="0">
                <a:effectLst/>
                <a:latin typeface="Times New Roman" pitchFamily="18" charset="0"/>
                <a:cs typeface="Times New Roman" pitchFamily="18" charset="0"/>
              </a:rPr>
              <a:t>Est constitué uniquement de </a:t>
            </a:r>
            <a:r>
              <a:rPr lang="fr-FR" sz="2400" dirty="0">
                <a:solidFill>
                  <a:srgbClr val="7030A0"/>
                </a:solidFill>
                <a:effectLst/>
                <a:latin typeface="Times New Roman" pitchFamily="18" charset="0"/>
                <a:cs typeface="Times New Roman" pitchFamily="18" charset="0"/>
              </a:rPr>
              <a:t>neurones </a:t>
            </a:r>
            <a:r>
              <a:rPr lang="fr-FR" sz="2400" dirty="0">
                <a:effectLst/>
                <a:latin typeface="Times New Roman" pitchFamily="18" charset="0"/>
                <a:cs typeface="Times New Roman" pitchFamily="18" charset="0"/>
              </a:rPr>
              <a:t>et de </a:t>
            </a:r>
            <a:r>
              <a:rPr lang="fr-FR" sz="2400" dirty="0">
                <a:solidFill>
                  <a:srgbClr val="7030A0"/>
                </a:solidFill>
                <a:effectLst/>
                <a:latin typeface="Times New Roman" pitchFamily="18" charset="0"/>
                <a:cs typeface="Times New Roman" pitchFamily="18" charset="0"/>
              </a:rPr>
              <a:t>vaisseaux sanguins</a:t>
            </a:r>
          </a:p>
          <a:p>
            <a:r>
              <a:rPr lang="fr-FR" sz="2400" dirty="0">
                <a:effectLst/>
                <a:latin typeface="Times New Roman" pitchFamily="18" charset="0"/>
                <a:cs typeface="Times New Roman" pitchFamily="18" charset="0"/>
              </a:rPr>
              <a:t>Les</a:t>
            </a:r>
            <a:r>
              <a:rPr lang="fr-FR" sz="2400" dirty="0">
                <a:solidFill>
                  <a:schemeClr val="folHlink"/>
                </a:solidFill>
                <a:effectLst/>
                <a:latin typeface="Times New Roman" pitchFamily="18" charset="0"/>
                <a:cs typeface="Times New Roman" pitchFamily="18" charset="0"/>
              </a:rPr>
              <a:t> </a:t>
            </a:r>
            <a:r>
              <a:rPr lang="fr-FR" sz="2400" dirty="0">
                <a:solidFill>
                  <a:srgbClr val="7030A0"/>
                </a:solidFill>
                <a:effectLst/>
                <a:latin typeface="Times New Roman" pitchFamily="18" charset="0"/>
                <a:cs typeface="Times New Roman" pitchFamily="18" charset="0"/>
              </a:rPr>
              <a:t>méninges </a:t>
            </a:r>
            <a:r>
              <a:rPr lang="fr-FR" sz="2400" dirty="0">
                <a:effectLst/>
                <a:latin typeface="Times New Roman" pitchFamily="18" charset="0"/>
                <a:cs typeface="Times New Roman" pitchFamily="18" charset="0"/>
              </a:rPr>
              <a:t>recouvrent le S.N.C</a:t>
            </a:r>
          </a:p>
        </p:txBody>
      </p:sp>
    </p:spTree>
    <p:extLst>
      <p:ext uri="{BB962C8B-B14F-4D97-AF65-F5344CB8AC3E}">
        <p14:creationId xmlns:p14="http://schemas.microsoft.com/office/powerpoint/2010/main" xmlns="" val="575203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7906"/>
            <a:ext cx="8559088" cy="6225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2704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fr-FR" b="1" dirty="0">
                <a:effectLst/>
                <a:latin typeface="Times New Roman" pitchFamily="18" charset="0"/>
                <a:cs typeface="Times New Roman" pitchFamily="18" charset="0"/>
              </a:rPr>
              <a:t>LA SUBSTANCE GRISE</a:t>
            </a:r>
          </a:p>
        </p:txBody>
      </p:sp>
      <p:sp>
        <p:nvSpPr>
          <p:cNvPr id="106499" name="Rectangle 3"/>
          <p:cNvSpPr>
            <a:spLocks noGrp="1" noChangeArrowheads="1"/>
          </p:cNvSpPr>
          <p:nvPr>
            <p:ph type="body" idx="1"/>
          </p:nvPr>
        </p:nvSpPr>
        <p:spPr/>
        <p:txBody>
          <a:bodyPr/>
          <a:lstStyle/>
          <a:p>
            <a:pPr algn="just"/>
            <a:endParaRPr lang="fr-FR" sz="2400" dirty="0">
              <a:effectLst/>
              <a:latin typeface="Times New Roman" pitchFamily="18" charset="0"/>
              <a:cs typeface="Times New Roman" pitchFamily="18" charset="0"/>
            </a:endParaRPr>
          </a:p>
          <a:p>
            <a:pPr algn="just"/>
            <a:endParaRPr lang="fr-FR" sz="2400" dirty="0">
              <a:effectLst/>
              <a:latin typeface="Times New Roman" pitchFamily="18" charset="0"/>
              <a:cs typeface="Times New Roman" pitchFamily="18" charset="0"/>
            </a:endParaRPr>
          </a:p>
          <a:p>
            <a:pPr algn="just"/>
            <a:r>
              <a:rPr lang="fr-FR" sz="2400" dirty="0">
                <a:effectLst/>
                <a:latin typeface="Times New Roman" pitchFamily="18" charset="0"/>
                <a:cs typeface="Times New Roman" pitchFamily="18" charset="0"/>
              </a:rPr>
              <a:t>Est située dans la partie externe des hémisphères cérébraux, dans les noyaux gris centraux et du tronc cérébral et dans la partie interne de la </a:t>
            </a:r>
            <a:r>
              <a:rPr lang="fr-FR" sz="2400" dirty="0" err="1">
                <a:effectLst/>
                <a:latin typeface="Times New Roman" pitchFamily="18" charset="0"/>
                <a:cs typeface="Times New Roman" pitchFamily="18" charset="0"/>
              </a:rPr>
              <a:t>moëlle</a:t>
            </a:r>
            <a:endParaRPr lang="fr-FR" sz="2400" dirty="0">
              <a:effectLst/>
              <a:latin typeface="Times New Roman" pitchFamily="18" charset="0"/>
              <a:cs typeface="Times New Roman" pitchFamily="18" charset="0"/>
            </a:endParaRPr>
          </a:p>
          <a:p>
            <a:pPr algn="just"/>
            <a:endParaRPr lang="fr-FR" sz="2400" dirty="0">
              <a:effectLst/>
              <a:latin typeface="Times New Roman" pitchFamily="18" charset="0"/>
              <a:cs typeface="Times New Roman" pitchFamily="18" charset="0"/>
            </a:endParaRPr>
          </a:p>
          <a:p>
            <a:pPr algn="just"/>
            <a:r>
              <a:rPr lang="fr-FR" sz="2400" dirty="0">
                <a:effectLst/>
                <a:latin typeface="Times New Roman" pitchFamily="18" charset="0"/>
                <a:cs typeface="Times New Roman" pitchFamily="18" charset="0"/>
              </a:rPr>
              <a:t>Contient uniquement les axones des neurones des cellules gliales et peu de synapses</a:t>
            </a:r>
          </a:p>
        </p:txBody>
      </p:sp>
    </p:spTree>
    <p:extLst>
      <p:ext uri="{BB962C8B-B14F-4D97-AF65-F5344CB8AC3E}">
        <p14:creationId xmlns:p14="http://schemas.microsoft.com/office/powerpoint/2010/main" xmlns="" val="249068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2" end="2"/>
                                            </p:txEl>
                                          </p:spTgt>
                                        </p:tgtEl>
                                        <p:attrNameLst>
                                          <p:attrName>style.visibility</p:attrName>
                                        </p:attrNameLst>
                                      </p:cBhvr>
                                      <p:to>
                                        <p:strVal val="visible"/>
                                      </p:to>
                                    </p:set>
                                    <p:animEffect transition="in" filter="fade">
                                      <p:cBhvr>
                                        <p:cTn id="12" dur="2000"/>
                                        <p:tgtEl>
                                          <p:spTgt spid="106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499">
                                            <p:txEl>
                                              <p:pRg st="4" end="4"/>
                                            </p:txEl>
                                          </p:spTgt>
                                        </p:tgtEl>
                                        <p:attrNameLst>
                                          <p:attrName>style.visibility</p:attrName>
                                        </p:attrNameLst>
                                      </p:cBhvr>
                                      <p:to>
                                        <p:strVal val="visible"/>
                                      </p:to>
                                    </p:set>
                                    <p:animEffect transition="in" filter="fade">
                                      <p:cBhvr>
                                        <p:cTn id="17" dur="20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fr-FR" b="1" dirty="0">
                <a:effectLst/>
                <a:latin typeface="Times New Roman" pitchFamily="18" charset="0"/>
                <a:cs typeface="Times New Roman" pitchFamily="18" charset="0"/>
              </a:rPr>
              <a:t>LA SUBSTANCE BLANCHE</a:t>
            </a:r>
          </a:p>
        </p:txBody>
      </p:sp>
      <p:sp>
        <p:nvSpPr>
          <p:cNvPr id="107523" name="Rectangle 3"/>
          <p:cNvSpPr>
            <a:spLocks noGrp="1" noChangeArrowheads="1"/>
          </p:cNvSpPr>
          <p:nvPr>
            <p:ph type="body" idx="1"/>
          </p:nvPr>
        </p:nvSpPr>
        <p:spPr/>
        <p:txBody>
          <a:bodyPr/>
          <a:lstStyle/>
          <a:p>
            <a:pPr algn="just"/>
            <a:endParaRPr lang="fr-FR" sz="2000" dirty="0">
              <a:effectLst/>
              <a:latin typeface="Times New Roman" pitchFamily="18" charset="0"/>
              <a:cs typeface="Times New Roman" pitchFamily="18" charset="0"/>
            </a:endParaRPr>
          </a:p>
          <a:p>
            <a:pPr algn="just"/>
            <a:endParaRPr lang="fr-FR" sz="2000" dirty="0">
              <a:effectLst/>
              <a:latin typeface="Times New Roman" pitchFamily="18" charset="0"/>
              <a:cs typeface="Times New Roman" pitchFamily="18" charset="0"/>
            </a:endParaRPr>
          </a:p>
          <a:p>
            <a:pPr algn="just"/>
            <a:r>
              <a:rPr lang="fr-FR" sz="2400" dirty="0">
                <a:effectLst/>
                <a:latin typeface="Times New Roman" pitchFamily="18" charset="0"/>
                <a:cs typeface="Times New Roman" pitchFamily="18" charset="0"/>
              </a:rPr>
              <a:t>Est située dans la partie interne des hémisphères cérébraux et dans la partie externe de la </a:t>
            </a:r>
            <a:r>
              <a:rPr lang="fr-FR" sz="2400" dirty="0" err="1">
                <a:effectLst/>
                <a:latin typeface="Times New Roman" pitchFamily="18" charset="0"/>
                <a:cs typeface="Times New Roman" pitchFamily="18" charset="0"/>
              </a:rPr>
              <a:t>moëlle</a:t>
            </a:r>
            <a:endParaRPr lang="fr-FR" sz="2400" dirty="0">
              <a:effectLst/>
              <a:latin typeface="Times New Roman" pitchFamily="18" charset="0"/>
              <a:cs typeface="Times New Roman" pitchFamily="18" charset="0"/>
            </a:endParaRPr>
          </a:p>
          <a:p>
            <a:pPr algn="just"/>
            <a:endParaRPr lang="fr-FR" sz="2400" dirty="0">
              <a:effectLst/>
              <a:latin typeface="Times New Roman" pitchFamily="18" charset="0"/>
              <a:cs typeface="Times New Roman" pitchFamily="18" charset="0"/>
            </a:endParaRPr>
          </a:p>
          <a:p>
            <a:pPr algn="just"/>
            <a:r>
              <a:rPr lang="fr-FR" sz="2400" dirty="0">
                <a:effectLst/>
                <a:latin typeface="Times New Roman" pitchFamily="18" charset="0"/>
                <a:cs typeface="Times New Roman" pitchFamily="18" charset="0"/>
              </a:rPr>
              <a:t>Contient des axones recouverts de myéline et des cellules gliales</a:t>
            </a:r>
          </a:p>
          <a:p>
            <a:pPr algn="just"/>
            <a:endParaRPr lang="fr-FR" sz="2400" dirty="0">
              <a:effectLst/>
              <a:latin typeface="Times New Roman" pitchFamily="18" charset="0"/>
              <a:cs typeface="Times New Roman" pitchFamily="18" charset="0"/>
            </a:endParaRPr>
          </a:p>
          <a:p>
            <a:pPr algn="just"/>
            <a:r>
              <a:rPr lang="fr-FR" sz="2400" dirty="0">
                <a:effectLst/>
                <a:latin typeface="Times New Roman" pitchFamily="18" charset="0"/>
                <a:cs typeface="Times New Roman" pitchFamily="18" charset="0"/>
              </a:rPr>
              <a:t>A un rôle dans le transfert de l’influx nerveux</a:t>
            </a:r>
          </a:p>
        </p:txBody>
      </p:sp>
    </p:spTree>
    <p:extLst>
      <p:ext uri="{BB962C8B-B14F-4D97-AF65-F5344CB8AC3E}">
        <p14:creationId xmlns:p14="http://schemas.microsoft.com/office/powerpoint/2010/main" xmlns="" val="3318079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fr-FR"/>
          </a:p>
        </p:txBody>
      </p:sp>
      <p:sp>
        <p:nvSpPr>
          <p:cNvPr id="108547" name="Rectangle 3"/>
          <p:cNvSpPr>
            <a:spLocks noGrp="1" noChangeArrowheads="1"/>
          </p:cNvSpPr>
          <p:nvPr>
            <p:ph type="body" idx="1"/>
          </p:nvPr>
        </p:nvSpPr>
        <p:spPr/>
        <p:txBody>
          <a:bodyPr/>
          <a:lstStyle/>
          <a:p>
            <a:endParaRPr lang="fr-FR"/>
          </a:p>
        </p:txBody>
      </p:sp>
      <p:pic>
        <p:nvPicPr>
          <p:cNvPr id="1085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 y="188913"/>
            <a:ext cx="8424863" cy="642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9493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endParaRPr lang="fr-FR"/>
          </a:p>
        </p:txBody>
      </p:sp>
      <p:sp>
        <p:nvSpPr>
          <p:cNvPr id="109571" name="Rectangle 3"/>
          <p:cNvSpPr>
            <a:spLocks noGrp="1" noChangeArrowheads="1"/>
          </p:cNvSpPr>
          <p:nvPr>
            <p:ph type="body" idx="1"/>
          </p:nvPr>
        </p:nvSpPr>
        <p:spPr/>
        <p:txBody>
          <a:bodyPr/>
          <a:lstStyle/>
          <a:p>
            <a:endParaRPr lang="fr-FR"/>
          </a:p>
        </p:txBody>
      </p:sp>
      <p:pic>
        <p:nvPicPr>
          <p:cNvPr id="10957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260350"/>
            <a:ext cx="8353425"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6668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95536" y="1196752"/>
            <a:ext cx="8302377" cy="1080120"/>
          </a:xfrm>
          <a:ln>
            <a:solidFill>
              <a:schemeClr val="accent1"/>
            </a:solidFill>
          </a:ln>
        </p:spPr>
        <p:txBody>
          <a:bodyPr>
            <a:normAutofit/>
          </a:bodyPr>
          <a:lstStyle/>
          <a:p>
            <a:r>
              <a:rPr lang="fr-FR" sz="3200" dirty="0" smtClean="0">
                <a:solidFill>
                  <a:srgbClr val="7030A0"/>
                </a:solidFill>
                <a:latin typeface="Times New Roman" pitchFamily="18" charset="0"/>
                <a:cs typeface="Times New Roman" pitchFamily="18" charset="0"/>
              </a:rPr>
              <a:t>système </a:t>
            </a:r>
            <a:r>
              <a:rPr lang="fr-FR" sz="3200" dirty="0">
                <a:solidFill>
                  <a:srgbClr val="7030A0"/>
                </a:solidFill>
                <a:latin typeface="Times New Roman" pitchFamily="18" charset="0"/>
                <a:cs typeface="Times New Roman" pitchFamily="18" charset="0"/>
              </a:rPr>
              <a:t>nerveux somatique (SNS) et système nerveux autonome (SNA</a:t>
            </a:r>
            <a:r>
              <a:rPr lang="fr-FR" sz="3200" dirty="0" smtClean="0">
                <a:solidFill>
                  <a:srgbClr val="7030A0"/>
                </a:solidFill>
                <a:latin typeface="Times New Roman" pitchFamily="18" charset="0"/>
                <a:cs typeface="Times New Roman" pitchFamily="18" charset="0"/>
              </a:rPr>
              <a:t>) et dépense d’énergie</a:t>
            </a:r>
            <a:endParaRPr lang="fr-FR" sz="3200" dirty="0">
              <a:solidFill>
                <a:srgbClr val="7030A0"/>
              </a:solidFill>
              <a:latin typeface="Times New Roman" pitchFamily="18" charset="0"/>
              <a:cs typeface="Times New Roman" pitchFamily="18" charset="0"/>
            </a:endParaRPr>
          </a:p>
        </p:txBody>
      </p:sp>
      <p:sp>
        <p:nvSpPr>
          <p:cNvPr id="110595" name="Rectangle 3"/>
          <p:cNvSpPr>
            <a:spLocks noGrp="1" noChangeArrowheads="1"/>
          </p:cNvSpPr>
          <p:nvPr>
            <p:ph type="body" idx="1"/>
          </p:nvPr>
        </p:nvSpPr>
        <p:spPr>
          <a:xfrm>
            <a:off x="395536" y="2852936"/>
            <a:ext cx="8229600" cy="1368152"/>
          </a:xfrm>
        </p:spPr>
        <p:txBody>
          <a:bodyPr>
            <a:noAutofit/>
          </a:bodyPr>
          <a:lstStyle/>
          <a:p>
            <a:pPr algn="just">
              <a:lnSpc>
                <a:spcPct val="150000"/>
              </a:lnSpc>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neurones sympathiques stimulent la </a:t>
            </a:r>
            <a:r>
              <a:rPr lang="fr-FR" sz="2400" dirty="0">
                <a:solidFill>
                  <a:srgbClr val="7030A0"/>
                </a:solidFill>
                <a:latin typeface="Times New Roman" pitchFamily="18" charset="0"/>
                <a:cs typeface="Times New Roman" pitchFamily="18" charset="0"/>
              </a:rPr>
              <a:t>dépense d’énergie </a:t>
            </a:r>
            <a:r>
              <a:rPr lang="fr-FR" sz="2400" dirty="0">
                <a:latin typeface="Times New Roman" pitchFamily="18" charset="0"/>
                <a:cs typeface="Times New Roman" pitchFamily="18" charset="0"/>
              </a:rPr>
              <a:t>alors que les neurones parasympathiques stimulent la </a:t>
            </a:r>
            <a:r>
              <a:rPr lang="fr-FR" sz="2400" dirty="0">
                <a:solidFill>
                  <a:srgbClr val="7030A0"/>
                </a:solidFill>
                <a:latin typeface="Times New Roman" pitchFamily="18" charset="0"/>
                <a:cs typeface="Times New Roman" pitchFamily="18" charset="0"/>
              </a:rPr>
              <a:t>restauration</a:t>
            </a:r>
            <a:r>
              <a:rPr lang="fr-FR" sz="2400" dirty="0">
                <a:latin typeface="Times New Roman" pitchFamily="18" charset="0"/>
                <a:cs typeface="Times New Roman" pitchFamily="18" charset="0"/>
              </a:rPr>
              <a:t> et le stockage de l’énergie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34418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fade">
                                      <p:cBhvr>
                                        <p:cTn id="12" dur="2000"/>
                                        <p:tgtEl>
                                          <p:spTgt spid="110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P spid="1105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04664"/>
            <a:ext cx="8229600" cy="1143000"/>
          </a:xfrm>
        </p:spPr>
        <p:txBody>
          <a:bodyPr/>
          <a:lstStyle/>
          <a:p>
            <a:r>
              <a:rPr lang="fr-FR" b="1" u="sng" dirty="0">
                <a:solidFill>
                  <a:srgbClr val="FF0000"/>
                </a:solidFill>
                <a:latin typeface="Times New Roman" pitchFamily="18" charset="0"/>
                <a:cs typeface="Times New Roman" pitchFamily="18" charset="0"/>
              </a:rPr>
              <a:t>La transmission synaptique</a:t>
            </a:r>
            <a:r>
              <a:rPr lang="fr-FR" dirty="0">
                <a:latin typeface="Times New Roman" pitchFamily="18" charset="0"/>
                <a:cs typeface="Times New Roman" pitchFamily="18" charset="0"/>
              </a:rPr>
              <a:t> </a:t>
            </a:r>
          </a:p>
        </p:txBody>
      </p:sp>
      <p:sp>
        <p:nvSpPr>
          <p:cNvPr id="41987" name="Rectangle 3"/>
          <p:cNvSpPr>
            <a:spLocks noGrp="1" noChangeArrowheads="1"/>
          </p:cNvSpPr>
          <p:nvPr>
            <p:ph type="body" idx="1"/>
          </p:nvPr>
        </p:nvSpPr>
        <p:spPr>
          <a:xfrm>
            <a:off x="457200" y="1600200"/>
            <a:ext cx="8229600" cy="4924425"/>
          </a:xfrm>
        </p:spPr>
        <p:txBody>
          <a:bodyPr/>
          <a:lstStyle/>
          <a:p>
            <a:pPr algn="just">
              <a:lnSpc>
                <a:spcPct val="80000"/>
              </a:lnSpc>
            </a:pPr>
            <a:endParaRPr lang="fr-FR" sz="2000" dirty="0">
              <a:effectLst/>
              <a:latin typeface="Times New Roman" pitchFamily="18" charset="0"/>
              <a:cs typeface="Times New Roman" pitchFamily="18" charset="0"/>
            </a:endParaRPr>
          </a:p>
          <a:p>
            <a:pPr algn="just">
              <a:lnSpc>
                <a:spcPct val="80000"/>
              </a:lnSpc>
            </a:pPr>
            <a:r>
              <a:rPr lang="fr-FR" sz="2000" dirty="0">
                <a:solidFill>
                  <a:srgbClr val="FF00FF"/>
                </a:solidFill>
                <a:effectLst/>
                <a:latin typeface="Times New Roman" pitchFamily="18" charset="0"/>
                <a:cs typeface="Times New Roman" pitchFamily="18" charset="0"/>
              </a:rPr>
              <a:t>Les synapses</a:t>
            </a:r>
            <a:r>
              <a:rPr lang="fr-FR" sz="2000" dirty="0">
                <a:effectLst/>
                <a:latin typeface="Times New Roman" pitchFamily="18" charset="0"/>
                <a:cs typeface="Times New Roman" pitchFamily="18" charset="0"/>
              </a:rPr>
              <a:t> sont des zones de contact spécialisés dans la transmission de l’influx nerveux</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Les synapses permettent d’intégrer et de filtrer l’information.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Certains signaux sont transmis alors que d’autres sont bloqués.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Certaines maladies mentales et cérébrales sont dues à une interruption de la </a:t>
            </a:r>
            <a:r>
              <a:rPr lang="fr-FR" sz="2000" dirty="0" err="1">
                <a:latin typeface="Times New Roman" pitchFamily="18" charset="0"/>
                <a:cs typeface="Times New Roman" pitchFamily="18" charset="0"/>
              </a:rPr>
              <a:t>connection</a:t>
            </a:r>
            <a:r>
              <a:rPr lang="fr-FR" sz="2000" dirty="0">
                <a:latin typeface="Times New Roman" pitchFamily="18" charset="0"/>
                <a:cs typeface="Times New Roman" pitchFamily="18" charset="0"/>
              </a:rPr>
              <a:t> synaptique (</a:t>
            </a:r>
            <a:r>
              <a:rPr lang="fr-FR" sz="2000" dirty="0" err="1">
                <a:latin typeface="Times New Roman" pitchFamily="18" charset="0"/>
                <a:cs typeface="Times New Roman" pitchFamily="18" charset="0"/>
              </a:rPr>
              <a:t>schyzophrénie</a:t>
            </a:r>
            <a:r>
              <a:rPr lang="fr-FR" sz="2000" dirty="0">
                <a:latin typeface="Times New Roman" pitchFamily="18" charset="0"/>
                <a:cs typeface="Times New Roman" pitchFamily="18" charset="0"/>
              </a:rPr>
              <a:t>).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C’est au niveau des synapses qu’agissent de nombreuses substances thérapeutiques et de nombreuses drogues.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Dans une synapse, le neurone qui envoie l’information est appelé </a:t>
            </a:r>
            <a:r>
              <a:rPr lang="fr-FR" sz="2000" dirty="0" err="1">
                <a:solidFill>
                  <a:srgbClr val="7030A0"/>
                </a:solidFill>
                <a:latin typeface="Times New Roman" pitchFamily="18" charset="0"/>
                <a:cs typeface="Times New Roman" pitchFamily="18" charset="0"/>
              </a:rPr>
              <a:t>présynaptique</a:t>
            </a:r>
            <a:r>
              <a:rPr lang="fr-FR" sz="2000" dirty="0">
                <a:latin typeface="Times New Roman" pitchFamily="18" charset="0"/>
                <a:cs typeface="Times New Roman" pitchFamily="18" charset="0"/>
              </a:rPr>
              <a:t>, celui qui le reçoit est </a:t>
            </a:r>
            <a:r>
              <a:rPr lang="fr-FR" sz="2000" dirty="0">
                <a:solidFill>
                  <a:srgbClr val="7030A0"/>
                </a:solidFill>
                <a:latin typeface="Times New Roman" pitchFamily="18" charset="0"/>
                <a:cs typeface="Times New Roman" pitchFamily="18" charset="0"/>
              </a:rPr>
              <a:t>post-synaptique</a:t>
            </a:r>
            <a:r>
              <a:rPr lang="fr-FR" sz="2000" dirty="0">
                <a:latin typeface="Times New Roman" pitchFamily="18" charset="0"/>
                <a:cs typeface="Times New Roman" pitchFamily="18" charset="0"/>
              </a:rPr>
              <a:t>.</a:t>
            </a:r>
          </a:p>
        </p:txBody>
      </p:sp>
    </p:spTree>
    <p:extLst>
      <p:ext uri="{BB962C8B-B14F-4D97-AF65-F5344CB8AC3E}">
        <p14:creationId xmlns:p14="http://schemas.microsoft.com/office/powerpoint/2010/main" xmlns="" val="959099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20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fade">
                                      <p:cBhvr>
                                        <p:cTn id="17" dur="2000"/>
                                        <p:tgtEl>
                                          <p:spTgt spid="41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fade">
                                      <p:cBhvr>
                                        <p:cTn id="22" dur="2000"/>
                                        <p:tgtEl>
                                          <p:spTgt spid="4198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7">
                                            <p:txEl>
                                              <p:pRg st="7" end="7"/>
                                            </p:txEl>
                                          </p:spTgt>
                                        </p:tgtEl>
                                        <p:attrNameLst>
                                          <p:attrName>style.visibility</p:attrName>
                                        </p:attrNameLst>
                                      </p:cBhvr>
                                      <p:to>
                                        <p:strVal val="visible"/>
                                      </p:to>
                                    </p:set>
                                    <p:animEffect transition="in" filter="fade">
                                      <p:cBhvr>
                                        <p:cTn id="27" dur="2000"/>
                                        <p:tgtEl>
                                          <p:spTgt spid="4198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987">
                                            <p:txEl>
                                              <p:pRg st="9" end="9"/>
                                            </p:txEl>
                                          </p:spTgt>
                                        </p:tgtEl>
                                        <p:attrNameLst>
                                          <p:attrName>style.visibility</p:attrName>
                                        </p:attrNameLst>
                                      </p:cBhvr>
                                      <p:to>
                                        <p:strVal val="visible"/>
                                      </p:to>
                                    </p:set>
                                    <p:animEffect transition="in" filter="fade">
                                      <p:cBhvr>
                                        <p:cTn id="32" dur="2000"/>
                                        <p:tgtEl>
                                          <p:spTgt spid="41987">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987">
                                            <p:txEl>
                                              <p:pRg st="11" end="11"/>
                                            </p:txEl>
                                          </p:spTgt>
                                        </p:tgtEl>
                                        <p:attrNameLst>
                                          <p:attrName>style.visibility</p:attrName>
                                        </p:attrNameLst>
                                      </p:cBhvr>
                                      <p:to>
                                        <p:strVal val="visible"/>
                                      </p:to>
                                    </p:set>
                                    <p:animEffect transition="in" filter="fade">
                                      <p:cBhvr>
                                        <p:cTn id="37" dur="2000"/>
                                        <p:tgtEl>
                                          <p:spTgt spid="419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fr-FR"/>
          </a:p>
        </p:txBody>
      </p:sp>
      <p:sp>
        <p:nvSpPr>
          <p:cNvPr id="63491" name="Rectangle 3"/>
          <p:cNvSpPr>
            <a:spLocks noGrp="1" noChangeArrowheads="1"/>
          </p:cNvSpPr>
          <p:nvPr>
            <p:ph type="body" idx="1"/>
          </p:nvPr>
        </p:nvSpPr>
        <p:spPr/>
        <p:txBody>
          <a:bodyPr/>
          <a:lstStyle/>
          <a:p>
            <a:endParaRPr lang="fr-FR"/>
          </a:p>
        </p:txBody>
      </p:sp>
      <p:pic>
        <p:nvPicPr>
          <p:cNvPr id="63492" name="Picture 4" descr="synap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750" y="1557338"/>
            <a:ext cx="8208963"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8022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fr-FR"/>
          </a:p>
        </p:txBody>
      </p:sp>
      <p:pic>
        <p:nvPicPr>
          <p:cNvPr id="8397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750" y="333375"/>
            <a:ext cx="7866063" cy="300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397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3357563"/>
            <a:ext cx="7839075" cy="298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3975" name="Rectangle 7"/>
          <p:cNvSpPr>
            <a:spLocks noChangeArrowheads="1"/>
          </p:cNvSpPr>
          <p:nvPr/>
        </p:nvSpPr>
        <p:spPr bwMode="auto">
          <a:xfrm>
            <a:off x="5003800" y="4149725"/>
            <a:ext cx="1728788" cy="287338"/>
          </a:xfrm>
          <a:prstGeom prst="rect">
            <a:avLst/>
          </a:prstGeom>
          <a:noFill/>
          <a:ln w="571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83976" name="Rectangle 8"/>
          <p:cNvSpPr>
            <a:spLocks noChangeArrowheads="1"/>
          </p:cNvSpPr>
          <p:nvPr/>
        </p:nvSpPr>
        <p:spPr bwMode="auto">
          <a:xfrm>
            <a:off x="4932363" y="2636838"/>
            <a:ext cx="1728787" cy="576262"/>
          </a:xfrm>
          <a:prstGeom prst="rect">
            <a:avLst/>
          </a:prstGeom>
          <a:noFill/>
          <a:ln w="5715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xmlns="" val="1006271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500" fill="hold"/>
                                        <p:tgtEl>
                                          <p:spTgt spid="83972"/>
                                        </p:tgtEl>
                                        <p:attrNameLst>
                                          <p:attrName>ppt_w</p:attrName>
                                        </p:attrNameLst>
                                      </p:cBhvr>
                                      <p:tavLst>
                                        <p:tav tm="0">
                                          <p:val>
                                            <p:fltVal val="0"/>
                                          </p:val>
                                        </p:tav>
                                        <p:tav tm="100000">
                                          <p:val>
                                            <p:strVal val="#ppt_w"/>
                                          </p:val>
                                        </p:tav>
                                      </p:tavLst>
                                    </p:anim>
                                    <p:anim calcmode="lin" valueType="num">
                                      <p:cBhvr>
                                        <p:cTn id="8" dur="500" fill="hold"/>
                                        <p:tgtEl>
                                          <p:spTgt spid="8397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83974"/>
                                        </p:tgtEl>
                                        <p:attrNameLst>
                                          <p:attrName>style.visibility</p:attrName>
                                        </p:attrNameLst>
                                      </p:cBhvr>
                                      <p:to>
                                        <p:strVal val="visible"/>
                                      </p:to>
                                    </p:set>
                                    <p:anim calcmode="lin" valueType="num">
                                      <p:cBhvr>
                                        <p:cTn id="13" dur="500" fill="hold"/>
                                        <p:tgtEl>
                                          <p:spTgt spid="83974"/>
                                        </p:tgtEl>
                                        <p:attrNameLst>
                                          <p:attrName>ppt_w</p:attrName>
                                        </p:attrNameLst>
                                      </p:cBhvr>
                                      <p:tavLst>
                                        <p:tav tm="0">
                                          <p:val>
                                            <p:fltVal val="0"/>
                                          </p:val>
                                        </p:tav>
                                        <p:tav tm="100000">
                                          <p:val>
                                            <p:strVal val="#ppt_w"/>
                                          </p:val>
                                        </p:tav>
                                      </p:tavLst>
                                    </p:anim>
                                    <p:anim calcmode="lin" valueType="num">
                                      <p:cBhvr>
                                        <p:cTn id="14" dur="500" fill="hold"/>
                                        <p:tgtEl>
                                          <p:spTgt spid="839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fr-FR"/>
          </a:p>
        </p:txBody>
      </p:sp>
      <p:sp>
        <p:nvSpPr>
          <p:cNvPr id="64515" name="Rectangle 3"/>
          <p:cNvSpPr>
            <a:spLocks noGrp="1" noChangeArrowheads="1"/>
          </p:cNvSpPr>
          <p:nvPr>
            <p:ph type="body" idx="1"/>
          </p:nvPr>
        </p:nvSpPr>
        <p:spPr/>
        <p:txBody>
          <a:bodyPr/>
          <a:lstStyle/>
          <a:p>
            <a:endParaRPr lang="fr-FR"/>
          </a:p>
        </p:txBody>
      </p:sp>
      <p:pic>
        <p:nvPicPr>
          <p:cNvPr id="64516" name="Picture 4" descr="c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6613"/>
            <a:ext cx="9144000" cy="5219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0871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457200" y="1412776"/>
            <a:ext cx="8229600" cy="4389120"/>
          </a:xfrm>
        </p:spPr>
        <p:txBody>
          <a:bodyPr>
            <a:normAutofit/>
          </a:bodyPr>
          <a:lstStyle/>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Dans les </a:t>
            </a:r>
            <a:r>
              <a:rPr lang="fr-FR" sz="2400" b="1" dirty="0">
                <a:latin typeface="Times New Roman" pitchFamily="18" charset="0"/>
                <a:cs typeface="Times New Roman" pitchFamily="18" charset="0"/>
              </a:rPr>
              <a:t>liaisons </a:t>
            </a:r>
            <a:r>
              <a:rPr lang="fr-FR" sz="2400" b="1" dirty="0" err="1">
                <a:solidFill>
                  <a:srgbClr val="FF0000"/>
                </a:solidFill>
                <a:latin typeface="Times New Roman" pitchFamily="18" charset="0"/>
                <a:cs typeface="Times New Roman" pitchFamily="18" charset="0"/>
              </a:rPr>
              <a:t>sensori</a:t>
            </a:r>
            <a:r>
              <a:rPr lang="fr-FR" sz="2400" b="1" dirty="0">
                <a:solidFill>
                  <a:srgbClr val="FF0000"/>
                </a:solidFill>
                <a:latin typeface="Times New Roman" pitchFamily="18" charset="0"/>
                <a:cs typeface="Times New Roman" pitchFamily="18" charset="0"/>
              </a:rPr>
              <a:t>-neurales</a:t>
            </a:r>
            <a:r>
              <a:rPr lang="fr-FR" sz="2400" dirty="0">
                <a:latin typeface="Times New Roman" pitchFamily="18" charset="0"/>
                <a:cs typeface="Times New Roman" pitchFamily="18" charset="0"/>
              </a:rPr>
              <a:t>, l'élément </a:t>
            </a:r>
            <a:r>
              <a:rPr lang="fr-FR" sz="2400" dirty="0" err="1">
                <a:latin typeface="Times New Roman" pitchFamily="18" charset="0"/>
                <a:cs typeface="Times New Roman" pitchFamily="18" charset="0"/>
              </a:rPr>
              <a:t>présynaptique</a:t>
            </a:r>
            <a:r>
              <a:rPr lang="fr-FR" sz="2400" dirty="0">
                <a:latin typeface="Times New Roman" pitchFamily="18" charset="0"/>
                <a:cs typeface="Times New Roman" pitchFamily="18" charset="0"/>
              </a:rPr>
              <a:t> est une cellule sensorielle et l'élément </a:t>
            </a:r>
            <a:r>
              <a:rPr lang="fr-FR" sz="2400" dirty="0" err="1">
                <a:latin typeface="Times New Roman" pitchFamily="18" charset="0"/>
                <a:cs typeface="Times New Roman" pitchFamily="18" charset="0"/>
              </a:rPr>
              <a:t>postsynaptique</a:t>
            </a:r>
            <a:r>
              <a:rPr lang="fr-FR" sz="2400" dirty="0">
                <a:latin typeface="Times New Roman" pitchFamily="18" charset="0"/>
                <a:cs typeface="Times New Roman" pitchFamily="18" charset="0"/>
              </a:rPr>
              <a:t> est un dendrite de neurone appartenant à une voie sensitive.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Dans les </a:t>
            </a:r>
            <a:r>
              <a:rPr lang="fr-FR" sz="2400" b="1" dirty="0">
                <a:solidFill>
                  <a:srgbClr val="FF0000"/>
                </a:solidFill>
                <a:latin typeface="Times New Roman" pitchFamily="18" charset="0"/>
                <a:cs typeface="Times New Roman" pitchFamily="18" charset="0"/>
              </a:rPr>
              <a:t>liaisons neuromusculaires</a:t>
            </a:r>
            <a:r>
              <a:rPr lang="fr-FR" sz="2400" dirty="0">
                <a:latin typeface="Times New Roman" pitchFamily="18" charset="0"/>
                <a:cs typeface="Times New Roman" pitchFamily="18" charset="0"/>
              </a:rPr>
              <a:t>, la région </a:t>
            </a:r>
            <a:r>
              <a:rPr lang="fr-FR" sz="2400" dirty="0" err="1">
                <a:latin typeface="Times New Roman" pitchFamily="18" charset="0"/>
                <a:cs typeface="Times New Roman" pitchFamily="18" charset="0"/>
              </a:rPr>
              <a:t>présynaptique</a:t>
            </a:r>
            <a:r>
              <a:rPr lang="fr-FR" sz="2400" dirty="0">
                <a:latin typeface="Times New Roman" pitchFamily="18" charset="0"/>
                <a:cs typeface="Times New Roman" pitchFamily="18" charset="0"/>
              </a:rPr>
              <a:t> correspond à la partie terminale d'un neurone moteur et la région </a:t>
            </a:r>
            <a:r>
              <a:rPr lang="fr-FR" sz="2400" dirty="0" err="1">
                <a:latin typeface="Times New Roman" pitchFamily="18" charset="0"/>
                <a:cs typeface="Times New Roman" pitchFamily="18" charset="0"/>
              </a:rPr>
              <a:t>postsynaptique</a:t>
            </a:r>
            <a:r>
              <a:rPr lang="fr-FR" sz="2400" dirty="0">
                <a:latin typeface="Times New Roman" pitchFamily="18" charset="0"/>
                <a:cs typeface="Times New Roman" pitchFamily="18" charset="0"/>
              </a:rPr>
              <a:t> à une fibre musculaire. Les terminaisons nerveuses sont logées dans des dépressions situées à la surface des fibres, la membrane de ces dernières formant à cet endroit de nombreux replis.</a:t>
            </a:r>
          </a:p>
        </p:txBody>
      </p:sp>
    </p:spTree>
    <p:extLst>
      <p:ext uri="{BB962C8B-B14F-4D97-AF65-F5344CB8AC3E}">
        <p14:creationId xmlns:p14="http://schemas.microsoft.com/office/powerpoint/2010/main" xmlns="" val="2761420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67333"/>
            <a:ext cx="8229600" cy="4525963"/>
          </a:xfrm>
          <a:ln>
            <a:solidFill>
              <a:schemeClr val="tx2">
                <a:lumMod val="60000"/>
                <a:lumOff val="40000"/>
              </a:schemeClr>
            </a:solidFill>
          </a:ln>
        </p:spPr>
        <p:txBody>
          <a:bodyPr>
            <a:normAutofit lnSpcReduction="10000"/>
          </a:bodyPr>
          <a:lstStyle/>
          <a:p>
            <a:pPr marL="0" indent="0" algn="just">
              <a:buNone/>
            </a:pPr>
            <a:r>
              <a:rPr lang="fr-FR" dirty="0">
                <a:latin typeface="Times New Roman" pitchFamily="18" charset="0"/>
                <a:cs typeface="Times New Roman" pitchFamily="18" charset="0"/>
              </a:rPr>
              <a:t>Le système nerveux a 3 fonctions essentielles </a:t>
            </a:r>
            <a:r>
              <a:rPr lang="fr-FR" dirty="0" smtClean="0">
                <a:latin typeface="Times New Roman" pitchFamily="18" charset="0"/>
                <a:cs typeface="Times New Roman" pitchFamily="18" charset="0"/>
              </a:rPr>
              <a:t>:</a:t>
            </a:r>
          </a:p>
          <a:p>
            <a:pPr marL="0" indent="0" algn="just">
              <a:buNone/>
            </a:pPr>
            <a:endParaRPr lang="fr-FR" dirty="0">
              <a:latin typeface="Times New Roman" pitchFamily="18" charset="0"/>
              <a:cs typeface="Times New Roman" pitchFamily="18" charset="0"/>
            </a:endParaRPr>
          </a:p>
          <a:p>
            <a:pPr lvl="0" algn="just">
              <a:buFont typeface="Wingdings" pitchFamily="2" charset="2"/>
              <a:buChar char="q"/>
            </a:pPr>
            <a:r>
              <a:rPr lang="fr-FR" dirty="0">
                <a:latin typeface="Times New Roman" pitchFamily="18" charset="0"/>
                <a:cs typeface="Times New Roman" pitchFamily="18" charset="0"/>
              </a:rPr>
              <a:t>Une fonction </a:t>
            </a:r>
            <a:r>
              <a:rPr lang="fr-FR" b="1" dirty="0">
                <a:latin typeface="Times New Roman" pitchFamily="18" charset="0"/>
                <a:cs typeface="Times New Roman" pitchFamily="18" charset="0"/>
              </a:rPr>
              <a:t>sensitive</a:t>
            </a:r>
            <a:r>
              <a:rPr lang="fr-FR" dirty="0">
                <a:latin typeface="Times New Roman" pitchFamily="18" charset="0"/>
                <a:cs typeface="Times New Roman" pitchFamily="18" charset="0"/>
              </a:rPr>
              <a:t> de détection grâce à des récepteurs qui détectent toutes les modifications de l’organisme et l’environnement </a:t>
            </a:r>
            <a:r>
              <a:rPr lang="fr-FR" dirty="0" smtClean="0">
                <a:latin typeface="Times New Roman" pitchFamily="18" charset="0"/>
                <a:cs typeface="Times New Roman" pitchFamily="18" charset="0"/>
              </a:rPr>
              <a:t>extérieur.</a:t>
            </a:r>
          </a:p>
          <a:p>
            <a:pPr lvl="0" algn="just">
              <a:buFont typeface="Wingdings" pitchFamily="2" charset="2"/>
              <a:buChar char="q"/>
            </a:pPr>
            <a:endParaRPr lang="fr-FR" dirty="0" smtClean="0">
              <a:latin typeface="Times New Roman" pitchFamily="18" charset="0"/>
              <a:cs typeface="Times New Roman" pitchFamily="18" charset="0"/>
            </a:endParaRPr>
          </a:p>
          <a:p>
            <a:pPr lvl="0" algn="just">
              <a:buFont typeface="Wingdings" pitchFamily="2" charset="2"/>
              <a:buChar char="q"/>
            </a:pPr>
            <a:r>
              <a:rPr lang="fr-FR" dirty="0" smtClean="0">
                <a:latin typeface="Times New Roman" pitchFamily="18" charset="0"/>
                <a:cs typeface="Times New Roman" pitchFamily="18" charset="0"/>
              </a:rPr>
              <a:t>Une </a:t>
            </a:r>
            <a:r>
              <a:rPr lang="fr-FR" dirty="0">
                <a:latin typeface="Times New Roman" pitchFamily="18" charset="0"/>
                <a:cs typeface="Times New Roman" pitchFamily="18" charset="0"/>
              </a:rPr>
              <a:t>fonction </a:t>
            </a:r>
            <a:r>
              <a:rPr lang="fr-FR" b="1" dirty="0">
                <a:latin typeface="Times New Roman" pitchFamily="18" charset="0"/>
                <a:cs typeface="Times New Roman" pitchFamily="18" charset="0"/>
              </a:rPr>
              <a:t>d’intégration</a:t>
            </a:r>
            <a:r>
              <a:rPr lang="fr-FR" dirty="0">
                <a:latin typeface="Times New Roman" pitchFamily="18" charset="0"/>
                <a:cs typeface="Times New Roman" pitchFamily="18" charset="0"/>
              </a:rPr>
              <a:t> et </a:t>
            </a:r>
            <a:r>
              <a:rPr lang="fr-FR" b="1" dirty="0">
                <a:latin typeface="Times New Roman" pitchFamily="18" charset="0"/>
                <a:cs typeface="Times New Roman" pitchFamily="18" charset="0"/>
              </a:rPr>
              <a:t>d’analyse</a:t>
            </a:r>
            <a:r>
              <a:rPr lang="fr-FR" dirty="0">
                <a:latin typeface="Times New Roman" pitchFamily="18" charset="0"/>
                <a:cs typeface="Times New Roman" pitchFamily="18" charset="0"/>
              </a:rPr>
              <a:t> des informations qu’il reçoit des </a:t>
            </a:r>
            <a:r>
              <a:rPr lang="fr-FR" dirty="0" smtClean="0">
                <a:latin typeface="Times New Roman" pitchFamily="18" charset="0"/>
                <a:cs typeface="Times New Roman" pitchFamily="18" charset="0"/>
              </a:rPr>
              <a:t>récepteurs.</a:t>
            </a:r>
          </a:p>
          <a:p>
            <a:pPr lvl="0" algn="just">
              <a:buFont typeface="Wingdings" pitchFamily="2" charset="2"/>
              <a:buChar char="q"/>
            </a:pPr>
            <a:endParaRPr lang="fr-FR" dirty="0" smtClean="0">
              <a:latin typeface="Times New Roman" pitchFamily="18" charset="0"/>
              <a:cs typeface="Times New Roman" pitchFamily="18" charset="0"/>
            </a:endParaRPr>
          </a:p>
          <a:p>
            <a:pPr lvl="0" algn="just">
              <a:buFont typeface="Wingdings" pitchFamily="2" charset="2"/>
              <a:buChar char="q"/>
            </a:pPr>
            <a:r>
              <a:rPr lang="fr-FR" dirty="0" smtClean="0">
                <a:latin typeface="Times New Roman" pitchFamily="18" charset="0"/>
                <a:cs typeface="Times New Roman" pitchFamily="18" charset="0"/>
              </a:rPr>
              <a:t>Une </a:t>
            </a:r>
            <a:r>
              <a:rPr lang="fr-FR" dirty="0">
                <a:latin typeface="Times New Roman" pitchFamily="18" charset="0"/>
                <a:cs typeface="Times New Roman" pitchFamily="18" charset="0"/>
              </a:rPr>
              <a:t>fonction </a:t>
            </a:r>
            <a:r>
              <a:rPr lang="fr-FR" b="1" dirty="0">
                <a:latin typeface="Times New Roman" pitchFamily="18" charset="0"/>
                <a:cs typeface="Times New Roman" pitchFamily="18" charset="0"/>
              </a:rPr>
              <a:t>motrice</a:t>
            </a:r>
            <a:r>
              <a:rPr lang="fr-FR" dirty="0">
                <a:latin typeface="Times New Roman" pitchFamily="18" charset="0"/>
                <a:cs typeface="Times New Roman" pitchFamily="18" charset="0"/>
              </a:rPr>
              <a:t> permettant la contraction des diverses cellules musculaires de l’organisme.</a:t>
            </a:r>
          </a:p>
          <a:p>
            <a:pPr algn="just"/>
            <a:endParaRPr lang="fr-FR" dirty="0">
              <a:latin typeface="Times New Roman" pitchFamily="18" charset="0"/>
              <a:cs typeface="Times New Roman" pitchFamily="18" charset="0"/>
            </a:endParaRPr>
          </a:p>
        </p:txBody>
      </p:sp>
      <p:sp>
        <p:nvSpPr>
          <p:cNvPr id="4" name="ZoneTexte 3"/>
          <p:cNvSpPr txBox="1"/>
          <p:nvPr/>
        </p:nvSpPr>
        <p:spPr>
          <a:xfrm>
            <a:off x="683568" y="323945"/>
            <a:ext cx="7776864"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3200" dirty="0" smtClean="0">
                <a:latin typeface="Times New Roman" pitchFamily="18" charset="0"/>
                <a:cs typeface="Times New Roman" pitchFamily="18" charset="0"/>
              </a:rPr>
              <a:t>Principales fonctions du système nerveux</a:t>
            </a:r>
          </a:p>
        </p:txBody>
      </p:sp>
    </p:spTree>
    <p:extLst>
      <p:ext uri="{BB962C8B-B14F-4D97-AF65-F5344CB8AC3E}">
        <p14:creationId xmlns:p14="http://schemas.microsoft.com/office/powerpoint/2010/main" xmlns="" val="23123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632991"/>
            <a:ext cx="8229600" cy="1139825"/>
          </a:xfrm>
        </p:spPr>
        <p:txBody>
          <a:bodyPr/>
          <a:lstStyle/>
          <a:p>
            <a:pPr algn="ctr"/>
            <a:r>
              <a:rPr lang="fr-FR" sz="3200" b="1" dirty="0">
                <a:effectLst/>
                <a:latin typeface="Times New Roman" pitchFamily="18" charset="0"/>
                <a:cs typeface="Times New Roman" pitchFamily="18" charset="0"/>
              </a:rPr>
              <a:t>STRUCTURE ET ULTRASTRUCTURE DES SYNAPSES</a:t>
            </a:r>
          </a:p>
        </p:txBody>
      </p:sp>
      <p:sp>
        <p:nvSpPr>
          <p:cNvPr id="79875" name="Rectangle 3"/>
          <p:cNvSpPr>
            <a:spLocks noGrp="1" noChangeArrowheads="1"/>
          </p:cNvSpPr>
          <p:nvPr>
            <p:ph type="body" idx="1"/>
          </p:nvPr>
        </p:nvSpPr>
        <p:spPr>
          <a:xfrm>
            <a:off x="468313" y="2060575"/>
            <a:ext cx="8229600" cy="4530725"/>
          </a:xfrm>
        </p:spPr>
        <p:txBody>
          <a:bodyPr/>
          <a:lstStyle/>
          <a:p>
            <a:endParaRPr lang="fr-FR" dirty="0">
              <a:effectLst/>
              <a:latin typeface="Times New Roman" pitchFamily="18" charset="0"/>
              <a:cs typeface="Times New Roman" pitchFamily="18" charset="0"/>
            </a:endParaRPr>
          </a:p>
          <a:p>
            <a:endParaRPr lang="fr-FR" dirty="0">
              <a:effectLst/>
              <a:latin typeface="Times New Roman" pitchFamily="18" charset="0"/>
              <a:cs typeface="Times New Roman" pitchFamily="18" charset="0"/>
            </a:endParaRPr>
          </a:p>
          <a:p>
            <a:r>
              <a:rPr lang="fr-FR" dirty="0">
                <a:effectLst/>
                <a:latin typeface="Times New Roman" pitchFamily="18" charset="0"/>
                <a:cs typeface="Times New Roman" pitchFamily="18" charset="0"/>
              </a:rPr>
              <a:t>Elles sont soit </a:t>
            </a:r>
            <a:r>
              <a:rPr lang="fr-FR" dirty="0">
                <a:solidFill>
                  <a:srgbClr val="FF0000"/>
                </a:solidFill>
                <a:effectLst/>
                <a:latin typeface="Times New Roman" pitchFamily="18" charset="0"/>
                <a:cs typeface="Times New Roman" pitchFamily="18" charset="0"/>
              </a:rPr>
              <a:t>électriques</a:t>
            </a:r>
            <a:r>
              <a:rPr lang="fr-FR" dirty="0">
                <a:effectLst/>
                <a:latin typeface="Times New Roman" pitchFamily="18" charset="0"/>
                <a:cs typeface="Times New Roman" pitchFamily="18" charset="0"/>
              </a:rPr>
              <a:t>, soit </a:t>
            </a:r>
            <a:r>
              <a:rPr lang="fr-FR" dirty="0">
                <a:solidFill>
                  <a:srgbClr val="FF0000"/>
                </a:solidFill>
                <a:effectLst/>
                <a:latin typeface="Times New Roman" pitchFamily="18" charset="0"/>
                <a:cs typeface="Times New Roman" pitchFamily="18" charset="0"/>
              </a:rPr>
              <a:t>chimiques</a:t>
            </a:r>
          </a:p>
        </p:txBody>
      </p:sp>
    </p:spTree>
    <p:extLst>
      <p:ext uri="{BB962C8B-B14F-4D97-AF65-F5344CB8AC3E}">
        <p14:creationId xmlns:p14="http://schemas.microsoft.com/office/powerpoint/2010/main" xmlns="" val="282539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76672"/>
            <a:ext cx="8229600" cy="1143000"/>
          </a:xfrm>
        </p:spPr>
        <p:txBody>
          <a:bodyPr/>
          <a:lstStyle/>
          <a:p>
            <a:r>
              <a:rPr lang="fr-FR" b="1" dirty="0">
                <a:latin typeface="Times New Roman" pitchFamily="18" charset="0"/>
                <a:cs typeface="Times New Roman" pitchFamily="18" charset="0"/>
              </a:rPr>
              <a:t>Synapses électriques</a:t>
            </a:r>
            <a:r>
              <a:rPr lang="fr-FR" dirty="0">
                <a:latin typeface="Times New Roman" pitchFamily="18" charset="0"/>
                <a:cs typeface="Times New Roman" pitchFamily="18" charset="0"/>
              </a:rPr>
              <a:t> </a:t>
            </a:r>
          </a:p>
        </p:txBody>
      </p:sp>
      <p:sp>
        <p:nvSpPr>
          <p:cNvPr id="43011" name="Rectangle 3"/>
          <p:cNvSpPr>
            <a:spLocks noGrp="1" noChangeArrowheads="1"/>
          </p:cNvSpPr>
          <p:nvPr>
            <p:ph type="body" idx="1"/>
          </p:nvPr>
        </p:nvSpPr>
        <p:spPr/>
        <p:txBody>
          <a:bodyPr/>
          <a:lstStyle/>
          <a:p>
            <a:pPr algn="just"/>
            <a:r>
              <a:rPr lang="fr-FR" sz="2000" dirty="0">
                <a:latin typeface="Times New Roman" pitchFamily="18" charset="0"/>
                <a:cs typeface="Times New Roman" pitchFamily="18" charset="0"/>
              </a:rPr>
              <a:t>Dans les synapses électriques, le courant ionique passe </a:t>
            </a:r>
            <a:r>
              <a:rPr lang="fr-FR" sz="2000" dirty="0">
                <a:solidFill>
                  <a:srgbClr val="FF00FF"/>
                </a:solidFill>
                <a:latin typeface="Times New Roman" pitchFamily="18" charset="0"/>
                <a:cs typeface="Times New Roman" pitchFamily="18" charset="0"/>
              </a:rPr>
              <a:t>directement </a:t>
            </a:r>
            <a:r>
              <a:rPr lang="fr-FR" sz="2000" dirty="0">
                <a:latin typeface="Times New Roman" pitchFamily="18" charset="0"/>
                <a:cs typeface="Times New Roman" pitchFamily="18" charset="0"/>
              </a:rPr>
              <a:t>d’une cellule à l’autre au travers de jonctions communicantes. </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Ces jonctions sont constituées de protéines tubulaires : les </a:t>
            </a:r>
            <a:r>
              <a:rPr lang="fr-FR" sz="2000" dirty="0" err="1">
                <a:solidFill>
                  <a:srgbClr val="FF00FF"/>
                </a:solidFill>
                <a:latin typeface="Times New Roman" pitchFamily="18" charset="0"/>
                <a:cs typeface="Times New Roman" pitchFamily="18" charset="0"/>
              </a:rPr>
              <a:t>connexons</a:t>
            </a:r>
            <a:r>
              <a:rPr lang="fr-FR" sz="2000" dirty="0">
                <a:latin typeface="Times New Roman" pitchFamily="18" charset="0"/>
                <a:cs typeface="Times New Roman" pitchFamily="18" charset="0"/>
              </a:rPr>
              <a:t>, ceux-ci forment des tunnels destinés à relier le cytoplasme des deux cellules. </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Les synapses électriques vont avoir deux avantages :</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Communication </a:t>
            </a:r>
            <a:r>
              <a:rPr lang="fr-FR" sz="2000" dirty="0">
                <a:solidFill>
                  <a:srgbClr val="7030A0"/>
                </a:solidFill>
                <a:latin typeface="Times New Roman" pitchFamily="18" charset="0"/>
                <a:cs typeface="Times New Roman" pitchFamily="18" charset="0"/>
              </a:rPr>
              <a:t>plus rapide </a:t>
            </a:r>
            <a:r>
              <a:rPr lang="fr-FR" sz="2000" dirty="0">
                <a:latin typeface="Times New Roman" pitchFamily="18" charset="0"/>
                <a:cs typeface="Times New Roman" pitchFamily="18" charset="0"/>
              </a:rPr>
              <a:t>que celle des synapses chimiques</a:t>
            </a:r>
          </a:p>
          <a:p>
            <a:pPr algn="just"/>
            <a:r>
              <a:rPr lang="fr-FR" sz="2000" dirty="0">
                <a:latin typeface="Times New Roman" pitchFamily="18" charset="0"/>
                <a:cs typeface="Times New Roman" pitchFamily="18" charset="0"/>
              </a:rPr>
              <a:t>Elles permettent </a:t>
            </a:r>
            <a:r>
              <a:rPr lang="fr-FR" sz="2000" dirty="0">
                <a:solidFill>
                  <a:srgbClr val="7030A0"/>
                </a:solidFill>
                <a:latin typeface="Times New Roman" pitchFamily="18" charset="0"/>
                <a:cs typeface="Times New Roman" pitchFamily="18" charset="0"/>
              </a:rPr>
              <a:t>la synchronisation </a:t>
            </a:r>
            <a:r>
              <a:rPr lang="fr-FR" sz="2000" dirty="0">
                <a:latin typeface="Times New Roman" pitchFamily="18" charset="0"/>
                <a:cs typeface="Times New Roman" pitchFamily="18" charset="0"/>
              </a:rPr>
              <a:t>de l’activité d’un groupe de neurone.</a:t>
            </a:r>
          </a:p>
          <a:p>
            <a:pPr algn="just"/>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5325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fade">
                                      <p:cBhvr>
                                        <p:cTn id="12" dur="20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20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fade">
                                      <p:cBhvr>
                                        <p:cTn id="22" dur="2000"/>
                                        <p:tgtEl>
                                          <p:spTgt spid="430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animEffect transition="in" filter="fade">
                                      <p:cBhvr>
                                        <p:cTn id="27" dur="2000"/>
                                        <p:tgtEl>
                                          <p:spTgt spid="430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1">
                                            <p:txEl>
                                              <p:pRg st="7" end="7"/>
                                            </p:txEl>
                                          </p:spTgt>
                                        </p:tgtEl>
                                        <p:attrNameLst>
                                          <p:attrName>style.visibility</p:attrName>
                                        </p:attrNameLst>
                                      </p:cBhvr>
                                      <p:to>
                                        <p:strVal val="visible"/>
                                      </p:to>
                                    </p:set>
                                    <p:animEffect transition="in" filter="fade">
                                      <p:cBhvr>
                                        <p:cTn id="32" dur="20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32656"/>
            <a:ext cx="8229600" cy="1143000"/>
          </a:xfrm>
        </p:spPr>
        <p:txBody>
          <a:bodyPr/>
          <a:lstStyle/>
          <a:p>
            <a:r>
              <a:rPr lang="fr-FR" b="1" dirty="0">
                <a:latin typeface="Times New Roman" pitchFamily="18" charset="0"/>
                <a:cs typeface="Times New Roman" pitchFamily="18" charset="0"/>
              </a:rPr>
              <a:t>Synapses chimiques</a:t>
            </a:r>
            <a:r>
              <a:rPr lang="fr-FR" dirty="0">
                <a:latin typeface="Times New Roman" pitchFamily="18" charset="0"/>
                <a:cs typeface="Times New Roman" pitchFamily="18" charset="0"/>
              </a:rPr>
              <a:t> </a:t>
            </a:r>
          </a:p>
        </p:txBody>
      </p:sp>
      <p:sp>
        <p:nvSpPr>
          <p:cNvPr id="44035" name="Rectangle 3"/>
          <p:cNvSpPr>
            <a:spLocks noGrp="1" noChangeArrowheads="1"/>
          </p:cNvSpPr>
          <p:nvPr>
            <p:ph type="body" idx="1"/>
          </p:nvPr>
        </p:nvSpPr>
        <p:spPr>
          <a:xfrm>
            <a:off x="457200" y="1744364"/>
            <a:ext cx="8229600" cy="4852988"/>
          </a:xfrm>
        </p:spPr>
        <p:txBody>
          <a:bodyPr/>
          <a:lstStyle/>
          <a:p>
            <a:pPr algn="just">
              <a:lnSpc>
                <a:spcPct val="80000"/>
              </a:lnSpc>
            </a:pPr>
            <a:r>
              <a:rPr lang="fr-FR" sz="2000" dirty="0">
                <a:latin typeface="Times New Roman" pitchFamily="18" charset="0"/>
                <a:cs typeface="Times New Roman" pitchFamily="18" charset="0"/>
              </a:rPr>
              <a:t>Les neurones </a:t>
            </a:r>
            <a:r>
              <a:rPr lang="fr-FR" sz="2000" dirty="0" err="1">
                <a:latin typeface="Times New Roman" pitchFamily="18" charset="0"/>
                <a:cs typeface="Times New Roman" pitchFamily="18" charset="0"/>
              </a:rPr>
              <a:t>présynaptiques</a:t>
            </a:r>
            <a:r>
              <a:rPr lang="fr-FR" sz="2000" dirty="0">
                <a:latin typeface="Times New Roman" pitchFamily="18" charset="0"/>
                <a:cs typeface="Times New Roman" pitchFamily="18" charset="0"/>
              </a:rPr>
              <a:t> et post-synaptiques d’une synapse chimique </a:t>
            </a:r>
            <a:r>
              <a:rPr lang="fr-FR" sz="2000" dirty="0">
                <a:solidFill>
                  <a:srgbClr val="7030A0"/>
                </a:solidFill>
                <a:latin typeface="Times New Roman" pitchFamily="18" charset="0"/>
                <a:cs typeface="Times New Roman" pitchFamily="18" charset="0"/>
              </a:rPr>
              <a:t>ne se touchent pas</a:t>
            </a:r>
            <a:r>
              <a:rPr lang="fr-FR" sz="2000" dirty="0">
                <a:latin typeface="Times New Roman" pitchFamily="18" charset="0"/>
                <a:cs typeface="Times New Roman" pitchFamily="18" charset="0"/>
              </a:rPr>
              <a:t>.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Ils sont séparés par une fente synaptique remplie de liquide </a:t>
            </a:r>
            <a:r>
              <a:rPr lang="fr-FR" sz="2000" dirty="0" err="1">
                <a:latin typeface="Times New Roman" pitchFamily="18" charset="0"/>
                <a:cs typeface="Times New Roman" pitchFamily="18" charset="0"/>
              </a:rPr>
              <a:t>extra-cellulaire</a:t>
            </a:r>
            <a:r>
              <a:rPr lang="fr-FR" sz="2000" dirty="0">
                <a:latin typeface="Times New Roman" pitchFamily="18" charset="0"/>
                <a:cs typeface="Times New Roman" pitchFamily="18" charset="0"/>
              </a:rPr>
              <a:t>.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Lorsqu’un signal </a:t>
            </a:r>
            <a:r>
              <a:rPr lang="fr-FR" sz="2000" dirty="0">
                <a:solidFill>
                  <a:srgbClr val="7030A0"/>
                </a:solidFill>
                <a:latin typeface="Times New Roman" pitchFamily="18" charset="0"/>
                <a:cs typeface="Times New Roman" pitchFamily="18" charset="0"/>
              </a:rPr>
              <a:t>électrique </a:t>
            </a:r>
            <a:r>
              <a:rPr lang="fr-FR" sz="2000" dirty="0">
                <a:latin typeface="Times New Roman" pitchFamily="18" charset="0"/>
                <a:cs typeface="Times New Roman" pitchFamily="18" charset="0"/>
              </a:rPr>
              <a:t>arrive au niveau du bouton synaptique d’un neurone pré-synaptique, il est transformé en </a:t>
            </a:r>
            <a:r>
              <a:rPr lang="fr-FR" sz="2000" dirty="0">
                <a:solidFill>
                  <a:srgbClr val="FF00FF"/>
                </a:solidFill>
                <a:latin typeface="Times New Roman" pitchFamily="18" charset="0"/>
                <a:cs typeface="Times New Roman" pitchFamily="18" charset="0"/>
              </a:rPr>
              <a:t>signal chimique</a:t>
            </a:r>
            <a:r>
              <a:rPr lang="fr-FR" sz="2000" dirty="0">
                <a:latin typeface="Times New Roman" pitchFamily="18" charset="0"/>
                <a:cs typeface="Times New Roman" pitchFamily="18" charset="0"/>
              </a:rPr>
              <a:t>,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ceci se traduit par la libération d’un </a:t>
            </a:r>
            <a:r>
              <a:rPr lang="fr-FR" sz="2000" dirty="0">
                <a:solidFill>
                  <a:srgbClr val="FF0000"/>
                </a:solidFill>
                <a:latin typeface="Times New Roman" pitchFamily="18" charset="0"/>
                <a:cs typeface="Times New Roman" pitchFamily="18" charset="0"/>
              </a:rPr>
              <a:t>neurotransmetteur</a:t>
            </a:r>
            <a:r>
              <a:rPr lang="fr-FR" sz="2000" dirty="0">
                <a:latin typeface="Times New Roman" pitchFamily="18" charset="0"/>
                <a:cs typeface="Times New Roman" pitchFamily="18" charset="0"/>
              </a:rPr>
              <a:t> dans la fente synaptique.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Le neurone post-synaptique reçoit ce signal chimique et génère à son tour un signal électrique. </a:t>
            </a:r>
          </a:p>
          <a:p>
            <a:pPr algn="just">
              <a:lnSpc>
                <a:spcPct val="80000"/>
              </a:lnSpc>
            </a:pPr>
            <a:endParaRPr lang="fr-FR" sz="2000" dirty="0">
              <a:latin typeface="Times New Roman" pitchFamily="18" charset="0"/>
              <a:cs typeface="Times New Roman" pitchFamily="18" charset="0"/>
            </a:endParaRPr>
          </a:p>
          <a:p>
            <a:pPr algn="just">
              <a:lnSpc>
                <a:spcPct val="80000"/>
              </a:lnSpc>
            </a:pPr>
            <a:r>
              <a:rPr lang="fr-FR" sz="2000" dirty="0">
                <a:latin typeface="Times New Roman" pitchFamily="18" charset="0"/>
                <a:cs typeface="Times New Roman" pitchFamily="18" charset="0"/>
              </a:rPr>
              <a:t>Ce processus dure 0 ,5 ms et définit le délai synaptique. </a:t>
            </a:r>
          </a:p>
        </p:txBody>
      </p:sp>
    </p:spTree>
    <p:extLst>
      <p:ext uri="{BB962C8B-B14F-4D97-AF65-F5344CB8AC3E}">
        <p14:creationId xmlns:p14="http://schemas.microsoft.com/office/powerpoint/2010/main" xmlns="" val="322603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20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20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fade">
                                      <p:cBhvr>
                                        <p:cTn id="22" dur="2000"/>
                                        <p:tgtEl>
                                          <p:spTgt spid="440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animEffect transition="in" filter="fade">
                                      <p:cBhvr>
                                        <p:cTn id="27" dur="2000"/>
                                        <p:tgtEl>
                                          <p:spTgt spid="4403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035">
                                            <p:txEl>
                                              <p:pRg st="8" end="8"/>
                                            </p:txEl>
                                          </p:spTgt>
                                        </p:tgtEl>
                                        <p:attrNameLst>
                                          <p:attrName>style.visibility</p:attrName>
                                        </p:attrNameLst>
                                      </p:cBhvr>
                                      <p:to>
                                        <p:strVal val="visible"/>
                                      </p:to>
                                    </p:set>
                                    <p:animEffect transition="in" filter="fade">
                                      <p:cBhvr>
                                        <p:cTn id="32" dur="2000"/>
                                        <p:tgtEl>
                                          <p:spTgt spid="44035">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035">
                                            <p:txEl>
                                              <p:pRg st="10" end="10"/>
                                            </p:txEl>
                                          </p:spTgt>
                                        </p:tgtEl>
                                        <p:attrNameLst>
                                          <p:attrName>style.visibility</p:attrName>
                                        </p:attrNameLst>
                                      </p:cBhvr>
                                      <p:to>
                                        <p:strVal val="visible"/>
                                      </p:to>
                                    </p:set>
                                    <p:animEffect transition="in" filter="fade">
                                      <p:cBhvr>
                                        <p:cTn id="37" dur="2000"/>
                                        <p:tgtEl>
                                          <p:spTgt spid="440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457200" y="980728"/>
            <a:ext cx="8229600" cy="5510212"/>
          </a:xfrm>
        </p:spPr>
        <p:txBody>
          <a:bodyPr/>
          <a:lstStyle/>
          <a:p>
            <a:pPr algn="just"/>
            <a:r>
              <a:rPr lang="fr-FR" sz="2000" dirty="0">
                <a:latin typeface="Times New Roman" pitchFamily="18" charset="0"/>
                <a:cs typeface="Times New Roman" pitchFamily="18" charset="0"/>
              </a:rPr>
              <a:t>Quand un PA arrive au niveau d’un bouton synaptique d’une terminaison pré-synaptique, dépolarisation qu’il engendre ouvre les canaux </a:t>
            </a:r>
            <a:r>
              <a:rPr lang="fr-FR" sz="2000" dirty="0">
                <a:solidFill>
                  <a:srgbClr val="7030A0"/>
                </a:solidFill>
                <a:latin typeface="Times New Roman" pitchFamily="18" charset="0"/>
                <a:cs typeface="Times New Roman" pitchFamily="18" charset="0"/>
              </a:rPr>
              <a:t>Na+</a:t>
            </a:r>
            <a:r>
              <a:rPr lang="fr-FR" sz="2000" dirty="0">
                <a:latin typeface="Times New Roman" pitchFamily="18" charset="0"/>
                <a:cs typeface="Times New Roman" pitchFamily="18" charset="0"/>
              </a:rPr>
              <a:t> ainsi que les canaux </a:t>
            </a:r>
            <a:r>
              <a:rPr lang="fr-FR" sz="2000" dirty="0">
                <a:solidFill>
                  <a:srgbClr val="7030A0"/>
                </a:solidFill>
                <a:latin typeface="Times New Roman" pitchFamily="18" charset="0"/>
                <a:cs typeface="Times New Roman" pitchFamily="18" charset="0"/>
              </a:rPr>
              <a:t>Ca2+</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Les ions </a:t>
            </a:r>
            <a:r>
              <a:rPr lang="fr-FR" sz="2000" dirty="0">
                <a:solidFill>
                  <a:srgbClr val="FF00FF"/>
                </a:solidFill>
                <a:latin typeface="Times New Roman" pitchFamily="18" charset="0"/>
                <a:cs typeface="Times New Roman" pitchFamily="18" charset="0"/>
              </a:rPr>
              <a:t>Ca2+</a:t>
            </a:r>
            <a:r>
              <a:rPr lang="fr-FR" sz="2000" dirty="0">
                <a:latin typeface="Times New Roman" pitchFamily="18" charset="0"/>
                <a:cs typeface="Times New Roman" pitchFamily="18" charset="0"/>
              </a:rPr>
              <a:t> sont très concentrés dans le liquide extracellulaire. Ils vont donc entrer dans le bouton synaptique et provoquent la fusion des vésicules de neurotransmetteurs avec la membrane plasmique pré-synaptique.</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On dit que les neurotransmetteurs sont libérés par </a:t>
            </a:r>
            <a:r>
              <a:rPr lang="fr-FR" sz="2000" dirty="0">
                <a:solidFill>
                  <a:srgbClr val="FF0000"/>
                </a:solidFill>
                <a:latin typeface="Times New Roman" pitchFamily="18" charset="0"/>
                <a:cs typeface="Times New Roman" pitchFamily="18" charset="0"/>
              </a:rPr>
              <a:t>exocytose </a:t>
            </a:r>
            <a:r>
              <a:rPr lang="fr-FR" sz="2000" dirty="0">
                <a:latin typeface="Times New Roman" pitchFamily="18" charset="0"/>
                <a:cs typeface="Times New Roman" pitchFamily="18" charset="0"/>
              </a:rPr>
              <a:t>dans la fente synaptique jusqu’à la membrane post-synaptique où elle se </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lie aux </a:t>
            </a:r>
            <a:r>
              <a:rPr lang="fr-FR" sz="2000" dirty="0">
                <a:solidFill>
                  <a:srgbClr val="FF00FF"/>
                </a:solidFill>
                <a:latin typeface="Times New Roman" pitchFamily="18" charset="0"/>
                <a:cs typeface="Times New Roman" pitchFamily="18" charset="0"/>
              </a:rPr>
              <a:t>récepteurs membranaires</a:t>
            </a:r>
            <a:r>
              <a:rPr lang="fr-FR" sz="2000" dirty="0">
                <a:latin typeface="Times New Roman" pitchFamily="18" charset="0"/>
                <a:cs typeface="Times New Roman" pitchFamily="18" charset="0"/>
              </a:rPr>
              <a:t> qui leurs sont spécifiques. Ce sont des canaux ioniques, chimiquement dépendants. </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Cette liaison provoque alors l’ouverture ou la fermeture de ces canaux ioniques post-synaptiques. </a:t>
            </a:r>
          </a:p>
          <a:p>
            <a:pPr algn="just"/>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99612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Effect transition="in" filter="fade">
                                      <p:cBhvr>
                                        <p:cTn id="12" dur="2000"/>
                                        <p:tgtEl>
                                          <p:spTgt spid="99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animEffect transition="in" filter="fade">
                                      <p:cBhvr>
                                        <p:cTn id="17" dur="2000"/>
                                        <p:tgtEl>
                                          <p:spTgt spid="993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9331">
                                            <p:txEl>
                                              <p:pRg st="6" end="6"/>
                                            </p:txEl>
                                          </p:spTgt>
                                        </p:tgtEl>
                                        <p:attrNameLst>
                                          <p:attrName>style.visibility</p:attrName>
                                        </p:attrNameLst>
                                      </p:cBhvr>
                                      <p:to>
                                        <p:strVal val="visible"/>
                                      </p:to>
                                    </p:set>
                                    <p:animEffect transition="in" filter="fade">
                                      <p:cBhvr>
                                        <p:cTn id="22" dur="2000"/>
                                        <p:tgtEl>
                                          <p:spTgt spid="9933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1">
                                            <p:txEl>
                                              <p:pRg st="8" end="8"/>
                                            </p:txEl>
                                          </p:spTgt>
                                        </p:tgtEl>
                                        <p:attrNameLst>
                                          <p:attrName>style.visibility</p:attrName>
                                        </p:attrNameLst>
                                      </p:cBhvr>
                                      <p:to>
                                        <p:strVal val="visible"/>
                                      </p:to>
                                    </p:set>
                                    <p:animEffect transition="in" filter="fade">
                                      <p:cBhvr>
                                        <p:cTn id="27" dur="2000"/>
                                        <p:tgtEl>
                                          <p:spTgt spid="993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476672"/>
            <a:ext cx="8229600" cy="1143000"/>
          </a:xfrm>
        </p:spPr>
        <p:txBody>
          <a:bodyPr/>
          <a:lstStyle/>
          <a:p>
            <a:r>
              <a:rPr lang="fr-FR" b="1" dirty="0">
                <a:latin typeface="Times New Roman" pitchFamily="18" charset="0"/>
                <a:cs typeface="Times New Roman" pitchFamily="18" charset="0"/>
              </a:rPr>
              <a:t>La synapse neuromusculaire</a:t>
            </a:r>
            <a:r>
              <a:rPr lang="fr-FR" dirty="0">
                <a:latin typeface="Times New Roman" pitchFamily="18" charset="0"/>
                <a:cs typeface="Times New Roman" pitchFamily="18" charset="0"/>
              </a:rPr>
              <a:t> </a:t>
            </a:r>
          </a:p>
        </p:txBody>
      </p:sp>
      <p:sp>
        <p:nvSpPr>
          <p:cNvPr id="49155" name="Rectangle 3"/>
          <p:cNvSpPr>
            <a:spLocks noGrp="1" noChangeArrowheads="1"/>
          </p:cNvSpPr>
          <p:nvPr>
            <p:ph type="body" idx="1"/>
          </p:nvPr>
        </p:nvSpPr>
        <p:spPr/>
        <p:txBody>
          <a:bodyPr>
            <a:normAutofit lnSpcReduction="10000"/>
          </a:bodyPr>
          <a:lstStyle/>
          <a:p>
            <a:pPr algn="just"/>
            <a:r>
              <a:rPr lang="fr-FR" sz="2000" dirty="0">
                <a:latin typeface="Times New Roman" pitchFamily="18" charset="0"/>
                <a:cs typeface="Times New Roman" pitchFamily="18" charset="0"/>
              </a:rPr>
              <a:t>La dépolarisation engendrée dans les fibres musculaires par l'arrivée de l'influx nerveux est le plus souvent insuffisante pour déclencher la contraction musculaire. </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Il faut, en général, la sommation de plusieurs excitations pour que les fibres se contractent</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Au moment où l'influx nerveux arrive à l'extrémité de l'axone, il y a libération </a:t>
            </a:r>
            <a:r>
              <a:rPr lang="fr-FR" sz="2000" dirty="0">
                <a:solidFill>
                  <a:srgbClr val="FF00FF"/>
                </a:solidFill>
                <a:latin typeface="Times New Roman" pitchFamily="18" charset="0"/>
                <a:cs typeface="Times New Roman" pitchFamily="18" charset="0"/>
              </a:rPr>
              <a:t>d'acétylcholine</a:t>
            </a:r>
            <a:r>
              <a:rPr lang="fr-FR" sz="2000" dirty="0">
                <a:latin typeface="Times New Roman" pitchFamily="18" charset="0"/>
                <a:cs typeface="Times New Roman" pitchFamily="18" charset="0"/>
              </a:rPr>
              <a:t> qui dépolarise la membrane </a:t>
            </a:r>
            <a:r>
              <a:rPr lang="fr-FR" sz="2000" dirty="0" smtClean="0">
                <a:latin typeface="Times New Roman" pitchFamily="18" charset="0"/>
                <a:cs typeface="Times New Roman" pitchFamily="18" charset="0"/>
              </a:rPr>
              <a:t>post-synaptique </a:t>
            </a:r>
            <a:r>
              <a:rPr lang="fr-FR" sz="2000" dirty="0">
                <a:latin typeface="Times New Roman" pitchFamily="18" charset="0"/>
                <a:cs typeface="Times New Roman" pitchFamily="18" charset="0"/>
              </a:rPr>
              <a:t>musculaire de la plaque motrice. </a:t>
            </a:r>
          </a:p>
          <a:p>
            <a:pPr algn="just"/>
            <a:endParaRPr lang="fr-FR" sz="2000"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Pour éviter une tétanisation des muscles, l'acétylcholinestérase détruit l'acétylcholine dans la synapse. </a:t>
            </a:r>
          </a:p>
        </p:txBody>
      </p:sp>
    </p:spTree>
    <p:extLst>
      <p:ext uri="{BB962C8B-B14F-4D97-AF65-F5344CB8AC3E}">
        <p14:creationId xmlns:p14="http://schemas.microsoft.com/office/powerpoint/2010/main" xmlns="" val="1730057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fade">
                                      <p:cBhvr>
                                        <p:cTn id="12" dur="2000"/>
                                        <p:tgtEl>
                                          <p:spTgt spid="49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20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pRg st="4" end="4"/>
                                            </p:txEl>
                                          </p:spTgt>
                                        </p:tgtEl>
                                        <p:attrNameLst>
                                          <p:attrName>style.visibility</p:attrName>
                                        </p:attrNameLst>
                                      </p:cBhvr>
                                      <p:to>
                                        <p:strVal val="visible"/>
                                      </p:to>
                                    </p:set>
                                    <p:animEffect transition="in" filter="fade">
                                      <p:cBhvr>
                                        <p:cTn id="22" dur="2000"/>
                                        <p:tgtEl>
                                          <p:spTgt spid="491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5">
                                            <p:txEl>
                                              <p:pRg st="6" end="6"/>
                                            </p:txEl>
                                          </p:spTgt>
                                        </p:tgtEl>
                                        <p:attrNameLst>
                                          <p:attrName>style.visibility</p:attrName>
                                        </p:attrNameLst>
                                      </p:cBhvr>
                                      <p:to>
                                        <p:strVal val="visible"/>
                                      </p:to>
                                    </p:set>
                                    <p:animEffect transition="in" filter="fade">
                                      <p:cBhvr>
                                        <p:cTn id="27" dur="20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fr-FR"/>
          </a:p>
        </p:txBody>
      </p:sp>
      <p:sp>
        <p:nvSpPr>
          <p:cNvPr id="48131" name="Rectangle 3"/>
          <p:cNvSpPr>
            <a:spLocks noGrp="1" noChangeArrowheads="1"/>
          </p:cNvSpPr>
          <p:nvPr>
            <p:ph type="body" idx="1"/>
          </p:nvPr>
        </p:nvSpPr>
        <p:spPr/>
        <p:txBody>
          <a:bodyPr/>
          <a:lstStyle/>
          <a:p>
            <a:r>
              <a:rPr lang="fr-FR" dirty="0">
                <a:latin typeface="Times New Roman" pitchFamily="18" charset="0"/>
                <a:cs typeface="Times New Roman" pitchFamily="18" charset="0"/>
              </a:rPr>
              <a:t>Il existe des synapses : </a:t>
            </a:r>
          </a:p>
          <a:p>
            <a:endParaRPr lang="fr-FR" dirty="0">
              <a:latin typeface="Times New Roman" pitchFamily="18" charset="0"/>
              <a:cs typeface="Times New Roman" pitchFamily="18" charset="0"/>
            </a:endParaRPr>
          </a:p>
          <a:p>
            <a:r>
              <a:rPr lang="fr-FR" dirty="0" err="1">
                <a:solidFill>
                  <a:srgbClr val="FF0000"/>
                </a:solidFill>
                <a:latin typeface="Times New Roman" pitchFamily="18" charset="0"/>
                <a:cs typeface="Times New Roman" pitchFamily="18" charset="0"/>
              </a:rPr>
              <a:t>Axo</a:t>
            </a:r>
            <a:r>
              <a:rPr lang="fr-FR" dirty="0">
                <a:solidFill>
                  <a:srgbClr val="FF0000"/>
                </a:solidFill>
                <a:latin typeface="Times New Roman" pitchFamily="18" charset="0"/>
                <a:cs typeface="Times New Roman" pitchFamily="18" charset="0"/>
              </a:rPr>
              <a:t>-dendritiques</a:t>
            </a:r>
            <a:r>
              <a:rPr lang="fr-FR" dirty="0">
                <a:latin typeface="Times New Roman" pitchFamily="18" charset="0"/>
                <a:cs typeface="Times New Roman" pitchFamily="18" charset="0"/>
              </a:rPr>
              <a:t>, contact axone-dendrite.</a:t>
            </a:r>
          </a:p>
          <a:p>
            <a:endParaRPr lang="fr-FR" dirty="0">
              <a:latin typeface="Times New Roman" pitchFamily="18" charset="0"/>
              <a:cs typeface="Times New Roman" pitchFamily="18" charset="0"/>
            </a:endParaRPr>
          </a:p>
          <a:p>
            <a:r>
              <a:rPr lang="fr-FR" dirty="0" err="1">
                <a:solidFill>
                  <a:srgbClr val="FF0000"/>
                </a:solidFill>
                <a:latin typeface="Times New Roman" pitchFamily="18" charset="0"/>
                <a:cs typeface="Times New Roman" pitchFamily="18" charset="0"/>
              </a:rPr>
              <a:t>Axo</a:t>
            </a:r>
            <a:r>
              <a:rPr lang="fr-FR" dirty="0">
                <a:solidFill>
                  <a:srgbClr val="FF0000"/>
                </a:solidFill>
                <a:latin typeface="Times New Roman" pitchFamily="18" charset="0"/>
                <a:cs typeface="Times New Roman" pitchFamily="18" charset="0"/>
              </a:rPr>
              <a:t>-somatiques</a:t>
            </a:r>
            <a:r>
              <a:rPr lang="fr-FR" dirty="0">
                <a:latin typeface="Times New Roman" pitchFamily="18" charset="0"/>
                <a:cs typeface="Times New Roman" pitchFamily="18" charset="0"/>
              </a:rPr>
              <a:t>, contact axone et soma (corps cellulaire).</a:t>
            </a:r>
          </a:p>
          <a:p>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xmlns="" val="736029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fr-FR"/>
          </a:p>
        </p:txBody>
      </p:sp>
      <p:sp>
        <p:nvSpPr>
          <p:cNvPr id="84995" name="Rectangle 3"/>
          <p:cNvSpPr>
            <a:spLocks noGrp="1" noChangeArrowheads="1"/>
          </p:cNvSpPr>
          <p:nvPr>
            <p:ph type="body" idx="1"/>
          </p:nvPr>
        </p:nvSpPr>
        <p:spPr/>
        <p:txBody>
          <a:bodyPr/>
          <a:lstStyle/>
          <a:p>
            <a:endParaRPr lang="fr-FR"/>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650" y="1773238"/>
            <a:ext cx="7361238" cy="345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1878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r-FR" b="1" u="sng" dirty="0">
                <a:solidFill>
                  <a:srgbClr val="FF0000"/>
                </a:solidFill>
                <a:latin typeface="Times New Roman" pitchFamily="18" charset="0"/>
                <a:cs typeface="Times New Roman" pitchFamily="18" charset="0"/>
              </a:rPr>
              <a:t>Les neurotransmetteurs</a:t>
            </a:r>
            <a:r>
              <a:rPr lang="fr-FR" dirty="0">
                <a:latin typeface="Times New Roman" pitchFamily="18" charset="0"/>
                <a:cs typeface="Times New Roman" pitchFamily="18" charset="0"/>
              </a:rPr>
              <a:t> </a:t>
            </a:r>
          </a:p>
        </p:txBody>
      </p:sp>
      <p:sp>
        <p:nvSpPr>
          <p:cNvPr id="50179" name="Rectangle 3"/>
          <p:cNvSpPr>
            <a:spLocks noGrp="1" noChangeArrowheads="1"/>
          </p:cNvSpPr>
          <p:nvPr>
            <p:ph type="body" idx="1"/>
          </p:nvPr>
        </p:nvSpPr>
        <p:spPr/>
        <p:txBody>
          <a:bodyPr/>
          <a:lstStyle/>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Les neurotransmetteurs </a:t>
            </a:r>
            <a:r>
              <a:rPr lang="fr-FR" sz="2400" dirty="0">
                <a:solidFill>
                  <a:srgbClr val="FF00FF"/>
                </a:solidFill>
                <a:latin typeface="Times New Roman" pitchFamily="18" charset="0"/>
                <a:cs typeface="Times New Roman" pitchFamily="18" charset="0"/>
              </a:rPr>
              <a:t>excitateurs</a:t>
            </a:r>
            <a:r>
              <a:rPr lang="fr-FR" sz="2400" dirty="0">
                <a:latin typeface="Times New Roman" pitchFamily="18" charset="0"/>
                <a:cs typeface="Times New Roman" pitchFamily="18" charset="0"/>
              </a:rPr>
              <a:t> ou </a:t>
            </a:r>
            <a:r>
              <a:rPr lang="fr-FR" sz="2400" dirty="0">
                <a:solidFill>
                  <a:srgbClr val="FF00FF"/>
                </a:solidFill>
                <a:latin typeface="Times New Roman" pitchFamily="18" charset="0"/>
                <a:cs typeface="Times New Roman" pitchFamily="18" charset="0"/>
              </a:rPr>
              <a:t>inhibiteurs </a:t>
            </a:r>
            <a:r>
              <a:rPr lang="fr-FR" sz="2400" dirty="0">
                <a:latin typeface="Times New Roman" pitchFamily="18" charset="0"/>
                <a:cs typeface="Times New Roman" pitchFamily="18" charset="0"/>
              </a:rPr>
              <a:t>sont présents dans le SNP et dans le SNC.</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Un même neurotransmetteur peut être excitateur à un endroit du SN et inhibiteur à un autre.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Un même neurone peut libérer plusieurs types de neurotransmetteurs.</a:t>
            </a:r>
            <a:r>
              <a:rPr lang="fr-FR" dirty="0">
                <a:latin typeface="Times New Roman" pitchFamily="18" charset="0"/>
                <a:cs typeface="Times New Roman" pitchFamily="18" charset="0"/>
              </a:rPr>
              <a:t> </a:t>
            </a:r>
          </a:p>
        </p:txBody>
      </p:sp>
    </p:spTree>
    <p:extLst>
      <p:ext uri="{BB962C8B-B14F-4D97-AF65-F5344CB8AC3E}">
        <p14:creationId xmlns:p14="http://schemas.microsoft.com/office/powerpoint/2010/main" xmlns="" val="57898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1484784"/>
            <a:ext cx="8229600" cy="4389120"/>
          </a:xfrm>
        </p:spPr>
        <p:txBody>
          <a:bodyPr>
            <a:normAutofit fontScale="85000" lnSpcReduction="20000"/>
          </a:bodyPr>
          <a:lstStyle/>
          <a:p>
            <a:pPr algn="just">
              <a:lnSpc>
                <a:spcPct val="110000"/>
              </a:lnSpc>
            </a:pPr>
            <a:r>
              <a:rPr lang="fr-FR" sz="2400" dirty="0">
                <a:latin typeface="Times New Roman" pitchFamily="18" charset="0"/>
                <a:cs typeface="Times New Roman" pitchFamily="18" charset="0"/>
              </a:rPr>
              <a:t>Outre </a:t>
            </a:r>
            <a:r>
              <a:rPr lang="fr-FR" sz="2400" dirty="0">
                <a:solidFill>
                  <a:srgbClr val="FF0000"/>
                </a:solidFill>
                <a:latin typeface="Times New Roman" pitchFamily="18" charset="0"/>
                <a:cs typeface="Times New Roman" pitchFamily="18" charset="0"/>
              </a:rPr>
              <a:t>l’acétylcholine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Ach</a:t>
            </a:r>
            <a:r>
              <a:rPr lang="fr-FR" sz="2400" dirty="0">
                <a:latin typeface="Times New Roman" pitchFamily="18" charset="0"/>
                <a:cs typeface="Times New Roman" pitchFamily="18" charset="0"/>
              </a:rPr>
              <a:t>) qui constitue une catégorie chimique à elle seule, </a:t>
            </a:r>
          </a:p>
          <a:p>
            <a:pPr algn="just">
              <a:lnSpc>
                <a:spcPct val="110000"/>
              </a:lnSpc>
            </a:pPr>
            <a:endParaRPr lang="fr-FR" sz="2400" dirty="0">
              <a:latin typeface="Times New Roman" pitchFamily="18" charset="0"/>
              <a:cs typeface="Times New Roman" pitchFamily="18" charset="0"/>
            </a:endParaRPr>
          </a:p>
          <a:p>
            <a:pPr algn="just">
              <a:lnSpc>
                <a:spcPct val="110000"/>
              </a:lnSpc>
            </a:pPr>
            <a:r>
              <a:rPr lang="fr-FR" sz="2400" dirty="0">
                <a:latin typeface="Times New Roman" pitchFamily="18" charset="0"/>
                <a:cs typeface="Times New Roman" pitchFamily="18" charset="0"/>
              </a:rPr>
              <a:t>les autres neurotransmetteurs appartiennent à l’une des trois familles suivantes :</a:t>
            </a:r>
          </a:p>
          <a:p>
            <a:pPr algn="just">
              <a:lnSpc>
                <a:spcPct val="110000"/>
              </a:lnSpc>
            </a:pPr>
            <a:endParaRPr lang="fr-FR" sz="2400" dirty="0">
              <a:latin typeface="Times New Roman" pitchFamily="18" charset="0"/>
              <a:cs typeface="Times New Roman" pitchFamily="18" charset="0"/>
            </a:endParaRPr>
          </a:p>
          <a:p>
            <a:pPr algn="just">
              <a:lnSpc>
                <a:spcPct val="110000"/>
              </a:lnSpc>
            </a:pPr>
            <a:r>
              <a:rPr lang="fr-FR" sz="2400" dirty="0">
                <a:latin typeface="Times New Roman" pitchFamily="18" charset="0"/>
                <a:cs typeface="Times New Roman" pitchFamily="18" charset="0"/>
              </a:rPr>
              <a:t>Les </a:t>
            </a:r>
            <a:r>
              <a:rPr lang="fr-FR" sz="2400" dirty="0">
                <a:solidFill>
                  <a:srgbClr val="FF0000"/>
                </a:solidFill>
                <a:latin typeface="Times New Roman" pitchFamily="18" charset="0"/>
                <a:cs typeface="Times New Roman" pitchFamily="18" charset="0"/>
              </a:rPr>
              <a:t>acides aminés</a:t>
            </a:r>
          </a:p>
          <a:p>
            <a:pPr algn="just">
              <a:lnSpc>
                <a:spcPct val="110000"/>
              </a:lnSpc>
            </a:pPr>
            <a:endParaRPr lang="fr-FR" sz="2400" dirty="0">
              <a:solidFill>
                <a:srgbClr val="FF0000"/>
              </a:solidFill>
              <a:latin typeface="Times New Roman" pitchFamily="18" charset="0"/>
              <a:cs typeface="Times New Roman" pitchFamily="18" charset="0"/>
            </a:endParaRPr>
          </a:p>
          <a:p>
            <a:pPr algn="just">
              <a:lnSpc>
                <a:spcPct val="110000"/>
              </a:lnSpc>
            </a:pPr>
            <a:r>
              <a:rPr lang="fr-FR" sz="2400" dirty="0">
                <a:latin typeface="Times New Roman" pitchFamily="18" charset="0"/>
                <a:cs typeface="Times New Roman" pitchFamily="18" charset="0"/>
              </a:rPr>
              <a:t>Les </a:t>
            </a:r>
            <a:r>
              <a:rPr lang="fr-FR" sz="2400" dirty="0">
                <a:solidFill>
                  <a:srgbClr val="FF0000"/>
                </a:solidFill>
                <a:latin typeface="Times New Roman" pitchFamily="18" charset="0"/>
                <a:cs typeface="Times New Roman" pitchFamily="18" charset="0"/>
              </a:rPr>
              <a:t>amines biogènes</a:t>
            </a:r>
            <a:r>
              <a:rPr lang="fr-FR" sz="2400" dirty="0">
                <a:latin typeface="Times New Roman" pitchFamily="18" charset="0"/>
                <a:cs typeface="Times New Roman" pitchFamily="18" charset="0"/>
              </a:rPr>
              <a:t> (NORADRENALINE, ADRENALINE, DOPAMINE, SEROTOMINE)</a:t>
            </a:r>
          </a:p>
          <a:p>
            <a:pPr algn="just">
              <a:lnSpc>
                <a:spcPct val="110000"/>
              </a:lnSpc>
            </a:pPr>
            <a:endParaRPr lang="fr-FR" sz="2400" dirty="0">
              <a:latin typeface="Times New Roman" pitchFamily="18" charset="0"/>
              <a:cs typeface="Times New Roman" pitchFamily="18" charset="0"/>
            </a:endParaRPr>
          </a:p>
          <a:p>
            <a:pPr algn="just">
              <a:lnSpc>
                <a:spcPct val="110000"/>
              </a:lnSpc>
            </a:pPr>
            <a:r>
              <a:rPr lang="fr-FR" sz="2400" dirty="0">
                <a:latin typeface="Times New Roman" pitchFamily="18" charset="0"/>
                <a:cs typeface="Times New Roman" pitchFamily="18" charset="0"/>
              </a:rPr>
              <a:t>Les </a:t>
            </a:r>
            <a:r>
              <a:rPr lang="fr-FR" sz="2400" dirty="0">
                <a:solidFill>
                  <a:srgbClr val="FF0000"/>
                </a:solidFill>
                <a:latin typeface="Times New Roman" pitchFamily="18" charset="0"/>
                <a:cs typeface="Times New Roman" pitchFamily="18" charset="0"/>
              </a:rPr>
              <a:t>neuropeptides</a:t>
            </a:r>
            <a:r>
              <a:rPr lang="fr-FR" sz="2400" dirty="0">
                <a:latin typeface="Times New Roman" pitchFamily="18" charset="0"/>
                <a:cs typeface="Times New Roman" pitchFamily="18" charset="0"/>
              </a:rPr>
              <a:t> ce sont des analgésiques 200 fois plus puissant que la morphine (</a:t>
            </a:r>
            <a:r>
              <a:rPr lang="fr-FR" sz="2400" dirty="0" err="1">
                <a:latin typeface="Times New Roman" pitchFamily="18" charset="0"/>
                <a:cs typeface="Times New Roman" pitchFamily="18" charset="0"/>
              </a:rPr>
              <a:t>anti-douleur</a:t>
            </a:r>
            <a:r>
              <a:rPr lang="fr-FR" sz="2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602228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675" y="2852936"/>
            <a:ext cx="8782662" cy="1015663"/>
          </a:xfrm>
          <a:prstGeom prst="rect">
            <a:avLst/>
          </a:prstGeom>
          <a:noFill/>
          <a:ln>
            <a:solidFill>
              <a:srgbClr val="FF0000"/>
            </a:solid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Merci pour votre Attention</a:t>
            </a:r>
            <a:endParaRPr lang="fr-FR"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38840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710952"/>
          </a:xfrm>
          <a:ln>
            <a:solidFill>
              <a:schemeClr val="accent1"/>
            </a:solidFill>
          </a:ln>
        </p:spPr>
        <p:txBody>
          <a:bodyPr>
            <a:normAutofit fontScale="90000"/>
          </a:bodyPr>
          <a:lstStyle/>
          <a:p>
            <a:r>
              <a:rPr lang="fr-FR" dirty="0">
                <a:latin typeface="Times New Roman" pitchFamily="18" charset="0"/>
                <a:cs typeface="Times New Roman" pitchFamily="18" charset="0"/>
              </a:rPr>
              <a:t>Organisation du système nerveux</a:t>
            </a:r>
          </a:p>
        </p:txBody>
      </p:sp>
      <p:sp>
        <p:nvSpPr>
          <p:cNvPr id="3" name="Espace réservé du contenu 2"/>
          <p:cNvSpPr>
            <a:spLocks noGrp="1"/>
          </p:cNvSpPr>
          <p:nvPr>
            <p:ph idx="1"/>
          </p:nvPr>
        </p:nvSpPr>
        <p:spPr>
          <a:xfrm>
            <a:off x="457200" y="1600200"/>
            <a:ext cx="8229600" cy="4997152"/>
          </a:xfrm>
          <a:ln>
            <a:solidFill>
              <a:schemeClr val="accent1"/>
            </a:solidFill>
          </a:ln>
        </p:spPr>
        <p:txBody>
          <a:bodyPr>
            <a:normAutofit lnSpcReduction="10000"/>
          </a:bodyPr>
          <a:lstStyle/>
          <a:p>
            <a:pPr marL="0" indent="0" algn="just">
              <a:lnSpc>
                <a:spcPct val="120000"/>
              </a:lnSpc>
              <a:buNone/>
            </a:pPr>
            <a:r>
              <a:rPr lang="fr-FR" dirty="0">
                <a:latin typeface="Times New Roman" pitchFamily="18" charset="0"/>
                <a:cs typeface="Times New Roman" pitchFamily="18" charset="0"/>
              </a:rPr>
              <a:t>Toutes les informations de l’organisme affluent vers le SNC à partir de </a:t>
            </a:r>
            <a:r>
              <a:rPr lang="fr-FR" b="1" dirty="0">
                <a:latin typeface="Times New Roman" pitchFamily="18" charset="0"/>
                <a:cs typeface="Times New Roman" pitchFamily="18" charset="0"/>
              </a:rPr>
              <a:t>détecteurs sensoriels </a:t>
            </a:r>
            <a:r>
              <a:rPr lang="fr-FR" dirty="0">
                <a:latin typeface="Times New Roman" pitchFamily="18" charset="0"/>
                <a:cs typeface="Times New Roman" pitchFamily="18" charset="0"/>
              </a:rPr>
              <a:t>de différents types</a:t>
            </a:r>
            <a:r>
              <a:rPr lang="fr-FR" dirty="0" smtClean="0">
                <a:latin typeface="Times New Roman" pitchFamily="18" charset="0"/>
                <a:cs typeface="Times New Roman" pitchFamily="18" charset="0"/>
              </a:rPr>
              <a:t>.</a:t>
            </a:r>
          </a:p>
          <a:p>
            <a:pPr marL="0" indent="0" algn="just">
              <a:buNone/>
            </a:pPr>
            <a:endParaRPr lang="fr-FR" dirty="0">
              <a:latin typeface="Times New Roman" pitchFamily="18" charset="0"/>
              <a:cs typeface="Times New Roman" pitchFamily="18" charset="0"/>
            </a:endParaRPr>
          </a:p>
          <a:p>
            <a:pPr marL="0" indent="0" algn="just">
              <a:buNone/>
            </a:pPr>
            <a:r>
              <a:rPr lang="fr-FR" dirty="0">
                <a:latin typeface="Times New Roman" pitchFamily="18" charset="0"/>
                <a:cs typeface="Times New Roman" pitchFamily="18" charset="0"/>
              </a:rPr>
              <a:t>Le SNP est constitué de deux voies </a:t>
            </a:r>
            <a:r>
              <a:rPr lang="fr-FR" dirty="0" smtClean="0">
                <a:latin typeface="Times New Roman" pitchFamily="18" charset="0"/>
                <a:cs typeface="Times New Roman" pitchFamily="18" charset="0"/>
              </a:rPr>
              <a:t>:</a:t>
            </a:r>
          </a:p>
          <a:p>
            <a:pPr algn="just"/>
            <a:endParaRPr lang="fr-FR" dirty="0">
              <a:latin typeface="Times New Roman" pitchFamily="18" charset="0"/>
              <a:cs typeface="Times New Roman" pitchFamily="18" charset="0"/>
            </a:endParaRPr>
          </a:p>
          <a:p>
            <a:pPr lvl="0" algn="just"/>
            <a:r>
              <a:rPr lang="fr-FR" dirty="0">
                <a:latin typeface="Times New Roman" pitchFamily="18" charset="0"/>
                <a:cs typeface="Times New Roman" pitchFamily="18" charset="0"/>
              </a:rPr>
              <a:t>La </a:t>
            </a:r>
            <a:r>
              <a:rPr lang="fr-FR" b="1" dirty="0">
                <a:solidFill>
                  <a:srgbClr val="00B050"/>
                </a:solidFill>
                <a:latin typeface="Times New Roman" pitchFamily="18" charset="0"/>
                <a:cs typeface="Times New Roman" pitchFamily="18" charset="0"/>
              </a:rPr>
              <a:t>voie sensitive</a:t>
            </a:r>
            <a:r>
              <a:rPr lang="fr-FR" dirty="0">
                <a:solidFill>
                  <a:srgbClr val="00B050"/>
                </a:solidFill>
                <a:latin typeface="Times New Roman" pitchFamily="18" charset="0"/>
                <a:cs typeface="Times New Roman" pitchFamily="18" charset="0"/>
              </a:rPr>
              <a:t> </a:t>
            </a:r>
            <a:r>
              <a:rPr lang="fr-FR" dirty="0">
                <a:latin typeface="Times New Roman" pitchFamily="18" charset="0"/>
                <a:cs typeface="Times New Roman" pitchFamily="18" charset="0"/>
              </a:rPr>
              <a:t>(voie afférente) constituée de neurones sensitifs somatiques et viscéraux, </a:t>
            </a:r>
            <a:r>
              <a:rPr lang="fr-FR" dirty="0" smtClean="0">
                <a:latin typeface="Times New Roman" pitchFamily="18" charset="0"/>
                <a:cs typeface="Times New Roman" pitchFamily="18" charset="0"/>
              </a:rPr>
              <a:t>au </a:t>
            </a:r>
            <a:r>
              <a:rPr lang="fr-FR" dirty="0">
                <a:latin typeface="Times New Roman" pitchFamily="18" charset="0"/>
                <a:cs typeface="Times New Roman" pitchFamily="18" charset="0"/>
              </a:rPr>
              <a:t>niveau de laquelle la propagation des influx vient des récepteurs périphériques.</a:t>
            </a:r>
          </a:p>
          <a:p>
            <a:pPr lvl="0" algn="just"/>
            <a:r>
              <a:rPr lang="fr-FR" dirty="0">
                <a:latin typeface="Times New Roman" pitchFamily="18" charset="0"/>
                <a:cs typeface="Times New Roman" pitchFamily="18" charset="0"/>
              </a:rPr>
              <a:t>La </a:t>
            </a:r>
            <a:r>
              <a:rPr lang="fr-FR" b="1" dirty="0">
                <a:solidFill>
                  <a:srgbClr val="0070C0"/>
                </a:solidFill>
                <a:latin typeface="Times New Roman" pitchFamily="18" charset="0"/>
                <a:cs typeface="Times New Roman" pitchFamily="18" charset="0"/>
              </a:rPr>
              <a:t>voie motrice</a:t>
            </a:r>
            <a:r>
              <a:rPr lang="fr-FR" dirty="0">
                <a:solidFill>
                  <a:srgbClr val="0070C0"/>
                </a:solidFill>
                <a:latin typeface="Times New Roman" pitchFamily="18" charset="0"/>
                <a:cs typeface="Times New Roman" pitchFamily="18" charset="0"/>
              </a:rPr>
              <a:t> </a:t>
            </a:r>
            <a:r>
              <a:rPr lang="fr-FR" dirty="0">
                <a:latin typeface="Times New Roman" pitchFamily="18" charset="0"/>
                <a:cs typeface="Times New Roman" pitchFamily="18" charset="0"/>
              </a:rPr>
              <a:t>(voie efférente) constituée de neurones moteurs dont l’origine des influx est le SNC. Cette voie motrice peut elle-même être divisée en deux types de système nerveux </a:t>
            </a:r>
          </a:p>
          <a:p>
            <a:pPr algn="just"/>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xmlns="" val="23569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764704"/>
            <a:ext cx="8229600" cy="782960"/>
          </a:xfrm>
          <a:ln>
            <a:solidFill>
              <a:schemeClr val="accent1"/>
            </a:solidFill>
          </a:ln>
        </p:spPr>
        <p:txBody>
          <a:bodyPr>
            <a:normAutofit fontScale="90000"/>
          </a:bodyPr>
          <a:lstStyle/>
          <a:p>
            <a:r>
              <a:rPr lang="fr-FR" dirty="0">
                <a:latin typeface="Times New Roman" pitchFamily="18" charset="0"/>
                <a:cs typeface="Times New Roman" pitchFamily="18" charset="0"/>
              </a:rPr>
              <a:t>Organisation du système nerveux</a:t>
            </a:r>
          </a:p>
        </p:txBody>
      </p:sp>
      <p:sp>
        <p:nvSpPr>
          <p:cNvPr id="3" name="Espace réservé du contenu 2"/>
          <p:cNvSpPr>
            <a:spLocks noGrp="1"/>
          </p:cNvSpPr>
          <p:nvPr>
            <p:ph idx="1"/>
          </p:nvPr>
        </p:nvSpPr>
        <p:spPr>
          <a:xfrm>
            <a:off x="251520" y="1700808"/>
            <a:ext cx="8712968" cy="4248472"/>
          </a:xfrm>
          <a:ln>
            <a:solidFill>
              <a:schemeClr val="accent1"/>
            </a:solidFill>
          </a:ln>
        </p:spPr>
        <p:txBody>
          <a:bodyPr>
            <a:normAutofit fontScale="70000" lnSpcReduction="20000"/>
          </a:bodyPr>
          <a:lstStyle/>
          <a:p>
            <a:pPr marL="0" indent="0" algn="just">
              <a:buNone/>
            </a:pPr>
            <a:r>
              <a:rPr lang="fr-FR" sz="3100" dirty="0">
                <a:latin typeface="Times New Roman" pitchFamily="18" charset="0"/>
                <a:cs typeface="Times New Roman" pitchFamily="18" charset="0"/>
              </a:rPr>
              <a:t>On subdivise le système nerveux périphérique en deux composantes </a:t>
            </a:r>
            <a:r>
              <a:rPr lang="fr-FR" sz="3100" dirty="0" smtClean="0">
                <a:latin typeface="Times New Roman" pitchFamily="18" charset="0"/>
                <a:cs typeface="Times New Roman" pitchFamily="18" charset="0"/>
              </a:rPr>
              <a:t>:</a:t>
            </a:r>
          </a:p>
          <a:p>
            <a:pPr marL="0" indent="0" algn="just">
              <a:buNone/>
            </a:pPr>
            <a:endParaRPr lang="fr-FR" sz="3100" b="1" dirty="0" smtClean="0">
              <a:latin typeface="Times New Roman" pitchFamily="18" charset="0"/>
              <a:cs typeface="Times New Roman" pitchFamily="18" charset="0"/>
            </a:endParaRPr>
          </a:p>
          <a:p>
            <a:pPr algn="just">
              <a:buFont typeface="Wingdings" pitchFamily="2" charset="2"/>
              <a:buChar char="q"/>
            </a:pPr>
            <a:r>
              <a:rPr lang="fr-FR" sz="3100" b="1" dirty="0" smtClean="0">
                <a:solidFill>
                  <a:schemeClr val="accent3">
                    <a:lumMod val="75000"/>
                  </a:schemeClr>
                </a:solidFill>
                <a:latin typeface="Times New Roman" pitchFamily="18" charset="0"/>
                <a:cs typeface="Times New Roman" pitchFamily="18" charset="0"/>
              </a:rPr>
              <a:t>Le </a:t>
            </a:r>
            <a:r>
              <a:rPr lang="fr-FR" sz="3100" b="1" dirty="0">
                <a:solidFill>
                  <a:schemeClr val="accent3">
                    <a:lumMod val="75000"/>
                  </a:schemeClr>
                </a:solidFill>
                <a:latin typeface="Times New Roman" pitchFamily="18" charset="0"/>
                <a:cs typeface="Times New Roman" pitchFamily="18" charset="0"/>
              </a:rPr>
              <a:t>système nerveux autonome</a:t>
            </a:r>
            <a:r>
              <a:rPr lang="fr-FR" sz="3100" dirty="0">
                <a:solidFill>
                  <a:schemeClr val="accent3">
                    <a:lumMod val="75000"/>
                  </a:schemeClr>
                </a:solidFill>
                <a:latin typeface="Times New Roman" pitchFamily="18" charset="0"/>
                <a:cs typeface="Times New Roman" pitchFamily="18" charset="0"/>
              </a:rPr>
              <a:t> (</a:t>
            </a:r>
            <a:r>
              <a:rPr lang="fr-FR" sz="3100" b="1" dirty="0">
                <a:solidFill>
                  <a:schemeClr val="accent3">
                    <a:lumMod val="75000"/>
                  </a:schemeClr>
                </a:solidFill>
                <a:latin typeface="Times New Roman" pitchFamily="18" charset="0"/>
                <a:cs typeface="Times New Roman" pitchFamily="18" charset="0"/>
              </a:rPr>
              <a:t>SNA</a:t>
            </a:r>
            <a:r>
              <a:rPr lang="fr-FR" sz="3100" dirty="0">
                <a:solidFill>
                  <a:schemeClr val="accent3">
                    <a:lumMod val="75000"/>
                  </a:schemeClr>
                </a:solidFill>
                <a:latin typeface="Times New Roman" pitchFamily="18" charset="0"/>
                <a:cs typeface="Times New Roman" pitchFamily="18" charset="0"/>
              </a:rPr>
              <a:t>)</a:t>
            </a:r>
            <a:r>
              <a:rPr lang="fr-FR" sz="3100" dirty="0">
                <a:latin typeface="Times New Roman" pitchFamily="18" charset="0"/>
                <a:cs typeface="Times New Roman" pitchFamily="18" charset="0"/>
              </a:rPr>
              <a:t>, ou </a:t>
            </a:r>
            <a:r>
              <a:rPr lang="fr-FR" sz="3100" b="1" dirty="0">
                <a:solidFill>
                  <a:schemeClr val="accent1">
                    <a:lumMod val="75000"/>
                  </a:schemeClr>
                </a:solidFill>
                <a:latin typeface="Times New Roman" pitchFamily="18" charset="0"/>
                <a:cs typeface="Times New Roman" pitchFamily="18" charset="0"/>
              </a:rPr>
              <a:t>système nerveux végétatif</a:t>
            </a:r>
            <a:r>
              <a:rPr lang="fr-FR" sz="3100" dirty="0">
                <a:solidFill>
                  <a:schemeClr val="accent1">
                    <a:lumMod val="75000"/>
                  </a:schemeClr>
                </a:solidFill>
                <a:latin typeface="Times New Roman" pitchFamily="18" charset="0"/>
                <a:cs typeface="Times New Roman" pitchFamily="18" charset="0"/>
              </a:rPr>
              <a:t> (</a:t>
            </a:r>
            <a:r>
              <a:rPr lang="fr-FR" sz="3100" b="1" dirty="0">
                <a:solidFill>
                  <a:schemeClr val="accent1">
                    <a:lumMod val="75000"/>
                  </a:schemeClr>
                </a:solidFill>
                <a:latin typeface="Times New Roman" pitchFamily="18" charset="0"/>
                <a:cs typeface="Times New Roman" pitchFamily="18" charset="0"/>
              </a:rPr>
              <a:t>SNV</a:t>
            </a:r>
            <a:r>
              <a:rPr lang="fr-FR" sz="3100" dirty="0">
                <a:solidFill>
                  <a:schemeClr val="accent1">
                    <a:lumMod val="75000"/>
                  </a:schemeClr>
                </a:solidFill>
                <a:latin typeface="Times New Roman" pitchFamily="18" charset="0"/>
                <a:cs typeface="Times New Roman" pitchFamily="18" charset="0"/>
              </a:rPr>
              <a:t>)</a:t>
            </a:r>
            <a:r>
              <a:rPr lang="fr-FR" sz="3100" dirty="0">
                <a:latin typeface="Times New Roman" pitchFamily="18" charset="0"/>
                <a:cs typeface="Times New Roman" pitchFamily="18" charset="0"/>
              </a:rPr>
              <a:t>, est </a:t>
            </a:r>
            <a:r>
              <a:rPr lang="fr-FR" sz="3100" dirty="0" smtClean="0">
                <a:solidFill>
                  <a:srgbClr val="0070C0"/>
                </a:solidFill>
                <a:latin typeface="Times New Roman" pitchFamily="18" charset="0"/>
                <a:cs typeface="Times New Roman" pitchFamily="18" charset="0"/>
              </a:rPr>
              <a:t>involontaire</a:t>
            </a:r>
            <a:r>
              <a:rPr lang="fr-FR" sz="3100" dirty="0" smtClean="0">
                <a:latin typeface="Times New Roman" pitchFamily="18" charset="0"/>
                <a:cs typeface="Times New Roman" pitchFamily="18" charset="0"/>
              </a:rPr>
              <a:t>. L’influx </a:t>
            </a:r>
            <a:r>
              <a:rPr lang="fr-FR" sz="3100" dirty="0">
                <a:latin typeface="Times New Roman" pitchFamily="18" charset="0"/>
                <a:cs typeface="Times New Roman" pitchFamily="18" charset="0"/>
              </a:rPr>
              <a:t>nerveux provenant du SNC est envoyé vers les </a:t>
            </a:r>
            <a:r>
              <a:rPr lang="fr-FR" sz="3100" dirty="0">
                <a:solidFill>
                  <a:srgbClr val="FF0000"/>
                </a:solidFill>
                <a:latin typeface="Times New Roman" pitchFamily="18" charset="0"/>
                <a:cs typeface="Times New Roman" pitchFamily="18" charset="0"/>
              </a:rPr>
              <a:t>muscles lisses</a:t>
            </a:r>
            <a:r>
              <a:rPr lang="fr-FR" sz="3100" dirty="0">
                <a:latin typeface="Times New Roman" pitchFamily="18" charset="0"/>
                <a:cs typeface="Times New Roman" pitchFamily="18" charset="0"/>
              </a:rPr>
              <a:t>, le </a:t>
            </a:r>
            <a:r>
              <a:rPr lang="fr-FR" sz="3100" dirty="0">
                <a:solidFill>
                  <a:srgbClr val="FF0000"/>
                </a:solidFill>
                <a:latin typeface="Times New Roman" pitchFamily="18" charset="0"/>
                <a:cs typeface="Times New Roman" pitchFamily="18" charset="0"/>
              </a:rPr>
              <a:t>myocarde</a:t>
            </a:r>
            <a:r>
              <a:rPr lang="fr-FR" sz="3100" dirty="0">
                <a:latin typeface="Times New Roman" pitchFamily="18" charset="0"/>
                <a:cs typeface="Times New Roman" pitchFamily="18" charset="0"/>
              </a:rPr>
              <a:t> et les </a:t>
            </a:r>
            <a:r>
              <a:rPr lang="fr-FR" sz="3100" dirty="0">
                <a:solidFill>
                  <a:srgbClr val="FF0000"/>
                </a:solidFill>
                <a:latin typeface="Times New Roman" pitchFamily="18" charset="0"/>
                <a:cs typeface="Times New Roman" pitchFamily="18" charset="0"/>
              </a:rPr>
              <a:t>glandes</a:t>
            </a:r>
            <a:r>
              <a:rPr lang="fr-FR" sz="3100" dirty="0">
                <a:latin typeface="Times New Roman" pitchFamily="18" charset="0"/>
                <a:cs typeface="Times New Roman" pitchFamily="18" charset="0"/>
              </a:rPr>
              <a:t>. Il possède le </a:t>
            </a:r>
            <a:r>
              <a:rPr lang="fr-FR" sz="3100" b="1" dirty="0">
                <a:latin typeface="Times New Roman" pitchFamily="18" charset="0"/>
                <a:cs typeface="Times New Roman" pitchFamily="18" charset="0"/>
              </a:rPr>
              <a:t>système sympathique</a:t>
            </a:r>
            <a:r>
              <a:rPr lang="fr-FR" sz="3100" dirty="0">
                <a:latin typeface="Times New Roman" pitchFamily="18" charset="0"/>
                <a:cs typeface="Times New Roman" pitchFamily="18" charset="0"/>
              </a:rPr>
              <a:t> (</a:t>
            </a:r>
            <a:r>
              <a:rPr lang="fr-FR" sz="3100" b="1" dirty="0">
                <a:latin typeface="Times New Roman" pitchFamily="18" charset="0"/>
                <a:cs typeface="Times New Roman" pitchFamily="18" charset="0"/>
              </a:rPr>
              <a:t>Σ</a:t>
            </a:r>
            <a:r>
              <a:rPr lang="fr-FR" sz="3100" dirty="0">
                <a:latin typeface="Times New Roman" pitchFamily="18" charset="0"/>
                <a:cs typeface="Times New Roman" pitchFamily="18" charset="0"/>
              </a:rPr>
              <a:t>) qui tend à activer les </a:t>
            </a:r>
            <a:r>
              <a:rPr lang="fr-FR" sz="3100" dirty="0">
                <a:solidFill>
                  <a:srgbClr val="7030A0"/>
                </a:solidFill>
                <a:latin typeface="Times New Roman" pitchFamily="18" charset="0"/>
                <a:cs typeface="Times New Roman" pitchFamily="18" charset="0"/>
              </a:rPr>
              <a:t>organes</a:t>
            </a:r>
            <a:r>
              <a:rPr lang="fr-FR" sz="3100" dirty="0">
                <a:latin typeface="Times New Roman" pitchFamily="18" charset="0"/>
                <a:cs typeface="Times New Roman" pitchFamily="18" charset="0"/>
              </a:rPr>
              <a:t> et le </a:t>
            </a:r>
            <a:r>
              <a:rPr lang="fr-FR" sz="3100" b="1" dirty="0">
                <a:latin typeface="Times New Roman" pitchFamily="18" charset="0"/>
                <a:cs typeface="Times New Roman" pitchFamily="18" charset="0"/>
              </a:rPr>
              <a:t>système parasympathique</a:t>
            </a:r>
            <a:r>
              <a:rPr lang="fr-FR" sz="3100" dirty="0">
                <a:latin typeface="Times New Roman" pitchFamily="18" charset="0"/>
                <a:cs typeface="Times New Roman" pitchFamily="18" charset="0"/>
              </a:rPr>
              <a:t> (</a:t>
            </a:r>
            <a:r>
              <a:rPr lang="fr-FR" sz="3100" b="1" dirty="0" err="1">
                <a:latin typeface="Times New Roman" pitchFamily="18" charset="0"/>
                <a:cs typeface="Times New Roman" pitchFamily="18" charset="0"/>
              </a:rPr>
              <a:t>pΣ</a:t>
            </a:r>
            <a:r>
              <a:rPr lang="fr-FR" sz="3100" dirty="0">
                <a:latin typeface="Times New Roman" pitchFamily="18" charset="0"/>
                <a:cs typeface="Times New Roman" pitchFamily="18" charset="0"/>
              </a:rPr>
              <a:t>) qui tend à les mettre au repos. </a:t>
            </a:r>
            <a:endParaRPr lang="fr-FR" sz="3100" dirty="0" smtClean="0">
              <a:latin typeface="Times New Roman" pitchFamily="18" charset="0"/>
              <a:cs typeface="Times New Roman" pitchFamily="18" charset="0"/>
            </a:endParaRPr>
          </a:p>
          <a:p>
            <a:pPr algn="just">
              <a:buFont typeface="Wingdings" pitchFamily="2" charset="2"/>
              <a:buChar char="q"/>
            </a:pPr>
            <a:endParaRPr lang="fr-FR" sz="3100" dirty="0">
              <a:latin typeface="Times New Roman" pitchFamily="18" charset="0"/>
              <a:cs typeface="Times New Roman" pitchFamily="18" charset="0"/>
            </a:endParaRPr>
          </a:p>
          <a:p>
            <a:pPr algn="just">
              <a:buFont typeface="Wingdings" pitchFamily="2" charset="2"/>
              <a:buChar char="q"/>
            </a:pPr>
            <a:r>
              <a:rPr lang="fr-FR" sz="3100" b="1" dirty="0" smtClean="0">
                <a:solidFill>
                  <a:schemeClr val="accent6">
                    <a:lumMod val="50000"/>
                  </a:schemeClr>
                </a:solidFill>
                <a:latin typeface="Times New Roman" pitchFamily="18" charset="0"/>
                <a:cs typeface="Times New Roman" pitchFamily="18" charset="0"/>
              </a:rPr>
              <a:t>Le </a:t>
            </a:r>
            <a:r>
              <a:rPr lang="fr-FR" sz="3100" b="1" dirty="0">
                <a:solidFill>
                  <a:schemeClr val="accent6">
                    <a:lumMod val="50000"/>
                  </a:schemeClr>
                </a:solidFill>
                <a:latin typeface="Times New Roman" pitchFamily="18" charset="0"/>
                <a:cs typeface="Times New Roman" pitchFamily="18" charset="0"/>
              </a:rPr>
              <a:t>système nerveux somatique</a:t>
            </a:r>
            <a:r>
              <a:rPr lang="fr-FR" sz="3100" dirty="0">
                <a:solidFill>
                  <a:schemeClr val="accent6">
                    <a:lumMod val="50000"/>
                  </a:schemeClr>
                </a:solidFill>
                <a:latin typeface="Times New Roman" pitchFamily="18" charset="0"/>
                <a:cs typeface="Times New Roman" pitchFamily="18" charset="0"/>
              </a:rPr>
              <a:t> (</a:t>
            </a:r>
            <a:r>
              <a:rPr lang="fr-FR" sz="3100" b="1" dirty="0">
                <a:solidFill>
                  <a:schemeClr val="accent6">
                    <a:lumMod val="50000"/>
                  </a:schemeClr>
                </a:solidFill>
                <a:latin typeface="Times New Roman" pitchFamily="18" charset="0"/>
                <a:cs typeface="Times New Roman" pitchFamily="18" charset="0"/>
              </a:rPr>
              <a:t>SNS</a:t>
            </a:r>
            <a:r>
              <a:rPr lang="fr-FR" sz="3100" dirty="0">
                <a:solidFill>
                  <a:schemeClr val="accent6">
                    <a:lumMod val="50000"/>
                  </a:schemeClr>
                </a:solidFill>
                <a:latin typeface="Times New Roman" pitchFamily="18" charset="0"/>
                <a:cs typeface="Times New Roman" pitchFamily="18" charset="0"/>
              </a:rPr>
              <a:t>)</a:t>
            </a:r>
            <a:r>
              <a:rPr lang="fr-FR" sz="3100" dirty="0">
                <a:latin typeface="Times New Roman" pitchFamily="18" charset="0"/>
                <a:cs typeface="Times New Roman" pitchFamily="18" charset="0"/>
              </a:rPr>
              <a:t> est </a:t>
            </a:r>
            <a:r>
              <a:rPr lang="fr-FR" sz="3100" dirty="0">
                <a:solidFill>
                  <a:srgbClr val="0070C0"/>
                </a:solidFill>
                <a:latin typeface="Times New Roman" pitchFamily="18" charset="0"/>
                <a:cs typeface="Times New Roman" pitchFamily="18" charset="0"/>
              </a:rPr>
              <a:t>volontaire</a:t>
            </a:r>
            <a:r>
              <a:rPr lang="fr-FR" sz="3100" dirty="0">
                <a:latin typeface="Times New Roman" pitchFamily="18" charset="0"/>
                <a:cs typeface="Times New Roman" pitchFamily="18" charset="0"/>
              </a:rPr>
              <a:t> et l’influx nerveux provenant du SNC est envoyé vers les </a:t>
            </a:r>
            <a:r>
              <a:rPr lang="fr-FR" sz="3100" dirty="0">
                <a:solidFill>
                  <a:srgbClr val="FF0000"/>
                </a:solidFill>
                <a:latin typeface="Times New Roman" pitchFamily="18" charset="0"/>
                <a:cs typeface="Times New Roman" pitchFamily="18" charset="0"/>
              </a:rPr>
              <a:t>muscles striés squelettiques</a:t>
            </a:r>
            <a:r>
              <a:rPr lang="fr-FR" sz="3100" dirty="0" smtClean="0">
                <a:latin typeface="Times New Roman" pitchFamily="18" charset="0"/>
                <a:cs typeface="Times New Roman" pitchFamily="18" charset="0"/>
              </a:rPr>
              <a:t>. </a:t>
            </a:r>
          </a:p>
          <a:p>
            <a:pPr marL="0" indent="0" algn="just">
              <a:buNone/>
            </a:pPr>
            <a:endParaRPr lang="fr-FR" sz="3100" dirty="0" smtClean="0">
              <a:latin typeface="Times New Roman" pitchFamily="18" charset="0"/>
              <a:cs typeface="Times New Roman" pitchFamily="18" charset="0"/>
            </a:endParaRPr>
          </a:p>
          <a:p>
            <a:pPr marL="0" indent="0" algn="just">
              <a:buNone/>
            </a:pPr>
            <a:r>
              <a:rPr lang="fr-FR" sz="3100" dirty="0">
                <a:latin typeface="Times New Roman" pitchFamily="18" charset="0"/>
                <a:cs typeface="Times New Roman" pitchFamily="18" charset="0"/>
              </a:rPr>
              <a:t>Le système nerveux périphérique fournit l’information au système nerveux central et exécute les commandes motrices de celui-ci</a:t>
            </a:r>
            <a:r>
              <a:rPr lang="fr-FR" sz="3100" dirty="0" smtClean="0">
                <a:latin typeface="Times New Roman" pitchFamily="18" charset="0"/>
                <a:cs typeface="Times New Roman" pitchFamily="18" charset="0"/>
              </a:rPr>
              <a:t>.</a:t>
            </a:r>
            <a:endParaRPr lang="fr-FR" sz="31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4122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ln>
            <a:solidFill>
              <a:schemeClr val="accent1"/>
            </a:solidFill>
          </a:ln>
        </p:spPr>
        <p:txBody>
          <a:bodyPr>
            <a:normAutofit fontScale="90000"/>
          </a:bodyPr>
          <a:lstStyle/>
          <a:p>
            <a:r>
              <a:rPr lang="fr-FR" dirty="0">
                <a:latin typeface="Times New Roman" pitchFamily="18" charset="0"/>
                <a:cs typeface="Times New Roman" pitchFamily="18" charset="0"/>
              </a:rPr>
              <a:t>Organisation du système nerveux</a:t>
            </a:r>
          </a:p>
        </p:txBody>
      </p:sp>
      <p:sp>
        <p:nvSpPr>
          <p:cNvPr id="3" name="Espace réservé du contenu 2"/>
          <p:cNvSpPr>
            <a:spLocks noGrp="1"/>
          </p:cNvSpPr>
          <p:nvPr>
            <p:ph idx="1"/>
          </p:nvPr>
        </p:nvSpPr>
        <p:spPr>
          <a:xfrm>
            <a:off x="457200" y="2852936"/>
            <a:ext cx="8229600" cy="3024336"/>
          </a:xfrm>
          <a:ln>
            <a:solidFill>
              <a:schemeClr val="accent1"/>
            </a:solidFill>
          </a:ln>
        </p:spPr>
        <p:txBody>
          <a:bodyPr>
            <a:normAutofit/>
          </a:bodyPr>
          <a:lstStyle/>
          <a:p>
            <a:pPr marL="0" indent="0" algn="just">
              <a:buNone/>
            </a:pPr>
            <a:r>
              <a:rPr lang="fr-FR" dirty="0" smtClean="0">
                <a:latin typeface="Times New Roman" pitchFamily="18" charset="0"/>
                <a:cs typeface="Times New Roman" pitchFamily="18" charset="0"/>
              </a:rPr>
              <a:t>    Les </a:t>
            </a:r>
            <a:r>
              <a:rPr lang="fr-FR" dirty="0">
                <a:latin typeface="Times New Roman" pitchFamily="18" charset="0"/>
                <a:cs typeface="Times New Roman" pitchFamily="18" charset="0"/>
              </a:rPr>
              <a:t>fibres allant de la périphérie vers le système nerveux central sont appelées </a:t>
            </a:r>
            <a:r>
              <a:rPr lang="fr-FR" i="1" dirty="0">
                <a:latin typeface="Times New Roman" pitchFamily="18" charset="0"/>
                <a:cs typeface="Times New Roman" pitchFamily="18" charset="0"/>
              </a:rPr>
              <a:t>fibres sensorielles afférentes</a:t>
            </a:r>
            <a:r>
              <a:rPr lang="fr-FR" dirty="0" smtClean="0">
                <a:latin typeface="Times New Roman" pitchFamily="18" charset="0"/>
                <a:cs typeface="Times New Roman" pitchFamily="18" charset="0"/>
              </a:rPr>
              <a:t>.</a:t>
            </a:r>
          </a:p>
          <a:p>
            <a:pPr marL="0" indent="0" algn="just">
              <a:buNone/>
            </a:pPr>
            <a:endParaRPr lang="fr-FR" dirty="0">
              <a:latin typeface="Times New Roman" pitchFamily="18" charset="0"/>
              <a:cs typeface="Times New Roman" pitchFamily="18" charset="0"/>
            </a:endParaRPr>
          </a:p>
          <a:p>
            <a:pPr marL="0" indent="0" algn="just">
              <a:buNone/>
            </a:pPr>
            <a:r>
              <a:rPr lang="fr-FR" dirty="0" smtClean="0">
                <a:latin typeface="Times New Roman" pitchFamily="18" charset="0"/>
                <a:cs typeface="Times New Roman" pitchFamily="18" charset="0"/>
              </a:rPr>
              <a:t>    Les </a:t>
            </a:r>
            <a:r>
              <a:rPr lang="fr-FR" dirty="0">
                <a:latin typeface="Times New Roman" pitchFamily="18" charset="0"/>
                <a:cs typeface="Times New Roman" pitchFamily="18" charset="0"/>
              </a:rPr>
              <a:t>fibres transportant l’information du système nerveux central vers les effecteurs de la périphérie sont les </a:t>
            </a:r>
            <a:r>
              <a:rPr lang="fr-FR" i="1" dirty="0">
                <a:latin typeface="Times New Roman" pitchFamily="18" charset="0"/>
                <a:cs typeface="Times New Roman" pitchFamily="18" charset="0"/>
              </a:rPr>
              <a:t>nerfs moteurs efférents</a:t>
            </a:r>
            <a:r>
              <a:rPr lang="fr-FR" dirty="0">
                <a:latin typeface="Times New Roman" pitchFamily="18" charset="0"/>
                <a:cs typeface="Times New Roman" pitchFamily="18" charset="0"/>
              </a:rPr>
              <a:t>.</a:t>
            </a:r>
          </a:p>
          <a:p>
            <a:pPr marL="0" indent="0" algn="just">
              <a:buNone/>
            </a:pPr>
            <a:endParaRPr lang="fr-FR" dirty="0">
              <a:latin typeface="Times New Roman" pitchFamily="18" charset="0"/>
              <a:cs typeface="Times New Roman" pitchFamily="18" charset="0"/>
            </a:endParaRPr>
          </a:p>
        </p:txBody>
      </p:sp>
      <p:sp>
        <p:nvSpPr>
          <p:cNvPr id="5" name="ZoneTexte 4"/>
          <p:cNvSpPr txBox="1"/>
          <p:nvPr/>
        </p:nvSpPr>
        <p:spPr>
          <a:xfrm>
            <a:off x="1043608" y="2041684"/>
            <a:ext cx="3384376" cy="523220"/>
          </a:xfrm>
          <a:prstGeom prst="rect">
            <a:avLst/>
          </a:prstGeom>
          <a:noFill/>
          <a:ln>
            <a:solidFill>
              <a:schemeClr val="accent1"/>
            </a:solidFill>
          </a:ln>
        </p:spPr>
        <p:txBody>
          <a:bodyPr wrap="square" rtlCol="0">
            <a:spAutoFit/>
          </a:bodyPr>
          <a:lstStyle/>
          <a:p>
            <a:r>
              <a:rPr lang="fr-FR" sz="2800" b="1" i="1" dirty="0" smtClean="0">
                <a:latin typeface="Times New Roman" pitchFamily="18" charset="0"/>
                <a:cs typeface="Times New Roman" pitchFamily="18" charset="0"/>
              </a:rPr>
              <a:t>Pour en savoir plus</a:t>
            </a:r>
            <a:endParaRPr lang="fr-FR" sz="2800" b="1" i="1" dirty="0">
              <a:latin typeface="Times New Roman" pitchFamily="18" charset="0"/>
              <a:cs typeface="Times New Roman" pitchFamily="18" charset="0"/>
            </a:endParaRPr>
          </a:p>
        </p:txBody>
      </p:sp>
      <p:sp>
        <p:nvSpPr>
          <p:cNvPr id="6" name="Étoile à 5 branches 5"/>
          <p:cNvSpPr/>
          <p:nvPr/>
        </p:nvSpPr>
        <p:spPr>
          <a:xfrm>
            <a:off x="539552" y="2924944"/>
            <a:ext cx="288032" cy="36004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7" name="Étoile à 5 branches 6"/>
          <p:cNvSpPr/>
          <p:nvPr/>
        </p:nvSpPr>
        <p:spPr>
          <a:xfrm>
            <a:off x="539552" y="4293096"/>
            <a:ext cx="288032" cy="36004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27960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07504" y="1412776"/>
            <a:ext cx="8928992" cy="1107996"/>
          </a:xfrm>
          <a:prstGeom prst="rect">
            <a:avLst/>
          </a:prstGeom>
          <a:noFill/>
          <a:ln>
            <a:solidFill>
              <a:srgbClr val="FF0000"/>
            </a:solidFill>
          </a:ln>
        </p:spPr>
        <p:txBody>
          <a:bodyPr wrap="square" rtlCol="0">
            <a:spAutoFit/>
          </a:bodyPr>
          <a:lstStyle/>
          <a:p>
            <a:r>
              <a:rPr lang="fr-FR" sz="2400" dirty="0">
                <a:latin typeface="Times New Roman" pitchFamily="18" charset="0"/>
                <a:cs typeface="Times New Roman" pitchFamily="18" charset="0"/>
              </a:rPr>
              <a:t>Le SNC contient </a:t>
            </a:r>
            <a:r>
              <a:rPr lang="fr-FR" sz="2400" dirty="0" smtClean="0">
                <a:latin typeface="Times New Roman" pitchFamily="18" charset="0"/>
                <a:cs typeface="Times New Roman" pitchFamily="18" charset="0"/>
              </a:rPr>
              <a:t>environ </a:t>
            </a:r>
            <a:r>
              <a:rPr lang="fr-FR" sz="2400" dirty="0">
                <a:solidFill>
                  <a:srgbClr val="FF0000"/>
                </a:solidFill>
                <a:latin typeface="Times New Roman" pitchFamily="18" charset="0"/>
                <a:cs typeface="Times New Roman" pitchFamily="18" charset="0"/>
              </a:rPr>
              <a:t>10</a:t>
            </a:r>
            <a:r>
              <a:rPr lang="fr-FR" sz="2400" baseline="30000" dirty="0">
                <a:solidFill>
                  <a:srgbClr val="FF0000"/>
                </a:solidFill>
                <a:latin typeface="Times New Roman" pitchFamily="18" charset="0"/>
                <a:cs typeface="Times New Roman" pitchFamily="18" charset="0"/>
              </a:rPr>
              <a:t>11</a:t>
            </a:r>
            <a:r>
              <a:rPr lang="fr-FR" sz="2400" baseline="30000"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neurones</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(100 milliards) Il comporte aussi </a:t>
            </a:r>
            <a:r>
              <a:rPr lang="fr-FR" sz="2400" dirty="0">
                <a:solidFill>
                  <a:srgbClr val="FF0000"/>
                </a:solidFill>
                <a:latin typeface="Times New Roman" pitchFamily="18" charset="0"/>
                <a:cs typeface="Times New Roman" pitchFamily="18" charset="0"/>
              </a:rPr>
              <a:t>10</a:t>
            </a:r>
            <a:r>
              <a:rPr lang="fr-FR" sz="2400" dirty="0">
                <a:latin typeface="Times New Roman" pitchFamily="18" charset="0"/>
                <a:cs typeface="Times New Roman" pitchFamily="18" charset="0"/>
              </a:rPr>
              <a:t> à </a:t>
            </a:r>
            <a:r>
              <a:rPr lang="fr-FR" sz="2400" b="1" dirty="0">
                <a:solidFill>
                  <a:srgbClr val="FF0000"/>
                </a:solidFill>
                <a:latin typeface="Times New Roman" pitchFamily="18" charset="0"/>
                <a:cs typeface="Times New Roman" pitchFamily="18" charset="0"/>
              </a:rPr>
              <a:t>50</a:t>
            </a:r>
            <a:r>
              <a:rPr lang="fr-FR" sz="2400" dirty="0">
                <a:latin typeface="Times New Roman" pitchFamily="18" charset="0"/>
                <a:cs typeface="Times New Roman" pitchFamily="18" charset="0"/>
              </a:rPr>
              <a:t> fois plus de cellules </a:t>
            </a:r>
            <a:r>
              <a:rPr lang="fr-FR" sz="2400" b="1" dirty="0">
                <a:latin typeface="Times New Roman" pitchFamily="18" charset="0"/>
                <a:cs typeface="Times New Roman" pitchFamily="18" charset="0"/>
              </a:rPr>
              <a:t>gliales</a:t>
            </a:r>
          </a:p>
          <a:p>
            <a:endParaRPr lang="fr-FR" dirty="0"/>
          </a:p>
        </p:txBody>
      </p:sp>
      <p:sp>
        <p:nvSpPr>
          <p:cNvPr id="9" name="ZoneTexte 8"/>
          <p:cNvSpPr txBox="1"/>
          <p:nvPr/>
        </p:nvSpPr>
        <p:spPr>
          <a:xfrm>
            <a:off x="179512" y="3212976"/>
            <a:ext cx="8784976" cy="830997"/>
          </a:xfrm>
          <a:prstGeom prst="rect">
            <a:avLst/>
          </a:prstGeom>
          <a:noFill/>
          <a:ln>
            <a:solidFill>
              <a:srgbClr val="7030A0"/>
            </a:solidFill>
          </a:ln>
        </p:spPr>
        <p:txBody>
          <a:bodyPr wrap="square" rtlCol="0">
            <a:spAutoFit/>
          </a:bodyPr>
          <a:lstStyle/>
          <a:p>
            <a:r>
              <a:rPr lang="fr-FR" sz="2400" dirty="0">
                <a:latin typeface="Times New Roman" pitchFamily="18" charset="0"/>
                <a:cs typeface="Times New Roman" pitchFamily="18" charset="0"/>
              </a:rPr>
              <a:t>Ils ont calculé que </a:t>
            </a:r>
            <a:r>
              <a:rPr lang="fr-FR" sz="2400" b="1" dirty="0">
                <a:latin typeface="Times New Roman" pitchFamily="18" charset="0"/>
                <a:cs typeface="Times New Roman" pitchFamily="18" charset="0"/>
              </a:rPr>
              <a:t>40 % </a:t>
            </a:r>
            <a:r>
              <a:rPr lang="fr-FR" sz="2400" dirty="0">
                <a:latin typeface="Times New Roman" pitchFamily="18" charset="0"/>
                <a:cs typeface="Times New Roman" pitchFamily="18" charset="0"/>
              </a:rPr>
              <a:t>des gènes humains participent d’une façon ou d’une autre à sa formation </a:t>
            </a:r>
          </a:p>
        </p:txBody>
      </p:sp>
    </p:spTree>
    <p:extLst>
      <p:ext uri="{BB962C8B-B14F-4D97-AF65-F5344CB8AC3E}">
        <p14:creationId xmlns:p14="http://schemas.microsoft.com/office/powerpoint/2010/main" xmlns="" val="76407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866360"/>
          </a:xfrm>
          <a:ln>
            <a:solidFill>
              <a:srgbClr val="FF0000"/>
            </a:solidFill>
          </a:ln>
        </p:spPr>
        <p:txBody>
          <a:bodyPr/>
          <a:lstStyle/>
          <a:p>
            <a:r>
              <a:rPr lang="fr-FR" dirty="0">
                <a:latin typeface="Times New Roman" pitchFamily="18" charset="0"/>
                <a:cs typeface="Times New Roman" pitchFamily="18" charset="0"/>
              </a:rPr>
              <a:t>L</a:t>
            </a:r>
            <a:r>
              <a:rPr lang="fr-FR" dirty="0" smtClean="0">
                <a:latin typeface="Times New Roman" pitchFamily="18" charset="0"/>
                <a:cs typeface="Times New Roman" pitchFamily="18" charset="0"/>
              </a:rPr>
              <a:t>es cellules gliales</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ln>
            <a:solidFill>
              <a:srgbClr val="00B0F0"/>
            </a:solidFill>
          </a:ln>
        </p:spPr>
        <p:txBody>
          <a:bodyPr/>
          <a:lstStyle/>
          <a:p>
            <a:pPr marL="0" indent="0" algn="just">
              <a:buNone/>
            </a:pPr>
            <a:r>
              <a:rPr lang="fr-FR" dirty="0" smtClean="0">
                <a:latin typeface="Times New Roman" pitchFamily="18" charset="0"/>
                <a:cs typeface="Times New Roman" pitchFamily="18" charset="0"/>
              </a:rPr>
              <a:t>Pendant de nombreuses années après leur découverte, les cellules gliales (ou glie) ont été considérées comme le tissu conjonctif du SNC</a:t>
            </a:r>
          </a:p>
          <a:p>
            <a:pPr marL="0" indent="0" algn="just">
              <a:buNone/>
            </a:pPr>
            <a:r>
              <a:rPr lang="fr-FR" dirty="0" smtClean="0">
                <a:latin typeface="Times New Roman" pitchFamily="18" charset="0"/>
                <a:cs typeface="Times New Roman" pitchFamily="18" charset="0"/>
              </a:rPr>
              <a:t>D’ailleurs, le terme glie vient du grec qui signifie colle (glue)</a:t>
            </a:r>
          </a:p>
          <a:p>
            <a:pPr marL="0" indent="0" algn="just">
              <a:buNone/>
            </a:pPr>
            <a:r>
              <a:rPr lang="fr-FR" dirty="0" smtClean="0">
                <a:latin typeface="Times New Roman" pitchFamily="18" charset="0"/>
                <a:cs typeface="Times New Roman" pitchFamily="18" charset="0"/>
              </a:rPr>
              <a:t>Cependant, on reconnait aujourd’hui à ces cellules un rôle dans la communication au sein du SNC en partenariat avec les neurones </a:t>
            </a:r>
          </a:p>
          <a:p>
            <a:pPr marL="0" indent="0" algn="just">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xmlns="" val="5817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1035</TotalTime>
  <Words>2848</Words>
  <Application>Microsoft Office PowerPoint</Application>
  <PresentationFormat>Affichage à l'écran (4:3)</PresentationFormat>
  <Paragraphs>222</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Débit</vt:lpstr>
      <vt:lpstr>Neurophysiologie générale</vt:lpstr>
      <vt:lpstr>Introduction </vt:lpstr>
      <vt:lpstr>Diapositive 3</vt:lpstr>
      <vt:lpstr>Diapositive 4</vt:lpstr>
      <vt:lpstr>Organisation du système nerveux</vt:lpstr>
      <vt:lpstr>Organisation du système nerveux</vt:lpstr>
      <vt:lpstr>Organisation du système nerveux</vt:lpstr>
      <vt:lpstr>Diapositive 8</vt:lpstr>
      <vt:lpstr>Les cellules gliales</vt:lpstr>
      <vt:lpstr>Diapositive 10</vt:lpstr>
      <vt:lpstr>Diapositive 11</vt:lpstr>
      <vt:lpstr>Diapositive 12</vt:lpstr>
      <vt:lpstr>Diapositive 13</vt:lpstr>
      <vt:lpstr>Le neurone</vt:lpstr>
      <vt:lpstr>Le neurone</vt:lpstr>
      <vt:lpstr>Diapositive 16</vt:lpstr>
      <vt:lpstr>Morphologie du neurone</vt:lpstr>
      <vt:lpstr>Diapositive 18</vt:lpstr>
      <vt:lpstr>Diapositive 19</vt:lpstr>
      <vt:lpstr>Diapositive 20</vt:lpstr>
      <vt:lpstr>Diapositive 21</vt:lpstr>
      <vt:lpstr>Diapositive 22</vt:lpstr>
      <vt:lpstr>Diapositive 23</vt:lpstr>
      <vt:lpstr>Diapositive 24</vt:lpstr>
      <vt:lpstr>   Pathologie de la myéline</vt:lpstr>
      <vt:lpstr>Classification des neurones</vt:lpstr>
      <vt:lpstr>Le transport axonal</vt:lpstr>
      <vt:lpstr>Diapositive 28</vt:lpstr>
      <vt:lpstr>LE S.N.C</vt:lpstr>
      <vt:lpstr>LA SUBSTANCE GRISE</vt:lpstr>
      <vt:lpstr>LA SUBSTANCE BLANCHE</vt:lpstr>
      <vt:lpstr>Diapositive 32</vt:lpstr>
      <vt:lpstr>Diapositive 33</vt:lpstr>
      <vt:lpstr>système nerveux somatique (SNS) et système nerveux autonome (SNA) et dépense d’énergie</vt:lpstr>
      <vt:lpstr>La transmission synaptique </vt:lpstr>
      <vt:lpstr>Diapositive 36</vt:lpstr>
      <vt:lpstr>Diapositive 37</vt:lpstr>
      <vt:lpstr>Diapositive 38</vt:lpstr>
      <vt:lpstr>Diapositive 39</vt:lpstr>
      <vt:lpstr>STRUCTURE ET ULTRASTRUCTURE DES SYNAPSES</vt:lpstr>
      <vt:lpstr>Synapses électriques </vt:lpstr>
      <vt:lpstr>Synapses chimiques </vt:lpstr>
      <vt:lpstr>Diapositive 43</vt:lpstr>
      <vt:lpstr>La synapse neuromusculaire </vt:lpstr>
      <vt:lpstr>Diapositive 45</vt:lpstr>
      <vt:lpstr>Diapositive 46</vt:lpstr>
      <vt:lpstr>Les neurotransmetteurs </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win</cp:lastModifiedBy>
  <cp:revision>81</cp:revision>
  <dcterms:created xsi:type="dcterms:W3CDTF">2016-10-21T10:11:38Z</dcterms:created>
  <dcterms:modified xsi:type="dcterms:W3CDTF">2020-11-30T22:31:48Z</dcterms:modified>
</cp:coreProperties>
</file>