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63"/>
  </p:notesMasterIdLst>
  <p:sldIdLst>
    <p:sldId id="394" r:id="rId2"/>
    <p:sldId id="435" r:id="rId3"/>
    <p:sldId id="489" r:id="rId4"/>
    <p:sldId id="488" r:id="rId5"/>
    <p:sldId id="438" r:id="rId6"/>
    <p:sldId id="439" r:id="rId7"/>
    <p:sldId id="494" r:id="rId8"/>
    <p:sldId id="471" r:id="rId9"/>
    <p:sldId id="466" r:id="rId10"/>
    <p:sldId id="476" r:id="rId11"/>
    <p:sldId id="472" r:id="rId12"/>
    <p:sldId id="467" r:id="rId13"/>
    <p:sldId id="490" r:id="rId14"/>
    <p:sldId id="468" r:id="rId15"/>
    <p:sldId id="477" r:id="rId16"/>
    <p:sldId id="474" r:id="rId17"/>
    <p:sldId id="469" r:id="rId18"/>
    <p:sldId id="470" r:id="rId19"/>
    <p:sldId id="475" r:id="rId20"/>
    <p:sldId id="445" r:id="rId21"/>
    <p:sldId id="446" r:id="rId22"/>
    <p:sldId id="447" r:id="rId23"/>
    <p:sldId id="448" r:id="rId24"/>
    <p:sldId id="449" r:id="rId25"/>
    <p:sldId id="441" r:id="rId26"/>
    <p:sldId id="478" r:id="rId27"/>
    <p:sldId id="480" r:id="rId28"/>
    <p:sldId id="491" r:id="rId29"/>
    <p:sldId id="492" r:id="rId30"/>
    <p:sldId id="493" r:id="rId31"/>
    <p:sldId id="452" r:id="rId32"/>
    <p:sldId id="453" r:id="rId33"/>
    <p:sldId id="454" r:id="rId34"/>
    <p:sldId id="482" r:id="rId35"/>
    <p:sldId id="450" r:id="rId36"/>
    <p:sldId id="451" r:id="rId37"/>
    <p:sldId id="481" r:id="rId38"/>
    <p:sldId id="497" r:id="rId39"/>
    <p:sldId id="498" r:id="rId40"/>
    <p:sldId id="500" r:id="rId41"/>
    <p:sldId id="499" r:id="rId42"/>
    <p:sldId id="501" r:id="rId43"/>
    <p:sldId id="503" r:id="rId44"/>
    <p:sldId id="484" r:id="rId45"/>
    <p:sldId id="504" r:id="rId46"/>
    <p:sldId id="505" r:id="rId47"/>
    <p:sldId id="487" r:id="rId48"/>
    <p:sldId id="506" r:id="rId49"/>
    <p:sldId id="508" r:id="rId50"/>
    <p:sldId id="510" r:id="rId51"/>
    <p:sldId id="511" r:id="rId52"/>
    <p:sldId id="509" r:id="rId53"/>
    <p:sldId id="455" r:id="rId54"/>
    <p:sldId id="456" r:id="rId55"/>
    <p:sldId id="457" r:id="rId56"/>
    <p:sldId id="458" r:id="rId57"/>
    <p:sldId id="459" r:id="rId58"/>
    <p:sldId id="461" r:id="rId59"/>
    <p:sldId id="463" r:id="rId60"/>
    <p:sldId id="465" r:id="rId61"/>
    <p:sldId id="431" r:id="rId6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FF00"/>
    <a:srgbClr val="00CC00"/>
    <a:srgbClr val="66FF33"/>
    <a:srgbClr val="FF6600"/>
    <a:srgbClr val="FF00FF"/>
    <a:srgbClr val="FF964F"/>
    <a:srgbClr val="FF3300"/>
    <a:srgbClr val="005828"/>
    <a:srgbClr val="FFFFFF"/>
    <a:srgbClr val="000000"/>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5175" autoAdjust="0"/>
    <p:restoredTop sz="84229" autoAdjust="0"/>
  </p:normalViewPr>
  <p:slideViewPr>
    <p:cSldViewPr>
      <p:cViewPr>
        <p:scale>
          <a:sx n="80" d="100"/>
          <a:sy n="80" d="100"/>
        </p:scale>
        <p:origin x="-840"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2E3B337-AEBF-4F2C-A9E5-90080E2CC51B}" type="datetimeFigureOut">
              <a:rPr lang="fr-FR"/>
              <a:pPr>
                <a:defRPr/>
              </a:pPr>
              <a:t>28/11/2020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B0A1DB8-44B4-4D7C-B3B6-EBE04EBEA3FE}"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4</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45</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49</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59</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61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8</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11</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2B8B2D7-E616-4BC3-B961-CD8C82B325F6}" type="slidenum">
              <a:rPr lang="fr-FR" smtClean="0"/>
              <a:pPr/>
              <a:t>20</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23</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25</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38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4B0A1DB8-44B4-4D7C-B3B6-EBE04EBEA3FE}" type="slidenum">
              <a:rPr lang="fr-FR" smtClean="0"/>
              <a:pPr>
                <a:defRPr/>
              </a:pPr>
              <a:t>39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Triangle isocè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540544" y="776288"/>
            <a:ext cx="8062912" cy="1470025"/>
          </a:xfrm>
        </p:spPr>
        <p:txBody>
          <a:bodyPr anchor="b">
            <a:normAutofit/>
          </a:bodyPr>
          <a:lstStyle>
            <a:lvl1pPr algn="r">
              <a:defRPr sz="4400"/>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a:xfrm>
            <a:off x="1371600" y="6012656"/>
            <a:ext cx="5791200" cy="365125"/>
          </a:xfrm>
        </p:spPr>
        <p:txBody>
          <a:bodyPr tIns="0" bIns="0" anchor="t"/>
          <a:lstStyle>
            <a:lvl1pPr algn="r">
              <a:defRPr sz="1000"/>
            </a:lvl1pPr>
          </a:lstStyle>
          <a:p>
            <a:pPr>
              <a:defRPr/>
            </a:pPr>
            <a:endParaRPr lang="fr-FR"/>
          </a:p>
        </p:txBody>
      </p:sp>
      <p:sp>
        <p:nvSpPr>
          <p:cNvPr id="17" name="Espace réservé du pied de page 16"/>
          <p:cNvSpPr>
            <a:spLocks noGrp="1"/>
          </p:cNvSpPr>
          <p:nvPr>
            <p:ph type="ftr" sz="quarter" idx="11"/>
          </p:nvPr>
        </p:nvSpPr>
        <p:spPr>
          <a:xfrm>
            <a:off x="1371600" y="5650704"/>
            <a:ext cx="5791200" cy="365125"/>
          </a:xfrm>
        </p:spPr>
        <p:txBody>
          <a:bodyPr tIns="0" bIns="0" anchor="b"/>
          <a:lstStyle>
            <a:lvl1pPr algn="r">
              <a:defRPr sz="1100"/>
            </a:lvl1pPr>
          </a:lstStyle>
          <a:p>
            <a:pPr>
              <a:defRPr/>
            </a:pPr>
            <a:endParaRPr lang="fr-FR"/>
          </a:p>
        </p:txBody>
      </p:sp>
      <p:sp>
        <p:nvSpPr>
          <p:cNvPr id="29" name="Espace réservé du numéro de diapositive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pPr>
              <a:defRPr/>
            </a:pPr>
            <a:fld id="{632BB062-56DA-4C6E-8397-AD059695767E}" type="slidenum">
              <a:rPr lang="fr-FR" smtClean="0"/>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8C247F13-2416-46E8-ACC7-F2BADCB6E674}" type="slidenum">
              <a:rPr lang="fr-FR" smtClean="0"/>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81800" y="381000"/>
            <a:ext cx="1905000" cy="5486400"/>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381000"/>
            <a:ext cx="6248400" cy="5486400"/>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22996340-DF53-4C43-973F-2F0228842040}" type="slidenum">
              <a:rPr lang="fr-FR" smtClean="0"/>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67494"/>
            <a:ext cx="8229600" cy="1399032"/>
          </a:xfrm>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457200" y="1882808"/>
            <a:ext cx="8229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a:xfrm>
            <a:off x="4791456" y="6480048"/>
            <a:ext cx="2133600" cy="301752"/>
          </a:xfrm>
        </p:spPr>
        <p:txBody>
          <a:bodyPr/>
          <a:lstStyle/>
          <a:p>
            <a:pPr>
              <a:defRPr/>
            </a:pPr>
            <a:endParaRPr lang="fr-FR"/>
          </a:p>
        </p:txBody>
      </p:sp>
      <p:sp>
        <p:nvSpPr>
          <p:cNvPr id="5" name="Espace réservé du pied de page 4"/>
          <p:cNvSpPr>
            <a:spLocks noGrp="1"/>
          </p:cNvSpPr>
          <p:nvPr>
            <p:ph type="ftr" sz="quarter" idx="11"/>
          </p:nvPr>
        </p:nvSpPr>
        <p:spPr>
          <a:xfrm>
            <a:off x="457200" y="6480969"/>
            <a:ext cx="4260056" cy="300831"/>
          </a:xfrm>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8B23E525-164C-423E-8D20-CED56F3755E8}" type="slidenum">
              <a:rPr lang="fr-FR" smtClean="0"/>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1"/>
      </p:bgRef>
    </p:bg>
    <p:spTree>
      <p:nvGrpSpPr>
        <p:cNvPr id="1" name=""/>
        <p:cNvGrpSpPr/>
        <p:nvPr/>
      </p:nvGrpSpPr>
      <p:grpSpPr>
        <a:xfrm>
          <a:off x="0" y="0"/>
          <a:ext cx="0" cy="0"/>
          <a:chOff x="0" y="0"/>
          <a:chExt cx="0" cy="0"/>
        </a:xfrm>
      </p:grpSpPr>
      <p:sp>
        <p:nvSpPr>
          <p:cNvPr id="9" name="Triangle rect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Triangle isocè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Espace réservé de la date 3"/>
          <p:cNvSpPr>
            <a:spLocks noGrp="1"/>
          </p:cNvSpPr>
          <p:nvPr>
            <p:ph type="dt" sz="half" idx="10"/>
          </p:nvPr>
        </p:nvSpPr>
        <p:spPr>
          <a:xfrm>
            <a:off x="6955632" y="6477000"/>
            <a:ext cx="2133600" cy="304800"/>
          </a:xfrm>
        </p:spPr>
        <p:txBody>
          <a:bodyPr/>
          <a:lstStyle/>
          <a:p>
            <a:pPr>
              <a:defRPr/>
            </a:pPr>
            <a:endParaRPr lang="fr-FR"/>
          </a:p>
        </p:txBody>
      </p:sp>
      <p:sp>
        <p:nvSpPr>
          <p:cNvPr id="5" name="Espace réservé du pied de page 4"/>
          <p:cNvSpPr>
            <a:spLocks noGrp="1"/>
          </p:cNvSpPr>
          <p:nvPr>
            <p:ph type="ftr" sz="quarter" idx="11"/>
          </p:nvPr>
        </p:nvSpPr>
        <p:spPr>
          <a:xfrm>
            <a:off x="2619376" y="6480969"/>
            <a:ext cx="4260056" cy="300831"/>
          </a:xfrm>
        </p:spPr>
        <p:txBody>
          <a:bodyPr/>
          <a:lstStyle/>
          <a:p>
            <a:pPr>
              <a:defRPr/>
            </a:pPr>
            <a:endParaRPr lang="fr-FR"/>
          </a:p>
        </p:txBody>
      </p:sp>
      <p:sp>
        <p:nvSpPr>
          <p:cNvPr id="6" name="Espace réservé du numéro de diapositive 5"/>
          <p:cNvSpPr>
            <a:spLocks noGrp="1"/>
          </p:cNvSpPr>
          <p:nvPr>
            <p:ph type="sldNum" sz="quarter" idx="12"/>
          </p:nvPr>
        </p:nvSpPr>
        <p:spPr>
          <a:xfrm>
            <a:off x="8451056" y="809624"/>
            <a:ext cx="502920" cy="300831"/>
          </a:xfrm>
        </p:spPr>
        <p:txBody>
          <a:bodyPr/>
          <a:lstStyle/>
          <a:p>
            <a:pPr>
              <a:defRPr/>
            </a:pPr>
            <a:fld id="{4F69E97F-CB48-41A2-8688-F37BD106EE97}" type="slidenum">
              <a:rPr lang="fr-FR" smtClean="0"/>
              <a:pPr>
                <a:defRPr/>
              </a:pPr>
              <a:t>‹N°›</a:t>
            </a:fld>
            <a:endParaRPr lang="fr-FR"/>
          </a:p>
        </p:txBody>
      </p:sp>
      <p:cxnSp>
        <p:nvCxnSpPr>
          <p:cNvPr id="11" name="Connecteur droit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r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marL="0" algn="l">
              <a:defRPr/>
            </a:lvl1p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a:xfrm>
            <a:off x="4791456" y="6480969"/>
            <a:ext cx="2133600" cy="301752"/>
          </a:xfrm>
        </p:spPr>
        <p:txBody>
          <a:bodyPr/>
          <a:lstStyle/>
          <a:p>
            <a:pPr>
              <a:defRPr/>
            </a:pPr>
            <a:endParaRPr lang="fr-FR"/>
          </a:p>
        </p:txBody>
      </p:sp>
      <p:sp>
        <p:nvSpPr>
          <p:cNvPr id="6" name="Espace réservé du pied de page 5"/>
          <p:cNvSpPr>
            <a:spLocks noGrp="1"/>
          </p:cNvSpPr>
          <p:nvPr>
            <p:ph type="ftr" sz="quarter" idx="11"/>
          </p:nvPr>
        </p:nvSpPr>
        <p:spPr>
          <a:xfrm>
            <a:off x="457200" y="6480969"/>
            <a:ext cx="4260056" cy="301752"/>
          </a:xfrm>
        </p:spPr>
        <p:txBody>
          <a:bodyPr/>
          <a:lstStyle/>
          <a:p>
            <a:pPr>
              <a:defRPr/>
            </a:pPr>
            <a:endParaRPr lang="fr-FR"/>
          </a:p>
        </p:txBody>
      </p:sp>
      <p:sp>
        <p:nvSpPr>
          <p:cNvPr id="7" name="Espace réservé du numéro de diapositive 6"/>
          <p:cNvSpPr>
            <a:spLocks noGrp="1"/>
          </p:cNvSpPr>
          <p:nvPr>
            <p:ph type="sldNum" sz="quarter" idx="12"/>
          </p:nvPr>
        </p:nvSpPr>
        <p:spPr>
          <a:xfrm>
            <a:off x="7589520" y="6480969"/>
            <a:ext cx="502920" cy="301752"/>
          </a:xfrm>
        </p:spPr>
        <p:txBody>
          <a:bodyPr/>
          <a:lstStyle/>
          <a:p>
            <a:pPr>
              <a:defRPr/>
            </a:pPr>
            <a:fld id="{32277AED-C217-49BB-81A8-6E5806DE0682}" type="slidenum">
              <a:rPr lang="fr-FR" smtClean="0"/>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a:xfrm>
            <a:off x="4791456" y="6480969"/>
            <a:ext cx="2130552" cy="301752"/>
          </a:xfrm>
        </p:spPr>
        <p:txBody>
          <a:bodyPr/>
          <a:lstStyle/>
          <a:p>
            <a:pPr>
              <a:defRPr/>
            </a:pPr>
            <a:endParaRPr lang="fr-FR"/>
          </a:p>
        </p:txBody>
      </p:sp>
      <p:sp>
        <p:nvSpPr>
          <p:cNvPr id="8" name="Espace réservé du pied de page 7"/>
          <p:cNvSpPr>
            <a:spLocks noGrp="1"/>
          </p:cNvSpPr>
          <p:nvPr>
            <p:ph type="ftr" sz="quarter" idx="11"/>
          </p:nvPr>
        </p:nvSpPr>
        <p:spPr>
          <a:xfrm>
            <a:off x="457200" y="6480969"/>
            <a:ext cx="4261104" cy="301752"/>
          </a:xfrm>
        </p:spPr>
        <p:txBody>
          <a:bodyPr/>
          <a:lstStyle/>
          <a:p>
            <a:pPr>
              <a:defRPr/>
            </a:pPr>
            <a:endParaRPr lang="fr-FR"/>
          </a:p>
        </p:txBody>
      </p:sp>
      <p:sp>
        <p:nvSpPr>
          <p:cNvPr id="9" name="Espace réservé du numéro de diapositive 8"/>
          <p:cNvSpPr>
            <a:spLocks noGrp="1"/>
          </p:cNvSpPr>
          <p:nvPr>
            <p:ph type="sldNum" sz="quarter" idx="12"/>
          </p:nvPr>
        </p:nvSpPr>
        <p:spPr>
          <a:xfrm>
            <a:off x="7589520" y="6483096"/>
            <a:ext cx="502920" cy="301752"/>
          </a:xfrm>
        </p:spPr>
        <p:txBody>
          <a:bodyPr/>
          <a:lstStyle>
            <a:lvl1pPr algn="ctr">
              <a:defRPr/>
            </a:lvl1pPr>
          </a:lstStyle>
          <a:p>
            <a:pPr>
              <a:defRPr/>
            </a:pPr>
            <a:fld id="{763CC35B-A5B4-464A-9625-7B872B67C98D}" type="slidenum">
              <a:rPr lang="fr-FR" smtClean="0"/>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0"/>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pPr>
              <a:defRPr/>
            </a:pPr>
            <a:endParaRPr lang="fr-FR"/>
          </a:p>
        </p:txBody>
      </p:sp>
      <p:sp>
        <p:nvSpPr>
          <p:cNvPr id="4" name="Espace réservé du pied de page 3"/>
          <p:cNvSpPr>
            <a:spLocks noGrp="1"/>
          </p:cNvSpPr>
          <p:nvPr>
            <p:ph type="ftr" sz="quarter" idx="11"/>
          </p:nvPr>
        </p:nvSpPr>
        <p:spPr/>
        <p:txBody>
          <a:bodyPr/>
          <a:lstStyle/>
          <a:p>
            <a:pPr>
              <a:defRPr/>
            </a:pPr>
            <a:endParaRPr lang="fr-FR"/>
          </a:p>
        </p:txBody>
      </p:sp>
      <p:sp>
        <p:nvSpPr>
          <p:cNvPr id="5" name="Espace réservé du numéro de diapositive 4"/>
          <p:cNvSpPr>
            <a:spLocks noGrp="1"/>
          </p:cNvSpPr>
          <p:nvPr>
            <p:ph type="sldNum" sz="quarter" idx="12"/>
          </p:nvPr>
        </p:nvSpPr>
        <p:spPr/>
        <p:txBody>
          <a:bodyPr/>
          <a:lstStyle/>
          <a:p>
            <a:pPr>
              <a:defRPr/>
            </a:pPr>
            <a:fld id="{FEC06DE3-DE26-4BD3-938C-3F158B03342C}" type="slidenum">
              <a:rPr lang="fr-FR" smtClean="0"/>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791456" y="6480969"/>
            <a:ext cx="2133600" cy="301752"/>
          </a:xfrm>
        </p:spPr>
        <p:txBody>
          <a:bodyPr/>
          <a:lstStyle/>
          <a:p>
            <a:pPr>
              <a:defRPr/>
            </a:pPr>
            <a:endParaRPr lang="fr-FR"/>
          </a:p>
        </p:txBody>
      </p:sp>
      <p:sp>
        <p:nvSpPr>
          <p:cNvPr id="3" name="Espace réservé du pied de page 2"/>
          <p:cNvSpPr>
            <a:spLocks noGrp="1"/>
          </p:cNvSpPr>
          <p:nvPr>
            <p:ph type="ftr" sz="quarter" idx="11"/>
          </p:nvPr>
        </p:nvSpPr>
        <p:spPr>
          <a:xfrm>
            <a:off x="457200" y="6481890"/>
            <a:ext cx="4260056" cy="300831"/>
          </a:xfrm>
        </p:spPr>
        <p:txBody>
          <a:bodyPr/>
          <a:lstStyle/>
          <a:p>
            <a:pPr>
              <a:defRPr/>
            </a:pPr>
            <a:endParaRPr lang="fr-FR"/>
          </a:p>
        </p:txBody>
      </p:sp>
      <p:sp>
        <p:nvSpPr>
          <p:cNvPr id="4" name="Espace réservé du numéro de diapositive 3"/>
          <p:cNvSpPr>
            <a:spLocks noGrp="1"/>
          </p:cNvSpPr>
          <p:nvPr>
            <p:ph type="sldNum" sz="quarter" idx="12"/>
          </p:nvPr>
        </p:nvSpPr>
        <p:spPr>
          <a:xfrm>
            <a:off x="7589520" y="6480969"/>
            <a:ext cx="502920" cy="301752"/>
          </a:xfrm>
        </p:spPr>
        <p:txBody>
          <a:bodyPr/>
          <a:lstStyle/>
          <a:p>
            <a:pPr>
              <a:defRPr/>
            </a:pPr>
            <a:fld id="{521A534F-0CF6-4450-A718-E8B5575EEEE4}" type="slidenum">
              <a:rPr lang="fr-FR" smtClean="0"/>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a:xfrm>
            <a:off x="6278976" y="6556248"/>
            <a:ext cx="2133600" cy="301752"/>
          </a:xfrm>
        </p:spPr>
        <p:txBody>
          <a:bodyPr/>
          <a:lstStyle>
            <a:lvl1pPr>
              <a:defRPr sz="900"/>
            </a:lvl1pPr>
          </a:lstStyle>
          <a:p>
            <a:pPr>
              <a:defRPr/>
            </a:pPr>
            <a:endParaRPr lang="fr-FR"/>
          </a:p>
        </p:txBody>
      </p:sp>
      <p:sp>
        <p:nvSpPr>
          <p:cNvPr id="6" name="Espace réservé du pied de page 5"/>
          <p:cNvSpPr>
            <a:spLocks noGrp="1"/>
          </p:cNvSpPr>
          <p:nvPr>
            <p:ph type="ftr" sz="quarter" idx="11"/>
          </p:nvPr>
        </p:nvSpPr>
        <p:spPr>
          <a:xfrm>
            <a:off x="1135856" y="6556248"/>
            <a:ext cx="5143120" cy="301752"/>
          </a:xfrm>
        </p:spPr>
        <p:txBody>
          <a:bodyPr/>
          <a:lstStyle>
            <a:lvl1pPr>
              <a:defRPr sz="900"/>
            </a:lvl1pPr>
          </a:lstStyle>
          <a:p>
            <a:pPr>
              <a:defRPr/>
            </a:pPr>
            <a:endParaRPr lang="fr-FR"/>
          </a:p>
        </p:txBody>
      </p:sp>
      <p:sp>
        <p:nvSpPr>
          <p:cNvPr id="7" name="Espace réservé du numéro de diapositive 6"/>
          <p:cNvSpPr>
            <a:spLocks noGrp="1"/>
          </p:cNvSpPr>
          <p:nvPr>
            <p:ph type="sldNum" sz="quarter" idx="12"/>
          </p:nvPr>
        </p:nvSpPr>
        <p:spPr>
          <a:xfrm>
            <a:off x="8410576" y="6556248"/>
            <a:ext cx="502920" cy="301752"/>
          </a:xfrm>
        </p:spPr>
        <p:txBody>
          <a:bodyPr/>
          <a:lstStyle>
            <a:lvl1pPr>
              <a:defRPr sz="900"/>
            </a:lvl1pPr>
          </a:lstStyle>
          <a:p>
            <a:pPr>
              <a:defRPr/>
            </a:pPr>
            <a:fld id="{9D789024-1E10-410C-9E2D-1E9F3C5DAE2C}" type="slidenum">
              <a:rPr lang="fr-FR" smtClean="0"/>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Ref idx="1002">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a:xfrm>
            <a:off x="6108192" y="6556248"/>
            <a:ext cx="2103120" cy="301752"/>
          </a:xfrm>
        </p:spPr>
        <p:txBody>
          <a:bodyPr/>
          <a:lstStyle>
            <a:lvl1pPr>
              <a:defRPr sz="900"/>
            </a:lvl1pPr>
          </a:lstStyle>
          <a:p>
            <a:pPr>
              <a:defRPr/>
            </a:pPr>
            <a:endParaRPr lang="fr-FR"/>
          </a:p>
        </p:txBody>
      </p:sp>
      <p:sp>
        <p:nvSpPr>
          <p:cNvPr id="6" name="Espace réservé du pied de page 5"/>
          <p:cNvSpPr>
            <a:spLocks noGrp="1"/>
          </p:cNvSpPr>
          <p:nvPr>
            <p:ph type="ftr" sz="quarter" idx="11"/>
          </p:nvPr>
        </p:nvSpPr>
        <p:spPr>
          <a:xfrm>
            <a:off x="1170432" y="6557169"/>
            <a:ext cx="4948072" cy="301752"/>
          </a:xfrm>
        </p:spPr>
        <p:txBody>
          <a:bodyPr/>
          <a:lstStyle>
            <a:lvl1pPr>
              <a:defRPr sz="900"/>
            </a:lvl1pPr>
          </a:lstStyle>
          <a:p>
            <a:pPr>
              <a:defRPr/>
            </a:pPr>
            <a:endParaRPr lang="fr-FR"/>
          </a:p>
        </p:txBody>
      </p:sp>
      <p:sp>
        <p:nvSpPr>
          <p:cNvPr id="7" name="Espace réservé du numéro de diapositive 6"/>
          <p:cNvSpPr>
            <a:spLocks noGrp="1"/>
          </p:cNvSpPr>
          <p:nvPr>
            <p:ph type="sldNum" sz="quarter" idx="12"/>
          </p:nvPr>
        </p:nvSpPr>
        <p:spPr>
          <a:xfrm>
            <a:off x="8217192" y="6556248"/>
            <a:ext cx="365760" cy="301752"/>
          </a:xfrm>
        </p:spPr>
        <p:txBody>
          <a:bodyPr/>
          <a:lstStyle>
            <a:lvl1pPr algn="ctr">
              <a:defRPr sz="900"/>
            </a:lvl1pPr>
          </a:lstStyle>
          <a:p>
            <a:pPr>
              <a:defRPr/>
            </a:pPr>
            <a:fld id="{48BF20A8-EB4C-4342-8728-0B2B293E0FF1}" type="slidenum">
              <a:rPr lang="fr-FR" smtClean="0"/>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Triangle rect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Connecteur droit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Espace réservé du titre 21"/>
          <p:cNvSpPr>
            <a:spLocks noGrp="1"/>
          </p:cNvSpPr>
          <p:nvPr>
            <p:ph type="title"/>
          </p:nvPr>
        </p:nvSpPr>
        <p:spPr>
          <a:xfrm>
            <a:off x="457200" y="267494"/>
            <a:ext cx="8229600" cy="1399032"/>
          </a:xfrm>
          <a:prstGeom prst="rect">
            <a:avLst/>
          </a:prstGeom>
        </p:spPr>
        <p:txBody>
          <a:bodyPr vert="horz" anchor="ctr">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pPr>
              <a:defRPr/>
            </a:pPr>
            <a:endParaRPr lang="fr-FR"/>
          </a:p>
        </p:txBody>
      </p:sp>
      <p:sp>
        <p:nvSpPr>
          <p:cNvPr id="3" name="Espace réservé du pied de page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pPr>
              <a:defRPr/>
            </a:pPr>
            <a:endParaRPr lang="fr-FR"/>
          </a:p>
        </p:txBody>
      </p:sp>
      <p:sp>
        <p:nvSpPr>
          <p:cNvPr id="23" name="Espace réservé du numéro de diapositive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pPr>
              <a:defRPr/>
            </a:pPr>
            <a:fld id="{8244F92A-E68A-45FE-BB86-7946E8B27ACB}" type="slidenum">
              <a:rPr lang="fr-FR" smtClean="0"/>
              <a:pPr>
                <a:defRPr/>
              </a:pPr>
              <a:t>‹N°›</a:t>
            </a:fld>
            <a:endParaRPr lang="fr-FR"/>
          </a:p>
        </p:txBody>
      </p:sp>
    </p:spTree>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ohsenmokrani@hotmail.f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8.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D:\enseignement\cours%20docking%20mol&#233;culare\cours\diapo\soft%20Flexible%20Docking.mp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D:\enseignement\cours%20docking%20mol&#233;culare\cours\diapo\Explicit%20-%20Hybrid%20Docking-%20Fully%20flexible%20side-chains%20in%20the%20ICM%20ligand%20editor..mp4"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preadmet.bmdrc.kr/" TargetMode="External"/><Relationship Id="rId2" Type="http://schemas.openxmlformats.org/officeDocument/2006/relationships/hyperlink" Target="http://www.swissadme.ch/" TargetMode="External"/><Relationship Id="rId1" Type="http://schemas.openxmlformats.org/officeDocument/2006/relationships/slideLayout" Target="../slideLayouts/slideLayout2.xml"/><Relationship Id="rId4" Type="http://schemas.openxmlformats.org/officeDocument/2006/relationships/hyperlink" Target="https://www.molinspiration.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9.png"/><Relationship Id="rId7" Type="http://schemas.openxmlformats.org/officeDocument/2006/relationships/image" Target="../media/image62.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70.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gif"/><Relationship Id="rId7" Type="http://schemas.openxmlformats.org/officeDocument/2006/relationships/image" Target="../media/image82.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288677" y="188913"/>
            <a:ext cx="8459787" cy="369332"/>
          </a:xfrm>
          <a:prstGeom prst="rect">
            <a:avLst/>
          </a:prstGeom>
          <a:noFill/>
          <a:ln w="9525">
            <a:noFill/>
            <a:miter lim="800000"/>
            <a:headEnd/>
            <a:tailEnd/>
          </a:ln>
        </p:spPr>
        <p:txBody>
          <a:bodyPr>
            <a:spAutoFit/>
          </a:bodyPr>
          <a:lstStyle/>
          <a:p>
            <a:pPr algn="ctr"/>
            <a:r>
              <a:rPr lang="fr-FR" b="1" dirty="0" smtClean="0">
                <a:latin typeface="Arial Black" pitchFamily="34" charset="0"/>
                <a:cs typeface="Times New Roman" pitchFamily="18" charset="0"/>
              </a:rPr>
              <a:t>Université des Frères </a:t>
            </a:r>
            <a:r>
              <a:rPr lang="fr-FR" b="1" dirty="0" err="1" smtClean="0">
                <a:latin typeface="Arial Black" pitchFamily="34" charset="0"/>
                <a:cs typeface="Times New Roman" pitchFamily="18" charset="0"/>
              </a:rPr>
              <a:t>Mentouri</a:t>
            </a:r>
            <a:r>
              <a:rPr lang="fr-FR" b="1" dirty="0" smtClean="0">
                <a:latin typeface="Arial Black" pitchFamily="34" charset="0"/>
                <a:cs typeface="Times New Roman" pitchFamily="18" charset="0"/>
              </a:rPr>
              <a:t> Constantine</a:t>
            </a:r>
            <a:endParaRPr lang="fr-FR" b="1" dirty="0">
              <a:latin typeface="Arial Black" pitchFamily="34" charset="0"/>
              <a:cs typeface="Times New Roman" pitchFamily="18" charset="0"/>
            </a:endParaRPr>
          </a:p>
        </p:txBody>
      </p:sp>
      <p:sp>
        <p:nvSpPr>
          <p:cNvPr id="2054" name="Rectangle 6"/>
          <p:cNvSpPr>
            <a:spLocks noChangeArrowheads="1"/>
          </p:cNvSpPr>
          <p:nvPr/>
        </p:nvSpPr>
        <p:spPr bwMode="auto">
          <a:xfrm>
            <a:off x="857225" y="620689"/>
            <a:ext cx="7215238" cy="584775"/>
          </a:xfrm>
          <a:prstGeom prst="rect">
            <a:avLst/>
          </a:prstGeom>
          <a:noFill/>
          <a:ln w="9525">
            <a:noFill/>
            <a:miter lim="800000"/>
            <a:headEnd/>
            <a:tailEnd/>
          </a:ln>
        </p:spPr>
        <p:txBody>
          <a:bodyPr wrap="square">
            <a:spAutoFit/>
          </a:bodyPr>
          <a:lstStyle/>
          <a:p>
            <a:pPr algn="ctr">
              <a:spcBef>
                <a:spcPts val="0"/>
              </a:spcBef>
            </a:pPr>
            <a:r>
              <a:rPr lang="fr-FR" sz="1500" b="1" dirty="0">
                <a:latin typeface="Arial Black" pitchFamily="34" charset="0"/>
                <a:cs typeface="Times New Roman" pitchFamily="18" charset="0"/>
              </a:rPr>
              <a:t>Faculté des Sciences </a:t>
            </a:r>
            <a:r>
              <a:rPr lang="fr-FR" sz="1700" b="1" dirty="0">
                <a:latin typeface="Arial Black" pitchFamily="34" charset="0"/>
                <a:cs typeface="Times New Roman" pitchFamily="18" charset="0"/>
              </a:rPr>
              <a:t>de</a:t>
            </a:r>
            <a:r>
              <a:rPr lang="fr-FR" sz="1500" b="1" dirty="0">
                <a:latin typeface="Arial Black" pitchFamily="34" charset="0"/>
                <a:cs typeface="Times New Roman" pitchFamily="18" charset="0"/>
              </a:rPr>
              <a:t>  la Nature et de la </a:t>
            </a:r>
            <a:r>
              <a:rPr lang="fr-FR" sz="1500" b="1" dirty="0" smtClean="0">
                <a:latin typeface="Arial Black" pitchFamily="34" charset="0"/>
                <a:cs typeface="Times New Roman" pitchFamily="18" charset="0"/>
              </a:rPr>
              <a:t>Vie</a:t>
            </a:r>
          </a:p>
          <a:p>
            <a:pPr algn="ctr">
              <a:spcBef>
                <a:spcPts val="0"/>
              </a:spcBef>
            </a:pPr>
            <a:r>
              <a:rPr lang="fr-FR" sz="1500" b="1" dirty="0" smtClean="0">
                <a:latin typeface="Arial Black" pitchFamily="34" charset="0"/>
                <a:cs typeface="Times New Roman" pitchFamily="18" charset="0"/>
              </a:rPr>
              <a:t>Département de Biochimie et BCM</a:t>
            </a:r>
          </a:p>
        </p:txBody>
      </p:sp>
      <p:sp>
        <p:nvSpPr>
          <p:cNvPr id="2069" name="WordArt 21"/>
          <p:cNvSpPr>
            <a:spLocks noChangeArrowheads="1" noChangeShapeType="1" noTextEdit="1"/>
          </p:cNvSpPr>
          <p:nvPr/>
        </p:nvSpPr>
        <p:spPr bwMode="auto">
          <a:xfrm>
            <a:off x="250825" y="2781300"/>
            <a:ext cx="8713788" cy="1439863"/>
          </a:xfrm>
          <a:prstGeom prst="rect">
            <a:avLst/>
          </a:prstGeom>
        </p:spPr>
        <p:txBody>
          <a:bodyPr wrap="none" fromWordArt="1">
            <a:prstTxWarp prst="textPlain">
              <a:avLst>
                <a:gd name="adj" fmla="val 50000"/>
              </a:avLst>
            </a:prstTxWarp>
          </a:bodyPr>
          <a:lstStyle/>
          <a:p>
            <a:pPr algn="ctr"/>
            <a:endParaRPr lang="fr-FR" sz="2400" b="1" kern="10" dirty="0">
              <a:ln w="9525">
                <a:solidFill>
                  <a:srgbClr val="00FF00"/>
                </a:solidFill>
                <a:round/>
                <a:headEnd/>
                <a:tailEnd/>
              </a:ln>
              <a:solidFill>
                <a:srgbClr val="336600"/>
              </a:solidFill>
              <a:effectLst>
                <a:outerShdw dist="45791" dir="2021404" algn="ctr" rotWithShape="0">
                  <a:srgbClr val="B2B2B2">
                    <a:alpha val="79999"/>
                  </a:srgbClr>
                </a:outerShdw>
              </a:effectLst>
              <a:latin typeface="Times New Roman"/>
              <a:cs typeface="Times New Roman"/>
            </a:endParaRPr>
          </a:p>
        </p:txBody>
      </p:sp>
      <p:sp>
        <p:nvSpPr>
          <p:cNvPr id="9" name="Rectangle à coins arrondis 8"/>
          <p:cNvSpPr/>
          <p:nvPr/>
        </p:nvSpPr>
        <p:spPr>
          <a:xfrm>
            <a:off x="0" y="1643050"/>
            <a:ext cx="8964488" cy="2170807"/>
          </a:xfrm>
          <a:prstGeom prst="roundRect">
            <a:avLst/>
          </a:prstGeom>
          <a:noFill/>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rPr>
              <a:t>Cours de </a:t>
            </a:r>
            <a:r>
              <a:rPr lang="fr-FR" sz="2700" b="1" dirty="0" err="1"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rPr>
              <a:t>Bio-informatique</a:t>
            </a:r>
            <a:endPar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endParaRPr>
          </a:p>
          <a:p>
            <a:pPr algn="ctr">
              <a:lnSpc>
                <a:spcPct val="150000"/>
              </a:lnSpc>
            </a:pPr>
            <a:r>
              <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rPr>
              <a:t> </a:t>
            </a:r>
            <a:r>
              <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rPr>
              <a:t>P</a:t>
            </a:r>
            <a:r>
              <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rPr>
              <a:t>artie</a:t>
            </a:r>
            <a:r>
              <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rPr>
              <a:t>: Docking Moléculaire</a:t>
            </a:r>
          </a:p>
          <a:p>
            <a:pPr algn="ctr">
              <a:lnSpc>
                <a:spcPct val="150000"/>
              </a:lnSpc>
            </a:pPr>
            <a:r>
              <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rPr>
              <a:t>M1 Biochimie </a:t>
            </a:r>
            <a:r>
              <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rPr>
              <a:t>Appliquée; M1 Bioinformatique</a:t>
            </a:r>
            <a:endParaRPr lang="fr-FR" sz="2700" b="1" dirty="0" smtClean="0">
              <a:ln w="900" cmpd="sng">
                <a:solidFill>
                  <a:schemeClr val="accent1">
                    <a:satMod val="190000"/>
                    <a:alpha val="55000"/>
                  </a:schemeClr>
                </a:solidFill>
                <a:prstDash val="solid"/>
              </a:ln>
              <a:solidFill>
                <a:schemeClr val="accent1">
                  <a:satMod val="200000"/>
                  <a:tint val="3000"/>
                </a:schemeClr>
              </a:solidFill>
              <a:effectLst>
                <a:glow rad="101600">
                  <a:srgbClr val="00B050">
                    <a:alpha val="60000"/>
                  </a:srgbClr>
                </a:glow>
                <a:innerShdw blurRad="101600" dist="76200" dir="5400000">
                  <a:schemeClr val="accent1">
                    <a:satMod val="190000"/>
                    <a:tint val="100000"/>
                    <a:alpha val="74000"/>
                  </a:schemeClr>
                </a:innerShdw>
              </a:effectLst>
            </a:endParaRPr>
          </a:p>
        </p:txBody>
      </p:sp>
      <p:sp>
        <p:nvSpPr>
          <p:cNvPr id="11" name="Parallélogramme 10"/>
          <p:cNvSpPr/>
          <p:nvPr/>
        </p:nvSpPr>
        <p:spPr>
          <a:xfrm>
            <a:off x="3923928" y="6381328"/>
            <a:ext cx="1944216" cy="432048"/>
          </a:xfrm>
          <a:prstGeom prst="parallelogram">
            <a:avLst>
              <a:gd name="adj" fmla="val 61954"/>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spc="150" dirty="0" smtClean="0">
                <a:ln w="11430"/>
                <a:solidFill>
                  <a:srgbClr val="F8F8F8"/>
                </a:solidFill>
                <a:effectLst>
                  <a:outerShdw blurRad="25400" algn="tl" rotWithShape="0">
                    <a:srgbClr val="000000">
                      <a:alpha val="43000"/>
                    </a:srgbClr>
                  </a:outerShdw>
                </a:effectLst>
              </a:rPr>
              <a:t>2018-2017</a:t>
            </a:r>
            <a:endParaRPr lang="fr-FR" sz="1600" b="1" spc="150" dirty="0">
              <a:ln w="11430"/>
              <a:solidFill>
                <a:srgbClr val="F8F8F8"/>
              </a:solidFill>
              <a:effectLst>
                <a:outerShdw blurRad="25400" algn="tl" rotWithShape="0">
                  <a:srgbClr val="000000">
                    <a:alpha val="43000"/>
                  </a:srgbClr>
                </a:outerShdw>
              </a:effectLst>
            </a:endParaRPr>
          </a:p>
        </p:txBody>
      </p:sp>
      <p:sp>
        <p:nvSpPr>
          <p:cNvPr id="17" name="ZoneTexte 16"/>
          <p:cNvSpPr txBox="1"/>
          <p:nvPr/>
        </p:nvSpPr>
        <p:spPr>
          <a:xfrm>
            <a:off x="71406" y="5548986"/>
            <a:ext cx="9072594" cy="523220"/>
          </a:xfrm>
          <a:prstGeom prst="rect">
            <a:avLst/>
          </a:prstGeom>
          <a:noFill/>
        </p:spPr>
        <p:txBody>
          <a:bodyPr wrap="square" rtlCol="0">
            <a:spAutoFit/>
          </a:bodyPr>
          <a:lstStyle/>
          <a:p>
            <a:r>
              <a:rPr lang="fr-FR" sz="1400" b="1" i="1" baseline="30000" dirty="0" smtClean="0">
                <a:latin typeface="Times New Roman" pitchFamily="18" charset="0"/>
                <a:cs typeface="Times New Roman" pitchFamily="18" charset="0"/>
              </a:rPr>
              <a:t>1</a:t>
            </a:r>
            <a:r>
              <a:rPr lang="fr-FR" sz="1400" b="1" i="1" dirty="0" smtClean="0">
                <a:latin typeface="Times New Roman" pitchFamily="18" charset="0"/>
                <a:cs typeface="Times New Roman" pitchFamily="18" charset="0"/>
              </a:rPr>
              <a:t>*Laboratoire de Biochimie Appliquée. Département de Biochimie et Biologie Cellulaire et Moléculaire. Faculté des Sciences de la Nature et de la Vie. Université Constantine 1, Algérie. E-mail: </a:t>
            </a:r>
            <a:r>
              <a:rPr lang="fr-FR" sz="1400" b="1" i="1" u="sng" dirty="0" smtClean="0">
                <a:latin typeface="Times New Roman" pitchFamily="18" charset="0"/>
                <a:cs typeface="Times New Roman" pitchFamily="18" charset="0"/>
                <a:hlinkClick r:id="rId2"/>
              </a:rPr>
              <a:t>mohsenmokrani@hotmail.fr</a:t>
            </a:r>
            <a:endParaRPr lang="fr-FR" sz="1400" b="1" dirty="0">
              <a:latin typeface="Times New Roman" pitchFamily="18" charset="0"/>
              <a:cs typeface="Times New Roman" pitchFamily="18" charset="0"/>
            </a:endParaRPr>
          </a:p>
        </p:txBody>
      </p:sp>
      <p:sp>
        <p:nvSpPr>
          <p:cNvPr id="10" name="ZoneTexte 9"/>
          <p:cNvSpPr txBox="1"/>
          <p:nvPr/>
        </p:nvSpPr>
        <p:spPr>
          <a:xfrm>
            <a:off x="357158" y="4357694"/>
            <a:ext cx="4015843" cy="400110"/>
          </a:xfrm>
          <a:prstGeom prst="rect">
            <a:avLst/>
          </a:prstGeom>
          <a:noFill/>
        </p:spPr>
        <p:txBody>
          <a:bodyPr wrap="none" rtlCol="0">
            <a:spAutoFit/>
          </a:bodyPr>
          <a:lstStyle/>
          <a:p>
            <a:r>
              <a:rPr lang="fr-FR" sz="2000" b="1" dirty="0" smtClean="0"/>
              <a:t>Présenté par: Mr MOKRANI E-H</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as-de-reconnaissance.jpg"/>
          <p:cNvPicPr>
            <a:picLocks noChangeAspect="1"/>
          </p:cNvPicPr>
          <p:nvPr/>
        </p:nvPicPr>
        <p:blipFill>
          <a:blip r:embed="rId2"/>
          <a:srcRect r="35937"/>
          <a:stretch>
            <a:fillRect/>
          </a:stretch>
        </p:blipFill>
        <p:spPr>
          <a:xfrm>
            <a:off x="-1" y="0"/>
            <a:ext cx="9144001" cy="6857999"/>
          </a:xfrm>
          <a:prstGeom prst="rect">
            <a:avLst/>
          </a:prstGeom>
        </p:spPr>
      </p:pic>
      <p:pic>
        <p:nvPicPr>
          <p:cNvPr id="6" name="Image 5" descr="pas-de-reconnaissance2.jpg"/>
          <p:cNvPicPr>
            <a:picLocks noChangeAspect="1"/>
          </p:cNvPicPr>
          <p:nvPr/>
        </p:nvPicPr>
        <p:blipFill>
          <a:blip r:embed="rId3"/>
          <a:srcRect l="29687"/>
          <a:stretch>
            <a:fillRect/>
          </a:stretch>
        </p:blipFill>
        <p:spPr>
          <a:xfrm>
            <a:off x="8446" y="0"/>
            <a:ext cx="9135555"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tage-2015\poses et étude d'interactions\poses_4M0E-ligands_vSDC-glide-poses\10758_4M0E_pose_glide.png"/>
          <p:cNvPicPr>
            <a:picLocks noChangeAspect="1" noChangeArrowheads="1"/>
          </p:cNvPicPr>
          <p:nvPr/>
        </p:nvPicPr>
        <p:blipFill>
          <a:blip r:embed="rId3"/>
          <a:srcRect/>
          <a:stretch>
            <a:fillRect/>
          </a:stretch>
        </p:blipFill>
        <p:spPr bwMode="auto">
          <a:xfrm>
            <a:off x="-32" y="0"/>
            <a:ext cx="9144032" cy="6864354"/>
          </a:xfrm>
          <a:prstGeom prst="rect">
            <a:avLst/>
          </a:prstGeom>
          <a:noFill/>
        </p:spPr>
      </p:pic>
      <p:pic>
        <p:nvPicPr>
          <p:cNvPr id="7" name="Picture 4" descr="Résultat de recherche d'images pour &quot;criblage virtuel&quot;"/>
          <p:cNvPicPr>
            <a:picLocks noChangeAspect="1" noChangeArrowheads="1"/>
          </p:cNvPicPr>
          <p:nvPr/>
        </p:nvPicPr>
        <p:blipFill>
          <a:blip r:embed="rId4"/>
          <a:srcRect/>
          <a:stretch>
            <a:fillRect/>
          </a:stretch>
        </p:blipFill>
        <p:spPr bwMode="auto">
          <a:xfrm>
            <a:off x="-172995" y="0"/>
            <a:ext cx="9370785" cy="6858000"/>
          </a:xfrm>
          <a:prstGeom prst="rect">
            <a:avLst/>
          </a:prstGeom>
          <a:noFill/>
        </p:spPr>
      </p:pic>
      <p:sp>
        <p:nvSpPr>
          <p:cNvPr id="8" name="Explosion 1 7"/>
          <p:cNvSpPr/>
          <p:nvPr/>
        </p:nvSpPr>
        <p:spPr>
          <a:xfrm>
            <a:off x="714348" y="14270"/>
            <a:ext cx="8501122" cy="1843094"/>
          </a:xfrm>
          <a:prstGeom prst="irregularSeal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smtClean="0">
                <a:solidFill>
                  <a:schemeClr val="accent1">
                    <a:lumMod val="75000"/>
                  </a:schemeClr>
                </a:solidFill>
                <a:latin typeface="Times New Roman" pitchFamily="18" charset="0"/>
                <a:cs typeface="Times New Roman" pitchFamily="18" charset="0"/>
              </a:rPr>
              <a:t>Complémentarité chimique</a:t>
            </a:r>
          </a:p>
          <a:p>
            <a:pPr algn="ctr"/>
            <a:r>
              <a:rPr lang="fr-FR" sz="2400" b="1" dirty="0" smtClean="0">
                <a:solidFill>
                  <a:schemeClr val="accent1">
                    <a:lumMod val="75000"/>
                  </a:schemeClr>
                </a:solidFill>
                <a:latin typeface="Times New Roman" pitchFamily="18" charset="0"/>
                <a:cs typeface="Times New Roman" pitchFamily="18" charset="0"/>
              </a:rPr>
              <a:t>Protéine-Ligand</a:t>
            </a:r>
            <a:endParaRPr lang="fr-FR" sz="2400" b="1" dirty="0">
              <a:solidFill>
                <a:schemeClr val="accent1">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325758" y="71414"/>
            <a:ext cx="6346930" cy="707886"/>
          </a:xfrm>
          <a:prstGeom prst="rect">
            <a:avLst/>
          </a:prstGeom>
        </p:spPr>
        <p:txBody>
          <a:bodyPr wrap="none">
            <a:spAutoFit/>
          </a:bodyPr>
          <a:lstStyle/>
          <a:p>
            <a:r>
              <a:rPr lang="fr-FR" sz="4000" b="1" dirty="0" smtClean="0">
                <a:latin typeface="Times New Roman" pitchFamily="18" charset="0"/>
                <a:cs typeface="Times New Roman" pitchFamily="18" charset="0"/>
              </a:rPr>
              <a:t>Interaction Protéine-Ligand</a:t>
            </a:r>
            <a:endParaRPr lang="fr-FR" sz="4000" b="1" dirty="0">
              <a:latin typeface="Times New Roman" pitchFamily="18" charset="0"/>
              <a:cs typeface="Times New Roman" pitchFamily="18" charset="0"/>
            </a:endParaRPr>
          </a:p>
        </p:txBody>
      </p:sp>
      <p:sp>
        <p:nvSpPr>
          <p:cNvPr id="5" name="Rectangle 4"/>
          <p:cNvSpPr/>
          <p:nvPr/>
        </p:nvSpPr>
        <p:spPr>
          <a:xfrm>
            <a:off x="2285984" y="142852"/>
            <a:ext cx="4878580" cy="707886"/>
          </a:xfrm>
          <a:prstGeom prst="rect">
            <a:avLst/>
          </a:prstGeom>
        </p:spPr>
        <p:txBody>
          <a:bodyPr wrap="none">
            <a:spAutoFit/>
          </a:bodyPr>
          <a:lstStyle/>
          <a:p>
            <a:r>
              <a:rPr lang="fr-FR" sz="4000" b="1" dirty="0" smtClean="0">
                <a:solidFill>
                  <a:schemeClr val="bg1"/>
                </a:solidFill>
                <a:latin typeface="Times New Roman" pitchFamily="18" charset="0"/>
                <a:cs typeface="Times New Roman" pitchFamily="18" charset="0"/>
              </a:rPr>
              <a:t>La liaison Hydrogène</a:t>
            </a:r>
            <a:endParaRPr lang="fr-FR" sz="4000" b="1" dirty="0">
              <a:solidFill>
                <a:schemeClr val="bg1"/>
              </a:solidFill>
              <a:latin typeface="Times New Roman" pitchFamily="18" charset="0"/>
              <a:cs typeface="Times New Roman" pitchFamily="18" charset="0"/>
            </a:endParaRPr>
          </a:p>
        </p:txBody>
      </p:sp>
      <p:pic>
        <p:nvPicPr>
          <p:cNvPr id="1026" name="Picture 2" descr="D:\enseignement\cours docking moléculare\cours\diapo\final_5604f6f41667f9.47365459.png"/>
          <p:cNvPicPr>
            <a:picLocks noChangeAspect="1" noChangeArrowheads="1"/>
          </p:cNvPicPr>
          <p:nvPr/>
        </p:nvPicPr>
        <p:blipFill>
          <a:blip r:embed="rId2"/>
          <a:srcRect/>
          <a:stretch>
            <a:fillRect/>
          </a:stretch>
        </p:blipFill>
        <p:spPr bwMode="auto">
          <a:xfrm>
            <a:off x="2214546" y="1714488"/>
            <a:ext cx="4991021" cy="3292506"/>
          </a:xfrm>
          <a:prstGeom prst="rect">
            <a:avLst/>
          </a:prstGeom>
          <a:noFill/>
        </p:spPr>
      </p:pic>
      <p:sp>
        <p:nvSpPr>
          <p:cNvPr id="7" name="Rectangle 6"/>
          <p:cNvSpPr/>
          <p:nvPr/>
        </p:nvSpPr>
        <p:spPr>
          <a:xfrm>
            <a:off x="6788996" y="2643182"/>
            <a:ext cx="2314544" cy="1015663"/>
          </a:xfrm>
          <a:prstGeom prst="rect">
            <a:avLst/>
          </a:prstGeom>
        </p:spPr>
        <p:txBody>
          <a:bodyPr wrap="none">
            <a:spAutoFit/>
          </a:bodyPr>
          <a:lstStyle/>
          <a:p>
            <a:pPr algn="ctr"/>
            <a:r>
              <a:rPr lang="fr-FR" sz="3000" b="1" dirty="0" smtClean="0">
                <a:solidFill>
                  <a:schemeClr val="bg1"/>
                </a:solidFill>
                <a:latin typeface="Times New Roman" pitchFamily="18" charset="0"/>
                <a:cs typeface="Times New Roman" pitchFamily="18" charset="0"/>
              </a:rPr>
              <a:t>Donneur</a:t>
            </a:r>
          </a:p>
          <a:p>
            <a:pPr algn="ctr"/>
            <a:r>
              <a:rPr lang="fr-FR" sz="3000" b="1" dirty="0" smtClean="0">
                <a:solidFill>
                  <a:schemeClr val="bg1"/>
                </a:solidFill>
                <a:latin typeface="Times New Roman" pitchFamily="18" charset="0"/>
                <a:cs typeface="Times New Roman" pitchFamily="18" charset="0"/>
              </a:rPr>
              <a:t>D’hydrogène</a:t>
            </a:r>
            <a:endParaRPr lang="fr-FR" sz="3000" b="1" dirty="0">
              <a:solidFill>
                <a:schemeClr val="bg1"/>
              </a:solidFill>
              <a:latin typeface="Times New Roman" pitchFamily="18" charset="0"/>
              <a:cs typeface="Times New Roman" pitchFamily="18" charset="0"/>
            </a:endParaRPr>
          </a:p>
        </p:txBody>
      </p:sp>
      <p:sp>
        <p:nvSpPr>
          <p:cNvPr id="8" name="Rectangle 7"/>
          <p:cNvSpPr/>
          <p:nvPr/>
        </p:nvSpPr>
        <p:spPr>
          <a:xfrm>
            <a:off x="357158" y="2714620"/>
            <a:ext cx="2314544" cy="1015663"/>
          </a:xfrm>
          <a:prstGeom prst="rect">
            <a:avLst/>
          </a:prstGeom>
        </p:spPr>
        <p:txBody>
          <a:bodyPr wrap="none">
            <a:spAutoFit/>
          </a:bodyPr>
          <a:lstStyle/>
          <a:p>
            <a:pPr algn="ctr"/>
            <a:r>
              <a:rPr lang="fr-FR" sz="3000" b="1" dirty="0" smtClean="0">
                <a:solidFill>
                  <a:schemeClr val="bg1"/>
                </a:solidFill>
                <a:latin typeface="Times New Roman" pitchFamily="18" charset="0"/>
                <a:cs typeface="Times New Roman" pitchFamily="18" charset="0"/>
              </a:rPr>
              <a:t>Accepteur</a:t>
            </a:r>
          </a:p>
          <a:p>
            <a:pPr algn="ctr"/>
            <a:r>
              <a:rPr lang="fr-FR" sz="3000" b="1" dirty="0" smtClean="0">
                <a:solidFill>
                  <a:schemeClr val="bg1"/>
                </a:solidFill>
                <a:latin typeface="Times New Roman" pitchFamily="18" charset="0"/>
                <a:cs typeface="Times New Roman" pitchFamily="18" charset="0"/>
              </a:rPr>
              <a:t>D’hydrogène</a:t>
            </a:r>
            <a:endParaRPr lang="fr-FR" sz="3000" b="1" dirty="0">
              <a:solidFill>
                <a:schemeClr val="bg1"/>
              </a:solidFill>
              <a:latin typeface="Times New Roman" pitchFamily="18" charset="0"/>
              <a:cs typeface="Times New Roman" pitchFamily="18" charset="0"/>
            </a:endParaRPr>
          </a:p>
        </p:txBody>
      </p:sp>
      <p:sp>
        <p:nvSpPr>
          <p:cNvPr id="9" name="Rectangle 8"/>
          <p:cNvSpPr/>
          <p:nvPr/>
        </p:nvSpPr>
        <p:spPr>
          <a:xfrm>
            <a:off x="857179" y="4160886"/>
            <a:ext cx="1285929" cy="553998"/>
          </a:xfrm>
          <a:prstGeom prst="rect">
            <a:avLst/>
          </a:prstGeom>
        </p:spPr>
        <p:txBody>
          <a:bodyPr wrap="none">
            <a:spAutoFit/>
          </a:bodyPr>
          <a:lstStyle/>
          <a:p>
            <a:pPr algn="ctr"/>
            <a:r>
              <a:rPr lang="fr-FR" sz="3000" b="1" dirty="0" smtClean="0">
                <a:solidFill>
                  <a:schemeClr val="bg1"/>
                </a:solidFill>
                <a:latin typeface="Times New Roman" pitchFamily="18" charset="0"/>
                <a:cs typeface="Times New Roman" pitchFamily="18" charset="0"/>
              </a:rPr>
              <a:t>O,N, F</a:t>
            </a:r>
            <a:endParaRPr lang="fr-FR" sz="3000" b="1" dirty="0">
              <a:solidFill>
                <a:schemeClr val="bg1"/>
              </a:solidFill>
              <a:latin typeface="Times New Roman" pitchFamily="18" charset="0"/>
              <a:cs typeface="Times New Roman" pitchFamily="18" charset="0"/>
            </a:endParaRPr>
          </a:p>
        </p:txBody>
      </p:sp>
      <p:sp>
        <p:nvSpPr>
          <p:cNvPr id="10" name="Rectangle 9"/>
          <p:cNvSpPr/>
          <p:nvPr/>
        </p:nvSpPr>
        <p:spPr>
          <a:xfrm>
            <a:off x="7000892" y="4089448"/>
            <a:ext cx="2185214" cy="553998"/>
          </a:xfrm>
          <a:prstGeom prst="rect">
            <a:avLst/>
          </a:prstGeom>
        </p:spPr>
        <p:txBody>
          <a:bodyPr wrap="none">
            <a:spAutoFit/>
          </a:bodyPr>
          <a:lstStyle/>
          <a:p>
            <a:pPr algn="ctr"/>
            <a:r>
              <a:rPr lang="fr-FR" sz="3000" b="1" dirty="0" smtClean="0">
                <a:solidFill>
                  <a:schemeClr val="bg1"/>
                </a:solidFill>
                <a:latin typeface="Times New Roman" pitchFamily="18" charset="0"/>
                <a:cs typeface="Times New Roman" pitchFamily="18" charset="0"/>
              </a:rPr>
              <a:t>OH,NH, FH</a:t>
            </a:r>
            <a:endParaRPr lang="fr-FR" sz="30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clrChange>
              <a:clrFrom>
                <a:srgbClr val="FFFFFF"/>
              </a:clrFrom>
              <a:clrTo>
                <a:srgbClr val="FFFFFF">
                  <a:alpha val="0"/>
                </a:srgbClr>
              </a:clrTo>
            </a:clrChange>
          </a:blip>
          <a:stretch>
            <a:fillRect/>
          </a:stretch>
        </p:blipFill>
        <p:spPr>
          <a:xfrm>
            <a:off x="5087709" y="2040293"/>
            <a:ext cx="2091191" cy="2010811"/>
          </a:xfrm>
          <a:prstGeom prst="rect">
            <a:avLst/>
          </a:prstGeom>
          <a:noFill/>
        </p:spPr>
      </p:pic>
      <p:pic>
        <p:nvPicPr>
          <p:cNvPr id="5" name="Image 4"/>
          <p:cNvPicPr>
            <a:picLocks noChangeAspect="1"/>
          </p:cNvPicPr>
          <p:nvPr/>
        </p:nvPicPr>
        <p:blipFill>
          <a:blip r:embed="rId3">
            <a:clrChange>
              <a:clrFrom>
                <a:srgbClr val="FFFFFF"/>
              </a:clrFrom>
              <a:clrTo>
                <a:srgbClr val="FFFFFF">
                  <a:alpha val="0"/>
                </a:srgbClr>
              </a:clrTo>
            </a:clrChange>
          </a:blip>
          <a:stretch>
            <a:fillRect/>
          </a:stretch>
        </p:blipFill>
        <p:spPr>
          <a:xfrm>
            <a:off x="5432607" y="4218328"/>
            <a:ext cx="1956233" cy="1807134"/>
          </a:xfrm>
          <a:prstGeom prst="rect">
            <a:avLst/>
          </a:prstGeom>
        </p:spPr>
      </p:pic>
      <p:pic>
        <p:nvPicPr>
          <p:cNvPr id="6" name="Image 5"/>
          <p:cNvPicPr>
            <a:picLocks noChangeAspect="1"/>
          </p:cNvPicPr>
          <p:nvPr/>
        </p:nvPicPr>
        <p:blipFill>
          <a:blip r:embed="rId4">
            <a:clrChange>
              <a:clrFrom>
                <a:srgbClr val="FFFFFF"/>
              </a:clrFrom>
              <a:clrTo>
                <a:srgbClr val="FFFFFF">
                  <a:alpha val="0"/>
                </a:srgbClr>
              </a:clrTo>
            </a:clrChange>
          </a:blip>
          <a:stretch>
            <a:fillRect/>
          </a:stretch>
        </p:blipFill>
        <p:spPr>
          <a:xfrm>
            <a:off x="1600379" y="4333297"/>
            <a:ext cx="2118410" cy="1947744"/>
          </a:xfrm>
          <a:prstGeom prst="rect">
            <a:avLst/>
          </a:prstGeom>
        </p:spPr>
      </p:pic>
      <p:pic>
        <p:nvPicPr>
          <p:cNvPr id="7" name="Image 6"/>
          <p:cNvPicPr>
            <a:picLocks noChangeAspect="1"/>
          </p:cNvPicPr>
          <p:nvPr/>
        </p:nvPicPr>
        <p:blipFill>
          <a:blip r:embed="rId5">
            <a:clrChange>
              <a:clrFrom>
                <a:srgbClr val="FFFFFF"/>
              </a:clrFrom>
              <a:clrTo>
                <a:srgbClr val="FFFFFF">
                  <a:alpha val="0"/>
                </a:srgbClr>
              </a:clrTo>
            </a:clrChange>
          </a:blip>
          <a:stretch>
            <a:fillRect/>
          </a:stretch>
        </p:blipFill>
        <p:spPr>
          <a:xfrm>
            <a:off x="1600914" y="2151564"/>
            <a:ext cx="2019711" cy="1947744"/>
          </a:xfrm>
          <a:prstGeom prst="rect">
            <a:avLst/>
          </a:prstGeom>
        </p:spPr>
      </p:pic>
      <p:pic>
        <p:nvPicPr>
          <p:cNvPr id="8" name="Image 7"/>
          <p:cNvPicPr>
            <a:picLocks noChangeAspect="1"/>
          </p:cNvPicPr>
          <p:nvPr/>
        </p:nvPicPr>
        <p:blipFill>
          <a:blip r:embed="rId6">
            <a:duotone>
              <a:schemeClr val="accent1">
                <a:shade val="45000"/>
                <a:satMod val="135000"/>
              </a:schemeClr>
              <a:prstClr val="white"/>
            </a:duotone>
            <a:clrChange>
              <a:clrFrom>
                <a:srgbClr val="FFFFFF"/>
              </a:clrFrom>
              <a:clrTo>
                <a:srgbClr val="FFFFFF">
                  <a:alpha val="0"/>
                </a:srgbClr>
              </a:clrTo>
            </a:clrChange>
          </a:blip>
          <a:stretch>
            <a:fillRect/>
          </a:stretch>
        </p:blipFill>
        <p:spPr>
          <a:xfrm>
            <a:off x="4649455" y="4575836"/>
            <a:ext cx="1076322" cy="192774"/>
          </a:xfrm>
          <a:prstGeom prst="rect">
            <a:avLst/>
          </a:prstGeom>
        </p:spPr>
      </p:pic>
      <p:pic>
        <p:nvPicPr>
          <p:cNvPr id="9" name="Image 8"/>
          <p:cNvPicPr>
            <a:picLocks noChangeAspect="1"/>
          </p:cNvPicPr>
          <p:nvPr/>
        </p:nvPicPr>
        <p:blipFill>
          <a:blip r:embed="rId6">
            <a:duotone>
              <a:schemeClr val="accent1">
                <a:shade val="45000"/>
                <a:satMod val="135000"/>
              </a:schemeClr>
              <a:prstClr val="white"/>
            </a:duotone>
            <a:clrChange>
              <a:clrFrom>
                <a:srgbClr val="FFFFFF"/>
              </a:clrFrom>
              <a:clrTo>
                <a:srgbClr val="FFFFFF">
                  <a:alpha val="0"/>
                </a:srgbClr>
              </a:clrTo>
            </a:clrChange>
          </a:blip>
          <a:stretch>
            <a:fillRect/>
          </a:stretch>
        </p:blipFill>
        <p:spPr>
          <a:xfrm>
            <a:off x="4546058" y="5380135"/>
            <a:ext cx="999875" cy="179082"/>
          </a:xfrm>
          <a:prstGeom prst="rect">
            <a:avLst/>
          </a:prstGeom>
        </p:spPr>
      </p:pic>
      <p:pic>
        <p:nvPicPr>
          <p:cNvPr id="10" name="Image 9"/>
          <p:cNvPicPr>
            <a:picLocks noChangeAspect="1"/>
          </p:cNvPicPr>
          <p:nvPr/>
        </p:nvPicPr>
        <p:blipFill>
          <a:blip r:embed="rId6">
            <a:duotone>
              <a:schemeClr val="accent1">
                <a:shade val="45000"/>
                <a:satMod val="135000"/>
              </a:schemeClr>
              <a:prstClr val="white"/>
            </a:duotone>
            <a:clrChange>
              <a:clrFrom>
                <a:srgbClr val="FFFFFF"/>
              </a:clrFrom>
              <a:clrTo>
                <a:srgbClr val="FFFFFF">
                  <a:alpha val="0"/>
                </a:srgbClr>
              </a:clrTo>
            </a:clrChange>
          </a:blip>
          <a:stretch>
            <a:fillRect/>
          </a:stretch>
        </p:blipFill>
        <p:spPr>
          <a:xfrm>
            <a:off x="4238773" y="2323876"/>
            <a:ext cx="948843" cy="169942"/>
          </a:xfrm>
          <a:prstGeom prst="rect">
            <a:avLst/>
          </a:prstGeom>
        </p:spPr>
      </p:pic>
      <p:pic>
        <p:nvPicPr>
          <p:cNvPr id="11" name="Image 10"/>
          <p:cNvPicPr>
            <a:picLocks noChangeAspect="1"/>
          </p:cNvPicPr>
          <p:nvPr/>
        </p:nvPicPr>
        <p:blipFill>
          <a:blip r:embed="rId6">
            <a:duotone>
              <a:schemeClr val="accent1">
                <a:shade val="45000"/>
                <a:satMod val="135000"/>
              </a:schemeClr>
              <a:prstClr val="white"/>
            </a:duotone>
            <a:clrChange>
              <a:clrFrom>
                <a:srgbClr val="FFFFFF"/>
              </a:clrFrom>
              <a:clrTo>
                <a:srgbClr val="FFFFFF">
                  <a:alpha val="0"/>
                </a:srgbClr>
              </a:clrTo>
            </a:clrChange>
          </a:blip>
          <a:stretch>
            <a:fillRect/>
          </a:stretch>
        </p:blipFill>
        <p:spPr>
          <a:xfrm>
            <a:off x="4403965" y="3039905"/>
            <a:ext cx="1076322" cy="192774"/>
          </a:xfrm>
          <a:prstGeom prst="rect">
            <a:avLst/>
          </a:prstGeom>
        </p:spPr>
      </p:pic>
      <p:sp>
        <p:nvSpPr>
          <p:cNvPr id="12" name="ZoneTexte 11"/>
          <p:cNvSpPr txBox="1"/>
          <p:nvPr/>
        </p:nvSpPr>
        <p:spPr>
          <a:xfrm>
            <a:off x="6653342" y="3871632"/>
            <a:ext cx="1939137" cy="461665"/>
          </a:xfrm>
          <a:prstGeom prst="rect">
            <a:avLst/>
          </a:prstGeom>
          <a:noFill/>
        </p:spPr>
        <p:txBody>
          <a:bodyPr wrap="square" rtlCol="0">
            <a:spAutoFit/>
          </a:bodyPr>
          <a:lstStyle>
            <a:defPPr>
              <a:defRPr lang="fr-FR"/>
            </a:defPPr>
            <a:lvl1pPr algn="ctr">
              <a:defRPr sz="2400" b="1">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defRPr>
            </a:lvl1pPr>
          </a:lstStyle>
          <a:p>
            <a:r>
              <a:rPr lang="fr-FR" dirty="0"/>
              <a:t>Cytosine</a:t>
            </a:r>
          </a:p>
        </p:txBody>
      </p:sp>
      <p:sp>
        <p:nvSpPr>
          <p:cNvPr id="13" name="ZoneTexte 12"/>
          <p:cNvSpPr txBox="1"/>
          <p:nvPr/>
        </p:nvSpPr>
        <p:spPr>
          <a:xfrm>
            <a:off x="570823" y="3898481"/>
            <a:ext cx="1600506" cy="461665"/>
          </a:xfrm>
          <a:prstGeom prst="rect">
            <a:avLst/>
          </a:prstGeom>
          <a:noFill/>
        </p:spPr>
        <p:txBody>
          <a:bodyPr wrap="square" rtlCol="0">
            <a:spAutoFit/>
          </a:bodyPr>
          <a:lstStyle/>
          <a:p>
            <a:pPr algn="ctr"/>
            <a:r>
              <a:rPr lang="fr-FR" sz="2400" b="1" dirty="0" smtClean="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rPr>
              <a:t>Guanine</a:t>
            </a:r>
            <a:endParaRPr lang="fr-FR" sz="2400" b="1" dirty="0">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14" name="ZoneTexte 13"/>
          <p:cNvSpPr txBox="1"/>
          <p:nvPr/>
        </p:nvSpPr>
        <p:spPr>
          <a:xfrm>
            <a:off x="428596" y="6364195"/>
            <a:ext cx="1742733" cy="461665"/>
          </a:xfrm>
          <a:prstGeom prst="rect">
            <a:avLst/>
          </a:prstGeom>
          <a:noFill/>
        </p:spPr>
        <p:txBody>
          <a:bodyPr wrap="square" rtlCol="0">
            <a:spAutoFit/>
          </a:bodyPr>
          <a:lstStyle>
            <a:defPPr>
              <a:defRPr lang="fr-FR"/>
            </a:defPPr>
            <a:lvl1pPr algn="ctr">
              <a:defRPr sz="2400" b="1">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defRPr>
            </a:lvl1pPr>
          </a:lstStyle>
          <a:p>
            <a:r>
              <a:rPr lang="fr-FR" dirty="0" err="1"/>
              <a:t>Adenine</a:t>
            </a:r>
            <a:endParaRPr lang="fr-FR" dirty="0"/>
          </a:p>
        </p:txBody>
      </p:sp>
      <p:sp>
        <p:nvSpPr>
          <p:cNvPr id="15" name="ZoneTexte 14"/>
          <p:cNvSpPr txBox="1"/>
          <p:nvPr/>
        </p:nvSpPr>
        <p:spPr>
          <a:xfrm>
            <a:off x="6740016" y="6364194"/>
            <a:ext cx="1765790" cy="461665"/>
          </a:xfrm>
          <a:prstGeom prst="rect">
            <a:avLst/>
          </a:prstGeom>
          <a:noFill/>
        </p:spPr>
        <p:txBody>
          <a:bodyPr wrap="square" rtlCol="0">
            <a:spAutoFit/>
          </a:bodyPr>
          <a:lstStyle>
            <a:defPPr>
              <a:defRPr lang="fr-FR"/>
            </a:defPPr>
            <a:lvl1pPr algn="ctr">
              <a:defRPr sz="2400" b="1">
                <a:solidFill>
                  <a:schemeClr val="accent1">
                    <a:lumMod val="50000"/>
                  </a:schemeClr>
                </a:solidFill>
                <a:effectLst>
                  <a:outerShdw blurRad="38100" dist="38100" dir="2700000" algn="tl">
                    <a:srgbClr val="000000">
                      <a:alpha val="43137"/>
                    </a:srgbClr>
                  </a:outerShdw>
                </a:effectLst>
                <a:latin typeface="Comic Sans MS" panose="030F0702030302020204" pitchFamily="66" charset="0"/>
              </a:defRPr>
            </a:lvl1pPr>
          </a:lstStyle>
          <a:p>
            <a:r>
              <a:rPr lang="fr-FR" dirty="0"/>
              <a:t>Thymine </a:t>
            </a:r>
          </a:p>
        </p:txBody>
      </p:sp>
      <p:pic>
        <p:nvPicPr>
          <p:cNvPr id="16" name="Image 15"/>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283606" y="2323876"/>
            <a:ext cx="977352" cy="175048"/>
          </a:xfrm>
          <a:prstGeom prst="rect">
            <a:avLst/>
          </a:prstGeom>
        </p:spPr>
      </p:pic>
      <p:pic>
        <p:nvPicPr>
          <p:cNvPr id="17" name="Image 16"/>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503545" y="3052683"/>
            <a:ext cx="948843" cy="169942"/>
          </a:xfrm>
          <a:prstGeom prst="rect">
            <a:avLst/>
          </a:prstGeom>
        </p:spPr>
      </p:pic>
      <p:pic>
        <p:nvPicPr>
          <p:cNvPr id="18" name="Image 17"/>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483764" y="3728539"/>
            <a:ext cx="948843" cy="169942"/>
          </a:xfrm>
          <a:prstGeom prst="rect">
            <a:avLst/>
          </a:prstGeom>
        </p:spPr>
      </p:pic>
      <p:pic>
        <p:nvPicPr>
          <p:cNvPr id="19" name="Image 18"/>
          <p:cNvPicPr>
            <a:picLocks noChangeAspect="1"/>
          </p:cNvPicPr>
          <p:nvPr/>
        </p:nvPicPr>
        <p:blipFill>
          <a:blip r:embed="rId6">
            <a:duotone>
              <a:schemeClr val="accent1">
                <a:shade val="45000"/>
                <a:satMod val="135000"/>
              </a:schemeClr>
              <a:prstClr val="white"/>
            </a:duotone>
            <a:clrChange>
              <a:clrFrom>
                <a:srgbClr val="FFFFFF"/>
              </a:clrFrom>
              <a:clrTo>
                <a:srgbClr val="FFFFFF">
                  <a:alpha val="0"/>
                </a:srgbClr>
              </a:clrTo>
            </a:clrChange>
          </a:blip>
          <a:stretch>
            <a:fillRect/>
          </a:stretch>
        </p:blipFill>
        <p:spPr>
          <a:xfrm>
            <a:off x="3570183" y="3734324"/>
            <a:ext cx="948843" cy="169942"/>
          </a:xfrm>
          <a:prstGeom prst="rect">
            <a:avLst/>
          </a:prstGeom>
        </p:spPr>
      </p:pic>
      <p:pic>
        <p:nvPicPr>
          <p:cNvPr id="20" name="Image 19"/>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738399" y="4592545"/>
            <a:ext cx="948843" cy="169942"/>
          </a:xfrm>
          <a:prstGeom prst="rect">
            <a:avLst/>
          </a:prstGeom>
        </p:spPr>
      </p:pic>
      <p:pic>
        <p:nvPicPr>
          <p:cNvPr id="21" name="Image 20"/>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586376" y="5380135"/>
            <a:ext cx="948843" cy="169942"/>
          </a:xfrm>
          <a:prstGeom prst="rect">
            <a:avLst/>
          </a:prstGeom>
        </p:spPr>
      </p:pic>
      <p:sp>
        <p:nvSpPr>
          <p:cNvPr id="22" name="ZoneTexte 21"/>
          <p:cNvSpPr txBox="1"/>
          <p:nvPr/>
        </p:nvSpPr>
        <p:spPr>
          <a:xfrm>
            <a:off x="357158" y="785794"/>
            <a:ext cx="4954140" cy="590611"/>
          </a:xfrm>
          <a:prstGeom prst="rect">
            <a:avLst/>
          </a:prstGeom>
        </p:spPr>
        <p:txBody>
          <a:bodyPr wrap="square">
            <a:spAutoFit/>
          </a:bodyPr>
          <a:lstStyle>
            <a:defPPr>
              <a:defRPr lang="fr-FR"/>
            </a:defPPr>
            <a:lvl1pPr marL="152400" marR="152400" algn="just">
              <a:lnSpc>
                <a:spcPct val="107000"/>
              </a:lnSpc>
              <a:spcBef>
                <a:spcPts val="240"/>
              </a:spcBef>
              <a:spcAft>
                <a:spcPts val="840"/>
              </a:spcAft>
              <a:defRPr sz="3200" b="1">
                <a:solidFill>
                  <a:srgbClr val="E32D91">
                    <a:lumMod val="75000"/>
                  </a:srgbClr>
                </a:solidFill>
                <a:effectLst>
                  <a:outerShdw blurRad="38100" dist="38100" dir="2700000" algn="tl">
                    <a:srgbClr val="000000">
                      <a:alpha val="43137"/>
                    </a:srgbClr>
                  </a:outerShdw>
                </a:effectLst>
                <a:latin typeface="Comic Sans MS" panose="030F0702030302020204" pitchFamily="66" charset="0"/>
                <a:ea typeface="Times New Roman" panose="02020603050405020304" pitchFamily="18" charset="0"/>
                <a:cs typeface="Arial" panose="020B0604020202020204" pitchFamily="34" charset="0"/>
              </a:defRPr>
            </a:lvl1pPr>
          </a:lstStyle>
          <a:p>
            <a:r>
              <a:rPr lang="fr-FR" dirty="0" smtClean="0"/>
              <a:t>Exemple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barn(inVertical)">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childTnLst>
                                </p:cTn>
                              </p:par>
                              <p:par>
                                <p:cTn id="48" presetID="16" presetClass="entr" presetSubtype="2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par>
                          <p:cTn id="72" fill="hold">
                            <p:stCondLst>
                              <p:cond delay="500"/>
                            </p:stCondLst>
                            <p:childTnLst>
                              <p:par>
                                <p:cTn id="73" presetID="22" presetClass="entr" presetSubtype="8"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nvGraphicFramePr>
        <p:xfrm>
          <a:off x="928662" y="1714488"/>
          <a:ext cx="7572428" cy="2928960"/>
        </p:xfrm>
        <a:graphic>
          <a:graphicData uri="http://schemas.openxmlformats.org/drawingml/2006/table">
            <a:tbl>
              <a:tblPr>
                <a:tableStyleId>{5202B0CA-FC54-4496-8BCA-5EF66A818D29}</a:tableStyleId>
              </a:tblPr>
              <a:tblGrid>
                <a:gridCol w="1893107"/>
                <a:gridCol w="1893107"/>
                <a:gridCol w="1893107"/>
                <a:gridCol w="1893107"/>
              </a:tblGrid>
              <a:tr h="732240">
                <a:tc>
                  <a:txBody>
                    <a:bodyPr/>
                    <a:lstStyle/>
                    <a:p>
                      <a:pPr algn="ctr">
                        <a:lnSpc>
                          <a:spcPct val="150000"/>
                        </a:lnSpc>
                        <a:spcAft>
                          <a:spcPts val="0"/>
                        </a:spcAft>
                      </a:pPr>
                      <a:r>
                        <a:rPr lang="fr-FR" sz="1600" b="1" dirty="0">
                          <a:latin typeface="Times New Roman" pitchFamily="18" charset="0"/>
                          <a:cs typeface="Times New Roman" pitchFamily="18" charset="0"/>
                        </a:rPr>
                        <a:t>Longueur Ǻ</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a:latin typeface="Times New Roman" pitchFamily="18" charset="0"/>
                          <a:cs typeface="Times New Roman" pitchFamily="18" charset="0"/>
                        </a:rPr>
                        <a:t>Angle (°)</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a:latin typeface="Times New Roman" pitchFamily="18" charset="0"/>
                          <a:cs typeface="Times New Roman" pitchFamily="18" charset="0"/>
                        </a:rPr>
                        <a:t>Energie (</a:t>
                      </a:r>
                      <a:r>
                        <a:rPr lang="fr-FR" sz="1600" b="1" dirty="0" smtClean="0">
                          <a:latin typeface="Times New Roman" pitchFamily="18" charset="0"/>
                          <a:cs typeface="Times New Roman" pitchFamily="18" charset="0"/>
                        </a:rPr>
                        <a:t>kcal/mol</a:t>
                      </a:r>
                      <a:r>
                        <a:rPr lang="fr-FR" sz="1600" b="1" dirty="0">
                          <a:latin typeface="Times New Roman" pitchFamily="18" charset="0"/>
                          <a:cs typeface="Times New Roman" pitchFamily="18" charset="0"/>
                        </a:rPr>
                        <a:t>)</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smtClean="0">
                          <a:latin typeface="Times New Roman" pitchFamily="18" charset="0"/>
                          <a:cs typeface="Times New Roman" pitchFamily="18" charset="0"/>
                        </a:rPr>
                        <a:t>Description</a:t>
                      </a:r>
                      <a:endParaRPr lang="fr-FR" sz="1600" b="1" dirty="0">
                        <a:latin typeface="Times New Roman" pitchFamily="18" charset="0"/>
                        <a:ea typeface="Times New Roman"/>
                        <a:cs typeface="Times New Roman" pitchFamily="18" charset="0"/>
                      </a:endParaRPr>
                    </a:p>
                  </a:txBody>
                  <a:tcPr marL="68580" marR="68580" marT="0" marB="0" anchor="ctr"/>
                </a:tc>
              </a:tr>
              <a:tr h="732240">
                <a:tc>
                  <a:txBody>
                    <a:bodyPr/>
                    <a:lstStyle/>
                    <a:p>
                      <a:pPr algn="ctr">
                        <a:lnSpc>
                          <a:spcPct val="150000"/>
                        </a:lnSpc>
                        <a:spcAft>
                          <a:spcPts val="0"/>
                        </a:spcAft>
                      </a:pPr>
                      <a:r>
                        <a:rPr lang="fr-FR" sz="1600" b="1" dirty="0">
                          <a:latin typeface="Times New Roman" pitchFamily="18" charset="0"/>
                          <a:cs typeface="Times New Roman" pitchFamily="18" charset="0"/>
                        </a:rPr>
                        <a:t>2.2 à 4.0 </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a:latin typeface="Times New Roman" pitchFamily="18" charset="0"/>
                          <a:cs typeface="Times New Roman" pitchFamily="18" charset="0"/>
                        </a:rPr>
                        <a:t>90 à 150</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smtClean="0">
                          <a:latin typeface="Times New Roman" pitchFamily="18" charset="0"/>
                          <a:cs typeface="Times New Roman" pitchFamily="18" charset="0"/>
                        </a:rPr>
                        <a:t>0.24 </a:t>
                      </a:r>
                      <a:r>
                        <a:rPr lang="fr-FR" sz="1600" b="1" dirty="0">
                          <a:latin typeface="Times New Roman" pitchFamily="18" charset="0"/>
                          <a:cs typeface="Times New Roman" pitchFamily="18" charset="0"/>
                        </a:rPr>
                        <a:t>à </a:t>
                      </a:r>
                      <a:r>
                        <a:rPr lang="fr-FR" sz="1600" b="1" dirty="0" smtClean="0">
                          <a:latin typeface="Times New Roman" pitchFamily="18" charset="0"/>
                          <a:cs typeface="Times New Roman" pitchFamily="18" charset="0"/>
                        </a:rPr>
                        <a:t>1</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a:latin typeface="Times New Roman" pitchFamily="18" charset="0"/>
                          <a:cs typeface="Times New Roman" pitchFamily="18" charset="0"/>
                        </a:rPr>
                        <a:t>Faible intensité </a:t>
                      </a:r>
                      <a:endParaRPr lang="fr-FR" sz="1600" b="1">
                        <a:latin typeface="Times New Roman" pitchFamily="18" charset="0"/>
                        <a:ea typeface="Times New Roman"/>
                        <a:cs typeface="Times New Roman" pitchFamily="18" charset="0"/>
                      </a:endParaRPr>
                    </a:p>
                  </a:txBody>
                  <a:tcPr marL="68580" marR="68580" marT="0" marB="0" anchor="ctr"/>
                </a:tc>
              </a:tr>
              <a:tr h="732240">
                <a:tc>
                  <a:txBody>
                    <a:bodyPr/>
                    <a:lstStyle/>
                    <a:p>
                      <a:pPr algn="ctr">
                        <a:lnSpc>
                          <a:spcPct val="150000"/>
                        </a:lnSpc>
                        <a:spcAft>
                          <a:spcPts val="0"/>
                        </a:spcAft>
                      </a:pPr>
                      <a:r>
                        <a:rPr lang="fr-FR" sz="1600" b="1" dirty="0">
                          <a:latin typeface="Times New Roman" pitchFamily="18" charset="0"/>
                          <a:cs typeface="Times New Roman" pitchFamily="18" charset="0"/>
                        </a:rPr>
                        <a:t>1.5 à 3.2</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a:latin typeface="Times New Roman" pitchFamily="18" charset="0"/>
                          <a:cs typeface="Times New Roman" pitchFamily="18" charset="0"/>
                        </a:rPr>
                        <a:t>130 à 180</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smtClean="0">
                          <a:latin typeface="Times New Roman" pitchFamily="18" charset="0"/>
                          <a:cs typeface="Times New Roman" pitchFamily="18" charset="0"/>
                        </a:rPr>
                        <a:t>1 </a:t>
                      </a:r>
                      <a:r>
                        <a:rPr lang="fr-FR" sz="1600" b="1" dirty="0">
                          <a:latin typeface="Times New Roman" pitchFamily="18" charset="0"/>
                          <a:cs typeface="Times New Roman" pitchFamily="18" charset="0"/>
                        </a:rPr>
                        <a:t>à </a:t>
                      </a:r>
                      <a:r>
                        <a:rPr lang="fr-FR" sz="1600" b="1" dirty="0" smtClean="0">
                          <a:latin typeface="Times New Roman" pitchFamily="18" charset="0"/>
                          <a:cs typeface="Times New Roman" pitchFamily="18" charset="0"/>
                        </a:rPr>
                        <a:t>4</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a:latin typeface="Times New Roman" pitchFamily="18" charset="0"/>
                          <a:cs typeface="Times New Roman" pitchFamily="18" charset="0"/>
                        </a:rPr>
                        <a:t>Modérée </a:t>
                      </a:r>
                      <a:endParaRPr lang="fr-FR" sz="1600" b="1" dirty="0">
                        <a:latin typeface="Times New Roman" pitchFamily="18" charset="0"/>
                        <a:ea typeface="Times New Roman"/>
                        <a:cs typeface="Times New Roman" pitchFamily="18" charset="0"/>
                      </a:endParaRPr>
                    </a:p>
                  </a:txBody>
                  <a:tcPr marL="68580" marR="68580" marT="0" marB="0" anchor="ctr"/>
                </a:tc>
              </a:tr>
              <a:tr h="732240">
                <a:tc>
                  <a:txBody>
                    <a:bodyPr/>
                    <a:lstStyle/>
                    <a:p>
                      <a:pPr algn="ctr">
                        <a:lnSpc>
                          <a:spcPct val="150000"/>
                        </a:lnSpc>
                        <a:spcAft>
                          <a:spcPts val="0"/>
                        </a:spcAft>
                      </a:pPr>
                      <a:r>
                        <a:rPr lang="fr-FR" sz="1600" b="1" dirty="0">
                          <a:latin typeface="Times New Roman" pitchFamily="18" charset="0"/>
                          <a:cs typeface="Times New Roman" pitchFamily="18" charset="0"/>
                        </a:rPr>
                        <a:t>1.2 à 2.5</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a:latin typeface="Times New Roman" pitchFamily="18" charset="0"/>
                          <a:cs typeface="Times New Roman" pitchFamily="18" charset="0"/>
                        </a:rPr>
                        <a:t>175 à 180</a:t>
                      </a:r>
                      <a:endParaRPr lang="fr-FR" sz="1600" b="1">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smtClean="0">
                          <a:latin typeface="Times New Roman" pitchFamily="18" charset="0"/>
                          <a:cs typeface="Times New Roman" pitchFamily="18" charset="0"/>
                        </a:rPr>
                        <a:t>4 </a:t>
                      </a:r>
                      <a:r>
                        <a:rPr lang="fr-FR" sz="1600" b="1" dirty="0">
                          <a:latin typeface="Times New Roman" pitchFamily="18" charset="0"/>
                          <a:cs typeface="Times New Roman" pitchFamily="18" charset="0"/>
                        </a:rPr>
                        <a:t>à </a:t>
                      </a:r>
                      <a:r>
                        <a:rPr lang="fr-FR" sz="1600" b="1" dirty="0" smtClean="0">
                          <a:latin typeface="Times New Roman" pitchFamily="18" charset="0"/>
                          <a:cs typeface="Times New Roman" pitchFamily="18" charset="0"/>
                        </a:rPr>
                        <a:t>10</a:t>
                      </a:r>
                      <a:endParaRPr lang="fr-FR" sz="1600" b="1" dirty="0">
                        <a:latin typeface="Times New Roman" pitchFamily="18" charset="0"/>
                        <a:ea typeface="Times New Roman"/>
                        <a:cs typeface="Times New Roman" pitchFamily="18" charset="0"/>
                      </a:endParaRPr>
                    </a:p>
                  </a:txBody>
                  <a:tcPr marL="68580" marR="68580" marT="0" marB="0" anchor="ctr"/>
                </a:tc>
                <a:tc>
                  <a:txBody>
                    <a:bodyPr/>
                    <a:lstStyle/>
                    <a:p>
                      <a:pPr algn="ctr">
                        <a:lnSpc>
                          <a:spcPct val="150000"/>
                        </a:lnSpc>
                        <a:spcAft>
                          <a:spcPts val="0"/>
                        </a:spcAft>
                      </a:pPr>
                      <a:r>
                        <a:rPr lang="fr-FR" sz="1600" b="1" dirty="0">
                          <a:latin typeface="Times New Roman" pitchFamily="18" charset="0"/>
                          <a:cs typeface="Times New Roman" pitchFamily="18" charset="0"/>
                        </a:rPr>
                        <a:t>Forte </a:t>
                      </a:r>
                      <a:endParaRPr lang="fr-FR" sz="1600" b="1" dirty="0">
                        <a:latin typeface="Times New Roman" pitchFamily="18" charset="0"/>
                        <a:ea typeface="Times New Roman"/>
                        <a:cs typeface="Times New Roman" pitchFamily="18" charset="0"/>
                      </a:endParaRPr>
                    </a:p>
                  </a:txBody>
                  <a:tcPr marL="68580" marR="68580" marT="0" marB="0" anchor="ctr"/>
                </a:tc>
              </a:tr>
            </a:tbl>
          </a:graphicData>
        </a:graphic>
      </p:graphicFrame>
      <p:sp>
        <p:nvSpPr>
          <p:cNvPr id="5" name="Rectangle 4"/>
          <p:cNvSpPr/>
          <p:nvPr/>
        </p:nvSpPr>
        <p:spPr>
          <a:xfrm>
            <a:off x="785786" y="142852"/>
            <a:ext cx="7719421" cy="707886"/>
          </a:xfrm>
          <a:prstGeom prst="rect">
            <a:avLst/>
          </a:prstGeom>
        </p:spPr>
        <p:txBody>
          <a:bodyPr wrap="none">
            <a:spAutoFit/>
          </a:bodyPr>
          <a:lstStyle/>
          <a:p>
            <a:r>
              <a:rPr lang="fr-FR" sz="4000" b="1" dirty="0" smtClean="0">
                <a:latin typeface="Times New Roman" pitchFamily="18" charset="0"/>
                <a:cs typeface="Times New Roman" pitchFamily="18" charset="0"/>
              </a:rPr>
              <a:t>Propriétés de la liaison Hydrogène</a:t>
            </a:r>
            <a:endParaRPr lang="fr-FR" sz="4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l="26940" t="31445" r="25293" b="13867"/>
          <a:stretch>
            <a:fillRect/>
          </a:stretch>
        </p:blipFill>
        <p:spPr bwMode="auto">
          <a:xfrm>
            <a:off x="0" y="1071547"/>
            <a:ext cx="9144000" cy="5828354"/>
          </a:xfrm>
          <a:prstGeom prst="rect">
            <a:avLst/>
          </a:prstGeom>
          <a:noFill/>
          <a:ln w="9525">
            <a:noFill/>
            <a:miter lim="800000"/>
            <a:headEnd/>
            <a:tailEnd/>
          </a:ln>
          <a:effectLst/>
        </p:spPr>
      </p:pic>
      <p:sp>
        <p:nvSpPr>
          <p:cNvPr id="6" name="Rectangle 5"/>
          <p:cNvSpPr/>
          <p:nvPr/>
        </p:nvSpPr>
        <p:spPr>
          <a:xfrm>
            <a:off x="71406" y="71414"/>
            <a:ext cx="9178603" cy="1015663"/>
          </a:xfrm>
          <a:prstGeom prst="rect">
            <a:avLst/>
          </a:prstGeom>
        </p:spPr>
        <p:txBody>
          <a:bodyPr wrap="none">
            <a:spAutoFit/>
          </a:bodyPr>
          <a:lstStyle/>
          <a:p>
            <a:r>
              <a:rPr lang="fr-FR" sz="3000" b="1" dirty="0" smtClean="0">
                <a:latin typeface="Times New Roman" pitchFamily="18" charset="0"/>
                <a:cs typeface="Times New Roman" pitchFamily="18" charset="0"/>
              </a:rPr>
              <a:t>Plusieurs radicaux d’acides aminés peuvent participer </a:t>
            </a:r>
          </a:p>
          <a:p>
            <a:r>
              <a:rPr lang="fr-FR" sz="3000" b="1" dirty="0" smtClean="0">
                <a:latin typeface="Times New Roman" pitchFamily="18" charset="0"/>
                <a:cs typeface="Times New Roman" pitchFamily="18" charset="0"/>
              </a:rPr>
              <a:t>à la formation d’une liaison hydrogène</a:t>
            </a:r>
            <a:endParaRPr lang="fr-FR" sz="3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84" y="142852"/>
            <a:ext cx="4390946" cy="707886"/>
          </a:xfrm>
          <a:prstGeom prst="rect">
            <a:avLst/>
          </a:prstGeom>
        </p:spPr>
        <p:txBody>
          <a:bodyPr wrap="none">
            <a:spAutoFit/>
          </a:bodyPr>
          <a:lstStyle/>
          <a:p>
            <a:r>
              <a:rPr lang="fr-FR" sz="4000" b="1" dirty="0" smtClean="0">
                <a:latin typeface="Times New Roman" pitchFamily="18" charset="0"/>
                <a:cs typeface="Times New Roman" pitchFamily="18" charset="0"/>
              </a:rPr>
              <a:t>Interaction ionique</a:t>
            </a:r>
            <a:endParaRPr lang="fr-FR" sz="4000" b="1" dirty="0">
              <a:latin typeface="Times New Roman" pitchFamily="18" charset="0"/>
              <a:cs typeface="Times New Roman" pitchFamily="18" charset="0"/>
            </a:endParaRPr>
          </a:p>
        </p:txBody>
      </p:sp>
      <p:sp>
        <p:nvSpPr>
          <p:cNvPr id="3" name="Rectangle 2"/>
          <p:cNvSpPr/>
          <p:nvPr/>
        </p:nvSpPr>
        <p:spPr>
          <a:xfrm>
            <a:off x="500034" y="1006602"/>
            <a:ext cx="5738046" cy="553998"/>
          </a:xfrm>
          <a:prstGeom prst="rect">
            <a:avLst/>
          </a:prstGeom>
        </p:spPr>
        <p:txBody>
          <a:bodyPr wrap="none">
            <a:spAutoFit/>
          </a:bodyPr>
          <a:lstStyle/>
          <a:p>
            <a:r>
              <a:rPr lang="fr-FR" sz="3000" b="1" dirty="0" smtClean="0">
                <a:latin typeface="Times New Roman" pitchFamily="18" charset="0"/>
                <a:cs typeface="Times New Roman" pitchFamily="18" charset="0"/>
              </a:rPr>
              <a:t>Entre groupes chimiques ioniques</a:t>
            </a:r>
            <a:endParaRPr lang="fr-FR" sz="3000" b="1" dirty="0">
              <a:latin typeface="Times New Roman" pitchFamily="18" charset="0"/>
              <a:cs typeface="Times New Roman" pitchFamily="18" charset="0"/>
            </a:endParaRPr>
          </a:p>
        </p:txBody>
      </p:sp>
      <p:sp>
        <p:nvSpPr>
          <p:cNvPr id="4" name="Rectangle 3"/>
          <p:cNvSpPr/>
          <p:nvPr/>
        </p:nvSpPr>
        <p:spPr>
          <a:xfrm>
            <a:off x="500034" y="1720982"/>
            <a:ext cx="6979283" cy="553998"/>
          </a:xfrm>
          <a:prstGeom prst="rect">
            <a:avLst/>
          </a:prstGeom>
        </p:spPr>
        <p:txBody>
          <a:bodyPr wrap="none">
            <a:spAutoFit/>
          </a:bodyPr>
          <a:lstStyle/>
          <a:p>
            <a:r>
              <a:rPr lang="fr-FR" sz="3000" b="1" dirty="0" smtClean="0">
                <a:latin typeface="Times New Roman" pitchFamily="18" charset="0"/>
                <a:cs typeface="Times New Roman" pitchFamily="18" charset="0"/>
              </a:rPr>
              <a:t>Interaction électrostatique charge-charge</a:t>
            </a:r>
            <a:endParaRPr lang="fr-FR" sz="3000" b="1" dirty="0">
              <a:latin typeface="Times New Roman" pitchFamily="18" charset="0"/>
              <a:cs typeface="Times New Roman" pitchFamily="18" charset="0"/>
            </a:endParaRPr>
          </a:p>
        </p:txBody>
      </p:sp>
      <p:pic>
        <p:nvPicPr>
          <p:cNvPr id="6" name="Picture 4"/>
          <p:cNvPicPr>
            <a:picLocks noChangeAspect="1" noChangeArrowheads="1"/>
          </p:cNvPicPr>
          <p:nvPr/>
        </p:nvPicPr>
        <p:blipFill>
          <a:blip r:embed="rId2"/>
          <a:srcRect l="25256" t="33203" r="49487" b="37500"/>
          <a:stretch>
            <a:fillRect/>
          </a:stretch>
        </p:blipFill>
        <p:spPr bwMode="auto">
          <a:xfrm>
            <a:off x="1857356" y="2643182"/>
            <a:ext cx="5057810" cy="3298572"/>
          </a:xfrm>
          <a:prstGeom prst="rect">
            <a:avLst/>
          </a:prstGeom>
          <a:noFill/>
          <a:ln w="9525">
            <a:noFill/>
            <a:miter lim="800000"/>
            <a:headEnd/>
            <a:tailEnd/>
          </a:ln>
          <a:effectLst/>
        </p:spPr>
      </p:pic>
      <p:sp>
        <p:nvSpPr>
          <p:cNvPr id="10" name="Organigramme : Connecteur 9"/>
          <p:cNvSpPr/>
          <p:nvPr/>
        </p:nvSpPr>
        <p:spPr>
          <a:xfrm>
            <a:off x="5214942" y="4357694"/>
            <a:ext cx="600502" cy="504968"/>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500" dirty="0" smtClean="0">
                <a:solidFill>
                  <a:schemeClr val="bg1"/>
                </a:solidFill>
                <a:latin typeface="Arial Black" panose="020B0A04020102020204" pitchFamily="34" charset="0"/>
              </a:rPr>
              <a:t>+</a:t>
            </a:r>
            <a:endParaRPr lang="fr-FR" sz="2500" dirty="0">
              <a:solidFill>
                <a:schemeClr val="bg1"/>
              </a:solidFill>
              <a:latin typeface="Arial Black" panose="020B0A04020102020204" pitchFamily="34" charset="0"/>
            </a:endParaRPr>
          </a:p>
        </p:txBody>
      </p:sp>
      <p:sp>
        <p:nvSpPr>
          <p:cNvPr id="11" name="Organigramme : Connecteur 10"/>
          <p:cNvSpPr/>
          <p:nvPr/>
        </p:nvSpPr>
        <p:spPr>
          <a:xfrm>
            <a:off x="3214678" y="5143512"/>
            <a:ext cx="600502" cy="504968"/>
          </a:xfrm>
          <a:prstGeom prst="flowChartConnector">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3000" dirty="0" smtClean="0">
                <a:solidFill>
                  <a:srgbClr val="FF0000"/>
                </a:solidFill>
                <a:latin typeface="Arial Black" panose="020B0A04020102020204" pitchFamily="34" charset="0"/>
              </a:rPr>
              <a:t>-</a:t>
            </a:r>
            <a:endParaRPr lang="fr-FR" sz="3000" dirty="0">
              <a:solidFill>
                <a:srgbClr val="FF000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85984" y="142852"/>
            <a:ext cx="4091185" cy="707886"/>
          </a:xfrm>
          <a:prstGeom prst="rect">
            <a:avLst/>
          </a:prstGeom>
        </p:spPr>
        <p:txBody>
          <a:bodyPr wrap="none">
            <a:spAutoFit/>
          </a:bodyPr>
          <a:lstStyle/>
          <a:p>
            <a:r>
              <a:rPr lang="fr-FR" sz="4000" b="1" dirty="0" smtClean="0">
                <a:solidFill>
                  <a:schemeClr val="bg1"/>
                </a:solidFill>
                <a:latin typeface="Times New Roman" pitchFamily="18" charset="0"/>
                <a:cs typeface="Times New Roman" pitchFamily="18" charset="0"/>
              </a:rPr>
              <a:t>La liaison ionique</a:t>
            </a:r>
            <a:endParaRPr lang="fr-FR" sz="4000" b="1" dirty="0">
              <a:solidFill>
                <a:schemeClr val="bg1"/>
              </a:solidFill>
              <a:latin typeface="Times New Roman" pitchFamily="18" charset="0"/>
              <a:cs typeface="Times New Roman" pitchFamily="18" charset="0"/>
            </a:endParaRPr>
          </a:p>
        </p:txBody>
      </p:sp>
      <p:sp>
        <p:nvSpPr>
          <p:cNvPr id="7" name="Rectangle 6"/>
          <p:cNvSpPr/>
          <p:nvPr/>
        </p:nvSpPr>
        <p:spPr>
          <a:xfrm>
            <a:off x="357158" y="1214422"/>
            <a:ext cx="8862298" cy="1015663"/>
          </a:xfrm>
          <a:prstGeom prst="rect">
            <a:avLst/>
          </a:prstGeom>
        </p:spPr>
        <p:txBody>
          <a:bodyPr wrap="none">
            <a:spAutoFit/>
          </a:bodyPr>
          <a:lstStyle/>
          <a:p>
            <a:r>
              <a:rPr lang="fr-FR" sz="3000" b="1" dirty="0" smtClean="0">
                <a:solidFill>
                  <a:srgbClr val="FF0000"/>
                </a:solidFill>
                <a:latin typeface="Times New Roman" pitchFamily="18" charset="0"/>
                <a:cs typeface="Times New Roman" pitchFamily="18" charset="0"/>
              </a:rPr>
              <a:t>Pont salin (</a:t>
            </a:r>
            <a:r>
              <a:rPr lang="fr-FR" sz="3000" b="1" dirty="0" err="1" smtClean="0">
                <a:solidFill>
                  <a:srgbClr val="FF0000"/>
                </a:solidFill>
                <a:latin typeface="Times New Roman" pitchFamily="18" charset="0"/>
                <a:cs typeface="Times New Roman" pitchFamily="18" charset="0"/>
              </a:rPr>
              <a:t>salt</a:t>
            </a:r>
            <a:r>
              <a:rPr lang="fr-FR" sz="3000" b="1" dirty="0" smtClean="0">
                <a:solidFill>
                  <a:srgbClr val="FF0000"/>
                </a:solidFill>
                <a:latin typeface="Times New Roman" pitchFamily="18" charset="0"/>
                <a:cs typeface="Times New Roman" pitchFamily="18" charset="0"/>
              </a:rPr>
              <a:t> bridge): interaction entre deux paires</a:t>
            </a:r>
          </a:p>
          <a:p>
            <a:r>
              <a:rPr lang="fr-FR" sz="3000" b="1" dirty="0" smtClean="0">
                <a:solidFill>
                  <a:srgbClr val="FF0000"/>
                </a:solidFill>
                <a:latin typeface="Times New Roman" pitchFamily="18" charset="0"/>
                <a:cs typeface="Times New Roman" pitchFamily="18" charset="0"/>
              </a:rPr>
              <a:t>d’ions  </a:t>
            </a:r>
            <a:endParaRPr lang="fr-FR" sz="3000" b="1" dirty="0">
              <a:solidFill>
                <a:srgbClr val="FF0000"/>
              </a:solidFill>
              <a:latin typeface="Times New Roman" pitchFamily="18" charset="0"/>
              <a:cs typeface="Times New Roman" pitchFamily="18" charset="0"/>
            </a:endParaRPr>
          </a:p>
        </p:txBody>
      </p:sp>
      <p:pic>
        <p:nvPicPr>
          <p:cNvPr id="3078" name="Picture 6"/>
          <p:cNvPicPr>
            <a:picLocks noChangeAspect="1" noChangeArrowheads="1"/>
          </p:cNvPicPr>
          <p:nvPr/>
        </p:nvPicPr>
        <p:blipFill>
          <a:blip r:embed="rId2"/>
          <a:srcRect l="32431" t="49733" r="54392" b="15820"/>
          <a:stretch>
            <a:fillRect/>
          </a:stretch>
        </p:blipFill>
        <p:spPr bwMode="auto">
          <a:xfrm>
            <a:off x="1214414" y="2714620"/>
            <a:ext cx="2357454" cy="3464743"/>
          </a:xfrm>
          <a:prstGeom prst="rect">
            <a:avLst/>
          </a:prstGeom>
          <a:noFill/>
          <a:ln w="9525">
            <a:noFill/>
            <a:miter lim="800000"/>
            <a:headEnd/>
            <a:tailEnd/>
          </a:ln>
          <a:effectLst/>
        </p:spPr>
      </p:pic>
      <p:sp>
        <p:nvSpPr>
          <p:cNvPr id="13" name="Explosion 1 12"/>
          <p:cNvSpPr/>
          <p:nvPr/>
        </p:nvSpPr>
        <p:spPr>
          <a:xfrm>
            <a:off x="2214546" y="1928802"/>
            <a:ext cx="6572264" cy="1200152"/>
          </a:xfrm>
          <a:prstGeom prst="irregularSeal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smtClean="0">
                <a:solidFill>
                  <a:schemeClr val="bg1"/>
                </a:solidFill>
                <a:latin typeface="Times New Roman" pitchFamily="18" charset="0"/>
                <a:cs typeface="Times New Roman" pitchFamily="18" charset="0"/>
              </a:rPr>
              <a:t>Supérieure à 4Kcal/mol</a:t>
            </a:r>
          </a:p>
        </p:txBody>
      </p:sp>
      <p:pic>
        <p:nvPicPr>
          <p:cNvPr id="8" name="Picture 32" descr="ion pair, salt bridge"/>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929190" y="3286124"/>
            <a:ext cx="2387668" cy="2011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5145" y="142852"/>
            <a:ext cx="7361631" cy="707886"/>
          </a:xfrm>
          <a:prstGeom prst="rect">
            <a:avLst/>
          </a:prstGeom>
        </p:spPr>
        <p:txBody>
          <a:bodyPr wrap="none">
            <a:spAutoFit/>
          </a:bodyPr>
          <a:lstStyle/>
          <a:p>
            <a:r>
              <a:rPr lang="fr-FR" sz="4000" b="1" dirty="0" smtClean="0">
                <a:latin typeface="Times New Roman" pitchFamily="18" charset="0"/>
                <a:cs typeface="Times New Roman" pitchFamily="18" charset="0"/>
              </a:rPr>
              <a:t>Les interactions hydrophobiques</a:t>
            </a:r>
            <a:endParaRPr lang="fr-FR" sz="4000" b="1" dirty="0">
              <a:latin typeface="Times New Roman" pitchFamily="18" charset="0"/>
              <a:cs typeface="Times New Roman" pitchFamily="18" charset="0"/>
            </a:endParaRPr>
          </a:p>
        </p:txBody>
      </p:sp>
      <p:pic>
        <p:nvPicPr>
          <p:cNvPr id="51202" name="Picture 2" descr="D:\enseignement\cours docking moléculare\cours\diapo\Waals.gif"/>
          <p:cNvPicPr>
            <a:picLocks noChangeAspect="1" noChangeArrowheads="1"/>
          </p:cNvPicPr>
          <p:nvPr/>
        </p:nvPicPr>
        <p:blipFill>
          <a:blip r:embed="rId2"/>
          <a:srcRect b="22358"/>
          <a:stretch>
            <a:fillRect/>
          </a:stretch>
        </p:blipFill>
        <p:spPr bwMode="auto">
          <a:xfrm>
            <a:off x="428596" y="3192762"/>
            <a:ext cx="4714908" cy="2736568"/>
          </a:xfrm>
          <a:prstGeom prst="rect">
            <a:avLst/>
          </a:prstGeom>
          <a:noFill/>
        </p:spPr>
      </p:pic>
      <p:sp>
        <p:nvSpPr>
          <p:cNvPr id="8" name="Explosion 1 7"/>
          <p:cNvSpPr/>
          <p:nvPr/>
        </p:nvSpPr>
        <p:spPr>
          <a:xfrm>
            <a:off x="2786050" y="2500306"/>
            <a:ext cx="6572264" cy="1200152"/>
          </a:xfrm>
          <a:prstGeom prst="irregularSeal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smtClean="0">
                <a:solidFill>
                  <a:schemeClr val="bg1"/>
                </a:solidFill>
                <a:latin typeface="Times New Roman" pitchFamily="18" charset="0"/>
                <a:cs typeface="Times New Roman" pitchFamily="18" charset="0"/>
              </a:rPr>
              <a:t>Inférieure à 1Kcal/mol</a:t>
            </a:r>
          </a:p>
        </p:txBody>
      </p:sp>
      <p:sp>
        <p:nvSpPr>
          <p:cNvPr id="5" name="Rectangle 4"/>
          <p:cNvSpPr/>
          <p:nvPr/>
        </p:nvSpPr>
        <p:spPr>
          <a:xfrm>
            <a:off x="357158" y="1214422"/>
            <a:ext cx="9066969" cy="553998"/>
          </a:xfrm>
          <a:prstGeom prst="rect">
            <a:avLst/>
          </a:prstGeom>
        </p:spPr>
        <p:txBody>
          <a:bodyPr wrap="none">
            <a:spAutoFit/>
          </a:bodyPr>
          <a:lstStyle/>
          <a:p>
            <a:r>
              <a:rPr lang="fr-FR" sz="3000" b="1" dirty="0" smtClean="0">
                <a:latin typeface="Times New Roman" pitchFamily="18" charset="0"/>
                <a:cs typeface="Times New Roman" pitchFamily="18" charset="0"/>
              </a:rPr>
              <a:t>Entre deux groupes chimiques non chargés et apolaire</a:t>
            </a:r>
            <a:endParaRPr lang="fr-FR" sz="3000" b="1" dirty="0">
              <a:latin typeface="Times New Roman" pitchFamily="18" charset="0"/>
              <a:cs typeface="Times New Roman" pitchFamily="18" charset="0"/>
            </a:endParaRPr>
          </a:p>
        </p:txBody>
      </p:sp>
      <p:sp>
        <p:nvSpPr>
          <p:cNvPr id="6" name="Rectangle 5"/>
          <p:cNvSpPr/>
          <p:nvPr/>
        </p:nvSpPr>
        <p:spPr>
          <a:xfrm>
            <a:off x="357158" y="1857364"/>
            <a:ext cx="7000924" cy="553998"/>
          </a:xfrm>
          <a:prstGeom prst="rect">
            <a:avLst/>
          </a:prstGeom>
        </p:spPr>
        <p:txBody>
          <a:bodyPr wrap="square">
            <a:spAutoFit/>
          </a:bodyPr>
          <a:lstStyle/>
          <a:p>
            <a:r>
              <a:rPr lang="fr-FR" sz="3000" b="1" dirty="0" smtClean="0">
                <a:latin typeface="Times New Roman" pitchFamily="18" charset="0"/>
                <a:cs typeface="Times New Roman" pitchFamily="18" charset="0"/>
              </a:rPr>
              <a:t>Faible intensité (énergie d’interaction) </a:t>
            </a:r>
            <a:endParaRPr lang="fr-FR" sz="3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86050" y="214290"/>
            <a:ext cx="2871299" cy="707886"/>
          </a:xfrm>
          <a:prstGeom prst="rect">
            <a:avLst/>
          </a:prstGeom>
        </p:spPr>
        <p:txBody>
          <a:bodyPr wrap="none">
            <a:spAutoFit/>
          </a:bodyPr>
          <a:lstStyle/>
          <a:p>
            <a:r>
              <a:rPr lang="el-GR" sz="4000" b="1" dirty="0" smtClean="0">
                <a:latin typeface="Times New Roman" pitchFamily="18" charset="0"/>
                <a:cs typeface="Times New Roman" pitchFamily="18" charset="0"/>
              </a:rPr>
              <a:t>π</a:t>
            </a:r>
            <a:r>
              <a:rPr lang="fr-FR" sz="4000" b="1" dirty="0" smtClean="0">
                <a:latin typeface="Times New Roman" pitchFamily="18" charset="0"/>
                <a:cs typeface="Times New Roman" pitchFamily="18" charset="0"/>
              </a:rPr>
              <a:t>-</a:t>
            </a:r>
            <a:r>
              <a:rPr lang="el-GR" sz="4000" b="1" dirty="0" smtClean="0">
                <a:latin typeface="Times New Roman" pitchFamily="18" charset="0"/>
                <a:cs typeface="Times New Roman" pitchFamily="18" charset="0"/>
              </a:rPr>
              <a:t>π</a:t>
            </a:r>
            <a:r>
              <a:rPr lang="fr-FR" sz="4000" b="1" dirty="0" smtClean="0">
                <a:latin typeface="Times New Roman" pitchFamily="18" charset="0"/>
                <a:cs typeface="Times New Roman" pitchFamily="18" charset="0"/>
              </a:rPr>
              <a:t> </a:t>
            </a:r>
            <a:r>
              <a:rPr lang="fr-FR" sz="4000" b="1" dirty="0" err="1" smtClean="0">
                <a:latin typeface="Times New Roman" pitchFamily="18" charset="0"/>
                <a:cs typeface="Times New Roman" pitchFamily="18" charset="0"/>
              </a:rPr>
              <a:t>stacking</a:t>
            </a:r>
            <a:endParaRPr lang="fr-FR" sz="4000" b="1"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a:srcRect l="23609" t="50781" r="36310" b="16992"/>
          <a:stretch>
            <a:fillRect/>
          </a:stretch>
        </p:blipFill>
        <p:spPr bwMode="auto">
          <a:xfrm>
            <a:off x="642910" y="4286256"/>
            <a:ext cx="5072098" cy="2357454"/>
          </a:xfrm>
          <a:prstGeom prst="rect">
            <a:avLst/>
          </a:prstGeom>
          <a:noFill/>
          <a:ln w="9525">
            <a:noFill/>
            <a:miter lim="800000"/>
            <a:headEnd/>
            <a:tailEnd/>
          </a:ln>
          <a:effectLst/>
        </p:spPr>
      </p:pic>
      <p:sp>
        <p:nvSpPr>
          <p:cNvPr id="7" name="Rectangle 6"/>
          <p:cNvSpPr/>
          <p:nvPr/>
        </p:nvSpPr>
        <p:spPr>
          <a:xfrm>
            <a:off x="357158" y="1214422"/>
            <a:ext cx="5205849" cy="553998"/>
          </a:xfrm>
          <a:prstGeom prst="rect">
            <a:avLst/>
          </a:prstGeom>
        </p:spPr>
        <p:txBody>
          <a:bodyPr wrap="none">
            <a:spAutoFit/>
          </a:bodyPr>
          <a:lstStyle/>
          <a:p>
            <a:r>
              <a:rPr lang="fr-FR" sz="3000" b="1" dirty="0" smtClean="0">
                <a:latin typeface="Times New Roman" pitchFamily="18" charset="0"/>
                <a:cs typeface="Times New Roman" pitchFamily="18" charset="0"/>
              </a:rPr>
              <a:t>Entre deux cycles aromatiques</a:t>
            </a:r>
            <a:endParaRPr lang="fr-FR" sz="3000" b="1" dirty="0">
              <a:latin typeface="Times New Roman" pitchFamily="18" charset="0"/>
              <a:cs typeface="Times New Roman" pitchFamily="18" charset="0"/>
            </a:endParaRPr>
          </a:p>
        </p:txBody>
      </p:sp>
      <p:sp>
        <p:nvSpPr>
          <p:cNvPr id="8" name="Rectangle 7"/>
          <p:cNvSpPr/>
          <p:nvPr/>
        </p:nvSpPr>
        <p:spPr>
          <a:xfrm>
            <a:off x="357158" y="1913271"/>
            <a:ext cx="7018781" cy="1015663"/>
          </a:xfrm>
          <a:prstGeom prst="rect">
            <a:avLst/>
          </a:prstGeom>
        </p:spPr>
        <p:txBody>
          <a:bodyPr wrap="none">
            <a:spAutoFit/>
          </a:bodyPr>
          <a:lstStyle/>
          <a:p>
            <a:r>
              <a:rPr lang="fr-FR" sz="3000" b="1" dirty="0" smtClean="0">
                <a:latin typeface="Times New Roman" pitchFamily="18" charset="0"/>
                <a:cs typeface="Times New Roman" pitchFamily="18" charset="0"/>
              </a:rPr>
              <a:t>Valeur énergétique plus importante que </a:t>
            </a:r>
          </a:p>
          <a:p>
            <a:r>
              <a:rPr lang="fr-FR" sz="3000" b="1" dirty="0" smtClean="0">
                <a:latin typeface="Times New Roman" pitchFamily="18" charset="0"/>
                <a:cs typeface="Times New Roman" pitchFamily="18" charset="0"/>
              </a:rPr>
              <a:t>les interactions hydrophobiques</a:t>
            </a:r>
            <a:endParaRPr lang="fr-FR" sz="3000" b="1" dirty="0">
              <a:latin typeface="Times New Roman" pitchFamily="18" charset="0"/>
              <a:cs typeface="Times New Roman" pitchFamily="18" charset="0"/>
            </a:endParaRPr>
          </a:p>
        </p:txBody>
      </p:sp>
      <p:sp>
        <p:nvSpPr>
          <p:cNvPr id="9" name="Rectangle 8"/>
          <p:cNvSpPr/>
          <p:nvPr/>
        </p:nvSpPr>
        <p:spPr>
          <a:xfrm>
            <a:off x="357158" y="2913403"/>
            <a:ext cx="7061036" cy="553998"/>
          </a:xfrm>
          <a:prstGeom prst="rect">
            <a:avLst/>
          </a:prstGeom>
        </p:spPr>
        <p:txBody>
          <a:bodyPr wrap="none">
            <a:spAutoFit/>
          </a:bodyPr>
          <a:lstStyle/>
          <a:p>
            <a:r>
              <a:rPr lang="fr-FR" sz="3000" b="1" dirty="0" smtClean="0">
                <a:latin typeface="Times New Roman" pitchFamily="18" charset="0"/>
                <a:cs typeface="Times New Roman" pitchFamily="18" charset="0"/>
              </a:rPr>
              <a:t>Distance entre les cycles allant jusqu’à 4Ǻ</a:t>
            </a:r>
            <a:endParaRPr lang="fr-FR" sz="3000" b="1" dirty="0">
              <a:latin typeface="Times New Roman" pitchFamily="18" charset="0"/>
              <a:cs typeface="Times New Roman" pitchFamily="18" charset="0"/>
            </a:endParaRPr>
          </a:p>
        </p:txBody>
      </p:sp>
      <p:pic>
        <p:nvPicPr>
          <p:cNvPr id="10" name="Picture 2" descr="http://protein.bio.unipd.it/ring/img/docs/pipistack.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35655" y="3786190"/>
            <a:ext cx="3108345" cy="266429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349786"/>
            <a:ext cx="2808312" cy="698063"/>
          </a:xfrm>
          <a:prstGeom prst="flowChartAlternateProcess">
            <a:avLst/>
          </a:prstGeom>
          <a:noFill/>
          <a:ln w="38100">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Sommaire</a:t>
            </a:r>
            <a:endParaRPr lang="fr-FR" sz="3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7" name="ZoneTexte 6"/>
          <p:cNvSpPr txBox="1"/>
          <p:nvPr/>
        </p:nvSpPr>
        <p:spPr>
          <a:xfrm>
            <a:off x="428596" y="2000240"/>
            <a:ext cx="6391493" cy="369332"/>
          </a:xfrm>
          <a:prstGeom prst="rect">
            <a:avLst/>
          </a:prstGeom>
          <a:noFill/>
        </p:spPr>
        <p:txBody>
          <a:bodyPr wrap="none" rtlCol="0">
            <a:spAutoFit/>
          </a:bodyPr>
          <a:lstStyle/>
          <a:p>
            <a:r>
              <a:rPr lang="fr-FR" dirty="0" smtClean="0"/>
              <a:t>2-Reconnaissance moléculaire (interactions protéine-ligand) </a:t>
            </a:r>
            <a:endParaRPr lang="fr-FR" dirty="0"/>
          </a:p>
        </p:txBody>
      </p:sp>
      <p:sp>
        <p:nvSpPr>
          <p:cNvPr id="8" name="ZoneTexte 7"/>
          <p:cNvSpPr txBox="1"/>
          <p:nvPr/>
        </p:nvSpPr>
        <p:spPr>
          <a:xfrm>
            <a:off x="428596" y="1416594"/>
            <a:ext cx="3044423" cy="369332"/>
          </a:xfrm>
          <a:prstGeom prst="rect">
            <a:avLst/>
          </a:prstGeom>
          <a:noFill/>
        </p:spPr>
        <p:txBody>
          <a:bodyPr wrap="none" rtlCol="0">
            <a:spAutoFit/>
          </a:bodyPr>
          <a:lstStyle/>
          <a:p>
            <a:r>
              <a:rPr lang="fr-FR" dirty="0" smtClean="0"/>
              <a:t>1- Introduction: </a:t>
            </a:r>
            <a:r>
              <a:rPr lang="fr-FR" i="1" dirty="0" smtClean="0"/>
              <a:t>Drug-design</a:t>
            </a:r>
            <a:endParaRPr lang="fr-FR" i="1" dirty="0"/>
          </a:p>
        </p:txBody>
      </p:sp>
      <p:sp>
        <p:nvSpPr>
          <p:cNvPr id="11" name="ZoneTexte 10"/>
          <p:cNvSpPr txBox="1"/>
          <p:nvPr/>
        </p:nvSpPr>
        <p:spPr>
          <a:xfrm>
            <a:off x="428596" y="2643182"/>
            <a:ext cx="8107989" cy="646331"/>
          </a:xfrm>
          <a:prstGeom prst="rect">
            <a:avLst/>
          </a:prstGeom>
          <a:noFill/>
        </p:spPr>
        <p:txBody>
          <a:bodyPr wrap="none" rtlCol="0">
            <a:spAutoFit/>
          </a:bodyPr>
          <a:lstStyle/>
          <a:p>
            <a:r>
              <a:rPr lang="fr-FR" dirty="0" smtClean="0"/>
              <a:t>3-</a:t>
            </a:r>
            <a:r>
              <a:rPr lang="fr-FR" dirty="0" smtClean="0"/>
              <a:t>D</a:t>
            </a:r>
            <a:r>
              <a:rPr lang="fr-FR" dirty="0" smtClean="0"/>
              <a:t>ocking </a:t>
            </a:r>
            <a:r>
              <a:rPr lang="fr-FR" dirty="0" smtClean="0"/>
              <a:t>moléculaire, (docking + scoring, applications (CV, visualisation des </a:t>
            </a:r>
          </a:p>
          <a:p>
            <a:r>
              <a:rPr lang="fr-FR" dirty="0" smtClean="0"/>
              <a:t>Interactions), Flexibilité…)</a:t>
            </a:r>
            <a:endParaRPr lang="fr-FR" dirty="0"/>
          </a:p>
        </p:txBody>
      </p:sp>
      <p:sp>
        <p:nvSpPr>
          <p:cNvPr id="12" name="ZoneTexte 11"/>
          <p:cNvSpPr txBox="1"/>
          <p:nvPr/>
        </p:nvSpPr>
        <p:spPr>
          <a:xfrm>
            <a:off x="428596" y="3571876"/>
            <a:ext cx="5288692" cy="369332"/>
          </a:xfrm>
          <a:prstGeom prst="rect">
            <a:avLst/>
          </a:prstGeom>
          <a:noFill/>
        </p:spPr>
        <p:txBody>
          <a:bodyPr wrap="none" rtlCol="0">
            <a:spAutoFit/>
          </a:bodyPr>
          <a:lstStyle/>
          <a:p>
            <a:r>
              <a:rPr lang="fr-FR" dirty="0" smtClean="0"/>
              <a:t>4-Outils</a:t>
            </a:r>
            <a:r>
              <a:rPr lang="fr-FR" dirty="0" smtClean="0"/>
              <a:t>: cible, ligands, programmes, Filtres ADME</a:t>
            </a:r>
            <a:endParaRPr lang="fr-FR" dirty="0"/>
          </a:p>
        </p:txBody>
      </p:sp>
      <p:sp>
        <p:nvSpPr>
          <p:cNvPr id="13" name="ZoneTexte 12"/>
          <p:cNvSpPr txBox="1"/>
          <p:nvPr/>
        </p:nvSpPr>
        <p:spPr>
          <a:xfrm>
            <a:off x="428596" y="4286256"/>
            <a:ext cx="7738016" cy="1754326"/>
          </a:xfrm>
          <a:prstGeom prst="rect">
            <a:avLst/>
          </a:prstGeom>
          <a:noFill/>
        </p:spPr>
        <p:txBody>
          <a:bodyPr wrap="none" rtlCol="0">
            <a:spAutoFit/>
          </a:bodyPr>
          <a:lstStyle/>
          <a:p>
            <a:r>
              <a:rPr lang="fr-FR" dirty="0" smtClean="0"/>
              <a:t>5-Applications : Drug-design, visualisation des interactions </a:t>
            </a:r>
            <a:r>
              <a:rPr lang="fr-FR" dirty="0" smtClean="0"/>
              <a:t>protéine-ligand</a:t>
            </a:r>
          </a:p>
          <a:p>
            <a:endParaRPr lang="fr-FR" dirty="0" smtClean="0"/>
          </a:p>
          <a:p>
            <a:r>
              <a:rPr lang="fr-FR" dirty="0" smtClean="0"/>
              <a:t>6-Simulation des propriétés ADMET</a:t>
            </a:r>
            <a:endParaRPr lang="fr-FR" dirty="0" smtClean="0"/>
          </a:p>
          <a:p>
            <a:endParaRPr lang="fr-FR" dirty="0" smtClean="0"/>
          </a:p>
          <a:p>
            <a:r>
              <a:rPr lang="fr-FR" dirty="0" smtClean="0"/>
              <a:t>7</a:t>
            </a:r>
            <a:r>
              <a:rPr lang="fr-FR" dirty="0" smtClean="0"/>
              <a:t>- Tests </a:t>
            </a:r>
            <a:r>
              <a:rPr lang="fr-FR" dirty="0" smtClean="0"/>
              <a:t>d’évaluation d’un criblage</a:t>
            </a:r>
          </a:p>
          <a:p>
            <a:endParaRPr lang="fr-FR" dirty="0" smtClean="0"/>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472" y="38377"/>
            <a:ext cx="8501122" cy="461665"/>
          </a:xfrm>
          <a:prstGeom prst="rect">
            <a:avLst/>
          </a:prstGeom>
        </p:spPr>
        <p:txBody>
          <a:bodyPr wrap="square">
            <a:spAutoFit/>
          </a:bodyPr>
          <a:lstStyle/>
          <a:p>
            <a:r>
              <a:rPr lang="fr-FR" sz="2400" b="1" dirty="0" smtClean="0">
                <a:ln w="11430"/>
                <a:effectLst>
                  <a:outerShdw blurRad="80000" dist="40000" dir="5040000" algn="tl">
                    <a:srgbClr val="000000">
                      <a:alpha val="30000"/>
                    </a:srgbClr>
                  </a:outerShdw>
                  <a:reflection blurRad="6350" stA="60000" endA="900" endPos="58000" dir="5400000" sy="-100000" algn="bl" rotWithShape="0"/>
                </a:effectLst>
                <a:latin typeface="Book Antiqua" pitchFamily="18" charset="0"/>
              </a:rPr>
              <a:t>Le </a:t>
            </a:r>
            <a:r>
              <a:rPr lang="fr-FR" sz="2400" b="1" dirty="0" err="1" smtClean="0">
                <a:ln w="11430"/>
                <a:effectLst>
                  <a:outerShdw blurRad="80000" dist="40000" dir="5040000" algn="tl">
                    <a:srgbClr val="000000">
                      <a:alpha val="30000"/>
                    </a:srgbClr>
                  </a:outerShdw>
                  <a:reflection blurRad="6350" stA="60000" endA="900" endPos="58000" dir="5400000" sy="-100000" algn="bl" rotWithShape="0"/>
                </a:effectLst>
                <a:latin typeface="Book Antiqua" pitchFamily="18" charset="0"/>
              </a:rPr>
              <a:t>Docking</a:t>
            </a:r>
            <a:r>
              <a:rPr lang="fr-FR" sz="2400" b="1" dirty="0" smtClean="0">
                <a:ln w="11430"/>
                <a:effectLst>
                  <a:outerShdw blurRad="80000" dist="40000" dir="5040000" algn="tl">
                    <a:srgbClr val="000000">
                      <a:alpha val="30000"/>
                    </a:srgbClr>
                  </a:outerShdw>
                  <a:reflection blurRad="6350" stA="60000" endA="900" endPos="58000" dir="5400000" sy="-100000" algn="bl" rotWithShape="0"/>
                </a:effectLst>
                <a:latin typeface="Book Antiqua" pitchFamily="18" charset="0"/>
              </a:rPr>
              <a:t> Moléculaire: une réussite loin d’être virtuelle</a:t>
            </a:r>
            <a:endParaRPr lang="fr-FR" sz="2400" b="1" dirty="0">
              <a:ln w="11430"/>
              <a:effectLst>
                <a:outerShdw blurRad="80000" dist="40000" dir="5040000" algn="tl">
                  <a:srgbClr val="000000">
                    <a:alpha val="30000"/>
                  </a:srgbClr>
                </a:outerShdw>
                <a:reflection blurRad="6350" stA="60000" endA="900" endPos="58000" dir="5400000" sy="-100000" algn="bl" rotWithShape="0"/>
              </a:effectLst>
              <a:latin typeface="Book Antiqua" pitchFamily="18" charset="0"/>
            </a:endParaRPr>
          </a:p>
        </p:txBody>
      </p:sp>
      <p:pic>
        <p:nvPicPr>
          <p:cNvPr id="1026" name="Picture 2" descr="C:\Documents and Settings\mohsen\Bureau\rédaction\présentation\ordinateur.gif"/>
          <p:cNvPicPr>
            <a:picLocks noChangeAspect="1" noChangeArrowheads="1"/>
          </p:cNvPicPr>
          <p:nvPr/>
        </p:nvPicPr>
        <p:blipFill>
          <a:blip r:embed="rId3"/>
          <a:srcRect/>
          <a:stretch>
            <a:fillRect/>
          </a:stretch>
        </p:blipFill>
        <p:spPr bwMode="auto">
          <a:xfrm>
            <a:off x="0" y="4929198"/>
            <a:ext cx="1714479" cy="1928802"/>
          </a:xfrm>
          <a:prstGeom prst="rect">
            <a:avLst/>
          </a:prstGeom>
          <a:noFill/>
        </p:spPr>
      </p:pic>
      <p:pic>
        <p:nvPicPr>
          <p:cNvPr id="1029" name="Picture 5" descr="C:\Documents and Settings\mohsen\Bureau\rédaction\présentation\frog1.jpg"/>
          <p:cNvPicPr>
            <a:picLocks noChangeAspect="1" noChangeArrowheads="1"/>
          </p:cNvPicPr>
          <p:nvPr/>
        </p:nvPicPr>
        <p:blipFill>
          <a:blip r:embed="rId4" cstate="print"/>
          <a:srcRect/>
          <a:stretch>
            <a:fillRect/>
          </a:stretch>
        </p:blipFill>
        <p:spPr bwMode="auto">
          <a:xfrm>
            <a:off x="714348" y="5143511"/>
            <a:ext cx="500066" cy="571505"/>
          </a:xfrm>
          <a:prstGeom prst="rect">
            <a:avLst/>
          </a:prstGeom>
          <a:noFill/>
          <a:scene3d>
            <a:camera prst="perspectiveHeroicExtremeLeftFacing"/>
            <a:lightRig rig="threePt" dir="t"/>
          </a:scene3d>
        </p:spPr>
      </p:pic>
      <p:sp>
        <p:nvSpPr>
          <p:cNvPr id="12" name="Pensées 11"/>
          <p:cNvSpPr/>
          <p:nvPr/>
        </p:nvSpPr>
        <p:spPr>
          <a:xfrm>
            <a:off x="0" y="642918"/>
            <a:ext cx="9144000" cy="4643470"/>
          </a:xfrm>
          <a:prstGeom prst="cloudCallout">
            <a:avLst>
              <a:gd name="adj1" fmla="val -34276"/>
              <a:gd name="adj2" fmla="val 63642"/>
            </a:avLst>
          </a:prstGeom>
          <a:solidFill>
            <a:schemeClr val="tx1"/>
          </a:solidFill>
          <a:ln>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a:sp3d>
        </p:spPr>
        <p:style>
          <a:lnRef idx="2">
            <a:schemeClr val="accent6"/>
          </a:lnRef>
          <a:fillRef idx="1">
            <a:schemeClr val="lt1"/>
          </a:fillRef>
          <a:effectRef idx="0">
            <a:schemeClr val="accent6"/>
          </a:effectRef>
          <a:fontRef idx="minor">
            <a:schemeClr val="dk1"/>
          </a:fontRef>
        </p:style>
        <p:txBody>
          <a:bodyPr rtlCol="0" anchor="ctr"/>
          <a:lstStyle/>
          <a:p>
            <a:pPr algn="ctr"/>
            <a:endParaRPr lang="fr-FR" dirty="0"/>
          </a:p>
        </p:txBody>
      </p:sp>
      <p:pic>
        <p:nvPicPr>
          <p:cNvPr id="1030" name="Picture 6" descr="C:\Documents and Settings\mohsen\Bureau\rédaction\présentation\prot.tif"/>
          <p:cNvPicPr>
            <a:picLocks noChangeAspect="1" noChangeArrowheads="1"/>
          </p:cNvPicPr>
          <p:nvPr/>
        </p:nvPicPr>
        <p:blipFill>
          <a:blip r:embed="rId5"/>
          <a:srcRect l="19879" t="6395" r="29920"/>
          <a:stretch>
            <a:fillRect/>
          </a:stretch>
        </p:blipFill>
        <p:spPr bwMode="auto">
          <a:xfrm>
            <a:off x="1000100" y="1643050"/>
            <a:ext cx="3643338" cy="2786083"/>
          </a:xfrm>
          <a:prstGeom prst="ellipse">
            <a:avLst/>
          </a:prstGeom>
          <a:ln>
            <a:noFill/>
          </a:ln>
          <a:effectLst>
            <a:softEdge rad="112500"/>
          </a:effectLst>
        </p:spPr>
      </p:pic>
      <p:sp>
        <p:nvSpPr>
          <p:cNvPr id="14" name="ZoneTexte 13"/>
          <p:cNvSpPr txBox="1"/>
          <p:nvPr/>
        </p:nvSpPr>
        <p:spPr>
          <a:xfrm>
            <a:off x="2357422" y="1357298"/>
            <a:ext cx="1285884" cy="400110"/>
          </a:xfrm>
          <a:prstGeom prst="rect">
            <a:avLst/>
          </a:prstGeom>
          <a:noFill/>
        </p:spPr>
        <p:txBody>
          <a:bodyPr wrap="square" rtlCol="0">
            <a:spAutoFit/>
          </a:bodyPr>
          <a:lstStyle/>
          <a:p>
            <a:r>
              <a:rPr lang="fr-F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Book Antiqua" pitchFamily="18" charset="0"/>
              </a:rPr>
              <a:t>Protéine</a:t>
            </a:r>
            <a:endPar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Book Antiqua" pitchFamily="18" charset="0"/>
            </a:endParaRPr>
          </a:p>
        </p:txBody>
      </p:sp>
      <p:sp>
        <p:nvSpPr>
          <p:cNvPr id="15" name="Plus 14"/>
          <p:cNvSpPr/>
          <p:nvPr/>
        </p:nvSpPr>
        <p:spPr>
          <a:xfrm>
            <a:off x="5000628" y="2786058"/>
            <a:ext cx="571504" cy="500066"/>
          </a:xfrm>
          <a:prstGeom prst="mathPl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6" name="ZoneTexte 15"/>
          <p:cNvSpPr txBox="1"/>
          <p:nvPr/>
        </p:nvSpPr>
        <p:spPr>
          <a:xfrm>
            <a:off x="6072198" y="1428736"/>
            <a:ext cx="1071570" cy="400110"/>
          </a:xfrm>
          <a:prstGeom prst="rect">
            <a:avLst/>
          </a:prstGeom>
          <a:noFill/>
        </p:spPr>
        <p:txBody>
          <a:bodyPr wrap="square" rtlCol="0">
            <a:spAutoFit/>
          </a:bodyPr>
          <a:lstStyle/>
          <a:p>
            <a:r>
              <a:rPr lang="fr-F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Book Antiqua" pitchFamily="18" charset="0"/>
              </a:rPr>
              <a:t>Ligand</a:t>
            </a:r>
            <a:endPar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Book Antiqua" pitchFamily="18" charset="0"/>
            </a:endParaRPr>
          </a:p>
        </p:txBody>
      </p:sp>
      <p:pic>
        <p:nvPicPr>
          <p:cNvPr id="1031" name="Picture 7" descr="C:\Documents and Settings\mohsen\Bureau\rédaction\présentation\lig.tif"/>
          <p:cNvPicPr>
            <a:picLocks noChangeAspect="1" noChangeArrowheads="1"/>
          </p:cNvPicPr>
          <p:nvPr/>
        </p:nvPicPr>
        <p:blipFill>
          <a:blip r:embed="rId6"/>
          <a:srcRect l="44706" t="45931" r="47490" b="41860"/>
          <a:stretch>
            <a:fillRect/>
          </a:stretch>
        </p:blipFill>
        <p:spPr bwMode="auto">
          <a:xfrm>
            <a:off x="6215074" y="2786058"/>
            <a:ext cx="642942" cy="571504"/>
          </a:xfrm>
          <a:prstGeom prst="rect">
            <a:avLst/>
          </a:prstGeom>
          <a:ln>
            <a:noFill/>
          </a:ln>
          <a:effectLst>
            <a:softEdge rad="112500"/>
          </a:effectLst>
        </p:spPr>
      </p:pic>
      <p:sp>
        <p:nvSpPr>
          <p:cNvPr id="18" name="Ellipse 17"/>
          <p:cNvSpPr/>
          <p:nvPr/>
        </p:nvSpPr>
        <p:spPr>
          <a:xfrm>
            <a:off x="3857620" y="2571744"/>
            <a:ext cx="914400" cy="9144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9" name="ZoneTexte 18"/>
          <p:cNvSpPr txBox="1"/>
          <p:nvPr/>
        </p:nvSpPr>
        <p:spPr>
          <a:xfrm>
            <a:off x="2714612" y="1214422"/>
            <a:ext cx="3714776" cy="400110"/>
          </a:xfrm>
          <a:prstGeom prst="rect">
            <a:avLst/>
          </a:prstGeom>
          <a:noFill/>
        </p:spPr>
        <p:txBody>
          <a:bodyPr wrap="square" rtlCol="0">
            <a:spAutoFit/>
          </a:bodyPr>
          <a:lstStyle/>
          <a:p>
            <a:r>
              <a:rPr lang="fr-FR"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Book Antiqua" pitchFamily="18" charset="0"/>
              </a:rPr>
              <a:t>Complexe protéine-ligand</a:t>
            </a:r>
            <a:endParaRPr lang="fr-FR"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reflection blurRad="6350" stA="55000" endA="300" endPos="45500" dir="5400000" sy="-100000" algn="bl" rotWithShape="0"/>
              </a:effectLst>
              <a:latin typeface="Book Antiqua" pitchFamily="18" charset="0"/>
            </a:endParaRPr>
          </a:p>
        </p:txBody>
      </p:sp>
      <p:pic>
        <p:nvPicPr>
          <p:cNvPr id="1033" name="Picture 9" descr="C:\Documents and Settings\mohsen\Bureau\rédaction\présentation\prot+lig zoome.tif"/>
          <p:cNvPicPr>
            <a:picLocks noChangeAspect="1" noChangeArrowheads="1"/>
          </p:cNvPicPr>
          <p:nvPr/>
        </p:nvPicPr>
        <p:blipFill>
          <a:blip r:embed="rId7"/>
          <a:srcRect r="23694"/>
          <a:stretch>
            <a:fillRect/>
          </a:stretch>
        </p:blipFill>
        <p:spPr bwMode="auto">
          <a:xfrm>
            <a:off x="1714480" y="1714488"/>
            <a:ext cx="5143536" cy="3000396"/>
          </a:xfrm>
          <a:prstGeom prst="ellipse">
            <a:avLst/>
          </a:prstGeom>
          <a:noFill/>
          <a:ln w="38100">
            <a:solidFill>
              <a:schemeClr val="accent5">
                <a:lumMod val="40000"/>
                <a:lumOff val="60000"/>
              </a:schemeClr>
            </a:solidFill>
          </a:ln>
          <a:scene3d>
            <a:camera prst="orthographicFront"/>
            <a:lightRig rig="threePt" dir="t"/>
          </a:scene3d>
          <a:sp3d>
            <a:bevelT/>
          </a:sp3d>
        </p:spPr>
      </p:pic>
      <p:sp>
        <p:nvSpPr>
          <p:cNvPr id="17" name="Explosion 2 16"/>
          <p:cNvSpPr/>
          <p:nvPr/>
        </p:nvSpPr>
        <p:spPr>
          <a:xfrm>
            <a:off x="714348" y="1428736"/>
            <a:ext cx="4357718" cy="2071702"/>
          </a:xfrm>
          <a:prstGeom prst="irregularSeal2">
            <a:avLst/>
          </a:prstGeom>
          <a:ln>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smtClean="0">
                <a:solidFill>
                  <a:schemeClr val="bg1"/>
                </a:solidFill>
                <a:latin typeface="Book Antiqua" pitchFamily="18" charset="0"/>
              </a:rPr>
              <a:t>Score (ΔG’</a:t>
            </a:r>
            <a:r>
              <a:rPr lang="fr-FR" sz="1200" dirty="0" smtClean="0">
                <a:solidFill>
                  <a:schemeClr val="bg1"/>
                </a:solidFill>
                <a:latin typeface="Book Antiqua" pitchFamily="18" charset="0"/>
              </a:rPr>
              <a:t>0</a:t>
            </a:r>
            <a:r>
              <a:rPr lang="fr-FR" sz="2400" dirty="0" smtClean="0">
                <a:solidFill>
                  <a:schemeClr val="bg1"/>
                </a:solidFill>
                <a:latin typeface="Book Antiqua" pitchFamily="18" charset="0"/>
              </a:rPr>
              <a:t>) en Kcal/mol</a:t>
            </a:r>
            <a:endParaRPr lang="fr-FR" sz="2400" dirty="0">
              <a:solidFill>
                <a:schemeClr val="bg1"/>
              </a:solidFill>
              <a:latin typeface="Book Antiqua" pitchFamily="18"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strips(downLeft)">
                                      <p:cBhvr>
                                        <p:cTn id="10" dur="500"/>
                                        <p:tgtEl>
                                          <p:spTgt spid="1026"/>
                                        </p:tgtEl>
                                      </p:cBhvr>
                                    </p:animEffect>
                                  </p:childTnLst>
                                </p:cTn>
                              </p:par>
                              <p:par>
                                <p:cTn id="11" presetID="18" presetClass="entr" presetSubtype="12"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strips(downLeft)">
                                      <p:cBhvr>
                                        <p:cTn id="13" dur="500"/>
                                        <p:tgtEl>
                                          <p:spTgt spid="102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par>
                                <p:cTn id="24" presetID="18" presetClass="entr" presetSubtype="12"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strips(downLeft)">
                                      <p:cBhvr>
                                        <p:cTn id="26" dur="5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par>
                                <p:cTn id="37" presetID="18" presetClass="entr" presetSubtype="12" fill="hold" nodeType="withEffect">
                                  <p:stCondLst>
                                    <p:cond delay="0"/>
                                  </p:stCondLst>
                                  <p:childTnLst>
                                    <p:set>
                                      <p:cBhvr>
                                        <p:cTn id="38" dur="1" fill="hold">
                                          <p:stCondLst>
                                            <p:cond delay="0"/>
                                          </p:stCondLst>
                                        </p:cTn>
                                        <p:tgtEl>
                                          <p:spTgt spid="1031"/>
                                        </p:tgtEl>
                                        <p:attrNameLst>
                                          <p:attrName>style.visibility</p:attrName>
                                        </p:attrNameLst>
                                      </p:cBhvr>
                                      <p:to>
                                        <p:strVal val="visible"/>
                                      </p:to>
                                    </p:set>
                                    <p:animEffect transition="in" filter="strips(downLeft)">
                                      <p:cBhvr>
                                        <p:cTn id="39" dur="500"/>
                                        <p:tgtEl>
                                          <p:spTgt spid="103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4" presetClass="exit" presetSubtype="10" fill="hold" grpId="1" nodeType="withEffect">
                                  <p:stCondLst>
                                    <p:cond delay="0"/>
                                  </p:stCondLst>
                                  <p:childTnLst>
                                    <p:animEffect transition="out" filter="randombar(horizont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4" presetClass="exit" presetSubtype="10" fill="hold" grpId="1" nodeType="withEffect">
                                  <p:stCondLst>
                                    <p:cond delay="0"/>
                                  </p:stCondLst>
                                  <p:childTnLst>
                                    <p:animEffect transition="out" filter="randombar(horizontal)">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3" presetClass="path" presetSubtype="0" accel="50000" decel="50000" fill="hold" nodeType="clickEffect">
                                  <p:stCondLst>
                                    <p:cond delay="0"/>
                                  </p:stCondLst>
                                  <p:childTnLst>
                                    <p:animMotion origin="layout" path="M 3.05556E-6 -9.24855E-7 L 0.16788 0.00486 " pathEditMode="relative" rAng="0" ptsTypes="AA">
                                      <p:cBhvr>
                                        <p:cTn id="54" dur="2000" fill="hold"/>
                                        <p:tgtEl>
                                          <p:spTgt spid="1030"/>
                                        </p:tgtEl>
                                        <p:attrNameLst>
                                          <p:attrName>ppt_x</p:attrName>
                                          <p:attrName>ppt_y</p:attrName>
                                        </p:attrNameLst>
                                      </p:cBhvr>
                                      <p:rCtr x="84" y="2"/>
                                    </p:animMotion>
                                  </p:childTnLst>
                                </p:cTn>
                              </p:par>
                              <p:par>
                                <p:cTn id="55" presetID="35" presetClass="path" presetSubtype="0" accel="50000" decel="50000" fill="hold" nodeType="withEffect">
                                  <p:stCondLst>
                                    <p:cond delay="0"/>
                                  </p:stCondLst>
                                  <p:childTnLst>
                                    <p:animMotion origin="layout" path="M 3.05556E-6 1.15607E-6 L -0.23837 -0.00046 " pathEditMode="relative" rAng="0" ptsTypes="AA">
                                      <p:cBhvr>
                                        <p:cTn id="56" dur="2000" fill="hold"/>
                                        <p:tgtEl>
                                          <p:spTgt spid="1031"/>
                                        </p:tgtEl>
                                        <p:attrNameLst>
                                          <p:attrName>ppt_x</p:attrName>
                                          <p:attrName>ppt_y</p:attrName>
                                        </p:attrNameLst>
                                      </p:cBhvr>
                                      <p:rCtr x="-119" y="0"/>
                                    </p:animMotion>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Horizontal)">
                                      <p:cBhvr>
                                        <p:cTn id="61" dur="500"/>
                                        <p:tgtEl>
                                          <p:spTgt spid="18"/>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heckerboard(across)">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033"/>
                                        </p:tgtEl>
                                        <p:attrNameLst>
                                          <p:attrName>style.visibility</p:attrName>
                                        </p:attrNameLst>
                                      </p:cBhvr>
                                      <p:to>
                                        <p:strVal val="visible"/>
                                      </p:to>
                                    </p:set>
                                    <p:anim calcmode="lin" valueType="num">
                                      <p:cBhvr>
                                        <p:cTn id="69" dur="500" fill="hold"/>
                                        <p:tgtEl>
                                          <p:spTgt spid="1033"/>
                                        </p:tgtEl>
                                        <p:attrNameLst>
                                          <p:attrName>ppt_w</p:attrName>
                                        </p:attrNameLst>
                                      </p:cBhvr>
                                      <p:tavLst>
                                        <p:tav tm="0">
                                          <p:val>
                                            <p:fltVal val="0"/>
                                          </p:val>
                                        </p:tav>
                                        <p:tav tm="100000">
                                          <p:val>
                                            <p:strVal val="#ppt_w"/>
                                          </p:val>
                                        </p:tav>
                                      </p:tavLst>
                                    </p:anim>
                                    <p:anim calcmode="lin" valueType="num">
                                      <p:cBhvr>
                                        <p:cTn id="70" dur="500" fill="hold"/>
                                        <p:tgtEl>
                                          <p:spTgt spid="1033"/>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checkerboard(across)">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xit" presetSubtype="10" fill="hold" grpId="1" nodeType="clickEffect">
                                  <p:stCondLst>
                                    <p:cond delay="0"/>
                                  </p:stCondLst>
                                  <p:childTnLst>
                                    <p:animEffect transition="out" filter="checkerboard(across)">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par>
                                <p:cTn id="81" presetID="5" presetClass="exit" presetSubtype="10" fill="hold" nodeType="withEffect">
                                  <p:stCondLst>
                                    <p:cond delay="0"/>
                                  </p:stCondLst>
                                  <p:childTnLst>
                                    <p:animEffect transition="out" filter="checkerboard(across)">
                                      <p:cBhvr>
                                        <p:cTn id="82" dur="500"/>
                                        <p:tgtEl>
                                          <p:spTgt spid="1033"/>
                                        </p:tgtEl>
                                      </p:cBhvr>
                                    </p:animEffect>
                                    <p:set>
                                      <p:cBhvr>
                                        <p:cTn id="83" dur="1" fill="hold">
                                          <p:stCondLst>
                                            <p:cond delay="499"/>
                                          </p:stCondLst>
                                        </p:cTn>
                                        <p:tgtEl>
                                          <p:spTgt spid="1033"/>
                                        </p:tgtEl>
                                        <p:attrNameLst>
                                          <p:attrName>style.visibility</p:attrName>
                                        </p:attrNameLst>
                                      </p:cBhvr>
                                      <p:to>
                                        <p:strVal val="hidden"/>
                                      </p:to>
                                    </p:set>
                                  </p:childTnLst>
                                </p:cTn>
                              </p:par>
                              <p:par>
                                <p:cTn id="84" presetID="5" presetClass="exit" presetSubtype="10" fill="hold" grpId="1" nodeType="withEffect">
                                  <p:stCondLst>
                                    <p:cond delay="0"/>
                                  </p:stCondLst>
                                  <p:childTnLst>
                                    <p:animEffect transition="out" filter="checkerboard(across)">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par>
                                <p:cTn id="87" presetID="5" presetClass="exit" presetSubtype="10" fill="hold" grpId="1" nodeType="withEffect">
                                  <p:stCondLst>
                                    <p:cond delay="0"/>
                                  </p:stCondLst>
                                  <p:childTnLst>
                                    <p:animEffect transition="out" filter="checkerboard(across)">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par>
                                <p:cTn id="90" presetID="5" presetClass="exit" presetSubtype="10" fill="hold" nodeType="withEffect">
                                  <p:stCondLst>
                                    <p:cond delay="0"/>
                                  </p:stCondLst>
                                  <p:childTnLst>
                                    <p:animEffect transition="out" filter="checkerboard(across)">
                                      <p:cBhvr>
                                        <p:cTn id="91" dur="500"/>
                                        <p:tgtEl>
                                          <p:spTgt spid="1030"/>
                                        </p:tgtEl>
                                      </p:cBhvr>
                                    </p:animEffect>
                                    <p:set>
                                      <p:cBhvr>
                                        <p:cTn id="92" dur="1" fill="hold">
                                          <p:stCondLst>
                                            <p:cond delay="499"/>
                                          </p:stCondLst>
                                        </p:cTn>
                                        <p:tgtEl>
                                          <p:spTgt spid="1030"/>
                                        </p:tgtEl>
                                        <p:attrNameLst>
                                          <p:attrName>style.visibility</p:attrName>
                                        </p:attrNameLst>
                                      </p:cBhvr>
                                      <p:to>
                                        <p:strVal val="hidden"/>
                                      </p:to>
                                    </p:set>
                                  </p:childTnLst>
                                </p:cTn>
                              </p:par>
                              <p:par>
                                <p:cTn id="93" presetID="5" presetClass="exit" presetSubtype="10" fill="hold" nodeType="withEffect">
                                  <p:stCondLst>
                                    <p:cond delay="0"/>
                                  </p:stCondLst>
                                  <p:childTnLst>
                                    <p:animEffect transition="out" filter="checkerboard(across)">
                                      <p:cBhvr>
                                        <p:cTn id="94" dur="500"/>
                                        <p:tgtEl>
                                          <p:spTgt spid="1031"/>
                                        </p:tgtEl>
                                      </p:cBhvr>
                                    </p:animEffect>
                                    <p:set>
                                      <p:cBhvr>
                                        <p:cTn id="95" dur="1" fill="hold">
                                          <p:stCondLst>
                                            <p:cond delay="499"/>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4" grpId="0"/>
      <p:bldP spid="14" grpId="1"/>
      <p:bldP spid="15" grpId="0" animBg="1"/>
      <p:bldP spid="15" grpId="1" animBg="1"/>
      <p:bldP spid="16" grpId="0"/>
      <p:bldP spid="16" grpId="1"/>
      <p:bldP spid="18" grpId="0" animBg="1"/>
      <p:bldP spid="18" grpId="1" animBg="1"/>
      <p:bldP spid="19" grpId="0"/>
      <p:bldP spid="19" grpId="1"/>
      <p:bldP spid="17" grpId="0" animBg="1"/>
      <p:bldP spid="1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984" y="214290"/>
            <a:ext cx="2951449" cy="707886"/>
          </a:xfrm>
          <a:prstGeom prst="rect">
            <a:avLst/>
          </a:prstGeom>
        </p:spPr>
        <p:txBody>
          <a:bodyPr wrap="none">
            <a:spAutoFit/>
          </a:bodyPr>
          <a:lstStyle/>
          <a:p>
            <a:r>
              <a:rPr lang="fr-FR" sz="4000" b="1" dirty="0" smtClean="0">
                <a:latin typeface="Times New Roman" pitchFamily="18" charset="0"/>
                <a:cs typeface="Times New Roman" pitchFamily="18" charset="0"/>
              </a:rPr>
              <a:t>Applications</a:t>
            </a:r>
            <a:endParaRPr lang="fr-FR" sz="4000" b="1" dirty="0">
              <a:latin typeface="Times New Roman" pitchFamily="18" charset="0"/>
              <a:cs typeface="Times New Roman" pitchFamily="18" charset="0"/>
            </a:endParaRPr>
          </a:p>
        </p:txBody>
      </p:sp>
      <p:sp>
        <p:nvSpPr>
          <p:cNvPr id="5" name="ZoneTexte 4"/>
          <p:cNvSpPr txBox="1"/>
          <p:nvPr/>
        </p:nvSpPr>
        <p:spPr>
          <a:xfrm>
            <a:off x="428596" y="1285860"/>
            <a:ext cx="5285421" cy="523220"/>
          </a:xfrm>
          <a:prstGeom prst="rect">
            <a:avLst/>
          </a:prstGeom>
          <a:noFill/>
        </p:spPr>
        <p:txBody>
          <a:bodyPr wrap="none" rtlCol="0">
            <a:spAutoFit/>
          </a:bodyPr>
          <a:lstStyle/>
          <a:p>
            <a:r>
              <a:rPr lang="fr-FR" sz="2800" dirty="0" smtClean="0">
                <a:latin typeface="Times New Roman" pitchFamily="18" charset="0"/>
                <a:cs typeface="Times New Roman" pitchFamily="18" charset="0"/>
              </a:rPr>
              <a:t>1- Prédiction du mode d’interaction</a:t>
            </a:r>
            <a:endParaRPr lang="fr-FR" sz="2800" dirty="0">
              <a:latin typeface="Times New Roman" pitchFamily="18" charset="0"/>
              <a:cs typeface="Times New Roman" pitchFamily="18" charset="0"/>
            </a:endParaRPr>
          </a:p>
        </p:txBody>
      </p:sp>
      <p:pic>
        <p:nvPicPr>
          <p:cNvPr id="7" name="Picture 2" descr="D:\poses et étude d'interactions\VMD-poses-finales\2XQF.jpg\3553-2-2XQF2.jpg"/>
          <p:cNvPicPr>
            <a:picLocks noChangeAspect="1" noChangeArrowheads="1"/>
          </p:cNvPicPr>
          <p:nvPr/>
        </p:nvPicPr>
        <p:blipFill>
          <a:blip r:embed="rId2"/>
          <a:srcRect/>
          <a:stretch>
            <a:fillRect/>
          </a:stretch>
        </p:blipFill>
        <p:spPr bwMode="auto">
          <a:xfrm>
            <a:off x="0" y="2039547"/>
            <a:ext cx="9144000" cy="481845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r="17187"/>
          <a:stretch>
            <a:fillRect/>
          </a:stretch>
        </p:blipFill>
        <p:spPr bwMode="auto">
          <a:xfrm>
            <a:off x="0" y="1"/>
            <a:ext cx="9144000" cy="67960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poses et étude d'interactions\poses_4M0E-ligands_vSDC-glide-poses\14369_4M0E_pose_glide.png"/>
          <p:cNvPicPr>
            <a:picLocks noChangeAspect="1" noChangeArrowheads="1"/>
          </p:cNvPicPr>
          <p:nvPr/>
        </p:nvPicPr>
        <p:blipFill>
          <a:blip r:embed="rId3"/>
          <a:srcRect/>
          <a:stretch>
            <a:fillRect/>
          </a:stretch>
        </p:blipFill>
        <p:spPr bwMode="auto">
          <a:xfrm>
            <a:off x="-36632" y="0"/>
            <a:ext cx="9308590" cy="6858000"/>
          </a:xfrm>
          <a:prstGeom prst="rect">
            <a:avLst/>
          </a:prstGeom>
          <a:noFill/>
        </p:spPr>
      </p:pic>
      <p:pic>
        <p:nvPicPr>
          <p:cNvPr id="3076" name="Picture 4" descr="Résultat de recherche d'images pour &quot;criblage virtuel&quot;"/>
          <p:cNvPicPr>
            <a:picLocks noChangeAspect="1" noChangeArrowheads="1"/>
          </p:cNvPicPr>
          <p:nvPr/>
        </p:nvPicPr>
        <p:blipFill>
          <a:blip r:embed="rId4"/>
          <a:srcRect/>
          <a:stretch>
            <a:fillRect/>
          </a:stretch>
        </p:blipFill>
        <p:spPr bwMode="auto">
          <a:xfrm>
            <a:off x="-172995" y="0"/>
            <a:ext cx="9370785"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strips(downLeft)">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memoireonline.com/04/15/9022/Developpement-d-un-portail-web-pour-le-criblage-virtuel-sur-la-grille-de-calcul6.png"/>
          <p:cNvPicPr/>
          <p:nvPr/>
        </p:nvPicPr>
        <p:blipFill>
          <a:blip r:embed="rId2"/>
          <a:srcRect/>
          <a:stretch>
            <a:fillRect/>
          </a:stretch>
        </p:blipFill>
        <p:spPr bwMode="auto">
          <a:xfrm>
            <a:off x="0" y="0"/>
            <a:ext cx="9144000" cy="6858000"/>
          </a:xfrm>
          <a:prstGeom prst="roundRect">
            <a:avLst>
              <a:gd name="adj" fmla="val 8594"/>
            </a:avLst>
          </a:prstGeom>
          <a:solidFill>
            <a:srgbClr val="FFFFFF">
              <a:shade val="85000"/>
            </a:srgbClr>
          </a:solidFill>
          <a:ln>
            <a:noFill/>
          </a:ln>
          <a:effectLst/>
        </p:spPr>
      </p:pic>
      <p:sp>
        <p:nvSpPr>
          <p:cNvPr id="3" name="Rectangle 2"/>
          <p:cNvSpPr/>
          <p:nvPr/>
        </p:nvSpPr>
        <p:spPr>
          <a:xfrm>
            <a:off x="2539068" y="71414"/>
            <a:ext cx="3676006" cy="707886"/>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sz="4000" b="1" dirty="0" smtClean="0">
                <a:solidFill>
                  <a:schemeClr val="bg1">
                    <a:lumMod val="95000"/>
                    <a:lumOff val="5000"/>
                  </a:schemeClr>
                </a:solidFill>
                <a:latin typeface="Times New Roman" pitchFamily="18" charset="0"/>
                <a:cs typeface="Times New Roman" pitchFamily="18" charset="0"/>
              </a:rPr>
              <a:t>Criblage virtuel</a:t>
            </a:r>
            <a:endParaRPr lang="fr-FR" sz="4000" b="1" dirty="0">
              <a:solidFill>
                <a:schemeClr val="bg1">
                  <a:lumMod val="95000"/>
                  <a:lumOff val="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1214422"/>
            <a:ext cx="4114800" cy="4572000"/>
          </a:xfrm>
        </p:spPr>
        <p:txBody>
          <a:bodyPr>
            <a:normAutofit fontScale="92500"/>
          </a:bodyPr>
          <a:lstStyle/>
          <a:p>
            <a:pPr algn="just"/>
            <a:r>
              <a:rPr lang="fr-FR" dirty="0" smtClean="0">
                <a:latin typeface="Times New Roman" pitchFamily="18" charset="0"/>
                <a:cs typeface="Times New Roman" pitchFamily="18" charset="0"/>
              </a:rPr>
              <a:t>L'interaction d'une petite molécule avec le site actif d'une protéine cible ne peut se faire que si leurs dispositions géométriques s'accordent, comme une clé doit avoir la bonne forme pour entrer dans une serrure.</a:t>
            </a:r>
            <a:endParaRPr lang="fr-FR" dirty="0">
              <a:latin typeface="Times New Roman" pitchFamily="18" charset="0"/>
              <a:cs typeface="Times New Roman" pitchFamily="18" charset="0"/>
            </a:endParaRPr>
          </a:p>
        </p:txBody>
      </p:sp>
      <p:sp>
        <p:nvSpPr>
          <p:cNvPr id="4" name="Rectangle 3"/>
          <p:cNvSpPr/>
          <p:nvPr/>
        </p:nvSpPr>
        <p:spPr>
          <a:xfrm>
            <a:off x="2285984" y="214290"/>
            <a:ext cx="4521109" cy="707886"/>
          </a:xfrm>
          <a:prstGeom prst="rect">
            <a:avLst/>
          </a:prstGeom>
        </p:spPr>
        <p:txBody>
          <a:bodyPr wrap="none">
            <a:spAutoFit/>
          </a:bodyPr>
          <a:lstStyle/>
          <a:p>
            <a:r>
              <a:rPr lang="fr-FR" sz="4000" b="1" dirty="0" smtClean="0">
                <a:latin typeface="Times New Roman" pitchFamily="18" charset="0"/>
                <a:cs typeface="Times New Roman" pitchFamily="18" charset="0"/>
              </a:rPr>
              <a:t>Concept clé-serrure</a:t>
            </a:r>
            <a:endParaRPr lang="fr-FR" sz="4000" b="1" dirty="0">
              <a:latin typeface="Times New Roman" pitchFamily="18" charset="0"/>
              <a:cs typeface="Times New Roman" pitchFamily="18" charset="0"/>
            </a:endParaRPr>
          </a:p>
        </p:txBody>
      </p:sp>
      <p:pic>
        <p:nvPicPr>
          <p:cNvPr id="2050" name="Picture 2" descr="C:\Users\Admin\Desktop\cours docking moléculare\clé-sérrure.png"/>
          <p:cNvPicPr>
            <a:picLocks noChangeAspect="1" noChangeArrowheads="1"/>
          </p:cNvPicPr>
          <p:nvPr/>
        </p:nvPicPr>
        <p:blipFill>
          <a:blip r:embed="rId3"/>
          <a:srcRect/>
          <a:stretch>
            <a:fillRect/>
          </a:stretch>
        </p:blipFill>
        <p:spPr bwMode="auto">
          <a:xfrm>
            <a:off x="5429256" y="3391640"/>
            <a:ext cx="3286148" cy="3037756"/>
          </a:xfrm>
          <a:prstGeom prst="rect">
            <a:avLst/>
          </a:prstGeom>
          <a:noFill/>
        </p:spPr>
      </p:pic>
      <p:pic>
        <p:nvPicPr>
          <p:cNvPr id="2052" name="Picture 4" descr="Résultat de recherche d'images pour &quot;modèle clé serrure enzyme&quot;"/>
          <p:cNvPicPr>
            <a:picLocks noChangeAspect="1" noChangeArrowheads="1"/>
          </p:cNvPicPr>
          <p:nvPr/>
        </p:nvPicPr>
        <p:blipFill>
          <a:blip r:embed="rId4"/>
          <a:srcRect t="23113"/>
          <a:stretch>
            <a:fillRect/>
          </a:stretch>
        </p:blipFill>
        <p:spPr bwMode="auto">
          <a:xfrm>
            <a:off x="5357818" y="1142984"/>
            <a:ext cx="3344855" cy="192882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ft Flexible Docking.mp4">
            <a:hlinkClick r:id="" action="ppaction://media"/>
          </p:cNvPr>
          <p:cNvPicPr>
            <a:picLocks noRot="1" noChangeAspect="1"/>
          </p:cNvPicPr>
          <p:nvPr>
            <a:videoFile r:link="rId1"/>
          </p:nvPr>
        </p:nvPicPr>
        <p:blipFill>
          <a:blip r:embed="rId3"/>
          <a:stretch>
            <a:fillRect/>
          </a:stretch>
        </p:blipFill>
        <p:spPr>
          <a:xfrm>
            <a:off x="0" y="-1"/>
            <a:ext cx="9144000" cy="6858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xplicit - Hybrid Docking- Fully flexible side-chains in the ICM ligand editor..mp4">
            <a:hlinkClick r:id="" action="ppaction://media"/>
          </p:cNvPr>
          <p:cNvPicPr>
            <a:picLocks noRot="1" noChangeAspect="1"/>
          </p:cNvPicPr>
          <p:nvPr>
            <a:videoFile r:link="rId1"/>
          </p:nvPr>
        </p:nvPicPr>
        <p:blipFill>
          <a:blip r:embed="rId3"/>
          <a:stretch>
            <a:fillRect/>
          </a:stretch>
        </p:blipFill>
        <p:spPr>
          <a:xfrm>
            <a:off x="0" y="0"/>
            <a:ext cx="9143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srcRect/>
          <a:stretch>
            <a:fillRect/>
          </a:stretch>
        </p:blipFill>
        <p:spPr bwMode="auto">
          <a:xfrm>
            <a:off x="0" y="1571612"/>
            <a:ext cx="9144000" cy="5143536"/>
          </a:xfrm>
          <a:prstGeom prst="rect">
            <a:avLst/>
          </a:prstGeom>
          <a:noFill/>
          <a:ln w="9525">
            <a:noFill/>
            <a:miter lim="800000"/>
            <a:headEnd/>
            <a:tailEnd/>
          </a:ln>
        </p:spPr>
      </p:pic>
      <p:sp>
        <p:nvSpPr>
          <p:cNvPr id="5" name="Titre 1"/>
          <p:cNvSpPr>
            <a:spLocks noGrp="1"/>
          </p:cNvSpPr>
          <p:nvPr>
            <p:ph type="title"/>
          </p:nvPr>
        </p:nvSpPr>
        <p:spPr>
          <a:xfrm>
            <a:off x="357158" y="29704"/>
            <a:ext cx="8229600" cy="1399032"/>
          </a:xfrm>
        </p:spPr>
        <p:txBody>
          <a:bodyPr>
            <a:normAutofit/>
          </a:bodyPr>
          <a:lstStyle/>
          <a:p>
            <a:r>
              <a:rPr lang="fr-FR" sz="3600" b="1" dirty="0" smtClean="0">
                <a:latin typeface="Times New Roman" pitchFamily="18" charset="0"/>
                <a:cs typeface="Times New Roman" pitchFamily="18" charset="0"/>
              </a:rPr>
              <a:t>Programmes de </a:t>
            </a:r>
            <a:r>
              <a:rPr lang="fr-FR" sz="3600" b="1" dirty="0" err="1" smtClean="0">
                <a:latin typeface="Times New Roman" pitchFamily="18" charset="0"/>
                <a:cs typeface="Times New Roman" pitchFamily="18" charset="0"/>
              </a:rPr>
              <a:t>docking</a:t>
            </a:r>
            <a:r>
              <a:rPr lang="fr-FR" sz="3600" b="1" dirty="0" smtClean="0">
                <a:latin typeface="Times New Roman" pitchFamily="18" charset="0"/>
                <a:cs typeface="Times New Roman" pitchFamily="18" charset="0"/>
              </a:rPr>
              <a:t> moléculaire</a:t>
            </a:r>
            <a:endParaRPr lang="fr-FR" sz="36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1"/>
          <p:cNvSpPr>
            <a:spLocks noGrp="1"/>
          </p:cNvSpPr>
          <p:nvPr>
            <p:ph type="title"/>
          </p:nvPr>
        </p:nvSpPr>
        <p:spPr>
          <a:xfrm>
            <a:off x="357158" y="29704"/>
            <a:ext cx="5715040" cy="684652"/>
          </a:xfrm>
        </p:spPr>
        <p:txBody>
          <a:bodyPr>
            <a:normAutofit/>
          </a:bodyPr>
          <a:lstStyle/>
          <a:p>
            <a:r>
              <a:rPr lang="fr-FR" sz="3600" b="1" dirty="0" smtClean="0">
                <a:latin typeface="Times New Roman" pitchFamily="18" charset="0"/>
                <a:cs typeface="Times New Roman" pitchFamily="18" charset="0"/>
              </a:rPr>
              <a:t>Algorithmes de </a:t>
            </a:r>
            <a:r>
              <a:rPr lang="fr-FR" sz="3600" b="1" dirty="0" err="1" smtClean="0">
                <a:latin typeface="Times New Roman" pitchFamily="18" charset="0"/>
                <a:cs typeface="Times New Roman" pitchFamily="18" charset="0"/>
              </a:rPr>
              <a:t>docking</a:t>
            </a:r>
            <a:endParaRPr lang="fr-FR" sz="3600" i="1" dirty="0">
              <a:latin typeface="Times New Roman" pitchFamily="18" charset="0"/>
              <a:cs typeface="Times New Roman" pitchFamily="18" charset="0"/>
            </a:endParaRPr>
          </a:p>
        </p:txBody>
      </p:sp>
      <p:sp>
        <p:nvSpPr>
          <p:cNvPr id="6" name="ZoneTexte 5"/>
          <p:cNvSpPr txBox="1"/>
          <p:nvPr/>
        </p:nvSpPr>
        <p:spPr>
          <a:xfrm>
            <a:off x="142844" y="785794"/>
            <a:ext cx="8142614" cy="461665"/>
          </a:xfrm>
          <a:prstGeom prst="rect">
            <a:avLst/>
          </a:prstGeom>
          <a:noFill/>
        </p:spPr>
        <p:txBody>
          <a:bodyPr wrap="none" rtlCol="0">
            <a:spAutoFit/>
          </a:bodyPr>
          <a:lstStyle/>
          <a:p>
            <a:r>
              <a:rPr lang="fr-FR" sz="2400" dirty="0" smtClean="0">
                <a:solidFill>
                  <a:srgbClr val="FF0000"/>
                </a:solidFill>
              </a:rPr>
              <a:t>1- Ajustement de fragments (fragmentation/reconstruction)</a:t>
            </a:r>
            <a:endParaRPr lang="fr-FR" sz="2400" dirty="0">
              <a:solidFill>
                <a:srgbClr val="FF000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00034" y="1643050"/>
            <a:ext cx="7749281" cy="2143140"/>
          </a:xfrm>
          <a:prstGeom prst="rect">
            <a:avLst/>
          </a:prstGeom>
        </p:spPr>
      </p:pic>
      <p:cxnSp>
        <p:nvCxnSpPr>
          <p:cNvPr id="9" name="Connecteur droit 8"/>
          <p:cNvCxnSpPr/>
          <p:nvPr/>
        </p:nvCxnSpPr>
        <p:spPr>
          <a:xfrm rot="5400000">
            <a:off x="2750331" y="2107397"/>
            <a:ext cx="500066" cy="42862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Connecteur droit 10"/>
          <p:cNvCxnSpPr/>
          <p:nvPr/>
        </p:nvCxnSpPr>
        <p:spPr>
          <a:xfrm rot="5400000">
            <a:off x="5536413" y="3036091"/>
            <a:ext cx="500066" cy="428628"/>
          </a:xfrm>
          <a:prstGeom prst="line">
            <a:avLst/>
          </a:prstGeom>
        </p:spPr>
        <p:style>
          <a:lnRef idx="3">
            <a:schemeClr val="accent2"/>
          </a:lnRef>
          <a:fillRef idx="0">
            <a:schemeClr val="accent2"/>
          </a:fillRef>
          <a:effectRef idx="2">
            <a:schemeClr val="accent2"/>
          </a:effectRef>
          <a:fontRef idx="minor">
            <a:schemeClr val="tx1"/>
          </a:fontRef>
        </p:style>
      </p:cxnSp>
      <p:sp>
        <p:nvSpPr>
          <p:cNvPr id="12" name="ZoneTexte 11"/>
          <p:cNvSpPr txBox="1"/>
          <p:nvPr/>
        </p:nvSpPr>
        <p:spPr>
          <a:xfrm>
            <a:off x="5572132" y="1857364"/>
            <a:ext cx="2941831" cy="369332"/>
          </a:xfrm>
          <a:prstGeom prst="rect">
            <a:avLst/>
          </a:prstGeom>
          <a:noFill/>
        </p:spPr>
        <p:txBody>
          <a:bodyPr wrap="none" rtlCol="0">
            <a:spAutoFit/>
          </a:bodyPr>
          <a:lstStyle/>
          <a:p>
            <a:r>
              <a:rPr lang="fr-FR" dirty="0" smtClean="0">
                <a:solidFill>
                  <a:srgbClr val="FF0000"/>
                </a:solidFill>
              </a:rPr>
              <a:t>1- Fragmentation du ligand</a:t>
            </a:r>
            <a:endParaRPr lang="fr-FR" dirty="0">
              <a:solidFill>
                <a:srgbClr val="FF0000"/>
              </a:solidFill>
            </a:endParaRPr>
          </a:p>
        </p:txBody>
      </p:sp>
      <p:sp>
        <p:nvSpPr>
          <p:cNvPr id="13" name="ZoneTexte 12"/>
          <p:cNvSpPr txBox="1"/>
          <p:nvPr/>
        </p:nvSpPr>
        <p:spPr>
          <a:xfrm>
            <a:off x="642910" y="3857628"/>
            <a:ext cx="5596404" cy="369332"/>
          </a:xfrm>
          <a:prstGeom prst="rect">
            <a:avLst/>
          </a:prstGeom>
          <a:noFill/>
        </p:spPr>
        <p:txBody>
          <a:bodyPr wrap="none" rtlCol="0">
            <a:spAutoFit/>
          </a:bodyPr>
          <a:lstStyle/>
          <a:p>
            <a:r>
              <a:rPr lang="fr-FR" dirty="0" smtClean="0">
                <a:solidFill>
                  <a:srgbClr val="FF0000"/>
                </a:solidFill>
              </a:rPr>
              <a:t>2- Reconstruction et positionnement dans le site actif</a:t>
            </a:r>
            <a:endParaRPr lang="fr-FR" dirty="0">
              <a:solidFill>
                <a:srgbClr val="FF0000"/>
              </a:solidFill>
            </a:endParaRPr>
          </a:p>
        </p:txBody>
      </p:sp>
      <p:pic>
        <p:nvPicPr>
          <p:cNvPr id="15" name="Picture 2" descr="D:\docking_study_AChE\poses_mol2\Figs\300 dpi\11288-300dpi.png"/>
          <p:cNvPicPr>
            <a:picLocks noChangeAspect="1" noChangeArrowheads="1"/>
          </p:cNvPicPr>
          <p:nvPr/>
        </p:nvPicPr>
        <p:blipFill>
          <a:blip r:embed="rId3"/>
          <a:stretch>
            <a:fillRect/>
          </a:stretch>
        </p:blipFill>
        <p:spPr bwMode="auto">
          <a:xfrm rot="21137165">
            <a:off x="1171983" y="4110915"/>
            <a:ext cx="6937101" cy="3115321"/>
          </a:xfrm>
          <a:prstGeom prst="rect">
            <a:avLst/>
          </a:prstGeom>
          <a:noFill/>
        </p:spPr>
      </p:pic>
      <p:sp>
        <p:nvSpPr>
          <p:cNvPr id="16" name="ZoneTexte 15"/>
          <p:cNvSpPr txBox="1"/>
          <p:nvPr/>
        </p:nvSpPr>
        <p:spPr>
          <a:xfrm>
            <a:off x="214282" y="2571744"/>
            <a:ext cx="8674875" cy="461665"/>
          </a:xfrm>
          <a:prstGeom prst="rect">
            <a:avLst/>
          </a:prstGeom>
          <a:noFill/>
        </p:spPr>
        <p:txBody>
          <a:bodyPr wrap="none" rtlCol="0">
            <a:spAutoFit/>
          </a:bodyPr>
          <a:lstStyle/>
          <a:p>
            <a:r>
              <a:rPr lang="fr-FR" sz="2400" dirty="0" smtClean="0">
                <a:solidFill>
                  <a:schemeClr val="bg1"/>
                </a:solidFill>
              </a:rPr>
              <a:t>Programmes: Dock, FlexX, Surflex, Glide SP et </a:t>
            </a:r>
            <a:r>
              <a:rPr lang="fr-FR" sz="2400" dirty="0" err="1" smtClean="0">
                <a:solidFill>
                  <a:schemeClr val="bg1"/>
                </a:solidFill>
              </a:rPr>
              <a:t>Autodock</a:t>
            </a:r>
            <a:r>
              <a:rPr lang="fr-FR" sz="2400" dirty="0" smtClean="0">
                <a:solidFill>
                  <a:schemeClr val="bg1"/>
                </a:solidFill>
              </a:rPr>
              <a:t> Vina</a:t>
            </a:r>
          </a:p>
        </p:txBody>
      </p:sp>
      <p:sp>
        <p:nvSpPr>
          <p:cNvPr id="17" name="ZoneTexte 16"/>
          <p:cNvSpPr txBox="1"/>
          <p:nvPr/>
        </p:nvSpPr>
        <p:spPr>
          <a:xfrm>
            <a:off x="214282" y="3643314"/>
            <a:ext cx="7168181" cy="461665"/>
          </a:xfrm>
          <a:prstGeom prst="rect">
            <a:avLst/>
          </a:prstGeom>
          <a:noFill/>
        </p:spPr>
        <p:txBody>
          <a:bodyPr wrap="none" rtlCol="0">
            <a:spAutoFit/>
          </a:bodyPr>
          <a:lstStyle/>
          <a:p>
            <a:r>
              <a:rPr lang="fr-FR" sz="2400" dirty="0" smtClean="0">
                <a:solidFill>
                  <a:schemeClr val="bg1"/>
                </a:solidFill>
              </a:rPr>
              <a:t>Avantage: Criblage rapide de larges </a:t>
            </a:r>
            <a:r>
              <a:rPr lang="fr-FR" sz="2400" dirty="0" err="1" smtClean="0">
                <a:solidFill>
                  <a:schemeClr val="bg1"/>
                </a:solidFill>
              </a:rPr>
              <a:t>chimiothèques</a:t>
            </a:r>
            <a:endParaRPr lang="fr-FR" sz="2400"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8" presetClass="exit" presetSubtype="12" fill="hold" nodeType="clickEffect">
                                  <p:stCondLst>
                                    <p:cond delay="0"/>
                                  </p:stCondLst>
                                  <p:childTnLst>
                                    <p:animEffect transition="out" filter="strips(downLeft)">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8" presetClass="exit" presetSubtype="12" fill="hold" nodeType="withEffect">
                                  <p:stCondLst>
                                    <p:cond delay="0"/>
                                  </p:stCondLst>
                                  <p:childTnLst>
                                    <p:animEffect transition="out" filter="strips(downLeft)">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8" presetClass="exit" presetSubtype="12" fill="hold" nodeType="withEffect">
                                  <p:stCondLst>
                                    <p:cond delay="0"/>
                                  </p:stCondLst>
                                  <p:childTnLst>
                                    <p:animEffect transition="out" filter="strips(downLeft)">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8" presetClass="exit" presetSubtype="12" fill="hold" grpId="1" nodeType="withEffect">
                                  <p:stCondLst>
                                    <p:cond delay="0"/>
                                  </p:stCondLst>
                                  <p:childTnLst>
                                    <p:animEffect transition="out" filter="strips(downLeft)">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8" presetClass="exit" presetSubtype="12" fill="hold" grpId="1" nodeType="withEffect">
                                  <p:stCondLst>
                                    <p:cond delay="0"/>
                                  </p:stCondLst>
                                  <p:childTnLst>
                                    <p:animEffect transition="out" filter="strips(downLeft)">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8" presetClass="exit" presetSubtype="12" fill="hold" nodeType="withEffect">
                                  <p:stCondLst>
                                    <p:cond delay="0"/>
                                  </p:stCondLst>
                                  <p:childTnLst>
                                    <p:animEffect transition="out" filter="strips(downLeft)">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strips(down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strips(downLeft)">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7544" y="349786"/>
            <a:ext cx="4104456" cy="698063"/>
          </a:xfrm>
          <a:prstGeom prst="flowChartAlternateProcess">
            <a:avLst/>
          </a:prstGeom>
          <a:noFill/>
          <a:ln w="38100">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Drug design</a:t>
            </a:r>
            <a:endParaRPr lang="fr-FR" sz="3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5" name="ZoneTexte 4"/>
          <p:cNvSpPr txBox="1"/>
          <p:nvPr/>
        </p:nvSpPr>
        <p:spPr>
          <a:xfrm>
            <a:off x="142844" y="1404452"/>
            <a:ext cx="8859156" cy="738664"/>
          </a:xfrm>
          <a:prstGeom prst="rect">
            <a:avLst/>
          </a:prstGeom>
          <a:noFill/>
        </p:spPr>
        <p:txBody>
          <a:bodyPr wrap="none" rtlCol="0">
            <a:spAutoFit/>
          </a:bodyPr>
          <a:lstStyle/>
          <a:p>
            <a:r>
              <a:rPr lang="fr-FR" sz="2400" b="1" dirty="0" smtClean="0"/>
              <a:t>Médicament</a:t>
            </a:r>
            <a:r>
              <a:rPr lang="fr-FR" dirty="0" smtClean="0"/>
              <a:t>: petite molécule </a:t>
            </a:r>
            <a:r>
              <a:rPr lang="fr-FR" smtClean="0"/>
              <a:t>capable d’induire </a:t>
            </a:r>
            <a:r>
              <a:rPr lang="fr-FR" dirty="0" smtClean="0"/>
              <a:t>un effet biologique bénéfique </a:t>
            </a:r>
          </a:p>
          <a:p>
            <a:r>
              <a:rPr lang="fr-FR" dirty="0" smtClean="0"/>
              <a:t>                              vis-à-vis d’une maladie donnée. </a:t>
            </a:r>
            <a:endParaRPr lang="fr-FR" dirty="0"/>
          </a:p>
        </p:txBody>
      </p:sp>
      <p:sp>
        <p:nvSpPr>
          <p:cNvPr id="6" name="ZoneTexte 5"/>
          <p:cNvSpPr txBox="1"/>
          <p:nvPr/>
        </p:nvSpPr>
        <p:spPr>
          <a:xfrm>
            <a:off x="157836" y="2333146"/>
            <a:ext cx="8271816" cy="738664"/>
          </a:xfrm>
          <a:prstGeom prst="rect">
            <a:avLst/>
          </a:prstGeom>
          <a:noFill/>
        </p:spPr>
        <p:txBody>
          <a:bodyPr wrap="none" rtlCol="0">
            <a:spAutoFit/>
          </a:bodyPr>
          <a:lstStyle/>
          <a:p>
            <a:r>
              <a:rPr lang="fr-FR" sz="2400" b="1" dirty="0" smtClean="0"/>
              <a:t>Mécanisme d’action: </a:t>
            </a:r>
            <a:r>
              <a:rPr lang="fr-FR" dirty="0" smtClean="0"/>
              <a:t>activation ou inhibition d’une cible thérapeutique </a:t>
            </a:r>
          </a:p>
          <a:p>
            <a:r>
              <a:rPr lang="fr-FR" dirty="0" smtClean="0"/>
              <a:t>                                                souvent de nature protéique </a:t>
            </a:r>
            <a:endParaRPr lang="fr-FR" dirty="0"/>
          </a:p>
        </p:txBody>
      </p:sp>
      <p:sp>
        <p:nvSpPr>
          <p:cNvPr id="8" name="ZoneTexte 7"/>
          <p:cNvSpPr txBox="1"/>
          <p:nvPr/>
        </p:nvSpPr>
        <p:spPr>
          <a:xfrm>
            <a:off x="157836" y="3538839"/>
            <a:ext cx="7970452" cy="461665"/>
          </a:xfrm>
          <a:prstGeom prst="rect">
            <a:avLst/>
          </a:prstGeom>
          <a:noFill/>
        </p:spPr>
        <p:txBody>
          <a:bodyPr wrap="none" rtlCol="0">
            <a:spAutoFit/>
          </a:bodyPr>
          <a:lstStyle/>
          <a:p>
            <a:r>
              <a:rPr lang="fr-FR" sz="2400" b="1" dirty="0" smtClean="0"/>
              <a:t>Investissement: </a:t>
            </a:r>
            <a:r>
              <a:rPr lang="fr-FR" dirty="0" smtClean="0"/>
              <a:t>10 à 14 ans pour un coût moyen d’un milliard d’euro </a:t>
            </a:r>
            <a:endParaRPr lang="fr-FR" dirty="0"/>
          </a:p>
        </p:txBody>
      </p:sp>
      <p:sp>
        <p:nvSpPr>
          <p:cNvPr id="9" name="ZoneTexte 8"/>
          <p:cNvSpPr txBox="1"/>
          <p:nvPr/>
        </p:nvSpPr>
        <p:spPr>
          <a:xfrm>
            <a:off x="173449" y="4511299"/>
            <a:ext cx="8684832" cy="1846659"/>
          </a:xfrm>
          <a:prstGeom prst="rect">
            <a:avLst/>
          </a:prstGeom>
          <a:noFill/>
        </p:spPr>
        <p:txBody>
          <a:bodyPr wrap="square" rtlCol="0">
            <a:spAutoFit/>
          </a:bodyPr>
          <a:lstStyle/>
          <a:p>
            <a:r>
              <a:rPr lang="fr-FR" sz="2400" b="1" dirty="0" smtClean="0"/>
              <a:t>Rendement: </a:t>
            </a:r>
            <a:r>
              <a:rPr lang="fr-FR" dirty="0" smtClean="0">
                <a:latin typeface="Arial" pitchFamily="34" charset="0"/>
                <a:cs typeface="Arial" pitchFamily="34" charset="0"/>
              </a:rPr>
              <a:t>1 seul composé sur 100 000  testés passera toutes les étapes </a:t>
            </a:r>
          </a:p>
          <a:p>
            <a:r>
              <a:rPr lang="fr-FR" dirty="0" smtClean="0">
                <a:latin typeface="Arial" pitchFamily="34" charset="0"/>
                <a:cs typeface="Arial" pitchFamily="34" charset="0"/>
              </a:rPr>
              <a:t>                             du processus</a:t>
            </a:r>
          </a:p>
          <a:p>
            <a:r>
              <a:rPr lang="fr-FR" dirty="0" smtClean="0">
                <a:latin typeface="Times New Roman" pitchFamily="18" charset="0"/>
                <a:cs typeface="Times New Roman" pitchFamily="18" charset="0"/>
              </a:rPr>
              <a:t>                                3 seulement sur 10 nouveaux médicaments lancés sur le marché, </a:t>
            </a:r>
          </a:p>
          <a:p>
            <a:r>
              <a:rPr lang="fr-FR" dirty="0" smtClean="0">
                <a:latin typeface="Times New Roman" pitchFamily="18" charset="0"/>
                <a:cs typeface="Times New Roman" pitchFamily="18" charset="0"/>
              </a:rPr>
              <a:t>                                 rentabiliseront leur investissement</a:t>
            </a:r>
            <a:endParaRPr lang="fr-FR" dirty="0" smtClean="0">
              <a:latin typeface="Arial" pitchFamily="34" charset="0"/>
              <a:cs typeface="Arial" pitchFamily="34" charset="0"/>
            </a:endParaRPr>
          </a:p>
          <a:p>
            <a:endParaRPr lang="fr-FR" dirty="0" smtClean="0">
              <a:latin typeface="Arial" pitchFamily="34" charset="0"/>
              <a:cs typeface="Arial" pitchFamily="34" charset="0"/>
            </a:endParaRPr>
          </a:p>
          <a:p>
            <a:r>
              <a:rPr lang="fr-FR" dirty="0" smtClean="0">
                <a:latin typeface="Arial" pitchFamily="34" charset="0"/>
                <a:cs typeface="Arial" pitchFamily="34" charset="0"/>
              </a:rPr>
              <a:t>                              </a:t>
            </a:r>
            <a:endParaRPr lang="fr-FR"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142844" y="785794"/>
            <a:ext cx="3951723" cy="461665"/>
          </a:xfrm>
          <a:prstGeom prst="rect">
            <a:avLst/>
          </a:prstGeom>
          <a:noFill/>
        </p:spPr>
        <p:txBody>
          <a:bodyPr wrap="none" rtlCol="0">
            <a:spAutoFit/>
          </a:bodyPr>
          <a:lstStyle/>
          <a:p>
            <a:r>
              <a:rPr lang="fr-FR" sz="2400" dirty="0" smtClean="0">
                <a:solidFill>
                  <a:srgbClr val="FF0000"/>
                </a:solidFill>
              </a:rPr>
              <a:t>2-Simulation par trajectoire </a:t>
            </a:r>
            <a:endParaRPr lang="fr-FR" sz="2400" dirty="0">
              <a:solidFill>
                <a:srgbClr val="FF0000"/>
              </a:solidFill>
            </a:endParaRPr>
          </a:p>
        </p:txBody>
      </p:sp>
      <p:sp>
        <p:nvSpPr>
          <p:cNvPr id="5" name="ZoneTexte 4"/>
          <p:cNvSpPr txBox="1"/>
          <p:nvPr/>
        </p:nvSpPr>
        <p:spPr>
          <a:xfrm>
            <a:off x="214282" y="4967599"/>
            <a:ext cx="5841086" cy="461665"/>
          </a:xfrm>
          <a:prstGeom prst="rect">
            <a:avLst/>
          </a:prstGeom>
          <a:noFill/>
        </p:spPr>
        <p:txBody>
          <a:bodyPr wrap="none" rtlCol="0">
            <a:spAutoFit/>
          </a:bodyPr>
          <a:lstStyle/>
          <a:p>
            <a:r>
              <a:rPr lang="fr-FR" sz="2400" dirty="0" smtClean="0">
                <a:solidFill>
                  <a:schemeClr val="bg1"/>
                </a:solidFill>
              </a:rPr>
              <a:t>Programmes: </a:t>
            </a:r>
            <a:r>
              <a:rPr lang="fr-FR" sz="2400" dirty="0" err="1" smtClean="0">
                <a:solidFill>
                  <a:schemeClr val="bg1"/>
                </a:solidFill>
              </a:rPr>
              <a:t>AutoDock</a:t>
            </a:r>
            <a:r>
              <a:rPr lang="fr-FR" sz="2400" dirty="0" smtClean="0">
                <a:solidFill>
                  <a:schemeClr val="bg1"/>
                </a:solidFill>
              </a:rPr>
              <a:t>, Glide HP, GOLD</a:t>
            </a:r>
          </a:p>
        </p:txBody>
      </p:sp>
      <p:sp>
        <p:nvSpPr>
          <p:cNvPr id="6" name="ZoneTexte 5"/>
          <p:cNvSpPr txBox="1"/>
          <p:nvPr/>
        </p:nvSpPr>
        <p:spPr>
          <a:xfrm>
            <a:off x="214282" y="5967731"/>
            <a:ext cx="4715586" cy="461665"/>
          </a:xfrm>
          <a:prstGeom prst="rect">
            <a:avLst/>
          </a:prstGeom>
          <a:noFill/>
        </p:spPr>
        <p:txBody>
          <a:bodyPr wrap="none" rtlCol="0">
            <a:spAutoFit/>
          </a:bodyPr>
          <a:lstStyle/>
          <a:p>
            <a:r>
              <a:rPr lang="fr-FR" sz="2400" dirty="0" smtClean="0">
                <a:solidFill>
                  <a:schemeClr val="bg1"/>
                </a:solidFill>
              </a:rPr>
              <a:t>Avantage: précision des résultats</a:t>
            </a:r>
          </a:p>
        </p:txBody>
      </p:sp>
      <p:sp>
        <p:nvSpPr>
          <p:cNvPr id="7" name="ZoneTexte 6"/>
          <p:cNvSpPr txBox="1"/>
          <p:nvPr/>
        </p:nvSpPr>
        <p:spPr>
          <a:xfrm>
            <a:off x="142844" y="1285860"/>
            <a:ext cx="9082936" cy="800219"/>
          </a:xfrm>
          <a:prstGeom prst="rect">
            <a:avLst/>
          </a:prstGeom>
          <a:noFill/>
        </p:spPr>
        <p:txBody>
          <a:bodyPr wrap="none" rtlCol="0">
            <a:spAutoFit/>
          </a:bodyPr>
          <a:lstStyle/>
          <a:p>
            <a:r>
              <a:rPr lang="fr-FR" sz="2300" dirty="0" smtClean="0">
                <a:solidFill>
                  <a:schemeClr val="bg1"/>
                </a:solidFill>
              </a:rPr>
              <a:t>Le ligand dans son entier explore le site étudié par des mouvements</a:t>
            </a:r>
          </a:p>
          <a:p>
            <a:r>
              <a:rPr lang="fr-FR" sz="2300" dirty="0" smtClean="0">
                <a:solidFill>
                  <a:schemeClr val="bg1"/>
                </a:solidFill>
              </a:rPr>
              <a:t>de rotation et changement de conformation</a:t>
            </a:r>
          </a:p>
        </p:txBody>
      </p:sp>
      <p:pic>
        <p:nvPicPr>
          <p:cNvPr id="1026" name="Picture 2"/>
          <p:cNvPicPr>
            <a:picLocks noChangeAspect="1" noChangeArrowheads="1"/>
          </p:cNvPicPr>
          <p:nvPr/>
        </p:nvPicPr>
        <p:blipFill>
          <a:blip r:embed="rId2"/>
          <a:srcRect l="7137" t="22461" r="58272" b="48242"/>
          <a:stretch>
            <a:fillRect/>
          </a:stretch>
        </p:blipFill>
        <p:spPr bwMode="auto">
          <a:xfrm>
            <a:off x="1571604" y="2285992"/>
            <a:ext cx="5214974" cy="2483321"/>
          </a:xfrm>
          <a:prstGeom prst="rect">
            <a:avLst/>
          </a:prstGeom>
          <a:noFill/>
          <a:ln w="9525">
            <a:noFill/>
            <a:miter lim="800000"/>
            <a:headEnd/>
            <a:tailEnd/>
          </a:ln>
          <a:effectLst/>
        </p:spPr>
      </p:pic>
      <p:sp>
        <p:nvSpPr>
          <p:cNvPr id="9" name="Flèche courbée vers le haut 8"/>
          <p:cNvSpPr/>
          <p:nvPr/>
        </p:nvSpPr>
        <p:spPr>
          <a:xfrm>
            <a:off x="4000496" y="3071810"/>
            <a:ext cx="285752" cy="642942"/>
          </a:xfrm>
          <a:prstGeom prst="curvedUp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
        <p:nvSpPr>
          <p:cNvPr id="10" name="Flèche courbée vers le haut 9"/>
          <p:cNvSpPr/>
          <p:nvPr/>
        </p:nvSpPr>
        <p:spPr>
          <a:xfrm rot="4564917">
            <a:off x="5205175" y="3030537"/>
            <a:ext cx="591038" cy="295128"/>
          </a:xfrm>
          <a:prstGeom prst="curvedUpArrow">
            <a:avLst>
              <a:gd name="adj1" fmla="val 25000"/>
              <a:gd name="adj2" fmla="val 80589"/>
              <a:gd name="adj3" fmla="val 25000"/>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
        <p:nvSpPr>
          <p:cNvPr id="11" name="Flèche courbée vers le haut 10"/>
          <p:cNvSpPr/>
          <p:nvPr/>
        </p:nvSpPr>
        <p:spPr>
          <a:xfrm rot="15234775" flipH="1">
            <a:off x="2481199" y="3435644"/>
            <a:ext cx="580826" cy="431878"/>
          </a:xfrm>
          <a:prstGeom prst="curvedUpArrow">
            <a:avLst>
              <a:gd name="adj1" fmla="val 25000"/>
              <a:gd name="adj2" fmla="val 80589"/>
              <a:gd name="adj3" fmla="val 25000"/>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strips(downLeft)">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down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strips(down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dirty="0" smtClean="0">
                <a:latin typeface="Times New Roman" pitchFamily="18" charset="0"/>
                <a:cs typeface="Times New Roman" pitchFamily="18" charset="0"/>
              </a:rPr>
              <a:t>Le criblage virtuel </a:t>
            </a:r>
            <a:r>
              <a:rPr lang="fr-FR" sz="3600" b="1" i="1" dirty="0" smtClean="0">
                <a:latin typeface="Times New Roman" pitchFamily="18" charset="0"/>
                <a:cs typeface="Times New Roman" pitchFamily="18" charset="0"/>
              </a:rPr>
              <a:t>« ligand-</a:t>
            </a:r>
            <a:r>
              <a:rPr lang="fr-FR" sz="3600" b="1" i="1" dirty="0" err="1" smtClean="0">
                <a:latin typeface="Times New Roman" pitchFamily="18" charset="0"/>
                <a:cs typeface="Times New Roman" pitchFamily="18" charset="0"/>
              </a:rPr>
              <a:t>based</a:t>
            </a:r>
            <a:r>
              <a:rPr lang="fr-FR" sz="3600" b="1" i="1" dirty="0" smtClean="0">
                <a:latin typeface="Times New Roman" pitchFamily="18" charset="0"/>
                <a:cs typeface="Times New Roman" pitchFamily="18" charset="0"/>
              </a:rPr>
              <a:t> »</a:t>
            </a:r>
            <a:endParaRPr lang="fr-FR" sz="3600" i="1" dirty="0">
              <a:latin typeface="Times New Roman" pitchFamily="18" charset="0"/>
              <a:cs typeface="Times New Roman" pitchFamily="18" charset="0"/>
            </a:endParaRPr>
          </a:p>
        </p:txBody>
      </p:sp>
      <p:pic>
        <p:nvPicPr>
          <p:cNvPr id="4" name="Espace réservé du contenu 3"/>
          <p:cNvPicPr>
            <a:picLocks noGrp="1"/>
          </p:cNvPicPr>
          <p:nvPr>
            <p:ph idx="1"/>
          </p:nvPr>
        </p:nvPicPr>
        <p:blipFill>
          <a:blip r:embed="rId2" cstate="print"/>
          <a:srcRect/>
          <a:stretch>
            <a:fillRect/>
          </a:stretch>
        </p:blipFill>
        <p:spPr bwMode="auto">
          <a:xfrm>
            <a:off x="0" y="1714488"/>
            <a:ext cx="9143999" cy="5143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2" name="AutoShape 2" descr="Résultat de recherche d'images pour &quot;pharmacophore&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5844" name="AutoShape 4" descr="Résultat de recherche d'images pour &quot;pharmacophore&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5846" name="Picture 6" descr="File:Pharmacophore-5-HT2C.svg"/>
          <p:cNvPicPr>
            <a:picLocks noChangeAspect="1" noChangeArrowheads="1"/>
          </p:cNvPicPr>
          <p:nvPr/>
        </p:nvPicPr>
        <p:blipFill>
          <a:blip r:embed="rId2"/>
          <a:srcRect/>
          <a:stretch>
            <a:fillRect/>
          </a:stretch>
        </p:blipFill>
        <p:spPr bwMode="auto">
          <a:xfrm>
            <a:off x="1214414" y="357166"/>
            <a:ext cx="6905625" cy="570547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Résultat de recherche d'images pour &quot;pharmacophore&quot;"/>
          <p:cNvPicPr>
            <a:picLocks noChangeAspect="1" noChangeArrowheads="1"/>
          </p:cNvPicPr>
          <p:nvPr/>
        </p:nvPicPr>
        <p:blipFill>
          <a:blip r:embed="rId2"/>
          <a:srcRect/>
          <a:stretch>
            <a:fillRect/>
          </a:stretch>
        </p:blipFill>
        <p:spPr bwMode="auto">
          <a:xfrm>
            <a:off x="0" y="1000108"/>
            <a:ext cx="9144000" cy="5857892"/>
          </a:xfrm>
          <a:prstGeom prst="rect">
            <a:avLst/>
          </a:prstGeom>
          <a:noFill/>
        </p:spPr>
      </p:pic>
      <p:pic>
        <p:nvPicPr>
          <p:cNvPr id="4" name="Picture 4" descr="Résultat de recherche d'images pour &quot;pharmacophore&quot;"/>
          <p:cNvPicPr>
            <a:picLocks noChangeAspect="1" noChangeArrowheads="1"/>
          </p:cNvPicPr>
          <p:nvPr/>
        </p:nvPicPr>
        <p:blipFill>
          <a:blip r:embed="rId3"/>
          <a:srcRect/>
          <a:stretch>
            <a:fillRect/>
          </a:stretch>
        </p:blipFill>
        <p:spPr bwMode="auto">
          <a:xfrm>
            <a:off x="0" y="857232"/>
            <a:ext cx="9144000" cy="6000768"/>
          </a:xfrm>
          <a:prstGeom prst="rect">
            <a:avLst/>
          </a:prstGeom>
          <a:noFill/>
        </p:spPr>
      </p:pic>
      <p:sp>
        <p:nvSpPr>
          <p:cNvPr id="5" name="ZoneTexte 4"/>
          <p:cNvSpPr txBox="1"/>
          <p:nvPr/>
        </p:nvSpPr>
        <p:spPr>
          <a:xfrm>
            <a:off x="642910" y="139463"/>
            <a:ext cx="7943200" cy="646331"/>
          </a:xfrm>
          <a:prstGeom prst="rect">
            <a:avLst/>
          </a:prstGeom>
          <a:noFill/>
        </p:spPr>
        <p:txBody>
          <a:bodyPr wrap="none" rtlCol="0">
            <a:spAutoFit/>
          </a:bodyPr>
          <a:lstStyle/>
          <a:p>
            <a:r>
              <a:rPr lang="fr-FR" dirty="0" smtClean="0"/>
              <a:t>Définition des descripteurs 3 D  (alignement de composés actifs sur la cible)</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strips(downLeft)">
                                      <p:cBhvr>
                                        <p:cTn id="7" dur="500"/>
                                        <p:tgtEl>
                                          <p:spTgt spid="3789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457200" y="267494"/>
            <a:ext cx="8229600" cy="1399032"/>
          </a:xfrm>
          <a:prstGeom prst="rect">
            <a:avLst/>
          </a:prstGeom>
        </p:spPr>
        <p:txBody>
          <a:bodyP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Le criblage virtuel </a:t>
            </a:r>
            <a:r>
              <a:rPr kumimoji="0" lang="fr-FR" sz="3600" b="1" i="1" u="none" strike="noStrike" kern="1200" cap="none" spc="0" normalizeH="0" baseline="0" noProof="0"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 structure-</a:t>
            </a:r>
            <a:r>
              <a:rPr kumimoji="0" lang="fr-FR" sz="3600" b="1" i="1" u="none" strike="noStrike" kern="1200" cap="none" spc="0" normalizeH="0" baseline="0" noProof="0" dirty="0" err="1"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based</a:t>
            </a:r>
            <a:r>
              <a:rPr kumimoji="0" lang="fr-FR" sz="3600" b="1" i="1" u="none" strike="noStrike" kern="1200" cap="none" spc="0" normalizeH="0" baseline="0" noProof="0"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 »</a:t>
            </a:r>
            <a:endParaRPr kumimoji="0" lang="fr-FR" sz="3600" b="0" i="1" u="none" strike="noStrike" kern="1200" cap="none" spc="0" normalizeH="0" baseline="0" noProof="0"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endParaRPr>
          </a:p>
        </p:txBody>
      </p:sp>
      <p:sp>
        <p:nvSpPr>
          <p:cNvPr id="3" name="ZoneTexte 2"/>
          <p:cNvSpPr txBox="1"/>
          <p:nvPr/>
        </p:nvSpPr>
        <p:spPr>
          <a:xfrm>
            <a:off x="142844" y="3643314"/>
            <a:ext cx="8267007" cy="830997"/>
          </a:xfrm>
          <a:prstGeom prst="rect">
            <a:avLst/>
          </a:prstGeom>
          <a:noFill/>
        </p:spPr>
        <p:txBody>
          <a:bodyPr wrap="none" rtlCol="0">
            <a:spAutoFit/>
          </a:bodyPr>
          <a:lstStyle/>
          <a:p>
            <a:r>
              <a:rPr lang="fr-FR" sz="2400" dirty="0" smtClean="0"/>
              <a:t>B- criblage virtuel d’un très grand nombre de ligand envers </a:t>
            </a:r>
          </a:p>
          <a:p>
            <a:r>
              <a:rPr lang="fr-FR" sz="2400" dirty="0" smtClean="0"/>
              <a:t>la cible étudiée</a:t>
            </a:r>
            <a:endParaRPr lang="fr-FR" sz="2400" dirty="0"/>
          </a:p>
        </p:txBody>
      </p:sp>
      <p:sp>
        <p:nvSpPr>
          <p:cNvPr id="4" name="ZoneTexte 3"/>
          <p:cNvSpPr txBox="1"/>
          <p:nvPr/>
        </p:nvSpPr>
        <p:spPr>
          <a:xfrm>
            <a:off x="151282" y="1643050"/>
            <a:ext cx="9278502" cy="1200329"/>
          </a:xfrm>
          <a:prstGeom prst="rect">
            <a:avLst/>
          </a:prstGeom>
          <a:noFill/>
        </p:spPr>
        <p:txBody>
          <a:bodyPr wrap="none" rtlCol="0">
            <a:spAutoFit/>
          </a:bodyPr>
          <a:lstStyle/>
          <a:p>
            <a:r>
              <a:rPr lang="fr-FR" sz="2400" dirty="0" smtClean="0"/>
              <a:t>A-concevoir </a:t>
            </a:r>
            <a:r>
              <a:rPr lang="fr-FR" sz="2400" i="1" dirty="0" smtClean="0"/>
              <a:t>in </a:t>
            </a:r>
            <a:r>
              <a:rPr lang="fr-FR" sz="2400" i="1" dirty="0" err="1" smtClean="0"/>
              <a:t>silico</a:t>
            </a:r>
            <a:r>
              <a:rPr lang="fr-FR" sz="2400" i="1" dirty="0" smtClean="0"/>
              <a:t> </a:t>
            </a:r>
            <a:r>
              <a:rPr lang="fr-FR" sz="2400" dirty="0" smtClean="0"/>
              <a:t>un ligand ayant une complémentarité spatiale </a:t>
            </a:r>
          </a:p>
          <a:p>
            <a:r>
              <a:rPr lang="fr-FR" sz="2400" dirty="0" smtClean="0"/>
              <a:t>avec la cible en y engageant  le maximum possible d’interactions</a:t>
            </a:r>
          </a:p>
          <a:p>
            <a:r>
              <a:rPr lang="fr-FR" sz="2400" dirty="0" smtClean="0"/>
              <a:t>(conception de novo)</a:t>
            </a:r>
            <a:endParaRPr lang="fr-FR"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85870" y="214290"/>
            <a:ext cx="8229600" cy="1399032"/>
          </a:xfrm>
        </p:spPr>
        <p:txBody>
          <a:bodyPr/>
          <a:lstStyle/>
          <a:p>
            <a:r>
              <a:rPr lang="fr-FR" dirty="0" smtClean="0">
                <a:solidFill>
                  <a:schemeClr val="tx1">
                    <a:lumMod val="95000"/>
                  </a:schemeClr>
                </a:solidFill>
              </a:rPr>
              <a:t>A-Conception </a:t>
            </a:r>
            <a:r>
              <a:rPr lang="fr-FR" i="1" dirty="0" smtClean="0">
                <a:solidFill>
                  <a:schemeClr val="tx1">
                    <a:lumMod val="95000"/>
                  </a:schemeClr>
                </a:solidFill>
              </a:rPr>
              <a:t>de novo</a:t>
            </a:r>
            <a:endParaRPr lang="fr-FR" i="1" dirty="0">
              <a:solidFill>
                <a:schemeClr val="tx1">
                  <a:lumMod val="95000"/>
                </a:schemeClr>
              </a:solidFill>
            </a:endParaRPr>
          </a:p>
        </p:txBody>
      </p:sp>
      <p:pic>
        <p:nvPicPr>
          <p:cNvPr id="33794" name="Picture 2"/>
          <p:cNvPicPr>
            <a:picLocks noGrp="1" noChangeAspect="1" noChangeArrowheads="1"/>
          </p:cNvPicPr>
          <p:nvPr>
            <p:ph idx="1"/>
          </p:nvPr>
        </p:nvPicPr>
        <p:blipFill>
          <a:blip r:embed="rId2"/>
          <a:srcRect l="21888" t="32257" r="20132" b="23993"/>
          <a:stretch>
            <a:fillRect/>
          </a:stretch>
        </p:blipFill>
        <p:spPr bwMode="auto">
          <a:xfrm>
            <a:off x="0" y="2214554"/>
            <a:ext cx="9144000" cy="46434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4818" name="Picture 2"/>
          <p:cNvPicPr>
            <a:picLocks noChangeAspect="1" noChangeArrowheads="1"/>
          </p:cNvPicPr>
          <p:nvPr/>
        </p:nvPicPr>
        <p:blipFill>
          <a:blip r:embed="rId2"/>
          <a:srcRect l="25256" t="29297" r="23682" b="12109"/>
          <a:stretch>
            <a:fillRect/>
          </a:stretch>
        </p:blipFill>
        <p:spPr bwMode="auto">
          <a:xfrm>
            <a:off x="0" y="0"/>
            <a:ext cx="9150895"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571472" y="142852"/>
            <a:ext cx="8158130" cy="1399032"/>
          </a:xfrm>
        </p:spPr>
        <p:txBody>
          <a:bodyPr>
            <a:normAutofit/>
          </a:bodyPr>
          <a:lstStyle/>
          <a:p>
            <a:r>
              <a:rPr lang="fr-FR" sz="3500" dirty="0" smtClean="0">
                <a:solidFill>
                  <a:schemeClr val="accent1">
                    <a:lumMod val="40000"/>
                    <a:lumOff val="60000"/>
                  </a:schemeClr>
                </a:solidFill>
                <a:latin typeface="Times New Roman" pitchFamily="18" charset="0"/>
                <a:cs typeface="Times New Roman" pitchFamily="18" charset="0"/>
              </a:rPr>
              <a:t>B-Criblage virtuel sur des </a:t>
            </a:r>
            <a:r>
              <a:rPr lang="fr-FR" sz="3500" dirty="0" err="1" smtClean="0">
                <a:solidFill>
                  <a:schemeClr val="accent1">
                    <a:lumMod val="40000"/>
                    <a:lumOff val="60000"/>
                  </a:schemeClr>
                </a:solidFill>
                <a:latin typeface="Times New Roman" pitchFamily="18" charset="0"/>
                <a:cs typeface="Times New Roman" pitchFamily="18" charset="0"/>
              </a:rPr>
              <a:t>chimiothèques</a:t>
            </a:r>
            <a:endParaRPr lang="fr-FR" sz="3500" i="1" dirty="0">
              <a:solidFill>
                <a:schemeClr val="accent1">
                  <a:lumMod val="40000"/>
                  <a:lumOff val="60000"/>
                </a:schemeClr>
              </a:solidFill>
              <a:latin typeface="Times New Roman" pitchFamily="18" charset="0"/>
              <a:cs typeface="Times New Roman" pitchFamily="18" charset="0"/>
            </a:endParaRPr>
          </a:p>
        </p:txBody>
      </p:sp>
      <p:sp>
        <p:nvSpPr>
          <p:cNvPr id="5" name="ZoneTexte 4"/>
          <p:cNvSpPr txBox="1"/>
          <p:nvPr/>
        </p:nvSpPr>
        <p:spPr>
          <a:xfrm>
            <a:off x="642910" y="1357298"/>
            <a:ext cx="2710999" cy="369332"/>
          </a:xfrm>
          <a:prstGeom prst="rect">
            <a:avLst/>
          </a:prstGeom>
          <a:noFill/>
        </p:spPr>
        <p:txBody>
          <a:bodyPr wrap="none" rtlCol="0">
            <a:spAutoFit/>
          </a:bodyPr>
          <a:lstStyle/>
          <a:p>
            <a:r>
              <a:rPr lang="fr-FR" dirty="0" smtClean="0"/>
              <a:t>A-Préparation de la cible</a:t>
            </a:r>
            <a:endParaRPr lang="fr-FR" dirty="0"/>
          </a:p>
        </p:txBody>
      </p:sp>
      <p:sp>
        <p:nvSpPr>
          <p:cNvPr id="10" name="ZoneTexte 9"/>
          <p:cNvSpPr txBox="1"/>
          <p:nvPr/>
        </p:nvSpPr>
        <p:spPr>
          <a:xfrm>
            <a:off x="785786" y="1785926"/>
            <a:ext cx="4506362" cy="369332"/>
          </a:xfrm>
          <a:prstGeom prst="rect">
            <a:avLst/>
          </a:prstGeom>
          <a:noFill/>
        </p:spPr>
        <p:txBody>
          <a:bodyPr wrap="none" rtlCol="0">
            <a:spAutoFit/>
          </a:bodyPr>
          <a:lstStyle/>
          <a:p>
            <a:r>
              <a:rPr lang="fr-FR" dirty="0" smtClean="0"/>
              <a:t>1- Choix de la structure cristallographique</a:t>
            </a:r>
            <a:endParaRPr lang="fr-FR" dirty="0"/>
          </a:p>
        </p:txBody>
      </p:sp>
      <p:sp>
        <p:nvSpPr>
          <p:cNvPr id="11" name="ZoneTexte 10"/>
          <p:cNvSpPr txBox="1"/>
          <p:nvPr/>
        </p:nvSpPr>
        <p:spPr>
          <a:xfrm>
            <a:off x="142844" y="3214686"/>
            <a:ext cx="8572560" cy="646331"/>
          </a:xfrm>
          <a:prstGeom prst="rect">
            <a:avLst/>
          </a:prstGeom>
          <a:noFill/>
        </p:spPr>
        <p:txBody>
          <a:bodyPr wrap="square" rtlCol="0">
            <a:spAutoFit/>
          </a:bodyPr>
          <a:lstStyle/>
          <a:p>
            <a:r>
              <a:rPr lang="fr-FR" dirty="0" smtClean="0"/>
              <a:t>Si plusieurs structures sont disponibles dans la PDB, la structure ayant la plus faible valeur de sa résolution sera prise</a:t>
            </a:r>
            <a:endParaRPr lang="fr-FR" dirty="0"/>
          </a:p>
        </p:txBody>
      </p:sp>
      <p:sp>
        <p:nvSpPr>
          <p:cNvPr id="12" name="ZoneTexte 11"/>
          <p:cNvSpPr txBox="1"/>
          <p:nvPr/>
        </p:nvSpPr>
        <p:spPr>
          <a:xfrm>
            <a:off x="214282" y="4286256"/>
            <a:ext cx="3005951" cy="369332"/>
          </a:xfrm>
          <a:prstGeom prst="rect">
            <a:avLst/>
          </a:prstGeom>
          <a:noFill/>
        </p:spPr>
        <p:txBody>
          <a:bodyPr wrap="none" rtlCol="0">
            <a:spAutoFit/>
          </a:bodyPr>
          <a:lstStyle/>
          <a:p>
            <a:r>
              <a:rPr lang="fr-FR" dirty="0" smtClean="0"/>
              <a:t>Modélisation par homologie</a:t>
            </a:r>
            <a:endParaRPr lang="fr-FR" dirty="0"/>
          </a:p>
        </p:txBody>
      </p:sp>
      <p:sp>
        <p:nvSpPr>
          <p:cNvPr id="13" name="ZoneTexte 12"/>
          <p:cNvSpPr txBox="1"/>
          <p:nvPr/>
        </p:nvSpPr>
        <p:spPr>
          <a:xfrm>
            <a:off x="142844" y="2500306"/>
            <a:ext cx="8379217" cy="369332"/>
          </a:xfrm>
          <a:prstGeom prst="rect">
            <a:avLst/>
          </a:prstGeom>
          <a:noFill/>
        </p:spPr>
        <p:txBody>
          <a:bodyPr wrap="none" rtlCol="0">
            <a:spAutoFit/>
          </a:bodyPr>
          <a:lstStyle/>
          <a:p>
            <a:r>
              <a:rPr lang="fr-FR" dirty="0" smtClean="0"/>
              <a:t>La disponibilité d’un Complexe Protéine-Ligand aide à définir la cavité d’intérêt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42910" y="285728"/>
            <a:ext cx="7929618" cy="1293971"/>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A- Préparation de la cible</a:t>
            </a:r>
          </a:p>
          <a:p>
            <a:pPr algn="ctr"/>
            <a:r>
              <a:rPr lang="fr-FR"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AChE</a:t>
            </a:r>
            <a:endParaRPr lang="fr-FR" sz="3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pic>
        <p:nvPicPr>
          <p:cNvPr id="2053" name="Picture 5"/>
          <p:cNvPicPr>
            <a:picLocks noChangeAspect="1" noChangeArrowheads="1"/>
          </p:cNvPicPr>
          <p:nvPr/>
        </p:nvPicPr>
        <p:blipFill>
          <a:blip r:embed="rId3"/>
          <a:srcRect/>
          <a:stretch>
            <a:fillRect/>
          </a:stretch>
        </p:blipFill>
        <p:spPr bwMode="auto">
          <a:xfrm>
            <a:off x="0" y="2160000"/>
            <a:ext cx="8995610" cy="4649268"/>
          </a:xfrm>
          <a:prstGeom prst="rect">
            <a:avLst/>
          </a:prstGeom>
          <a:noFill/>
          <a:ln w="9525">
            <a:noFill/>
            <a:miter lim="800000"/>
            <a:headEnd/>
            <a:tailEnd/>
          </a:ln>
          <a:effectLst/>
        </p:spPr>
      </p:pic>
      <p:pic>
        <p:nvPicPr>
          <p:cNvPr id="14" name="Picture 4"/>
          <p:cNvPicPr>
            <a:picLocks noChangeAspect="1" noChangeArrowheads="1"/>
          </p:cNvPicPr>
          <p:nvPr/>
        </p:nvPicPr>
        <p:blipFill>
          <a:blip r:embed="rId4"/>
          <a:srcRect/>
          <a:stretch>
            <a:fillRect/>
          </a:stretch>
        </p:blipFill>
        <p:spPr bwMode="auto">
          <a:xfrm>
            <a:off x="0" y="2160000"/>
            <a:ext cx="8995610" cy="4649268"/>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a:srcRect/>
          <a:stretch>
            <a:fillRect/>
          </a:stretch>
        </p:blipFill>
        <p:spPr bwMode="auto">
          <a:xfrm>
            <a:off x="0" y="2160000"/>
            <a:ext cx="8995610" cy="4649268"/>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a:srcRect/>
          <a:stretch>
            <a:fillRect/>
          </a:stretch>
        </p:blipFill>
        <p:spPr bwMode="auto">
          <a:xfrm>
            <a:off x="0" y="2160000"/>
            <a:ext cx="8995610" cy="4649268"/>
          </a:xfrm>
          <a:prstGeom prst="rect">
            <a:avLst/>
          </a:prstGeom>
          <a:noFill/>
          <a:ln w="9525">
            <a:noFill/>
            <a:miter lim="800000"/>
            <a:headEnd/>
            <a:tailEnd/>
          </a:ln>
          <a:effectLst/>
        </p:spPr>
      </p:pic>
      <p:sp>
        <p:nvSpPr>
          <p:cNvPr id="24" name="Organigramme : Alternative 23"/>
          <p:cNvSpPr/>
          <p:nvPr/>
        </p:nvSpPr>
        <p:spPr>
          <a:xfrm>
            <a:off x="71406" y="3500438"/>
            <a:ext cx="3786214" cy="1285884"/>
          </a:xfrm>
          <a:prstGeom prst="flowChartAlternateProcess">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Elimination de tous les ligands</a:t>
            </a:r>
            <a:endParaRPr lang="fr-FR" sz="2400" b="1" dirty="0">
              <a:latin typeface="Times New Roman" pitchFamily="18" charset="0"/>
              <a:cs typeface="Times New Roman" pitchFamily="18" charset="0"/>
            </a:endParaRPr>
          </a:p>
        </p:txBody>
      </p:sp>
      <p:sp>
        <p:nvSpPr>
          <p:cNvPr id="25" name="Organigramme : Alternative 24"/>
          <p:cNvSpPr/>
          <p:nvPr/>
        </p:nvSpPr>
        <p:spPr>
          <a:xfrm>
            <a:off x="71406" y="2357430"/>
            <a:ext cx="3786214" cy="1000132"/>
          </a:xfrm>
          <a:prstGeom prst="flowChartAlternateProcess">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Elimination de la chaine B</a:t>
            </a:r>
            <a:endParaRPr lang="fr-FR" sz="2400" b="1" dirty="0">
              <a:latin typeface="Times New Roman" pitchFamily="18" charset="0"/>
              <a:cs typeface="Times New Roman" pitchFamily="18" charset="0"/>
            </a:endParaRPr>
          </a:p>
        </p:txBody>
      </p:sp>
      <p:sp>
        <p:nvSpPr>
          <p:cNvPr id="26" name="Organigramme : Alternative 25"/>
          <p:cNvSpPr/>
          <p:nvPr/>
        </p:nvSpPr>
        <p:spPr>
          <a:xfrm>
            <a:off x="71406" y="4929198"/>
            <a:ext cx="3786214" cy="1285884"/>
          </a:xfrm>
          <a:prstGeom prst="flowChartAlternateProcess">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Définition du site actif</a:t>
            </a:r>
            <a:endParaRPr lang="fr-FR" sz="2400" b="1"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8" presetClass="entr" presetSubtype="12"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trips(down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strips(downLeft)">
                                      <p:cBhvr>
                                        <p:cTn id="15" dur="500"/>
                                        <p:tgtEl>
                                          <p:spTgt spid="24"/>
                                        </p:tgtEl>
                                      </p:cBhvr>
                                    </p:animEffect>
                                  </p:childTnLst>
                                </p:cTn>
                              </p:par>
                              <p:par>
                                <p:cTn id="16" presetID="1"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strips(downLeft)">
                                      <p:cBhvr>
                                        <p:cTn id="22" dur="500"/>
                                        <p:tgtEl>
                                          <p:spTgt spid="26"/>
                                        </p:tgtEl>
                                      </p:cBhvr>
                                    </p:animEffect>
                                  </p:childTnLst>
                                </p:cTn>
                              </p:par>
                              <p:par>
                                <p:cTn id="23" presetID="1" presetClass="entr" presetSubtype="0" fill="hold" nodeType="withEffect">
                                  <p:stCondLst>
                                    <p:cond delay="0"/>
                                  </p:stCondLst>
                                  <p:childTnLst>
                                    <p:set>
                                      <p:cBhvr>
                                        <p:cTn id="24"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repwizard_par_defaut.png"/>
          <p:cNvPicPr>
            <a:picLocks noChangeAspect="1"/>
          </p:cNvPicPr>
          <p:nvPr/>
        </p:nvPicPr>
        <p:blipFill>
          <a:blip r:embed="rId3"/>
          <a:srcRect l="32813" t="14925" r="39501" b="25000"/>
          <a:stretch>
            <a:fillRect/>
          </a:stretch>
        </p:blipFill>
        <p:spPr>
          <a:xfrm>
            <a:off x="2285984" y="1071546"/>
            <a:ext cx="4500594" cy="5572164"/>
          </a:xfrm>
          <a:prstGeom prst="rect">
            <a:avLst/>
          </a:prstGeom>
        </p:spPr>
      </p:pic>
      <p:sp>
        <p:nvSpPr>
          <p:cNvPr id="6" name="Ellipse 5"/>
          <p:cNvSpPr/>
          <p:nvPr/>
        </p:nvSpPr>
        <p:spPr>
          <a:xfrm rot="5400000">
            <a:off x="1502307" y="3911206"/>
            <a:ext cx="2250297" cy="500066"/>
          </a:xfrm>
          <a:prstGeom prst="ellipse">
            <a:avLst/>
          </a:prstGeom>
          <a:noFill/>
          <a:ln w="38100">
            <a:solidFill>
              <a:schemeClr val="accent2"/>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11" name="Image 10"/>
          <p:cNvPicPr/>
          <p:nvPr/>
        </p:nvPicPr>
        <p:blipFill>
          <a:blip r:embed="rId4"/>
          <a:srcRect l="12781" r="24837"/>
          <a:stretch>
            <a:fillRect/>
          </a:stretch>
        </p:blipFill>
        <p:spPr bwMode="auto">
          <a:xfrm>
            <a:off x="357158" y="1142984"/>
            <a:ext cx="8715436" cy="5572164"/>
          </a:xfrm>
          <a:prstGeom prst="rect">
            <a:avLst/>
          </a:prstGeom>
          <a:noFill/>
          <a:ln w="9525">
            <a:solidFill>
              <a:schemeClr val="tx1"/>
            </a:solidFill>
            <a:miter lim="800000"/>
            <a:headEnd/>
            <a:tailEnd/>
          </a:ln>
        </p:spPr>
      </p:pic>
      <p:sp>
        <p:nvSpPr>
          <p:cNvPr id="3074" name="Rectangle 2"/>
          <p:cNvSpPr>
            <a:spLocks noChangeArrowheads="1"/>
          </p:cNvSpPr>
          <p:nvPr/>
        </p:nvSpPr>
        <p:spPr bwMode="auto">
          <a:xfrm>
            <a:off x="3786182" y="2500306"/>
            <a:ext cx="1071570"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b="1" i="0" u="none" strike="noStrike" cap="none" normalizeH="0" baseline="0" dirty="0" smtClean="0">
                <a:ln>
                  <a:noFill/>
                </a:ln>
                <a:solidFill>
                  <a:schemeClr val="tx1"/>
                </a:solidFill>
                <a:effectLst/>
                <a:latin typeface="Times New Roman" pitchFamily="18" charset="0"/>
                <a:ea typeface="Arial" pitchFamily="34" charset="0"/>
                <a:cs typeface="Arial" pitchFamily="34" charset="0"/>
              </a:rPr>
              <a:t>His447</a:t>
            </a:r>
            <a:endParaRPr kumimoji="0" lang="fr-FR"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Ellipse 12"/>
          <p:cNvSpPr/>
          <p:nvPr/>
        </p:nvSpPr>
        <p:spPr>
          <a:xfrm rot="1057376">
            <a:off x="4206463" y="3612388"/>
            <a:ext cx="1236739" cy="571504"/>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10"/>
          <p:cNvPicPr>
            <a:picLocks noChangeAspect="1" noChangeArrowheads="1"/>
          </p:cNvPicPr>
          <p:nvPr/>
        </p:nvPicPr>
        <p:blipFill>
          <a:blip r:embed="rId5" cstate="print"/>
          <a:srcRect l="4615" b="50689"/>
          <a:stretch>
            <a:fillRect/>
          </a:stretch>
        </p:blipFill>
        <p:spPr bwMode="auto">
          <a:xfrm>
            <a:off x="1071538" y="1000108"/>
            <a:ext cx="6575188" cy="5857892"/>
          </a:xfrm>
          <a:prstGeom prst="ellipse">
            <a:avLst/>
          </a:prstGeom>
          <a:noFill/>
          <a:ln w="9525">
            <a:solidFill>
              <a:srgbClr val="32E5EE"/>
            </a:solidFill>
            <a:miter lim="800000"/>
            <a:headEnd/>
            <a:tailEnd/>
          </a:ln>
          <a:effectLst/>
        </p:spPr>
      </p:pic>
      <p:sp>
        <p:nvSpPr>
          <p:cNvPr id="16" name="Explosion 2 15"/>
          <p:cNvSpPr/>
          <p:nvPr/>
        </p:nvSpPr>
        <p:spPr>
          <a:xfrm>
            <a:off x="-214346" y="4857760"/>
            <a:ext cx="5500726" cy="2000240"/>
          </a:xfrm>
          <a:prstGeom prst="irregularSeal2">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smtClean="0">
                <a:latin typeface="Times New Roman" pitchFamily="18" charset="0"/>
                <a:cs typeface="Times New Roman" pitchFamily="18" charset="0"/>
              </a:rPr>
              <a:t>Minimisation de l’énergie</a:t>
            </a:r>
            <a:endParaRPr lang="fr-FR" sz="2400" b="1" dirty="0">
              <a:latin typeface="Times New Roman" pitchFamily="18" charset="0"/>
              <a:cs typeface="Times New Roman" pitchFamily="18" charset="0"/>
            </a:endParaRPr>
          </a:p>
        </p:txBody>
      </p:sp>
      <p:sp>
        <p:nvSpPr>
          <p:cNvPr id="17" name="ZoneTexte 16"/>
          <p:cNvSpPr txBox="1"/>
          <p:nvPr/>
        </p:nvSpPr>
        <p:spPr>
          <a:xfrm>
            <a:off x="5715008" y="4143380"/>
            <a:ext cx="864339" cy="369332"/>
          </a:xfrm>
          <a:prstGeom prst="rect">
            <a:avLst/>
          </a:prstGeom>
          <a:noFill/>
        </p:spPr>
        <p:txBody>
          <a:bodyPr wrap="none" rtlCol="0">
            <a:spAutoFit/>
          </a:bodyPr>
          <a:lstStyle/>
          <a:p>
            <a:r>
              <a:rPr lang="fr-FR" b="1" dirty="0" smtClean="0">
                <a:solidFill>
                  <a:schemeClr val="bg1"/>
                </a:solidFill>
                <a:latin typeface="Times New Roman" pitchFamily="18" charset="0"/>
                <a:cs typeface="Times New Roman" pitchFamily="18" charset="0"/>
              </a:rPr>
              <a:t>Ser203</a:t>
            </a:r>
            <a:endParaRPr lang="fr-FR" b="1" dirty="0">
              <a:solidFill>
                <a:schemeClr val="bg1"/>
              </a:solidFill>
              <a:latin typeface="Times New Roman" pitchFamily="18" charset="0"/>
              <a:cs typeface="Times New Roman" pitchFamily="18" charset="0"/>
            </a:endParaRPr>
          </a:p>
        </p:txBody>
      </p:sp>
      <p:sp>
        <p:nvSpPr>
          <p:cNvPr id="18" name="ZoneTexte 17"/>
          <p:cNvSpPr txBox="1"/>
          <p:nvPr/>
        </p:nvSpPr>
        <p:spPr>
          <a:xfrm>
            <a:off x="2357422" y="3714752"/>
            <a:ext cx="864339" cy="369332"/>
          </a:xfrm>
          <a:prstGeom prst="rect">
            <a:avLst/>
          </a:prstGeom>
          <a:noFill/>
        </p:spPr>
        <p:txBody>
          <a:bodyPr wrap="none" rtlCol="0">
            <a:spAutoFit/>
          </a:bodyPr>
          <a:lstStyle/>
          <a:p>
            <a:r>
              <a:rPr lang="fr-FR" b="1" dirty="0" smtClean="0">
                <a:solidFill>
                  <a:schemeClr val="bg1"/>
                </a:solidFill>
                <a:latin typeface="Times New Roman" pitchFamily="18" charset="0"/>
                <a:cs typeface="Times New Roman" pitchFamily="18" charset="0"/>
              </a:rPr>
              <a:t>His447</a:t>
            </a:r>
            <a:endParaRPr lang="fr-FR" b="1" dirty="0">
              <a:solidFill>
                <a:schemeClr val="bg1"/>
              </a:solidFill>
              <a:latin typeface="Times New Roman" pitchFamily="18" charset="0"/>
              <a:cs typeface="Times New Roman" pitchFamily="18" charset="0"/>
            </a:endParaRPr>
          </a:p>
        </p:txBody>
      </p:sp>
      <p:sp>
        <p:nvSpPr>
          <p:cNvPr id="12" name="ZoneTexte 11"/>
          <p:cNvSpPr txBox="1"/>
          <p:nvPr/>
        </p:nvSpPr>
        <p:spPr>
          <a:xfrm>
            <a:off x="642910" y="63327"/>
            <a:ext cx="7929618" cy="698063"/>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A- </a:t>
            </a: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Préparation de la cible: AChE</a:t>
            </a:r>
            <a:endPar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par>
                          <p:cTn id="21" fill="hold">
                            <p:stCondLst>
                              <p:cond delay="500"/>
                            </p:stCondLst>
                            <p:childTnLst>
                              <p:par>
                                <p:cTn id="22" presetID="18" presetClass="entr" presetSubtype="1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downLeft)">
                                      <p:cBhvr>
                                        <p:cTn id="24" dur="500"/>
                                        <p:tgtEl>
                                          <p:spTgt spid="11"/>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strips(downLeft)">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strips(downLeft)">
                                      <p:cBhvr>
                                        <p:cTn id="35" dur="500"/>
                                        <p:tgtEl>
                                          <p:spTgt spid="17"/>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strips(down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grpId="1" nodeType="clickEffect">
                                  <p:stCondLst>
                                    <p:cond delay="0"/>
                                  </p:stCondLst>
                                  <p:childTnLst>
                                    <p:animEffect transition="out" filter="checkerboard(across)">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5" presetClass="exit" presetSubtype="10" fill="hold" grpId="1" nodeType="withEffect">
                                  <p:stCondLst>
                                    <p:cond delay="0"/>
                                  </p:stCondLst>
                                  <p:childTnLst>
                                    <p:animEffect transition="out" filter="checkerboard(across)">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par>
                          <p:cTn id="47" fill="hold">
                            <p:stCondLst>
                              <p:cond delay="500"/>
                            </p:stCondLst>
                            <p:childTnLst>
                              <p:par>
                                <p:cTn id="48" presetID="18" presetClass="entr" presetSubtype="1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strips(downLeft)">
                                      <p:cBhvr>
                                        <p:cTn id="50" dur="500"/>
                                        <p:tgtEl>
                                          <p:spTgt spid="15"/>
                                        </p:tgtEl>
                                      </p:cBhvr>
                                    </p:animEffect>
                                  </p:childTnLst>
                                </p:cTn>
                              </p:par>
                            </p:childTnLst>
                          </p:cTn>
                        </p:par>
                        <p:par>
                          <p:cTn id="51" fill="hold">
                            <p:stCondLst>
                              <p:cond delay="1000"/>
                            </p:stCondLst>
                            <p:childTnLst>
                              <p:par>
                                <p:cTn id="52" presetID="18" presetClass="entr" presetSubtype="12"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strips(down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074" grpId="0"/>
      <p:bldP spid="13" grpId="0" animBg="1"/>
      <p:bldP spid="16" grpId="0" animBg="1"/>
      <p:bldP spid="17" grpId="0"/>
      <p:bldP spid="17" grpId="1"/>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5"/>
          <p:cNvCxnSpPr/>
          <p:nvPr/>
        </p:nvCxnSpPr>
        <p:spPr>
          <a:xfrm rot="5400000">
            <a:off x="5299072" y="3173413"/>
            <a:ext cx="1679575" cy="0"/>
          </a:xfrm>
          <a:prstGeom prst="straightConnector1">
            <a:avLst/>
          </a:prstGeom>
          <a:noFill/>
          <a:ln w="38100">
            <a:solidFill>
              <a:srgbClr val="9D2D0F">
                <a:alpha val="100000"/>
              </a:srgbClr>
            </a:solidFill>
            <a:miter lim="800000"/>
          </a:ln>
        </p:spPr>
        <p:style>
          <a:lnRef idx="2">
            <a:schemeClr val="dk1"/>
          </a:lnRef>
          <a:fillRef idx="1">
            <a:srgbClr val="99CCFF"/>
          </a:fillRef>
          <a:effectRef idx="0">
            <a:schemeClr val="accent1"/>
          </a:effectRef>
          <a:fontRef idx="minor">
            <a:schemeClr val="dk1"/>
          </a:fontRef>
        </p:style>
      </p:cxnSp>
      <p:cxnSp>
        <p:nvCxnSpPr>
          <p:cNvPr id="6" name="Straight Arrow Connector 7"/>
          <p:cNvCxnSpPr>
            <a:stCxn id="9" idx="1"/>
          </p:cNvCxnSpPr>
          <p:nvPr/>
        </p:nvCxnSpPr>
        <p:spPr>
          <a:xfrm rot="10800000">
            <a:off x="3714744" y="2285992"/>
            <a:ext cx="2117770" cy="47772"/>
          </a:xfrm>
          <a:prstGeom prst="straightConnector1">
            <a:avLst/>
          </a:prstGeom>
          <a:noFill/>
          <a:ln w="38100">
            <a:solidFill>
              <a:srgbClr val="9D2D0F">
                <a:alpha val="100000"/>
              </a:srgbClr>
            </a:solidFill>
            <a:miter lim="800000"/>
            <a:tailEnd type="triangle"/>
          </a:ln>
        </p:spPr>
        <p:style>
          <a:lnRef idx="2">
            <a:schemeClr val="dk1"/>
          </a:lnRef>
          <a:fillRef idx="1">
            <a:srgbClr val="99CCFF"/>
          </a:fillRef>
          <a:effectRef idx="0">
            <a:schemeClr val="accent1"/>
          </a:effectRef>
          <a:fontRef idx="minor">
            <a:schemeClr val="dk1"/>
          </a:fontRef>
        </p:style>
      </p:cxnSp>
      <p:cxnSp>
        <p:nvCxnSpPr>
          <p:cNvPr id="8" name="Straight Arrow Connector 9"/>
          <p:cNvCxnSpPr/>
          <p:nvPr/>
        </p:nvCxnSpPr>
        <p:spPr>
          <a:xfrm rot="10800000">
            <a:off x="3714746" y="4000504"/>
            <a:ext cx="2428890" cy="1"/>
          </a:xfrm>
          <a:prstGeom prst="straightConnector1">
            <a:avLst/>
          </a:prstGeom>
          <a:noFill/>
          <a:ln w="38100">
            <a:solidFill>
              <a:srgbClr val="9D2D0F">
                <a:alpha val="100000"/>
              </a:srgbClr>
            </a:solidFill>
            <a:miter lim="800000"/>
            <a:tailEnd type="triangle"/>
          </a:ln>
        </p:spPr>
        <p:style>
          <a:lnRef idx="2">
            <a:schemeClr val="dk1"/>
          </a:lnRef>
          <a:fillRef idx="1">
            <a:srgbClr val="99CCFF"/>
          </a:fillRef>
          <a:effectRef idx="0">
            <a:schemeClr val="accent1"/>
          </a:effectRef>
          <a:fontRef idx="minor">
            <a:schemeClr val="dk1"/>
          </a:fontRef>
        </p:style>
      </p:cxnSp>
      <p:sp>
        <p:nvSpPr>
          <p:cNvPr id="9" name="Rectangle Custom 10"/>
          <p:cNvSpPr/>
          <p:nvPr/>
        </p:nvSpPr>
        <p:spPr>
          <a:xfrm>
            <a:off x="5832514" y="2142695"/>
            <a:ext cx="1174254" cy="382137"/>
          </a:xfrm>
          <a:prstGeom prst="rect">
            <a:avLst/>
          </a:prstGeom>
          <a:gradFill flip="none" rotWithShape="0">
            <a:gsLst>
              <a:gs pos="0">
                <a:srgbClr val="FFFFFF"/>
              </a:gs>
              <a:gs pos="100000">
                <a:srgbClr val="F8F8F8"/>
              </a:gs>
            </a:gsLst>
            <a:path path="circle">
              <a:fillToRect l="50000" t="50000" r="50000" b="50000"/>
            </a:path>
          </a:gradFill>
          <a:ln w="15874">
            <a:solidFill>
              <a:srgbClr val="782009">
                <a:alpha val="100000"/>
              </a:srgbClr>
            </a:solidFill>
            <a:miter lim="800000"/>
          </a:ln>
        </p:spPr>
        <p:style>
          <a:lnRef idx="0">
            <a:schemeClr val="dk1"/>
          </a:lnRef>
          <a:fillRef idx="0">
            <a:srgbClr val="99CCFF"/>
          </a:fillRef>
          <a:effectRef idx="0">
            <a:schemeClr val="accent1"/>
          </a:effectRef>
          <a:fontRef idx="minor">
            <a:schemeClr val="dk1"/>
          </a:fontRef>
        </p:style>
        <p:txBody>
          <a:bodyPr wrap="none" anchor="ctr" anchorCtr="1"/>
          <a:lstStyle/>
          <a:p>
            <a:pPr algn="ctr" fontAlgn="auto">
              <a:spcBef>
                <a:spcPts val="0"/>
              </a:spcBef>
              <a:spcAft>
                <a:spcPts val="0"/>
              </a:spcAft>
              <a:defRPr/>
            </a:pPr>
            <a:r>
              <a:rPr lang="en-US" sz="2400" b="1" i="1" dirty="0">
                <a:solidFill>
                  <a:srgbClr val="0088E4"/>
                </a:solidFill>
                <a:uFill>
                  <a:solidFill>
                    <a:srgbClr val="0088E4"/>
                  </a:solidFill>
                </a:uFill>
                <a:latin typeface="Times New Roman" charset="0"/>
              </a:rPr>
              <a:t>COX 2</a:t>
            </a:r>
            <a:endParaRPr lang="en-US" sz="2400" b="1" dirty="0">
              <a:solidFill>
                <a:srgbClr val="FFFFFF"/>
              </a:solidFill>
              <a:uFill>
                <a:solidFill>
                  <a:srgbClr val="FFFFFF"/>
                </a:solidFill>
              </a:uFill>
              <a:latin typeface="Times New Roman" charset="0"/>
            </a:endParaRPr>
          </a:p>
        </p:txBody>
      </p:sp>
      <p:cxnSp>
        <p:nvCxnSpPr>
          <p:cNvPr id="10" name="Straight Arrow Connector 15"/>
          <p:cNvCxnSpPr/>
          <p:nvPr/>
        </p:nvCxnSpPr>
        <p:spPr>
          <a:xfrm rot="10800000" flipV="1">
            <a:off x="7007222" y="2289175"/>
            <a:ext cx="852488" cy="44450"/>
          </a:xfrm>
          <a:prstGeom prst="straightConnector1">
            <a:avLst/>
          </a:prstGeom>
          <a:noFill/>
          <a:ln w="38100">
            <a:solidFill>
              <a:srgbClr val="9D2D0F">
                <a:alpha val="100000"/>
              </a:srgbClr>
            </a:solidFill>
            <a:miter lim="800000"/>
            <a:tailEnd type="triangle"/>
          </a:ln>
        </p:spPr>
        <p:style>
          <a:lnRef idx="2">
            <a:schemeClr val="dk1"/>
          </a:lnRef>
          <a:fillRef idx="1">
            <a:srgbClr val="99CCFF"/>
          </a:fillRef>
          <a:effectRef idx="0">
            <a:schemeClr val="accent1"/>
          </a:effectRef>
          <a:fontRef idx="minor">
            <a:schemeClr val="dk1"/>
          </a:fontRef>
        </p:style>
      </p:cxnSp>
      <p:sp>
        <p:nvSpPr>
          <p:cNvPr id="11" name="Rectangle Custom 10"/>
          <p:cNvSpPr/>
          <p:nvPr/>
        </p:nvSpPr>
        <p:spPr>
          <a:xfrm>
            <a:off x="7684026" y="2071678"/>
            <a:ext cx="1174254" cy="382137"/>
          </a:xfrm>
          <a:prstGeom prst="rect">
            <a:avLst/>
          </a:prstGeom>
          <a:gradFill flip="none" rotWithShape="0">
            <a:gsLst>
              <a:gs pos="0">
                <a:srgbClr val="FFFFFF"/>
              </a:gs>
              <a:gs pos="100000">
                <a:srgbClr val="F8F8F8"/>
              </a:gs>
            </a:gsLst>
            <a:path path="circle">
              <a:fillToRect l="50000" t="50000" r="50000" b="50000"/>
            </a:path>
          </a:gradFill>
          <a:ln w="15874">
            <a:solidFill>
              <a:srgbClr val="782009">
                <a:alpha val="100000"/>
              </a:srgbClr>
            </a:solidFill>
            <a:miter lim="800000"/>
          </a:ln>
        </p:spPr>
        <p:style>
          <a:lnRef idx="0">
            <a:schemeClr val="dk1"/>
          </a:lnRef>
          <a:fillRef idx="0">
            <a:srgbClr val="99CCFF"/>
          </a:fillRef>
          <a:effectRef idx="0">
            <a:schemeClr val="accent1"/>
          </a:effectRef>
          <a:fontRef idx="minor">
            <a:schemeClr val="dk1"/>
          </a:fontRef>
        </p:style>
        <p:txBody>
          <a:bodyPr wrap="none" anchor="ctr" anchorCtr="1"/>
          <a:lstStyle/>
          <a:p>
            <a:pPr algn="ctr" fontAlgn="auto">
              <a:spcBef>
                <a:spcPts val="0"/>
              </a:spcBef>
              <a:spcAft>
                <a:spcPts val="0"/>
              </a:spcAft>
              <a:defRPr/>
            </a:pPr>
            <a:r>
              <a:rPr lang="en-US" sz="2400" b="1" i="1" dirty="0" smtClean="0">
                <a:solidFill>
                  <a:srgbClr val="0088E4"/>
                </a:solidFill>
                <a:uFill>
                  <a:solidFill>
                    <a:srgbClr val="0088E4"/>
                  </a:solidFill>
                </a:uFill>
                <a:latin typeface="Times New Roman" charset="0"/>
              </a:rPr>
              <a:t>AINS</a:t>
            </a:r>
            <a:endParaRPr lang="en-US" sz="2400" b="1" dirty="0">
              <a:solidFill>
                <a:srgbClr val="FFFFFF"/>
              </a:solidFill>
              <a:uFill>
                <a:solidFill>
                  <a:srgbClr val="FFFFFF"/>
                </a:solidFill>
              </a:uFill>
              <a:latin typeface="Times New Roman" charset="0"/>
            </a:endParaRPr>
          </a:p>
        </p:txBody>
      </p:sp>
      <p:sp>
        <p:nvSpPr>
          <p:cNvPr id="12" name="Ellipse 11"/>
          <p:cNvSpPr/>
          <p:nvPr/>
        </p:nvSpPr>
        <p:spPr>
          <a:xfrm>
            <a:off x="2000232" y="800088"/>
            <a:ext cx="3429024" cy="914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smtClean="0">
                <a:latin typeface="Times New Roman" pitchFamily="18" charset="0"/>
                <a:cs typeface="Times New Roman" pitchFamily="18" charset="0"/>
              </a:rPr>
              <a:t>Acide </a:t>
            </a:r>
            <a:r>
              <a:rPr lang="fr-FR" sz="2400" dirty="0" err="1" smtClean="0">
                <a:latin typeface="Times New Roman" pitchFamily="18" charset="0"/>
                <a:cs typeface="Times New Roman" pitchFamily="18" charset="0"/>
              </a:rPr>
              <a:t>arachidonique</a:t>
            </a:r>
            <a:endParaRPr lang="fr-FR" sz="2400" dirty="0">
              <a:latin typeface="Times New Roman" pitchFamily="18" charset="0"/>
              <a:cs typeface="Times New Roman" pitchFamily="18" charset="0"/>
            </a:endParaRPr>
          </a:p>
        </p:txBody>
      </p:sp>
      <p:sp>
        <p:nvSpPr>
          <p:cNvPr id="13" name="Ellipse 12"/>
          <p:cNvSpPr/>
          <p:nvPr/>
        </p:nvSpPr>
        <p:spPr>
          <a:xfrm>
            <a:off x="2000232" y="2728914"/>
            <a:ext cx="3429024" cy="914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smtClean="0">
                <a:latin typeface="Times New Roman" pitchFamily="18" charset="0"/>
                <a:cs typeface="Times New Roman" pitchFamily="18" charset="0"/>
              </a:rPr>
              <a:t>prostaglandines</a:t>
            </a:r>
            <a:endParaRPr lang="fr-FR" sz="2400" dirty="0">
              <a:latin typeface="Times New Roman" pitchFamily="18" charset="0"/>
              <a:cs typeface="Times New Roman" pitchFamily="18" charset="0"/>
            </a:endParaRPr>
          </a:p>
        </p:txBody>
      </p:sp>
      <p:sp>
        <p:nvSpPr>
          <p:cNvPr id="15" name="Explosion 1 14"/>
          <p:cNvSpPr/>
          <p:nvPr/>
        </p:nvSpPr>
        <p:spPr>
          <a:xfrm>
            <a:off x="-71470" y="4229112"/>
            <a:ext cx="8286776" cy="2128846"/>
          </a:xfrm>
          <a:prstGeom prst="irregularSeal1">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sz="2400" b="1" dirty="0" smtClean="0">
                <a:solidFill>
                  <a:schemeClr val="bg1"/>
                </a:solidFill>
                <a:latin typeface="Times New Roman" pitchFamily="18" charset="0"/>
                <a:cs typeface="Times New Roman" pitchFamily="18" charset="0"/>
              </a:rPr>
              <a:t>Médiateurs de l’inflammation potentiellement dangereux</a:t>
            </a:r>
            <a:endParaRPr lang="fr-FR" sz="2400" b="1" dirty="0">
              <a:solidFill>
                <a:schemeClr val="bg1"/>
              </a:solidFill>
              <a:latin typeface="Times New Roman" pitchFamily="18" charset="0"/>
              <a:cs typeface="Times New Roman" pitchFamily="18" charset="0"/>
            </a:endParaRPr>
          </a:p>
        </p:txBody>
      </p:sp>
      <p:cxnSp>
        <p:nvCxnSpPr>
          <p:cNvPr id="19" name="Connecteur droit avec flèche 18"/>
          <p:cNvCxnSpPr>
            <a:stCxn id="12" idx="4"/>
            <a:endCxn id="13" idx="0"/>
          </p:cNvCxnSpPr>
          <p:nvPr/>
        </p:nvCxnSpPr>
        <p:spPr>
          <a:xfrm rot="5400000">
            <a:off x="3207531" y="2221701"/>
            <a:ext cx="1014426"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13" idx="4"/>
          </p:cNvCxnSpPr>
          <p:nvPr/>
        </p:nvCxnSpPr>
        <p:spPr>
          <a:xfrm rot="5400000">
            <a:off x="3250397" y="4107661"/>
            <a:ext cx="928694"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3" name="Multiplier 22"/>
          <p:cNvSpPr/>
          <p:nvPr/>
        </p:nvSpPr>
        <p:spPr>
          <a:xfrm rot="5400000">
            <a:off x="1714480" y="1500174"/>
            <a:ext cx="4071966" cy="3214710"/>
          </a:xfrm>
          <a:prstGeom prst="mathMultiply">
            <a:avLst>
              <a:gd name="adj1" fmla="val 2599"/>
            </a:avLst>
          </a:prstGeom>
          <a:solidFill>
            <a:srgbClr val="FF0000"/>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8" name="ZoneTexte 37"/>
          <p:cNvSpPr txBox="1"/>
          <p:nvPr/>
        </p:nvSpPr>
        <p:spPr>
          <a:xfrm>
            <a:off x="1285852" y="0"/>
            <a:ext cx="6729727" cy="523220"/>
          </a:xfrm>
          <a:prstGeom prst="rect">
            <a:avLst/>
          </a:prstGeom>
          <a:noFill/>
        </p:spPr>
        <p:txBody>
          <a:bodyPr wrap="none" rtlCol="0">
            <a:spAutoFit/>
          </a:bodyPr>
          <a:lstStyle/>
          <a:p>
            <a:r>
              <a:rPr lang="fr-FR" sz="2800" b="1" dirty="0" smtClean="0">
                <a:latin typeface="Times New Roman" pitchFamily="18" charset="0"/>
                <a:cs typeface="Times New Roman" pitchFamily="18" charset="0"/>
              </a:rPr>
              <a:t>Exemple d’une cible thérapeutique: COX2</a:t>
            </a:r>
            <a:endParaRPr lang="fr-FR" sz="2800" b="1" dirty="0">
              <a:latin typeface="Times New Roman" pitchFamily="18" charset="0"/>
              <a:cs typeface="Times New Roman" pitchFamily="18" charset="0"/>
            </a:endParaRPr>
          </a:p>
        </p:txBody>
      </p:sp>
      <p:sp>
        <p:nvSpPr>
          <p:cNvPr id="16" name="Multiplier 15"/>
          <p:cNvSpPr/>
          <p:nvPr/>
        </p:nvSpPr>
        <p:spPr>
          <a:xfrm rot="5400000">
            <a:off x="5893603" y="1607331"/>
            <a:ext cx="1000132" cy="1500198"/>
          </a:xfrm>
          <a:prstGeom prst="mathMultiply">
            <a:avLst>
              <a:gd name="adj1" fmla="val 2599"/>
            </a:avLst>
          </a:prstGeom>
          <a:solidFill>
            <a:srgbClr val="FF0000"/>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8" presetClass="entr" presetSubtype="12"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down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strips(down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Left)">
                                      <p:cBhvr>
                                        <p:cTn id="26" dur="500"/>
                                        <p:tgtEl>
                                          <p:spTgt spid="4"/>
                                        </p:tgtEl>
                                      </p:cBhvr>
                                    </p:animEffect>
                                  </p:childTnLst>
                                </p:cTn>
                              </p:par>
                              <p:par>
                                <p:cTn id="27" presetID="18" presetClass="entr" presetSubtype="12"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Left)">
                                      <p:cBhvr>
                                        <p:cTn id="29" dur="500"/>
                                        <p:tgtEl>
                                          <p:spTgt spid="8"/>
                                        </p:tgtEl>
                                      </p:cBhvr>
                                    </p:animEffect>
                                  </p:childTnLst>
                                </p:cTn>
                              </p:par>
                              <p:par>
                                <p:cTn id="30" presetID="18" presetClass="entr" presetSubtype="12"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strips(downLeft)">
                                      <p:cBhvr>
                                        <p:cTn id="32" dur="500"/>
                                        <p:tgtEl>
                                          <p:spTgt spid="2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strips(down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Left)">
                                      <p:cBhvr>
                                        <p:cTn id="40" dur="500"/>
                                        <p:tgtEl>
                                          <p:spTgt spid="11"/>
                                        </p:tgtEl>
                                      </p:cBhvr>
                                    </p:animEffect>
                                  </p:childTnLst>
                                </p:cTn>
                              </p:par>
                              <p:par>
                                <p:cTn id="41" presetID="18" presetClass="entr" presetSubtype="1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downLeft)">
                                      <p:cBhvr>
                                        <p:cTn id="43" dur="500"/>
                                        <p:tgtEl>
                                          <p:spTgt spid="10"/>
                                        </p:tgtEl>
                                      </p:cBhvr>
                                    </p:animEffect>
                                  </p:childTnLst>
                                </p:cTn>
                              </p:par>
                              <p:par>
                                <p:cTn id="44" presetID="13" presetClass="entr" presetSubtype="16" fill="hold" grpId="0" nodeType="withEffect">
                                  <p:stCondLst>
                                    <p:cond delay="0"/>
                                  </p:stCondLst>
                                  <p:iterate type="lt">
                                    <p:tmPct val="0"/>
                                  </p:iterate>
                                  <p:childTnLst>
                                    <p:set>
                                      <p:cBhvr>
                                        <p:cTn id="45" dur="1" fill="hold">
                                          <p:stCondLst>
                                            <p:cond delay="0"/>
                                          </p:stCondLst>
                                        </p:cTn>
                                        <p:tgtEl>
                                          <p:spTgt spid="23"/>
                                        </p:tgtEl>
                                        <p:attrNameLst>
                                          <p:attrName>style.visibility</p:attrName>
                                        </p:attrNameLst>
                                      </p:cBhvr>
                                      <p:to>
                                        <p:strVal val="visible"/>
                                      </p:to>
                                    </p:set>
                                    <p:animEffect transition="in" filter="plus(in)">
                                      <p:cBhvr>
                                        <p:cTn id="46" dur="500"/>
                                        <p:tgtEl>
                                          <p:spTgt spid="23"/>
                                        </p:tgtEl>
                                      </p:cBhvr>
                                    </p:animEffect>
                                  </p:childTnLst>
                                </p:cTn>
                              </p:par>
                              <p:par>
                                <p:cTn id="47" presetID="13" presetClass="entr" presetSubtype="16" fill="hold" grpId="0" nodeType="withEffect">
                                  <p:stCondLst>
                                    <p:cond delay="0"/>
                                  </p:stCondLst>
                                  <p:iterate type="lt">
                                    <p:tmPct val="0"/>
                                  </p:iterate>
                                  <p:childTnLst>
                                    <p:set>
                                      <p:cBhvr>
                                        <p:cTn id="48" dur="1" fill="hold">
                                          <p:stCondLst>
                                            <p:cond delay="0"/>
                                          </p:stCondLst>
                                        </p:cTn>
                                        <p:tgtEl>
                                          <p:spTgt spid="16"/>
                                        </p:tgtEl>
                                        <p:attrNameLst>
                                          <p:attrName>style.visibility</p:attrName>
                                        </p:attrNameLst>
                                      </p:cBhvr>
                                      <p:to>
                                        <p:strVal val="visible"/>
                                      </p:to>
                                    </p:set>
                                    <p:animEffect transition="in" filter="plus(in)">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4" presetClass="exit" presetSubtype="10" fill="hold" grpId="1" nodeType="withEffect">
                                  <p:stCondLst>
                                    <p:cond delay="0"/>
                                  </p:stCondLst>
                                  <p:iterate type="lt">
                                    <p:tmPct val="0"/>
                                  </p:iterate>
                                  <p:childTnLst>
                                    <p:animEffect transition="out" filter="randombar(horizont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4" presetClass="exit" presetSubtype="10" fill="hold" grpId="0" nodeType="withEffect">
                                  <p:stCondLst>
                                    <p:cond delay="0"/>
                                  </p:stCondLst>
                                  <p:childTnLst>
                                    <p:animEffect transition="out" filter="randombar(horizont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4" presetClass="exit" presetSubtype="10" fill="hold" nodeType="withEffect">
                                  <p:stCondLst>
                                    <p:cond delay="0"/>
                                  </p:stCondLst>
                                  <p:childTnLst>
                                    <p:animEffect transition="out" filter="randombar(horizontal)">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4" presetClass="exit" presetSubtype="10" fill="hold" grpId="1" nodeType="withEffect">
                                  <p:stCondLst>
                                    <p:cond delay="0"/>
                                  </p:stCondLst>
                                  <p:childTnLst>
                                    <p:animEffect transition="out" filter="randombar(horizontal)">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4" presetClass="exit" presetSubtype="10" fill="hold" grpId="1" nodeType="withEffect">
                                  <p:stCondLst>
                                    <p:cond delay="0"/>
                                  </p:stCondLst>
                                  <p:childTnLst>
                                    <p:animEffect transition="out" filter="randombar(horizontal)">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4" presetClass="exit" presetSubtype="10" fill="hold" grpId="1" nodeType="withEffect">
                                  <p:stCondLst>
                                    <p:cond delay="0"/>
                                  </p:stCondLst>
                                  <p:childTnLst>
                                    <p:animEffect transition="out" filter="randombar(horizontal)">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4" presetClass="exit" presetSubtype="10" fill="hold" nodeType="withEffect">
                                  <p:stCondLst>
                                    <p:cond delay="0"/>
                                  </p:stCondLst>
                                  <p:childTnLst>
                                    <p:animEffect transition="out" filter="randombar(horizontal)">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4" presetClass="exit" presetSubtype="10" fill="hold" nodeType="withEffect">
                                  <p:stCondLst>
                                    <p:cond delay="0"/>
                                  </p:stCondLst>
                                  <p:childTnLst>
                                    <p:animEffect transition="out" filter="randombar(horizontal)">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par>
                                <p:cTn id="88" presetID="14" presetClass="exit" presetSubtype="10" fill="hold" grpId="1" nodeType="withEffect">
                                  <p:stCondLst>
                                    <p:cond delay="0"/>
                                  </p:stCondLst>
                                  <p:iterate type="lt">
                                    <p:tmPct val="0"/>
                                  </p:iterate>
                                  <p:childTnLst>
                                    <p:animEffect transition="out" filter="randombar(horizontal)">
                                      <p:cBhvr>
                                        <p:cTn id="89" dur="500"/>
                                        <p:tgtEl>
                                          <p:spTgt spid="23"/>
                                        </p:tgtEl>
                                      </p:cBhvr>
                                    </p:animEffect>
                                    <p:set>
                                      <p:cBhvr>
                                        <p:cTn id="9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P spid="12" grpId="0" animBg="1"/>
      <p:bldP spid="12" grpId="1" animBg="1"/>
      <p:bldP spid="13" grpId="0" animBg="1"/>
      <p:bldP spid="13" grpId="1" animBg="1"/>
      <p:bldP spid="15" grpId="0" animBg="1"/>
      <p:bldP spid="15" grpId="1" animBg="1"/>
      <p:bldP spid="23" grpId="0" animBg="1"/>
      <p:bldP spid="23" grpId="1" animBg="1"/>
      <p:bldP spid="16" grpId="0" animBg="1"/>
      <p:bldP spid="1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0034" y="87731"/>
            <a:ext cx="7929618" cy="578882"/>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B- Préparation de la chimiothèque</a:t>
            </a:r>
            <a:endPar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5" name="ZoneTexte 4"/>
          <p:cNvSpPr txBox="1"/>
          <p:nvPr/>
        </p:nvSpPr>
        <p:spPr>
          <a:xfrm>
            <a:off x="500034" y="928670"/>
            <a:ext cx="3506088" cy="369332"/>
          </a:xfrm>
          <a:prstGeom prst="rect">
            <a:avLst/>
          </a:prstGeom>
          <a:noFill/>
        </p:spPr>
        <p:txBody>
          <a:bodyPr wrap="none" rtlCol="0">
            <a:spAutoFit/>
          </a:bodyPr>
          <a:lstStyle/>
          <a:p>
            <a:r>
              <a:rPr lang="fr-FR" dirty="0" smtClean="0"/>
              <a:t>1- Nettoyage de la chimiothèque</a:t>
            </a:r>
            <a:endParaRPr lang="fr-FR" dirty="0"/>
          </a:p>
        </p:txBody>
      </p:sp>
      <p:sp>
        <p:nvSpPr>
          <p:cNvPr id="6" name="ZoneTexte 5"/>
          <p:cNvSpPr txBox="1"/>
          <p:nvPr/>
        </p:nvSpPr>
        <p:spPr>
          <a:xfrm>
            <a:off x="571472" y="1571612"/>
            <a:ext cx="5186035" cy="369332"/>
          </a:xfrm>
          <a:prstGeom prst="rect">
            <a:avLst/>
          </a:prstGeom>
          <a:noFill/>
        </p:spPr>
        <p:txBody>
          <a:bodyPr wrap="none" rtlCol="0">
            <a:spAutoFit/>
          </a:bodyPr>
          <a:lstStyle/>
          <a:p>
            <a:r>
              <a:rPr lang="fr-FR" dirty="0" smtClean="0"/>
              <a:t>2- Génération des tautomères et formes ionisées</a:t>
            </a:r>
            <a:endParaRPr lang="fr-FR" dirty="0"/>
          </a:p>
        </p:txBody>
      </p:sp>
      <p:pic>
        <p:nvPicPr>
          <p:cNvPr id="7" name="Image 6"/>
          <p:cNvPicPr/>
          <p:nvPr/>
        </p:nvPicPr>
        <p:blipFill>
          <a:blip r:embed="rId2"/>
          <a:srcRect r="13045" b="64000"/>
          <a:stretch>
            <a:fillRect/>
          </a:stretch>
        </p:blipFill>
        <p:spPr bwMode="auto">
          <a:xfrm>
            <a:off x="2214546" y="2143116"/>
            <a:ext cx="5357850" cy="1785950"/>
          </a:xfrm>
          <a:prstGeom prst="rect">
            <a:avLst/>
          </a:prstGeom>
          <a:noFill/>
          <a:ln w="9525">
            <a:noFill/>
            <a:miter lim="800000"/>
            <a:headEnd/>
            <a:tailEnd/>
          </a:ln>
        </p:spPr>
      </p:pic>
      <p:pic>
        <p:nvPicPr>
          <p:cNvPr id="8" name="Image 7"/>
          <p:cNvPicPr/>
          <p:nvPr/>
        </p:nvPicPr>
        <p:blipFill>
          <a:blip r:embed="rId2"/>
          <a:srcRect t="67000" r="8431"/>
          <a:stretch>
            <a:fillRect/>
          </a:stretch>
        </p:blipFill>
        <p:spPr bwMode="auto">
          <a:xfrm>
            <a:off x="2143108" y="4286256"/>
            <a:ext cx="5429288" cy="2000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0034" y="87731"/>
            <a:ext cx="7929618" cy="578882"/>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B- Préparation de la chimiothèque</a:t>
            </a:r>
            <a:endPar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pic>
        <p:nvPicPr>
          <p:cNvPr id="13" name="Image 12" descr="ligprep.png"/>
          <p:cNvPicPr>
            <a:picLocks noChangeAspect="1"/>
          </p:cNvPicPr>
          <p:nvPr/>
        </p:nvPicPr>
        <p:blipFill>
          <a:blip r:embed="rId2"/>
          <a:srcRect l="7031" t="29762" r="68750" b="14285"/>
          <a:stretch>
            <a:fillRect/>
          </a:stretch>
        </p:blipFill>
        <p:spPr>
          <a:xfrm>
            <a:off x="2071670" y="1214422"/>
            <a:ext cx="4929222" cy="5000660"/>
          </a:xfrm>
          <a:prstGeom prst="rect">
            <a:avLst/>
          </a:prstGeom>
        </p:spPr>
      </p:pic>
      <p:sp>
        <p:nvSpPr>
          <p:cNvPr id="14" name="Ellipse 13"/>
          <p:cNvSpPr/>
          <p:nvPr/>
        </p:nvSpPr>
        <p:spPr>
          <a:xfrm rot="5400000">
            <a:off x="3464711" y="2678901"/>
            <a:ext cx="428628" cy="1785950"/>
          </a:xfrm>
          <a:prstGeom prst="ellipse">
            <a:avLst/>
          </a:prstGeom>
          <a:noFill/>
          <a:ln w="38100">
            <a:solidFill>
              <a:schemeClr val="bg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rot="5400000">
            <a:off x="4214810" y="857232"/>
            <a:ext cx="428628" cy="4286280"/>
          </a:xfrm>
          <a:prstGeom prst="ellipse">
            <a:avLst/>
          </a:prstGeom>
          <a:noFill/>
          <a:ln w="38100">
            <a:solidFill>
              <a:schemeClr val="bg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rot="5400000">
            <a:off x="3393273" y="3536157"/>
            <a:ext cx="428628" cy="3214710"/>
          </a:xfrm>
          <a:prstGeom prst="ellipse">
            <a:avLst/>
          </a:prstGeom>
          <a:noFill/>
          <a:ln w="38100">
            <a:solidFill>
              <a:schemeClr val="bg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trips(down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0034" y="87731"/>
            <a:ext cx="7929618" cy="578882"/>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C- Criblage virtuel</a:t>
            </a:r>
            <a:endPar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5" name="ZoneTexte 4"/>
          <p:cNvSpPr txBox="1"/>
          <p:nvPr/>
        </p:nvSpPr>
        <p:spPr>
          <a:xfrm>
            <a:off x="357158" y="1071546"/>
            <a:ext cx="8610049" cy="646331"/>
          </a:xfrm>
          <a:prstGeom prst="rect">
            <a:avLst/>
          </a:prstGeom>
          <a:noFill/>
        </p:spPr>
        <p:txBody>
          <a:bodyPr wrap="none" rtlCol="0">
            <a:spAutoFit/>
          </a:bodyPr>
          <a:lstStyle/>
          <a:p>
            <a:r>
              <a:rPr lang="fr-FR" dirty="0" smtClean="0"/>
              <a:t>Il est préférable d’utiliser plusieurs logiciels de docking suivie de l’application d’une</a:t>
            </a:r>
          </a:p>
          <a:p>
            <a:r>
              <a:rPr lang="fr-FR" dirty="0" smtClean="0"/>
              <a:t> méthode consensus</a:t>
            </a:r>
            <a:endParaRPr lang="fr-FR" dirty="0"/>
          </a:p>
        </p:txBody>
      </p:sp>
      <p:sp>
        <p:nvSpPr>
          <p:cNvPr id="6" name="ZoneTexte 5"/>
          <p:cNvSpPr txBox="1"/>
          <p:nvPr/>
        </p:nvSpPr>
        <p:spPr>
          <a:xfrm>
            <a:off x="294462" y="1857364"/>
            <a:ext cx="8225329" cy="923330"/>
          </a:xfrm>
          <a:prstGeom prst="rect">
            <a:avLst/>
          </a:prstGeom>
          <a:noFill/>
        </p:spPr>
        <p:txBody>
          <a:bodyPr wrap="none" rtlCol="0">
            <a:spAutoFit/>
          </a:bodyPr>
          <a:lstStyle/>
          <a:p>
            <a:r>
              <a:rPr lang="fr-FR" dirty="0" smtClean="0"/>
              <a:t>Elle permet de combiner les informations issues des différentes fonctions </a:t>
            </a:r>
          </a:p>
          <a:p>
            <a:r>
              <a:rPr lang="fr-FR" dirty="0" smtClean="0"/>
              <a:t>de score afin de compenser leurs imperfections individuelles ce qui améliore la</a:t>
            </a:r>
          </a:p>
          <a:p>
            <a:r>
              <a:rPr lang="fr-FR" dirty="0" smtClean="0"/>
              <a:t>qualité des résultats obtenus</a:t>
            </a:r>
            <a:endParaRPr lang="fr-FR" dirty="0"/>
          </a:p>
        </p:txBody>
      </p:sp>
      <p:sp>
        <p:nvSpPr>
          <p:cNvPr id="7" name="Rectangle 6"/>
          <p:cNvSpPr/>
          <p:nvPr/>
        </p:nvSpPr>
        <p:spPr>
          <a:xfrm>
            <a:off x="357158" y="3174872"/>
            <a:ext cx="8215370" cy="1754326"/>
          </a:xfrm>
          <a:prstGeom prst="rect">
            <a:avLst/>
          </a:prstGeom>
        </p:spPr>
        <p:txBody>
          <a:bodyPr wrap="square">
            <a:spAutoFit/>
          </a:bodyPr>
          <a:lstStyle/>
          <a:p>
            <a:r>
              <a:rPr lang="fr-FR" dirty="0" smtClean="0"/>
              <a:t>La probabilité qu’une molécule soit active doit augmenter si cette dernière est associée à de bons scores d’affinité selon plusieurs fonctions de score. </a:t>
            </a:r>
          </a:p>
          <a:p>
            <a:endParaRPr lang="fr-FR" dirty="0" smtClean="0"/>
          </a:p>
          <a:p>
            <a:r>
              <a:rPr lang="fr-FR" dirty="0" smtClean="0"/>
              <a:t>La probabilité qu’une molécule faut/positive soit bien classée doit diminuer car, </a:t>
            </a:r>
          </a:p>
          <a:p>
            <a:r>
              <a:rPr lang="fr-FR" dirty="0" smtClean="0"/>
              <a:t>avec leurs fonctions de score différentes, les logiciels ont peu de chance de commettre la même erreur</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5720" y="1928802"/>
            <a:ext cx="7903126" cy="430887"/>
          </a:xfrm>
          <a:prstGeom prst="rect">
            <a:avLst/>
          </a:prstGeom>
          <a:noFill/>
        </p:spPr>
        <p:txBody>
          <a:bodyPr wrap="none" rtlCol="0">
            <a:spAutoFit/>
          </a:bodyPr>
          <a:lstStyle/>
          <a:p>
            <a:pPr>
              <a:buFont typeface="Arial" pitchFamily="34" charset="0"/>
              <a:buChar char="•"/>
            </a:pPr>
            <a:r>
              <a:rPr lang="fr-FR" sz="2200" b="1" dirty="0" smtClean="0">
                <a:latin typeface="Times New Roman" pitchFamily="18" charset="0"/>
                <a:cs typeface="Times New Roman" pitchFamily="18" charset="0"/>
              </a:rPr>
              <a:t>Analyse visuelle des meilleurs composés issus du criblage réalisé</a:t>
            </a:r>
            <a:endParaRPr lang="fr-FR" sz="2200" b="1" dirty="0">
              <a:latin typeface="Times New Roman" pitchFamily="18" charset="0"/>
              <a:cs typeface="Times New Roman" pitchFamily="18" charset="0"/>
            </a:endParaRPr>
          </a:p>
        </p:txBody>
      </p:sp>
      <p:sp>
        <p:nvSpPr>
          <p:cNvPr id="9" name="ZoneTexte 8"/>
          <p:cNvSpPr txBox="1"/>
          <p:nvPr/>
        </p:nvSpPr>
        <p:spPr>
          <a:xfrm>
            <a:off x="510321" y="3429000"/>
            <a:ext cx="7917745" cy="707886"/>
          </a:xfrm>
          <a:prstGeom prst="rect">
            <a:avLst/>
          </a:prstGeom>
          <a:noFill/>
        </p:spPr>
        <p:txBody>
          <a:bodyPr wrap="none" rtlCol="0">
            <a:spAutoFit/>
          </a:bodyPr>
          <a:lstStyle/>
          <a:p>
            <a:r>
              <a:rPr lang="fr-FR" dirty="0" smtClean="0"/>
              <a:t>2- </a:t>
            </a:r>
            <a:r>
              <a:rPr lang="fr-FR" sz="2000" b="1" dirty="0" smtClean="0">
                <a:latin typeface="Times New Roman" pitchFamily="18" charset="0"/>
                <a:cs typeface="Times New Roman" pitchFamily="18" charset="0"/>
              </a:rPr>
              <a:t>Mode d’interaction avec la cible ( un nombre optimal d’interactions </a:t>
            </a:r>
          </a:p>
          <a:p>
            <a:r>
              <a:rPr lang="fr-FR" sz="2000" b="1" dirty="0" smtClean="0">
                <a:latin typeface="Times New Roman" pitchFamily="18" charset="0"/>
                <a:cs typeface="Times New Roman" pitchFamily="18" charset="0"/>
              </a:rPr>
              <a:t>ioniques, liaisons Hydrogènes, interactions ¶-cations et ¶-¶)</a:t>
            </a:r>
            <a:endParaRPr lang="fr-FR" sz="2000" b="1" dirty="0">
              <a:latin typeface="Times New Roman" pitchFamily="18" charset="0"/>
              <a:cs typeface="Times New Roman" pitchFamily="18" charset="0"/>
            </a:endParaRPr>
          </a:p>
        </p:txBody>
      </p:sp>
      <p:sp>
        <p:nvSpPr>
          <p:cNvPr id="11" name="ZoneTexte 10"/>
          <p:cNvSpPr txBox="1"/>
          <p:nvPr/>
        </p:nvSpPr>
        <p:spPr>
          <a:xfrm>
            <a:off x="428596" y="6000768"/>
            <a:ext cx="7042312" cy="400110"/>
          </a:xfrm>
          <a:prstGeom prst="rect">
            <a:avLst/>
          </a:prstGeom>
          <a:noFill/>
        </p:spPr>
        <p:txBody>
          <a:bodyPr wrap="none" rtlCol="0">
            <a:spAutoFit/>
          </a:bodyPr>
          <a:lstStyle/>
          <a:p>
            <a:r>
              <a:rPr lang="fr-FR" sz="2000" b="1" dirty="0" smtClean="0">
                <a:latin typeface="Times New Roman" pitchFamily="18" charset="0"/>
                <a:cs typeface="Times New Roman" pitchFamily="18" charset="0"/>
              </a:rPr>
              <a:t>5-Disponibilité des molécules physiques dans la </a:t>
            </a:r>
            <a:r>
              <a:rPr lang="fr-FR" sz="2000" b="1" dirty="0" err="1" smtClean="0">
                <a:latin typeface="Times New Roman" pitchFamily="18" charset="0"/>
                <a:cs typeface="Times New Roman" pitchFamily="18" charset="0"/>
              </a:rPr>
              <a:t>Chimiothèques</a:t>
            </a:r>
            <a:endParaRPr lang="fr-FR" sz="2000" b="1" dirty="0">
              <a:latin typeface="Times New Roman" pitchFamily="18" charset="0"/>
              <a:cs typeface="Times New Roman" pitchFamily="18" charset="0"/>
            </a:endParaRPr>
          </a:p>
        </p:txBody>
      </p:sp>
      <p:sp>
        <p:nvSpPr>
          <p:cNvPr id="10" name="ZoneTexte 9"/>
          <p:cNvSpPr txBox="1"/>
          <p:nvPr/>
        </p:nvSpPr>
        <p:spPr>
          <a:xfrm>
            <a:off x="500034" y="2643182"/>
            <a:ext cx="3690434" cy="400110"/>
          </a:xfrm>
          <a:prstGeom prst="rect">
            <a:avLst/>
          </a:prstGeom>
          <a:noFill/>
        </p:spPr>
        <p:txBody>
          <a:bodyPr wrap="none" rtlCol="0">
            <a:spAutoFit/>
          </a:bodyPr>
          <a:lstStyle/>
          <a:p>
            <a:r>
              <a:rPr lang="fr-FR" dirty="0" smtClean="0"/>
              <a:t>1- </a:t>
            </a:r>
            <a:r>
              <a:rPr lang="fr-FR" sz="2000" b="1" dirty="0" smtClean="0">
                <a:latin typeface="Times New Roman" pitchFamily="18" charset="0"/>
                <a:cs typeface="Times New Roman" pitchFamily="18" charset="0"/>
              </a:rPr>
              <a:t>Positionnement dans la cavité</a:t>
            </a:r>
            <a:endParaRPr lang="fr-FR" sz="2000" b="1" dirty="0">
              <a:latin typeface="Times New Roman" pitchFamily="18" charset="0"/>
              <a:cs typeface="Times New Roman" pitchFamily="18" charset="0"/>
            </a:endParaRPr>
          </a:p>
        </p:txBody>
      </p:sp>
      <p:sp>
        <p:nvSpPr>
          <p:cNvPr id="12" name="ZoneTexte 11"/>
          <p:cNvSpPr txBox="1"/>
          <p:nvPr/>
        </p:nvSpPr>
        <p:spPr>
          <a:xfrm>
            <a:off x="438883" y="5286388"/>
            <a:ext cx="2707793" cy="400110"/>
          </a:xfrm>
          <a:prstGeom prst="rect">
            <a:avLst/>
          </a:prstGeom>
          <a:noFill/>
        </p:spPr>
        <p:txBody>
          <a:bodyPr wrap="none" rtlCol="0">
            <a:spAutoFit/>
          </a:bodyPr>
          <a:lstStyle/>
          <a:p>
            <a:r>
              <a:rPr lang="fr-FR" dirty="0" smtClean="0"/>
              <a:t>4- </a:t>
            </a:r>
            <a:r>
              <a:rPr lang="fr-FR" sz="2000" b="1" dirty="0" smtClean="0">
                <a:latin typeface="Times New Roman" pitchFamily="18" charset="0"/>
                <a:cs typeface="Times New Roman" pitchFamily="18" charset="0"/>
              </a:rPr>
              <a:t>Diversité structurale</a:t>
            </a:r>
            <a:endParaRPr lang="fr-FR" sz="2000" b="1" dirty="0">
              <a:latin typeface="Times New Roman" pitchFamily="18" charset="0"/>
              <a:cs typeface="Times New Roman" pitchFamily="18" charset="0"/>
            </a:endParaRPr>
          </a:p>
        </p:txBody>
      </p:sp>
      <p:sp>
        <p:nvSpPr>
          <p:cNvPr id="13" name="ZoneTexte 12"/>
          <p:cNvSpPr txBox="1"/>
          <p:nvPr/>
        </p:nvSpPr>
        <p:spPr>
          <a:xfrm>
            <a:off x="500034" y="87731"/>
            <a:ext cx="7929618" cy="561856"/>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7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D- Analyse visuelle et sélection des hits</a:t>
            </a:r>
            <a:endParaRPr lang="fr-FR"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14" name="ZoneTexte 13"/>
          <p:cNvSpPr txBox="1"/>
          <p:nvPr/>
        </p:nvSpPr>
        <p:spPr>
          <a:xfrm>
            <a:off x="571472" y="4357694"/>
            <a:ext cx="5246949" cy="400110"/>
          </a:xfrm>
          <a:prstGeom prst="rect">
            <a:avLst/>
          </a:prstGeom>
          <a:noFill/>
        </p:spPr>
        <p:txBody>
          <a:bodyPr wrap="none" rtlCol="0">
            <a:spAutoFit/>
          </a:bodyPr>
          <a:lstStyle/>
          <a:p>
            <a:r>
              <a:rPr lang="fr-FR" dirty="0" smtClean="0"/>
              <a:t>3- </a:t>
            </a:r>
            <a:r>
              <a:rPr lang="fr-FR" sz="2000" b="1" dirty="0" smtClean="0">
                <a:latin typeface="Times New Roman" pitchFamily="18" charset="0"/>
                <a:cs typeface="Times New Roman" pitchFamily="18" charset="0"/>
              </a:rPr>
              <a:t>Interaction avec les résidus clés de l’enzyme</a:t>
            </a:r>
            <a:endParaRPr lang="fr-FR" sz="2000" b="1" dirty="0">
              <a:latin typeface="Times New Roman" pitchFamily="18" charset="0"/>
              <a:cs typeface="Times New Roman" pitchFamily="18" charset="0"/>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Users\Admin\Desktop\docking_study_AChE\Pymol\Fig-3-4-new\1.png"/>
          <p:cNvPicPr/>
          <p:nvPr/>
        </p:nvPicPr>
        <p:blipFill>
          <a:blip r:embed="rId2" cstate="print"/>
          <a:srcRect/>
          <a:stretch>
            <a:fillRect/>
          </a:stretch>
        </p:blipFill>
        <p:spPr bwMode="auto">
          <a:xfrm>
            <a:off x="-1" y="-285776"/>
            <a:ext cx="9144001" cy="7143776"/>
          </a:xfrm>
          <a:prstGeom prst="rect">
            <a:avLst/>
          </a:prstGeom>
          <a:noFill/>
        </p:spPr>
      </p:pic>
      <p:pic>
        <p:nvPicPr>
          <p:cNvPr id="4" name="Picture 3" descr="D:\docking_study_AChE\poses_mol2\Figs\300 dpi\10758-300dpi.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5" name="Image 4" descr="pas-de-reconnaissance2.jpg"/>
          <p:cNvPicPr>
            <a:picLocks noChangeAspect="1"/>
          </p:cNvPicPr>
          <p:nvPr/>
        </p:nvPicPr>
        <p:blipFill>
          <a:blip r:embed="rId4"/>
          <a:srcRect l="29687"/>
          <a:stretch>
            <a:fillRect/>
          </a:stretch>
        </p:blipFill>
        <p:spPr>
          <a:xfrm>
            <a:off x="8446" y="0"/>
            <a:ext cx="9135555"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0034" y="87731"/>
            <a:ext cx="7929618" cy="561856"/>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7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Succès du criblage virtuel</a:t>
            </a:r>
            <a:endParaRPr lang="fr-FR"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graphicFrame>
        <p:nvGraphicFramePr>
          <p:cNvPr id="6" name="Tableau 5"/>
          <p:cNvGraphicFramePr>
            <a:graphicFrameLocks noGrp="1"/>
          </p:cNvGraphicFramePr>
          <p:nvPr/>
        </p:nvGraphicFramePr>
        <p:xfrm>
          <a:off x="214282" y="785794"/>
          <a:ext cx="8929718" cy="5982429"/>
        </p:xfrm>
        <a:graphic>
          <a:graphicData uri="http://schemas.openxmlformats.org/drawingml/2006/table">
            <a:tbl>
              <a:tblPr/>
              <a:tblGrid>
                <a:gridCol w="1436368"/>
                <a:gridCol w="1447907"/>
                <a:gridCol w="1164287"/>
                <a:gridCol w="1255621"/>
                <a:gridCol w="1721913"/>
                <a:gridCol w="1903622"/>
              </a:tblGrid>
              <a:tr h="616304">
                <a:tc>
                  <a:txBody>
                    <a:bodyPr/>
                    <a:lstStyle/>
                    <a:p>
                      <a:pPr algn="ctr">
                        <a:lnSpc>
                          <a:spcPct val="150000"/>
                        </a:lnSpc>
                        <a:spcAft>
                          <a:spcPts val="0"/>
                        </a:spcAft>
                        <a:tabLst>
                          <a:tab pos="5048885" algn="l"/>
                        </a:tabLst>
                      </a:pPr>
                      <a:r>
                        <a:rPr lang="fr-FR" sz="1000" b="1" dirty="0">
                          <a:latin typeface="Times New Roman"/>
                          <a:ea typeface="Times New Roman"/>
                          <a:cs typeface="Arial"/>
                        </a:rPr>
                        <a:t>Nom du principe actif</a:t>
                      </a:r>
                      <a:endParaRPr lang="fr-FR" sz="1000" dirty="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b="1">
                          <a:latin typeface="Times New Roman"/>
                          <a:ea typeface="Times New Roman"/>
                          <a:cs typeface="Arial"/>
                        </a:rPr>
                        <a:t>Cible</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b="1">
                          <a:latin typeface="Times New Roman"/>
                          <a:ea typeface="Times New Roman"/>
                          <a:cs typeface="Arial"/>
                        </a:rPr>
                        <a:t>indication</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b="1" dirty="0">
                          <a:latin typeface="Times New Roman"/>
                          <a:ea typeface="Times New Roman"/>
                          <a:cs typeface="Arial"/>
                        </a:rPr>
                        <a:t>Nom du principe actif</a:t>
                      </a:r>
                      <a:endParaRPr lang="fr-FR" sz="1000" dirty="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b="1" dirty="0">
                          <a:latin typeface="Times New Roman"/>
                          <a:ea typeface="Times New Roman"/>
                          <a:cs typeface="Arial"/>
                        </a:rPr>
                        <a:t>Cible</a:t>
                      </a:r>
                      <a:endParaRPr lang="fr-FR" sz="1000" dirty="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b="1" dirty="0">
                          <a:latin typeface="Times New Roman"/>
                          <a:ea typeface="Times New Roman"/>
                          <a:cs typeface="Arial"/>
                        </a:rPr>
                        <a:t>indication</a:t>
                      </a:r>
                      <a:endParaRPr lang="fr-FR" sz="1000" dirty="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485918">
                <a:tc>
                  <a:txBody>
                    <a:bodyPr/>
                    <a:lstStyle/>
                    <a:p>
                      <a:pPr algn="ctr">
                        <a:lnSpc>
                          <a:spcPct val="150000"/>
                        </a:lnSpc>
                        <a:spcAft>
                          <a:spcPts val="0"/>
                        </a:spcAft>
                        <a:tabLst>
                          <a:tab pos="5048885" algn="l"/>
                        </a:tabLst>
                      </a:pPr>
                      <a:r>
                        <a:rPr lang="fr-FR" sz="1000">
                          <a:latin typeface="Times New Roman"/>
                          <a:ea typeface="Times New Roman"/>
                          <a:cs typeface="Arial"/>
                        </a:rPr>
                        <a:t>Dorzolamide</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Anyhdrase carbonique </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Glaucome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Sunitinib</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Kinases variées</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Cancer du rein</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a:latin typeface="Times New Roman"/>
                          <a:ea typeface="Times New Roman"/>
                          <a:cs typeface="Arial"/>
                        </a:rPr>
                        <a:t>Saquinavir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Darunavir</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a:latin typeface="Times New Roman"/>
                          <a:ea typeface="Times New Roman"/>
                          <a:cs typeface="Arial"/>
                        </a:rPr>
                        <a:t>Ritonavir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Vorinostat</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Histone désacétylase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Lymphome T cutané</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6033">
                <a:tc>
                  <a:txBody>
                    <a:bodyPr/>
                    <a:lstStyle/>
                    <a:p>
                      <a:pPr algn="ctr">
                        <a:lnSpc>
                          <a:spcPct val="150000"/>
                        </a:lnSpc>
                        <a:spcAft>
                          <a:spcPts val="0"/>
                        </a:spcAft>
                        <a:tabLst>
                          <a:tab pos="5048885" algn="l"/>
                        </a:tabLst>
                      </a:pPr>
                      <a:r>
                        <a:rPr lang="fr-FR" sz="1000">
                          <a:latin typeface="Times New Roman"/>
                          <a:ea typeface="Times New Roman"/>
                          <a:cs typeface="Arial"/>
                        </a:rPr>
                        <a:t>Indinavir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Dasatinib</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Tyrosine kinases variées</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a:latin typeface="Times New Roman"/>
                          <a:ea typeface="Times New Roman"/>
                          <a:cs typeface="Arial"/>
                        </a:rPr>
                        <a:t>Leucémie myéloïde</a:t>
                      </a:r>
                      <a:endParaRPr lang="fr-FR" sz="1000">
                        <a:latin typeface="Calibri"/>
                        <a:ea typeface="Times New Roman"/>
                        <a:cs typeface="Arial"/>
                      </a:endParaRPr>
                    </a:p>
                    <a:p>
                      <a:pPr algn="ctr">
                        <a:lnSpc>
                          <a:spcPct val="150000"/>
                        </a:lnSpc>
                        <a:spcAft>
                          <a:spcPts val="0"/>
                        </a:spcAft>
                        <a:tabLst>
                          <a:tab pos="5048885" algn="l"/>
                        </a:tabLst>
                      </a:pPr>
                      <a:r>
                        <a:rPr lang="fr-FR" sz="1000">
                          <a:latin typeface="Times New Roman"/>
                          <a:ea typeface="Times New Roman"/>
                          <a:cs typeface="Arial"/>
                        </a:rPr>
                        <a:t>chronique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1074">
                <a:tc>
                  <a:txBody>
                    <a:bodyPr/>
                    <a:lstStyle/>
                    <a:p>
                      <a:pPr algn="ctr">
                        <a:lnSpc>
                          <a:spcPct val="150000"/>
                        </a:lnSpc>
                        <a:spcAft>
                          <a:spcPts val="0"/>
                        </a:spcAft>
                        <a:tabLst>
                          <a:tab pos="5048885" algn="l"/>
                        </a:tabLst>
                      </a:pPr>
                      <a:r>
                        <a:rPr lang="fr-FR" sz="1000">
                          <a:latin typeface="Times New Roman"/>
                          <a:ea typeface="Times New Roman"/>
                          <a:cs typeface="Arial"/>
                        </a:rPr>
                        <a:t>Brinzolamide</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Anyhdrase carbonique</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Glaucome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Nilotinib</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Kinase BCR-ABL</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latin typeface="Times New Roman"/>
                          <a:ea typeface="Times New Roman"/>
                          <a:cs typeface="Arial"/>
                        </a:rPr>
                        <a:t>LMC</a:t>
                      </a:r>
                      <a:endParaRPr lang="fr-FR" sz="1000" dirty="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dirty="0" err="1">
                          <a:latin typeface="Times New Roman"/>
                          <a:ea typeface="Times New Roman"/>
                          <a:cs typeface="Arial"/>
                        </a:rPr>
                        <a:t>Nelfinavir</a:t>
                      </a:r>
                      <a:endParaRPr lang="fr-FR" sz="1000" dirty="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Aliskiren</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Rénine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dirty="0">
                          <a:latin typeface="Times New Roman"/>
                          <a:ea typeface="Times New Roman"/>
                          <a:cs typeface="Arial"/>
                        </a:rPr>
                        <a:t>Hypertension artérielle</a:t>
                      </a:r>
                      <a:endParaRPr lang="fr-FR" sz="1000" dirty="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a:latin typeface="Times New Roman"/>
                          <a:ea typeface="Times New Roman"/>
                          <a:cs typeface="Arial"/>
                        </a:rPr>
                        <a:t>Amprenavir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Lapatinib</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Kinases variées </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Cancer du sein</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a:latin typeface="Times New Roman"/>
                          <a:ea typeface="Times New Roman"/>
                          <a:cs typeface="Arial"/>
                        </a:rPr>
                        <a:t>Lopinavir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Rivaroxaban</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Facteur X</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Thromboses veineuses</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a:latin typeface="Times New Roman"/>
                          <a:ea typeface="Times New Roman"/>
                          <a:cs typeface="Arial"/>
                        </a:rPr>
                        <a:t>Zanamivir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Neuraminidase</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Grippe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Dabigatran</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Thrombine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Thromboses veineuses</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a:latin typeface="Times New Roman"/>
                          <a:ea typeface="Times New Roman"/>
                          <a:cs typeface="Arial"/>
                        </a:rPr>
                        <a:t>Oseltamivir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Neuraminidase</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Grippe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Etravirine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Transcriptase inverse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462">
                <a:tc>
                  <a:txBody>
                    <a:bodyPr/>
                    <a:lstStyle/>
                    <a:p>
                      <a:pPr algn="ctr">
                        <a:lnSpc>
                          <a:spcPct val="150000"/>
                        </a:lnSpc>
                        <a:spcAft>
                          <a:spcPts val="0"/>
                        </a:spcAft>
                        <a:tabLst>
                          <a:tab pos="5048885" algn="l"/>
                        </a:tabLst>
                      </a:pPr>
                      <a:r>
                        <a:rPr lang="fr-FR" sz="1000">
                          <a:latin typeface="Times New Roman"/>
                          <a:ea typeface="Times New Roman"/>
                          <a:cs typeface="Arial"/>
                        </a:rPr>
                        <a:t>Imatinib</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Kinase BCR-ABL</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latin typeface="Times New Roman"/>
                          <a:ea typeface="Times New Roman"/>
                          <a:cs typeface="Arial"/>
                        </a:rPr>
                        <a:t>LMC</a:t>
                      </a:r>
                      <a:endParaRPr lang="fr-FR" sz="1000" dirty="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Pazopanib</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Kinases variées</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Cancer des ovaires</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800">
                <a:tc>
                  <a:txBody>
                    <a:bodyPr/>
                    <a:lstStyle/>
                    <a:p>
                      <a:pPr algn="ctr">
                        <a:lnSpc>
                          <a:spcPct val="150000"/>
                        </a:lnSpc>
                        <a:spcAft>
                          <a:spcPts val="0"/>
                        </a:spcAft>
                        <a:tabLst>
                          <a:tab pos="5048885" algn="l"/>
                        </a:tabLst>
                      </a:pPr>
                      <a:r>
                        <a:rPr lang="fr-FR" sz="1000">
                          <a:latin typeface="Times New Roman"/>
                          <a:ea typeface="Times New Roman"/>
                          <a:cs typeface="Arial"/>
                        </a:rPr>
                        <a:t>Gefitinib</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EGFR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a:latin typeface="Times New Roman"/>
                          <a:ea typeface="Times New Roman"/>
                          <a:cs typeface="Arial"/>
                        </a:rPr>
                        <a:t>Cancer du poumon à</a:t>
                      </a:r>
                      <a:endParaRPr lang="fr-FR" sz="1000" dirty="0">
                        <a:latin typeface="Calibri"/>
                        <a:ea typeface="Times New Roman"/>
                        <a:cs typeface="Arial"/>
                      </a:endParaRPr>
                    </a:p>
                    <a:p>
                      <a:pPr algn="ctr">
                        <a:lnSpc>
                          <a:spcPct val="150000"/>
                        </a:lnSpc>
                        <a:spcAft>
                          <a:spcPts val="0"/>
                        </a:spcAft>
                        <a:tabLst>
                          <a:tab pos="5048885" algn="l"/>
                        </a:tabLst>
                      </a:pPr>
                      <a:r>
                        <a:rPr lang="fr-FR" sz="1000" dirty="0">
                          <a:latin typeface="Times New Roman"/>
                          <a:ea typeface="Times New Roman"/>
                          <a:cs typeface="Arial"/>
                        </a:rPr>
                        <a:t>grandes cellules</a:t>
                      </a:r>
                      <a:endParaRPr lang="fr-FR" sz="1000" dirty="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Ximelagatran</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dirty="0">
                          <a:latin typeface="Times New Roman"/>
                          <a:ea typeface="Times New Roman"/>
                          <a:cs typeface="Arial"/>
                        </a:rPr>
                        <a:t>Thrombine</a:t>
                      </a:r>
                      <a:endParaRPr lang="fr-FR" sz="1000" dirty="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Embolie veineuse</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a:latin typeface="Times New Roman"/>
                          <a:ea typeface="Times New Roman"/>
                          <a:cs typeface="Arial"/>
                        </a:rPr>
                        <a:t>Atazanavir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Boceprevir</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HCV</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Hépatite C</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265">
                <a:tc>
                  <a:txBody>
                    <a:bodyPr/>
                    <a:lstStyle/>
                    <a:p>
                      <a:pPr algn="ctr">
                        <a:lnSpc>
                          <a:spcPct val="150000"/>
                        </a:lnSpc>
                        <a:spcAft>
                          <a:spcPts val="0"/>
                        </a:spcAft>
                        <a:tabLst>
                          <a:tab pos="5048885" algn="l"/>
                        </a:tabLst>
                      </a:pPr>
                      <a:r>
                        <a:rPr lang="fr-FR" sz="1000">
                          <a:latin typeface="Times New Roman"/>
                          <a:ea typeface="Times New Roman"/>
                          <a:cs typeface="Arial"/>
                        </a:rPr>
                        <a:t>Fosamprenavir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Tipranavir</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Protéase du VIH</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SIDA</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2800">
                <a:tc>
                  <a:txBody>
                    <a:bodyPr/>
                    <a:lstStyle/>
                    <a:p>
                      <a:pPr algn="ctr">
                        <a:lnSpc>
                          <a:spcPct val="150000"/>
                        </a:lnSpc>
                        <a:spcAft>
                          <a:spcPts val="0"/>
                        </a:spcAft>
                        <a:tabLst>
                          <a:tab pos="5048885" algn="l"/>
                        </a:tabLst>
                      </a:pPr>
                      <a:r>
                        <a:rPr lang="fr-FR" sz="1000">
                          <a:latin typeface="Times New Roman"/>
                          <a:ea typeface="Times New Roman"/>
                          <a:cs typeface="Arial"/>
                        </a:rPr>
                        <a:t>Erlotinib</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EGFR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a:latin typeface="Times New Roman"/>
                          <a:ea typeface="Times New Roman"/>
                          <a:cs typeface="Arial"/>
                        </a:rPr>
                        <a:t>Cancer du poumon à</a:t>
                      </a:r>
                      <a:endParaRPr lang="fr-FR" sz="1000">
                        <a:latin typeface="Calibri"/>
                        <a:ea typeface="Times New Roman"/>
                        <a:cs typeface="Arial"/>
                      </a:endParaRPr>
                    </a:p>
                    <a:p>
                      <a:pPr algn="ctr">
                        <a:lnSpc>
                          <a:spcPct val="150000"/>
                        </a:lnSpc>
                        <a:spcAft>
                          <a:spcPts val="0"/>
                        </a:spcAft>
                        <a:tabLst>
                          <a:tab pos="5048885" algn="l"/>
                        </a:tabLst>
                      </a:pPr>
                      <a:r>
                        <a:rPr lang="fr-FR" sz="1000">
                          <a:latin typeface="Times New Roman"/>
                          <a:ea typeface="Times New Roman"/>
                          <a:cs typeface="Arial"/>
                        </a:rPr>
                        <a:t>grandes cellules</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Udenafil</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Phosphodiestérase 5 </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a:latin typeface="Times New Roman"/>
                          <a:ea typeface="Times New Roman"/>
                          <a:cs typeface="Arial"/>
                        </a:rPr>
                        <a:t>Dysfonctionnements</a:t>
                      </a:r>
                      <a:endParaRPr lang="fr-FR" sz="1000">
                        <a:latin typeface="Calibri"/>
                        <a:ea typeface="Times New Roman"/>
                        <a:cs typeface="Arial"/>
                      </a:endParaRPr>
                    </a:p>
                    <a:p>
                      <a:pPr algn="ctr">
                        <a:lnSpc>
                          <a:spcPct val="150000"/>
                        </a:lnSpc>
                        <a:spcAft>
                          <a:spcPts val="0"/>
                        </a:spcAft>
                        <a:tabLst>
                          <a:tab pos="5048885" algn="l"/>
                        </a:tabLst>
                      </a:pPr>
                      <a:r>
                        <a:rPr lang="fr-FR" sz="1000">
                          <a:latin typeface="Times New Roman"/>
                          <a:ea typeface="Times New Roman"/>
                          <a:cs typeface="Arial"/>
                        </a:rPr>
                        <a:t>érectiles</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653">
                <a:tc>
                  <a:txBody>
                    <a:bodyPr/>
                    <a:lstStyle/>
                    <a:p>
                      <a:pPr algn="ctr">
                        <a:lnSpc>
                          <a:spcPct val="150000"/>
                        </a:lnSpc>
                        <a:spcAft>
                          <a:spcPts val="0"/>
                        </a:spcAft>
                        <a:tabLst>
                          <a:tab pos="5048885" algn="l"/>
                        </a:tabLst>
                      </a:pPr>
                      <a:r>
                        <a:rPr lang="fr-FR" sz="1000">
                          <a:latin typeface="Times New Roman"/>
                          <a:ea typeface="Times New Roman"/>
                          <a:cs typeface="Arial"/>
                        </a:rPr>
                        <a:t>Sorafenib</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VEGFR</a:t>
                      </a:r>
                      <a:endParaRPr lang="fr-FR" sz="1000">
                        <a:latin typeface="Calibri"/>
                        <a:ea typeface="Times New Roman"/>
                        <a:cs typeface="Arial"/>
                      </a:endParaRPr>
                    </a:p>
                  </a:txBody>
                  <a:tcPr marL="28380" marR="283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r>
                        <a:rPr lang="fr-FR" sz="1000">
                          <a:latin typeface="Times New Roman"/>
                          <a:ea typeface="Times New Roman"/>
                          <a:cs typeface="Arial"/>
                        </a:rPr>
                        <a:t>Cancer du rein</a:t>
                      </a:r>
                      <a:endParaRPr lang="fr-FR" sz="1000">
                        <a:latin typeface="Calibri"/>
                        <a:ea typeface="Times New Roman"/>
                        <a:cs typeface="Arial"/>
                      </a:endParaRPr>
                    </a:p>
                  </a:txBody>
                  <a:tcPr marL="28380" marR="283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endParaRPr lang="fr-FR" sz="1000">
                        <a:latin typeface="Times New Roman"/>
                        <a:ea typeface="Times New Roman"/>
                        <a:cs typeface="Arial"/>
                      </a:endParaRPr>
                    </a:p>
                  </a:txBody>
                  <a:tcPr marL="28380" marR="28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endParaRPr lang="fr-FR" sz="1000">
                        <a:latin typeface="Times New Roman"/>
                        <a:ea typeface="Times New Roman"/>
                        <a:cs typeface="Arial"/>
                      </a:endParaRPr>
                    </a:p>
                  </a:txBody>
                  <a:tcPr marL="28380" marR="28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5048885" algn="l"/>
                        </a:tabLst>
                      </a:pPr>
                      <a:endParaRPr lang="fr-FR" sz="1000" dirty="0">
                        <a:latin typeface="Times New Roman"/>
                        <a:ea typeface="Times New Roman"/>
                        <a:cs typeface="Arial"/>
                      </a:endParaRPr>
                    </a:p>
                  </a:txBody>
                  <a:tcPr marL="28380" marR="28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571472" y="142852"/>
            <a:ext cx="8158130" cy="1071570"/>
          </a:xfrm>
          <a:prstGeom prst="rect">
            <a:avLst/>
          </a:prstGeom>
        </p:spPr>
        <p:txBody>
          <a:bodyPr vert="horz" anchor="ct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lang="fr-FR" sz="350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latin typeface="Times New Roman" pitchFamily="18" charset="0"/>
                <a:ea typeface="+mj-ea"/>
                <a:cs typeface="Times New Roman" pitchFamily="18" charset="0"/>
              </a:rPr>
              <a:t>Filtrage ADMET</a:t>
            </a:r>
            <a:endParaRPr kumimoji="0" lang="fr-FR" sz="3500" b="0" i="1" u="none" strike="noStrike" kern="1200" cap="none" spc="0" normalizeH="0" baseline="0" noProof="0" dirty="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endParaRPr>
          </a:p>
        </p:txBody>
      </p:sp>
      <p:sp>
        <p:nvSpPr>
          <p:cNvPr id="82945" name="Rectangle 1"/>
          <p:cNvSpPr>
            <a:spLocks noChangeArrowheads="1"/>
          </p:cNvSpPr>
          <p:nvPr/>
        </p:nvSpPr>
        <p:spPr bwMode="auto">
          <a:xfrm>
            <a:off x="-32" y="1214422"/>
            <a:ext cx="8959184"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principales raisons de l</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chec des mol</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cules en cours de d</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veloppement d</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un m</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dicament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sont le manque d</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efficacit</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chez l</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homme et les probl</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è</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mes de pharmacocin</a:t>
            </a:r>
            <a:r>
              <a:rPr kumimoji="0" lang="fr-FR" b="0" i="0" u="none" strike="noStrike" cap="none" normalizeH="0" baseline="0" dirty="0" smtClean="0">
                <a:ln>
                  <a:noFill/>
                </a:ln>
                <a:solidFill>
                  <a:schemeClr val="tx1"/>
                </a:solidFill>
                <a:effectLst/>
                <a:latin typeface="Calibri"/>
                <a:ea typeface="Times New Roman" pitchFamily="18" charset="0"/>
                <a:cs typeface="Times New Roman" pitchFamily="18" charset="0"/>
              </a:rPr>
              <a:t>é</a:t>
            </a:r>
            <a:r>
              <a:rPr kumimoji="0" lang="fr-F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tique. </a:t>
            </a:r>
            <a:endParaRPr kumimoji="0" lang="fr-FR"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0" y="2211165"/>
            <a:ext cx="9001156" cy="646331"/>
          </a:xfrm>
          <a:prstGeom prst="rect">
            <a:avLst/>
          </a:prstGeom>
        </p:spPr>
        <p:txBody>
          <a:bodyPr wrap="square">
            <a:spAutoFit/>
          </a:bodyPr>
          <a:lstStyle/>
          <a:p>
            <a:pPr lvl="0"/>
            <a:r>
              <a:rPr lang="fr-FR" dirty="0" smtClean="0">
                <a:latin typeface="Times New Roman" pitchFamily="18" charset="0"/>
                <a:ea typeface="Times New Roman" pitchFamily="18" charset="0"/>
                <a:cs typeface="Times New Roman" pitchFamily="18" charset="0"/>
              </a:rPr>
              <a:t>Actuellement,  plusieurs crit</a:t>
            </a:r>
            <a:r>
              <a:rPr lang="fr-FR" dirty="0" smtClean="0">
                <a:latin typeface="Calibri"/>
                <a:ea typeface="Times New Roman" pitchFamily="18" charset="0"/>
                <a:cs typeface="Times New Roman" pitchFamily="18" charset="0"/>
              </a:rPr>
              <a:t>è</a:t>
            </a:r>
            <a:r>
              <a:rPr lang="fr-FR" dirty="0" smtClean="0">
                <a:latin typeface="Times New Roman" pitchFamily="18" charset="0"/>
                <a:ea typeface="Times New Roman" pitchFamily="18" charset="0"/>
                <a:cs typeface="Times New Roman" pitchFamily="18" charset="0"/>
              </a:rPr>
              <a:t>res physicochimiques et pharmacocin</a:t>
            </a:r>
            <a:r>
              <a:rPr lang="fr-FR" dirty="0" smtClean="0">
                <a:latin typeface="Calibri"/>
                <a:ea typeface="Times New Roman" pitchFamily="18" charset="0"/>
                <a:cs typeface="Times New Roman" pitchFamily="18" charset="0"/>
              </a:rPr>
              <a:t>é</a:t>
            </a:r>
            <a:r>
              <a:rPr lang="fr-FR" dirty="0" smtClean="0">
                <a:latin typeface="Times New Roman" pitchFamily="18" charset="0"/>
                <a:ea typeface="Times New Roman" pitchFamily="18" charset="0"/>
                <a:cs typeface="Times New Roman" pitchFamily="18" charset="0"/>
              </a:rPr>
              <a:t>tiques r</a:t>
            </a:r>
            <a:r>
              <a:rPr lang="fr-FR" dirty="0" smtClean="0">
                <a:latin typeface="Calibri"/>
                <a:ea typeface="Times New Roman" pitchFamily="18" charset="0"/>
                <a:cs typeface="Times New Roman" pitchFamily="18" charset="0"/>
              </a:rPr>
              <a:t>é</a:t>
            </a:r>
            <a:r>
              <a:rPr lang="fr-FR" dirty="0" smtClean="0">
                <a:latin typeface="Times New Roman" pitchFamily="18" charset="0"/>
                <a:ea typeface="Times New Roman" pitchFamily="18" charset="0"/>
                <a:cs typeface="Times New Roman" pitchFamily="18" charset="0"/>
              </a:rPr>
              <a:t>gissant les propri</a:t>
            </a:r>
            <a:r>
              <a:rPr lang="fr-FR" dirty="0" smtClean="0">
                <a:latin typeface="Calibri"/>
                <a:ea typeface="Times New Roman" pitchFamily="18" charset="0"/>
                <a:cs typeface="Times New Roman" pitchFamily="18" charset="0"/>
              </a:rPr>
              <a:t>é</a:t>
            </a:r>
            <a:r>
              <a:rPr lang="fr-FR" dirty="0" smtClean="0">
                <a:latin typeface="Times New Roman" pitchFamily="18" charset="0"/>
                <a:ea typeface="Times New Roman" pitchFamily="18" charset="0"/>
                <a:cs typeface="Times New Roman" pitchFamily="18" charset="0"/>
              </a:rPr>
              <a:t>t</a:t>
            </a:r>
            <a:r>
              <a:rPr lang="fr-FR" dirty="0" smtClean="0">
                <a:latin typeface="Calibri"/>
                <a:ea typeface="Times New Roman" pitchFamily="18" charset="0"/>
                <a:cs typeface="Times New Roman" pitchFamily="18" charset="0"/>
              </a:rPr>
              <a:t>é</a:t>
            </a:r>
            <a:r>
              <a:rPr lang="fr-FR" dirty="0" smtClean="0">
                <a:latin typeface="Times New Roman" pitchFamily="18" charset="0"/>
                <a:ea typeface="Times New Roman" pitchFamily="18" charset="0"/>
                <a:cs typeface="Times New Roman" pitchFamily="18" charset="0"/>
              </a:rPr>
              <a:t>s ADMET d</a:t>
            </a:r>
            <a:r>
              <a:rPr lang="fr-FR" dirty="0" smtClean="0">
                <a:latin typeface="Calibri"/>
                <a:ea typeface="Times New Roman" pitchFamily="18" charset="0"/>
                <a:cs typeface="Times New Roman" pitchFamily="18" charset="0"/>
              </a:rPr>
              <a:t>’</a:t>
            </a:r>
            <a:r>
              <a:rPr lang="fr-FR" dirty="0" smtClean="0">
                <a:latin typeface="Times New Roman" pitchFamily="18" charset="0"/>
                <a:ea typeface="Times New Roman" pitchFamily="18" charset="0"/>
                <a:cs typeface="Times New Roman" pitchFamily="18" charset="0"/>
              </a:rPr>
              <a:t>une mol</a:t>
            </a:r>
            <a:r>
              <a:rPr lang="fr-FR" dirty="0" smtClean="0">
                <a:latin typeface="Calibri"/>
                <a:ea typeface="Times New Roman" pitchFamily="18" charset="0"/>
                <a:cs typeface="Times New Roman" pitchFamily="18" charset="0"/>
              </a:rPr>
              <a:t>é</a:t>
            </a:r>
            <a:r>
              <a:rPr lang="fr-FR" dirty="0" smtClean="0">
                <a:latin typeface="Times New Roman" pitchFamily="18" charset="0"/>
                <a:ea typeface="Times New Roman" pitchFamily="18" charset="0"/>
                <a:cs typeface="Times New Roman" pitchFamily="18" charset="0"/>
              </a:rPr>
              <a:t>cule peuvent être estim</a:t>
            </a:r>
            <a:r>
              <a:rPr lang="fr-FR" dirty="0" smtClean="0">
                <a:latin typeface="Calibri"/>
                <a:ea typeface="Times New Roman" pitchFamily="18" charset="0"/>
                <a:cs typeface="Times New Roman" pitchFamily="18" charset="0"/>
              </a:rPr>
              <a:t>é</a:t>
            </a:r>
            <a:r>
              <a:rPr lang="fr-FR" dirty="0" smtClean="0">
                <a:latin typeface="Times New Roman" pitchFamily="18" charset="0"/>
                <a:ea typeface="Times New Roman" pitchFamily="18" charset="0"/>
                <a:cs typeface="Times New Roman" pitchFamily="18" charset="0"/>
              </a:rPr>
              <a:t>s </a:t>
            </a:r>
            <a:r>
              <a:rPr lang="fr-FR" dirty="0" smtClean="0">
                <a:latin typeface="Calibri"/>
                <a:ea typeface="Times New Roman" pitchFamily="18" charset="0"/>
                <a:cs typeface="Times New Roman" pitchFamily="18" charset="0"/>
              </a:rPr>
              <a:t>à</a:t>
            </a:r>
            <a:r>
              <a:rPr lang="fr-FR" dirty="0" smtClean="0">
                <a:latin typeface="Times New Roman" pitchFamily="18" charset="0"/>
                <a:ea typeface="Times New Roman" pitchFamily="18" charset="0"/>
                <a:cs typeface="Times New Roman" pitchFamily="18" charset="0"/>
              </a:rPr>
              <a:t>  partir de sa structure chimique</a:t>
            </a:r>
            <a:endParaRPr lang="fr-FR" dirty="0" smtClean="0">
              <a:latin typeface="Arial" pitchFamily="34" charset="0"/>
              <a:cs typeface="Arial" pitchFamily="34" charset="0"/>
            </a:endParaRPr>
          </a:p>
        </p:txBody>
      </p:sp>
      <p:sp>
        <p:nvSpPr>
          <p:cNvPr id="7" name="ZoneTexte 6"/>
          <p:cNvSpPr txBox="1"/>
          <p:nvPr/>
        </p:nvSpPr>
        <p:spPr>
          <a:xfrm>
            <a:off x="214282" y="3571876"/>
            <a:ext cx="4929619" cy="369332"/>
          </a:xfrm>
          <a:prstGeom prst="rect">
            <a:avLst/>
          </a:prstGeom>
          <a:noFill/>
        </p:spPr>
        <p:txBody>
          <a:bodyPr wrap="none" rtlCol="0">
            <a:spAutoFit/>
          </a:bodyPr>
          <a:lstStyle/>
          <a:p>
            <a:r>
              <a:rPr lang="fr-FR" dirty="0" smtClean="0"/>
              <a:t>Serveur </a:t>
            </a:r>
            <a:r>
              <a:rPr lang="fr-FR" dirty="0" err="1" smtClean="0"/>
              <a:t>SuissADME</a:t>
            </a:r>
            <a:r>
              <a:rPr lang="fr-FR" dirty="0" smtClean="0"/>
              <a:t> </a:t>
            </a:r>
            <a:r>
              <a:rPr lang="fr-FR" u="sng" dirty="0" smtClean="0">
                <a:hlinkClick r:id="rId2"/>
              </a:rPr>
              <a:t>http://www.swissadme.ch</a:t>
            </a:r>
            <a:endParaRPr lang="fr-FR" dirty="0"/>
          </a:p>
        </p:txBody>
      </p:sp>
      <p:sp>
        <p:nvSpPr>
          <p:cNvPr id="8" name="ZoneTexte 7"/>
          <p:cNvSpPr txBox="1"/>
          <p:nvPr/>
        </p:nvSpPr>
        <p:spPr>
          <a:xfrm>
            <a:off x="214282" y="4131238"/>
            <a:ext cx="4852610" cy="369332"/>
          </a:xfrm>
          <a:prstGeom prst="rect">
            <a:avLst/>
          </a:prstGeom>
          <a:noFill/>
        </p:spPr>
        <p:txBody>
          <a:bodyPr wrap="none" rtlCol="0">
            <a:spAutoFit/>
          </a:bodyPr>
          <a:lstStyle/>
          <a:p>
            <a:r>
              <a:rPr lang="fr-FR" dirty="0" smtClean="0"/>
              <a:t>Serveur PreADMET</a:t>
            </a:r>
            <a:r>
              <a:rPr lang="fr-FR" u="sng" dirty="0" smtClean="0">
                <a:hlinkClick r:id="rId3"/>
              </a:rPr>
              <a:t>https://preadmet.bmdrc.kr</a:t>
            </a:r>
            <a:endParaRPr lang="fr-FR" dirty="0"/>
          </a:p>
        </p:txBody>
      </p:sp>
      <p:sp>
        <p:nvSpPr>
          <p:cNvPr id="9" name="ZoneTexte 8"/>
          <p:cNvSpPr txBox="1"/>
          <p:nvPr/>
        </p:nvSpPr>
        <p:spPr>
          <a:xfrm>
            <a:off x="214282" y="4786322"/>
            <a:ext cx="5776005" cy="369332"/>
          </a:xfrm>
          <a:prstGeom prst="rect">
            <a:avLst/>
          </a:prstGeom>
          <a:noFill/>
        </p:spPr>
        <p:txBody>
          <a:bodyPr wrap="none" rtlCol="0">
            <a:spAutoFit/>
          </a:bodyPr>
          <a:lstStyle/>
          <a:p>
            <a:r>
              <a:rPr lang="fr-FR" dirty="0" smtClean="0"/>
              <a:t>Serveur </a:t>
            </a:r>
            <a:r>
              <a:rPr lang="fr-FR" dirty="0" err="1" smtClean="0"/>
              <a:t>Molinspiration</a:t>
            </a:r>
            <a:r>
              <a:rPr lang="fr-FR" dirty="0" smtClean="0"/>
              <a:t> </a:t>
            </a:r>
            <a:r>
              <a:rPr lang="fr-FR" dirty="0" smtClean="0">
                <a:hlinkClick r:id="rId4"/>
              </a:rPr>
              <a:t>https://www.molinspiration.com/</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strips(downLeft)">
                                      <p:cBhvr>
                                        <p:cTn id="7" dur="500"/>
                                        <p:tgtEl>
                                          <p:spTgt spid="8294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p:bldP spid="6" grpId="0"/>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à coins arrondis 14"/>
          <p:cNvSpPr/>
          <p:nvPr/>
        </p:nvSpPr>
        <p:spPr>
          <a:xfrm>
            <a:off x="428596" y="4500570"/>
            <a:ext cx="2286016" cy="428628"/>
          </a:xfrm>
          <a:prstGeom prst="roundRect">
            <a:avLst/>
          </a:prstGeom>
          <a:solidFill>
            <a:schemeClr val="accent5">
              <a:lumMod val="20000"/>
              <a:lumOff val="80000"/>
            </a:schemeClr>
          </a:solidFill>
          <a:ln>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lumMod val="95000"/>
                    <a:lumOff val="5000"/>
                  </a:schemeClr>
                </a:solidFill>
                <a:latin typeface="Book Antiqua" pitchFamily="18" charset="0"/>
              </a:rPr>
              <a:t>Règle de </a:t>
            </a:r>
            <a:r>
              <a:rPr lang="fr-FR" dirty="0" err="1" smtClean="0">
                <a:solidFill>
                  <a:schemeClr val="bg1">
                    <a:lumMod val="95000"/>
                    <a:lumOff val="5000"/>
                  </a:schemeClr>
                </a:solidFill>
                <a:latin typeface="Book Antiqua" pitchFamily="18" charset="0"/>
              </a:rPr>
              <a:t>Lipinski</a:t>
            </a:r>
            <a:endParaRPr lang="fr-FR" dirty="0">
              <a:solidFill>
                <a:schemeClr val="bg1">
                  <a:lumMod val="95000"/>
                  <a:lumOff val="5000"/>
                </a:schemeClr>
              </a:solidFill>
              <a:latin typeface="Book Antiqua" pitchFamily="18" charset="0"/>
            </a:endParaRPr>
          </a:p>
        </p:txBody>
      </p:sp>
      <p:cxnSp>
        <p:nvCxnSpPr>
          <p:cNvPr id="16" name="Connecteur en angle 15"/>
          <p:cNvCxnSpPr/>
          <p:nvPr/>
        </p:nvCxnSpPr>
        <p:spPr>
          <a:xfrm flipV="1">
            <a:off x="2714612" y="3571876"/>
            <a:ext cx="1285884" cy="1143008"/>
          </a:xfrm>
          <a:prstGeom prst="bentConnector3">
            <a:avLst>
              <a:gd name="adj1" fmla="val 17359"/>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Connecteur en angle 16"/>
          <p:cNvCxnSpPr/>
          <p:nvPr/>
        </p:nvCxnSpPr>
        <p:spPr>
          <a:xfrm flipV="1">
            <a:off x="2714612" y="4143380"/>
            <a:ext cx="1285884" cy="571504"/>
          </a:xfrm>
          <a:prstGeom prst="bentConnector3">
            <a:avLst>
              <a:gd name="adj1" fmla="val 18525"/>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cteur en angle 17"/>
          <p:cNvCxnSpPr/>
          <p:nvPr/>
        </p:nvCxnSpPr>
        <p:spPr>
          <a:xfrm>
            <a:off x="2714612" y="4714884"/>
            <a:ext cx="1285884" cy="1588"/>
          </a:xfrm>
          <a:prstGeom prst="bentConnector3">
            <a:avLst>
              <a:gd name="adj1" fmla="val 50000"/>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9" name="Connecteur en angle 18"/>
          <p:cNvCxnSpPr/>
          <p:nvPr/>
        </p:nvCxnSpPr>
        <p:spPr>
          <a:xfrm>
            <a:off x="2714612" y="4714884"/>
            <a:ext cx="1214446" cy="500066"/>
          </a:xfrm>
          <a:prstGeom prst="bentConnector3">
            <a:avLst>
              <a:gd name="adj1" fmla="val 19142"/>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Connecteur en angle 19"/>
          <p:cNvCxnSpPr/>
          <p:nvPr/>
        </p:nvCxnSpPr>
        <p:spPr>
          <a:xfrm>
            <a:off x="2714612" y="4714884"/>
            <a:ext cx="1214446" cy="1143008"/>
          </a:xfrm>
          <a:prstGeom prst="bentConnector3">
            <a:avLst>
              <a:gd name="adj1" fmla="val 17908"/>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039754" y="3286124"/>
            <a:ext cx="4507965" cy="461665"/>
          </a:xfrm>
          <a:prstGeom prst="rect">
            <a:avLst/>
          </a:prstGeom>
        </p:spPr>
        <p:txBody>
          <a:bodyPr wrap="none">
            <a:spAutoFit/>
          </a:bodyPr>
          <a:lstStyle/>
          <a:p>
            <a:r>
              <a:rPr lang="fr-FR" sz="2400" b="1" dirty="0" smtClean="0">
                <a:ln w="11430"/>
                <a:effectLst>
                  <a:outerShdw blurRad="80000" dist="40000" dir="5040000" algn="tl">
                    <a:srgbClr val="000000">
                      <a:alpha val="30000"/>
                    </a:srgbClr>
                  </a:outerShdw>
                </a:effectLst>
                <a:latin typeface="Book Antiqua" pitchFamily="18" charset="0"/>
              </a:rPr>
              <a:t>Poids moléculaire </a:t>
            </a:r>
            <a:r>
              <a:rPr lang="fr-FR" sz="2400" b="1" dirty="0" smtClean="0">
                <a:ln w="11430"/>
                <a:effectLst>
                  <a:outerShdw blurRad="60007" dist="200025" dir="15000000" sy="30000" kx="-1800000" algn="bl" rotWithShape="0">
                    <a:prstClr val="black">
                      <a:alpha val="32000"/>
                    </a:prstClr>
                  </a:outerShdw>
                </a:effectLst>
                <a:latin typeface="Cambria" pitchFamily="18" charset="0"/>
              </a:rPr>
              <a:t>≤ 500 g/mol</a:t>
            </a:r>
            <a:endParaRPr lang="fr-FR" sz="24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22" name="Rectangle 21"/>
          <p:cNvSpPr/>
          <p:nvPr/>
        </p:nvSpPr>
        <p:spPr>
          <a:xfrm>
            <a:off x="4026466" y="3857628"/>
            <a:ext cx="3903120" cy="461665"/>
          </a:xfrm>
          <a:prstGeom prst="rect">
            <a:avLst/>
          </a:prstGeom>
        </p:spPr>
        <p:txBody>
          <a:bodyPr wrap="none">
            <a:spAutoFit/>
          </a:bodyPr>
          <a:lstStyle/>
          <a:p>
            <a:r>
              <a:rPr lang="fr-FR" sz="2400" b="1" dirty="0" smtClean="0">
                <a:ln w="11430"/>
                <a:effectLst>
                  <a:outerShdw blurRad="60007" dist="200025" dir="15000000" sy="30000" kx="-1800000" algn="bl" rotWithShape="0">
                    <a:prstClr val="black">
                      <a:alpha val="32000"/>
                    </a:prstClr>
                  </a:outerShdw>
                </a:effectLst>
                <a:latin typeface="Cambria" pitchFamily="18" charset="0"/>
              </a:rPr>
              <a:t>Donneurs d’hydrogène ≤ 5</a:t>
            </a:r>
            <a:endParaRPr lang="fr-FR" sz="24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23" name="Rectangle 22"/>
          <p:cNvSpPr/>
          <p:nvPr/>
        </p:nvSpPr>
        <p:spPr>
          <a:xfrm>
            <a:off x="4033028" y="4429132"/>
            <a:ext cx="4259820" cy="461665"/>
          </a:xfrm>
          <a:prstGeom prst="rect">
            <a:avLst/>
          </a:prstGeom>
        </p:spPr>
        <p:txBody>
          <a:bodyPr wrap="none">
            <a:spAutoFit/>
          </a:bodyPr>
          <a:lstStyle/>
          <a:p>
            <a:r>
              <a:rPr lang="fr-FR" sz="2400" b="1" dirty="0" smtClean="0">
                <a:ln w="11430"/>
                <a:effectLst>
                  <a:outerShdw blurRad="60007" dist="200025" dir="15000000" sy="30000" kx="-1800000" algn="bl" rotWithShape="0">
                    <a:prstClr val="black">
                      <a:alpha val="32000"/>
                    </a:prstClr>
                  </a:outerShdw>
                </a:effectLst>
                <a:latin typeface="Cambria" pitchFamily="18" charset="0"/>
              </a:rPr>
              <a:t>Accepteurs d’hydrogène ≤ 10</a:t>
            </a:r>
            <a:endParaRPr lang="fr-FR" sz="24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24" name="Rectangle 23"/>
          <p:cNvSpPr/>
          <p:nvPr/>
        </p:nvSpPr>
        <p:spPr>
          <a:xfrm>
            <a:off x="4050502" y="5000636"/>
            <a:ext cx="3298082" cy="461665"/>
          </a:xfrm>
          <a:prstGeom prst="rect">
            <a:avLst/>
          </a:prstGeom>
        </p:spPr>
        <p:txBody>
          <a:bodyPr wrap="none">
            <a:spAutoFit/>
          </a:bodyPr>
          <a:lstStyle/>
          <a:p>
            <a:r>
              <a:rPr lang="fr-FR" sz="2400" b="1" dirty="0" smtClean="0">
                <a:ln w="11430"/>
                <a:effectLst>
                  <a:outerShdw blurRad="60007" dist="200025" dir="15000000" sy="30000" kx="-1800000" algn="bl" rotWithShape="0">
                    <a:prstClr val="black">
                      <a:alpha val="32000"/>
                    </a:prstClr>
                  </a:outerShdw>
                </a:effectLst>
                <a:latin typeface="Cambria" pitchFamily="18" charset="0"/>
              </a:rPr>
              <a:t>Liaisons flexibles ≤ 15</a:t>
            </a:r>
            <a:endParaRPr lang="fr-FR" sz="24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25" name="Rectangle 24"/>
          <p:cNvSpPr/>
          <p:nvPr/>
        </p:nvSpPr>
        <p:spPr>
          <a:xfrm>
            <a:off x="4056511" y="5559998"/>
            <a:ext cx="2050561" cy="461665"/>
          </a:xfrm>
          <a:prstGeom prst="rect">
            <a:avLst/>
          </a:prstGeom>
        </p:spPr>
        <p:txBody>
          <a:bodyPr wrap="none">
            <a:spAutoFit/>
          </a:bodyPr>
          <a:lstStyle/>
          <a:p>
            <a:r>
              <a:rPr lang="fr-FR" sz="2400" b="1" dirty="0" smtClean="0">
                <a:ln w="11430"/>
                <a:effectLst>
                  <a:outerShdw blurRad="60007" dist="200025" dir="15000000" sy="30000" kx="-1800000" algn="bl" rotWithShape="0">
                    <a:prstClr val="black">
                      <a:alpha val="32000"/>
                    </a:prstClr>
                  </a:outerShdw>
                </a:effectLst>
                <a:latin typeface="Cambria" pitchFamily="18" charset="0"/>
              </a:rPr>
              <a:t>-2 ≤ Log P ≤ 5</a:t>
            </a:r>
            <a:endParaRPr lang="fr-FR" sz="24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26" name="Explosion 1 25"/>
          <p:cNvSpPr/>
          <p:nvPr/>
        </p:nvSpPr>
        <p:spPr>
          <a:xfrm>
            <a:off x="4929190" y="1285860"/>
            <a:ext cx="4214810" cy="2057408"/>
          </a:xfrm>
          <a:prstGeom prst="irregularSeal1">
            <a:avLst/>
          </a:prstGeom>
          <a:solidFill>
            <a:schemeClr val="accent5">
              <a:lumMod val="20000"/>
              <a:lumOff val="80000"/>
            </a:schemeClr>
          </a:solidFill>
          <a:ln>
            <a:solidFill>
              <a:schemeClr val="accent5">
                <a:lumMod val="60000"/>
                <a:lumOff val="40000"/>
              </a:schemeClr>
            </a:solidFill>
          </a:ln>
          <a:scene3d>
            <a:camera prst="orthographicFront"/>
            <a:lightRig rig="threePt" dir="t"/>
          </a:scene3d>
          <a:sp3d>
            <a:bevelT w="165100" prst="coolSlant"/>
          </a:sp3d>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latin typeface="Book Antiqua" pitchFamily="18" charset="0"/>
              </a:rPr>
              <a:t>Au minimum, 3 critères doivent être confirmés</a:t>
            </a:r>
            <a:endParaRPr lang="fr-FR" dirty="0">
              <a:latin typeface="Book Antiqua" pitchFamily="18" charset="0"/>
            </a:endParaRPr>
          </a:p>
        </p:txBody>
      </p:sp>
      <p:sp>
        <p:nvSpPr>
          <p:cNvPr id="28" name="Titre 1"/>
          <p:cNvSpPr txBox="1">
            <a:spLocks/>
          </p:cNvSpPr>
          <p:nvPr/>
        </p:nvSpPr>
        <p:spPr>
          <a:xfrm>
            <a:off x="571472" y="142852"/>
            <a:ext cx="8158130" cy="1399032"/>
          </a:xfrm>
          <a:prstGeom prst="rect">
            <a:avLst/>
          </a:prstGeom>
        </p:spPr>
        <p:txBody>
          <a:bodyPr vert="horz" anchor="ct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lang="fr-FR" sz="350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latin typeface="Times New Roman" pitchFamily="18" charset="0"/>
                <a:ea typeface="+mj-ea"/>
                <a:cs typeface="Times New Roman" pitchFamily="18" charset="0"/>
              </a:rPr>
              <a:t>1- Propriétés physico-chimiques</a:t>
            </a:r>
          </a:p>
          <a:p>
            <a:pPr marL="484632" marR="0" lvl="0" indent="0" algn="l" defTabSz="914400" rtl="0" eaLnBrk="1" fontAlgn="auto" latinLnBrk="0" hangingPunct="1">
              <a:lnSpc>
                <a:spcPct val="100000"/>
              </a:lnSpc>
              <a:spcBef>
                <a:spcPct val="0"/>
              </a:spcBef>
              <a:spcAft>
                <a:spcPts val="0"/>
              </a:spcAft>
              <a:buClrTx/>
              <a:buSzTx/>
              <a:buFontTx/>
              <a:buNone/>
              <a:tabLst/>
              <a:defRPr/>
            </a:pPr>
            <a:r>
              <a:rPr kumimoji="0" lang="fr-FR" sz="3500" b="0" i="1" u="none" strike="noStrike" kern="1200" cap="none" spc="0" normalizeH="0" baseline="0" noProof="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1- 1 Règle</a:t>
            </a:r>
            <a:r>
              <a:rPr kumimoji="0" lang="fr-FR" sz="3500" b="0" i="1" u="none" strike="noStrike" kern="1200" cap="none" spc="0" normalizeH="0" noProof="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 de </a:t>
            </a:r>
            <a:r>
              <a:rPr kumimoji="0" lang="fr-FR" sz="3500" b="0" i="1" u="none" strike="noStrike" kern="1200" cap="none" spc="0" normalizeH="0" noProof="0" dirty="0" err="1"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Lipinski</a:t>
            </a:r>
            <a:endParaRPr kumimoji="0" lang="fr-FR" sz="3500" b="0" i="1" u="none" strike="noStrike" kern="1200" cap="none" spc="0" normalizeH="0" baseline="0" noProof="0" dirty="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500034" y="0"/>
            <a:ext cx="8158130" cy="827528"/>
          </a:xfrm>
          <a:prstGeom prst="rect">
            <a:avLst/>
          </a:prstGeom>
        </p:spPr>
        <p:txBody>
          <a:bodyPr vert="horz" anchor="ct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kumimoji="0" lang="fr-FR" sz="3500" b="0" i="1" u="none" strike="noStrike" kern="1200" cap="none" spc="0" normalizeH="0" baseline="0" noProof="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1- 2 Règle</a:t>
            </a:r>
            <a:r>
              <a:rPr kumimoji="0" lang="fr-FR" sz="3500" b="0" i="1" u="none" strike="noStrike" kern="1200" cap="none" spc="0" normalizeH="0" noProof="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 </a:t>
            </a:r>
            <a:r>
              <a:rPr kumimoji="0" lang="fr-FR" sz="3500" b="0" i="1" u="none" strike="noStrike" kern="1200" cap="none" spc="0" normalizeH="0" noProof="0" dirty="0" err="1"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rPr>
              <a:t>Veber</a:t>
            </a:r>
            <a:endParaRPr kumimoji="0" lang="fr-FR" sz="3500" b="0" i="1" u="none" strike="noStrike" kern="1200" cap="none" spc="0" normalizeH="0" baseline="0" noProof="0" dirty="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uLnTx/>
              <a:uFillTx/>
              <a:latin typeface="Times New Roman" pitchFamily="18" charset="0"/>
              <a:ea typeface="+mj-ea"/>
              <a:cs typeface="Times New Roman" pitchFamily="18" charset="0"/>
            </a:endParaRPr>
          </a:p>
        </p:txBody>
      </p:sp>
      <p:sp>
        <p:nvSpPr>
          <p:cNvPr id="3" name="Rectangle à coins arrondis 2"/>
          <p:cNvSpPr/>
          <p:nvPr/>
        </p:nvSpPr>
        <p:spPr>
          <a:xfrm>
            <a:off x="428596" y="2143116"/>
            <a:ext cx="2286016" cy="428628"/>
          </a:xfrm>
          <a:prstGeom prst="roundRect">
            <a:avLst/>
          </a:prstGeom>
          <a:solidFill>
            <a:schemeClr val="accent5">
              <a:lumMod val="20000"/>
              <a:lumOff val="80000"/>
            </a:schemeClr>
          </a:solidFill>
          <a:ln>
            <a:solidFill>
              <a:schemeClr val="accent5">
                <a:lumMod val="60000"/>
                <a:lumOff val="40000"/>
              </a:schemeClr>
            </a:solidFill>
          </a:ln>
          <a:effectLst>
            <a:glow rad="63500">
              <a:schemeClr val="accent5">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bg1">
                    <a:lumMod val="95000"/>
                    <a:lumOff val="5000"/>
                  </a:schemeClr>
                </a:solidFill>
                <a:latin typeface="Book Antiqua" pitchFamily="18" charset="0"/>
              </a:rPr>
              <a:t>Règle de </a:t>
            </a:r>
            <a:r>
              <a:rPr lang="fr-FR" dirty="0" err="1" smtClean="0">
                <a:solidFill>
                  <a:schemeClr val="bg1">
                    <a:lumMod val="95000"/>
                    <a:lumOff val="5000"/>
                  </a:schemeClr>
                </a:solidFill>
                <a:latin typeface="Book Antiqua" pitchFamily="18" charset="0"/>
              </a:rPr>
              <a:t>Veber</a:t>
            </a:r>
            <a:endParaRPr lang="fr-FR" dirty="0">
              <a:solidFill>
                <a:schemeClr val="bg1">
                  <a:lumMod val="95000"/>
                  <a:lumOff val="5000"/>
                </a:schemeClr>
              </a:solidFill>
              <a:latin typeface="Book Antiqua" pitchFamily="18" charset="0"/>
            </a:endParaRPr>
          </a:p>
        </p:txBody>
      </p:sp>
      <p:cxnSp>
        <p:nvCxnSpPr>
          <p:cNvPr id="4" name="Connecteur en angle 3"/>
          <p:cNvCxnSpPr/>
          <p:nvPr/>
        </p:nvCxnSpPr>
        <p:spPr>
          <a:xfrm flipV="1">
            <a:off x="2714612" y="1214422"/>
            <a:ext cx="1285884" cy="1143008"/>
          </a:xfrm>
          <a:prstGeom prst="bentConnector3">
            <a:avLst>
              <a:gd name="adj1" fmla="val 17359"/>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 name="Connecteur en angle 4"/>
          <p:cNvCxnSpPr/>
          <p:nvPr/>
        </p:nvCxnSpPr>
        <p:spPr>
          <a:xfrm flipV="1">
            <a:off x="2714612" y="1785926"/>
            <a:ext cx="1285884" cy="571504"/>
          </a:xfrm>
          <a:prstGeom prst="bentConnector3">
            <a:avLst>
              <a:gd name="adj1" fmla="val 18525"/>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 name="Connecteur en angle 5"/>
          <p:cNvCxnSpPr/>
          <p:nvPr/>
        </p:nvCxnSpPr>
        <p:spPr>
          <a:xfrm>
            <a:off x="2714612" y="2357430"/>
            <a:ext cx="1214446" cy="500066"/>
          </a:xfrm>
          <a:prstGeom prst="bentConnector3">
            <a:avLst>
              <a:gd name="adj1" fmla="val 19142"/>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Connecteur en angle 6"/>
          <p:cNvCxnSpPr/>
          <p:nvPr/>
        </p:nvCxnSpPr>
        <p:spPr>
          <a:xfrm>
            <a:off x="2714612" y="2357430"/>
            <a:ext cx="1214446" cy="1143008"/>
          </a:xfrm>
          <a:prstGeom prst="bentConnector3">
            <a:avLst>
              <a:gd name="adj1" fmla="val 17908"/>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00496" y="967071"/>
            <a:ext cx="4733988" cy="400110"/>
          </a:xfrm>
          <a:prstGeom prst="rect">
            <a:avLst/>
          </a:prstGeom>
        </p:spPr>
        <p:txBody>
          <a:bodyPr wrap="none">
            <a:spAutoFit/>
          </a:bodyPr>
          <a:lstStyle/>
          <a:p>
            <a:pPr lvl="0"/>
            <a:r>
              <a:rPr lang="fr-FR" sz="2000" dirty="0" smtClean="0"/>
              <a:t>Aire de surface polaire (TPSA) </a:t>
            </a:r>
            <a:r>
              <a:rPr lang="fr-FR" sz="2000" b="1" dirty="0" smtClean="0">
                <a:ln w="11430"/>
                <a:effectLst>
                  <a:outerShdw blurRad="60007" dist="200025" dir="15000000" sy="30000" kx="-1800000" algn="bl" rotWithShape="0">
                    <a:prstClr val="black">
                      <a:alpha val="32000"/>
                    </a:prstClr>
                  </a:outerShdw>
                </a:effectLst>
                <a:latin typeface="Cambria" pitchFamily="18" charset="0"/>
              </a:rPr>
              <a:t>≤ 140</a:t>
            </a:r>
            <a:r>
              <a:rPr lang="fr-FR" sz="2000" dirty="0" smtClean="0"/>
              <a:t> Ǻ</a:t>
            </a:r>
            <a:r>
              <a:rPr lang="fr-FR" sz="2000" baseline="30000" dirty="0" smtClean="0"/>
              <a:t>2</a:t>
            </a:r>
            <a:endParaRPr lang="fr-FR" sz="20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9" name="Rectangle 8"/>
          <p:cNvSpPr/>
          <p:nvPr/>
        </p:nvSpPr>
        <p:spPr>
          <a:xfrm>
            <a:off x="4050502" y="1500174"/>
            <a:ext cx="3298082" cy="461665"/>
          </a:xfrm>
          <a:prstGeom prst="rect">
            <a:avLst/>
          </a:prstGeom>
        </p:spPr>
        <p:txBody>
          <a:bodyPr wrap="none">
            <a:spAutoFit/>
          </a:bodyPr>
          <a:lstStyle/>
          <a:p>
            <a:r>
              <a:rPr lang="fr-FR" sz="2400" b="1" dirty="0" smtClean="0">
                <a:ln w="11430"/>
                <a:effectLst>
                  <a:outerShdw blurRad="60007" dist="200025" dir="15000000" sy="30000" kx="-1800000" algn="bl" rotWithShape="0">
                    <a:prstClr val="black">
                      <a:alpha val="32000"/>
                    </a:prstClr>
                  </a:outerShdw>
                </a:effectLst>
                <a:latin typeface="Cambria" pitchFamily="18" charset="0"/>
              </a:rPr>
              <a:t>Liaisons flexibles ≤ 15</a:t>
            </a:r>
            <a:endParaRPr lang="fr-FR" sz="24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10" name="Rectangle 9"/>
          <p:cNvSpPr/>
          <p:nvPr/>
        </p:nvSpPr>
        <p:spPr>
          <a:xfrm>
            <a:off x="4000496" y="2538707"/>
            <a:ext cx="4259820" cy="461665"/>
          </a:xfrm>
          <a:prstGeom prst="rect">
            <a:avLst/>
          </a:prstGeom>
        </p:spPr>
        <p:txBody>
          <a:bodyPr wrap="none">
            <a:spAutoFit/>
          </a:bodyPr>
          <a:lstStyle/>
          <a:p>
            <a:r>
              <a:rPr lang="fr-FR" sz="2400" b="1" dirty="0" smtClean="0">
                <a:ln w="11430"/>
                <a:effectLst>
                  <a:outerShdw blurRad="60007" dist="200025" dir="15000000" sy="30000" kx="-1800000" algn="bl" rotWithShape="0">
                    <a:prstClr val="black">
                      <a:alpha val="32000"/>
                    </a:prstClr>
                  </a:outerShdw>
                </a:effectLst>
                <a:latin typeface="Cambria" pitchFamily="18" charset="0"/>
              </a:rPr>
              <a:t>Accepteurs d’hydrogène ≤ 10</a:t>
            </a:r>
            <a:endParaRPr lang="fr-FR" sz="24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11" name="Rectangle 10"/>
          <p:cNvSpPr/>
          <p:nvPr/>
        </p:nvSpPr>
        <p:spPr>
          <a:xfrm>
            <a:off x="4000496" y="3214686"/>
            <a:ext cx="3903120" cy="461665"/>
          </a:xfrm>
          <a:prstGeom prst="rect">
            <a:avLst/>
          </a:prstGeom>
        </p:spPr>
        <p:txBody>
          <a:bodyPr wrap="none">
            <a:spAutoFit/>
          </a:bodyPr>
          <a:lstStyle/>
          <a:p>
            <a:r>
              <a:rPr lang="fr-FR" sz="2400" b="1" dirty="0" smtClean="0">
                <a:ln w="11430"/>
                <a:effectLst>
                  <a:outerShdw blurRad="60007" dist="200025" dir="15000000" sy="30000" kx="-1800000" algn="bl" rotWithShape="0">
                    <a:prstClr val="black">
                      <a:alpha val="32000"/>
                    </a:prstClr>
                  </a:outerShdw>
                </a:effectLst>
                <a:latin typeface="Cambria" pitchFamily="18" charset="0"/>
              </a:rPr>
              <a:t>Donneurs d’hydrogène ≤ 5</a:t>
            </a:r>
            <a:endParaRPr lang="fr-FR" sz="2400" b="1" dirty="0">
              <a:ln w="11430"/>
              <a:effectLst>
                <a:outerShdw blurRad="60007" dist="200025" dir="15000000" sy="30000" kx="-1800000" algn="bl" rotWithShape="0">
                  <a:prstClr val="black">
                    <a:alpha val="32000"/>
                  </a:prstClr>
                </a:outerShdw>
              </a:effectLst>
              <a:latin typeface="Book Antiqua" pitchFamily="18" charset="0"/>
            </a:endParaRPr>
          </a:p>
        </p:txBody>
      </p:sp>
      <p:sp>
        <p:nvSpPr>
          <p:cNvPr id="12" name="Rectangle 11"/>
          <p:cNvSpPr/>
          <p:nvPr/>
        </p:nvSpPr>
        <p:spPr>
          <a:xfrm>
            <a:off x="357158" y="4500570"/>
            <a:ext cx="2800767"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fr-FR" b="1" dirty="0" smtClean="0"/>
              <a:t>1.3 Solubilité dans l’eau</a:t>
            </a:r>
            <a:endParaRPr lang="fr-FR" dirty="0"/>
          </a:p>
        </p:txBody>
      </p:sp>
      <p:sp>
        <p:nvSpPr>
          <p:cNvPr id="13" name="Rectangle 12"/>
          <p:cNvSpPr/>
          <p:nvPr/>
        </p:nvSpPr>
        <p:spPr>
          <a:xfrm>
            <a:off x="357158" y="5500702"/>
            <a:ext cx="357501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fr-FR" b="1" dirty="0" smtClean="0"/>
              <a:t>1.4  Accessibilité à la synthèse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Espace réservé du contenu 4" descr="digestive-system-human-gut-gastrointestinal-tract-anatomy-diagram-digestive-system-gastrointestinal-tract-diagram-130447252.jfif"/>
          <p:cNvPicPr>
            <a:picLocks noChangeAspect="1"/>
          </p:cNvPicPr>
          <p:nvPr/>
        </p:nvPicPr>
        <p:blipFill>
          <a:blip r:embed="rId3"/>
          <a:srcRect b="20132"/>
          <a:stretch>
            <a:fillRect/>
          </a:stretch>
        </p:blipFill>
        <p:spPr bwMode="auto">
          <a:xfrm>
            <a:off x="2214563" y="1428750"/>
            <a:ext cx="4043362" cy="5429250"/>
          </a:xfrm>
          <a:prstGeom prst="rect">
            <a:avLst/>
          </a:prstGeom>
          <a:noFill/>
          <a:ln w="9525">
            <a:noFill/>
            <a:miter lim="800000"/>
            <a:headEnd/>
            <a:tailEnd/>
          </a:ln>
        </p:spPr>
      </p:pic>
      <p:sp>
        <p:nvSpPr>
          <p:cNvPr id="3" name="Espace réservé du numéro de diapositive 3"/>
          <p:cNvSpPr txBox="1">
            <a:spLocks/>
          </p:cNvSpPr>
          <p:nvPr/>
        </p:nvSpPr>
        <p:spPr bwMode="auto">
          <a:xfrm>
            <a:off x="6715125" y="6858000"/>
            <a:ext cx="2133600" cy="292100"/>
          </a:xfrm>
          <a:prstGeom prst="rect">
            <a:avLst/>
          </a:prstGeom>
          <a:noFill/>
          <a:ln w="9525">
            <a:noFill/>
            <a:miter lim="800000"/>
            <a:headEnd/>
            <a:tailEnd/>
          </a:ln>
        </p:spPr>
        <p:txBody>
          <a:bodyPr/>
          <a:lstStyle/>
          <a:p>
            <a:fld id="{89C12A27-E040-4AD5-B3AE-0C96E6A6D718}" type="slidenum">
              <a:rPr lang="en-US" altLang="fr-FR"/>
              <a:pPr/>
              <a:t>49</a:t>
            </a:fld>
            <a:endParaRPr lang="en-US" altLang="fr-FR"/>
          </a:p>
        </p:txBody>
      </p:sp>
      <p:sp>
        <p:nvSpPr>
          <p:cNvPr id="4" name="Connecteur droit 3">
            <a:extLst>
              <a:ext uri="{FF2B5EF4-FFF2-40B4-BE49-F238E27FC236}"/>
            </a:extLst>
          </p:cNvPr>
          <p:cNvSpPr/>
          <p:nvPr/>
        </p:nvSpPr>
        <p:spPr>
          <a:xfrm flipH="1">
            <a:off x="1428728" y="5429264"/>
            <a:ext cx="4839692" cy="599020"/>
          </a:xfrm>
          <a:custGeom>
            <a:avLst/>
            <a:gdLst/>
            <a:ahLst/>
            <a:cxnLst/>
            <a:rect l="0" t="0" r="0" b="0"/>
            <a:pathLst>
              <a:path>
                <a:moveTo>
                  <a:pt x="0" y="0"/>
                </a:moveTo>
                <a:lnTo>
                  <a:pt x="0" y="461711"/>
                </a:lnTo>
                <a:lnTo>
                  <a:pt x="1423636" y="461711"/>
                </a:lnTo>
                <a:lnTo>
                  <a:pt x="1423636" y="677521"/>
                </a:lnTo>
              </a:path>
            </a:pathLst>
          </a:custGeom>
          <a:noFill/>
          <a:ln>
            <a:solidFill>
              <a:srgbClr val="92D050"/>
            </a:solidFill>
          </a:ln>
          <a:scene3d>
            <a:camera prst="orthographicFront"/>
            <a:lightRig rig="flat" dir="t"/>
          </a:scene3d>
          <a:sp3d prstMaterial="matte"/>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5" name="Connecteur droit 7">
            <a:extLst>
              <a:ext uri="{FF2B5EF4-FFF2-40B4-BE49-F238E27FC236}"/>
            </a:extLst>
          </p:cNvPr>
          <p:cNvSpPr/>
          <p:nvPr/>
        </p:nvSpPr>
        <p:spPr>
          <a:xfrm>
            <a:off x="4500562" y="1571612"/>
            <a:ext cx="1501143" cy="384401"/>
          </a:xfrm>
          <a:custGeom>
            <a:avLst/>
            <a:gdLst/>
            <a:ahLst/>
            <a:cxnLst/>
            <a:rect l="0" t="0" r="0" b="0"/>
            <a:pathLst>
              <a:path>
                <a:moveTo>
                  <a:pt x="2135454" y="0"/>
                </a:moveTo>
                <a:lnTo>
                  <a:pt x="2135454" y="461711"/>
                </a:lnTo>
                <a:lnTo>
                  <a:pt x="0" y="461711"/>
                </a:lnTo>
                <a:lnTo>
                  <a:pt x="0" y="677521"/>
                </a:lnTo>
              </a:path>
            </a:pathLst>
          </a:custGeom>
          <a:noFill/>
          <a:ln>
            <a:solidFill>
              <a:srgbClr val="00C0BC"/>
            </a:solidFill>
          </a:ln>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 name="Rectangle à coins arrondis 8">
            <a:extLst>
              <a:ext uri="{FF2B5EF4-FFF2-40B4-BE49-F238E27FC236}"/>
            </a:extLst>
          </p:cNvPr>
          <p:cNvSpPr/>
          <p:nvPr/>
        </p:nvSpPr>
        <p:spPr>
          <a:xfrm>
            <a:off x="312629" y="3183099"/>
            <a:ext cx="1637610" cy="839293"/>
          </a:xfrm>
          <a:prstGeom prst="roundRect">
            <a:avLst>
              <a:gd name="adj" fmla="val 10000"/>
            </a:avLst>
          </a:prstGeom>
          <a:solidFill>
            <a:srgbClr val="FF33CC"/>
          </a:solidFill>
          <a:ln>
            <a:no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7" name="Groupe 11">
            <a:extLst>
              <a:ext uri="{FF2B5EF4-FFF2-40B4-BE49-F238E27FC236}"/>
            </a:extLst>
          </p:cNvPr>
          <p:cNvGrpSpPr/>
          <p:nvPr/>
        </p:nvGrpSpPr>
        <p:grpSpPr>
          <a:xfrm>
            <a:off x="571472" y="3429000"/>
            <a:ext cx="1637610" cy="839293"/>
            <a:chOff x="2663046" y="250833"/>
            <a:chExt cx="2329586" cy="1479287"/>
          </a:xfrm>
          <a:scene3d>
            <a:camera prst="orthographicFront"/>
            <a:lightRig rig="flat" dir="t"/>
          </a:scene3d>
        </p:grpSpPr>
        <p:sp>
          <p:nvSpPr>
            <p:cNvPr id="8" name="Rectangle à coins arrondis 9">
              <a:extLst>
                <a:ext uri="{FF2B5EF4-FFF2-40B4-BE49-F238E27FC236}"/>
              </a:extLst>
            </p:cNvPr>
            <p:cNvSpPr/>
            <p:nvPr/>
          </p:nvSpPr>
          <p:spPr>
            <a:xfrm>
              <a:off x="2663046" y="250833"/>
              <a:ext cx="2329586" cy="1479287"/>
            </a:xfrm>
            <a:prstGeom prst="roundRect">
              <a:avLst>
                <a:gd name="adj" fmla="val 10000"/>
              </a:avLst>
            </a:prstGeom>
            <a:ln>
              <a:noFill/>
            </a:ln>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9" name="Rectangle 8">
              <a:extLst>
                <a:ext uri="{FF2B5EF4-FFF2-40B4-BE49-F238E27FC236}"/>
              </a:extLst>
            </p:cNvPr>
            <p:cNvSpPr/>
            <p:nvPr/>
          </p:nvSpPr>
          <p:spPr>
            <a:xfrm>
              <a:off x="2706373" y="294160"/>
              <a:ext cx="2242932" cy="1392633"/>
            </a:xfrm>
            <a:prstGeom prst="rect">
              <a:avLst/>
            </a:prstGeom>
            <a:ln>
              <a:noFill/>
            </a:ln>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algn="ctr" defTabSz="800100">
                <a:lnSpc>
                  <a:spcPct val="90000"/>
                </a:lnSpc>
                <a:spcAft>
                  <a:spcPct val="35000"/>
                </a:spcAft>
                <a:defRPr/>
              </a:pPr>
              <a:r>
                <a:rPr lang="fr-FR" sz="1600" dirty="0">
                  <a:latin typeface="Times New Roman" pitchFamily="18" charset="0"/>
                  <a:cs typeface="Times New Roman" pitchFamily="18" charset="0"/>
                </a:rPr>
                <a:t>Inhibition de CYP450</a:t>
              </a:r>
            </a:p>
          </p:txBody>
        </p:sp>
      </p:grpSp>
      <p:sp>
        <p:nvSpPr>
          <p:cNvPr id="10" name="Rectangle à coins arrondis 17">
            <a:extLst>
              <a:ext uri="{FF2B5EF4-FFF2-40B4-BE49-F238E27FC236}"/>
            </a:extLst>
          </p:cNvPr>
          <p:cNvSpPr/>
          <p:nvPr/>
        </p:nvSpPr>
        <p:spPr>
          <a:xfrm>
            <a:off x="6884925" y="754207"/>
            <a:ext cx="1669983" cy="968501"/>
          </a:xfrm>
          <a:prstGeom prst="roundRect">
            <a:avLst>
              <a:gd name="adj" fmla="val 10000"/>
            </a:avLst>
          </a:prstGeom>
          <a:solidFill>
            <a:srgbClr val="32B5B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sp>
      <p:grpSp>
        <p:nvGrpSpPr>
          <p:cNvPr id="11" name="Groupe 17">
            <a:extLst>
              <a:ext uri="{FF2B5EF4-FFF2-40B4-BE49-F238E27FC236}"/>
            </a:extLst>
          </p:cNvPr>
          <p:cNvGrpSpPr/>
          <p:nvPr/>
        </p:nvGrpSpPr>
        <p:grpSpPr>
          <a:xfrm>
            <a:off x="7143768" y="928670"/>
            <a:ext cx="1669983" cy="1039939"/>
            <a:chOff x="4798500" y="2298528"/>
            <a:chExt cx="2329586" cy="1588401"/>
          </a:xfrm>
          <a:scene3d>
            <a:camera prst="orthographicFront"/>
            <a:lightRig rig="flat" dir="t"/>
          </a:scene3d>
        </p:grpSpPr>
        <p:sp>
          <p:nvSpPr>
            <p:cNvPr id="12" name="Rectangle à coins arrondis 18">
              <a:extLst>
                <a:ext uri="{FF2B5EF4-FFF2-40B4-BE49-F238E27FC236}"/>
              </a:extLst>
            </p:cNvPr>
            <p:cNvSpPr/>
            <p:nvPr/>
          </p:nvSpPr>
          <p:spPr>
            <a:xfrm>
              <a:off x="4798500" y="2407642"/>
              <a:ext cx="2329586" cy="1479287"/>
            </a:xfrm>
            <a:prstGeom prst="roundRect">
              <a:avLst>
                <a:gd name="adj" fmla="val 10000"/>
              </a:avLst>
            </a:prstGeom>
            <a:ln>
              <a:noFill/>
            </a:ln>
            <a:sp3d z="190500" extrusionH="12700" prstMaterial="plastic">
              <a:bevelT w="50800" h="50800"/>
            </a:sp3d>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ectangle 12">
              <a:extLst>
                <a:ext uri="{FF2B5EF4-FFF2-40B4-BE49-F238E27FC236}"/>
              </a:extLst>
            </p:cNvPr>
            <p:cNvSpPr/>
            <p:nvPr/>
          </p:nvSpPr>
          <p:spPr>
            <a:xfrm>
              <a:off x="4798500" y="2298528"/>
              <a:ext cx="2242931" cy="1392633"/>
            </a:xfrm>
            <a:prstGeom prst="rect">
              <a:avLst/>
            </a:prstGeom>
            <a:ln>
              <a:noFill/>
            </a:ln>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algn="ctr" defTabSz="800100">
                <a:lnSpc>
                  <a:spcPct val="90000"/>
                </a:lnSpc>
                <a:spcAft>
                  <a:spcPct val="35000"/>
                </a:spcAft>
                <a:defRPr/>
              </a:pPr>
              <a:endParaRPr lang="fr-FR" dirty="0">
                <a:latin typeface="Times New Roman" pitchFamily="18" charset="0"/>
                <a:cs typeface="Times New Roman" pitchFamily="18" charset="0"/>
              </a:endParaRPr>
            </a:p>
            <a:p>
              <a:pPr algn="ctr" defTabSz="800100">
                <a:lnSpc>
                  <a:spcPct val="90000"/>
                </a:lnSpc>
                <a:spcAft>
                  <a:spcPct val="35000"/>
                </a:spcAft>
                <a:defRPr/>
              </a:pPr>
              <a:r>
                <a:rPr lang="fr-FR" sz="1600" dirty="0">
                  <a:latin typeface="Times New Roman" pitchFamily="18" charset="0"/>
                  <a:cs typeface="Times New Roman" pitchFamily="18" charset="0"/>
                </a:rPr>
                <a:t>BBB perméabilité</a:t>
              </a:r>
            </a:p>
            <a:p>
              <a:pPr algn="ctr" defTabSz="800100">
                <a:lnSpc>
                  <a:spcPct val="90000"/>
                </a:lnSpc>
                <a:spcAft>
                  <a:spcPct val="35000"/>
                </a:spcAft>
                <a:defRPr/>
              </a:pPr>
              <a:endParaRPr lang="fr-FR" sz="1800" dirty="0">
                <a:latin typeface="Comic Sans MS" pitchFamily="66" charset="0"/>
              </a:endParaRPr>
            </a:p>
          </p:txBody>
        </p:sp>
      </p:grpSp>
      <p:sp>
        <p:nvSpPr>
          <p:cNvPr id="14" name="Rectangle à coins arrondis 23">
            <a:extLst>
              <a:ext uri="{FF2B5EF4-FFF2-40B4-BE49-F238E27FC236}"/>
            </a:extLst>
          </p:cNvPr>
          <p:cNvSpPr/>
          <p:nvPr/>
        </p:nvSpPr>
        <p:spPr>
          <a:xfrm>
            <a:off x="6572264" y="4357694"/>
            <a:ext cx="1759041" cy="1103157"/>
          </a:xfrm>
          <a:prstGeom prst="roundRect">
            <a:avLst>
              <a:gd name="adj" fmla="val 10000"/>
            </a:avLst>
          </a:prstGeom>
          <a:solidFill>
            <a:srgbClr val="6EA92D"/>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1">
            <a:schemeClr val="accent3">
              <a:hueOff val="0"/>
              <a:satOff val="0"/>
              <a:lumOff val="0"/>
              <a:alphaOff val="0"/>
            </a:schemeClr>
          </a:effectRef>
          <a:fontRef idx="minor">
            <a:schemeClr val="lt1"/>
          </a:fontRef>
        </p:style>
      </p:sp>
      <p:grpSp>
        <p:nvGrpSpPr>
          <p:cNvPr id="15" name="Groupe 21">
            <a:extLst>
              <a:ext uri="{FF2B5EF4-FFF2-40B4-BE49-F238E27FC236}"/>
            </a:extLst>
          </p:cNvPr>
          <p:cNvGrpSpPr/>
          <p:nvPr/>
        </p:nvGrpSpPr>
        <p:grpSpPr>
          <a:xfrm>
            <a:off x="6688231" y="4603596"/>
            <a:ext cx="1925860" cy="1143009"/>
            <a:chOff x="6055737" y="4564450"/>
            <a:chExt cx="2242932" cy="1479288"/>
          </a:xfrm>
          <a:scene3d>
            <a:camera prst="orthographicFront"/>
            <a:lightRig rig="flat" dir="t"/>
          </a:scene3d>
        </p:grpSpPr>
        <p:sp>
          <p:nvSpPr>
            <p:cNvPr id="16" name="Rectangle à coins arrondis 24">
              <a:extLst>
                <a:ext uri="{FF2B5EF4-FFF2-40B4-BE49-F238E27FC236}"/>
              </a:extLst>
            </p:cNvPr>
            <p:cNvSpPr/>
            <p:nvPr/>
          </p:nvSpPr>
          <p:spPr>
            <a:xfrm>
              <a:off x="6222136" y="4564451"/>
              <a:ext cx="1996788" cy="1479287"/>
            </a:xfrm>
            <a:prstGeom prst="roundRect">
              <a:avLst>
                <a:gd name="adj" fmla="val 10000"/>
              </a:avLst>
            </a:prstGeom>
            <a:ln>
              <a:solidFill>
                <a:schemeClr val="bg1"/>
              </a:solidFill>
            </a:ln>
            <a:sp3d z="190500" extrusionH="12700" prstMaterial="plastic">
              <a:bevelT w="50800" h="50800"/>
            </a:sp3d>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7" name="Rectangle 16">
              <a:extLst>
                <a:ext uri="{FF2B5EF4-FFF2-40B4-BE49-F238E27FC236}"/>
              </a:extLst>
            </p:cNvPr>
            <p:cNvSpPr/>
            <p:nvPr/>
          </p:nvSpPr>
          <p:spPr>
            <a:xfrm>
              <a:off x="6055737" y="4564450"/>
              <a:ext cx="2242932" cy="1392633"/>
            </a:xfrm>
            <a:prstGeom prst="rect">
              <a:avLst/>
            </a:prstGeom>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algn="ctr" defTabSz="800100">
                <a:lnSpc>
                  <a:spcPct val="90000"/>
                </a:lnSpc>
                <a:spcAft>
                  <a:spcPct val="35000"/>
                </a:spcAft>
                <a:defRPr/>
              </a:pPr>
              <a:r>
                <a:rPr lang="fr-FR" sz="1600" dirty="0">
                  <a:latin typeface="Times New Roman" pitchFamily="18" charset="0"/>
                  <a:cs typeface="Times New Roman" pitchFamily="18" charset="0"/>
                </a:rPr>
                <a:t>GI absorption</a:t>
              </a:r>
              <a:endParaRPr lang="fr-FR" sz="1800" dirty="0">
                <a:latin typeface="Times New Roman" pitchFamily="18" charset="0"/>
                <a:cs typeface="Times New Roman" pitchFamily="18" charset="0"/>
              </a:endParaRPr>
            </a:p>
          </p:txBody>
        </p:sp>
      </p:grpSp>
      <p:pic>
        <p:nvPicPr>
          <p:cNvPr id="18" name="Picture 22"/>
          <p:cNvPicPr>
            <a:picLocks noChangeAspect="1"/>
          </p:cNvPicPr>
          <p:nvPr/>
        </p:nvPicPr>
        <p:blipFill>
          <a:blip r:embed="rId4"/>
          <a:srcRect l="19048" t="28519" r="10767" b="32526"/>
          <a:stretch>
            <a:fillRect/>
          </a:stretch>
        </p:blipFill>
        <p:spPr bwMode="auto">
          <a:xfrm>
            <a:off x="2643188" y="1571625"/>
            <a:ext cx="642937" cy="630238"/>
          </a:xfrm>
          <a:prstGeom prst="rect">
            <a:avLst/>
          </a:prstGeom>
          <a:noFill/>
          <a:ln w="9525">
            <a:noFill/>
            <a:miter lim="800000"/>
            <a:headEnd/>
            <a:tailEnd/>
          </a:ln>
        </p:spPr>
      </p:pic>
      <p:pic>
        <p:nvPicPr>
          <p:cNvPr id="19" name="Picture 23"/>
          <p:cNvPicPr>
            <a:picLocks noChangeAspect="1"/>
          </p:cNvPicPr>
          <p:nvPr/>
        </p:nvPicPr>
        <p:blipFill>
          <a:blip r:embed="rId5" cstate="print"/>
          <a:srcRect l="10516" t="28308" r="22743" b="26981"/>
          <a:stretch>
            <a:fillRect/>
          </a:stretch>
        </p:blipFill>
        <p:spPr bwMode="auto">
          <a:xfrm>
            <a:off x="1928813" y="1785938"/>
            <a:ext cx="642937" cy="428625"/>
          </a:xfrm>
          <a:prstGeom prst="rect">
            <a:avLst/>
          </a:prstGeom>
          <a:noFill/>
          <a:ln w="9525">
            <a:noFill/>
            <a:miter lim="800000"/>
            <a:headEnd/>
            <a:tailEnd/>
          </a:ln>
        </p:spPr>
      </p:pic>
      <p:pic>
        <p:nvPicPr>
          <p:cNvPr id="20" name="Picture 25"/>
          <p:cNvPicPr>
            <a:picLocks noChangeAspect="1"/>
          </p:cNvPicPr>
          <p:nvPr/>
        </p:nvPicPr>
        <p:blipFill>
          <a:blip r:embed="rId6" cstate="print"/>
          <a:srcRect l="17299" t="19385" r="11053" b="24403"/>
          <a:stretch>
            <a:fillRect/>
          </a:stretch>
        </p:blipFill>
        <p:spPr bwMode="auto">
          <a:xfrm>
            <a:off x="2714625" y="2143125"/>
            <a:ext cx="596900" cy="571500"/>
          </a:xfrm>
          <a:prstGeom prst="rect">
            <a:avLst/>
          </a:prstGeom>
          <a:noFill/>
          <a:ln w="9525">
            <a:noFill/>
            <a:miter lim="800000"/>
            <a:headEnd/>
            <a:tailEnd/>
          </a:ln>
        </p:spPr>
      </p:pic>
      <p:sp>
        <p:nvSpPr>
          <p:cNvPr id="21" name="Connecteur droit 7">
            <a:extLst>
              <a:ext uri="{FF2B5EF4-FFF2-40B4-BE49-F238E27FC236}"/>
            </a:extLst>
          </p:cNvPr>
          <p:cNvSpPr/>
          <p:nvPr/>
        </p:nvSpPr>
        <p:spPr>
          <a:xfrm flipV="1">
            <a:off x="1500166" y="4143380"/>
            <a:ext cx="1501143" cy="758607"/>
          </a:xfrm>
          <a:custGeom>
            <a:avLst/>
            <a:gdLst/>
            <a:ahLst/>
            <a:cxnLst/>
            <a:rect l="0" t="0" r="0" b="0"/>
            <a:pathLst>
              <a:path>
                <a:moveTo>
                  <a:pt x="2135454" y="0"/>
                </a:moveTo>
                <a:lnTo>
                  <a:pt x="2135454" y="461711"/>
                </a:lnTo>
                <a:lnTo>
                  <a:pt x="0" y="461711"/>
                </a:lnTo>
                <a:lnTo>
                  <a:pt x="0" y="677521"/>
                </a:lnTo>
              </a:path>
            </a:pathLst>
          </a:custGeom>
          <a:noFill/>
          <a:ln>
            <a:solidFill>
              <a:srgbClr val="FF66CC"/>
            </a:solidFill>
          </a:ln>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22" name="Ellipse 21">
            <a:extLst>
              <a:ext uri="{FF2B5EF4-FFF2-40B4-BE49-F238E27FC236}"/>
            </a:extLst>
          </p:cNvPr>
          <p:cNvSpPr/>
          <p:nvPr/>
        </p:nvSpPr>
        <p:spPr>
          <a:xfrm>
            <a:off x="0" y="714375"/>
            <a:ext cx="3714750" cy="5715000"/>
          </a:xfrm>
          <a:prstGeom prst="ellipse">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pic>
        <p:nvPicPr>
          <p:cNvPr id="23" name="Image 22" descr="360px-Selective_permeability_routes_in_epithelium.png"/>
          <p:cNvPicPr>
            <a:picLocks noChangeAspect="1"/>
          </p:cNvPicPr>
          <p:nvPr/>
        </p:nvPicPr>
        <p:blipFill>
          <a:blip r:embed="rId7"/>
          <a:srcRect t="23029" b="19400"/>
          <a:stretch>
            <a:fillRect/>
          </a:stretch>
        </p:blipFill>
        <p:spPr bwMode="auto">
          <a:xfrm>
            <a:off x="214313" y="3000375"/>
            <a:ext cx="3143250" cy="1643063"/>
          </a:xfrm>
          <a:prstGeom prst="rect">
            <a:avLst/>
          </a:prstGeom>
          <a:noFill/>
          <a:ln w="9525">
            <a:noFill/>
            <a:miter lim="800000"/>
            <a:headEnd/>
            <a:tailEnd/>
          </a:ln>
        </p:spPr>
      </p:pic>
      <p:cxnSp>
        <p:nvCxnSpPr>
          <p:cNvPr id="24" name="Connecteur droit 23">
            <a:extLst>
              <a:ext uri="{FF2B5EF4-FFF2-40B4-BE49-F238E27FC236}"/>
            </a:extLst>
          </p:cNvPr>
          <p:cNvCxnSpPr/>
          <p:nvPr/>
        </p:nvCxnSpPr>
        <p:spPr>
          <a:xfrm rot="16200000" flipV="1">
            <a:off x="3500438" y="4643438"/>
            <a:ext cx="1357312" cy="1071562"/>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25" name="Flèche vers le bas 24">
            <a:extLst>
              <a:ext uri="{FF2B5EF4-FFF2-40B4-BE49-F238E27FC236}"/>
            </a:extLst>
          </p:cNvPr>
          <p:cNvSpPr/>
          <p:nvPr/>
        </p:nvSpPr>
        <p:spPr>
          <a:xfrm>
            <a:off x="1500188" y="2571750"/>
            <a:ext cx="142875" cy="2286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6" name="Picture 23"/>
          <p:cNvPicPr>
            <a:picLocks noChangeAspect="1"/>
          </p:cNvPicPr>
          <p:nvPr/>
        </p:nvPicPr>
        <p:blipFill>
          <a:blip r:embed="rId8"/>
          <a:srcRect l="10516" t="28308" r="22743" b="26981"/>
          <a:stretch>
            <a:fillRect/>
          </a:stretch>
        </p:blipFill>
        <p:spPr bwMode="auto">
          <a:xfrm>
            <a:off x="1928813" y="2071688"/>
            <a:ext cx="928687" cy="714375"/>
          </a:xfrm>
          <a:prstGeom prst="rect">
            <a:avLst/>
          </a:prstGeom>
          <a:noFill/>
          <a:ln w="9525">
            <a:noFill/>
            <a:miter lim="800000"/>
            <a:headEnd/>
            <a:tailEnd/>
          </a:ln>
        </p:spPr>
      </p:pic>
      <p:pic>
        <p:nvPicPr>
          <p:cNvPr id="27" name="Picture 22"/>
          <p:cNvPicPr>
            <a:picLocks noChangeAspect="1"/>
          </p:cNvPicPr>
          <p:nvPr/>
        </p:nvPicPr>
        <p:blipFill>
          <a:blip r:embed="rId4"/>
          <a:srcRect l="19048" t="28519" r="10767" b="32526"/>
          <a:stretch>
            <a:fillRect/>
          </a:stretch>
        </p:blipFill>
        <p:spPr bwMode="auto">
          <a:xfrm rot="1359910">
            <a:off x="1593850" y="946150"/>
            <a:ext cx="658813" cy="987425"/>
          </a:xfrm>
          <a:prstGeom prst="rect">
            <a:avLst/>
          </a:prstGeom>
          <a:noFill/>
          <a:ln w="9525">
            <a:noFill/>
            <a:miter lim="800000"/>
            <a:headEnd/>
            <a:tailEnd/>
          </a:ln>
        </p:spPr>
      </p:pic>
      <p:pic>
        <p:nvPicPr>
          <p:cNvPr id="28" name="Picture 25"/>
          <p:cNvPicPr>
            <a:picLocks noChangeAspect="1"/>
          </p:cNvPicPr>
          <p:nvPr/>
        </p:nvPicPr>
        <p:blipFill>
          <a:blip r:embed="rId9"/>
          <a:srcRect l="17299" t="19385" r="11053" b="24403"/>
          <a:stretch>
            <a:fillRect/>
          </a:stretch>
        </p:blipFill>
        <p:spPr bwMode="auto">
          <a:xfrm>
            <a:off x="714375" y="1500188"/>
            <a:ext cx="708025" cy="1076325"/>
          </a:xfrm>
          <a:prstGeom prst="rect">
            <a:avLst/>
          </a:prstGeom>
          <a:noFill/>
          <a:ln w="9525">
            <a:noFill/>
            <a:miter lim="800000"/>
            <a:headEnd/>
            <a:tailEnd/>
          </a:ln>
        </p:spPr>
      </p:pic>
      <p:sp>
        <p:nvSpPr>
          <p:cNvPr id="29" name="Flèche vers le bas 28">
            <a:extLst>
              <a:ext uri="{FF2B5EF4-FFF2-40B4-BE49-F238E27FC236}"/>
            </a:extLst>
          </p:cNvPr>
          <p:cNvSpPr/>
          <p:nvPr/>
        </p:nvSpPr>
        <p:spPr>
          <a:xfrm>
            <a:off x="714375" y="2571750"/>
            <a:ext cx="142875" cy="235743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0" name="Picture 23"/>
          <p:cNvPicPr>
            <a:picLocks noChangeAspect="1"/>
          </p:cNvPicPr>
          <p:nvPr/>
        </p:nvPicPr>
        <p:blipFill>
          <a:blip r:embed="rId8"/>
          <a:srcRect l="10516" t="28308" r="22743" b="26981"/>
          <a:stretch>
            <a:fillRect/>
          </a:stretch>
        </p:blipFill>
        <p:spPr bwMode="auto">
          <a:xfrm>
            <a:off x="1785938" y="5072063"/>
            <a:ext cx="928687" cy="928687"/>
          </a:xfrm>
          <a:prstGeom prst="rect">
            <a:avLst/>
          </a:prstGeom>
          <a:noFill/>
          <a:ln w="9525">
            <a:noFill/>
            <a:miter lim="800000"/>
            <a:headEnd/>
            <a:tailEnd/>
          </a:ln>
        </p:spPr>
      </p:pic>
      <p:pic>
        <p:nvPicPr>
          <p:cNvPr id="31" name="Picture 22"/>
          <p:cNvPicPr>
            <a:picLocks noChangeAspect="1"/>
          </p:cNvPicPr>
          <p:nvPr/>
        </p:nvPicPr>
        <p:blipFill>
          <a:blip r:embed="rId4"/>
          <a:srcRect l="19048" t="28519" r="10767" b="32526"/>
          <a:stretch>
            <a:fillRect/>
          </a:stretch>
        </p:blipFill>
        <p:spPr bwMode="auto">
          <a:xfrm rot="1359910">
            <a:off x="1557338" y="1525588"/>
            <a:ext cx="658812" cy="796925"/>
          </a:xfrm>
          <a:prstGeom prst="rect">
            <a:avLst/>
          </a:prstGeom>
          <a:noFill/>
          <a:ln w="9525">
            <a:noFill/>
            <a:miter lim="800000"/>
            <a:headEnd/>
            <a:tailEnd/>
          </a:ln>
        </p:spPr>
      </p:pic>
      <p:pic>
        <p:nvPicPr>
          <p:cNvPr id="32" name="Picture 25"/>
          <p:cNvPicPr>
            <a:picLocks noChangeAspect="1"/>
          </p:cNvPicPr>
          <p:nvPr/>
        </p:nvPicPr>
        <p:blipFill>
          <a:blip r:embed="rId9"/>
          <a:srcRect l="17299" t="19385" r="11053" b="24403"/>
          <a:stretch>
            <a:fillRect/>
          </a:stretch>
        </p:blipFill>
        <p:spPr bwMode="auto">
          <a:xfrm>
            <a:off x="785813" y="5000625"/>
            <a:ext cx="1000125" cy="1004888"/>
          </a:xfrm>
          <a:prstGeom prst="rect">
            <a:avLst/>
          </a:prstGeom>
          <a:noFill/>
          <a:ln w="9525">
            <a:noFill/>
            <a:miter lim="800000"/>
            <a:headEnd/>
            <a:tailEnd/>
          </a:ln>
        </p:spPr>
      </p:pic>
      <p:sp>
        <p:nvSpPr>
          <p:cNvPr id="33" name="Ellipse 32">
            <a:extLst>
              <a:ext uri="{FF2B5EF4-FFF2-40B4-BE49-F238E27FC236}"/>
            </a:extLst>
          </p:cNvPr>
          <p:cNvSpPr/>
          <p:nvPr/>
        </p:nvSpPr>
        <p:spPr>
          <a:xfrm>
            <a:off x="0" y="714356"/>
            <a:ext cx="3714750" cy="5715000"/>
          </a:xfrm>
          <a:prstGeom prst="ellipse">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cxnSp>
        <p:nvCxnSpPr>
          <p:cNvPr id="34" name="Connecteur droit 33">
            <a:extLst>
              <a:ext uri="{FF2B5EF4-FFF2-40B4-BE49-F238E27FC236}"/>
            </a:extLst>
          </p:cNvPr>
          <p:cNvCxnSpPr/>
          <p:nvPr/>
        </p:nvCxnSpPr>
        <p:spPr>
          <a:xfrm rot="10800000" flipV="1">
            <a:off x="3643313" y="2143125"/>
            <a:ext cx="1000125" cy="785813"/>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35" name="Picture 23"/>
          <p:cNvPicPr>
            <a:picLocks noChangeAspect="1"/>
          </p:cNvPicPr>
          <p:nvPr/>
        </p:nvPicPr>
        <p:blipFill>
          <a:blip r:embed="rId8"/>
          <a:srcRect l="10516" t="28308" r="22743" b="26981"/>
          <a:stretch>
            <a:fillRect/>
          </a:stretch>
        </p:blipFill>
        <p:spPr bwMode="auto">
          <a:xfrm>
            <a:off x="1857375" y="1714500"/>
            <a:ext cx="928688" cy="714375"/>
          </a:xfrm>
          <a:prstGeom prst="rect">
            <a:avLst/>
          </a:prstGeom>
          <a:noFill/>
          <a:ln w="9525">
            <a:noFill/>
            <a:miter lim="800000"/>
            <a:headEnd/>
            <a:tailEnd/>
          </a:ln>
        </p:spPr>
      </p:pic>
      <p:pic>
        <p:nvPicPr>
          <p:cNvPr id="36" name="Picture 22"/>
          <p:cNvPicPr>
            <a:picLocks noChangeAspect="1"/>
          </p:cNvPicPr>
          <p:nvPr/>
        </p:nvPicPr>
        <p:blipFill>
          <a:blip r:embed="rId4"/>
          <a:srcRect l="19048" t="28519" r="10767" b="32526"/>
          <a:stretch>
            <a:fillRect/>
          </a:stretch>
        </p:blipFill>
        <p:spPr bwMode="auto">
          <a:xfrm rot="1359910">
            <a:off x="1593850" y="946150"/>
            <a:ext cx="658813" cy="987425"/>
          </a:xfrm>
          <a:prstGeom prst="rect">
            <a:avLst/>
          </a:prstGeom>
          <a:noFill/>
          <a:ln w="9525">
            <a:noFill/>
            <a:miter lim="800000"/>
            <a:headEnd/>
            <a:tailEnd/>
          </a:ln>
        </p:spPr>
      </p:pic>
      <p:pic>
        <p:nvPicPr>
          <p:cNvPr id="37" name="Picture 25"/>
          <p:cNvPicPr>
            <a:picLocks noChangeAspect="1"/>
          </p:cNvPicPr>
          <p:nvPr/>
        </p:nvPicPr>
        <p:blipFill>
          <a:blip r:embed="rId9"/>
          <a:srcRect l="17299" t="19385" r="11053" b="24403"/>
          <a:stretch>
            <a:fillRect/>
          </a:stretch>
        </p:blipFill>
        <p:spPr bwMode="auto">
          <a:xfrm>
            <a:off x="714375" y="1500188"/>
            <a:ext cx="708025" cy="1076325"/>
          </a:xfrm>
          <a:prstGeom prst="rect">
            <a:avLst/>
          </a:prstGeom>
          <a:noFill/>
          <a:ln w="9525">
            <a:noFill/>
            <a:miter lim="800000"/>
            <a:headEnd/>
            <a:tailEnd/>
          </a:ln>
        </p:spPr>
      </p:pic>
      <p:pic>
        <p:nvPicPr>
          <p:cNvPr id="38" name="Picture 23"/>
          <p:cNvPicPr>
            <a:picLocks noChangeAspect="1"/>
          </p:cNvPicPr>
          <p:nvPr/>
        </p:nvPicPr>
        <p:blipFill>
          <a:blip r:embed="rId8"/>
          <a:srcRect l="10516" t="28308" r="22743" b="26981"/>
          <a:stretch>
            <a:fillRect/>
          </a:stretch>
        </p:blipFill>
        <p:spPr bwMode="auto">
          <a:xfrm>
            <a:off x="714375" y="4857750"/>
            <a:ext cx="928688" cy="928688"/>
          </a:xfrm>
          <a:prstGeom prst="rect">
            <a:avLst/>
          </a:prstGeom>
          <a:noFill/>
          <a:ln w="9525">
            <a:noFill/>
            <a:miter lim="800000"/>
            <a:headEnd/>
            <a:tailEnd/>
          </a:ln>
        </p:spPr>
      </p:pic>
      <p:pic>
        <p:nvPicPr>
          <p:cNvPr id="39" name="Picture 22"/>
          <p:cNvPicPr>
            <a:picLocks noChangeAspect="1"/>
          </p:cNvPicPr>
          <p:nvPr/>
        </p:nvPicPr>
        <p:blipFill>
          <a:blip r:embed="rId4"/>
          <a:srcRect l="19048" t="28519" r="10767" b="32526"/>
          <a:stretch>
            <a:fillRect/>
          </a:stretch>
        </p:blipFill>
        <p:spPr bwMode="auto">
          <a:xfrm rot="1359910">
            <a:off x="1766888" y="5192713"/>
            <a:ext cx="782637" cy="796925"/>
          </a:xfrm>
          <a:prstGeom prst="rect">
            <a:avLst/>
          </a:prstGeom>
          <a:noFill/>
          <a:ln w="9525">
            <a:noFill/>
            <a:miter lim="800000"/>
            <a:headEnd/>
            <a:tailEnd/>
          </a:ln>
        </p:spPr>
      </p:pic>
      <p:pic>
        <p:nvPicPr>
          <p:cNvPr id="40" name="Picture 25"/>
          <p:cNvPicPr>
            <a:picLocks noChangeAspect="1"/>
          </p:cNvPicPr>
          <p:nvPr/>
        </p:nvPicPr>
        <p:blipFill>
          <a:blip r:embed="rId9"/>
          <a:srcRect l="17299" t="19385" r="11053" b="24403"/>
          <a:stretch>
            <a:fillRect/>
          </a:stretch>
        </p:blipFill>
        <p:spPr bwMode="auto">
          <a:xfrm>
            <a:off x="1357313" y="1000125"/>
            <a:ext cx="1071562" cy="1071563"/>
          </a:xfrm>
          <a:prstGeom prst="rect">
            <a:avLst/>
          </a:prstGeom>
          <a:noFill/>
          <a:ln w="9525">
            <a:noFill/>
            <a:miter lim="800000"/>
            <a:headEnd/>
            <a:tailEnd/>
          </a:ln>
        </p:spPr>
      </p:pic>
      <p:pic>
        <p:nvPicPr>
          <p:cNvPr id="41" name="Image 40" descr="409556-390c8-picture_client_format_2-illustration-1-article-b-bryche.jfif"/>
          <p:cNvPicPr>
            <a:picLocks noChangeAspect="1"/>
          </p:cNvPicPr>
          <p:nvPr/>
        </p:nvPicPr>
        <p:blipFill>
          <a:blip r:embed="rId10"/>
          <a:srcRect l="41292" t="63959" r="21432"/>
          <a:stretch>
            <a:fillRect/>
          </a:stretch>
        </p:blipFill>
        <p:spPr bwMode="auto">
          <a:xfrm>
            <a:off x="285750" y="2928938"/>
            <a:ext cx="3071813" cy="2028825"/>
          </a:xfrm>
          <a:prstGeom prst="rect">
            <a:avLst/>
          </a:prstGeom>
          <a:noFill/>
          <a:ln w="9525">
            <a:noFill/>
            <a:miter lim="800000"/>
            <a:headEnd/>
            <a:tailEnd/>
          </a:ln>
        </p:spPr>
      </p:pic>
      <p:sp>
        <p:nvSpPr>
          <p:cNvPr id="42" name="Flèche vers le bas 41">
            <a:extLst>
              <a:ext uri="{FF2B5EF4-FFF2-40B4-BE49-F238E27FC236}"/>
            </a:extLst>
          </p:cNvPr>
          <p:cNvSpPr/>
          <p:nvPr/>
        </p:nvSpPr>
        <p:spPr>
          <a:xfrm>
            <a:off x="1143000" y="2571750"/>
            <a:ext cx="142875" cy="2286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3" name="Flèche vers le bas 42">
            <a:extLst>
              <a:ext uri="{FF2B5EF4-FFF2-40B4-BE49-F238E27FC236}"/>
            </a:extLst>
          </p:cNvPr>
          <p:cNvSpPr/>
          <p:nvPr/>
        </p:nvSpPr>
        <p:spPr>
          <a:xfrm>
            <a:off x="2214563" y="2500313"/>
            <a:ext cx="142875" cy="235743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4" name="Ellipse 43">
            <a:extLst>
              <a:ext uri="{FF2B5EF4-FFF2-40B4-BE49-F238E27FC236}"/>
            </a:extLst>
          </p:cNvPr>
          <p:cNvSpPr/>
          <p:nvPr/>
        </p:nvSpPr>
        <p:spPr>
          <a:xfrm>
            <a:off x="5143500" y="785813"/>
            <a:ext cx="4000500" cy="5715000"/>
          </a:xfrm>
          <a:prstGeom prst="ellipse">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cxnSp>
        <p:nvCxnSpPr>
          <p:cNvPr id="45" name="Connecteur droit 44">
            <a:extLst>
              <a:ext uri="{FF2B5EF4-FFF2-40B4-BE49-F238E27FC236}"/>
            </a:extLst>
          </p:cNvPr>
          <p:cNvCxnSpPr/>
          <p:nvPr/>
        </p:nvCxnSpPr>
        <p:spPr>
          <a:xfrm rot="10800000" flipV="1">
            <a:off x="3714750" y="4143375"/>
            <a:ext cx="1500188" cy="785813"/>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46" name="Connecteur droit 5">
            <a:extLst>
              <a:ext uri="{FF2B5EF4-FFF2-40B4-BE49-F238E27FC236}"/>
            </a:extLst>
          </p:cNvPr>
          <p:cNvSpPr/>
          <p:nvPr/>
        </p:nvSpPr>
        <p:spPr>
          <a:xfrm flipH="1" flipV="1">
            <a:off x="2000232" y="2571744"/>
            <a:ext cx="1643074" cy="2394358"/>
          </a:xfrm>
          <a:custGeom>
            <a:avLst/>
            <a:gdLst/>
            <a:ahLst/>
            <a:cxnLst/>
            <a:rect l="0" t="0" r="0" b="0"/>
            <a:pathLst>
              <a:path>
                <a:moveTo>
                  <a:pt x="0" y="0"/>
                </a:moveTo>
                <a:lnTo>
                  <a:pt x="0" y="461711"/>
                </a:lnTo>
                <a:lnTo>
                  <a:pt x="2135454" y="461711"/>
                </a:lnTo>
                <a:lnTo>
                  <a:pt x="2135454" y="677521"/>
                </a:lnTo>
              </a:path>
            </a:pathLst>
          </a:custGeom>
          <a:noFill/>
          <a:ln>
            <a:solidFill>
              <a:srgbClr val="FF66CC"/>
            </a:solidFill>
          </a:ln>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47" name="Rectangle à coins arrondis 8">
            <a:extLst>
              <a:ext uri="{FF2B5EF4-FFF2-40B4-BE49-F238E27FC236}"/>
            </a:extLst>
          </p:cNvPr>
          <p:cNvSpPr/>
          <p:nvPr/>
        </p:nvSpPr>
        <p:spPr>
          <a:xfrm>
            <a:off x="312629" y="3183099"/>
            <a:ext cx="1637610" cy="839293"/>
          </a:xfrm>
          <a:prstGeom prst="roundRect">
            <a:avLst>
              <a:gd name="adj" fmla="val 10000"/>
            </a:avLst>
          </a:prstGeom>
          <a:solidFill>
            <a:srgbClr val="FF33CC"/>
          </a:solidFill>
          <a:ln>
            <a:no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48" name="Groupe 11">
            <a:extLst>
              <a:ext uri="{FF2B5EF4-FFF2-40B4-BE49-F238E27FC236}"/>
            </a:extLst>
          </p:cNvPr>
          <p:cNvGrpSpPr/>
          <p:nvPr/>
        </p:nvGrpSpPr>
        <p:grpSpPr>
          <a:xfrm>
            <a:off x="571472" y="3429000"/>
            <a:ext cx="1637610" cy="839293"/>
            <a:chOff x="2663046" y="250833"/>
            <a:chExt cx="2329586" cy="1479287"/>
          </a:xfrm>
          <a:scene3d>
            <a:camera prst="orthographicFront"/>
            <a:lightRig rig="flat" dir="t"/>
          </a:scene3d>
        </p:grpSpPr>
        <p:sp>
          <p:nvSpPr>
            <p:cNvPr id="49" name="Rectangle à coins arrondis 9">
              <a:extLst>
                <a:ext uri="{FF2B5EF4-FFF2-40B4-BE49-F238E27FC236}"/>
              </a:extLst>
            </p:cNvPr>
            <p:cNvSpPr/>
            <p:nvPr/>
          </p:nvSpPr>
          <p:spPr>
            <a:xfrm>
              <a:off x="2663046" y="250833"/>
              <a:ext cx="2329586" cy="1479287"/>
            </a:xfrm>
            <a:prstGeom prst="roundRect">
              <a:avLst>
                <a:gd name="adj" fmla="val 10000"/>
              </a:avLst>
            </a:prstGeom>
            <a:ln>
              <a:noFill/>
            </a:ln>
            <a:sp3d z="190500" extrusionH="12700" prstMaterial="plastic">
              <a:bevelT w="50800" h="50800"/>
            </a:sp3d>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50" name="Rectangle 49">
              <a:extLst>
                <a:ext uri="{FF2B5EF4-FFF2-40B4-BE49-F238E27FC236}"/>
              </a:extLst>
            </p:cNvPr>
            <p:cNvSpPr/>
            <p:nvPr/>
          </p:nvSpPr>
          <p:spPr>
            <a:xfrm>
              <a:off x="2706373" y="294160"/>
              <a:ext cx="2242932" cy="1392633"/>
            </a:xfrm>
            <a:prstGeom prst="rect">
              <a:avLst/>
            </a:prstGeom>
            <a:ln>
              <a:noFill/>
            </a:ln>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lIns="68580" tIns="68580" rIns="68580" bIns="68580" spcCol="1270" anchor="ctr"/>
            <a:lstStyle/>
            <a:p>
              <a:pPr algn="ctr" defTabSz="800100">
                <a:lnSpc>
                  <a:spcPct val="90000"/>
                </a:lnSpc>
                <a:spcAft>
                  <a:spcPct val="35000"/>
                </a:spcAft>
                <a:defRPr/>
              </a:pPr>
              <a:r>
                <a:rPr lang="fr-FR" sz="1600" dirty="0">
                  <a:latin typeface="Times New Roman" pitchFamily="18" charset="0"/>
                  <a:cs typeface="Times New Roman" pitchFamily="18" charset="0"/>
                </a:rPr>
                <a:t>Inhibition de CYP450</a:t>
              </a:r>
            </a:p>
          </p:txBody>
        </p:sp>
      </p:grpSp>
      <p:pic>
        <p:nvPicPr>
          <p:cNvPr id="51" name="Image 50" descr="catalysts-09-00081-g009.png">
            <a:extLst>
              <a:ext uri="{FF2B5EF4-FFF2-40B4-BE49-F238E27FC236}"/>
            </a:extLst>
          </p:cNvPr>
          <p:cNvPicPr>
            <a:picLocks noChangeAspect="1"/>
          </p:cNvPicPr>
          <p:nvPr/>
        </p:nvPicPr>
        <p:blipFill>
          <a:blip r:embed="rId11" cstate="print"/>
          <a:stretch>
            <a:fillRect/>
          </a:stretch>
        </p:blipFill>
        <p:spPr>
          <a:xfrm>
            <a:off x="5429256" y="1857364"/>
            <a:ext cx="3307285" cy="3714776"/>
          </a:xfrm>
          <a:prstGeom prst="rect">
            <a:avLst/>
          </a:prstGeom>
          <a:ln>
            <a:noFill/>
          </a:ln>
          <a:effectLst>
            <a:softEdge rad="112500"/>
          </a:effectLst>
        </p:spPr>
      </p:pic>
      <p:sp>
        <p:nvSpPr>
          <p:cNvPr id="54" name="Rectangle 53"/>
          <p:cNvSpPr>
            <a:spLocks noChangeArrowheads="1"/>
          </p:cNvSpPr>
          <p:nvPr/>
        </p:nvSpPr>
        <p:spPr bwMode="auto">
          <a:xfrm>
            <a:off x="5643563" y="3357563"/>
            <a:ext cx="1446212" cy="36988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r>
              <a:rPr lang="fr-FR" altLang="fr-FR" sz="1800">
                <a:solidFill>
                  <a:srgbClr val="FF66CC"/>
                </a:solidFill>
              </a:rPr>
              <a:t>CYP450</a:t>
            </a:r>
          </a:p>
        </p:txBody>
      </p:sp>
      <p:pic>
        <p:nvPicPr>
          <p:cNvPr id="58" name="Picture 25">
            <a:extLst>
              <a:ext uri="{FF2B5EF4-FFF2-40B4-BE49-F238E27FC236}"/>
            </a:extLst>
          </p:cNvPr>
          <p:cNvPicPr>
            <a:picLocks noChangeAspect="1"/>
          </p:cNvPicPr>
          <p:nvPr/>
        </p:nvPicPr>
        <p:blipFill>
          <a:blip r:embed="rId9"/>
          <a:srcRect l="17299" t="19385" r="11053" b="24403"/>
          <a:stretch>
            <a:fillRect/>
          </a:stretch>
        </p:blipFill>
        <p:spPr bwMode="auto">
          <a:xfrm>
            <a:off x="5857884" y="1857364"/>
            <a:ext cx="1157750" cy="500066"/>
          </a:xfrm>
          <a:prstGeom prst="rect">
            <a:avLst/>
          </a:prstGeom>
          <a:ln>
            <a:noFill/>
          </a:ln>
          <a:effectLst>
            <a:softEdge rad="112500"/>
          </a:effectLst>
        </p:spPr>
      </p:pic>
      <p:pic>
        <p:nvPicPr>
          <p:cNvPr id="59" name="Picture 23">
            <a:extLst>
              <a:ext uri="{FF2B5EF4-FFF2-40B4-BE49-F238E27FC236}"/>
            </a:extLst>
          </p:cNvPr>
          <p:cNvPicPr>
            <a:picLocks noChangeAspect="1"/>
          </p:cNvPicPr>
          <p:nvPr/>
        </p:nvPicPr>
        <p:blipFill>
          <a:blip r:embed="rId12" cstate="print"/>
          <a:srcRect l="10516" t="28308" r="22743" b="26981"/>
          <a:stretch>
            <a:fillRect/>
          </a:stretch>
        </p:blipFill>
        <p:spPr bwMode="auto">
          <a:xfrm rot="2922913">
            <a:off x="7723816" y="2561950"/>
            <a:ext cx="936777" cy="446844"/>
          </a:xfrm>
          <a:prstGeom prst="rect">
            <a:avLst/>
          </a:prstGeom>
          <a:ln>
            <a:noFill/>
          </a:ln>
          <a:effectLst>
            <a:softEdge rad="112500"/>
          </a:effectLst>
        </p:spPr>
      </p:pic>
      <p:pic>
        <p:nvPicPr>
          <p:cNvPr id="60" name="Picture 22">
            <a:extLst>
              <a:ext uri="{FF2B5EF4-FFF2-40B4-BE49-F238E27FC236}"/>
            </a:extLst>
          </p:cNvPr>
          <p:cNvPicPr>
            <a:picLocks noChangeAspect="1"/>
          </p:cNvPicPr>
          <p:nvPr/>
        </p:nvPicPr>
        <p:blipFill>
          <a:blip r:embed="rId4"/>
          <a:srcRect l="19048" t="28519" r="10767" b="32526"/>
          <a:stretch>
            <a:fillRect/>
          </a:stretch>
        </p:blipFill>
        <p:spPr bwMode="auto">
          <a:xfrm rot="10800000">
            <a:off x="7358082" y="1714488"/>
            <a:ext cx="632302" cy="640714"/>
          </a:xfrm>
          <a:prstGeom prst="rect">
            <a:avLst/>
          </a:prstGeom>
          <a:ln>
            <a:noFill/>
          </a:ln>
          <a:effectLst>
            <a:softEdge rad="112500"/>
          </a:effectLst>
        </p:spPr>
      </p:pic>
      <p:pic>
        <p:nvPicPr>
          <p:cNvPr id="61" name="Picture 24">
            <a:extLst>
              <a:ext uri="{FF2B5EF4-FFF2-40B4-BE49-F238E27FC236}"/>
            </a:extLst>
          </p:cNvPr>
          <p:cNvPicPr>
            <a:picLocks noChangeAspect="1"/>
          </p:cNvPicPr>
          <p:nvPr/>
        </p:nvPicPr>
        <p:blipFill>
          <a:blip r:embed="rId13" cstate="print"/>
          <a:srcRect l="13274" t="27631" r="12134" b="28722"/>
          <a:stretch>
            <a:fillRect/>
          </a:stretch>
        </p:blipFill>
        <p:spPr bwMode="auto">
          <a:xfrm rot="1438256">
            <a:off x="6008016" y="2829031"/>
            <a:ext cx="675923" cy="530888"/>
          </a:xfrm>
          <a:prstGeom prst="rect">
            <a:avLst/>
          </a:prstGeom>
          <a:ln>
            <a:noFill/>
          </a:ln>
          <a:effectLst>
            <a:softEdge rad="112500"/>
          </a:effectLst>
        </p:spPr>
      </p:pic>
      <p:sp>
        <p:nvSpPr>
          <p:cNvPr id="63" name="Titre 1"/>
          <p:cNvSpPr txBox="1">
            <a:spLocks/>
          </p:cNvSpPr>
          <p:nvPr/>
        </p:nvSpPr>
        <p:spPr>
          <a:xfrm>
            <a:off x="914464" y="-142900"/>
            <a:ext cx="8158130" cy="857256"/>
          </a:xfrm>
          <a:prstGeom prst="rect">
            <a:avLst/>
          </a:prstGeom>
        </p:spPr>
        <p:txBody>
          <a:bodyPr vert="horz" anchor="ct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lang="fr-FR" sz="350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latin typeface="Times New Roman" pitchFamily="18" charset="0"/>
                <a:ea typeface="+mj-ea"/>
                <a:cs typeface="Times New Roman" pitchFamily="18" charset="0"/>
              </a:rPr>
              <a:t>2- Propriétés pharmacocinétiques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21" presetClass="entr" presetSubtype="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heel(1)">
                                      <p:cBhvr>
                                        <p:cTn id="36" dur="500"/>
                                        <p:tgtEl>
                                          <p:spTgt spid="5"/>
                                        </p:tgtEl>
                                      </p:cBhvr>
                                    </p:animEffect>
                                  </p:childTnLst>
                                </p:cTn>
                              </p:par>
                              <p:par>
                                <p:cTn id="37" presetID="42"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anim calcmode="lin" valueType="num">
                                      <p:cBhvr>
                                        <p:cTn id="45" dur="500" fill="hold"/>
                                        <p:tgtEl>
                                          <p:spTgt spid="11"/>
                                        </p:tgtEl>
                                        <p:attrNameLst>
                                          <p:attrName>ppt_x</p:attrName>
                                        </p:attrNameLst>
                                      </p:cBhvr>
                                      <p:tavLst>
                                        <p:tav tm="0">
                                          <p:val>
                                            <p:strVal val="#ppt_x"/>
                                          </p:val>
                                        </p:tav>
                                        <p:tav tm="100000">
                                          <p:val>
                                            <p:strVal val="#ppt_x"/>
                                          </p:val>
                                        </p:tav>
                                      </p:tavLst>
                                    </p:anim>
                                    <p:anim calcmode="lin" valueType="num">
                                      <p:cBhvr>
                                        <p:cTn id="46" dur="500" fill="hold"/>
                                        <p:tgtEl>
                                          <p:spTgt spid="11"/>
                                        </p:tgtEl>
                                        <p:attrNameLst>
                                          <p:attrName>ppt_y</p:attrName>
                                        </p:attrNameLst>
                                      </p:cBhvr>
                                      <p:tavLst>
                                        <p:tav tm="0">
                                          <p:val>
                                            <p:strVal val="#ppt_y+.1"/>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47"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anim calcmode="lin" valueType="num">
                                      <p:cBhvr>
                                        <p:cTn id="53" dur="500" fill="hold"/>
                                        <p:tgtEl>
                                          <p:spTgt spid="6"/>
                                        </p:tgtEl>
                                        <p:attrNameLst>
                                          <p:attrName>ppt_x</p:attrName>
                                        </p:attrNameLst>
                                      </p:cBhvr>
                                      <p:tavLst>
                                        <p:tav tm="0">
                                          <p:val>
                                            <p:strVal val="#ppt_x"/>
                                          </p:val>
                                        </p:tav>
                                        <p:tav tm="100000">
                                          <p:val>
                                            <p:strVal val="#ppt_x"/>
                                          </p:val>
                                        </p:tav>
                                      </p:tavLst>
                                    </p:anim>
                                    <p:anim calcmode="lin" valueType="num">
                                      <p:cBhvr>
                                        <p:cTn id="54" dur="500" fill="hold"/>
                                        <p:tgtEl>
                                          <p:spTgt spid="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anim calcmode="lin" valueType="num">
                                      <p:cBhvr>
                                        <p:cTn id="58" dur="500" fill="hold"/>
                                        <p:tgtEl>
                                          <p:spTgt spid="7"/>
                                        </p:tgtEl>
                                        <p:attrNameLst>
                                          <p:attrName>ppt_x</p:attrName>
                                        </p:attrNameLst>
                                      </p:cBhvr>
                                      <p:tavLst>
                                        <p:tav tm="0">
                                          <p:val>
                                            <p:strVal val="#ppt_x"/>
                                          </p:val>
                                        </p:tav>
                                        <p:tav tm="100000">
                                          <p:val>
                                            <p:strVal val="#ppt_x"/>
                                          </p:val>
                                        </p:tav>
                                      </p:tavLst>
                                    </p:anim>
                                    <p:anim calcmode="lin" valueType="num">
                                      <p:cBhvr>
                                        <p:cTn id="59" dur="500" fill="hold"/>
                                        <p:tgtEl>
                                          <p:spTgt spid="7"/>
                                        </p:tgtEl>
                                        <p:attrNameLst>
                                          <p:attrName>ppt_y</p:attrName>
                                        </p:attrNameLst>
                                      </p:cBhvr>
                                      <p:tavLst>
                                        <p:tav tm="0">
                                          <p:val>
                                            <p:strVal val="#ppt_y-.1"/>
                                          </p:val>
                                        </p:tav>
                                        <p:tav tm="100000">
                                          <p:val>
                                            <p:strVal val="#ppt_y"/>
                                          </p:val>
                                        </p:tav>
                                      </p:tavLst>
                                    </p:anim>
                                  </p:childTnLst>
                                </p:cTn>
                              </p:par>
                              <p:par>
                                <p:cTn id="60" presetID="1" presetClass="exit"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21"/>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6"/>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0"/>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1"/>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53" presetClass="entr" presetSubtype="0"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p:cTn id="78" dur="500" fill="hold"/>
                                        <p:tgtEl>
                                          <p:spTgt spid="24"/>
                                        </p:tgtEl>
                                        <p:attrNameLst>
                                          <p:attrName>ppt_w</p:attrName>
                                        </p:attrNameLst>
                                      </p:cBhvr>
                                      <p:tavLst>
                                        <p:tav tm="0">
                                          <p:val>
                                            <p:fltVal val="0"/>
                                          </p:val>
                                        </p:tav>
                                        <p:tav tm="100000">
                                          <p:val>
                                            <p:strVal val="#ppt_w"/>
                                          </p:val>
                                        </p:tav>
                                      </p:tavLst>
                                    </p:anim>
                                    <p:anim calcmode="lin" valueType="num">
                                      <p:cBhvr>
                                        <p:cTn id="79" dur="500" fill="hold"/>
                                        <p:tgtEl>
                                          <p:spTgt spid="24"/>
                                        </p:tgtEl>
                                        <p:attrNameLst>
                                          <p:attrName>ppt_h</p:attrName>
                                        </p:attrNameLst>
                                      </p:cBhvr>
                                      <p:tavLst>
                                        <p:tav tm="0">
                                          <p:val>
                                            <p:fltVal val="0"/>
                                          </p:val>
                                        </p:tav>
                                        <p:tav tm="100000">
                                          <p:val>
                                            <p:strVal val="#ppt_h"/>
                                          </p:val>
                                        </p:tav>
                                      </p:tavLst>
                                    </p:anim>
                                    <p:animEffect transition="in" filter="fade">
                                      <p:cBhvr>
                                        <p:cTn id="80" dur="500"/>
                                        <p:tgtEl>
                                          <p:spTgt spid="24"/>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 calcmode="lin" valueType="num">
                                      <p:cBhvr>
                                        <p:cTn id="83" dur="500" fill="hold"/>
                                        <p:tgtEl>
                                          <p:spTgt spid="22"/>
                                        </p:tgtEl>
                                        <p:attrNameLst>
                                          <p:attrName>ppt_w</p:attrName>
                                        </p:attrNameLst>
                                      </p:cBhvr>
                                      <p:tavLst>
                                        <p:tav tm="0">
                                          <p:val>
                                            <p:fltVal val="0"/>
                                          </p:val>
                                        </p:tav>
                                        <p:tav tm="100000">
                                          <p:val>
                                            <p:strVal val="#ppt_w"/>
                                          </p:val>
                                        </p:tav>
                                      </p:tavLst>
                                    </p:anim>
                                    <p:anim calcmode="lin" valueType="num">
                                      <p:cBhvr>
                                        <p:cTn id="84" dur="500" fill="hold"/>
                                        <p:tgtEl>
                                          <p:spTgt spid="22"/>
                                        </p:tgtEl>
                                        <p:attrNameLst>
                                          <p:attrName>ppt_h</p:attrName>
                                        </p:attrNameLst>
                                      </p:cBhvr>
                                      <p:tavLst>
                                        <p:tav tm="0">
                                          <p:val>
                                            <p:fltVal val="0"/>
                                          </p:val>
                                        </p:tav>
                                        <p:tav tm="100000">
                                          <p:val>
                                            <p:strVal val="#ppt_h"/>
                                          </p:val>
                                        </p:tav>
                                      </p:tavLst>
                                    </p:anim>
                                    <p:animEffect transition="in" filter="fade">
                                      <p:cBhvr>
                                        <p:cTn id="85" dur="500"/>
                                        <p:tgtEl>
                                          <p:spTgt spid="22"/>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0" presetClass="entr" presetSubtype="0" fill="hold"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presetSubtype="0"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p:cTn id="95" dur="500" fill="hold"/>
                                        <p:tgtEl>
                                          <p:spTgt spid="26"/>
                                        </p:tgtEl>
                                        <p:attrNameLst>
                                          <p:attrName>ppt_w</p:attrName>
                                        </p:attrNameLst>
                                      </p:cBhvr>
                                      <p:tavLst>
                                        <p:tav tm="0">
                                          <p:val>
                                            <p:fltVal val="0"/>
                                          </p:val>
                                        </p:tav>
                                        <p:tav tm="100000">
                                          <p:val>
                                            <p:strVal val="#ppt_w"/>
                                          </p:val>
                                        </p:tav>
                                      </p:tavLst>
                                    </p:anim>
                                    <p:anim calcmode="lin" valueType="num">
                                      <p:cBhvr>
                                        <p:cTn id="96" dur="500" fill="hold"/>
                                        <p:tgtEl>
                                          <p:spTgt spid="26"/>
                                        </p:tgtEl>
                                        <p:attrNameLst>
                                          <p:attrName>ppt_h</p:attrName>
                                        </p:attrNameLst>
                                      </p:cBhvr>
                                      <p:tavLst>
                                        <p:tav tm="0">
                                          <p:val>
                                            <p:fltVal val="0"/>
                                          </p:val>
                                        </p:tav>
                                        <p:tav tm="100000">
                                          <p:val>
                                            <p:strVal val="#ppt_h"/>
                                          </p:val>
                                        </p:tav>
                                      </p:tavLst>
                                    </p:anim>
                                    <p:animEffect transition="in" filter="fade">
                                      <p:cBhvr>
                                        <p:cTn id="97" dur="500"/>
                                        <p:tgtEl>
                                          <p:spTgt spid="26"/>
                                        </p:tgtEl>
                                      </p:cBhvr>
                                    </p:animEffect>
                                  </p:childTnLst>
                                </p:cTn>
                              </p:par>
                              <p:par>
                                <p:cTn id="98" presetID="53" presetClass="entr" presetSubtype="0" fill="hold" nodeType="withEffect">
                                  <p:stCondLst>
                                    <p:cond delay="0"/>
                                  </p:stCondLst>
                                  <p:childTnLst>
                                    <p:set>
                                      <p:cBhvr>
                                        <p:cTn id="99" dur="1" fill="hold">
                                          <p:stCondLst>
                                            <p:cond delay="0"/>
                                          </p:stCondLst>
                                        </p:cTn>
                                        <p:tgtEl>
                                          <p:spTgt spid="28"/>
                                        </p:tgtEl>
                                        <p:attrNameLst>
                                          <p:attrName>style.visibility</p:attrName>
                                        </p:attrNameLst>
                                      </p:cBhvr>
                                      <p:to>
                                        <p:strVal val="visible"/>
                                      </p:to>
                                    </p:set>
                                    <p:anim calcmode="lin" valueType="num">
                                      <p:cBhvr>
                                        <p:cTn id="100" dur="500" fill="hold"/>
                                        <p:tgtEl>
                                          <p:spTgt spid="28"/>
                                        </p:tgtEl>
                                        <p:attrNameLst>
                                          <p:attrName>ppt_w</p:attrName>
                                        </p:attrNameLst>
                                      </p:cBhvr>
                                      <p:tavLst>
                                        <p:tav tm="0">
                                          <p:val>
                                            <p:fltVal val="0"/>
                                          </p:val>
                                        </p:tav>
                                        <p:tav tm="100000">
                                          <p:val>
                                            <p:strVal val="#ppt_w"/>
                                          </p:val>
                                        </p:tav>
                                      </p:tavLst>
                                    </p:anim>
                                    <p:anim calcmode="lin" valueType="num">
                                      <p:cBhvr>
                                        <p:cTn id="101" dur="500" fill="hold"/>
                                        <p:tgtEl>
                                          <p:spTgt spid="28"/>
                                        </p:tgtEl>
                                        <p:attrNameLst>
                                          <p:attrName>ppt_h</p:attrName>
                                        </p:attrNameLst>
                                      </p:cBhvr>
                                      <p:tavLst>
                                        <p:tav tm="0">
                                          <p:val>
                                            <p:fltVal val="0"/>
                                          </p:val>
                                        </p:tav>
                                        <p:tav tm="100000">
                                          <p:val>
                                            <p:strVal val="#ppt_h"/>
                                          </p:val>
                                        </p:tav>
                                      </p:tavLst>
                                    </p:anim>
                                    <p:animEffect transition="in" filter="fade">
                                      <p:cBhvr>
                                        <p:cTn id="102" dur="500"/>
                                        <p:tgtEl>
                                          <p:spTgt spid="28"/>
                                        </p:tgtEl>
                                      </p:cBhvr>
                                    </p:animEffect>
                                  </p:childTnLst>
                                </p:cTn>
                              </p:par>
                              <p:par>
                                <p:cTn id="103" presetID="53" presetClass="entr" presetSubtype="0" fill="hold" nodeType="with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anim calcmode="lin" valueType="num">
                                      <p:cBhvr>
                                        <p:cTn id="113" dur="500" fill="hold"/>
                                        <p:tgtEl>
                                          <p:spTgt spid="25"/>
                                        </p:tgtEl>
                                        <p:attrNameLst>
                                          <p:attrName>ppt_x</p:attrName>
                                        </p:attrNameLst>
                                      </p:cBhvr>
                                      <p:tavLst>
                                        <p:tav tm="0">
                                          <p:val>
                                            <p:strVal val="#ppt_x"/>
                                          </p:val>
                                        </p:tav>
                                        <p:tav tm="100000">
                                          <p:val>
                                            <p:strVal val="#ppt_x"/>
                                          </p:val>
                                        </p:tav>
                                      </p:tavLst>
                                    </p:anim>
                                    <p:anim calcmode="lin" valueType="num">
                                      <p:cBhvr>
                                        <p:cTn id="114" dur="500" fill="hold"/>
                                        <p:tgtEl>
                                          <p:spTgt spid="25"/>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500"/>
                                        <p:tgtEl>
                                          <p:spTgt spid="29"/>
                                        </p:tgtEl>
                                      </p:cBhvr>
                                    </p:animEffect>
                                    <p:anim calcmode="lin" valueType="num">
                                      <p:cBhvr>
                                        <p:cTn id="118" dur="500" fill="hold"/>
                                        <p:tgtEl>
                                          <p:spTgt spid="29"/>
                                        </p:tgtEl>
                                        <p:attrNameLst>
                                          <p:attrName>ppt_x</p:attrName>
                                        </p:attrNameLst>
                                      </p:cBhvr>
                                      <p:tavLst>
                                        <p:tav tm="0">
                                          <p:val>
                                            <p:strVal val="#ppt_x"/>
                                          </p:val>
                                        </p:tav>
                                        <p:tav tm="100000">
                                          <p:val>
                                            <p:strVal val="#ppt_x"/>
                                          </p:val>
                                        </p:tav>
                                      </p:tavLst>
                                    </p:anim>
                                    <p:anim calcmode="lin" valueType="num">
                                      <p:cBhvr>
                                        <p:cTn id="119" dur="500" fill="hold"/>
                                        <p:tgtEl>
                                          <p:spTgt spid="29"/>
                                        </p:tgtEl>
                                        <p:attrNameLst>
                                          <p:attrName>ppt_y</p:attrName>
                                        </p:attrNameLst>
                                      </p:cBhvr>
                                      <p:tavLst>
                                        <p:tav tm="0">
                                          <p:val>
                                            <p:strVal val="#ppt_y-.1"/>
                                          </p:val>
                                        </p:tav>
                                        <p:tav tm="100000">
                                          <p:val>
                                            <p:strVal val="#ppt_y"/>
                                          </p:val>
                                        </p:tav>
                                      </p:tavLst>
                                    </p:anim>
                                  </p:childTnLst>
                                </p:cTn>
                              </p:par>
                              <p:par>
                                <p:cTn id="120" presetID="1" presetClass="exit" presetSubtype="0" fill="hold" nodeType="withEffect">
                                  <p:stCondLst>
                                    <p:cond delay="0"/>
                                  </p:stCondLst>
                                  <p:childTnLst>
                                    <p:set>
                                      <p:cBhvr>
                                        <p:cTn id="121" dur="1" fill="hold">
                                          <p:stCondLst>
                                            <p:cond delay="0"/>
                                          </p:stCondLst>
                                        </p:cTn>
                                        <p:tgtEl>
                                          <p:spTgt spid="26"/>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27"/>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28"/>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30"/>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32"/>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31"/>
                                        </p:tgtEl>
                                        <p:attrNameLst>
                                          <p:attrName>style.visibility</p:attrName>
                                        </p:attrNameLst>
                                      </p:cBhvr>
                                      <p:to>
                                        <p:strVal val="visible"/>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22"/>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23"/>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24"/>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25"/>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6"/>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27"/>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28"/>
                                        </p:tgtEl>
                                        <p:attrNameLst>
                                          <p:attrName>style.visibility</p:attrName>
                                        </p:attrNameLst>
                                      </p:cBhvr>
                                      <p:to>
                                        <p:strVal val="hidden"/>
                                      </p:to>
                                    </p:set>
                                  </p:childTnLst>
                                </p:cTn>
                              </p:par>
                              <p:par>
                                <p:cTn id="148" presetID="1" presetClass="exit" presetSubtype="0" fill="hold" grpId="1" nodeType="withEffect">
                                  <p:stCondLst>
                                    <p:cond delay="0"/>
                                  </p:stCondLst>
                                  <p:childTnLst>
                                    <p:set>
                                      <p:cBhvr>
                                        <p:cTn id="149" dur="1" fill="hold">
                                          <p:stCondLst>
                                            <p:cond delay="0"/>
                                          </p:stCondLst>
                                        </p:cTn>
                                        <p:tgtEl>
                                          <p:spTgt spid="29"/>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30"/>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31"/>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32"/>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3"/>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14"/>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15"/>
                                        </p:tgtEl>
                                        <p:attrNameLst>
                                          <p:attrName>style.visibility</p:attrName>
                                        </p:attrNameLst>
                                      </p:cBhvr>
                                      <p:to>
                                        <p:strVal val="hidden"/>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 presetClass="entr" presetSubtype="0" fill="hold" nodeType="clickEffect">
                                  <p:stCondLst>
                                    <p:cond delay="0"/>
                                  </p:stCondLst>
                                  <p:childTnLst>
                                    <p:set>
                                      <p:cBhvr>
                                        <p:cTn id="167" dur="1" fill="hold">
                                          <p:stCondLst>
                                            <p:cond delay="0"/>
                                          </p:stCondLst>
                                        </p:cTn>
                                        <p:tgtEl>
                                          <p:spTgt spid="5"/>
                                        </p:tgtEl>
                                        <p:attrNameLst>
                                          <p:attrName>style.visibility</p:attrName>
                                        </p:attrNameLst>
                                      </p:cBhvr>
                                      <p:to>
                                        <p:strVal val="visible"/>
                                      </p:to>
                                    </p:set>
                                  </p:childTnLst>
                                </p:cTn>
                              </p:par>
                              <p:par>
                                <p:cTn id="168" presetID="1" presetClass="entr" presetSubtype="0" fill="hold" nodeType="withEffect">
                                  <p:stCondLst>
                                    <p:cond delay="0"/>
                                  </p:stCondLst>
                                  <p:childTnLst>
                                    <p:set>
                                      <p:cBhvr>
                                        <p:cTn id="169" dur="1" fill="hold">
                                          <p:stCondLst>
                                            <p:cond delay="0"/>
                                          </p:stCondLst>
                                        </p:cTn>
                                        <p:tgtEl>
                                          <p:spTgt spid="10"/>
                                        </p:tgtEl>
                                        <p:attrNameLst>
                                          <p:attrName>style.visibility</p:attrName>
                                        </p:attrNameLst>
                                      </p:cBhvr>
                                      <p:to>
                                        <p:strVal val="visible"/>
                                      </p:to>
                                    </p:set>
                                  </p:childTnLst>
                                </p:cTn>
                              </p:par>
                              <p:par>
                                <p:cTn id="170" presetID="1" presetClass="entr" presetSubtype="0" fill="hold" nodeType="withEffect">
                                  <p:stCondLst>
                                    <p:cond delay="0"/>
                                  </p:stCondLst>
                                  <p:childTnLst>
                                    <p:set>
                                      <p:cBhvr>
                                        <p:cTn id="171" dur="1" fill="hold">
                                          <p:stCondLst>
                                            <p:cond delay="0"/>
                                          </p:stCondLst>
                                        </p:cTn>
                                        <p:tgtEl>
                                          <p:spTgt spid="11"/>
                                        </p:tgtEl>
                                        <p:attrNameLst>
                                          <p:attrName>style.visibility</p:attrName>
                                        </p:attrNameLst>
                                      </p:cBhvr>
                                      <p:to>
                                        <p:strVal val="visible"/>
                                      </p:to>
                                    </p:se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53" presetClass="entr" presetSubtype="0" fill="hold" nodeType="clickEffect">
                                  <p:stCondLst>
                                    <p:cond delay="0"/>
                                  </p:stCondLst>
                                  <p:childTnLst>
                                    <p:set>
                                      <p:cBhvr>
                                        <p:cTn id="175" dur="1" fill="hold">
                                          <p:stCondLst>
                                            <p:cond delay="0"/>
                                          </p:stCondLst>
                                        </p:cTn>
                                        <p:tgtEl>
                                          <p:spTgt spid="34"/>
                                        </p:tgtEl>
                                        <p:attrNameLst>
                                          <p:attrName>style.visibility</p:attrName>
                                        </p:attrNameLst>
                                      </p:cBhvr>
                                      <p:to>
                                        <p:strVal val="visible"/>
                                      </p:to>
                                    </p:set>
                                    <p:anim calcmode="lin" valueType="num">
                                      <p:cBhvr>
                                        <p:cTn id="176" dur="500" fill="hold"/>
                                        <p:tgtEl>
                                          <p:spTgt spid="34"/>
                                        </p:tgtEl>
                                        <p:attrNameLst>
                                          <p:attrName>ppt_w</p:attrName>
                                        </p:attrNameLst>
                                      </p:cBhvr>
                                      <p:tavLst>
                                        <p:tav tm="0">
                                          <p:val>
                                            <p:fltVal val="0"/>
                                          </p:val>
                                        </p:tav>
                                        <p:tav tm="100000">
                                          <p:val>
                                            <p:strVal val="#ppt_w"/>
                                          </p:val>
                                        </p:tav>
                                      </p:tavLst>
                                    </p:anim>
                                    <p:anim calcmode="lin" valueType="num">
                                      <p:cBhvr>
                                        <p:cTn id="177" dur="500" fill="hold"/>
                                        <p:tgtEl>
                                          <p:spTgt spid="34"/>
                                        </p:tgtEl>
                                        <p:attrNameLst>
                                          <p:attrName>ppt_h</p:attrName>
                                        </p:attrNameLst>
                                      </p:cBhvr>
                                      <p:tavLst>
                                        <p:tav tm="0">
                                          <p:val>
                                            <p:fltVal val="0"/>
                                          </p:val>
                                        </p:tav>
                                        <p:tav tm="100000">
                                          <p:val>
                                            <p:strVal val="#ppt_h"/>
                                          </p:val>
                                        </p:tav>
                                      </p:tavLst>
                                    </p:anim>
                                    <p:animEffect transition="in" filter="fade">
                                      <p:cBhvr>
                                        <p:cTn id="178" dur="500"/>
                                        <p:tgtEl>
                                          <p:spTgt spid="34"/>
                                        </p:tgtEl>
                                      </p:cBhvr>
                                    </p:animEffect>
                                  </p:childTnLst>
                                </p:cTn>
                              </p:par>
                              <p:par>
                                <p:cTn id="179" presetID="53" presetClass="entr" presetSubtype="0" fill="hold" grpId="0" nodeType="withEffect">
                                  <p:stCondLst>
                                    <p:cond delay="0"/>
                                  </p:stCondLst>
                                  <p:childTnLst>
                                    <p:set>
                                      <p:cBhvr>
                                        <p:cTn id="180" dur="1" fill="hold">
                                          <p:stCondLst>
                                            <p:cond delay="0"/>
                                          </p:stCondLst>
                                        </p:cTn>
                                        <p:tgtEl>
                                          <p:spTgt spid="33"/>
                                        </p:tgtEl>
                                        <p:attrNameLst>
                                          <p:attrName>style.visibility</p:attrName>
                                        </p:attrNameLst>
                                      </p:cBhvr>
                                      <p:to>
                                        <p:strVal val="visible"/>
                                      </p:to>
                                    </p:set>
                                    <p:anim calcmode="lin" valueType="num">
                                      <p:cBhvr>
                                        <p:cTn id="181" dur="500" fill="hold"/>
                                        <p:tgtEl>
                                          <p:spTgt spid="33"/>
                                        </p:tgtEl>
                                        <p:attrNameLst>
                                          <p:attrName>ppt_w</p:attrName>
                                        </p:attrNameLst>
                                      </p:cBhvr>
                                      <p:tavLst>
                                        <p:tav tm="0">
                                          <p:val>
                                            <p:fltVal val="0"/>
                                          </p:val>
                                        </p:tav>
                                        <p:tav tm="100000">
                                          <p:val>
                                            <p:strVal val="#ppt_w"/>
                                          </p:val>
                                        </p:tav>
                                      </p:tavLst>
                                    </p:anim>
                                    <p:anim calcmode="lin" valueType="num">
                                      <p:cBhvr>
                                        <p:cTn id="182" dur="500" fill="hold"/>
                                        <p:tgtEl>
                                          <p:spTgt spid="33"/>
                                        </p:tgtEl>
                                        <p:attrNameLst>
                                          <p:attrName>ppt_h</p:attrName>
                                        </p:attrNameLst>
                                      </p:cBhvr>
                                      <p:tavLst>
                                        <p:tav tm="0">
                                          <p:val>
                                            <p:fltVal val="0"/>
                                          </p:val>
                                        </p:tav>
                                        <p:tav tm="100000">
                                          <p:val>
                                            <p:strVal val="#ppt_h"/>
                                          </p:val>
                                        </p:tav>
                                      </p:tavLst>
                                    </p:anim>
                                    <p:animEffect transition="in" filter="fade">
                                      <p:cBhvr>
                                        <p:cTn id="183" dur="500"/>
                                        <p:tgtEl>
                                          <p:spTgt spid="33"/>
                                        </p:tgtEl>
                                      </p:cBhvr>
                                    </p:animEffec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10" presetClass="entr" presetSubtype="0" fill="hold" nodeType="clickEffect">
                                  <p:stCondLst>
                                    <p:cond delay="0"/>
                                  </p:stCondLst>
                                  <p:childTnLst>
                                    <p:set>
                                      <p:cBhvr>
                                        <p:cTn id="187" dur="1" fill="hold">
                                          <p:stCondLst>
                                            <p:cond delay="0"/>
                                          </p:stCondLst>
                                        </p:cTn>
                                        <p:tgtEl>
                                          <p:spTgt spid="41"/>
                                        </p:tgtEl>
                                        <p:attrNameLst>
                                          <p:attrName>style.visibility</p:attrName>
                                        </p:attrNameLst>
                                      </p:cBhvr>
                                      <p:to>
                                        <p:strVal val="visible"/>
                                      </p:to>
                                    </p:set>
                                    <p:animEffect transition="in" filter="fade">
                                      <p:cBhvr>
                                        <p:cTn id="188" dur="500"/>
                                        <p:tgtEl>
                                          <p:spTgt spid="41"/>
                                        </p:tgtEl>
                                      </p:cBhvr>
                                    </p:animEffec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53" presetClass="entr" presetSubtype="0"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0" fill="hold" nodeType="withEffect">
                                  <p:stCondLst>
                                    <p:cond delay="0"/>
                                  </p:stCondLst>
                                  <p:childTnLst>
                                    <p:set>
                                      <p:cBhvr>
                                        <p:cTn id="197" dur="1" fill="hold">
                                          <p:stCondLst>
                                            <p:cond delay="0"/>
                                          </p:stCondLst>
                                        </p:cTn>
                                        <p:tgtEl>
                                          <p:spTgt spid="37"/>
                                        </p:tgtEl>
                                        <p:attrNameLst>
                                          <p:attrName>style.visibility</p:attrName>
                                        </p:attrNameLst>
                                      </p:cBhvr>
                                      <p:to>
                                        <p:strVal val="visible"/>
                                      </p:to>
                                    </p:set>
                                    <p:anim calcmode="lin" valueType="num">
                                      <p:cBhvr>
                                        <p:cTn id="198" dur="500" fill="hold"/>
                                        <p:tgtEl>
                                          <p:spTgt spid="37"/>
                                        </p:tgtEl>
                                        <p:attrNameLst>
                                          <p:attrName>ppt_w</p:attrName>
                                        </p:attrNameLst>
                                      </p:cBhvr>
                                      <p:tavLst>
                                        <p:tav tm="0">
                                          <p:val>
                                            <p:fltVal val="0"/>
                                          </p:val>
                                        </p:tav>
                                        <p:tav tm="100000">
                                          <p:val>
                                            <p:strVal val="#ppt_w"/>
                                          </p:val>
                                        </p:tav>
                                      </p:tavLst>
                                    </p:anim>
                                    <p:anim calcmode="lin" valueType="num">
                                      <p:cBhvr>
                                        <p:cTn id="199" dur="500" fill="hold"/>
                                        <p:tgtEl>
                                          <p:spTgt spid="37"/>
                                        </p:tgtEl>
                                        <p:attrNameLst>
                                          <p:attrName>ppt_h</p:attrName>
                                        </p:attrNameLst>
                                      </p:cBhvr>
                                      <p:tavLst>
                                        <p:tav tm="0">
                                          <p:val>
                                            <p:fltVal val="0"/>
                                          </p:val>
                                        </p:tav>
                                        <p:tav tm="100000">
                                          <p:val>
                                            <p:strVal val="#ppt_h"/>
                                          </p:val>
                                        </p:tav>
                                      </p:tavLst>
                                    </p:anim>
                                    <p:animEffect transition="in" filter="fade">
                                      <p:cBhvr>
                                        <p:cTn id="200" dur="500"/>
                                        <p:tgtEl>
                                          <p:spTgt spid="37"/>
                                        </p:tgtEl>
                                      </p:cBhvr>
                                    </p:animEffect>
                                  </p:childTnLst>
                                </p:cTn>
                              </p:par>
                              <p:par>
                                <p:cTn id="201" presetID="53" presetClass="entr" presetSubtype="0" fill="hold" nodeType="withEffect">
                                  <p:stCondLst>
                                    <p:cond delay="0"/>
                                  </p:stCondLst>
                                  <p:childTnLst>
                                    <p:set>
                                      <p:cBhvr>
                                        <p:cTn id="202" dur="1" fill="hold">
                                          <p:stCondLst>
                                            <p:cond delay="0"/>
                                          </p:stCondLst>
                                        </p:cTn>
                                        <p:tgtEl>
                                          <p:spTgt spid="36"/>
                                        </p:tgtEl>
                                        <p:attrNameLst>
                                          <p:attrName>style.visibility</p:attrName>
                                        </p:attrNameLst>
                                      </p:cBhvr>
                                      <p:to>
                                        <p:strVal val="visible"/>
                                      </p:to>
                                    </p:set>
                                    <p:anim calcmode="lin" valueType="num">
                                      <p:cBhvr>
                                        <p:cTn id="203" dur="500" fill="hold"/>
                                        <p:tgtEl>
                                          <p:spTgt spid="36"/>
                                        </p:tgtEl>
                                        <p:attrNameLst>
                                          <p:attrName>ppt_w</p:attrName>
                                        </p:attrNameLst>
                                      </p:cBhvr>
                                      <p:tavLst>
                                        <p:tav tm="0">
                                          <p:val>
                                            <p:fltVal val="0"/>
                                          </p:val>
                                        </p:tav>
                                        <p:tav tm="100000">
                                          <p:val>
                                            <p:strVal val="#ppt_w"/>
                                          </p:val>
                                        </p:tav>
                                      </p:tavLst>
                                    </p:anim>
                                    <p:anim calcmode="lin" valueType="num">
                                      <p:cBhvr>
                                        <p:cTn id="204" dur="500" fill="hold"/>
                                        <p:tgtEl>
                                          <p:spTgt spid="36"/>
                                        </p:tgtEl>
                                        <p:attrNameLst>
                                          <p:attrName>ppt_h</p:attrName>
                                        </p:attrNameLst>
                                      </p:cBhvr>
                                      <p:tavLst>
                                        <p:tav tm="0">
                                          <p:val>
                                            <p:fltVal val="0"/>
                                          </p:val>
                                        </p:tav>
                                        <p:tav tm="100000">
                                          <p:val>
                                            <p:strVal val="#ppt_h"/>
                                          </p:val>
                                        </p:tav>
                                      </p:tavLst>
                                    </p:anim>
                                    <p:animEffect transition="in" filter="fade">
                                      <p:cBhvr>
                                        <p:cTn id="205" dur="500"/>
                                        <p:tgtEl>
                                          <p:spTgt spid="36"/>
                                        </p:tgtEl>
                                      </p:cBhvr>
                                    </p:animEffec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47" presetClass="entr" presetSubtype="0" fill="hold" grpId="0" nodeType="clickEffect">
                                  <p:stCondLst>
                                    <p:cond delay="0"/>
                                  </p:stCondLst>
                                  <p:childTnLst>
                                    <p:set>
                                      <p:cBhvr>
                                        <p:cTn id="209" dur="1" fill="hold">
                                          <p:stCondLst>
                                            <p:cond delay="0"/>
                                          </p:stCondLst>
                                        </p:cTn>
                                        <p:tgtEl>
                                          <p:spTgt spid="42"/>
                                        </p:tgtEl>
                                        <p:attrNameLst>
                                          <p:attrName>style.visibility</p:attrName>
                                        </p:attrNameLst>
                                      </p:cBhvr>
                                      <p:to>
                                        <p:strVal val="visible"/>
                                      </p:to>
                                    </p:set>
                                    <p:animEffect transition="in" filter="fade">
                                      <p:cBhvr>
                                        <p:cTn id="210" dur="500"/>
                                        <p:tgtEl>
                                          <p:spTgt spid="42"/>
                                        </p:tgtEl>
                                      </p:cBhvr>
                                    </p:animEffect>
                                    <p:anim calcmode="lin" valueType="num">
                                      <p:cBhvr>
                                        <p:cTn id="211" dur="500" fill="hold"/>
                                        <p:tgtEl>
                                          <p:spTgt spid="42"/>
                                        </p:tgtEl>
                                        <p:attrNameLst>
                                          <p:attrName>ppt_x</p:attrName>
                                        </p:attrNameLst>
                                      </p:cBhvr>
                                      <p:tavLst>
                                        <p:tav tm="0">
                                          <p:val>
                                            <p:strVal val="#ppt_x"/>
                                          </p:val>
                                        </p:tav>
                                        <p:tav tm="100000">
                                          <p:val>
                                            <p:strVal val="#ppt_x"/>
                                          </p:val>
                                        </p:tav>
                                      </p:tavLst>
                                    </p:anim>
                                    <p:anim calcmode="lin" valueType="num">
                                      <p:cBhvr>
                                        <p:cTn id="212" dur="500" fill="hold"/>
                                        <p:tgtEl>
                                          <p:spTgt spid="42"/>
                                        </p:tgtEl>
                                        <p:attrNameLst>
                                          <p:attrName>ppt_y</p:attrName>
                                        </p:attrNameLst>
                                      </p:cBhvr>
                                      <p:tavLst>
                                        <p:tav tm="0">
                                          <p:val>
                                            <p:strVal val="#ppt_y-.1"/>
                                          </p:val>
                                        </p:tav>
                                        <p:tav tm="100000">
                                          <p:val>
                                            <p:strVal val="#ppt_y"/>
                                          </p:val>
                                        </p:tav>
                                      </p:tavLst>
                                    </p:anim>
                                  </p:childTnLst>
                                </p:cTn>
                              </p:par>
                              <p:par>
                                <p:cTn id="213" presetID="47" presetClass="entr" presetSubtype="0" fill="hold" grpId="0" nodeType="withEffect">
                                  <p:stCondLst>
                                    <p:cond delay="0"/>
                                  </p:stCondLst>
                                  <p:childTnLst>
                                    <p:set>
                                      <p:cBhvr>
                                        <p:cTn id="214" dur="1" fill="hold">
                                          <p:stCondLst>
                                            <p:cond delay="0"/>
                                          </p:stCondLst>
                                        </p:cTn>
                                        <p:tgtEl>
                                          <p:spTgt spid="43"/>
                                        </p:tgtEl>
                                        <p:attrNameLst>
                                          <p:attrName>style.visibility</p:attrName>
                                        </p:attrNameLst>
                                      </p:cBhvr>
                                      <p:to>
                                        <p:strVal val="visible"/>
                                      </p:to>
                                    </p:set>
                                    <p:animEffect transition="in" filter="fade">
                                      <p:cBhvr>
                                        <p:cTn id="215" dur="500"/>
                                        <p:tgtEl>
                                          <p:spTgt spid="43"/>
                                        </p:tgtEl>
                                      </p:cBhvr>
                                    </p:animEffect>
                                    <p:anim calcmode="lin" valueType="num">
                                      <p:cBhvr>
                                        <p:cTn id="216" dur="500" fill="hold"/>
                                        <p:tgtEl>
                                          <p:spTgt spid="43"/>
                                        </p:tgtEl>
                                        <p:attrNameLst>
                                          <p:attrName>ppt_x</p:attrName>
                                        </p:attrNameLst>
                                      </p:cBhvr>
                                      <p:tavLst>
                                        <p:tav tm="0">
                                          <p:val>
                                            <p:strVal val="#ppt_x"/>
                                          </p:val>
                                        </p:tav>
                                        <p:tav tm="100000">
                                          <p:val>
                                            <p:strVal val="#ppt_x"/>
                                          </p:val>
                                        </p:tav>
                                      </p:tavLst>
                                    </p:anim>
                                    <p:anim calcmode="lin" valueType="num">
                                      <p:cBhvr>
                                        <p:cTn id="217" dur="500" fill="hold"/>
                                        <p:tgtEl>
                                          <p:spTgt spid="43"/>
                                        </p:tgtEl>
                                        <p:attrNameLst>
                                          <p:attrName>ppt_y</p:attrName>
                                        </p:attrNameLst>
                                      </p:cBhvr>
                                      <p:tavLst>
                                        <p:tav tm="0">
                                          <p:val>
                                            <p:strVal val="#ppt_y-.1"/>
                                          </p:val>
                                        </p:tav>
                                        <p:tav tm="100000">
                                          <p:val>
                                            <p:strVal val="#ppt_y"/>
                                          </p:val>
                                        </p:tav>
                                      </p:tavLst>
                                    </p:anim>
                                  </p:childTnLst>
                                </p:cTn>
                              </p:par>
                              <p:par>
                                <p:cTn id="218" presetID="1" presetClass="exit" presetSubtype="0" fill="hold" nodeType="withEffect">
                                  <p:stCondLst>
                                    <p:cond delay="0"/>
                                  </p:stCondLst>
                                  <p:childTnLst>
                                    <p:set>
                                      <p:cBhvr>
                                        <p:cTn id="219" dur="1" fill="hold">
                                          <p:stCondLst>
                                            <p:cond delay="0"/>
                                          </p:stCondLst>
                                        </p:cTn>
                                        <p:tgtEl>
                                          <p:spTgt spid="35"/>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36"/>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37"/>
                                        </p:tgtEl>
                                        <p:attrNameLst>
                                          <p:attrName>style.visibility</p:attrName>
                                        </p:attrNameLst>
                                      </p:cBhvr>
                                      <p:to>
                                        <p:strVal val="hidden"/>
                                      </p:to>
                                    </p:set>
                                  </p:childTnLst>
                                </p:cTn>
                              </p:par>
                              <p:par>
                                <p:cTn id="224" presetID="1" presetClass="entr" presetSubtype="0" fill="hold" nodeType="withEffect">
                                  <p:stCondLst>
                                    <p:cond delay="0"/>
                                  </p:stCondLst>
                                  <p:childTnLst>
                                    <p:set>
                                      <p:cBhvr>
                                        <p:cTn id="225" dur="1" fill="hold">
                                          <p:stCondLst>
                                            <p:cond delay="0"/>
                                          </p:stCondLst>
                                        </p:cTn>
                                        <p:tgtEl>
                                          <p:spTgt spid="38"/>
                                        </p:tgtEl>
                                        <p:attrNameLst>
                                          <p:attrName>style.visibility</p:attrName>
                                        </p:attrNameLst>
                                      </p:cBhvr>
                                      <p:to>
                                        <p:strVal val="visible"/>
                                      </p:to>
                                    </p:set>
                                  </p:childTnLst>
                                </p:cTn>
                              </p:par>
                              <p:par>
                                <p:cTn id="226" presetID="1" presetClass="entr" presetSubtype="0" fill="hold" nodeType="withEffect">
                                  <p:stCondLst>
                                    <p:cond delay="0"/>
                                  </p:stCondLst>
                                  <p:childTnLst>
                                    <p:set>
                                      <p:cBhvr>
                                        <p:cTn id="227" dur="1" fill="hold">
                                          <p:stCondLst>
                                            <p:cond delay="0"/>
                                          </p:stCondLst>
                                        </p:cTn>
                                        <p:tgtEl>
                                          <p:spTgt spid="40"/>
                                        </p:tgtEl>
                                        <p:attrNameLst>
                                          <p:attrName>style.visibility</p:attrName>
                                        </p:attrNameLst>
                                      </p:cBhvr>
                                      <p:to>
                                        <p:strVal val="visible"/>
                                      </p:to>
                                    </p:set>
                                  </p:childTnLst>
                                </p:cTn>
                              </p:par>
                              <p:par>
                                <p:cTn id="228" presetID="1" presetClass="entr" presetSubtype="0" fill="hold" nodeType="withEffect">
                                  <p:stCondLst>
                                    <p:cond delay="0"/>
                                  </p:stCondLst>
                                  <p:childTnLst>
                                    <p:set>
                                      <p:cBhvr>
                                        <p:cTn id="229" dur="1" fill="hold">
                                          <p:stCondLst>
                                            <p:cond delay="0"/>
                                          </p:stCondLst>
                                        </p:cTn>
                                        <p:tgtEl>
                                          <p:spTgt spid="39"/>
                                        </p:tgtEl>
                                        <p:attrNameLst>
                                          <p:attrName>style.visibility</p:attrName>
                                        </p:attrNameLst>
                                      </p:cBhvr>
                                      <p:to>
                                        <p:strVal val="visible"/>
                                      </p:to>
                                    </p:set>
                                  </p:childTnLst>
                                </p:cTn>
                              </p:par>
                            </p:childTnLst>
                          </p:cTn>
                        </p:par>
                      </p:childTnLst>
                    </p:cTn>
                  </p:par>
                  <p:par>
                    <p:cTn id="230" fill="hold" nodeType="clickPar">
                      <p:stCondLst>
                        <p:cond delay="indefinite"/>
                      </p:stCondLst>
                      <p:childTnLst>
                        <p:par>
                          <p:cTn id="231" fill="hold" nodeType="withGroup">
                            <p:stCondLst>
                              <p:cond delay="0"/>
                            </p:stCondLst>
                            <p:childTnLst>
                              <p:par>
                                <p:cTn id="232" presetID="1" presetClass="exit" presetSubtype="0" fill="hold" grpId="1" nodeType="clickEffect">
                                  <p:stCondLst>
                                    <p:cond delay="0"/>
                                  </p:stCondLst>
                                  <p:childTnLst>
                                    <p:set>
                                      <p:cBhvr>
                                        <p:cTn id="233" dur="1" fill="hold">
                                          <p:stCondLst>
                                            <p:cond delay="0"/>
                                          </p:stCondLst>
                                        </p:cTn>
                                        <p:tgtEl>
                                          <p:spTgt spid="33"/>
                                        </p:tgtEl>
                                        <p:attrNameLst>
                                          <p:attrName>style.visibility</p:attrName>
                                        </p:attrNameLst>
                                      </p:cBhvr>
                                      <p:to>
                                        <p:strVal val="hidden"/>
                                      </p:to>
                                    </p:set>
                                  </p:childTnLst>
                                </p:cTn>
                              </p:par>
                              <p:par>
                                <p:cTn id="234" presetID="1" presetClass="exit" presetSubtype="0" fill="hold" nodeType="withEffect">
                                  <p:stCondLst>
                                    <p:cond delay="0"/>
                                  </p:stCondLst>
                                  <p:childTnLst>
                                    <p:set>
                                      <p:cBhvr>
                                        <p:cTn id="235" dur="1" fill="hold">
                                          <p:stCondLst>
                                            <p:cond delay="0"/>
                                          </p:stCondLst>
                                        </p:cTn>
                                        <p:tgtEl>
                                          <p:spTgt spid="34"/>
                                        </p:tgtEl>
                                        <p:attrNameLst>
                                          <p:attrName>style.visibility</p:attrName>
                                        </p:attrNameLst>
                                      </p:cBhvr>
                                      <p:to>
                                        <p:strVal val="hidden"/>
                                      </p:to>
                                    </p:set>
                                  </p:childTnLst>
                                </p:cTn>
                              </p:par>
                              <p:par>
                                <p:cTn id="236" presetID="1" presetClass="exit" presetSubtype="0" fill="hold" nodeType="withEffect">
                                  <p:stCondLst>
                                    <p:cond delay="0"/>
                                  </p:stCondLst>
                                  <p:childTnLst>
                                    <p:set>
                                      <p:cBhvr>
                                        <p:cTn id="237" dur="1" fill="hold">
                                          <p:stCondLst>
                                            <p:cond delay="0"/>
                                          </p:stCondLst>
                                        </p:cTn>
                                        <p:tgtEl>
                                          <p:spTgt spid="35"/>
                                        </p:tgtEl>
                                        <p:attrNameLst>
                                          <p:attrName>style.visibility</p:attrName>
                                        </p:attrNameLst>
                                      </p:cBhvr>
                                      <p:to>
                                        <p:strVal val="hidden"/>
                                      </p:to>
                                    </p:set>
                                  </p:childTnLst>
                                </p:cTn>
                              </p:par>
                              <p:par>
                                <p:cTn id="238" presetID="1" presetClass="exit" presetSubtype="0" fill="hold" nodeType="withEffect">
                                  <p:stCondLst>
                                    <p:cond delay="0"/>
                                  </p:stCondLst>
                                  <p:childTnLst>
                                    <p:set>
                                      <p:cBhvr>
                                        <p:cTn id="239" dur="1" fill="hold">
                                          <p:stCondLst>
                                            <p:cond delay="0"/>
                                          </p:stCondLst>
                                        </p:cTn>
                                        <p:tgtEl>
                                          <p:spTgt spid="36"/>
                                        </p:tgtEl>
                                        <p:attrNameLst>
                                          <p:attrName>style.visibility</p:attrName>
                                        </p:attrNameLst>
                                      </p:cBhvr>
                                      <p:to>
                                        <p:strVal val="hidden"/>
                                      </p:to>
                                    </p:set>
                                  </p:childTnLst>
                                </p:cTn>
                              </p:par>
                              <p:par>
                                <p:cTn id="240" presetID="1" presetClass="exit" presetSubtype="0" fill="hold" nodeType="withEffect">
                                  <p:stCondLst>
                                    <p:cond delay="0"/>
                                  </p:stCondLst>
                                  <p:childTnLst>
                                    <p:set>
                                      <p:cBhvr>
                                        <p:cTn id="241" dur="1" fill="hold">
                                          <p:stCondLst>
                                            <p:cond delay="0"/>
                                          </p:stCondLst>
                                        </p:cTn>
                                        <p:tgtEl>
                                          <p:spTgt spid="37"/>
                                        </p:tgtEl>
                                        <p:attrNameLst>
                                          <p:attrName>style.visibility</p:attrName>
                                        </p:attrNameLst>
                                      </p:cBhvr>
                                      <p:to>
                                        <p:strVal val="hidden"/>
                                      </p:to>
                                    </p:set>
                                  </p:childTnLst>
                                </p:cTn>
                              </p:par>
                              <p:par>
                                <p:cTn id="242" presetID="1" presetClass="exit" presetSubtype="0" fill="hold" nodeType="withEffect">
                                  <p:stCondLst>
                                    <p:cond delay="0"/>
                                  </p:stCondLst>
                                  <p:childTnLst>
                                    <p:set>
                                      <p:cBhvr>
                                        <p:cTn id="243" dur="1" fill="hold">
                                          <p:stCondLst>
                                            <p:cond delay="0"/>
                                          </p:stCondLst>
                                        </p:cTn>
                                        <p:tgtEl>
                                          <p:spTgt spid="38"/>
                                        </p:tgtEl>
                                        <p:attrNameLst>
                                          <p:attrName>style.visibility</p:attrName>
                                        </p:attrNameLst>
                                      </p:cBhvr>
                                      <p:to>
                                        <p:strVal val="hidden"/>
                                      </p:to>
                                    </p:set>
                                  </p:childTnLst>
                                </p:cTn>
                              </p:par>
                              <p:par>
                                <p:cTn id="244" presetID="1" presetClass="exit" presetSubtype="0" fill="hold" nodeType="withEffect">
                                  <p:stCondLst>
                                    <p:cond delay="0"/>
                                  </p:stCondLst>
                                  <p:childTnLst>
                                    <p:set>
                                      <p:cBhvr>
                                        <p:cTn id="245" dur="1" fill="hold">
                                          <p:stCondLst>
                                            <p:cond delay="0"/>
                                          </p:stCondLst>
                                        </p:cTn>
                                        <p:tgtEl>
                                          <p:spTgt spid="39"/>
                                        </p:tgtEl>
                                        <p:attrNameLst>
                                          <p:attrName>style.visibility</p:attrName>
                                        </p:attrNameLst>
                                      </p:cBhvr>
                                      <p:to>
                                        <p:strVal val="hidden"/>
                                      </p:to>
                                    </p:set>
                                  </p:childTnLst>
                                </p:cTn>
                              </p:par>
                              <p:par>
                                <p:cTn id="246" presetID="1" presetClass="exit" presetSubtype="0" fill="hold" nodeType="withEffect">
                                  <p:stCondLst>
                                    <p:cond delay="0"/>
                                  </p:stCondLst>
                                  <p:childTnLst>
                                    <p:set>
                                      <p:cBhvr>
                                        <p:cTn id="247" dur="1" fill="hold">
                                          <p:stCondLst>
                                            <p:cond delay="0"/>
                                          </p:stCondLst>
                                        </p:cTn>
                                        <p:tgtEl>
                                          <p:spTgt spid="40"/>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41"/>
                                        </p:tgtEl>
                                        <p:attrNameLst>
                                          <p:attrName>style.visibility</p:attrName>
                                        </p:attrNameLst>
                                      </p:cBhvr>
                                      <p:to>
                                        <p:strVal val="hidden"/>
                                      </p:to>
                                    </p:set>
                                  </p:childTnLst>
                                </p:cTn>
                              </p:par>
                              <p:par>
                                <p:cTn id="250" presetID="1" presetClass="exit" presetSubtype="0" fill="hold" grpId="1" nodeType="withEffect">
                                  <p:stCondLst>
                                    <p:cond delay="0"/>
                                  </p:stCondLst>
                                  <p:childTnLst>
                                    <p:set>
                                      <p:cBhvr>
                                        <p:cTn id="251" dur="1" fill="hold">
                                          <p:stCondLst>
                                            <p:cond delay="0"/>
                                          </p:stCondLst>
                                        </p:cTn>
                                        <p:tgtEl>
                                          <p:spTgt spid="42"/>
                                        </p:tgtEl>
                                        <p:attrNameLst>
                                          <p:attrName>style.visibility</p:attrName>
                                        </p:attrNameLst>
                                      </p:cBhvr>
                                      <p:to>
                                        <p:strVal val="hidden"/>
                                      </p:to>
                                    </p:set>
                                  </p:childTnLst>
                                </p:cTn>
                              </p:par>
                              <p:par>
                                <p:cTn id="252" presetID="1" presetClass="exit" presetSubtype="0" fill="hold" grpId="1" nodeType="withEffect">
                                  <p:stCondLst>
                                    <p:cond delay="0"/>
                                  </p:stCondLst>
                                  <p:childTnLst>
                                    <p:set>
                                      <p:cBhvr>
                                        <p:cTn id="253" dur="1" fill="hold">
                                          <p:stCondLst>
                                            <p:cond delay="0"/>
                                          </p:stCondLst>
                                        </p:cTn>
                                        <p:tgtEl>
                                          <p:spTgt spid="43"/>
                                        </p:tgtEl>
                                        <p:attrNameLst>
                                          <p:attrName>style.visibility</p:attrName>
                                        </p:attrNameLst>
                                      </p:cBhvr>
                                      <p:to>
                                        <p:strVal val="hidden"/>
                                      </p:to>
                                    </p:set>
                                  </p:childTnLst>
                                </p:cTn>
                              </p:par>
                              <p:par>
                                <p:cTn id="254" presetID="1" presetClass="exit" presetSubtype="0" fill="hold" nodeType="withEffect">
                                  <p:stCondLst>
                                    <p:cond delay="0"/>
                                  </p:stCondLst>
                                  <p:childTnLst>
                                    <p:set>
                                      <p:cBhvr>
                                        <p:cTn id="255" dur="1" fill="hold">
                                          <p:stCondLst>
                                            <p:cond delay="0"/>
                                          </p:stCondLst>
                                        </p:cTn>
                                        <p:tgtEl>
                                          <p:spTgt spid="5"/>
                                        </p:tgtEl>
                                        <p:attrNameLst>
                                          <p:attrName>style.visibility</p:attrName>
                                        </p:attrNameLst>
                                      </p:cBhvr>
                                      <p:to>
                                        <p:strVal val="hidden"/>
                                      </p:to>
                                    </p:set>
                                  </p:childTnLst>
                                </p:cTn>
                              </p:par>
                              <p:par>
                                <p:cTn id="256" presetID="1" presetClass="exit" presetSubtype="0" fill="hold" nodeType="withEffect">
                                  <p:stCondLst>
                                    <p:cond delay="0"/>
                                  </p:stCondLst>
                                  <p:childTnLst>
                                    <p:set>
                                      <p:cBhvr>
                                        <p:cTn id="257" dur="1" fill="hold">
                                          <p:stCondLst>
                                            <p:cond delay="0"/>
                                          </p:stCondLst>
                                        </p:cTn>
                                        <p:tgtEl>
                                          <p:spTgt spid="10"/>
                                        </p:tgtEl>
                                        <p:attrNameLst>
                                          <p:attrName>style.visibility</p:attrName>
                                        </p:attrNameLst>
                                      </p:cBhvr>
                                      <p:to>
                                        <p:strVal val="hidden"/>
                                      </p:to>
                                    </p:set>
                                  </p:childTnLst>
                                </p:cTn>
                              </p:par>
                              <p:par>
                                <p:cTn id="258" presetID="1" presetClass="exit" presetSubtype="0" fill="hold" nodeType="withEffect">
                                  <p:stCondLst>
                                    <p:cond delay="0"/>
                                  </p:stCondLst>
                                  <p:childTnLst>
                                    <p:set>
                                      <p:cBhvr>
                                        <p:cTn id="259" dur="1" fill="hold">
                                          <p:stCondLst>
                                            <p:cond delay="0"/>
                                          </p:stCondLst>
                                        </p:cTn>
                                        <p:tgtEl>
                                          <p:spTgt spid="11"/>
                                        </p:tgtEl>
                                        <p:attrNameLst>
                                          <p:attrName>style.visibility</p:attrName>
                                        </p:attrNameLst>
                                      </p:cBhvr>
                                      <p:to>
                                        <p:strVal val="hidden"/>
                                      </p:to>
                                    </p:set>
                                  </p:childTnLst>
                                </p:cTn>
                              </p:par>
                            </p:childTnLst>
                          </p:cTn>
                        </p:par>
                      </p:childTnLst>
                    </p:cTn>
                  </p:par>
                  <p:par>
                    <p:cTn id="260" fill="hold" nodeType="clickPar">
                      <p:stCondLst>
                        <p:cond delay="indefinite"/>
                      </p:stCondLst>
                      <p:childTnLst>
                        <p:par>
                          <p:cTn id="261" fill="hold" nodeType="withGroup">
                            <p:stCondLst>
                              <p:cond delay="0"/>
                            </p:stCondLst>
                            <p:childTnLst>
                              <p:par>
                                <p:cTn id="262" presetID="47" presetClass="entr" presetSubtype="0" fill="hold" nodeType="clickEffect">
                                  <p:stCondLst>
                                    <p:cond delay="0"/>
                                  </p:stCondLst>
                                  <p:childTnLst>
                                    <p:set>
                                      <p:cBhvr>
                                        <p:cTn id="263" dur="1" fill="hold">
                                          <p:stCondLst>
                                            <p:cond delay="0"/>
                                          </p:stCondLst>
                                        </p:cTn>
                                        <p:tgtEl>
                                          <p:spTgt spid="47"/>
                                        </p:tgtEl>
                                        <p:attrNameLst>
                                          <p:attrName>style.visibility</p:attrName>
                                        </p:attrNameLst>
                                      </p:cBhvr>
                                      <p:to>
                                        <p:strVal val="visible"/>
                                      </p:to>
                                    </p:set>
                                    <p:animEffect transition="in" filter="fade">
                                      <p:cBhvr>
                                        <p:cTn id="264" dur="500"/>
                                        <p:tgtEl>
                                          <p:spTgt spid="47"/>
                                        </p:tgtEl>
                                      </p:cBhvr>
                                    </p:animEffect>
                                    <p:anim calcmode="lin" valueType="num">
                                      <p:cBhvr>
                                        <p:cTn id="265" dur="500" fill="hold"/>
                                        <p:tgtEl>
                                          <p:spTgt spid="47"/>
                                        </p:tgtEl>
                                        <p:attrNameLst>
                                          <p:attrName>ppt_x</p:attrName>
                                        </p:attrNameLst>
                                      </p:cBhvr>
                                      <p:tavLst>
                                        <p:tav tm="0">
                                          <p:val>
                                            <p:strVal val="#ppt_x"/>
                                          </p:val>
                                        </p:tav>
                                        <p:tav tm="100000">
                                          <p:val>
                                            <p:strVal val="#ppt_x"/>
                                          </p:val>
                                        </p:tav>
                                      </p:tavLst>
                                    </p:anim>
                                    <p:anim calcmode="lin" valueType="num">
                                      <p:cBhvr>
                                        <p:cTn id="266" dur="500" fill="hold"/>
                                        <p:tgtEl>
                                          <p:spTgt spid="47"/>
                                        </p:tgtEl>
                                        <p:attrNameLst>
                                          <p:attrName>ppt_y</p:attrName>
                                        </p:attrNameLst>
                                      </p:cBhvr>
                                      <p:tavLst>
                                        <p:tav tm="0">
                                          <p:val>
                                            <p:strVal val="#ppt_y-.1"/>
                                          </p:val>
                                        </p:tav>
                                        <p:tav tm="100000">
                                          <p:val>
                                            <p:strVal val="#ppt_y"/>
                                          </p:val>
                                        </p:tav>
                                      </p:tavLst>
                                    </p:anim>
                                  </p:childTnLst>
                                </p:cTn>
                              </p:par>
                              <p:par>
                                <p:cTn id="267" presetID="47" presetClass="entr" presetSubtype="0" fill="hold" nodeType="withEffect">
                                  <p:stCondLst>
                                    <p:cond delay="0"/>
                                  </p:stCondLst>
                                  <p:childTnLst>
                                    <p:set>
                                      <p:cBhvr>
                                        <p:cTn id="268" dur="1" fill="hold">
                                          <p:stCondLst>
                                            <p:cond delay="0"/>
                                          </p:stCondLst>
                                        </p:cTn>
                                        <p:tgtEl>
                                          <p:spTgt spid="48"/>
                                        </p:tgtEl>
                                        <p:attrNameLst>
                                          <p:attrName>style.visibility</p:attrName>
                                        </p:attrNameLst>
                                      </p:cBhvr>
                                      <p:to>
                                        <p:strVal val="visible"/>
                                      </p:to>
                                    </p:set>
                                    <p:animEffect transition="in" filter="fade">
                                      <p:cBhvr>
                                        <p:cTn id="269" dur="500"/>
                                        <p:tgtEl>
                                          <p:spTgt spid="48"/>
                                        </p:tgtEl>
                                      </p:cBhvr>
                                    </p:animEffect>
                                    <p:anim calcmode="lin" valueType="num">
                                      <p:cBhvr>
                                        <p:cTn id="270" dur="500" fill="hold"/>
                                        <p:tgtEl>
                                          <p:spTgt spid="48"/>
                                        </p:tgtEl>
                                        <p:attrNameLst>
                                          <p:attrName>ppt_x</p:attrName>
                                        </p:attrNameLst>
                                      </p:cBhvr>
                                      <p:tavLst>
                                        <p:tav tm="0">
                                          <p:val>
                                            <p:strVal val="#ppt_x"/>
                                          </p:val>
                                        </p:tav>
                                        <p:tav tm="100000">
                                          <p:val>
                                            <p:strVal val="#ppt_x"/>
                                          </p:val>
                                        </p:tav>
                                      </p:tavLst>
                                    </p:anim>
                                    <p:anim calcmode="lin" valueType="num">
                                      <p:cBhvr>
                                        <p:cTn id="271" dur="500" fill="hold"/>
                                        <p:tgtEl>
                                          <p:spTgt spid="48"/>
                                        </p:tgtEl>
                                        <p:attrNameLst>
                                          <p:attrName>ppt_y</p:attrName>
                                        </p:attrNameLst>
                                      </p:cBhvr>
                                      <p:tavLst>
                                        <p:tav tm="0">
                                          <p:val>
                                            <p:strVal val="#ppt_y-.1"/>
                                          </p:val>
                                        </p:tav>
                                        <p:tav tm="100000">
                                          <p:val>
                                            <p:strVal val="#ppt_y"/>
                                          </p:val>
                                        </p:tav>
                                      </p:tavLst>
                                    </p:anim>
                                  </p:childTnLst>
                                </p:cTn>
                              </p:par>
                              <p:par>
                                <p:cTn id="272" presetID="10" presetClass="entr" presetSubtype="0" fill="hold" nodeType="withEffect">
                                  <p:stCondLst>
                                    <p:cond delay="0"/>
                                  </p:stCondLst>
                                  <p:childTnLst>
                                    <p:set>
                                      <p:cBhvr>
                                        <p:cTn id="273" dur="1" fill="hold">
                                          <p:stCondLst>
                                            <p:cond delay="0"/>
                                          </p:stCondLst>
                                        </p:cTn>
                                        <p:tgtEl>
                                          <p:spTgt spid="46"/>
                                        </p:tgtEl>
                                        <p:attrNameLst>
                                          <p:attrName>style.visibility</p:attrName>
                                        </p:attrNameLst>
                                      </p:cBhvr>
                                      <p:to>
                                        <p:strVal val="visible"/>
                                      </p:to>
                                    </p:set>
                                    <p:animEffect transition="in" filter="fade">
                                      <p:cBhvr>
                                        <p:cTn id="274" dur="500"/>
                                        <p:tgtEl>
                                          <p:spTgt spid="46"/>
                                        </p:tgtEl>
                                      </p:cBhvr>
                                    </p:animEffect>
                                  </p:childTnLst>
                                </p:cTn>
                              </p:par>
                            </p:childTnLst>
                          </p:cTn>
                        </p:par>
                      </p:childTnLst>
                    </p:cTn>
                  </p:par>
                  <p:par>
                    <p:cTn id="275" fill="hold" nodeType="clickPar">
                      <p:stCondLst>
                        <p:cond delay="indefinite"/>
                      </p:stCondLst>
                      <p:childTnLst>
                        <p:par>
                          <p:cTn id="276" fill="hold" nodeType="withGroup">
                            <p:stCondLst>
                              <p:cond delay="0"/>
                            </p:stCondLst>
                            <p:childTnLst>
                              <p:par>
                                <p:cTn id="277" presetID="53" presetClass="entr" presetSubtype="0" fill="hold" nodeType="clickEffect">
                                  <p:stCondLst>
                                    <p:cond delay="0"/>
                                  </p:stCondLst>
                                  <p:childTnLst>
                                    <p:set>
                                      <p:cBhvr>
                                        <p:cTn id="278" dur="1" fill="hold">
                                          <p:stCondLst>
                                            <p:cond delay="0"/>
                                          </p:stCondLst>
                                        </p:cTn>
                                        <p:tgtEl>
                                          <p:spTgt spid="45"/>
                                        </p:tgtEl>
                                        <p:attrNameLst>
                                          <p:attrName>style.visibility</p:attrName>
                                        </p:attrNameLst>
                                      </p:cBhvr>
                                      <p:to>
                                        <p:strVal val="visible"/>
                                      </p:to>
                                    </p:set>
                                    <p:anim calcmode="lin" valueType="num">
                                      <p:cBhvr>
                                        <p:cTn id="279" dur="500" fill="hold"/>
                                        <p:tgtEl>
                                          <p:spTgt spid="45"/>
                                        </p:tgtEl>
                                        <p:attrNameLst>
                                          <p:attrName>ppt_w</p:attrName>
                                        </p:attrNameLst>
                                      </p:cBhvr>
                                      <p:tavLst>
                                        <p:tav tm="0">
                                          <p:val>
                                            <p:fltVal val="0"/>
                                          </p:val>
                                        </p:tav>
                                        <p:tav tm="100000">
                                          <p:val>
                                            <p:strVal val="#ppt_w"/>
                                          </p:val>
                                        </p:tav>
                                      </p:tavLst>
                                    </p:anim>
                                    <p:anim calcmode="lin" valueType="num">
                                      <p:cBhvr>
                                        <p:cTn id="280" dur="500" fill="hold"/>
                                        <p:tgtEl>
                                          <p:spTgt spid="45"/>
                                        </p:tgtEl>
                                        <p:attrNameLst>
                                          <p:attrName>ppt_h</p:attrName>
                                        </p:attrNameLst>
                                      </p:cBhvr>
                                      <p:tavLst>
                                        <p:tav tm="0">
                                          <p:val>
                                            <p:fltVal val="0"/>
                                          </p:val>
                                        </p:tav>
                                        <p:tav tm="100000">
                                          <p:val>
                                            <p:strVal val="#ppt_h"/>
                                          </p:val>
                                        </p:tav>
                                      </p:tavLst>
                                    </p:anim>
                                    <p:animEffect transition="in" filter="fade">
                                      <p:cBhvr>
                                        <p:cTn id="281" dur="500"/>
                                        <p:tgtEl>
                                          <p:spTgt spid="45"/>
                                        </p:tgtEl>
                                      </p:cBhvr>
                                    </p:animEffect>
                                  </p:childTnLst>
                                </p:cTn>
                              </p:par>
                              <p:par>
                                <p:cTn id="282" presetID="53" presetClass="entr" presetSubtype="0" fill="hold" grpId="0" nodeType="withEffect">
                                  <p:stCondLst>
                                    <p:cond delay="0"/>
                                  </p:stCondLst>
                                  <p:childTnLst>
                                    <p:set>
                                      <p:cBhvr>
                                        <p:cTn id="283" dur="1" fill="hold">
                                          <p:stCondLst>
                                            <p:cond delay="0"/>
                                          </p:stCondLst>
                                        </p:cTn>
                                        <p:tgtEl>
                                          <p:spTgt spid="44"/>
                                        </p:tgtEl>
                                        <p:attrNameLst>
                                          <p:attrName>style.visibility</p:attrName>
                                        </p:attrNameLst>
                                      </p:cBhvr>
                                      <p:to>
                                        <p:strVal val="visible"/>
                                      </p:to>
                                    </p:set>
                                    <p:anim calcmode="lin" valueType="num">
                                      <p:cBhvr>
                                        <p:cTn id="284" dur="500" fill="hold"/>
                                        <p:tgtEl>
                                          <p:spTgt spid="44"/>
                                        </p:tgtEl>
                                        <p:attrNameLst>
                                          <p:attrName>ppt_w</p:attrName>
                                        </p:attrNameLst>
                                      </p:cBhvr>
                                      <p:tavLst>
                                        <p:tav tm="0">
                                          <p:val>
                                            <p:fltVal val="0"/>
                                          </p:val>
                                        </p:tav>
                                        <p:tav tm="100000">
                                          <p:val>
                                            <p:strVal val="#ppt_w"/>
                                          </p:val>
                                        </p:tav>
                                      </p:tavLst>
                                    </p:anim>
                                    <p:anim calcmode="lin" valueType="num">
                                      <p:cBhvr>
                                        <p:cTn id="285" dur="500" fill="hold"/>
                                        <p:tgtEl>
                                          <p:spTgt spid="44"/>
                                        </p:tgtEl>
                                        <p:attrNameLst>
                                          <p:attrName>ppt_h</p:attrName>
                                        </p:attrNameLst>
                                      </p:cBhvr>
                                      <p:tavLst>
                                        <p:tav tm="0">
                                          <p:val>
                                            <p:fltVal val="0"/>
                                          </p:val>
                                        </p:tav>
                                        <p:tav tm="100000">
                                          <p:val>
                                            <p:strVal val="#ppt_h"/>
                                          </p:val>
                                        </p:tav>
                                      </p:tavLst>
                                    </p:anim>
                                    <p:animEffect transition="in" filter="fade">
                                      <p:cBhvr>
                                        <p:cTn id="286" dur="500"/>
                                        <p:tgtEl>
                                          <p:spTgt spid="44"/>
                                        </p:tgtEl>
                                      </p:cBhvr>
                                    </p:animEffect>
                                  </p:childTnLst>
                                </p:cTn>
                              </p:par>
                            </p:childTnLst>
                          </p:cTn>
                        </p:par>
                      </p:childTnLst>
                    </p:cTn>
                  </p:par>
                  <p:par>
                    <p:cTn id="287" fill="hold" nodeType="clickPar">
                      <p:stCondLst>
                        <p:cond delay="indefinite"/>
                      </p:stCondLst>
                      <p:childTnLst>
                        <p:par>
                          <p:cTn id="288" fill="hold" nodeType="withGroup">
                            <p:stCondLst>
                              <p:cond delay="0"/>
                            </p:stCondLst>
                            <p:childTnLst>
                              <p:par>
                                <p:cTn id="289" presetID="1" presetClass="entr" presetSubtype="0" fill="hold" nodeType="clickEffect">
                                  <p:stCondLst>
                                    <p:cond delay="0"/>
                                  </p:stCondLst>
                                  <p:childTnLst>
                                    <p:set>
                                      <p:cBhvr>
                                        <p:cTn id="290" dur="1" fill="hold">
                                          <p:stCondLst>
                                            <p:cond delay="0"/>
                                          </p:stCondLst>
                                        </p:cTn>
                                        <p:tgtEl>
                                          <p:spTgt spid="51"/>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54"/>
                                        </p:tgtEl>
                                        <p:attrNameLst>
                                          <p:attrName>style.visibility</p:attrName>
                                        </p:attrNameLst>
                                      </p:cBhvr>
                                      <p:to>
                                        <p:strVal val="visible"/>
                                      </p:to>
                                    </p:set>
                                  </p:childTnLst>
                                </p:cTn>
                              </p:par>
                            </p:childTnLst>
                          </p:cTn>
                        </p:par>
                      </p:childTnLst>
                    </p:cTn>
                  </p:par>
                  <p:par>
                    <p:cTn id="293" fill="hold" nodeType="clickPar">
                      <p:stCondLst>
                        <p:cond delay="indefinite"/>
                      </p:stCondLst>
                      <p:childTnLst>
                        <p:par>
                          <p:cTn id="294" fill="hold" nodeType="withGroup">
                            <p:stCondLst>
                              <p:cond delay="0"/>
                            </p:stCondLst>
                            <p:childTnLst>
                              <p:par>
                                <p:cTn id="295" presetID="47" presetClass="entr" presetSubtype="0" fill="hold" nodeType="clickEffect">
                                  <p:stCondLst>
                                    <p:cond delay="0"/>
                                  </p:stCondLst>
                                  <p:childTnLst>
                                    <p:set>
                                      <p:cBhvr>
                                        <p:cTn id="296" dur="1" fill="hold">
                                          <p:stCondLst>
                                            <p:cond delay="0"/>
                                          </p:stCondLst>
                                        </p:cTn>
                                        <p:tgtEl>
                                          <p:spTgt spid="58"/>
                                        </p:tgtEl>
                                        <p:attrNameLst>
                                          <p:attrName>style.visibility</p:attrName>
                                        </p:attrNameLst>
                                      </p:cBhvr>
                                      <p:to>
                                        <p:strVal val="visible"/>
                                      </p:to>
                                    </p:set>
                                    <p:animEffect transition="in" filter="fade">
                                      <p:cBhvr>
                                        <p:cTn id="297" dur="500"/>
                                        <p:tgtEl>
                                          <p:spTgt spid="58"/>
                                        </p:tgtEl>
                                      </p:cBhvr>
                                    </p:animEffect>
                                    <p:anim calcmode="lin" valueType="num">
                                      <p:cBhvr>
                                        <p:cTn id="298" dur="500" fill="hold"/>
                                        <p:tgtEl>
                                          <p:spTgt spid="58"/>
                                        </p:tgtEl>
                                        <p:attrNameLst>
                                          <p:attrName>ppt_x</p:attrName>
                                        </p:attrNameLst>
                                      </p:cBhvr>
                                      <p:tavLst>
                                        <p:tav tm="0">
                                          <p:val>
                                            <p:strVal val="#ppt_x"/>
                                          </p:val>
                                        </p:tav>
                                        <p:tav tm="100000">
                                          <p:val>
                                            <p:strVal val="#ppt_x"/>
                                          </p:val>
                                        </p:tav>
                                      </p:tavLst>
                                    </p:anim>
                                    <p:anim calcmode="lin" valueType="num">
                                      <p:cBhvr>
                                        <p:cTn id="299" dur="500" fill="hold"/>
                                        <p:tgtEl>
                                          <p:spTgt spid="58"/>
                                        </p:tgtEl>
                                        <p:attrNameLst>
                                          <p:attrName>ppt_y</p:attrName>
                                        </p:attrNameLst>
                                      </p:cBhvr>
                                      <p:tavLst>
                                        <p:tav tm="0">
                                          <p:val>
                                            <p:strVal val="#ppt_y-.1"/>
                                          </p:val>
                                        </p:tav>
                                        <p:tav tm="100000">
                                          <p:val>
                                            <p:strVal val="#ppt_y"/>
                                          </p:val>
                                        </p:tav>
                                      </p:tavLst>
                                    </p:anim>
                                  </p:childTnLst>
                                </p:cTn>
                              </p:par>
                              <p:par>
                                <p:cTn id="300" presetID="1" presetClass="exit" presetSubtype="0" fill="hold" grpId="1" nodeType="withEffect">
                                  <p:stCondLst>
                                    <p:cond delay="0"/>
                                  </p:stCondLst>
                                  <p:childTnLst>
                                    <p:set>
                                      <p:cBhvr>
                                        <p:cTn id="301" dur="1" fill="hold">
                                          <p:stCondLst>
                                            <p:cond delay="0"/>
                                          </p:stCondLst>
                                        </p:cTn>
                                        <p:tgtEl>
                                          <p:spTgt spid="54"/>
                                        </p:tgtEl>
                                        <p:attrNameLst>
                                          <p:attrName>style.visibility</p:attrName>
                                        </p:attrNameLst>
                                      </p:cBhvr>
                                      <p:to>
                                        <p:strVal val="hidden"/>
                                      </p:to>
                                    </p:set>
                                  </p:childTnLst>
                                </p:cTn>
                              </p:par>
                              <p:par>
                                <p:cTn id="302" presetID="47" presetClass="entr" presetSubtype="0" fill="hold" nodeType="withEffect">
                                  <p:stCondLst>
                                    <p:cond delay="0"/>
                                  </p:stCondLst>
                                  <p:childTnLst>
                                    <p:set>
                                      <p:cBhvr>
                                        <p:cTn id="303" dur="1" fill="hold">
                                          <p:stCondLst>
                                            <p:cond delay="0"/>
                                          </p:stCondLst>
                                        </p:cTn>
                                        <p:tgtEl>
                                          <p:spTgt spid="59"/>
                                        </p:tgtEl>
                                        <p:attrNameLst>
                                          <p:attrName>style.visibility</p:attrName>
                                        </p:attrNameLst>
                                      </p:cBhvr>
                                      <p:to>
                                        <p:strVal val="visible"/>
                                      </p:to>
                                    </p:set>
                                    <p:animEffect transition="in" filter="fade">
                                      <p:cBhvr>
                                        <p:cTn id="304" dur="500"/>
                                        <p:tgtEl>
                                          <p:spTgt spid="59"/>
                                        </p:tgtEl>
                                      </p:cBhvr>
                                    </p:animEffect>
                                    <p:anim calcmode="lin" valueType="num">
                                      <p:cBhvr>
                                        <p:cTn id="305" dur="500" fill="hold"/>
                                        <p:tgtEl>
                                          <p:spTgt spid="59"/>
                                        </p:tgtEl>
                                        <p:attrNameLst>
                                          <p:attrName>ppt_x</p:attrName>
                                        </p:attrNameLst>
                                      </p:cBhvr>
                                      <p:tavLst>
                                        <p:tav tm="0">
                                          <p:val>
                                            <p:strVal val="#ppt_x"/>
                                          </p:val>
                                        </p:tav>
                                        <p:tav tm="100000">
                                          <p:val>
                                            <p:strVal val="#ppt_x"/>
                                          </p:val>
                                        </p:tav>
                                      </p:tavLst>
                                    </p:anim>
                                    <p:anim calcmode="lin" valueType="num">
                                      <p:cBhvr>
                                        <p:cTn id="306" dur="500" fill="hold"/>
                                        <p:tgtEl>
                                          <p:spTgt spid="59"/>
                                        </p:tgtEl>
                                        <p:attrNameLst>
                                          <p:attrName>ppt_y</p:attrName>
                                        </p:attrNameLst>
                                      </p:cBhvr>
                                      <p:tavLst>
                                        <p:tav tm="0">
                                          <p:val>
                                            <p:strVal val="#ppt_y-.1"/>
                                          </p:val>
                                        </p:tav>
                                        <p:tav tm="100000">
                                          <p:val>
                                            <p:strVal val="#ppt_y"/>
                                          </p:val>
                                        </p:tav>
                                      </p:tavLst>
                                    </p:anim>
                                  </p:childTnLst>
                                </p:cTn>
                              </p:par>
                              <p:par>
                                <p:cTn id="307" presetID="47" presetClass="entr" presetSubtype="0" fill="hold" nodeType="withEffect">
                                  <p:stCondLst>
                                    <p:cond delay="0"/>
                                  </p:stCondLst>
                                  <p:childTnLst>
                                    <p:set>
                                      <p:cBhvr>
                                        <p:cTn id="308" dur="1" fill="hold">
                                          <p:stCondLst>
                                            <p:cond delay="0"/>
                                          </p:stCondLst>
                                        </p:cTn>
                                        <p:tgtEl>
                                          <p:spTgt spid="60"/>
                                        </p:tgtEl>
                                        <p:attrNameLst>
                                          <p:attrName>style.visibility</p:attrName>
                                        </p:attrNameLst>
                                      </p:cBhvr>
                                      <p:to>
                                        <p:strVal val="visible"/>
                                      </p:to>
                                    </p:set>
                                    <p:animEffect transition="in" filter="fade">
                                      <p:cBhvr>
                                        <p:cTn id="309" dur="500"/>
                                        <p:tgtEl>
                                          <p:spTgt spid="60"/>
                                        </p:tgtEl>
                                      </p:cBhvr>
                                    </p:animEffect>
                                    <p:anim calcmode="lin" valueType="num">
                                      <p:cBhvr>
                                        <p:cTn id="310" dur="500" fill="hold"/>
                                        <p:tgtEl>
                                          <p:spTgt spid="60"/>
                                        </p:tgtEl>
                                        <p:attrNameLst>
                                          <p:attrName>ppt_x</p:attrName>
                                        </p:attrNameLst>
                                      </p:cBhvr>
                                      <p:tavLst>
                                        <p:tav tm="0">
                                          <p:val>
                                            <p:strVal val="#ppt_x"/>
                                          </p:val>
                                        </p:tav>
                                        <p:tav tm="100000">
                                          <p:val>
                                            <p:strVal val="#ppt_x"/>
                                          </p:val>
                                        </p:tav>
                                      </p:tavLst>
                                    </p:anim>
                                    <p:anim calcmode="lin" valueType="num">
                                      <p:cBhvr>
                                        <p:cTn id="311" dur="500" fill="hold"/>
                                        <p:tgtEl>
                                          <p:spTgt spid="60"/>
                                        </p:tgtEl>
                                        <p:attrNameLst>
                                          <p:attrName>ppt_y</p:attrName>
                                        </p:attrNameLst>
                                      </p:cBhvr>
                                      <p:tavLst>
                                        <p:tav tm="0">
                                          <p:val>
                                            <p:strVal val="#ppt_y-.1"/>
                                          </p:val>
                                        </p:tav>
                                        <p:tav tm="100000">
                                          <p:val>
                                            <p:strVal val="#ppt_y"/>
                                          </p:val>
                                        </p:tav>
                                      </p:tavLst>
                                    </p:anim>
                                  </p:childTnLst>
                                </p:cTn>
                              </p:par>
                              <p:par>
                                <p:cTn id="312" presetID="47" presetClass="entr" presetSubtype="0" fill="hold" nodeType="withEffect">
                                  <p:stCondLst>
                                    <p:cond delay="0"/>
                                  </p:stCondLst>
                                  <p:childTnLst>
                                    <p:set>
                                      <p:cBhvr>
                                        <p:cTn id="313" dur="1" fill="hold">
                                          <p:stCondLst>
                                            <p:cond delay="0"/>
                                          </p:stCondLst>
                                        </p:cTn>
                                        <p:tgtEl>
                                          <p:spTgt spid="61"/>
                                        </p:tgtEl>
                                        <p:attrNameLst>
                                          <p:attrName>style.visibility</p:attrName>
                                        </p:attrNameLst>
                                      </p:cBhvr>
                                      <p:to>
                                        <p:strVal val="visible"/>
                                      </p:to>
                                    </p:set>
                                    <p:animEffect transition="in" filter="fade">
                                      <p:cBhvr>
                                        <p:cTn id="314" dur="500"/>
                                        <p:tgtEl>
                                          <p:spTgt spid="61"/>
                                        </p:tgtEl>
                                      </p:cBhvr>
                                    </p:animEffect>
                                    <p:anim calcmode="lin" valueType="num">
                                      <p:cBhvr>
                                        <p:cTn id="315" dur="500" fill="hold"/>
                                        <p:tgtEl>
                                          <p:spTgt spid="61"/>
                                        </p:tgtEl>
                                        <p:attrNameLst>
                                          <p:attrName>ppt_x</p:attrName>
                                        </p:attrNameLst>
                                      </p:cBhvr>
                                      <p:tavLst>
                                        <p:tav tm="0">
                                          <p:val>
                                            <p:strVal val="#ppt_x"/>
                                          </p:val>
                                        </p:tav>
                                        <p:tav tm="100000">
                                          <p:val>
                                            <p:strVal val="#ppt_x"/>
                                          </p:val>
                                        </p:tav>
                                      </p:tavLst>
                                    </p:anim>
                                    <p:anim calcmode="lin" valueType="num">
                                      <p:cBhvr>
                                        <p:cTn id="316" dur="500" fill="hold"/>
                                        <p:tgtEl>
                                          <p:spTgt spid="61"/>
                                        </p:tgtEl>
                                        <p:attrNameLst>
                                          <p:attrName>ppt_y</p:attrName>
                                        </p:attrNameLst>
                                      </p:cBhvr>
                                      <p:tavLst>
                                        <p:tav tm="0">
                                          <p:val>
                                            <p:strVal val="#ppt_y-.1"/>
                                          </p:val>
                                        </p:tav>
                                        <p:tav tm="100000">
                                          <p:val>
                                            <p:strVal val="#ppt_y"/>
                                          </p:val>
                                        </p:tav>
                                      </p:tavLst>
                                    </p:anim>
                                  </p:childTnLst>
                                </p:cTn>
                              </p:par>
                              <p:par>
                                <p:cTn id="317" presetID="1" presetClass="exit" presetSubtype="0" fill="hold" nodeType="withEffect">
                                  <p:stCondLst>
                                    <p:cond delay="0"/>
                                  </p:stCondLst>
                                  <p:childTnLst>
                                    <p:set>
                                      <p:cBhvr>
                                        <p:cTn id="318" dur="1" fill="hold">
                                          <p:stCondLst>
                                            <p:cond delay="0"/>
                                          </p:stCondLst>
                                        </p:cTn>
                                        <p:tgtEl>
                                          <p:spTgt spid="51"/>
                                        </p:tgtEl>
                                        <p:attrNameLst>
                                          <p:attrName>style.visibility</p:attrName>
                                        </p:attrNameLst>
                                      </p:cBhvr>
                                      <p:to>
                                        <p:strVal val="hidden"/>
                                      </p:to>
                                    </p:set>
                                  </p:childTnLst>
                                </p:cTn>
                              </p:par>
                              <p:par>
                                <p:cTn id="319" presetID="1" presetClass="exit" presetSubtype="0" fill="hold" nodeType="withEffect">
                                  <p:stCondLst>
                                    <p:cond delay="0"/>
                                  </p:stCondLst>
                                  <p:childTnLst>
                                    <p:set>
                                      <p:cBhvr>
                                        <p:cTn id="320" dur="1" fill="hold">
                                          <p:stCondLst>
                                            <p:cond delay="0"/>
                                          </p:stCondLst>
                                        </p:cTn>
                                        <p:tgtEl>
                                          <p:spTgt spid="60"/>
                                        </p:tgtEl>
                                        <p:attrNameLst>
                                          <p:attrName>style.visibility</p:attrName>
                                        </p:attrNameLst>
                                      </p:cBhvr>
                                      <p:to>
                                        <p:strVal val="hidden"/>
                                      </p:to>
                                    </p:set>
                                  </p:childTnLst>
                                </p:cTn>
                              </p:par>
                              <p:par>
                                <p:cTn id="321" presetID="1" presetClass="exit" presetSubtype="0" fill="hold" nodeType="withEffect">
                                  <p:stCondLst>
                                    <p:cond delay="0"/>
                                  </p:stCondLst>
                                  <p:childTnLst>
                                    <p:set>
                                      <p:cBhvr>
                                        <p:cTn id="322" dur="1" fill="hold">
                                          <p:stCondLst>
                                            <p:cond delay="0"/>
                                          </p:stCondLst>
                                        </p:cTn>
                                        <p:tgtEl>
                                          <p:spTgt spid="59"/>
                                        </p:tgtEl>
                                        <p:attrNameLst>
                                          <p:attrName>style.visibility</p:attrName>
                                        </p:attrNameLst>
                                      </p:cBhvr>
                                      <p:to>
                                        <p:strVal val="hidden"/>
                                      </p:to>
                                    </p:set>
                                  </p:childTnLst>
                                </p:cTn>
                              </p:par>
                              <p:par>
                                <p:cTn id="323" presetID="1" presetClass="exit" presetSubtype="0" fill="hold" nodeType="withEffect">
                                  <p:stCondLst>
                                    <p:cond delay="0"/>
                                  </p:stCondLst>
                                  <p:childTnLst>
                                    <p:set>
                                      <p:cBhvr>
                                        <p:cTn id="324" dur="1" fill="hold">
                                          <p:stCondLst>
                                            <p:cond delay="0"/>
                                          </p:stCondLst>
                                        </p:cTn>
                                        <p:tgtEl>
                                          <p:spTgt spid="58"/>
                                        </p:tgtEl>
                                        <p:attrNameLst>
                                          <p:attrName>style.visibility</p:attrName>
                                        </p:attrNameLst>
                                      </p:cBhvr>
                                      <p:to>
                                        <p:strVal val="hidden"/>
                                      </p:to>
                                    </p:set>
                                  </p:childTnLst>
                                </p:cTn>
                              </p:par>
                              <p:par>
                                <p:cTn id="325" presetID="1" presetClass="exit" presetSubtype="0" fill="hold" nodeType="withEffect">
                                  <p:stCondLst>
                                    <p:cond delay="0"/>
                                  </p:stCondLst>
                                  <p:childTnLst>
                                    <p:set>
                                      <p:cBhvr>
                                        <p:cTn id="326" dur="1" fill="hold">
                                          <p:stCondLst>
                                            <p:cond delay="0"/>
                                          </p:stCondLst>
                                        </p:cTn>
                                        <p:tgtEl>
                                          <p:spTgt spid="61"/>
                                        </p:tgtEl>
                                        <p:attrNameLst>
                                          <p:attrName>style.visibility</p:attrName>
                                        </p:attrNameLst>
                                      </p:cBhvr>
                                      <p:to>
                                        <p:strVal val="hidden"/>
                                      </p:to>
                                    </p:set>
                                  </p:childTnLst>
                                </p:cTn>
                              </p:par>
                              <p:par>
                                <p:cTn id="327" presetID="1" presetClass="exit" presetSubtype="0" fill="hold" grpId="2" nodeType="withEffect">
                                  <p:stCondLst>
                                    <p:cond delay="0"/>
                                  </p:stCondLst>
                                  <p:childTnLst>
                                    <p:set>
                                      <p:cBhvr>
                                        <p:cTn id="328"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2" grpId="0" animBg="1"/>
      <p:bldP spid="22" grpId="1" animBg="1"/>
      <p:bldP spid="25" grpId="0" animBg="1"/>
      <p:bldP spid="25" grpId="1" animBg="1"/>
      <p:bldP spid="29" grpId="0" animBg="1"/>
      <p:bldP spid="29" grpId="1" animBg="1"/>
      <p:bldP spid="33" grpId="0" animBg="1"/>
      <p:bldP spid="33" grpId="1" animBg="1"/>
      <p:bldP spid="42" grpId="0" animBg="1"/>
      <p:bldP spid="42" grpId="1" animBg="1"/>
      <p:bldP spid="43" grpId="0" animBg="1"/>
      <p:bldP spid="43" grpId="1" animBg="1"/>
      <p:bldP spid="44" grpId="0" animBg="1"/>
      <p:bldP spid="54" grpId="0" animBg="1"/>
      <p:bldP spid="54" grpId="1" animBg="1"/>
      <p:bldP spid="54"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3338" y="919163"/>
            <a:ext cx="9077325" cy="5019675"/>
          </a:xfrm>
          <a:prstGeom prst="rect">
            <a:avLst/>
          </a:prstGeom>
          <a:noFill/>
          <a:ln w="9525">
            <a:noFill/>
            <a:miter lim="800000"/>
            <a:headEnd/>
            <a:tailEnd/>
          </a:ln>
          <a:effectLst/>
        </p:spPr>
      </p:pic>
      <p:sp>
        <p:nvSpPr>
          <p:cNvPr id="3" name="Rectangle 2"/>
          <p:cNvSpPr/>
          <p:nvPr/>
        </p:nvSpPr>
        <p:spPr>
          <a:xfrm>
            <a:off x="1707761" y="71414"/>
            <a:ext cx="5721759" cy="707886"/>
          </a:xfrm>
          <a:prstGeom prst="rect">
            <a:avLst/>
          </a:prstGeom>
        </p:spPr>
        <p:txBody>
          <a:bodyPr wrap="none">
            <a:spAutoFit/>
          </a:bodyPr>
          <a:lstStyle/>
          <a:p>
            <a:r>
              <a:rPr lang="fr-FR" sz="4000" b="1" dirty="0" smtClean="0">
                <a:latin typeface="Times New Roman" pitchFamily="18" charset="0"/>
                <a:cs typeface="Times New Roman" pitchFamily="18" charset="0"/>
              </a:rPr>
              <a:t>Processus du </a:t>
            </a:r>
            <a:r>
              <a:rPr lang="fr-FR" sz="4000" b="1" i="1" dirty="0" smtClean="0">
                <a:latin typeface="Times New Roman" pitchFamily="18" charset="0"/>
                <a:cs typeface="Times New Roman" pitchFamily="18" charset="0"/>
              </a:rPr>
              <a:t>Drug design</a:t>
            </a:r>
            <a:endParaRPr lang="fr-FR" sz="40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hevron 1">
            <a:extLst>
              <a:ext uri="{FF2B5EF4-FFF2-40B4-BE49-F238E27FC236}"/>
            </a:extLst>
          </p:cNvPr>
          <p:cNvSpPr/>
          <p:nvPr/>
        </p:nvSpPr>
        <p:spPr>
          <a:xfrm>
            <a:off x="276225" y="946150"/>
            <a:ext cx="285750"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3" name="Rectangle à coins arrondis 22">
            <a:extLst>
              <a:ext uri="{FF2B5EF4-FFF2-40B4-BE49-F238E27FC236}"/>
            </a:extLst>
          </p:cNvPr>
          <p:cNvSpPr/>
          <p:nvPr/>
        </p:nvSpPr>
        <p:spPr>
          <a:xfrm>
            <a:off x="982663" y="869950"/>
            <a:ext cx="2374900" cy="500063"/>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sp>
        <p:nvSpPr>
          <p:cNvPr id="4" name="Chevron 3">
            <a:extLst>
              <a:ext uri="{FF2B5EF4-FFF2-40B4-BE49-F238E27FC236}"/>
            </a:extLst>
          </p:cNvPr>
          <p:cNvSpPr/>
          <p:nvPr/>
        </p:nvSpPr>
        <p:spPr>
          <a:xfrm>
            <a:off x="593725" y="946150"/>
            <a:ext cx="285750"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5" name="ZoneTexte 34"/>
          <p:cNvSpPr txBox="1">
            <a:spLocks noChangeArrowheads="1"/>
          </p:cNvSpPr>
          <p:nvPr/>
        </p:nvSpPr>
        <p:spPr bwMode="auto">
          <a:xfrm>
            <a:off x="1214438" y="928688"/>
            <a:ext cx="1714500" cy="400050"/>
          </a:xfrm>
          <a:prstGeom prst="rect">
            <a:avLst/>
          </a:prstGeom>
          <a:noFill/>
          <a:ln w="9525">
            <a:noFill/>
            <a:miter lim="800000"/>
            <a:headEnd/>
            <a:tailEnd/>
          </a:ln>
        </p:spPr>
        <p:txBody>
          <a:bodyPr>
            <a:spAutoFit/>
          </a:bodyPr>
          <a:lstStyle/>
          <a:p>
            <a:r>
              <a:rPr lang="fr-FR" altLang="fr-FR" sz="2000" dirty="0">
                <a:solidFill>
                  <a:srgbClr val="FF0000"/>
                </a:solidFill>
                <a:cs typeface="Times New Roman" pitchFamily="18" charset="0"/>
              </a:rPr>
              <a:t>Test d'Ames</a:t>
            </a:r>
          </a:p>
        </p:txBody>
      </p:sp>
      <p:pic>
        <p:nvPicPr>
          <p:cNvPr id="6" name="Image 2" descr="Deroulement-dun-test-dAmes-Copyright-C-2006-Pearson-Education-Inc.png"/>
          <p:cNvPicPr>
            <a:picLocks noChangeAspect="1"/>
          </p:cNvPicPr>
          <p:nvPr/>
        </p:nvPicPr>
        <p:blipFill>
          <a:blip r:embed="rId2"/>
          <a:srcRect t="64882"/>
          <a:stretch>
            <a:fillRect/>
          </a:stretch>
        </p:blipFill>
        <p:spPr bwMode="auto">
          <a:xfrm>
            <a:off x="1071563" y="4857750"/>
            <a:ext cx="6143625" cy="1624013"/>
          </a:xfrm>
          <a:prstGeom prst="rect">
            <a:avLst/>
          </a:prstGeom>
          <a:noFill/>
          <a:ln w="9525">
            <a:noFill/>
            <a:miter lim="800000"/>
            <a:headEnd/>
            <a:tailEnd/>
          </a:ln>
        </p:spPr>
      </p:pic>
      <p:pic>
        <p:nvPicPr>
          <p:cNvPr id="7" name="Image 2" descr="Deroulement-dun-test-dAmes-Copyright-C-2006-Pearson-Education-Inc.png"/>
          <p:cNvPicPr>
            <a:picLocks noChangeAspect="1"/>
          </p:cNvPicPr>
          <p:nvPr/>
        </p:nvPicPr>
        <p:blipFill>
          <a:blip r:embed="rId2"/>
          <a:srcRect t="35118" b="33984"/>
          <a:stretch>
            <a:fillRect/>
          </a:stretch>
        </p:blipFill>
        <p:spPr bwMode="auto">
          <a:xfrm>
            <a:off x="1071563" y="3500438"/>
            <a:ext cx="6143625" cy="1428750"/>
          </a:xfrm>
          <a:prstGeom prst="rect">
            <a:avLst/>
          </a:prstGeom>
          <a:noFill/>
          <a:ln w="9525">
            <a:noFill/>
            <a:miter lim="800000"/>
            <a:headEnd/>
            <a:tailEnd/>
          </a:ln>
        </p:spPr>
      </p:pic>
      <p:pic>
        <p:nvPicPr>
          <p:cNvPr id="8" name="Image 2" descr="Deroulement-dun-test-dAmes-Copyright-C-2006-Pearson-Education-Inc.png"/>
          <p:cNvPicPr>
            <a:picLocks noChangeAspect="1"/>
          </p:cNvPicPr>
          <p:nvPr/>
        </p:nvPicPr>
        <p:blipFill>
          <a:blip r:embed="rId2"/>
          <a:srcRect b="55202"/>
          <a:stretch>
            <a:fillRect/>
          </a:stretch>
        </p:blipFill>
        <p:spPr bwMode="auto">
          <a:xfrm>
            <a:off x="1071563" y="1857375"/>
            <a:ext cx="6143625" cy="2071688"/>
          </a:xfrm>
          <a:prstGeom prst="rect">
            <a:avLst/>
          </a:prstGeom>
          <a:noFill/>
          <a:ln w="9525">
            <a:noFill/>
            <a:miter lim="800000"/>
            <a:headEnd/>
            <a:tailEnd/>
          </a:ln>
        </p:spPr>
      </p:pic>
      <p:sp>
        <p:nvSpPr>
          <p:cNvPr id="9" name="Bouée 40">
            <a:extLst>
              <a:ext uri="{FF2B5EF4-FFF2-40B4-BE49-F238E27FC236}"/>
            </a:extLst>
          </p:cNvPr>
          <p:cNvSpPr/>
          <p:nvPr/>
        </p:nvSpPr>
        <p:spPr>
          <a:xfrm>
            <a:off x="1000125" y="1643063"/>
            <a:ext cx="1571625" cy="1071562"/>
          </a:xfrm>
          <a:prstGeom prst="donu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5" name="Bouée 40">
            <a:extLst>
              <a:ext uri="{FF2B5EF4-FFF2-40B4-BE49-F238E27FC236}"/>
            </a:extLst>
          </p:cNvPr>
          <p:cNvSpPr/>
          <p:nvPr/>
        </p:nvSpPr>
        <p:spPr>
          <a:xfrm>
            <a:off x="2286000" y="5857875"/>
            <a:ext cx="1857375" cy="785813"/>
          </a:xfrm>
          <a:prstGeom prst="donu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pic>
        <p:nvPicPr>
          <p:cNvPr id="14" name="Picture 25"/>
          <p:cNvPicPr>
            <a:picLocks noChangeAspect="1"/>
          </p:cNvPicPr>
          <p:nvPr/>
        </p:nvPicPr>
        <p:blipFill>
          <a:blip r:embed="rId3"/>
          <a:srcRect l="17299" t="19385" r="11053" b="24403"/>
          <a:stretch>
            <a:fillRect/>
          </a:stretch>
        </p:blipFill>
        <p:spPr bwMode="auto">
          <a:xfrm>
            <a:off x="3500438" y="785813"/>
            <a:ext cx="1071562" cy="1071562"/>
          </a:xfrm>
          <a:prstGeom prst="rect">
            <a:avLst/>
          </a:prstGeom>
          <a:noFill/>
          <a:ln w="9525">
            <a:noFill/>
            <a:miter lim="800000"/>
            <a:headEnd/>
            <a:tailEnd/>
          </a:ln>
        </p:spPr>
      </p:pic>
      <p:sp>
        <p:nvSpPr>
          <p:cNvPr id="13" name="Titre 1"/>
          <p:cNvSpPr txBox="1">
            <a:spLocks/>
          </p:cNvSpPr>
          <p:nvPr/>
        </p:nvSpPr>
        <p:spPr>
          <a:xfrm>
            <a:off x="914464" y="-142900"/>
            <a:ext cx="8158130" cy="857256"/>
          </a:xfrm>
          <a:prstGeom prst="rect">
            <a:avLst/>
          </a:prstGeom>
        </p:spPr>
        <p:txBody>
          <a:bodyPr vert="horz" anchor="ct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lang="fr-FR" sz="350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latin typeface="Times New Roman" pitchFamily="18" charset="0"/>
                <a:ea typeface="+mj-ea"/>
                <a:cs typeface="Times New Roman" pitchFamily="18" charset="0"/>
              </a:rPr>
              <a:t>3- Toxicité potentielle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4" presetClass="entr" presetSubtype="0" accel="10000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ppt_w*0.05"/>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anim calcmode="lin" valueType="num">
                                      <p:cBhvr>
                                        <p:cTn id="19" dur="500" fill="hold"/>
                                        <p:tgtEl>
                                          <p:spTgt spid="3"/>
                                        </p:tgtEl>
                                        <p:attrNameLst>
                                          <p:attrName>ppt_x</p:attrName>
                                        </p:attrNameLst>
                                      </p:cBhvr>
                                      <p:tavLst>
                                        <p:tav tm="0">
                                          <p:val>
                                            <p:strVal val="#ppt_x-.2"/>
                                          </p:val>
                                        </p:tav>
                                        <p:tav tm="100000">
                                          <p:val>
                                            <p:strVal val="#ppt_x"/>
                                          </p:val>
                                        </p:tav>
                                      </p:tavLst>
                                    </p:anim>
                                    <p:anim calcmode="lin" valueType="num">
                                      <p:cBhvr>
                                        <p:cTn id="20" dur="500" fill="hold"/>
                                        <p:tgtEl>
                                          <p:spTgt spid="3"/>
                                        </p:tgtEl>
                                        <p:attrNameLst>
                                          <p:attrName>ppt_y</p:attrName>
                                        </p:attrNameLst>
                                      </p:cBhvr>
                                      <p:tavLst>
                                        <p:tav tm="0">
                                          <p:val>
                                            <p:strVal val="#ppt_y"/>
                                          </p:val>
                                        </p:tav>
                                        <p:tav tm="100000">
                                          <p:val>
                                            <p:strVal val="#ppt_y"/>
                                          </p:val>
                                        </p:tav>
                                      </p:tavLst>
                                    </p:anim>
                                    <p:animEffect transition="in" filter="fade">
                                      <p:cBhvr>
                                        <p:cTn id="21" dur="500"/>
                                        <p:tgtEl>
                                          <p:spTgt spid="3"/>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2"/>
                                          </p:val>
                                        </p:tav>
                                        <p:tav tm="100000">
                                          <p:val>
                                            <p:strVal val="#ppt_x"/>
                                          </p:val>
                                        </p:tav>
                                      </p:tavLst>
                                    </p:anim>
                                    <p:anim calcmode="lin" valueType="num">
                                      <p:cBhvr>
                                        <p:cTn id="25"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7"/>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8"/>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9"/>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p:bldP spid="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C7NP00014F.gif"/>
          <p:cNvPicPr>
            <a:picLocks noChangeAspect="1"/>
          </p:cNvPicPr>
          <p:nvPr/>
        </p:nvPicPr>
        <p:blipFill>
          <a:blip r:embed="rId2"/>
          <a:srcRect r="45235"/>
          <a:stretch>
            <a:fillRect/>
          </a:stretch>
        </p:blipFill>
        <p:spPr bwMode="auto">
          <a:xfrm>
            <a:off x="214282" y="2500306"/>
            <a:ext cx="4857750" cy="4032250"/>
          </a:xfrm>
          <a:prstGeom prst="rect">
            <a:avLst/>
          </a:prstGeom>
          <a:noFill/>
          <a:ln w="9525">
            <a:noFill/>
            <a:miter lim="800000"/>
            <a:headEnd/>
            <a:tailEnd/>
          </a:ln>
        </p:spPr>
      </p:pic>
      <p:sp>
        <p:nvSpPr>
          <p:cNvPr id="4" name="Chevron 3">
            <a:extLst>
              <a:ext uri="{FF2B5EF4-FFF2-40B4-BE49-F238E27FC236}"/>
            </a:extLst>
          </p:cNvPr>
          <p:cNvSpPr/>
          <p:nvPr/>
        </p:nvSpPr>
        <p:spPr>
          <a:xfrm>
            <a:off x="293688" y="1004888"/>
            <a:ext cx="285750"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5" name="Rectangle à coins arrondis 22">
            <a:extLst>
              <a:ext uri="{FF2B5EF4-FFF2-40B4-BE49-F238E27FC236}"/>
            </a:extLst>
          </p:cNvPr>
          <p:cNvSpPr/>
          <p:nvPr/>
        </p:nvSpPr>
        <p:spPr>
          <a:xfrm>
            <a:off x="1000125" y="928688"/>
            <a:ext cx="2170113" cy="498475"/>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sp>
        <p:nvSpPr>
          <p:cNvPr id="6" name="Chevron 5">
            <a:extLst>
              <a:ext uri="{FF2B5EF4-FFF2-40B4-BE49-F238E27FC236}"/>
            </a:extLst>
          </p:cNvPr>
          <p:cNvSpPr/>
          <p:nvPr/>
        </p:nvSpPr>
        <p:spPr>
          <a:xfrm>
            <a:off x="611188" y="1004888"/>
            <a:ext cx="285750"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7" name="ZoneTexte 34"/>
          <p:cNvSpPr txBox="1">
            <a:spLocks noChangeArrowheads="1"/>
          </p:cNvSpPr>
          <p:nvPr/>
        </p:nvSpPr>
        <p:spPr bwMode="auto">
          <a:xfrm>
            <a:off x="1571625" y="1000125"/>
            <a:ext cx="1047750" cy="400050"/>
          </a:xfrm>
          <a:prstGeom prst="rect">
            <a:avLst/>
          </a:prstGeom>
          <a:noFill/>
          <a:ln w="9525">
            <a:noFill/>
            <a:miter lim="800000"/>
            <a:headEnd/>
            <a:tailEnd/>
          </a:ln>
        </p:spPr>
        <p:txBody>
          <a:bodyPr>
            <a:spAutoFit/>
          </a:bodyPr>
          <a:lstStyle/>
          <a:p>
            <a:r>
              <a:rPr lang="fr-FR" altLang="fr-FR" sz="2000" dirty="0" err="1">
                <a:solidFill>
                  <a:srgbClr val="FF0000"/>
                </a:solidFill>
                <a:cs typeface="Times New Roman" pitchFamily="18" charset="0"/>
              </a:rPr>
              <a:t>hERG</a:t>
            </a:r>
            <a:endParaRPr lang="fr-FR" altLang="fr-FR" sz="2000" dirty="0">
              <a:solidFill>
                <a:srgbClr val="FF0000"/>
              </a:solidFill>
              <a:cs typeface="Times New Roman" pitchFamily="18" charset="0"/>
            </a:endParaRPr>
          </a:p>
        </p:txBody>
      </p:sp>
      <p:pic>
        <p:nvPicPr>
          <p:cNvPr id="8" name="Picture 15"/>
          <p:cNvPicPr>
            <a:picLocks noChangeAspect="1"/>
          </p:cNvPicPr>
          <p:nvPr/>
        </p:nvPicPr>
        <p:blipFill>
          <a:blip r:embed="rId3"/>
          <a:srcRect l="19885" t="16573" r="16672" b="24382"/>
          <a:stretch>
            <a:fillRect/>
          </a:stretch>
        </p:blipFill>
        <p:spPr bwMode="auto">
          <a:xfrm>
            <a:off x="3500438" y="1571625"/>
            <a:ext cx="1804987" cy="1077913"/>
          </a:xfrm>
          <a:prstGeom prst="rect">
            <a:avLst/>
          </a:prstGeom>
          <a:noFill/>
          <a:ln w="9525">
            <a:noFill/>
            <a:miter lim="800000"/>
            <a:headEnd/>
            <a:tailEnd/>
          </a:ln>
        </p:spPr>
      </p:pic>
      <p:pic>
        <p:nvPicPr>
          <p:cNvPr id="12" name="Picture 11"/>
          <p:cNvPicPr>
            <a:picLocks noChangeAspect="1"/>
          </p:cNvPicPr>
          <p:nvPr/>
        </p:nvPicPr>
        <p:blipFill>
          <a:blip r:embed="rId4"/>
          <a:srcRect l="10516" t="28308" r="22743" b="26981"/>
          <a:stretch>
            <a:fillRect/>
          </a:stretch>
        </p:blipFill>
        <p:spPr bwMode="auto">
          <a:xfrm>
            <a:off x="0" y="3214688"/>
            <a:ext cx="1714500" cy="928687"/>
          </a:xfrm>
          <a:prstGeom prst="rect">
            <a:avLst/>
          </a:prstGeom>
          <a:noFill/>
          <a:ln w="9525">
            <a:noFill/>
            <a:miter lim="800000"/>
            <a:headEnd/>
            <a:tailEnd/>
          </a:ln>
        </p:spPr>
      </p:pic>
      <p:pic>
        <p:nvPicPr>
          <p:cNvPr id="13" name="Picture 12"/>
          <p:cNvPicPr>
            <a:picLocks noChangeAspect="1"/>
          </p:cNvPicPr>
          <p:nvPr/>
        </p:nvPicPr>
        <p:blipFill>
          <a:blip r:embed="rId5"/>
          <a:srcRect l="13274" t="27631" r="12134" b="28722"/>
          <a:stretch>
            <a:fillRect/>
          </a:stretch>
        </p:blipFill>
        <p:spPr bwMode="auto">
          <a:xfrm>
            <a:off x="3571875" y="3000375"/>
            <a:ext cx="1747838" cy="1071563"/>
          </a:xfrm>
          <a:prstGeom prst="rect">
            <a:avLst/>
          </a:prstGeom>
          <a:noFill/>
          <a:ln w="9525">
            <a:noFill/>
            <a:miter lim="800000"/>
            <a:headEnd/>
            <a:tailEnd/>
          </a:ln>
        </p:spPr>
      </p:pic>
      <p:pic>
        <p:nvPicPr>
          <p:cNvPr id="14" name="Picture 10"/>
          <p:cNvPicPr>
            <a:picLocks noChangeAspect="1"/>
          </p:cNvPicPr>
          <p:nvPr/>
        </p:nvPicPr>
        <p:blipFill>
          <a:blip r:embed="rId6"/>
          <a:srcRect l="19048" t="28519" r="10767" b="32526"/>
          <a:stretch>
            <a:fillRect/>
          </a:stretch>
        </p:blipFill>
        <p:spPr bwMode="auto">
          <a:xfrm>
            <a:off x="2000250" y="1857375"/>
            <a:ext cx="1677988" cy="954088"/>
          </a:xfrm>
          <a:prstGeom prst="rect">
            <a:avLst/>
          </a:prstGeom>
          <a:noFill/>
          <a:ln w="9525">
            <a:noFill/>
            <a:miter lim="800000"/>
            <a:headEnd/>
            <a:tailEnd/>
          </a:ln>
        </p:spPr>
      </p:pic>
      <p:pic>
        <p:nvPicPr>
          <p:cNvPr id="15" name="Picture 13"/>
          <p:cNvPicPr>
            <a:picLocks noChangeAspect="1"/>
          </p:cNvPicPr>
          <p:nvPr/>
        </p:nvPicPr>
        <p:blipFill>
          <a:blip r:embed="rId7"/>
          <a:srcRect l="17299" t="19385" r="11053" b="24403"/>
          <a:stretch>
            <a:fillRect/>
          </a:stretch>
        </p:blipFill>
        <p:spPr bwMode="auto">
          <a:xfrm>
            <a:off x="214313" y="1857375"/>
            <a:ext cx="1487487" cy="1109663"/>
          </a:xfrm>
          <a:prstGeom prst="rect">
            <a:avLst/>
          </a:prstGeom>
          <a:noFill/>
          <a:ln w="9525">
            <a:noFill/>
            <a:miter lim="800000"/>
            <a:headEnd/>
            <a:tailEnd/>
          </a:ln>
        </p:spPr>
      </p:pic>
      <p:pic>
        <p:nvPicPr>
          <p:cNvPr id="16" name="Image 2" descr="C7NP00014F.gif"/>
          <p:cNvPicPr>
            <a:picLocks noChangeAspect="1"/>
          </p:cNvPicPr>
          <p:nvPr/>
        </p:nvPicPr>
        <p:blipFill>
          <a:blip r:embed="rId2"/>
          <a:srcRect l="54765"/>
          <a:stretch>
            <a:fillRect/>
          </a:stretch>
        </p:blipFill>
        <p:spPr bwMode="auto">
          <a:xfrm>
            <a:off x="5572125" y="2714625"/>
            <a:ext cx="3297238" cy="3606800"/>
          </a:xfrm>
          <a:prstGeom prst="rect">
            <a:avLst/>
          </a:prstGeom>
          <a:noFill/>
          <a:ln w="9525">
            <a:noFill/>
            <a:miter lim="800000"/>
            <a:headEnd/>
            <a:tailEnd/>
          </a:ln>
        </p:spPr>
      </p:pic>
      <p:sp>
        <p:nvSpPr>
          <p:cNvPr id="23" name="Ellipse 22">
            <a:extLst>
              <a:ext uri="{FF2B5EF4-FFF2-40B4-BE49-F238E27FC236}"/>
            </a:extLst>
          </p:cNvPr>
          <p:cNvSpPr/>
          <p:nvPr/>
        </p:nvSpPr>
        <p:spPr>
          <a:xfrm>
            <a:off x="785786" y="5357826"/>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25" name="Ellipse 24">
            <a:extLst>
              <a:ext uri="{FF2B5EF4-FFF2-40B4-BE49-F238E27FC236}"/>
            </a:extLst>
          </p:cNvPr>
          <p:cNvSpPr/>
          <p:nvPr/>
        </p:nvSpPr>
        <p:spPr>
          <a:xfrm>
            <a:off x="4000496" y="5572140"/>
            <a:ext cx="642942"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28" name="Ellipse 27">
            <a:extLst>
              <a:ext uri="{FF2B5EF4-FFF2-40B4-BE49-F238E27FC236}"/>
            </a:extLst>
          </p:cNvPr>
          <p:cNvSpPr/>
          <p:nvPr/>
        </p:nvSpPr>
        <p:spPr>
          <a:xfrm>
            <a:off x="857224" y="6072206"/>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29" name="Ellipse 28">
            <a:extLst>
              <a:ext uri="{FF2B5EF4-FFF2-40B4-BE49-F238E27FC236}"/>
            </a:extLst>
          </p:cNvPr>
          <p:cNvSpPr/>
          <p:nvPr/>
        </p:nvSpPr>
        <p:spPr>
          <a:xfrm>
            <a:off x="1500166" y="6286496"/>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30" name="Ellipse 29">
            <a:extLst>
              <a:ext uri="{FF2B5EF4-FFF2-40B4-BE49-F238E27FC236}"/>
            </a:extLst>
          </p:cNvPr>
          <p:cNvSpPr/>
          <p:nvPr/>
        </p:nvSpPr>
        <p:spPr>
          <a:xfrm>
            <a:off x="3214678" y="6286496"/>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31" name="Ellipse 30">
            <a:extLst>
              <a:ext uri="{FF2B5EF4-FFF2-40B4-BE49-F238E27FC236}"/>
            </a:extLst>
          </p:cNvPr>
          <p:cNvSpPr/>
          <p:nvPr/>
        </p:nvSpPr>
        <p:spPr>
          <a:xfrm>
            <a:off x="1428728" y="5429264"/>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34" name="Ellipse 33">
            <a:extLst>
              <a:ext uri="{FF2B5EF4-FFF2-40B4-BE49-F238E27FC236}"/>
            </a:extLst>
          </p:cNvPr>
          <p:cNvSpPr/>
          <p:nvPr/>
        </p:nvSpPr>
        <p:spPr>
          <a:xfrm>
            <a:off x="2357422" y="6286496"/>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35" name="Ellipse 34">
            <a:extLst>
              <a:ext uri="{FF2B5EF4-FFF2-40B4-BE49-F238E27FC236}"/>
            </a:extLst>
          </p:cNvPr>
          <p:cNvSpPr/>
          <p:nvPr/>
        </p:nvSpPr>
        <p:spPr>
          <a:xfrm>
            <a:off x="3286116" y="5715016"/>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36" name="Rectangle 35"/>
          <p:cNvSpPr>
            <a:spLocks noChangeArrowheads="1"/>
          </p:cNvSpPr>
          <p:nvPr/>
        </p:nvSpPr>
        <p:spPr bwMode="auto">
          <a:xfrm>
            <a:off x="2143125" y="3786188"/>
            <a:ext cx="1466850" cy="461962"/>
          </a:xfrm>
          <a:prstGeom prst="rect">
            <a:avLst/>
          </a:prstGeom>
          <a:noFill/>
          <a:ln w="9525">
            <a:noFill/>
            <a:miter lim="800000"/>
            <a:headEnd/>
            <a:tailEnd/>
          </a:ln>
        </p:spPr>
        <p:txBody>
          <a:bodyPr wrap="none">
            <a:spAutoFit/>
          </a:bodyPr>
          <a:lstStyle/>
          <a:p>
            <a:r>
              <a:rPr lang="fr-FR" altLang="fr-FR">
                <a:solidFill>
                  <a:srgbClr val="C00000"/>
                </a:solidFill>
              </a:rPr>
              <a:t>inhibition</a:t>
            </a:r>
          </a:p>
        </p:txBody>
      </p:sp>
      <p:cxnSp>
        <p:nvCxnSpPr>
          <p:cNvPr id="37" name="Connecteur droit avec flèche 36">
            <a:extLst>
              <a:ext uri="{FF2B5EF4-FFF2-40B4-BE49-F238E27FC236}"/>
            </a:extLst>
          </p:cNvPr>
          <p:cNvCxnSpPr/>
          <p:nvPr/>
        </p:nvCxnSpPr>
        <p:spPr>
          <a:xfrm rot="5400000">
            <a:off x="2266950" y="3160713"/>
            <a:ext cx="893763" cy="1587"/>
          </a:xfrm>
          <a:prstGeom prst="straightConnector1">
            <a:avLst/>
          </a:prstGeom>
          <a:ln>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38" name="Connecteur droit avec flèche 37">
            <a:extLst>
              <a:ext uri="{FF2B5EF4-FFF2-40B4-BE49-F238E27FC236}"/>
            </a:extLst>
          </p:cNvPr>
          <p:cNvCxnSpPr/>
          <p:nvPr/>
        </p:nvCxnSpPr>
        <p:spPr>
          <a:xfrm rot="5400000">
            <a:off x="2855913" y="2509838"/>
            <a:ext cx="1082675" cy="1063625"/>
          </a:xfrm>
          <a:prstGeom prst="straightConnector1">
            <a:avLst/>
          </a:prstGeom>
          <a:ln>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extLst>
          </p:cNvPr>
          <p:cNvCxnSpPr/>
          <p:nvPr/>
        </p:nvCxnSpPr>
        <p:spPr>
          <a:xfrm>
            <a:off x="1500188" y="2786063"/>
            <a:ext cx="1071562" cy="78581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extLst>
          </p:cNvPr>
          <p:cNvCxnSpPr/>
          <p:nvPr/>
        </p:nvCxnSpPr>
        <p:spPr>
          <a:xfrm>
            <a:off x="1214438" y="4000500"/>
            <a:ext cx="642937" cy="158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extLst>
          </p:cNvPr>
          <p:cNvCxnSpPr/>
          <p:nvPr/>
        </p:nvCxnSpPr>
        <p:spPr>
          <a:xfrm rot="10800000" flipV="1">
            <a:off x="3170238" y="3867150"/>
            <a:ext cx="839787" cy="20638"/>
          </a:xfrm>
          <a:prstGeom prst="straightConnector1">
            <a:avLst/>
          </a:prstGeom>
          <a:ln>
            <a:solidFill>
              <a:srgbClr val="D1D448"/>
            </a:solidFill>
            <a:tailEnd type="arrow"/>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extLst>
          </p:cNvPr>
          <p:cNvSpPr/>
          <p:nvPr/>
        </p:nvSpPr>
        <p:spPr>
          <a:xfrm>
            <a:off x="4000496" y="6286496"/>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46" name="Ellipse 45">
            <a:extLst>
              <a:ext uri="{FF2B5EF4-FFF2-40B4-BE49-F238E27FC236}"/>
            </a:extLst>
          </p:cNvPr>
          <p:cNvSpPr/>
          <p:nvPr/>
        </p:nvSpPr>
        <p:spPr>
          <a:xfrm>
            <a:off x="2285984" y="5857892"/>
            <a:ext cx="571504" cy="571504"/>
          </a:xfrm>
          <a:prstGeom prst="ellipse">
            <a:avLst/>
          </a:prstGeom>
          <a:solidFill>
            <a:srgbClr val="C00000"/>
          </a:solidFill>
          <a:ln>
            <a:solidFill>
              <a:srgbClr val="C0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r>
              <a:rPr lang="fr-FR" sz="1600" dirty="0"/>
              <a:t>K+</a:t>
            </a:r>
          </a:p>
        </p:txBody>
      </p:sp>
      <p:sp>
        <p:nvSpPr>
          <p:cNvPr id="48" name="Flèche droite à entaille 47">
            <a:extLst>
              <a:ext uri="{FF2B5EF4-FFF2-40B4-BE49-F238E27FC236}"/>
            </a:extLst>
          </p:cNvPr>
          <p:cNvSpPr/>
          <p:nvPr/>
        </p:nvSpPr>
        <p:spPr>
          <a:xfrm>
            <a:off x="5214938" y="4929188"/>
            <a:ext cx="571500" cy="285750"/>
          </a:xfrm>
          <a:prstGeom prst="notchedRightArrow">
            <a:avLst/>
          </a:prstGeom>
          <a:solidFill>
            <a:srgbClr val="FF0000"/>
          </a:solidFill>
          <a:ln/>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fr-FR"/>
          </a:p>
        </p:txBody>
      </p:sp>
      <p:sp>
        <p:nvSpPr>
          <p:cNvPr id="49" name="Rectangle 48">
            <a:extLst>
              <a:ext uri="{FF2B5EF4-FFF2-40B4-BE49-F238E27FC236}"/>
            </a:extLst>
          </p:cNvPr>
          <p:cNvSpPr/>
          <p:nvPr/>
        </p:nvSpPr>
        <p:spPr>
          <a:xfrm>
            <a:off x="6429375" y="4000500"/>
            <a:ext cx="1643063" cy="1214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0" name="Image 49" descr="-168-97677.gif">
            <a:extLst>
              <a:ext uri="{FF2B5EF4-FFF2-40B4-BE49-F238E27FC236}"/>
            </a:extLst>
          </p:cNvPr>
          <p:cNvPicPr>
            <a:picLocks noChangeAspect="1"/>
          </p:cNvPicPr>
          <p:nvPr/>
        </p:nvPicPr>
        <p:blipFill>
          <a:blip r:embed="rId8"/>
          <a:stretch>
            <a:fillRect/>
          </a:stretch>
        </p:blipFill>
        <p:spPr>
          <a:xfrm>
            <a:off x="5929322" y="3857628"/>
            <a:ext cx="2286016" cy="1500198"/>
          </a:xfrm>
          <a:prstGeom prst="rect">
            <a:avLst/>
          </a:prstGeom>
          <a:ln>
            <a:noFill/>
          </a:ln>
          <a:effectLst>
            <a:softEdge rad="112500"/>
          </a:effectLst>
        </p:spPr>
      </p:pic>
      <p:sp>
        <p:nvSpPr>
          <p:cNvPr id="52" name="Titre 1"/>
          <p:cNvSpPr txBox="1">
            <a:spLocks/>
          </p:cNvSpPr>
          <p:nvPr/>
        </p:nvSpPr>
        <p:spPr>
          <a:xfrm>
            <a:off x="914464" y="-142900"/>
            <a:ext cx="8158130" cy="857256"/>
          </a:xfrm>
          <a:prstGeom prst="rect">
            <a:avLst/>
          </a:prstGeom>
        </p:spPr>
        <p:txBody>
          <a:bodyPr vert="horz" anchor="ct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lang="fr-FR" sz="350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latin typeface="Times New Roman" pitchFamily="18" charset="0"/>
                <a:ea typeface="+mj-ea"/>
                <a:cs typeface="Times New Roman" pitchFamily="18" charset="0"/>
              </a:rPr>
              <a:t>3- Toxicité potentielle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4" presetClass="entr" presetSubtype="0" accel="10000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strVal val="#ppt_w*0.05"/>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anim calcmode="lin" valueType="num">
                                      <p:cBhvr>
                                        <p:cTn id="19" dur="500" fill="hold"/>
                                        <p:tgtEl>
                                          <p:spTgt spid="5"/>
                                        </p:tgtEl>
                                        <p:attrNameLst>
                                          <p:attrName>ppt_x</p:attrName>
                                        </p:attrNameLst>
                                      </p:cBhvr>
                                      <p:tavLst>
                                        <p:tav tm="0">
                                          <p:val>
                                            <p:strVal val="#ppt_x-.2"/>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Effect transition="in" filter="fade">
                                      <p:cBhvr>
                                        <p:cTn id="21" dur="500"/>
                                        <p:tgtEl>
                                          <p:spTgt spid="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ppt_x</p:attrName>
                                        </p:attrNameLst>
                                      </p:cBhvr>
                                      <p:tavLst>
                                        <p:tav tm="0">
                                          <p:val>
                                            <p:strVal val="#ppt_x-.2"/>
                                          </p:val>
                                        </p:tav>
                                        <p:tav tm="100000">
                                          <p:val>
                                            <p:strVal val="#ppt_x"/>
                                          </p:val>
                                        </p:tav>
                                      </p:tavLst>
                                    </p:anim>
                                    <p:anim calcmode="lin" valueType="num">
                                      <p:cBhvr>
                                        <p:cTn id="25"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nodeType="clickEffect">
                                  <p:stCondLst>
                                    <p:cond delay="0"/>
                                  </p:stCondLst>
                                  <p:childTnLst>
                                    <p:animMotion origin="layout" path="M 0.0007 -0.00347 C 0.0059 -0.00532 0.01945 -0.0118 0.0231 -0.01736 C 0.02691 -0.02291 0.03351 -0.03564 0.03351 -0.03541 C 0.04237 -0.07083 0.0349 -0.10833 0.04376 -0.14375 C 0.04323 -0.18125 0.04306 -0.21898 0.04202 -0.25648 C 0.0415 -0.27546 0.03455 -0.29745 0.03178 -0.3162 C 0.02952 -0.33102 0.0257 -0.35717 0.01962 -0.36898 C 0.01441 -0.38958 0.0198 -0.37777 0.01112 -0.3875 C 0.00921 -0.38958 0.00782 -0.39236 0.0059 -0.39444 C 0.0026 -0.39791 -0.00052 -0.40162 -0.00451 -0.40347 C -0.00624 -0.40416 -0.00972 -0.40578 -0.00972 -0.40555 " pathEditMode="relative" rAng="0" ptsTypes="ffffffffffA">
                                      <p:cBhvr>
                                        <p:cTn id="49" dur="500" fill="hold"/>
                                        <p:tgtEl>
                                          <p:spTgt spid="34"/>
                                        </p:tgtEl>
                                        <p:attrNameLst>
                                          <p:attrName>ppt_x</p:attrName>
                                          <p:attrName>ppt_y</p:attrName>
                                        </p:attrNameLst>
                                      </p:cBhvr>
                                      <p:rCtr x="16" y="-201"/>
                                    </p:animMotion>
                                  </p:childTnLst>
                                </p:cTn>
                              </p:par>
                              <p:par>
                                <p:cTn id="50" presetID="1" presetClass="exit" presetSubtype="0" fill="hold" nodeType="withEffect">
                                  <p:stCondLst>
                                    <p:cond delay="0"/>
                                  </p:stCondLst>
                                  <p:childTnLst>
                                    <p:set>
                                      <p:cBhvr>
                                        <p:cTn id="51" dur="1" fill="hold">
                                          <p:stCondLst>
                                            <p:cond delay="0"/>
                                          </p:stCondLst>
                                        </p:cTn>
                                        <p:tgtEl>
                                          <p:spTgt spid="25"/>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35"/>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4"/>
                                        </p:tgtEl>
                                        <p:attrNameLst>
                                          <p:attrName>style.visibility</p:attrName>
                                        </p:attrNameLst>
                                      </p:cBhvr>
                                      <p:to>
                                        <p:strVal val="hidden"/>
                                      </p:to>
                                    </p:set>
                                  </p:childTnLst>
                                </p:cTn>
                              </p:par>
                              <p:par>
                                <p:cTn id="60" presetID="53"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53"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Effect transition="in" filter="fade">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par>
                                <p:cTn id="74" presetID="53" presetClass="entr" presetSubtype="0" fill="hold" nodeType="with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par>
                                <p:cTn id="79" presetID="1" presetClass="entr" presetSubtype="0"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53"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Effect transition="in" filter="fade">
                                      <p:cBhvr>
                                        <p:cTn id="85" dur="500"/>
                                        <p:tgtEl>
                                          <p:spTgt spid="15"/>
                                        </p:tgtEl>
                                      </p:cBhvr>
                                    </p:animEffect>
                                  </p:childTnLst>
                                </p:cTn>
                              </p:par>
                              <p:par>
                                <p:cTn id="86" presetID="1"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childTnLst>
                                </p:cTn>
                              </p:par>
                              <p:par>
                                <p:cTn id="88" presetID="53"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 calcmode="lin" valueType="num">
                                      <p:cBhvr>
                                        <p:cTn id="90" dur="500" fill="hold"/>
                                        <p:tgtEl>
                                          <p:spTgt spid="13"/>
                                        </p:tgtEl>
                                        <p:attrNameLst>
                                          <p:attrName>ppt_w</p:attrName>
                                        </p:attrNameLst>
                                      </p:cBhvr>
                                      <p:tavLst>
                                        <p:tav tm="0">
                                          <p:val>
                                            <p:fltVal val="0"/>
                                          </p:val>
                                        </p:tav>
                                        <p:tav tm="100000">
                                          <p:val>
                                            <p:strVal val="#ppt_w"/>
                                          </p:val>
                                        </p:tav>
                                      </p:tavLst>
                                    </p:anim>
                                    <p:anim calcmode="lin" valueType="num">
                                      <p:cBhvr>
                                        <p:cTn id="91" dur="500" fill="hold"/>
                                        <p:tgtEl>
                                          <p:spTgt spid="13"/>
                                        </p:tgtEl>
                                        <p:attrNameLst>
                                          <p:attrName>ppt_h</p:attrName>
                                        </p:attrNameLst>
                                      </p:cBhvr>
                                      <p:tavLst>
                                        <p:tav tm="0">
                                          <p:val>
                                            <p:fltVal val="0"/>
                                          </p:val>
                                        </p:tav>
                                        <p:tav tm="100000">
                                          <p:val>
                                            <p:strVal val="#ppt_h"/>
                                          </p:val>
                                        </p:tav>
                                      </p:tavLst>
                                    </p:anim>
                                    <p:animEffect transition="in" filter="fade">
                                      <p:cBhvr>
                                        <p:cTn id="92" dur="500"/>
                                        <p:tgtEl>
                                          <p:spTgt spid="13"/>
                                        </p:tgtEl>
                                      </p:cBhvr>
                                    </p:animEffect>
                                  </p:childTnLst>
                                </p:cTn>
                              </p:par>
                              <p:par>
                                <p:cTn id="93" presetID="1" presetClass="entr" presetSubtype="0"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par>
                          <p:cTn id="95" fill="hold" nodeType="afterGroup">
                            <p:stCondLst>
                              <p:cond delay="500"/>
                            </p:stCondLst>
                            <p:childTnLst>
                              <p:par>
                                <p:cTn id="96" presetID="10" presetClass="entr" presetSubtype="0"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fade">
                                      <p:cBhvr>
                                        <p:cTn id="98" dur="2000"/>
                                        <p:tgtEl>
                                          <p:spTgt spid="28"/>
                                        </p:tgtEl>
                                      </p:cBhvr>
                                    </p:animEffect>
                                  </p:childTnLst>
                                </p:cTn>
                              </p:par>
                              <p:par>
                                <p:cTn id="99" presetID="10" presetClass="entr" presetSubtype="0" fill="hold"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1000"/>
                                        <p:tgtEl>
                                          <p:spTgt spid="46"/>
                                        </p:tgtEl>
                                      </p:cBhvr>
                                    </p:animEffect>
                                  </p:childTnLst>
                                </p:cTn>
                              </p:par>
                              <p:par>
                                <p:cTn id="102" presetID="10" presetClass="entr" presetSubtype="0"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1000"/>
                                        <p:tgtEl>
                                          <p:spTgt spid="29"/>
                                        </p:tgtEl>
                                      </p:cBhvr>
                                    </p:animEffect>
                                  </p:childTnLst>
                                </p:cTn>
                              </p:par>
                              <p:par>
                                <p:cTn id="105" presetID="10"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childTnLst>
                                </p:cTn>
                              </p:par>
                              <p:par>
                                <p:cTn id="108" presetID="10"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childTnLst>
                                </p:cTn>
                              </p:par>
                              <p:par>
                                <p:cTn id="111" presetID="10" presetClass="entr" presetSubtype="0" fill="hold" nodeType="withEffect">
                                  <p:stCondLst>
                                    <p:cond delay="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1000"/>
                                        <p:tgtEl>
                                          <p:spTgt spid="45"/>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42" presetClass="entr" presetSubtype="0" fill="hold" nodeType="click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fade">
                                      <p:cBhvr>
                                        <p:cTn id="118" dur="500"/>
                                        <p:tgtEl>
                                          <p:spTgt spid="48"/>
                                        </p:tgtEl>
                                      </p:cBhvr>
                                    </p:animEffect>
                                    <p:anim calcmode="lin" valueType="num">
                                      <p:cBhvr>
                                        <p:cTn id="119" dur="500" fill="hold"/>
                                        <p:tgtEl>
                                          <p:spTgt spid="48"/>
                                        </p:tgtEl>
                                        <p:attrNameLst>
                                          <p:attrName>ppt_x</p:attrName>
                                        </p:attrNameLst>
                                      </p:cBhvr>
                                      <p:tavLst>
                                        <p:tav tm="0">
                                          <p:val>
                                            <p:strVal val="#ppt_x"/>
                                          </p:val>
                                        </p:tav>
                                        <p:tav tm="100000">
                                          <p:val>
                                            <p:strVal val="#ppt_x"/>
                                          </p:val>
                                        </p:tav>
                                      </p:tavLst>
                                    </p:anim>
                                    <p:anim calcmode="lin" valueType="num">
                                      <p:cBhvr>
                                        <p:cTn id="120" dur="500" fill="hold"/>
                                        <p:tgtEl>
                                          <p:spTgt spid="48"/>
                                        </p:tgtEl>
                                        <p:attrNameLst>
                                          <p:attrName>ppt_y</p:attrName>
                                        </p:attrNameLst>
                                      </p:cBhvr>
                                      <p:tavLst>
                                        <p:tav tm="0">
                                          <p:val>
                                            <p:strVal val="#ppt_y+.1"/>
                                          </p:val>
                                        </p:tav>
                                        <p:tav tm="100000">
                                          <p:val>
                                            <p:strVal val="#ppt_y"/>
                                          </p:val>
                                        </p:tav>
                                      </p:tavLst>
                                    </p:anim>
                                  </p:childTnLst>
                                </p:cTn>
                              </p:par>
                              <p:par>
                                <p:cTn id="121" presetID="1" presetClass="entr" presetSubtype="0" fill="hold" nodeType="withEffect">
                                  <p:stCondLst>
                                    <p:cond delay="0"/>
                                  </p:stCondLst>
                                  <p:childTnLst>
                                    <p:set>
                                      <p:cBhvr>
                                        <p:cTn id="122" dur="1" fill="hold">
                                          <p:stCondLst>
                                            <p:cond delay="0"/>
                                          </p:stCondLst>
                                        </p:cTn>
                                        <p:tgtEl>
                                          <p:spTgt spid="1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0"/>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3"/>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4"/>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5"/>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6"/>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7"/>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8"/>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2"/>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3"/>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1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5"/>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16"/>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3"/>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25"/>
                                        </p:tgtEl>
                                        <p:attrNameLst>
                                          <p:attrName>style.visibility</p:attrName>
                                        </p:attrNameLst>
                                      </p:cBhvr>
                                      <p:to>
                                        <p:strVal val="hidden"/>
                                      </p:to>
                                    </p:set>
                                  </p:childTnLst>
                                </p:cTn>
                              </p:par>
                              <p:par>
                                <p:cTn id="157" presetID="1" presetClass="exit" presetSubtype="0" fill="hold" nodeType="withEffect">
                                  <p:stCondLst>
                                    <p:cond delay="0"/>
                                  </p:stCondLst>
                                  <p:childTnLst>
                                    <p:set>
                                      <p:cBhvr>
                                        <p:cTn id="158" dur="1" fill="hold">
                                          <p:stCondLst>
                                            <p:cond delay="0"/>
                                          </p:stCondLst>
                                        </p:cTn>
                                        <p:tgtEl>
                                          <p:spTgt spid="28"/>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29"/>
                                        </p:tgtEl>
                                        <p:attrNameLst>
                                          <p:attrName>style.visibility</p:attrName>
                                        </p:attrNameLst>
                                      </p:cBhvr>
                                      <p:to>
                                        <p:strVal val="hidden"/>
                                      </p:to>
                                    </p:set>
                                  </p:childTnLst>
                                </p:cTn>
                              </p:par>
                              <p:par>
                                <p:cTn id="161" presetID="1" presetClass="exit" presetSubtype="0" fill="hold" nodeType="withEffect">
                                  <p:stCondLst>
                                    <p:cond delay="0"/>
                                  </p:stCondLst>
                                  <p:childTnLst>
                                    <p:set>
                                      <p:cBhvr>
                                        <p:cTn id="162" dur="1" fill="hold">
                                          <p:stCondLst>
                                            <p:cond delay="0"/>
                                          </p:stCondLst>
                                        </p:cTn>
                                        <p:tgtEl>
                                          <p:spTgt spid="30"/>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31"/>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34"/>
                                        </p:tgtEl>
                                        <p:attrNameLst>
                                          <p:attrName>style.visibility</p:attrName>
                                        </p:attrNameLst>
                                      </p:cBhvr>
                                      <p:to>
                                        <p:strVal val="hidden"/>
                                      </p:to>
                                    </p:set>
                                  </p:childTnLst>
                                </p:cTn>
                              </p:par>
                              <p:par>
                                <p:cTn id="167" presetID="1" presetClass="exit" presetSubtype="0" fill="hold" nodeType="withEffect">
                                  <p:stCondLst>
                                    <p:cond delay="0"/>
                                  </p:stCondLst>
                                  <p:childTnLst>
                                    <p:set>
                                      <p:cBhvr>
                                        <p:cTn id="168" dur="1" fill="hold">
                                          <p:stCondLst>
                                            <p:cond delay="0"/>
                                          </p:stCondLst>
                                        </p:cTn>
                                        <p:tgtEl>
                                          <p:spTgt spid="35"/>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36"/>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37"/>
                                        </p:tgtEl>
                                        <p:attrNameLst>
                                          <p:attrName>style.visibility</p:attrName>
                                        </p:attrNameLst>
                                      </p:cBhvr>
                                      <p:to>
                                        <p:strVal val="hidden"/>
                                      </p:to>
                                    </p:set>
                                  </p:childTnLst>
                                </p:cTn>
                              </p:par>
                              <p:par>
                                <p:cTn id="173" presetID="1" presetClass="exit" presetSubtype="0" fill="hold" nodeType="withEffect">
                                  <p:stCondLst>
                                    <p:cond delay="0"/>
                                  </p:stCondLst>
                                  <p:childTnLst>
                                    <p:set>
                                      <p:cBhvr>
                                        <p:cTn id="174" dur="1" fill="hold">
                                          <p:stCondLst>
                                            <p:cond delay="0"/>
                                          </p:stCondLst>
                                        </p:cTn>
                                        <p:tgtEl>
                                          <p:spTgt spid="38"/>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39"/>
                                        </p:tgtEl>
                                        <p:attrNameLst>
                                          <p:attrName>style.visibility</p:attrName>
                                        </p:attrNameLst>
                                      </p:cBhvr>
                                      <p:to>
                                        <p:strVal val="hidden"/>
                                      </p:to>
                                    </p:set>
                                  </p:childTnLst>
                                </p:cTn>
                              </p:par>
                              <p:par>
                                <p:cTn id="177" presetID="1" presetClass="exit" presetSubtype="0" fill="hold" nodeType="withEffect">
                                  <p:stCondLst>
                                    <p:cond delay="0"/>
                                  </p:stCondLst>
                                  <p:childTnLst>
                                    <p:set>
                                      <p:cBhvr>
                                        <p:cTn id="178" dur="1" fill="hold">
                                          <p:stCondLst>
                                            <p:cond delay="0"/>
                                          </p:stCondLst>
                                        </p:cTn>
                                        <p:tgtEl>
                                          <p:spTgt spid="40"/>
                                        </p:tgtEl>
                                        <p:attrNameLst>
                                          <p:attrName>style.visibility</p:attrName>
                                        </p:attrNameLst>
                                      </p:cBhvr>
                                      <p:to>
                                        <p:strVal val="hidden"/>
                                      </p:to>
                                    </p:set>
                                  </p:childTnLst>
                                </p:cTn>
                              </p:par>
                              <p:par>
                                <p:cTn id="179" presetID="1" presetClass="exit" presetSubtype="0" fill="hold" nodeType="withEffect">
                                  <p:stCondLst>
                                    <p:cond delay="0"/>
                                  </p:stCondLst>
                                  <p:childTnLst>
                                    <p:set>
                                      <p:cBhvr>
                                        <p:cTn id="180" dur="1" fill="hold">
                                          <p:stCondLst>
                                            <p:cond delay="0"/>
                                          </p:stCondLst>
                                        </p:cTn>
                                        <p:tgtEl>
                                          <p:spTgt spid="41"/>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45"/>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46"/>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48"/>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49"/>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p:bldP spid="7" grpId="1"/>
      <p:bldP spid="36" grpId="0"/>
      <p:bldP spid="36" grpId="1"/>
      <p:bldP spid="49" grpId="0" animBg="1"/>
      <p:bldP spid="4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evron 3">
            <a:extLst>
              <a:ext uri="{FF2B5EF4-FFF2-40B4-BE49-F238E27FC236}"/>
            </a:extLst>
          </p:cNvPr>
          <p:cNvSpPr/>
          <p:nvPr/>
        </p:nvSpPr>
        <p:spPr>
          <a:xfrm>
            <a:off x="293688" y="1647830"/>
            <a:ext cx="285750"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5" name="Rectangle à coins arrondis 22">
            <a:extLst>
              <a:ext uri="{FF2B5EF4-FFF2-40B4-BE49-F238E27FC236}"/>
            </a:extLst>
          </p:cNvPr>
          <p:cNvSpPr/>
          <p:nvPr/>
        </p:nvSpPr>
        <p:spPr>
          <a:xfrm>
            <a:off x="1000125" y="1573203"/>
            <a:ext cx="2214553" cy="498475"/>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sp>
        <p:nvSpPr>
          <p:cNvPr id="6" name="Chevron 5">
            <a:extLst>
              <a:ext uri="{FF2B5EF4-FFF2-40B4-BE49-F238E27FC236}"/>
            </a:extLst>
          </p:cNvPr>
          <p:cNvSpPr/>
          <p:nvPr/>
        </p:nvSpPr>
        <p:spPr>
          <a:xfrm>
            <a:off x="611188" y="1647830"/>
            <a:ext cx="285750"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7" name="ZoneTexte 34"/>
          <p:cNvSpPr txBox="1">
            <a:spLocks noChangeArrowheads="1"/>
          </p:cNvSpPr>
          <p:nvPr/>
        </p:nvSpPr>
        <p:spPr bwMode="auto">
          <a:xfrm>
            <a:off x="1000100" y="1571612"/>
            <a:ext cx="2928937" cy="400110"/>
          </a:xfrm>
          <a:prstGeom prst="rect">
            <a:avLst/>
          </a:prstGeom>
          <a:noFill/>
          <a:ln w="9525">
            <a:noFill/>
            <a:miter lim="800000"/>
            <a:headEnd/>
            <a:tailEnd/>
          </a:ln>
        </p:spPr>
        <p:txBody>
          <a:bodyPr wrap="square">
            <a:spAutoFit/>
          </a:bodyPr>
          <a:lstStyle/>
          <a:p>
            <a:r>
              <a:rPr lang="fr-FR" altLang="fr-FR" sz="2000" dirty="0" smtClean="0">
                <a:solidFill>
                  <a:srgbClr val="FF0000"/>
                </a:solidFill>
                <a:cs typeface="Times New Roman" pitchFamily="18" charset="0"/>
              </a:rPr>
              <a:t>Cancérogénicité </a:t>
            </a:r>
            <a:endParaRPr lang="fr-FR" altLang="fr-FR" sz="2000" dirty="0">
              <a:solidFill>
                <a:srgbClr val="FF0000"/>
              </a:solidFill>
              <a:cs typeface="Times New Roman" pitchFamily="18" charset="0"/>
            </a:endParaRPr>
          </a:p>
        </p:txBody>
      </p:sp>
      <p:sp>
        <p:nvSpPr>
          <p:cNvPr id="8" name="Titre 1"/>
          <p:cNvSpPr txBox="1">
            <a:spLocks/>
          </p:cNvSpPr>
          <p:nvPr/>
        </p:nvSpPr>
        <p:spPr>
          <a:xfrm>
            <a:off x="985870" y="0"/>
            <a:ext cx="8158130" cy="857256"/>
          </a:xfrm>
          <a:prstGeom prst="rect">
            <a:avLst/>
          </a:prstGeom>
        </p:spPr>
        <p:txBody>
          <a:bodyPr vert="horz" anchor="ctr">
            <a:normAutofit/>
          </a:bodyPr>
          <a:lstStyle/>
          <a:p>
            <a:pPr marL="484632" marR="0" lvl="0" indent="0" algn="l" defTabSz="914400" rtl="0" eaLnBrk="1" fontAlgn="auto" latinLnBrk="0" hangingPunct="1">
              <a:lnSpc>
                <a:spcPct val="100000"/>
              </a:lnSpc>
              <a:spcBef>
                <a:spcPct val="0"/>
              </a:spcBef>
              <a:spcAft>
                <a:spcPts val="0"/>
              </a:spcAft>
              <a:buClrTx/>
              <a:buSzTx/>
              <a:buFontTx/>
              <a:buNone/>
              <a:tabLst/>
              <a:defRPr/>
            </a:pPr>
            <a:r>
              <a:rPr lang="fr-FR" sz="3500" dirty="0" smtClean="0">
                <a:ln w="6350">
                  <a:solidFill>
                    <a:schemeClr val="accent1">
                      <a:shade val="43000"/>
                    </a:schemeClr>
                  </a:solidFill>
                </a:ln>
                <a:solidFill>
                  <a:schemeClr val="accent1">
                    <a:lumMod val="40000"/>
                    <a:lumOff val="60000"/>
                  </a:schemeClr>
                </a:solidFill>
                <a:effectLst>
                  <a:outerShdw blurRad="26000" dist="26000" dir="14500000" algn="tl" rotWithShape="0">
                    <a:srgbClr val="000000">
                      <a:alpha val="40000"/>
                    </a:srgbClr>
                  </a:outerShdw>
                </a:effectLst>
                <a:latin typeface="Times New Roman" pitchFamily="18" charset="0"/>
                <a:ea typeface="+mj-ea"/>
                <a:cs typeface="Times New Roman" pitchFamily="18" charset="0"/>
              </a:rPr>
              <a:t>3- Toxicité potentielle</a:t>
            </a:r>
          </a:p>
        </p:txBody>
      </p:sp>
      <p:sp>
        <p:nvSpPr>
          <p:cNvPr id="9" name="Chevron 8">
            <a:extLst>
              <a:ext uri="{FF2B5EF4-FFF2-40B4-BE49-F238E27FC236}"/>
            </a:extLst>
          </p:cNvPr>
          <p:cNvSpPr/>
          <p:nvPr/>
        </p:nvSpPr>
        <p:spPr>
          <a:xfrm>
            <a:off x="293688" y="4929201"/>
            <a:ext cx="285750"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0" name="Rectangle à coins arrondis 22">
            <a:extLst>
              <a:ext uri="{FF2B5EF4-FFF2-40B4-BE49-F238E27FC236}"/>
            </a:extLst>
          </p:cNvPr>
          <p:cNvSpPr/>
          <p:nvPr/>
        </p:nvSpPr>
        <p:spPr>
          <a:xfrm>
            <a:off x="1000125" y="4859351"/>
            <a:ext cx="2214553" cy="498475"/>
          </a:xfrm>
          <a:prstGeom prst="roundRect">
            <a:avLst/>
          </a:prstGeom>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sp>
        <p:nvSpPr>
          <p:cNvPr id="11" name="Chevron 10">
            <a:extLst>
              <a:ext uri="{FF2B5EF4-FFF2-40B4-BE49-F238E27FC236}"/>
            </a:extLst>
          </p:cNvPr>
          <p:cNvSpPr/>
          <p:nvPr/>
        </p:nvSpPr>
        <p:spPr>
          <a:xfrm>
            <a:off x="611188" y="4929201"/>
            <a:ext cx="285750"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12" name="ZoneTexte 34"/>
          <p:cNvSpPr txBox="1">
            <a:spLocks noChangeArrowheads="1"/>
          </p:cNvSpPr>
          <p:nvPr/>
        </p:nvSpPr>
        <p:spPr bwMode="auto">
          <a:xfrm>
            <a:off x="1142997" y="4886278"/>
            <a:ext cx="2928937" cy="400110"/>
          </a:xfrm>
          <a:prstGeom prst="rect">
            <a:avLst/>
          </a:prstGeom>
          <a:noFill/>
          <a:ln w="9525">
            <a:noFill/>
            <a:miter lim="800000"/>
            <a:headEnd/>
            <a:tailEnd/>
          </a:ln>
        </p:spPr>
        <p:txBody>
          <a:bodyPr wrap="square">
            <a:spAutoFit/>
          </a:bodyPr>
          <a:lstStyle/>
          <a:p>
            <a:r>
              <a:rPr lang="fr-FR" altLang="fr-FR" sz="2000" dirty="0" smtClean="0">
                <a:solidFill>
                  <a:srgbClr val="FF0000"/>
                </a:solidFill>
                <a:cs typeface="Times New Roman" pitchFamily="18" charset="0"/>
              </a:rPr>
              <a:t>Toxicité aigue</a:t>
            </a:r>
            <a:endParaRPr lang="fr-FR" altLang="fr-FR" sz="2000" dirty="0">
              <a:solidFill>
                <a:srgbClr val="FF0000"/>
              </a:solidFill>
              <a:cs typeface="Times New Roman" pitchFamily="18" charset="0"/>
            </a:endParaRPr>
          </a:p>
        </p:txBody>
      </p:sp>
      <p:cxnSp>
        <p:nvCxnSpPr>
          <p:cNvPr id="13" name="Connecteur en angle 12"/>
          <p:cNvCxnSpPr/>
          <p:nvPr/>
        </p:nvCxnSpPr>
        <p:spPr>
          <a:xfrm flipV="1">
            <a:off x="3214678" y="1285860"/>
            <a:ext cx="1285884" cy="571504"/>
          </a:xfrm>
          <a:prstGeom prst="bentConnector3">
            <a:avLst>
              <a:gd name="adj1" fmla="val 18525"/>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Connecteur en angle 13"/>
          <p:cNvCxnSpPr/>
          <p:nvPr/>
        </p:nvCxnSpPr>
        <p:spPr>
          <a:xfrm>
            <a:off x="3214678" y="1928802"/>
            <a:ext cx="1214446" cy="500066"/>
          </a:xfrm>
          <a:prstGeom prst="bentConnector3">
            <a:avLst>
              <a:gd name="adj1" fmla="val 19142"/>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Connecteur en angle 14"/>
          <p:cNvCxnSpPr/>
          <p:nvPr/>
        </p:nvCxnSpPr>
        <p:spPr>
          <a:xfrm flipV="1">
            <a:off x="3286116" y="3929066"/>
            <a:ext cx="1285884" cy="1143008"/>
          </a:xfrm>
          <a:prstGeom prst="bentConnector3">
            <a:avLst>
              <a:gd name="adj1" fmla="val 17359"/>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Connecteur en angle 15"/>
          <p:cNvCxnSpPr/>
          <p:nvPr/>
        </p:nvCxnSpPr>
        <p:spPr>
          <a:xfrm flipV="1">
            <a:off x="3286116" y="4500570"/>
            <a:ext cx="1285884" cy="571504"/>
          </a:xfrm>
          <a:prstGeom prst="bentConnector3">
            <a:avLst>
              <a:gd name="adj1" fmla="val 18525"/>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Connecteur en angle 16"/>
          <p:cNvCxnSpPr/>
          <p:nvPr/>
        </p:nvCxnSpPr>
        <p:spPr>
          <a:xfrm>
            <a:off x="3286116" y="5072074"/>
            <a:ext cx="1214446" cy="500066"/>
          </a:xfrm>
          <a:prstGeom prst="bentConnector3">
            <a:avLst>
              <a:gd name="adj1" fmla="val 19142"/>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Connecteur en angle 17"/>
          <p:cNvCxnSpPr/>
          <p:nvPr/>
        </p:nvCxnSpPr>
        <p:spPr>
          <a:xfrm>
            <a:off x="3286116" y="5072074"/>
            <a:ext cx="1214446" cy="1143008"/>
          </a:xfrm>
          <a:prstGeom prst="bentConnector3">
            <a:avLst>
              <a:gd name="adj1" fmla="val 17908"/>
            </a:avLst>
          </a:prstGeom>
          <a:ln w="76200">
            <a:solidFill>
              <a:schemeClr val="accent5">
                <a:lumMod val="60000"/>
                <a:lumOff val="40000"/>
              </a:schemeClr>
            </a:solidFill>
            <a:tailEnd type="arrow"/>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ZoneTexte 34"/>
          <p:cNvSpPr txBox="1">
            <a:spLocks noChangeArrowheads="1"/>
          </p:cNvSpPr>
          <p:nvPr/>
        </p:nvSpPr>
        <p:spPr bwMode="auto">
          <a:xfrm>
            <a:off x="4572021" y="1000108"/>
            <a:ext cx="2928937" cy="400110"/>
          </a:xfrm>
          <a:prstGeom prst="rect">
            <a:avLst/>
          </a:prstGeom>
          <a:noFill/>
          <a:ln w="9525">
            <a:noFill/>
            <a:miter lim="800000"/>
            <a:headEnd/>
            <a:tailEnd/>
          </a:ln>
        </p:spPr>
        <p:txBody>
          <a:bodyPr wrap="square">
            <a:spAutoFit/>
          </a:bodyPr>
          <a:lstStyle/>
          <a:p>
            <a:r>
              <a:rPr lang="fr-FR" altLang="fr-FR" sz="2000" dirty="0" smtClean="0">
                <a:cs typeface="Times New Roman" pitchFamily="18" charset="0"/>
              </a:rPr>
              <a:t>Rats</a:t>
            </a:r>
            <a:endParaRPr lang="fr-FR" altLang="fr-FR" sz="2000" dirty="0">
              <a:cs typeface="Times New Roman" pitchFamily="18" charset="0"/>
            </a:endParaRPr>
          </a:p>
        </p:txBody>
      </p:sp>
      <p:sp>
        <p:nvSpPr>
          <p:cNvPr id="20" name="ZoneTexte 34"/>
          <p:cNvSpPr txBox="1">
            <a:spLocks noChangeArrowheads="1"/>
          </p:cNvSpPr>
          <p:nvPr/>
        </p:nvSpPr>
        <p:spPr bwMode="auto">
          <a:xfrm>
            <a:off x="4500583" y="2243072"/>
            <a:ext cx="2928937" cy="400110"/>
          </a:xfrm>
          <a:prstGeom prst="rect">
            <a:avLst/>
          </a:prstGeom>
          <a:noFill/>
          <a:ln w="9525">
            <a:noFill/>
            <a:miter lim="800000"/>
            <a:headEnd/>
            <a:tailEnd/>
          </a:ln>
        </p:spPr>
        <p:txBody>
          <a:bodyPr wrap="square">
            <a:spAutoFit/>
          </a:bodyPr>
          <a:lstStyle/>
          <a:p>
            <a:r>
              <a:rPr lang="fr-FR" altLang="fr-FR" sz="2000" dirty="0" smtClean="0">
                <a:cs typeface="Times New Roman" pitchFamily="18" charset="0"/>
              </a:rPr>
              <a:t>Souris</a:t>
            </a:r>
            <a:endParaRPr lang="fr-FR" altLang="fr-FR" sz="2000" dirty="0">
              <a:cs typeface="Times New Roman" pitchFamily="18" charset="0"/>
            </a:endParaRPr>
          </a:p>
        </p:txBody>
      </p:sp>
      <p:sp>
        <p:nvSpPr>
          <p:cNvPr id="21" name="ZoneTexte 34"/>
          <p:cNvSpPr txBox="1">
            <a:spLocks noChangeArrowheads="1"/>
          </p:cNvSpPr>
          <p:nvPr/>
        </p:nvSpPr>
        <p:spPr bwMode="auto">
          <a:xfrm>
            <a:off x="4643438" y="3643314"/>
            <a:ext cx="2928937" cy="400110"/>
          </a:xfrm>
          <a:prstGeom prst="rect">
            <a:avLst/>
          </a:prstGeom>
          <a:noFill/>
          <a:ln w="9525">
            <a:noFill/>
            <a:miter lim="800000"/>
            <a:headEnd/>
            <a:tailEnd/>
          </a:ln>
        </p:spPr>
        <p:txBody>
          <a:bodyPr wrap="square">
            <a:spAutoFit/>
          </a:bodyPr>
          <a:lstStyle/>
          <a:p>
            <a:r>
              <a:rPr lang="fr-FR" altLang="fr-FR" sz="2000" dirty="0" err="1" smtClean="0">
                <a:cs typeface="Times New Roman" pitchFamily="18" charset="0"/>
              </a:rPr>
              <a:t>Medeka</a:t>
            </a:r>
            <a:endParaRPr lang="fr-FR" altLang="fr-FR" sz="2000" dirty="0">
              <a:cs typeface="Times New Roman" pitchFamily="18" charset="0"/>
            </a:endParaRPr>
          </a:p>
        </p:txBody>
      </p:sp>
      <p:sp>
        <p:nvSpPr>
          <p:cNvPr id="22" name="ZoneTexte 34"/>
          <p:cNvSpPr txBox="1">
            <a:spLocks noChangeArrowheads="1"/>
          </p:cNvSpPr>
          <p:nvPr/>
        </p:nvSpPr>
        <p:spPr bwMode="auto">
          <a:xfrm>
            <a:off x="4643459" y="4214818"/>
            <a:ext cx="2928937" cy="400110"/>
          </a:xfrm>
          <a:prstGeom prst="rect">
            <a:avLst/>
          </a:prstGeom>
          <a:noFill/>
          <a:ln w="9525">
            <a:noFill/>
            <a:miter lim="800000"/>
            <a:headEnd/>
            <a:tailEnd/>
          </a:ln>
        </p:spPr>
        <p:txBody>
          <a:bodyPr wrap="square">
            <a:spAutoFit/>
          </a:bodyPr>
          <a:lstStyle/>
          <a:p>
            <a:r>
              <a:rPr lang="fr-FR" altLang="fr-FR" sz="2000" dirty="0" err="1" smtClean="0">
                <a:cs typeface="Times New Roman" pitchFamily="18" charset="0"/>
              </a:rPr>
              <a:t>Minnow</a:t>
            </a:r>
            <a:endParaRPr lang="fr-FR" altLang="fr-FR" sz="2000" dirty="0">
              <a:cs typeface="Times New Roman" pitchFamily="18" charset="0"/>
            </a:endParaRPr>
          </a:p>
        </p:txBody>
      </p:sp>
      <p:sp>
        <p:nvSpPr>
          <p:cNvPr id="23" name="ZoneTexte 34"/>
          <p:cNvSpPr txBox="1">
            <a:spLocks noChangeArrowheads="1"/>
          </p:cNvSpPr>
          <p:nvPr/>
        </p:nvSpPr>
        <p:spPr bwMode="auto">
          <a:xfrm>
            <a:off x="4643438" y="5286388"/>
            <a:ext cx="2928937" cy="400110"/>
          </a:xfrm>
          <a:prstGeom prst="rect">
            <a:avLst/>
          </a:prstGeom>
          <a:noFill/>
          <a:ln w="9525">
            <a:noFill/>
            <a:miter lim="800000"/>
            <a:headEnd/>
            <a:tailEnd/>
          </a:ln>
        </p:spPr>
        <p:txBody>
          <a:bodyPr wrap="square">
            <a:spAutoFit/>
          </a:bodyPr>
          <a:lstStyle/>
          <a:p>
            <a:r>
              <a:rPr lang="fr-FR" altLang="fr-FR" sz="2000" dirty="0" err="1" smtClean="0">
                <a:cs typeface="Times New Roman" pitchFamily="18" charset="0"/>
              </a:rPr>
              <a:t>Daphnia</a:t>
            </a:r>
            <a:endParaRPr lang="fr-FR" altLang="fr-FR" sz="2000" dirty="0">
              <a:cs typeface="Times New Roman" pitchFamily="18" charset="0"/>
            </a:endParaRPr>
          </a:p>
        </p:txBody>
      </p:sp>
      <p:sp>
        <p:nvSpPr>
          <p:cNvPr id="24" name="ZoneTexte 34"/>
          <p:cNvSpPr txBox="1">
            <a:spLocks noChangeArrowheads="1"/>
          </p:cNvSpPr>
          <p:nvPr/>
        </p:nvSpPr>
        <p:spPr bwMode="auto">
          <a:xfrm>
            <a:off x="4643459" y="6072206"/>
            <a:ext cx="2928937" cy="400110"/>
          </a:xfrm>
          <a:prstGeom prst="rect">
            <a:avLst/>
          </a:prstGeom>
          <a:noFill/>
          <a:ln w="9525">
            <a:noFill/>
            <a:miter lim="800000"/>
            <a:headEnd/>
            <a:tailEnd/>
          </a:ln>
        </p:spPr>
        <p:txBody>
          <a:bodyPr wrap="square">
            <a:spAutoFit/>
          </a:bodyPr>
          <a:lstStyle/>
          <a:p>
            <a:r>
              <a:rPr lang="fr-FR" altLang="fr-FR" sz="2000" dirty="0" smtClean="0">
                <a:cs typeface="Times New Roman" pitchFamily="18" charset="0"/>
              </a:rPr>
              <a:t>Algues</a:t>
            </a:r>
            <a:endParaRPr lang="fr-FR" altLang="fr-FR" sz="2000" dirty="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par>
                                <p:cTn id="10" presetID="54" presetClass="entr" presetSubtype="0" accel="10000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0.05"/>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 calcmode="lin" valueType="num">
                                      <p:cBhvr>
                                        <p:cTn id="14" dur="500" fill="hold"/>
                                        <p:tgtEl>
                                          <p:spTgt spid="5"/>
                                        </p:tgtEl>
                                        <p:attrNameLst>
                                          <p:attrName>ppt_x</p:attrName>
                                        </p:attrNameLst>
                                      </p:cBhvr>
                                      <p:tavLst>
                                        <p:tav tm="0">
                                          <p:val>
                                            <p:strVal val="#ppt_x-.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Effect transition="in" filter="fade">
                                      <p:cBhvr>
                                        <p:cTn id="16" dur="500"/>
                                        <p:tgtEl>
                                          <p:spTgt spid="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2"/>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1" dur="500"/>
                                        <p:tgtEl>
                                          <p:spTgt spid="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trips(downLeft)">
                                      <p:cBhvr>
                                        <p:cTn id="31" dur="500"/>
                                        <p:tgtEl>
                                          <p:spTgt spid="13"/>
                                        </p:tgtEl>
                                      </p:cBhvr>
                                    </p:animEffect>
                                  </p:childTnLst>
                                </p:cTn>
                              </p:par>
                              <p:par>
                                <p:cTn id="32" presetID="18" presetClass="entr" presetSubtype="12"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strips(down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ppt_x</p:attrName>
                                        </p:attrNameLst>
                                      </p:cBhvr>
                                      <p:tavLst>
                                        <p:tav tm="0">
                                          <p:val>
                                            <p:strVal val="#ppt_x-.2"/>
                                          </p:val>
                                        </p:tav>
                                        <p:tav tm="100000">
                                          <p:val>
                                            <p:strVal val="#ppt_x"/>
                                          </p:val>
                                        </p:tav>
                                      </p:tavLst>
                                    </p:anim>
                                    <p:anim calcmode="lin" valueType="num">
                                      <p:cBhvr>
                                        <p:cTn id="54"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5" dur="500"/>
                                        <p:tgtEl>
                                          <p:spTgt spid="9"/>
                                        </p:tgtEl>
                                      </p:cBhvr>
                                    </p:animEffect>
                                  </p:childTnLst>
                                </p:cTn>
                              </p:par>
                              <p:par>
                                <p:cTn id="56" presetID="54" presetClass="entr" presetSubtype="0" accel="10000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strVal val="#ppt_w*0.05"/>
                                          </p:val>
                                        </p:tav>
                                        <p:tav tm="100000">
                                          <p:val>
                                            <p:strVal val="#ppt_w"/>
                                          </p:val>
                                        </p:tav>
                                      </p:tavLst>
                                    </p:anim>
                                    <p:anim calcmode="lin" valueType="num">
                                      <p:cBhvr>
                                        <p:cTn id="59" dur="500" fill="hold"/>
                                        <p:tgtEl>
                                          <p:spTgt spid="10"/>
                                        </p:tgtEl>
                                        <p:attrNameLst>
                                          <p:attrName>ppt_h</p:attrName>
                                        </p:attrNameLst>
                                      </p:cBhvr>
                                      <p:tavLst>
                                        <p:tav tm="0">
                                          <p:val>
                                            <p:strVal val="#ppt_h"/>
                                          </p:val>
                                        </p:tav>
                                        <p:tav tm="100000">
                                          <p:val>
                                            <p:strVal val="#ppt_h"/>
                                          </p:val>
                                        </p:tav>
                                      </p:tavLst>
                                    </p:anim>
                                    <p:anim calcmode="lin" valueType="num">
                                      <p:cBhvr>
                                        <p:cTn id="60" dur="500" fill="hold"/>
                                        <p:tgtEl>
                                          <p:spTgt spid="10"/>
                                        </p:tgtEl>
                                        <p:attrNameLst>
                                          <p:attrName>ppt_x</p:attrName>
                                        </p:attrNameLst>
                                      </p:cBhvr>
                                      <p:tavLst>
                                        <p:tav tm="0">
                                          <p:val>
                                            <p:strVal val="#ppt_x-.2"/>
                                          </p:val>
                                        </p:tav>
                                        <p:tav tm="100000">
                                          <p:val>
                                            <p:strVal val="#ppt_x"/>
                                          </p:val>
                                        </p:tav>
                                      </p:tavLst>
                                    </p:anim>
                                    <p:anim calcmode="lin" valueType="num">
                                      <p:cBhvr>
                                        <p:cTn id="61" dur="500" fill="hold"/>
                                        <p:tgtEl>
                                          <p:spTgt spid="10"/>
                                        </p:tgtEl>
                                        <p:attrNameLst>
                                          <p:attrName>ppt_y</p:attrName>
                                        </p:attrNameLst>
                                      </p:cBhvr>
                                      <p:tavLst>
                                        <p:tav tm="0">
                                          <p:val>
                                            <p:strVal val="#ppt_y"/>
                                          </p:val>
                                        </p:tav>
                                        <p:tav tm="100000">
                                          <p:val>
                                            <p:strVal val="#ppt_y"/>
                                          </p:val>
                                        </p:tav>
                                      </p:tavLst>
                                    </p:anim>
                                    <p:animEffect transition="in" filter="fade">
                                      <p:cBhvr>
                                        <p:cTn id="62" dur="500"/>
                                        <p:tgtEl>
                                          <p:spTgt spid="10"/>
                                        </p:tgtEl>
                                      </p:cBhvr>
                                    </p:animEffect>
                                  </p:childTnLst>
                                </p:cTn>
                              </p:par>
                              <p:par>
                                <p:cTn id="63" presetID="29"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ppt_x</p:attrName>
                                        </p:attrNameLst>
                                      </p:cBhvr>
                                      <p:tavLst>
                                        <p:tav tm="0">
                                          <p:val>
                                            <p:strVal val="#ppt_x-.2"/>
                                          </p:val>
                                        </p:tav>
                                        <p:tav tm="100000">
                                          <p:val>
                                            <p:strVal val="#ppt_x"/>
                                          </p:val>
                                        </p:tav>
                                      </p:tavLst>
                                    </p:anim>
                                    <p:anim calcmode="lin" valueType="num">
                                      <p:cBhvr>
                                        <p:cTn id="66"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67" dur="500"/>
                                        <p:tgtEl>
                                          <p:spTgt spid="11"/>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strips(downLeft)">
                                      <p:cBhvr>
                                        <p:cTn id="77" dur="500"/>
                                        <p:tgtEl>
                                          <p:spTgt spid="15"/>
                                        </p:tgtEl>
                                      </p:cBhvr>
                                    </p:animEffect>
                                  </p:childTnLst>
                                </p:cTn>
                              </p:par>
                              <p:par>
                                <p:cTn id="78" presetID="18" presetClass="entr" presetSubtype="12"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strips(downLeft)">
                                      <p:cBhvr>
                                        <p:cTn id="80" dur="500"/>
                                        <p:tgtEl>
                                          <p:spTgt spid="16"/>
                                        </p:tgtEl>
                                      </p:cBhvr>
                                    </p:animEffect>
                                  </p:childTnLst>
                                </p:cTn>
                              </p:par>
                              <p:par>
                                <p:cTn id="81" presetID="18" presetClass="entr" presetSubtype="12"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strips(downLeft)">
                                      <p:cBhvr>
                                        <p:cTn id="83" dur="500"/>
                                        <p:tgtEl>
                                          <p:spTgt spid="17"/>
                                        </p:tgtEl>
                                      </p:cBhvr>
                                    </p:animEffect>
                                  </p:childTnLst>
                                </p:cTn>
                              </p:par>
                              <p:par>
                                <p:cTn id="84" presetID="18" presetClass="entr" presetSubtype="12"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strips(downLeft)">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fltVal val="0"/>
                                          </p:val>
                                        </p:tav>
                                        <p:tav tm="100000">
                                          <p:val>
                                            <p:strVal val="#ppt_w"/>
                                          </p:val>
                                        </p:tav>
                                      </p:tavLst>
                                    </p:anim>
                                    <p:anim calcmode="lin" valueType="num">
                                      <p:cBhvr>
                                        <p:cTn id="92" dur="500" fill="hold"/>
                                        <p:tgtEl>
                                          <p:spTgt spid="21"/>
                                        </p:tgtEl>
                                        <p:attrNameLst>
                                          <p:attrName>ppt_h</p:attrName>
                                        </p:attrNameLst>
                                      </p:cBhvr>
                                      <p:tavLst>
                                        <p:tav tm="0">
                                          <p:val>
                                            <p:fltVal val="0"/>
                                          </p:val>
                                        </p:tav>
                                        <p:tav tm="100000">
                                          <p:val>
                                            <p:strVal val="#ppt_h"/>
                                          </p:val>
                                        </p:tav>
                                      </p:tavLst>
                                    </p:anim>
                                    <p:animEffect transition="in" filter="fade">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ntr" presetSubtype="12" fill="hold" grpId="1"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strips(downLeft)">
                                      <p:cBhvr>
                                        <p:cTn id="98" dur="5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0" fill="hold" grpId="0" nodeType="click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fltVal val="0"/>
                                          </p:val>
                                        </p:tav>
                                        <p:tav tm="100000">
                                          <p:val>
                                            <p:strVal val="#ppt_h"/>
                                          </p:val>
                                        </p:tav>
                                      </p:tavLst>
                                    </p:anim>
                                    <p:animEffect transition="in" filter="fade">
                                      <p:cBhvr>
                                        <p:cTn id="105" dur="500"/>
                                        <p:tgtEl>
                                          <p:spTgt spid="23"/>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p:cTn id="110" dur="500" fill="hold"/>
                                        <p:tgtEl>
                                          <p:spTgt spid="24"/>
                                        </p:tgtEl>
                                        <p:attrNameLst>
                                          <p:attrName>ppt_w</p:attrName>
                                        </p:attrNameLst>
                                      </p:cBhvr>
                                      <p:tavLst>
                                        <p:tav tm="0">
                                          <p:val>
                                            <p:fltVal val="0"/>
                                          </p:val>
                                        </p:tav>
                                        <p:tav tm="100000">
                                          <p:val>
                                            <p:strVal val="#ppt_w"/>
                                          </p:val>
                                        </p:tav>
                                      </p:tavLst>
                                    </p:anim>
                                    <p:anim calcmode="lin" valueType="num">
                                      <p:cBhvr>
                                        <p:cTn id="111" dur="500" fill="hold"/>
                                        <p:tgtEl>
                                          <p:spTgt spid="24"/>
                                        </p:tgtEl>
                                        <p:attrNameLst>
                                          <p:attrName>ppt_h</p:attrName>
                                        </p:attrNameLst>
                                      </p:cBhvr>
                                      <p:tavLst>
                                        <p:tav tm="0">
                                          <p:val>
                                            <p:fltVal val="0"/>
                                          </p:val>
                                        </p:tav>
                                        <p:tav tm="100000">
                                          <p:val>
                                            <p:strVal val="#ppt_h"/>
                                          </p:val>
                                        </p:tav>
                                      </p:tavLst>
                                    </p:anim>
                                    <p:animEffect transition="in" filter="fade">
                                      <p:cBhvr>
                                        <p:cTn id="1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9" grpId="0" animBg="1"/>
      <p:bldP spid="10" grpId="0" animBg="1"/>
      <p:bldP spid="11" grpId="0" animBg="1"/>
      <p:bldP spid="12" grpId="0"/>
      <p:bldP spid="19" grpId="0"/>
      <p:bldP spid="20" grpId="0"/>
      <p:bldP spid="21" grpId="0"/>
      <p:bldP spid="22" grpId="1"/>
      <p:bldP spid="23" grpId="0"/>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2"/>
          <a:srcRect l="23645" t="29132" r="20132" b="22430"/>
          <a:stretch>
            <a:fillRect/>
          </a:stretch>
        </p:blipFill>
        <p:spPr bwMode="auto">
          <a:xfrm>
            <a:off x="142876" y="1032494"/>
            <a:ext cx="8929718" cy="4325332"/>
          </a:xfrm>
          <a:prstGeom prst="rect">
            <a:avLst/>
          </a:prstGeom>
          <a:noFill/>
          <a:ln w="9525">
            <a:noFill/>
            <a:miter lim="800000"/>
            <a:headEnd/>
            <a:tailEnd/>
          </a:ln>
          <a:effectLst/>
        </p:spPr>
      </p:pic>
      <p:sp>
        <p:nvSpPr>
          <p:cNvPr id="5" name="ZoneTexte 4"/>
          <p:cNvSpPr txBox="1"/>
          <p:nvPr/>
        </p:nvSpPr>
        <p:spPr>
          <a:xfrm>
            <a:off x="2928926" y="285728"/>
            <a:ext cx="2852127" cy="369332"/>
          </a:xfrm>
          <a:prstGeom prst="rect">
            <a:avLst/>
          </a:prstGeom>
          <a:noFill/>
        </p:spPr>
        <p:txBody>
          <a:bodyPr wrap="none" rtlCol="0">
            <a:spAutoFit/>
          </a:bodyPr>
          <a:lstStyle/>
          <a:p>
            <a:r>
              <a:rPr lang="fr-FR" dirty="0" smtClean="0"/>
              <a:t>Test de fiabilité par RMSD</a:t>
            </a:r>
            <a:endParaRPr lang="fr-FR" dirty="0"/>
          </a:p>
        </p:txBody>
      </p:sp>
      <p:sp>
        <p:nvSpPr>
          <p:cNvPr id="6" name="ZoneTexte 5"/>
          <p:cNvSpPr txBox="1"/>
          <p:nvPr/>
        </p:nvSpPr>
        <p:spPr>
          <a:xfrm>
            <a:off x="857224" y="5500702"/>
            <a:ext cx="7571303" cy="646331"/>
          </a:xfrm>
          <a:prstGeom prst="rect">
            <a:avLst/>
          </a:prstGeom>
          <a:noFill/>
        </p:spPr>
        <p:txBody>
          <a:bodyPr wrap="none" rtlCol="0">
            <a:spAutoFit/>
          </a:bodyPr>
          <a:lstStyle/>
          <a:p>
            <a:r>
              <a:rPr lang="fr-FR" dirty="0" smtClean="0"/>
              <a:t>Superposition du ligand P4O donné par rayon-X (coloré en rouge) et par</a:t>
            </a:r>
          </a:p>
          <a:p>
            <a:r>
              <a:rPr lang="fr-FR" dirty="0" err="1" smtClean="0"/>
              <a:t>docking</a:t>
            </a:r>
            <a:r>
              <a:rPr lang="fr-FR" dirty="0" smtClean="0"/>
              <a:t> moléculaire (coloré en vert) avec GOLD</a:t>
            </a:r>
            <a:endParaRPr lang="fr-FR" dirty="0"/>
          </a:p>
        </p:txBody>
      </p:sp>
      <p:sp>
        <p:nvSpPr>
          <p:cNvPr id="7" name="ZoneTexte 6"/>
          <p:cNvSpPr txBox="1"/>
          <p:nvPr/>
        </p:nvSpPr>
        <p:spPr>
          <a:xfrm>
            <a:off x="7072330" y="1571612"/>
            <a:ext cx="1922321" cy="369332"/>
          </a:xfrm>
          <a:prstGeom prst="rect">
            <a:avLst/>
          </a:prstGeom>
          <a:noFill/>
        </p:spPr>
        <p:txBody>
          <a:bodyPr wrap="none" rtlCol="0">
            <a:spAutoFit/>
          </a:bodyPr>
          <a:lstStyle/>
          <a:p>
            <a:r>
              <a:rPr lang="fr-FR" dirty="0" smtClean="0">
                <a:solidFill>
                  <a:schemeClr val="bg1"/>
                </a:solidFill>
              </a:rPr>
              <a:t>RMSD = 0.276 Ǻ</a:t>
            </a:r>
            <a:endParaRPr lang="fr-FR"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srcRect l="18668" t="25391" r="26427" b="25781"/>
          <a:stretch>
            <a:fillRect/>
          </a:stretch>
        </p:blipFill>
        <p:spPr bwMode="auto">
          <a:xfrm>
            <a:off x="-32" y="214290"/>
            <a:ext cx="9144032" cy="5572164"/>
          </a:xfrm>
          <a:prstGeom prst="rect">
            <a:avLst/>
          </a:prstGeom>
          <a:noFill/>
          <a:ln w="9525">
            <a:noFill/>
            <a:miter lim="800000"/>
            <a:headEnd/>
            <a:tailEnd/>
          </a:ln>
          <a:effectLst/>
        </p:spPr>
      </p:pic>
      <p:sp>
        <p:nvSpPr>
          <p:cNvPr id="5" name="ZoneTexte 4"/>
          <p:cNvSpPr txBox="1"/>
          <p:nvPr/>
        </p:nvSpPr>
        <p:spPr>
          <a:xfrm>
            <a:off x="928662" y="5929330"/>
            <a:ext cx="7588359" cy="646331"/>
          </a:xfrm>
          <a:prstGeom prst="rect">
            <a:avLst/>
          </a:prstGeom>
          <a:noFill/>
        </p:spPr>
        <p:txBody>
          <a:bodyPr wrap="none" rtlCol="0">
            <a:spAutoFit/>
          </a:bodyPr>
          <a:lstStyle/>
          <a:p>
            <a:r>
              <a:rPr lang="fr-FR" dirty="0" smtClean="0"/>
              <a:t>Superposition du ligand MNL donné par rayon-X (coloré en rouge) et par</a:t>
            </a:r>
          </a:p>
          <a:p>
            <a:r>
              <a:rPr lang="fr-FR" dirty="0" err="1" smtClean="0"/>
              <a:t>docking</a:t>
            </a:r>
            <a:r>
              <a:rPr lang="fr-FR" dirty="0" smtClean="0"/>
              <a:t> moléculaire (coloré en vert) avec GOLD</a:t>
            </a:r>
            <a:endParaRPr lang="fr-FR" dirty="0"/>
          </a:p>
        </p:txBody>
      </p:sp>
      <p:sp>
        <p:nvSpPr>
          <p:cNvPr id="6" name="ZoneTexte 5"/>
          <p:cNvSpPr txBox="1"/>
          <p:nvPr/>
        </p:nvSpPr>
        <p:spPr>
          <a:xfrm>
            <a:off x="6929454" y="1214422"/>
            <a:ext cx="1858201" cy="369332"/>
          </a:xfrm>
          <a:prstGeom prst="rect">
            <a:avLst/>
          </a:prstGeom>
          <a:noFill/>
        </p:spPr>
        <p:txBody>
          <a:bodyPr wrap="none" rtlCol="0">
            <a:spAutoFit/>
          </a:bodyPr>
          <a:lstStyle/>
          <a:p>
            <a:r>
              <a:rPr lang="fr-FR" dirty="0" smtClean="0">
                <a:solidFill>
                  <a:schemeClr val="bg1"/>
                </a:solidFill>
              </a:rPr>
              <a:t>RMSD= 2.245 Ǻ</a:t>
            </a:r>
            <a:endParaRPr lang="fr-FR"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l="19253" t="17578" r="21449" b="9179"/>
          <a:stretch>
            <a:fillRect/>
          </a:stretch>
        </p:blipFill>
        <p:spPr bwMode="auto">
          <a:xfrm>
            <a:off x="0" y="428604"/>
            <a:ext cx="9144000" cy="5357850"/>
          </a:xfrm>
          <a:prstGeom prst="rect">
            <a:avLst/>
          </a:prstGeom>
          <a:noFill/>
          <a:ln w="9525">
            <a:noFill/>
            <a:miter lim="800000"/>
            <a:headEnd/>
            <a:tailEnd/>
          </a:ln>
          <a:effectLst/>
        </p:spPr>
      </p:pic>
      <p:sp>
        <p:nvSpPr>
          <p:cNvPr id="5" name="ZoneTexte 4"/>
          <p:cNvSpPr txBox="1"/>
          <p:nvPr/>
        </p:nvSpPr>
        <p:spPr>
          <a:xfrm>
            <a:off x="785786" y="5929330"/>
            <a:ext cx="7520007" cy="646331"/>
          </a:xfrm>
          <a:prstGeom prst="rect">
            <a:avLst/>
          </a:prstGeom>
          <a:noFill/>
        </p:spPr>
        <p:txBody>
          <a:bodyPr wrap="none" rtlCol="0">
            <a:spAutoFit/>
          </a:bodyPr>
          <a:lstStyle/>
          <a:p>
            <a:r>
              <a:rPr lang="fr-FR" dirty="0" smtClean="0"/>
              <a:t>Superposition du ligand BL5 donné par rayon-X (coloré en rouge) et par</a:t>
            </a:r>
          </a:p>
          <a:p>
            <a:r>
              <a:rPr lang="fr-FR" dirty="0" err="1" smtClean="0"/>
              <a:t>docking</a:t>
            </a:r>
            <a:r>
              <a:rPr lang="fr-FR" dirty="0" smtClean="0"/>
              <a:t> moléculaire (coloré en vert) avec GOLD</a:t>
            </a:r>
            <a:endParaRPr lang="fr-FR" dirty="0"/>
          </a:p>
        </p:txBody>
      </p:sp>
      <p:sp>
        <p:nvSpPr>
          <p:cNvPr id="6" name="ZoneTexte 5"/>
          <p:cNvSpPr txBox="1"/>
          <p:nvPr/>
        </p:nvSpPr>
        <p:spPr>
          <a:xfrm>
            <a:off x="571472" y="1000108"/>
            <a:ext cx="1912703" cy="369332"/>
          </a:xfrm>
          <a:prstGeom prst="rect">
            <a:avLst/>
          </a:prstGeom>
          <a:noFill/>
        </p:spPr>
        <p:txBody>
          <a:bodyPr wrap="none" rtlCol="0">
            <a:spAutoFit/>
          </a:bodyPr>
          <a:lstStyle/>
          <a:p>
            <a:r>
              <a:rPr lang="fr-FR" dirty="0" smtClean="0">
                <a:solidFill>
                  <a:schemeClr val="bg1"/>
                </a:solidFill>
              </a:rPr>
              <a:t>RMSD= 7.676 Å </a:t>
            </a:r>
            <a:endParaRPr lang="fr-FR"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l="9883" t="31250" r="7210" b="27734"/>
          <a:stretch>
            <a:fillRect/>
          </a:stretch>
        </p:blipFill>
        <p:spPr bwMode="auto">
          <a:xfrm>
            <a:off x="-32" y="1857364"/>
            <a:ext cx="9144032" cy="3857652"/>
          </a:xfrm>
          <a:prstGeom prst="rect">
            <a:avLst/>
          </a:prstGeom>
          <a:noFill/>
          <a:ln w="9525">
            <a:noFill/>
            <a:miter lim="800000"/>
            <a:headEnd/>
            <a:tailEnd/>
          </a:ln>
          <a:effectLst/>
        </p:spPr>
      </p:pic>
      <p:sp>
        <p:nvSpPr>
          <p:cNvPr id="5" name="ZoneTexte 4"/>
          <p:cNvSpPr txBox="1"/>
          <p:nvPr/>
        </p:nvSpPr>
        <p:spPr>
          <a:xfrm>
            <a:off x="1533683" y="642918"/>
            <a:ext cx="5967275" cy="584775"/>
          </a:xfrm>
          <a:prstGeom prst="rect">
            <a:avLst/>
          </a:prstGeom>
          <a:noFill/>
        </p:spPr>
        <p:txBody>
          <a:bodyPr wrap="none" rtlCol="0">
            <a:spAutoFit/>
          </a:bodyPr>
          <a:lstStyle/>
          <a:p>
            <a:r>
              <a:rPr lang="fr-FR" sz="3200" dirty="0" smtClean="0">
                <a:latin typeface="Times New Roman" pitchFamily="18" charset="0"/>
                <a:cs typeface="Times New Roman" pitchFamily="18" charset="0"/>
              </a:rPr>
              <a:t>Coefficient de corrélation linéaire r</a:t>
            </a:r>
            <a:endParaRPr lang="fr-FR"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2"/>
          <a:srcRect l="18375" t="11944" r="15739" b="16180"/>
          <a:stretch>
            <a:fillRect/>
          </a:stretch>
        </p:blipFill>
        <p:spPr bwMode="auto">
          <a:xfrm>
            <a:off x="142844" y="285728"/>
            <a:ext cx="8819486" cy="5409285"/>
          </a:xfrm>
          <a:prstGeom prst="rect">
            <a:avLst/>
          </a:prstGeom>
          <a:noFill/>
          <a:ln w="9525">
            <a:noFill/>
            <a:miter lim="800000"/>
            <a:headEnd/>
            <a:tailEnd/>
          </a:ln>
          <a:effectLst/>
        </p:spPr>
      </p:pic>
      <p:sp>
        <p:nvSpPr>
          <p:cNvPr id="5" name="ZoneTexte 4"/>
          <p:cNvSpPr txBox="1"/>
          <p:nvPr/>
        </p:nvSpPr>
        <p:spPr>
          <a:xfrm>
            <a:off x="357158" y="5857892"/>
            <a:ext cx="8289449" cy="646331"/>
          </a:xfrm>
          <a:prstGeom prst="rect">
            <a:avLst/>
          </a:prstGeom>
          <a:noFill/>
        </p:spPr>
        <p:txBody>
          <a:bodyPr wrap="none" rtlCol="0">
            <a:spAutoFit/>
          </a:bodyPr>
          <a:lstStyle/>
          <a:p>
            <a:r>
              <a:rPr lang="fr-FR" dirty="0" smtClean="0"/>
              <a:t>Courbe de régression linéaire entre les scores d’</a:t>
            </a:r>
            <a:r>
              <a:rPr lang="fr-FR" dirty="0" err="1" smtClean="0"/>
              <a:t>AutoDock</a:t>
            </a:r>
            <a:r>
              <a:rPr lang="fr-FR" dirty="0" smtClean="0"/>
              <a:t> de 31 inhibiteurs de  </a:t>
            </a:r>
          </a:p>
          <a:p>
            <a:r>
              <a:rPr lang="fr-FR" dirty="0" smtClean="0"/>
              <a:t>la DPP4 et les valeurs de leur Log IC50. </a:t>
            </a:r>
            <a:endParaRPr lang="fr-FR"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mohsen\Bureau\présentation\diapo\iii.tif"/>
          <p:cNvPicPr>
            <a:picLocks noChangeAspect="1" noChangeArrowheads="1"/>
          </p:cNvPicPr>
          <p:nvPr/>
        </p:nvPicPr>
        <p:blipFill>
          <a:blip r:embed="rId2"/>
          <a:srcRect l="21052" t="8139" r="22267" b="9883"/>
          <a:stretch>
            <a:fillRect/>
          </a:stretch>
        </p:blipFill>
        <p:spPr bwMode="auto">
          <a:xfrm>
            <a:off x="428596" y="1714488"/>
            <a:ext cx="3286148" cy="2428892"/>
          </a:xfrm>
          <a:prstGeom prst="ellipse">
            <a:avLst/>
          </a:prstGeom>
          <a:noFill/>
          <a:ln>
            <a:solidFill>
              <a:schemeClr val="accent5">
                <a:lumMod val="60000"/>
                <a:lumOff val="40000"/>
              </a:schemeClr>
            </a:solidFill>
          </a:ln>
        </p:spPr>
      </p:pic>
      <p:sp>
        <p:nvSpPr>
          <p:cNvPr id="7" name="Nuage 6"/>
          <p:cNvSpPr/>
          <p:nvPr/>
        </p:nvSpPr>
        <p:spPr>
          <a:xfrm>
            <a:off x="0" y="4643446"/>
            <a:ext cx="4357686" cy="1414466"/>
          </a:xfrm>
          <a:prstGeom prst="cloud">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b="1" dirty="0" err="1" smtClean="0">
                <a:solidFill>
                  <a:schemeClr val="bg1"/>
                </a:solidFill>
                <a:latin typeface="Times New Roman" pitchFamily="18" charset="0"/>
                <a:cs typeface="Times New Roman" pitchFamily="18" charset="0"/>
              </a:rPr>
              <a:t>Chimiothèque</a:t>
            </a:r>
            <a:r>
              <a:rPr lang="fr-FR" b="1" dirty="0" smtClean="0">
                <a:solidFill>
                  <a:schemeClr val="bg1"/>
                </a:solidFill>
                <a:latin typeface="Times New Roman" pitchFamily="18" charset="0"/>
                <a:cs typeface="Times New Roman" pitchFamily="18" charset="0"/>
              </a:rPr>
              <a:t> de recherche:</a:t>
            </a:r>
          </a:p>
          <a:p>
            <a:pPr algn="ctr"/>
            <a:r>
              <a:rPr lang="fr-FR" b="1" dirty="0" smtClean="0">
                <a:solidFill>
                  <a:schemeClr val="bg1"/>
                </a:solidFill>
                <a:latin typeface="Times New Roman" pitchFamily="18" charset="0"/>
                <a:cs typeface="Times New Roman" pitchFamily="18" charset="0"/>
              </a:rPr>
              <a:t>Des milliers de composés </a:t>
            </a:r>
          </a:p>
          <a:p>
            <a:pPr algn="ctr"/>
            <a:endParaRPr lang="fr-FR" b="1" dirty="0">
              <a:solidFill>
                <a:schemeClr val="bg1"/>
              </a:solidFill>
              <a:latin typeface="Times New Roman" pitchFamily="18" charset="0"/>
              <a:cs typeface="Times New Roman" pitchFamily="18" charset="0"/>
            </a:endParaRPr>
          </a:p>
        </p:txBody>
      </p:sp>
      <p:pic>
        <p:nvPicPr>
          <p:cNvPr id="8" name="Picture 2" descr="C:\Documents and Settings\mohsen\Bureau\présentation\diapo\iii.tif"/>
          <p:cNvPicPr>
            <a:picLocks noChangeAspect="1" noChangeArrowheads="1"/>
          </p:cNvPicPr>
          <p:nvPr/>
        </p:nvPicPr>
        <p:blipFill>
          <a:blip r:embed="rId2"/>
          <a:srcRect l="21052" t="8139" r="22267" b="9883"/>
          <a:stretch>
            <a:fillRect/>
          </a:stretch>
        </p:blipFill>
        <p:spPr bwMode="auto">
          <a:xfrm>
            <a:off x="5357818" y="1785926"/>
            <a:ext cx="3286148" cy="2428892"/>
          </a:xfrm>
          <a:prstGeom prst="ellipse">
            <a:avLst/>
          </a:prstGeom>
          <a:noFill/>
          <a:ln>
            <a:solidFill>
              <a:schemeClr val="accent5">
                <a:lumMod val="60000"/>
                <a:lumOff val="40000"/>
              </a:schemeClr>
            </a:solidFill>
          </a:ln>
        </p:spPr>
      </p:pic>
      <p:sp>
        <p:nvSpPr>
          <p:cNvPr id="9" name="Nuage 8"/>
          <p:cNvSpPr/>
          <p:nvPr/>
        </p:nvSpPr>
        <p:spPr>
          <a:xfrm>
            <a:off x="4857784" y="4643446"/>
            <a:ext cx="4357686" cy="1414466"/>
          </a:xfrm>
          <a:prstGeom prst="cloud">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1600" b="1" dirty="0" smtClean="0">
                <a:solidFill>
                  <a:schemeClr val="bg1"/>
                </a:solidFill>
                <a:latin typeface="Times New Roman" pitchFamily="18" charset="0"/>
                <a:cs typeface="Times New Roman" pitchFamily="18" charset="0"/>
              </a:rPr>
              <a:t>DUD-E:</a:t>
            </a:r>
          </a:p>
          <a:p>
            <a:pPr algn="ctr"/>
            <a:r>
              <a:rPr lang="fr-FR" sz="1600" b="1" dirty="0" smtClean="0">
                <a:solidFill>
                  <a:schemeClr val="bg1"/>
                </a:solidFill>
                <a:latin typeface="Times New Roman" pitchFamily="18" charset="0"/>
                <a:cs typeface="Times New Roman" pitchFamily="18" charset="0"/>
              </a:rPr>
              <a:t>Une centaine de composés actifs sur la cible étudiée</a:t>
            </a:r>
          </a:p>
          <a:p>
            <a:pPr algn="ctr"/>
            <a:endParaRPr lang="fr-FR" b="1" dirty="0">
              <a:solidFill>
                <a:schemeClr val="bg1"/>
              </a:solidFill>
              <a:latin typeface="Times New Roman" pitchFamily="18" charset="0"/>
              <a:cs typeface="Times New Roman" pitchFamily="18" charset="0"/>
            </a:endParaRPr>
          </a:p>
        </p:txBody>
      </p:sp>
      <p:sp>
        <p:nvSpPr>
          <p:cNvPr id="10" name="ZoneTexte 9"/>
          <p:cNvSpPr txBox="1"/>
          <p:nvPr/>
        </p:nvSpPr>
        <p:spPr>
          <a:xfrm>
            <a:off x="500034" y="87731"/>
            <a:ext cx="7929618" cy="919401"/>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Préparation de la </a:t>
            </a:r>
            <a:r>
              <a:rPr lang="fr-FR"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chimiothèque</a:t>
            </a:r>
            <a:r>
              <a:rPr lang="fr-FR"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 pour le test d’enrichissement</a:t>
            </a:r>
            <a:endParaRPr lang="fr-F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2"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00034" y="87731"/>
            <a:ext cx="7929618" cy="1055608"/>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Exemple: Criblage virtuel sur l’Acétylcholinestérase</a:t>
            </a:r>
            <a:endPar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pic>
        <p:nvPicPr>
          <p:cNvPr id="6" name="Picture 6" descr="http://www.ac-grenoble.fr/ia73/ia73v2/IMG/B2I/versailles/FichePrat/ordinateur.gif"/>
          <p:cNvPicPr>
            <a:picLocks noChangeAspect="1" noChangeArrowheads="1"/>
          </p:cNvPicPr>
          <p:nvPr/>
        </p:nvPicPr>
        <p:blipFill>
          <a:blip r:embed="rId3"/>
          <a:srcRect/>
          <a:stretch>
            <a:fillRect/>
          </a:stretch>
        </p:blipFill>
        <p:spPr bwMode="auto">
          <a:xfrm>
            <a:off x="1214414" y="1214422"/>
            <a:ext cx="7143800" cy="5286388"/>
          </a:xfrm>
          <a:prstGeom prst="rect">
            <a:avLst/>
          </a:prstGeom>
          <a:noFill/>
        </p:spPr>
      </p:pic>
      <p:sp>
        <p:nvSpPr>
          <p:cNvPr id="8" name="Rectangle 7"/>
          <p:cNvSpPr/>
          <p:nvPr/>
        </p:nvSpPr>
        <p:spPr>
          <a:xfrm>
            <a:off x="2500298" y="1500174"/>
            <a:ext cx="3571900" cy="2143140"/>
          </a:xfrm>
          <a:prstGeom prst="rect">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smtClean="0">
                <a:solidFill>
                  <a:schemeClr val="bg1"/>
                </a:solidFill>
                <a:latin typeface="Times New Roman" pitchFamily="18" charset="0"/>
                <a:cs typeface="Times New Roman" pitchFamily="18" charset="0"/>
              </a:rPr>
              <a:t>Chimiothèque</a:t>
            </a:r>
            <a:r>
              <a:rPr lang="fr-FR" sz="2400" b="1" dirty="0" smtClean="0">
                <a:solidFill>
                  <a:schemeClr val="bg1"/>
                </a:solidFill>
                <a:latin typeface="Times New Roman" pitchFamily="18" charset="0"/>
                <a:cs typeface="Times New Roman" pitchFamily="18" charset="0"/>
              </a:rPr>
              <a:t> totale à cribler = </a:t>
            </a:r>
            <a:r>
              <a:rPr lang="fr-FR" sz="2400" b="1" dirty="0" err="1" smtClean="0">
                <a:solidFill>
                  <a:schemeClr val="bg1"/>
                </a:solidFill>
                <a:latin typeface="Times New Roman" pitchFamily="18" charset="0"/>
                <a:cs typeface="Times New Roman" pitchFamily="18" charset="0"/>
              </a:rPr>
              <a:t>chimiothèque</a:t>
            </a:r>
            <a:r>
              <a:rPr lang="fr-FR" sz="2400" b="1" dirty="0" smtClean="0">
                <a:solidFill>
                  <a:schemeClr val="bg1"/>
                </a:solidFill>
                <a:latin typeface="Times New Roman" pitchFamily="18" charset="0"/>
                <a:cs typeface="Times New Roman" pitchFamily="18" charset="0"/>
              </a:rPr>
              <a:t> d’évaluation + </a:t>
            </a:r>
            <a:r>
              <a:rPr lang="fr-FR" sz="2400" b="1" dirty="0" err="1" smtClean="0">
                <a:solidFill>
                  <a:schemeClr val="bg1"/>
                </a:solidFill>
                <a:latin typeface="Times New Roman" pitchFamily="18" charset="0"/>
                <a:cs typeface="Times New Roman" pitchFamily="18" charset="0"/>
              </a:rPr>
              <a:t>chimiothèque</a:t>
            </a:r>
            <a:r>
              <a:rPr lang="fr-FR" sz="2400" b="1" dirty="0" smtClean="0">
                <a:solidFill>
                  <a:schemeClr val="bg1"/>
                </a:solidFill>
                <a:latin typeface="Times New Roman" pitchFamily="18" charset="0"/>
                <a:cs typeface="Times New Roman" pitchFamily="18" charset="0"/>
              </a:rPr>
              <a:t> de recherche</a:t>
            </a:r>
            <a:endParaRPr lang="fr-FR" sz="2400" b="1" dirty="0">
              <a:solidFill>
                <a:schemeClr val="bg1"/>
              </a:solidFill>
              <a:latin typeface="Times New Roman" pitchFamily="18" charset="0"/>
              <a:cs typeface="Times New Roman" pitchFamily="18" charset="0"/>
            </a:endParaRPr>
          </a:p>
        </p:txBody>
      </p:sp>
      <p:pic>
        <p:nvPicPr>
          <p:cNvPr id="9" name="Image 8" descr="glide.png"/>
          <p:cNvPicPr>
            <a:picLocks noChangeAspect="1"/>
          </p:cNvPicPr>
          <p:nvPr/>
        </p:nvPicPr>
        <p:blipFill>
          <a:blip r:embed="rId4"/>
          <a:stretch>
            <a:fillRect/>
          </a:stretch>
        </p:blipFill>
        <p:spPr>
          <a:xfrm>
            <a:off x="2500298" y="1500174"/>
            <a:ext cx="3571900" cy="2143140"/>
          </a:xfrm>
          <a:prstGeom prst="rect">
            <a:avLst/>
          </a:prstGeom>
        </p:spPr>
      </p:pic>
      <p:sp>
        <p:nvSpPr>
          <p:cNvPr id="10" name="ZoneTexte 9"/>
          <p:cNvSpPr txBox="1"/>
          <p:nvPr/>
        </p:nvSpPr>
        <p:spPr>
          <a:xfrm>
            <a:off x="4857752" y="2786058"/>
            <a:ext cx="928459" cy="369332"/>
          </a:xfrm>
          <a:prstGeom prst="rect">
            <a:avLst/>
          </a:prstGeom>
          <a:noFill/>
        </p:spPr>
        <p:txBody>
          <a:bodyPr wrap="none" rtlCol="0">
            <a:spAutoFit/>
          </a:bodyPr>
          <a:lstStyle/>
          <a:p>
            <a:r>
              <a:rPr lang="fr-FR" b="1" dirty="0" smtClean="0">
                <a:latin typeface="Times New Roman" pitchFamily="18" charset="0"/>
                <a:cs typeface="Times New Roman" pitchFamily="18" charset="0"/>
              </a:rPr>
              <a:t>GLIDE</a:t>
            </a:r>
            <a:endParaRPr lang="fr-FR" b="1" dirty="0">
              <a:latin typeface="Times New Roman" pitchFamily="18" charset="0"/>
              <a:cs typeface="Times New Roman" pitchFamily="18" charset="0"/>
            </a:endParaRPr>
          </a:p>
        </p:txBody>
      </p:sp>
      <p:pic>
        <p:nvPicPr>
          <p:cNvPr id="11" name="Image 10" descr="gold.png"/>
          <p:cNvPicPr>
            <a:picLocks noChangeAspect="1"/>
          </p:cNvPicPr>
          <p:nvPr/>
        </p:nvPicPr>
        <p:blipFill>
          <a:blip r:embed="rId5"/>
          <a:srcRect l="37500" t="26389" r="46875" b="51389"/>
          <a:stretch>
            <a:fillRect/>
          </a:stretch>
        </p:blipFill>
        <p:spPr>
          <a:xfrm>
            <a:off x="2500298" y="1500174"/>
            <a:ext cx="3714776" cy="2286016"/>
          </a:xfrm>
          <a:prstGeom prst="rect">
            <a:avLst/>
          </a:prstGeom>
        </p:spPr>
      </p:pic>
      <p:pic>
        <p:nvPicPr>
          <p:cNvPr id="12" name="Image 11" descr="flexx.jpg"/>
          <p:cNvPicPr>
            <a:picLocks noChangeAspect="1"/>
          </p:cNvPicPr>
          <p:nvPr/>
        </p:nvPicPr>
        <p:blipFill>
          <a:blip r:embed="rId6"/>
          <a:stretch>
            <a:fillRect/>
          </a:stretch>
        </p:blipFill>
        <p:spPr>
          <a:xfrm>
            <a:off x="2428860" y="1428736"/>
            <a:ext cx="3786214" cy="2286016"/>
          </a:xfrm>
          <a:prstGeom prst="rect">
            <a:avLst/>
          </a:prstGeom>
        </p:spPr>
      </p:pic>
      <p:pic>
        <p:nvPicPr>
          <p:cNvPr id="13" name="Image 12" descr="surflex.gif"/>
          <p:cNvPicPr>
            <a:picLocks noChangeAspect="1"/>
          </p:cNvPicPr>
          <p:nvPr/>
        </p:nvPicPr>
        <p:blipFill>
          <a:blip r:embed="rId7"/>
          <a:stretch>
            <a:fillRect/>
          </a:stretch>
        </p:blipFill>
        <p:spPr>
          <a:xfrm>
            <a:off x="2428860" y="1428736"/>
            <a:ext cx="3786214" cy="2286016"/>
          </a:xfrm>
          <a:prstGeom prst="rect">
            <a:avLst/>
          </a:prstGeom>
        </p:spPr>
      </p:pic>
      <p:sp>
        <p:nvSpPr>
          <p:cNvPr id="14" name="ZoneTexte 13"/>
          <p:cNvSpPr txBox="1"/>
          <p:nvPr/>
        </p:nvSpPr>
        <p:spPr>
          <a:xfrm>
            <a:off x="4786314" y="3120094"/>
            <a:ext cx="1301959" cy="523220"/>
          </a:xfrm>
          <a:prstGeom prst="rect">
            <a:avLst/>
          </a:prstGeom>
          <a:noFill/>
        </p:spPr>
        <p:txBody>
          <a:bodyPr wrap="none" rtlCol="0">
            <a:spAutoFit/>
          </a:bodyPr>
          <a:lstStyle/>
          <a:p>
            <a:r>
              <a:rPr lang="fr-FR" sz="2800" b="1" dirty="0" err="1" smtClean="0">
                <a:latin typeface="Times New Roman" pitchFamily="18" charset="0"/>
                <a:cs typeface="Times New Roman" pitchFamily="18" charset="0"/>
              </a:rPr>
              <a:t>Surflex</a:t>
            </a:r>
            <a:endParaRPr lang="fr-FR" sz="2800" b="1"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xit" presetSubtype="12" fill="hold" grpId="1" nodeType="clickEffect">
                                  <p:stCondLst>
                                    <p:cond delay="0"/>
                                  </p:stCondLst>
                                  <p:childTnLst>
                                    <p:animEffect transition="out" filter="strips(downLeft)">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500"/>
                            </p:stCondLst>
                            <p:childTnLst>
                              <p:par>
                                <p:cTn id="17" presetID="18" presetClass="entr" presetSubtype="1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xit" presetSubtype="12" fill="hold" grpId="1" nodeType="clickEffect">
                                  <p:stCondLst>
                                    <p:cond delay="0"/>
                                  </p:stCondLst>
                                  <p:childTnLst>
                                    <p:animEffect transition="out" filter="strips(downLeft)">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8" presetClass="exit" presetSubtype="12" fill="hold" nodeType="withEffect">
                                  <p:stCondLst>
                                    <p:cond delay="0"/>
                                  </p:stCondLst>
                                  <p:childTnLst>
                                    <p:animEffect transition="out" filter="strips(downLeft)">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par>
                          <p:cTn id="31" fill="hold">
                            <p:stCondLst>
                              <p:cond delay="500"/>
                            </p:stCondLst>
                            <p:childTnLst>
                              <p:par>
                                <p:cTn id="32" presetID="18" presetClass="entr" presetSubtype="1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xit" presetSubtype="12" fill="hold" nodeType="clickEffect">
                                  <p:stCondLst>
                                    <p:cond delay="0"/>
                                  </p:stCondLst>
                                  <p:childTnLst>
                                    <p:animEffect transition="out" filter="strips(downLeft)">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18" presetClass="entr" presetSubtype="12"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strips(down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xit" presetSubtype="12" fill="hold" nodeType="clickEffect">
                                  <p:stCondLst>
                                    <p:cond delay="0"/>
                                  </p:stCondLst>
                                  <p:childTnLst>
                                    <p:animEffect transition="out" filter="strips(downLeft)">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8" presetClass="entr" presetSubtype="12"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trips(downLeft)">
                                      <p:cBhvr>
                                        <p:cTn id="52" dur="500"/>
                                        <p:tgtEl>
                                          <p:spTgt spid="13"/>
                                        </p:tgtEl>
                                      </p:cBhvr>
                                    </p:animEffect>
                                  </p:childTnLst>
                                </p:cTn>
                              </p:par>
                              <p:par>
                                <p:cTn id="53" presetID="18" presetClass="entr" presetSubtype="1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strips(downLeft)">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C:\Users\Admin\Desktop\cours docking moléculare\development-steps-in-medicines-v1_FR.png"/>
          <p:cNvPicPr>
            <a:picLocks noChangeAspect="1" noChangeArrowheads="1"/>
          </p:cNvPicPr>
          <p:nvPr/>
        </p:nvPicPr>
        <p:blipFill>
          <a:blip r:embed="rId2"/>
          <a:srcRect/>
          <a:stretch>
            <a:fillRect/>
          </a:stretch>
        </p:blipFill>
        <p:spPr bwMode="auto">
          <a:xfrm>
            <a:off x="0" y="-19050"/>
            <a:ext cx="9144000" cy="6896100"/>
          </a:xfrm>
          <a:prstGeom prst="rect">
            <a:avLst/>
          </a:prstGeom>
          <a:noFill/>
        </p:spPr>
      </p:pic>
      <p:sp>
        <p:nvSpPr>
          <p:cNvPr id="5" name="Bulle ronde 4"/>
          <p:cNvSpPr/>
          <p:nvPr/>
        </p:nvSpPr>
        <p:spPr>
          <a:xfrm>
            <a:off x="0" y="142852"/>
            <a:ext cx="5286380" cy="1398466"/>
          </a:xfrm>
          <a:prstGeom prst="wedgeEllipseCallout">
            <a:avLst>
              <a:gd name="adj1" fmla="val -26940"/>
              <a:gd name="adj2" fmla="val 67595"/>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dirty="0" smtClean="0">
                <a:latin typeface="Times New Roman" pitchFamily="18" charset="0"/>
                <a:cs typeface="Times New Roman" pitchFamily="18" charset="0"/>
              </a:rPr>
              <a:t>Par criblage à haut débit ou criblage virtuel</a:t>
            </a:r>
            <a:endParaRPr lang="fr-FR" sz="2400" dirty="0">
              <a:latin typeface="Times New Roman" pitchFamily="18" charset="0"/>
              <a:cs typeface="Times New Roman" pitchFamily="18" charset="0"/>
            </a:endParaRPr>
          </a:p>
        </p:txBody>
      </p:sp>
      <p:sp>
        <p:nvSpPr>
          <p:cNvPr id="6" name="Bulle ronde 5"/>
          <p:cNvSpPr/>
          <p:nvPr/>
        </p:nvSpPr>
        <p:spPr>
          <a:xfrm>
            <a:off x="857224" y="214290"/>
            <a:ext cx="5286380" cy="1398466"/>
          </a:xfrm>
          <a:prstGeom prst="wedgeEllipseCallout">
            <a:avLst>
              <a:gd name="adj1" fmla="val -26940"/>
              <a:gd name="adj2" fmla="val 67595"/>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smtClean="0">
                <a:latin typeface="Times New Roman" pitchFamily="18" charset="0"/>
                <a:cs typeface="Times New Roman" pitchFamily="18" charset="0"/>
              </a:rPr>
              <a:t>Ajouter ou supprimer des groupements chimiques afin d’améliorer l’activité et les propriétés </a:t>
            </a:r>
            <a:r>
              <a:rPr lang="fr-FR" sz="1600" dirty="0" err="1" smtClean="0">
                <a:latin typeface="Times New Roman" pitchFamily="18" charset="0"/>
                <a:cs typeface="Times New Roman" pitchFamily="18" charset="0"/>
              </a:rPr>
              <a:t>phisico-chimiques</a:t>
            </a:r>
            <a:r>
              <a:rPr lang="fr-FR" sz="1600" dirty="0" smtClean="0">
                <a:latin typeface="Times New Roman" pitchFamily="18" charset="0"/>
                <a:cs typeface="Times New Roman" pitchFamily="18" charset="0"/>
              </a:rPr>
              <a:t> des </a:t>
            </a:r>
            <a:r>
              <a:rPr lang="fr-FR" sz="1600" i="1" dirty="0" err="1" smtClean="0">
                <a:latin typeface="Times New Roman" pitchFamily="18" charset="0"/>
                <a:cs typeface="Times New Roman" pitchFamily="18" charset="0"/>
              </a:rPr>
              <a:t>leads</a:t>
            </a:r>
            <a:r>
              <a:rPr lang="fr-FR" sz="1600" dirty="0" smtClean="0">
                <a:latin typeface="Times New Roman" pitchFamily="18" charset="0"/>
                <a:cs typeface="Times New Roman" pitchFamily="18" charset="0"/>
              </a:rPr>
              <a:t> (test </a:t>
            </a:r>
            <a:r>
              <a:rPr lang="fr-FR" sz="1600" i="1" dirty="0" smtClean="0">
                <a:latin typeface="Times New Roman" pitchFamily="18" charset="0"/>
                <a:cs typeface="Times New Roman" pitchFamily="18" charset="0"/>
              </a:rPr>
              <a:t>in vitro </a:t>
            </a:r>
            <a:r>
              <a:rPr lang="fr-FR" sz="1600" dirty="0" smtClean="0">
                <a:latin typeface="Times New Roman" pitchFamily="18" charset="0"/>
                <a:cs typeface="Times New Roman" pitchFamily="18" charset="0"/>
              </a:rPr>
              <a:t>et/ou</a:t>
            </a:r>
            <a:r>
              <a:rPr lang="fr-FR" sz="1600" i="1" dirty="0" smtClean="0">
                <a:latin typeface="Times New Roman" pitchFamily="18" charset="0"/>
                <a:cs typeface="Times New Roman" pitchFamily="18" charset="0"/>
              </a:rPr>
              <a:t> in </a:t>
            </a:r>
            <a:r>
              <a:rPr lang="fr-FR" sz="1600" i="1" dirty="0" err="1" smtClean="0">
                <a:latin typeface="Times New Roman" pitchFamily="18" charset="0"/>
                <a:cs typeface="Times New Roman" pitchFamily="18" charset="0"/>
              </a:rPr>
              <a:t>silico</a:t>
            </a:r>
            <a:r>
              <a:rPr lang="fr-FR" sz="1600" i="1" dirty="0" smtClean="0">
                <a:latin typeface="Times New Roman" pitchFamily="18" charset="0"/>
                <a:cs typeface="Times New Roman" pitchFamily="18" charset="0"/>
              </a:rPr>
              <a:t>)</a:t>
            </a:r>
          </a:p>
          <a:p>
            <a:pPr algn="ctr"/>
            <a:r>
              <a:rPr lang="fr-FR" sz="1600" dirty="0" smtClean="0">
                <a:latin typeface="Times New Roman" pitchFamily="18" charset="0"/>
                <a:cs typeface="Times New Roman" pitchFamily="18" charset="0"/>
              </a:rPr>
              <a:t>Dépôt d’un brevet est indispensable </a:t>
            </a:r>
            <a:endParaRPr lang="fr-FR" sz="1600" dirty="0">
              <a:latin typeface="Times New Roman" pitchFamily="18" charset="0"/>
              <a:cs typeface="Times New Roman" pitchFamily="18" charset="0"/>
            </a:endParaRPr>
          </a:p>
        </p:txBody>
      </p:sp>
      <p:sp>
        <p:nvSpPr>
          <p:cNvPr id="8" name="Bulle ronde 7"/>
          <p:cNvSpPr/>
          <p:nvPr/>
        </p:nvSpPr>
        <p:spPr>
          <a:xfrm>
            <a:off x="1428760" y="142852"/>
            <a:ext cx="5286380" cy="1398466"/>
          </a:xfrm>
          <a:prstGeom prst="wedgeEllipseCallout">
            <a:avLst>
              <a:gd name="adj1" fmla="val -26940"/>
              <a:gd name="adj2" fmla="val 67595"/>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1600" dirty="0" smtClean="0">
                <a:latin typeface="Times New Roman" pitchFamily="18" charset="0"/>
                <a:cs typeface="Times New Roman" pitchFamily="18" charset="0"/>
              </a:rPr>
              <a:t>Test de sécurité </a:t>
            </a:r>
            <a:r>
              <a:rPr lang="fr-FR" sz="1600" dirty="0" err="1" smtClean="0">
                <a:latin typeface="Times New Roman" pitchFamily="18" charset="0"/>
                <a:cs typeface="Times New Roman" pitchFamily="18" charset="0"/>
              </a:rPr>
              <a:t>pré-cliniques</a:t>
            </a:r>
            <a:r>
              <a:rPr lang="fr-FR" sz="1600" dirty="0" smtClean="0">
                <a:latin typeface="Times New Roman" pitchFamily="18" charset="0"/>
                <a:cs typeface="Times New Roman" pitchFamily="18" charset="0"/>
              </a:rPr>
              <a:t> effectués in vivo sur des modèles animales afin d’établir le profil de sécurité de chaque candidat médicament (ADME/</a:t>
            </a:r>
            <a:r>
              <a:rPr lang="fr-FR" sz="1600" dirty="0" err="1" smtClean="0">
                <a:latin typeface="Times New Roman" pitchFamily="18" charset="0"/>
                <a:cs typeface="Times New Roman" pitchFamily="18" charset="0"/>
              </a:rPr>
              <a:t>Tox</a:t>
            </a:r>
            <a:r>
              <a:rPr lang="fr-FR" sz="1600" dirty="0" smtClean="0">
                <a:latin typeface="Times New Roman" pitchFamily="18" charset="0"/>
                <a:cs typeface="Times New Roman" pitchFamily="18" charset="0"/>
              </a:rPr>
              <a:t>)</a:t>
            </a:r>
            <a:endParaRPr lang="fr-FR" sz="1600" dirty="0">
              <a:latin typeface="Times New Roman" pitchFamily="18" charset="0"/>
              <a:cs typeface="Times New Roman" pitchFamily="18" charset="0"/>
            </a:endParaRPr>
          </a:p>
        </p:txBody>
      </p:sp>
      <p:sp>
        <p:nvSpPr>
          <p:cNvPr id="9" name="Bulle ronde 8"/>
          <p:cNvSpPr/>
          <p:nvPr/>
        </p:nvSpPr>
        <p:spPr>
          <a:xfrm>
            <a:off x="2214578" y="142852"/>
            <a:ext cx="5286380" cy="1398466"/>
          </a:xfrm>
          <a:prstGeom prst="wedgeEllipseCallout">
            <a:avLst>
              <a:gd name="adj1" fmla="val -26940"/>
              <a:gd name="adj2" fmla="val 67595"/>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1300" dirty="0" smtClean="0">
                <a:latin typeface="Times New Roman" pitchFamily="18" charset="0"/>
                <a:cs typeface="Times New Roman" pitchFamily="18" charset="0"/>
              </a:rPr>
              <a:t>Des doses croissantes du candidat sont administrés à </a:t>
            </a:r>
          </a:p>
          <a:p>
            <a:pPr algn="ctr"/>
            <a:r>
              <a:rPr lang="fr-FR" sz="1300" dirty="0" smtClean="0">
                <a:latin typeface="Times New Roman" pitchFamily="18" charset="0"/>
                <a:cs typeface="Times New Roman" pitchFamily="18" charset="0"/>
              </a:rPr>
              <a:t>100 volontaires </a:t>
            </a:r>
            <a:r>
              <a:rPr lang="fr-FR" sz="1300" b="1" dirty="0" smtClean="0">
                <a:latin typeface="Times New Roman" pitchFamily="18" charset="0"/>
                <a:cs typeface="Times New Roman" pitchFamily="18" charset="0"/>
              </a:rPr>
              <a:t>sains</a:t>
            </a:r>
            <a:r>
              <a:rPr lang="fr-FR" sz="1300" dirty="0" smtClean="0">
                <a:latin typeface="Times New Roman" pitchFamily="18" charset="0"/>
                <a:cs typeface="Times New Roman" pitchFamily="18" charset="0"/>
              </a:rPr>
              <a:t>  afin d’évaluer la tolérance ou l’absence des effets secondaires. Cette phase permet également de déterminer la dose maximale tolérable</a:t>
            </a:r>
            <a:endParaRPr lang="fr-FR" sz="1300" dirty="0">
              <a:latin typeface="Times New Roman" pitchFamily="18" charset="0"/>
              <a:cs typeface="Times New Roman" pitchFamily="18" charset="0"/>
            </a:endParaRPr>
          </a:p>
        </p:txBody>
      </p:sp>
      <p:sp>
        <p:nvSpPr>
          <p:cNvPr id="10" name="Bulle ronde 9"/>
          <p:cNvSpPr/>
          <p:nvPr/>
        </p:nvSpPr>
        <p:spPr>
          <a:xfrm>
            <a:off x="3000364" y="142852"/>
            <a:ext cx="5286380" cy="1398466"/>
          </a:xfrm>
          <a:prstGeom prst="wedgeEllipseCallout">
            <a:avLst>
              <a:gd name="adj1" fmla="val -26940"/>
              <a:gd name="adj2" fmla="val 67595"/>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1300" dirty="0" smtClean="0">
                <a:latin typeface="Times New Roman" pitchFamily="18" charset="0"/>
                <a:cs typeface="Times New Roman" pitchFamily="18" charset="0"/>
              </a:rPr>
              <a:t>Effectué sur 200 patients atteints </a:t>
            </a:r>
          </a:p>
          <a:p>
            <a:pPr algn="ctr"/>
            <a:r>
              <a:rPr lang="fr-FR" sz="1300" dirty="0" smtClean="0">
                <a:latin typeface="Times New Roman" pitchFamily="18" charset="0"/>
                <a:cs typeface="Times New Roman" pitchFamily="18" charset="0"/>
              </a:rPr>
              <a:t>Elle vise à vérifier l’efficacité du candidat médicament en déterminant sa dose optimale c’est-à-dire celle pour laquelle l’effet thérapeutique est meilleur pour le moins d’effets secondaires. </a:t>
            </a:r>
          </a:p>
        </p:txBody>
      </p:sp>
      <p:sp>
        <p:nvSpPr>
          <p:cNvPr id="11" name="Bulle ronde 10"/>
          <p:cNvSpPr/>
          <p:nvPr/>
        </p:nvSpPr>
        <p:spPr>
          <a:xfrm>
            <a:off x="4143372" y="142852"/>
            <a:ext cx="5286380" cy="1398466"/>
          </a:xfrm>
          <a:prstGeom prst="wedgeEllipseCallout">
            <a:avLst>
              <a:gd name="adj1" fmla="val -26940"/>
              <a:gd name="adj2" fmla="val 67595"/>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1300" dirty="0" smtClean="0">
                <a:latin typeface="Times New Roman" pitchFamily="18" charset="0"/>
                <a:cs typeface="Times New Roman" pitchFamily="18" charset="0"/>
              </a:rPr>
              <a:t>Effectué sur plusieurs milliers de patients. Cette phase vise à confirmer le potentiel thérapeutique du candidat médicament ainsi que sa tolérance (rapport efficacité/tolérance)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grpId="1" nodeType="clickEffect">
                                  <p:stCondLst>
                                    <p:cond delay="0"/>
                                  </p:stCondLst>
                                  <p:childTnLst>
                                    <p:animEffect transition="out" filter="checkerboard(across)">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strips(down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xit" presetSubtype="10" fill="hold" grpId="1" nodeType="clickEffect">
                                  <p:stCondLst>
                                    <p:cond delay="0"/>
                                  </p:stCondLst>
                                  <p:childTnLst>
                                    <p:animEffect transition="out" filter="checkerboard(across)">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strips(down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xit" presetSubtype="10" fill="hold" grpId="1" nodeType="clickEffect">
                                  <p:stCondLst>
                                    <p:cond delay="0"/>
                                  </p:stCondLst>
                                  <p:childTnLst>
                                    <p:animEffect transition="out" filter="checkerboard(across)">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00034" y="87731"/>
            <a:ext cx="7929618" cy="698063"/>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Courbe d’enrichissement</a:t>
            </a:r>
            <a:endParaRPr lang="fr-FR" sz="3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5" name="Rectangle à coins arrondis 4"/>
          <p:cNvSpPr/>
          <p:nvPr/>
        </p:nvSpPr>
        <p:spPr>
          <a:xfrm rot="16200000">
            <a:off x="-2178890" y="3321844"/>
            <a:ext cx="5286412" cy="5000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Times New Roman" pitchFamily="18" charset="0"/>
                <a:cs typeface="Times New Roman" pitchFamily="18" charset="0"/>
              </a:rPr>
              <a:t>% des actives en sortie</a:t>
            </a:r>
            <a:endParaRPr lang="fr-FR" sz="2800" dirty="0">
              <a:latin typeface="Times New Roman" pitchFamily="18" charset="0"/>
              <a:cs typeface="Times New Roman" pitchFamily="18" charset="0"/>
            </a:endParaRPr>
          </a:p>
        </p:txBody>
      </p:sp>
      <p:sp>
        <p:nvSpPr>
          <p:cNvPr id="6" name="Rectangle à coins arrondis 5"/>
          <p:cNvSpPr/>
          <p:nvPr/>
        </p:nvSpPr>
        <p:spPr>
          <a:xfrm>
            <a:off x="1714480" y="6357958"/>
            <a:ext cx="6715172" cy="5000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800" dirty="0" smtClean="0">
                <a:latin typeface="Times New Roman" pitchFamily="18" charset="0"/>
                <a:cs typeface="Times New Roman" pitchFamily="18" charset="0"/>
              </a:rPr>
              <a:t>% de l’ensemble de la </a:t>
            </a:r>
            <a:r>
              <a:rPr lang="fr-FR" sz="2800" dirty="0" err="1" smtClean="0">
                <a:latin typeface="Times New Roman" pitchFamily="18" charset="0"/>
                <a:cs typeface="Times New Roman" pitchFamily="18" charset="0"/>
              </a:rPr>
              <a:t>chimiothèque</a:t>
            </a:r>
            <a:r>
              <a:rPr lang="fr-FR" sz="2800" dirty="0" smtClean="0">
                <a:latin typeface="Times New Roman" pitchFamily="18" charset="0"/>
                <a:cs typeface="Times New Roman" pitchFamily="18" charset="0"/>
              </a:rPr>
              <a:t> en sortie</a:t>
            </a:r>
            <a:endParaRPr lang="fr-FR" sz="2800" dirty="0">
              <a:latin typeface="Times New Roman" pitchFamily="18" charset="0"/>
              <a:cs typeface="Times New Roman" pitchFamily="18" charset="0"/>
            </a:endParaRPr>
          </a:p>
        </p:txBody>
      </p:sp>
      <p:pic>
        <p:nvPicPr>
          <p:cNvPr id="7" name="Image 6" descr="active_yield_4prog_100_4M0E.png"/>
          <p:cNvPicPr>
            <a:picLocks noChangeAspect="1"/>
          </p:cNvPicPr>
          <p:nvPr/>
        </p:nvPicPr>
        <p:blipFill>
          <a:blip r:embed="rId2"/>
          <a:stretch>
            <a:fillRect/>
          </a:stretch>
        </p:blipFill>
        <p:spPr>
          <a:xfrm>
            <a:off x="928662" y="1000108"/>
            <a:ext cx="7500990" cy="5072098"/>
          </a:xfrm>
          <a:prstGeom prst="rect">
            <a:avLst/>
          </a:prstGeom>
        </p:spPr>
      </p:pic>
      <p:sp>
        <p:nvSpPr>
          <p:cNvPr id="8" name="Ellipse 7"/>
          <p:cNvSpPr/>
          <p:nvPr/>
        </p:nvSpPr>
        <p:spPr>
          <a:xfrm>
            <a:off x="1857356" y="5586434"/>
            <a:ext cx="785818" cy="485772"/>
          </a:xfrm>
          <a:prstGeom prst="ellipse">
            <a:avLst/>
          </a:prstGeom>
          <a:noFill/>
          <a:ln w="38100">
            <a:solidFill>
              <a:schemeClr val="bg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active_yield_4prog_4M0E.png"/>
          <p:cNvPicPr>
            <a:picLocks noChangeAspect="1"/>
          </p:cNvPicPr>
          <p:nvPr/>
        </p:nvPicPr>
        <p:blipFill>
          <a:blip r:embed="rId3"/>
          <a:stretch>
            <a:fillRect/>
          </a:stretch>
        </p:blipFill>
        <p:spPr>
          <a:xfrm>
            <a:off x="928662" y="1000108"/>
            <a:ext cx="7500990" cy="5072098"/>
          </a:xfrm>
          <a:prstGeom prst="rect">
            <a:avLst/>
          </a:prstGeom>
        </p:spPr>
      </p:pic>
      <p:sp>
        <p:nvSpPr>
          <p:cNvPr id="10" name="Ellipse 9"/>
          <p:cNvSpPr/>
          <p:nvPr/>
        </p:nvSpPr>
        <p:spPr>
          <a:xfrm>
            <a:off x="7929586" y="1514468"/>
            <a:ext cx="500066" cy="414334"/>
          </a:xfrm>
          <a:prstGeom prst="ellipse">
            <a:avLst/>
          </a:prstGeom>
          <a:noFill/>
          <a:ln w="38100">
            <a:solidFill>
              <a:srgbClr val="00CC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1857356" y="1500174"/>
            <a:ext cx="1556836" cy="369332"/>
          </a:xfrm>
          <a:prstGeom prst="rect">
            <a:avLst/>
          </a:prstGeom>
          <a:noFill/>
        </p:spPr>
        <p:txBody>
          <a:bodyPr wrap="none" rtlCol="0">
            <a:spAutoFit/>
          </a:bodyPr>
          <a:lstStyle/>
          <a:p>
            <a:r>
              <a:rPr lang="fr-FR" b="1" dirty="0" err="1" smtClean="0">
                <a:solidFill>
                  <a:srgbClr val="00CC00"/>
                </a:solidFill>
                <a:latin typeface="Times New Roman" pitchFamily="18" charset="0"/>
                <a:cs typeface="Times New Roman" pitchFamily="18" charset="0"/>
              </a:rPr>
              <a:t>Surflex</a:t>
            </a:r>
            <a:r>
              <a:rPr lang="fr-FR" b="1" dirty="0" smtClean="0">
                <a:solidFill>
                  <a:srgbClr val="00CC00"/>
                </a:solidFill>
                <a:latin typeface="Times New Roman" pitchFamily="18" charset="0"/>
                <a:cs typeface="Times New Roman" pitchFamily="18" charset="0"/>
              </a:rPr>
              <a:t>: 70 %</a:t>
            </a:r>
            <a:endParaRPr lang="fr-FR" b="1" dirty="0">
              <a:solidFill>
                <a:srgbClr val="00CC00"/>
              </a:solidFill>
              <a:latin typeface="Times New Roman" pitchFamily="18" charset="0"/>
              <a:cs typeface="Times New Roman" pitchFamily="18" charset="0"/>
            </a:endParaRPr>
          </a:p>
        </p:txBody>
      </p:sp>
      <p:sp>
        <p:nvSpPr>
          <p:cNvPr id="12" name="Ellipse 11"/>
          <p:cNvSpPr/>
          <p:nvPr/>
        </p:nvSpPr>
        <p:spPr>
          <a:xfrm>
            <a:off x="7929586" y="2000240"/>
            <a:ext cx="571504" cy="41433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p:cNvSpPr txBox="1"/>
          <p:nvPr/>
        </p:nvSpPr>
        <p:spPr>
          <a:xfrm>
            <a:off x="1877591" y="2143116"/>
            <a:ext cx="1980029" cy="369332"/>
          </a:xfrm>
          <a:prstGeom prst="rect">
            <a:avLst/>
          </a:prstGeom>
          <a:noFill/>
        </p:spPr>
        <p:txBody>
          <a:bodyPr wrap="none" rtlCol="0">
            <a:spAutoFit/>
          </a:bodyPr>
          <a:lstStyle/>
          <a:p>
            <a:r>
              <a:rPr lang="fr-FR" b="1" dirty="0" smtClean="0">
                <a:solidFill>
                  <a:srgbClr val="C00000"/>
                </a:solidFill>
                <a:latin typeface="Times New Roman" pitchFamily="18" charset="0"/>
                <a:cs typeface="Times New Roman" pitchFamily="18" charset="0"/>
              </a:rPr>
              <a:t>Glide, </a:t>
            </a:r>
            <a:r>
              <a:rPr lang="fr-FR" b="1" dirty="0" smtClean="0">
                <a:solidFill>
                  <a:srgbClr val="00B0F0"/>
                </a:solidFill>
                <a:latin typeface="Times New Roman" pitchFamily="18" charset="0"/>
                <a:cs typeface="Times New Roman" pitchFamily="18" charset="0"/>
              </a:rPr>
              <a:t>Gold</a:t>
            </a:r>
            <a:r>
              <a:rPr lang="fr-FR" b="1" dirty="0" smtClean="0">
                <a:solidFill>
                  <a:schemeClr val="bg1"/>
                </a:solidFill>
                <a:latin typeface="Times New Roman" pitchFamily="18" charset="0"/>
                <a:cs typeface="Times New Roman" pitchFamily="18" charset="0"/>
              </a:rPr>
              <a:t>: 62 %</a:t>
            </a:r>
            <a:endParaRPr lang="fr-FR" b="1" dirty="0">
              <a:solidFill>
                <a:schemeClr val="bg1"/>
              </a:solidFill>
              <a:latin typeface="Times New Roman" pitchFamily="18" charset="0"/>
              <a:cs typeface="Times New Roman" pitchFamily="18" charset="0"/>
            </a:endParaRPr>
          </a:p>
        </p:txBody>
      </p:sp>
      <p:sp>
        <p:nvSpPr>
          <p:cNvPr id="14" name="Ellipse 13"/>
          <p:cNvSpPr/>
          <p:nvPr/>
        </p:nvSpPr>
        <p:spPr>
          <a:xfrm>
            <a:off x="7929586" y="4429132"/>
            <a:ext cx="571504" cy="414334"/>
          </a:xfrm>
          <a:prstGeom prst="ellipse">
            <a:avLst/>
          </a:prstGeom>
          <a:noFill/>
          <a:ln w="3810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p:cNvSpPr txBox="1"/>
          <p:nvPr/>
        </p:nvSpPr>
        <p:spPr>
          <a:xfrm>
            <a:off x="2949161" y="4714884"/>
            <a:ext cx="1370888" cy="369332"/>
          </a:xfrm>
          <a:prstGeom prst="rect">
            <a:avLst/>
          </a:prstGeom>
          <a:noFill/>
        </p:spPr>
        <p:txBody>
          <a:bodyPr wrap="none" rtlCol="0">
            <a:spAutoFit/>
          </a:bodyPr>
          <a:lstStyle/>
          <a:p>
            <a:r>
              <a:rPr lang="fr-FR" b="1" dirty="0" err="1" smtClean="0">
                <a:solidFill>
                  <a:schemeClr val="accent4">
                    <a:lumMod val="60000"/>
                    <a:lumOff val="40000"/>
                  </a:schemeClr>
                </a:solidFill>
                <a:latin typeface="Times New Roman" pitchFamily="18" charset="0"/>
                <a:cs typeface="Times New Roman" pitchFamily="18" charset="0"/>
              </a:rPr>
              <a:t>FlexX</a:t>
            </a:r>
            <a:r>
              <a:rPr lang="fr-FR" b="1" dirty="0" smtClean="0">
                <a:solidFill>
                  <a:schemeClr val="accent4">
                    <a:lumMod val="60000"/>
                    <a:lumOff val="40000"/>
                  </a:schemeClr>
                </a:solidFill>
                <a:latin typeface="Times New Roman" pitchFamily="18" charset="0"/>
                <a:cs typeface="Times New Roman" pitchFamily="18" charset="0"/>
              </a:rPr>
              <a:t>: 20%</a:t>
            </a:r>
            <a:endParaRPr lang="fr-FR" b="1" dirty="0">
              <a:solidFill>
                <a:schemeClr val="accent4">
                  <a:lumMod val="60000"/>
                  <a:lumOff val="40000"/>
                </a:schemeClr>
              </a:solidFill>
              <a:latin typeface="Times New Roman" pitchFamily="18" charset="0"/>
              <a:cs typeface="Times New Roman" pitchFamily="18" charset="0"/>
            </a:endParaRPr>
          </a:p>
        </p:txBody>
      </p:sp>
      <p:sp>
        <p:nvSpPr>
          <p:cNvPr id="16" name="Ellipse 15"/>
          <p:cNvSpPr/>
          <p:nvPr/>
        </p:nvSpPr>
        <p:spPr>
          <a:xfrm>
            <a:off x="7643834" y="5500702"/>
            <a:ext cx="1071570" cy="70008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b="1" dirty="0" smtClean="0">
                <a:latin typeface="Times New Roman" pitchFamily="18" charset="0"/>
                <a:cs typeface="Times New Roman" pitchFamily="18" charset="0"/>
              </a:rPr>
              <a:t>10%</a:t>
            </a:r>
            <a:endParaRPr lang="fr-FR" b="1"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xit" presetSubtype="12" fill="hold" nodeType="clickEffect">
                                  <p:stCondLst>
                                    <p:cond delay="0"/>
                                  </p:stCondLst>
                                  <p:childTnLst>
                                    <p:animEffect transition="out" filter="strips(downLeft)">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8" presetClass="exit" presetSubtype="12" fill="hold" grpId="1" nodeType="withEffect">
                                  <p:stCondLst>
                                    <p:cond delay="0"/>
                                  </p:stCondLst>
                                  <p:childTnLst>
                                    <p:animEffect transition="out" filter="strips(downLeft)">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par>
                          <p:cTn id="30" fill="hold">
                            <p:stCondLst>
                              <p:cond delay="500"/>
                            </p:stCondLst>
                            <p:childTnLst>
                              <p:par>
                                <p:cTn id="31" presetID="18" presetClass="entr" presetSubtype="12"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strips(downLeft)">
                                      <p:cBhvr>
                                        <p:cTn id="41" dur="500"/>
                                        <p:tgtEl>
                                          <p:spTgt spid="11"/>
                                        </p:tgtEl>
                                      </p:cBhvr>
                                    </p:animEffect>
                                  </p:childTnLst>
                                </p:cTn>
                              </p:par>
                            </p:childTnLst>
                          </p:cTn>
                        </p:par>
                        <p:par>
                          <p:cTn id="42" fill="hold">
                            <p:stCondLst>
                              <p:cond delay="500"/>
                            </p:stCondLst>
                            <p:childTnLst>
                              <p:par>
                                <p:cTn id="43" presetID="18" presetClass="entr" presetSubtype="12"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strips(downLeft)">
                                      <p:cBhvr>
                                        <p:cTn id="50" dur="500"/>
                                        <p:tgtEl>
                                          <p:spTgt spid="12"/>
                                        </p:tgtEl>
                                      </p:cBhvr>
                                    </p:animEffect>
                                  </p:childTnLst>
                                </p:cTn>
                              </p:par>
                              <p:par>
                                <p:cTn id="51" presetID="18" presetClass="entr" presetSubtype="12"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strips(down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strips(downLeft)">
                                      <p:cBhvr>
                                        <p:cTn id="58" dur="500"/>
                                        <p:tgtEl>
                                          <p:spTgt spid="14"/>
                                        </p:tgtEl>
                                      </p:cBhvr>
                                    </p:animEffect>
                                  </p:childTnLst>
                                </p:cTn>
                              </p:par>
                              <p:par>
                                <p:cTn id="59" presetID="18" presetClass="entr" presetSubtype="12"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strips(downLeft)">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8" grpId="1" animBg="1"/>
      <p:bldP spid="10" grpId="0" animBg="1"/>
      <p:bldP spid="11" grpId="0"/>
      <p:bldP spid="12" grpId="0" animBg="1"/>
      <p:bldP spid="13" grpId="0"/>
      <p:bldP spid="14" grpId="0" animBg="1"/>
      <p:bldP spid="15" grpId="0"/>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mohsen\Bureau\présentation\rubon19.gif"/>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Forme libre 4"/>
          <p:cNvSpPr/>
          <p:nvPr/>
        </p:nvSpPr>
        <p:spPr>
          <a:xfrm>
            <a:off x="1857356" y="714356"/>
            <a:ext cx="4929222" cy="2958218"/>
          </a:xfrm>
          <a:custGeom>
            <a:avLst/>
            <a:gdLst>
              <a:gd name="connsiteX0" fmla="*/ 0 w 5000660"/>
              <a:gd name="connsiteY0" fmla="*/ 0 h 2786082"/>
              <a:gd name="connsiteX1" fmla="*/ 5000660 w 5000660"/>
              <a:gd name="connsiteY1" fmla="*/ 0 h 2786082"/>
              <a:gd name="connsiteX2" fmla="*/ 5000660 w 5000660"/>
              <a:gd name="connsiteY2" fmla="*/ 2786082 h 2786082"/>
              <a:gd name="connsiteX3" fmla="*/ 0 w 5000660"/>
              <a:gd name="connsiteY3" fmla="*/ 2786082 h 2786082"/>
              <a:gd name="connsiteX4" fmla="*/ 0 w 5000660"/>
              <a:gd name="connsiteY4" fmla="*/ 0 h 2786082"/>
              <a:gd name="connsiteX0" fmla="*/ 434808 w 5000660"/>
              <a:gd name="connsiteY0" fmla="*/ 0 h 2786082"/>
              <a:gd name="connsiteX1" fmla="*/ 5000660 w 5000660"/>
              <a:gd name="connsiteY1" fmla="*/ 0 h 2786082"/>
              <a:gd name="connsiteX2" fmla="*/ 5000660 w 5000660"/>
              <a:gd name="connsiteY2" fmla="*/ 2786082 h 2786082"/>
              <a:gd name="connsiteX3" fmla="*/ 0 w 5000660"/>
              <a:gd name="connsiteY3" fmla="*/ 2786082 h 2786082"/>
              <a:gd name="connsiteX4" fmla="*/ 434808 w 5000660"/>
              <a:gd name="connsiteY4" fmla="*/ 0 h 2786082"/>
              <a:gd name="connsiteX0" fmla="*/ 434808 w 5000660"/>
              <a:gd name="connsiteY0" fmla="*/ 0 h 2786082"/>
              <a:gd name="connsiteX1" fmla="*/ 5000660 w 5000660"/>
              <a:gd name="connsiteY1" fmla="*/ 0 h 2786082"/>
              <a:gd name="connsiteX2" fmla="*/ 5000660 w 5000660"/>
              <a:gd name="connsiteY2" fmla="*/ 2786082 h 2786082"/>
              <a:gd name="connsiteX3" fmla="*/ 0 w 5000660"/>
              <a:gd name="connsiteY3" fmla="*/ 2786082 h 2786082"/>
              <a:gd name="connsiteX4" fmla="*/ 434808 w 5000660"/>
              <a:gd name="connsiteY4" fmla="*/ 0 h 2786082"/>
              <a:gd name="connsiteX0" fmla="*/ 434808 w 5000660"/>
              <a:gd name="connsiteY0" fmla="*/ 0 h 2786082"/>
              <a:gd name="connsiteX1" fmla="*/ 5000660 w 5000660"/>
              <a:gd name="connsiteY1" fmla="*/ 0 h 2786082"/>
              <a:gd name="connsiteX2" fmla="*/ 5000660 w 5000660"/>
              <a:gd name="connsiteY2" fmla="*/ 2786082 h 2786082"/>
              <a:gd name="connsiteX3" fmla="*/ 0 w 5000660"/>
              <a:gd name="connsiteY3" fmla="*/ 2786082 h 2786082"/>
              <a:gd name="connsiteX4" fmla="*/ 434808 w 5000660"/>
              <a:gd name="connsiteY4" fmla="*/ 0 h 2786082"/>
              <a:gd name="connsiteX0" fmla="*/ 434808 w 5000660"/>
              <a:gd name="connsiteY0" fmla="*/ 0 h 2786082"/>
              <a:gd name="connsiteX1" fmla="*/ 5000660 w 5000660"/>
              <a:gd name="connsiteY1" fmla="*/ 0 h 2786082"/>
              <a:gd name="connsiteX2" fmla="*/ 5000660 w 5000660"/>
              <a:gd name="connsiteY2" fmla="*/ 2786082 h 2786082"/>
              <a:gd name="connsiteX3" fmla="*/ 0 w 5000660"/>
              <a:gd name="connsiteY3" fmla="*/ 2786082 h 2786082"/>
              <a:gd name="connsiteX4" fmla="*/ 434808 w 5000660"/>
              <a:gd name="connsiteY4" fmla="*/ 0 h 2786082"/>
              <a:gd name="connsiteX0" fmla="*/ 434808 w 5000660"/>
              <a:gd name="connsiteY0" fmla="*/ 0 h 2786082"/>
              <a:gd name="connsiteX1" fmla="*/ 5000660 w 5000660"/>
              <a:gd name="connsiteY1" fmla="*/ 285728 h 2786082"/>
              <a:gd name="connsiteX2" fmla="*/ 5000660 w 5000660"/>
              <a:gd name="connsiteY2" fmla="*/ 2786082 h 2786082"/>
              <a:gd name="connsiteX3" fmla="*/ 0 w 5000660"/>
              <a:gd name="connsiteY3" fmla="*/ 2786082 h 2786082"/>
              <a:gd name="connsiteX4" fmla="*/ 434808 w 5000660"/>
              <a:gd name="connsiteY4" fmla="*/ 0 h 2786082"/>
              <a:gd name="connsiteX0" fmla="*/ 434808 w 5000660"/>
              <a:gd name="connsiteY0" fmla="*/ 0 h 2786082"/>
              <a:gd name="connsiteX1" fmla="*/ 5000660 w 5000660"/>
              <a:gd name="connsiteY1" fmla="*/ 285728 h 2786082"/>
              <a:gd name="connsiteX2" fmla="*/ 5000660 w 5000660"/>
              <a:gd name="connsiteY2" fmla="*/ 2786082 h 2786082"/>
              <a:gd name="connsiteX3" fmla="*/ 0 w 5000660"/>
              <a:gd name="connsiteY3" fmla="*/ 2786082 h 2786082"/>
              <a:gd name="connsiteX4" fmla="*/ 434808 w 5000660"/>
              <a:gd name="connsiteY4" fmla="*/ 0 h 2786082"/>
              <a:gd name="connsiteX0" fmla="*/ 434808 w 5000660"/>
              <a:gd name="connsiteY0" fmla="*/ 0 h 2786082"/>
              <a:gd name="connsiteX1" fmla="*/ 5000660 w 5000660"/>
              <a:gd name="connsiteY1" fmla="*/ 285728 h 2786082"/>
              <a:gd name="connsiteX2" fmla="*/ 4989476 w 5000660"/>
              <a:gd name="connsiteY2" fmla="*/ 293498 h 2786082"/>
              <a:gd name="connsiteX3" fmla="*/ 5000660 w 5000660"/>
              <a:gd name="connsiteY3" fmla="*/ 2786082 h 2786082"/>
              <a:gd name="connsiteX4" fmla="*/ 0 w 5000660"/>
              <a:gd name="connsiteY4" fmla="*/ 2786082 h 2786082"/>
              <a:gd name="connsiteX5" fmla="*/ 434808 w 5000660"/>
              <a:gd name="connsiteY5" fmla="*/ 0 h 2786082"/>
              <a:gd name="connsiteX0" fmla="*/ 434808 w 5000660"/>
              <a:gd name="connsiteY0" fmla="*/ 0 h 2786082"/>
              <a:gd name="connsiteX1" fmla="*/ 5000660 w 5000660"/>
              <a:gd name="connsiteY1" fmla="*/ 285728 h 2786082"/>
              <a:gd name="connsiteX2" fmla="*/ 4989476 w 5000660"/>
              <a:gd name="connsiteY2" fmla="*/ 293498 h 2786082"/>
              <a:gd name="connsiteX3" fmla="*/ 4638261 w 5000660"/>
              <a:gd name="connsiteY3" fmla="*/ 2786082 h 2786082"/>
              <a:gd name="connsiteX4" fmla="*/ 0 w 5000660"/>
              <a:gd name="connsiteY4" fmla="*/ 2786082 h 2786082"/>
              <a:gd name="connsiteX5" fmla="*/ 434808 w 5000660"/>
              <a:gd name="connsiteY5" fmla="*/ 0 h 2786082"/>
              <a:gd name="connsiteX0" fmla="*/ 434808 w 5000660"/>
              <a:gd name="connsiteY0" fmla="*/ 0 h 2786082"/>
              <a:gd name="connsiteX1" fmla="*/ 5000660 w 5000660"/>
              <a:gd name="connsiteY1" fmla="*/ 285728 h 2786082"/>
              <a:gd name="connsiteX2" fmla="*/ 4989476 w 5000660"/>
              <a:gd name="connsiteY2" fmla="*/ 293498 h 2786082"/>
              <a:gd name="connsiteX3" fmla="*/ 4638261 w 5000660"/>
              <a:gd name="connsiteY3" fmla="*/ 2786082 h 2786082"/>
              <a:gd name="connsiteX4" fmla="*/ 0 w 5000660"/>
              <a:gd name="connsiteY4" fmla="*/ 2357430 h 2786082"/>
              <a:gd name="connsiteX5" fmla="*/ 434808 w 5000660"/>
              <a:gd name="connsiteY5" fmla="*/ 0 h 2786082"/>
              <a:gd name="connsiteX0" fmla="*/ 434808 w 5000660"/>
              <a:gd name="connsiteY0" fmla="*/ 0 h 2958218"/>
              <a:gd name="connsiteX1" fmla="*/ 5000660 w 5000660"/>
              <a:gd name="connsiteY1" fmla="*/ 285728 h 2958218"/>
              <a:gd name="connsiteX2" fmla="*/ 4989476 w 5000660"/>
              <a:gd name="connsiteY2" fmla="*/ 293498 h 2958218"/>
              <a:gd name="connsiteX3" fmla="*/ 4638261 w 5000660"/>
              <a:gd name="connsiteY3" fmla="*/ 2786082 h 2958218"/>
              <a:gd name="connsiteX4" fmla="*/ 0 w 5000660"/>
              <a:gd name="connsiteY4" fmla="*/ 2357430 h 2958218"/>
              <a:gd name="connsiteX5" fmla="*/ 434808 w 5000660"/>
              <a:gd name="connsiteY5" fmla="*/ 0 h 295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60" h="2958218">
                <a:moveTo>
                  <a:pt x="434808" y="0"/>
                </a:moveTo>
                <a:cubicBezTo>
                  <a:pt x="1956759" y="95243"/>
                  <a:pt x="3468724" y="29826"/>
                  <a:pt x="5000660" y="285728"/>
                </a:cubicBezTo>
                <a:lnTo>
                  <a:pt x="4989476" y="293498"/>
                </a:lnTo>
                <a:lnTo>
                  <a:pt x="4638261" y="2786082"/>
                </a:lnTo>
                <a:cubicBezTo>
                  <a:pt x="3092174" y="2643198"/>
                  <a:pt x="3587691" y="2958218"/>
                  <a:pt x="0" y="2357430"/>
                </a:cubicBezTo>
                <a:cubicBezTo>
                  <a:pt x="144936" y="1428736"/>
                  <a:pt x="16631" y="1028016"/>
                  <a:pt x="434808" y="0"/>
                </a:cubicBezTo>
                <a:close/>
              </a:path>
            </a:pathLst>
          </a:custGeom>
          <a:solidFill>
            <a:schemeClr val="bg1">
              <a:lumMod val="95000"/>
              <a:lumOff val="5000"/>
            </a:schemeClr>
          </a:solidFill>
          <a:ln w="76200">
            <a:solidFill>
              <a:schemeClr val="bg1">
                <a:lumMod val="95000"/>
                <a:lumOff val="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6" name="Espace réservé du contenu 3" descr="LABOO.gif"/>
          <p:cNvPicPr>
            <a:picLocks noChangeAspect="1"/>
          </p:cNvPicPr>
          <p:nvPr/>
        </p:nvPicPr>
        <p:blipFill>
          <a:blip r:embed="rId4"/>
          <a:srcRect/>
          <a:stretch>
            <a:fillRect/>
          </a:stretch>
        </p:blipFill>
        <p:spPr>
          <a:xfrm>
            <a:off x="2071671" y="571480"/>
            <a:ext cx="4429156" cy="2643206"/>
          </a:xfrm>
          <a:prstGeom prst="rect">
            <a:avLst/>
          </a:prstGeom>
        </p:spPr>
      </p:pic>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5984" y="142852"/>
            <a:ext cx="4496680" cy="523220"/>
          </a:xfrm>
          <a:prstGeom prst="rect">
            <a:avLst/>
          </a:prstGeom>
        </p:spPr>
        <p:txBody>
          <a:bodyPr wrap="none">
            <a:spAutoFit/>
          </a:bodyPr>
          <a:lstStyle/>
          <a:p>
            <a:r>
              <a:rPr lang="fr-FR" sz="2800" b="1" dirty="0" smtClean="0">
                <a:latin typeface="Times New Roman" pitchFamily="18" charset="0"/>
                <a:cs typeface="Times New Roman" pitchFamily="18" charset="0"/>
              </a:rPr>
              <a:t>Interaction Protéine-Ligand</a:t>
            </a:r>
          </a:p>
        </p:txBody>
      </p:sp>
      <p:sp>
        <p:nvSpPr>
          <p:cNvPr id="5" name="Rectangle 4"/>
          <p:cNvSpPr/>
          <p:nvPr/>
        </p:nvSpPr>
        <p:spPr>
          <a:xfrm>
            <a:off x="285720" y="1071546"/>
            <a:ext cx="8572560" cy="646331"/>
          </a:xfrm>
          <a:prstGeom prst="rect">
            <a:avLst/>
          </a:prstGeom>
        </p:spPr>
        <p:txBody>
          <a:bodyPr wrap="square">
            <a:spAutoFit/>
          </a:bodyPr>
          <a:lstStyle/>
          <a:p>
            <a:r>
              <a:rPr lang="fr-FR" dirty="0" smtClean="0"/>
              <a:t>Ligand (latin </a:t>
            </a:r>
            <a:r>
              <a:rPr lang="fr-FR" dirty="0" err="1" smtClean="0"/>
              <a:t>ligare</a:t>
            </a:r>
            <a:r>
              <a:rPr lang="fr-FR" dirty="0" smtClean="0"/>
              <a:t>): substance qui peut former un complexe non-covalent avec une biomolécule</a:t>
            </a:r>
            <a:endParaRPr lang="fr-FR" dirty="0"/>
          </a:p>
        </p:txBody>
      </p:sp>
      <p:sp>
        <p:nvSpPr>
          <p:cNvPr id="6" name="Rectangle 5"/>
          <p:cNvSpPr/>
          <p:nvPr/>
        </p:nvSpPr>
        <p:spPr>
          <a:xfrm>
            <a:off x="285720" y="2143116"/>
            <a:ext cx="8358246" cy="369332"/>
          </a:xfrm>
          <a:prstGeom prst="rect">
            <a:avLst/>
          </a:prstGeom>
        </p:spPr>
        <p:txBody>
          <a:bodyPr wrap="square">
            <a:spAutoFit/>
          </a:bodyPr>
          <a:lstStyle/>
          <a:p>
            <a:r>
              <a:rPr lang="fr-FR" dirty="0" smtClean="0"/>
              <a:t>Liaison réversible en général (complexe non-covalent) </a:t>
            </a:r>
            <a:endParaRPr lang="fr-FR" dirty="0"/>
          </a:p>
        </p:txBody>
      </p:sp>
      <p:sp>
        <p:nvSpPr>
          <p:cNvPr id="7" name="Rectangle 6"/>
          <p:cNvSpPr/>
          <p:nvPr/>
        </p:nvSpPr>
        <p:spPr>
          <a:xfrm>
            <a:off x="285720" y="2928934"/>
            <a:ext cx="8286808" cy="646331"/>
          </a:xfrm>
          <a:prstGeom prst="rect">
            <a:avLst/>
          </a:prstGeom>
        </p:spPr>
        <p:txBody>
          <a:bodyPr wrap="square">
            <a:spAutoFit/>
          </a:bodyPr>
          <a:lstStyle/>
          <a:p>
            <a:r>
              <a:rPr lang="fr-FR" dirty="0" smtClean="0"/>
              <a:t>Caractère fort ou faible de la liaison, ou “affinité”: peut être caractérisée par une énergie libre standard</a:t>
            </a:r>
            <a:endParaRPr lang="fr-FR" dirty="0"/>
          </a:p>
        </p:txBody>
      </p:sp>
      <p:sp>
        <p:nvSpPr>
          <p:cNvPr id="8" name="Rectangle 7"/>
          <p:cNvSpPr/>
          <p:nvPr/>
        </p:nvSpPr>
        <p:spPr>
          <a:xfrm>
            <a:off x="285720" y="4214818"/>
            <a:ext cx="8501122" cy="646331"/>
          </a:xfrm>
          <a:prstGeom prst="rect">
            <a:avLst/>
          </a:prstGeom>
        </p:spPr>
        <p:txBody>
          <a:bodyPr wrap="square">
            <a:spAutoFit/>
          </a:bodyPr>
          <a:lstStyle/>
          <a:p>
            <a:r>
              <a:rPr lang="fr-FR" dirty="0" smtClean="0"/>
              <a:t>Ligands possibles: substrats, cofacteurs, activateurs, inhibiteurs, ions métalliques, autres biomolécules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trips(down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omplimentarité spatiale-chimique.jpg"/>
          <p:cNvPicPr>
            <a:picLocks noChangeAspect="1"/>
          </p:cNvPicPr>
          <p:nvPr/>
        </p:nvPicPr>
        <p:blipFill>
          <a:blip r:embed="rId3"/>
          <a:srcRect t="30208" b="4591"/>
          <a:stretch>
            <a:fillRect/>
          </a:stretch>
        </p:blipFill>
        <p:spPr>
          <a:xfrm>
            <a:off x="0" y="1428736"/>
            <a:ext cx="9144000" cy="5429264"/>
          </a:xfrm>
          <a:prstGeom prst="rect">
            <a:avLst/>
          </a:prstGeom>
        </p:spPr>
      </p:pic>
      <p:sp>
        <p:nvSpPr>
          <p:cNvPr id="5" name="Rectangle 4"/>
          <p:cNvSpPr/>
          <p:nvPr/>
        </p:nvSpPr>
        <p:spPr>
          <a:xfrm>
            <a:off x="1468634" y="-71462"/>
            <a:ext cx="6318076" cy="707886"/>
          </a:xfrm>
          <a:prstGeom prst="rect">
            <a:avLst/>
          </a:prstGeom>
        </p:spPr>
        <p:txBody>
          <a:bodyPr wrap="none">
            <a:spAutoFit/>
          </a:bodyPr>
          <a:lstStyle/>
          <a:p>
            <a:r>
              <a:rPr lang="fr-FR" sz="4000" b="1" dirty="0" smtClean="0">
                <a:latin typeface="Times New Roman" pitchFamily="18" charset="0"/>
                <a:cs typeface="Times New Roman" pitchFamily="18" charset="0"/>
              </a:rPr>
              <a:t>Reconnaissance moléculaire</a:t>
            </a:r>
          </a:p>
        </p:txBody>
      </p:sp>
      <p:sp>
        <p:nvSpPr>
          <p:cNvPr id="8" name="Rectangle 7"/>
          <p:cNvSpPr/>
          <p:nvPr/>
        </p:nvSpPr>
        <p:spPr>
          <a:xfrm>
            <a:off x="142844" y="649412"/>
            <a:ext cx="6346930" cy="707886"/>
          </a:xfrm>
          <a:prstGeom prst="rect">
            <a:avLst/>
          </a:prstGeom>
        </p:spPr>
        <p:txBody>
          <a:bodyPr wrap="none">
            <a:spAutoFit/>
          </a:bodyPr>
          <a:lstStyle/>
          <a:p>
            <a:r>
              <a:rPr lang="fr-FR" sz="4000" b="1" dirty="0" smtClean="0">
                <a:latin typeface="Times New Roman" pitchFamily="18" charset="0"/>
                <a:cs typeface="Times New Roman" pitchFamily="18" charset="0"/>
              </a:rPr>
              <a:t>Interaction Protéine-Ligand</a:t>
            </a:r>
          </a:p>
        </p:txBody>
      </p:sp>
      <p:sp>
        <p:nvSpPr>
          <p:cNvPr id="6" name="Rectangle 5"/>
          <p:cNvSpPr/>
          <p:nvPr/>
        </p:nvSpPr>
        <p:spPr>
          <a:xfrm>
            <a:off x="5286380" y="2000240"/>
            <a:ext cx="2500330" cy="5000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t>Liaisons non covalentes </a:t>
            </a:r>
            <a:endParaRPr lang="fr-FR" dirty="0"/>
          </a:p>
        </p:txBody>
      </p:sp>
      <p:sp>
        <p:nvSpPr>
          <p:cNvPr id="7" name="ZoneTexte 6"/>
          <p:cNvSpPr txBox="1"/>
          <p:nvPr/>
        </p:nvSpPr>
        <p:spPr>
          <a:xfrm>
            <a:off x="4643438" y="5500702"/>
            <a:ext cx="3749744" cy="369332"/>
          </a:xfrm>
          <a:prstGeom prst="rect">
            <a:avLst/>
          </a:prstGeom>
          <a:noFill/>
        </p:spPr>
        <p:txBody>
          <a:bodyPr wrap="none" rtlCol="0">
            <a:spAutoFit/>
          </a:bodyPr>
          <a:lstStyle/>
          <a:p>
            <a:r>
              <a:rPr lang="fr-FR" dirty="0" smtClean="0">
                <a:solidFill>
                  <a:srgbClr val="FF0000"/>
                </a:solidFill>
              </a:rPr>
              <a:t>Créées et rompues plus facilement</a:t>
            </a:r>
            <a:endParaRPr lang="fr-F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25758" y="71414"/>
            <a:ext cx="6318076" cy="707886"/>
          </a:xfrm>
          <a:prstGeom prst="rect">
            <a:avLst/>
          </a:prstGeom>
        </p:spPr>
        <p:txBody>
          <a:bodyPr wrap="none">
            <a:spAutoFit/>
          </a:bodyPr>
          <a:lstStyle/>
          <a:p>
            <a:r>
              <a:rPr lang="fr-FR" sz="4000" b="1" dirty="0" smtClean="0">
                <a:latin typeface="Times New Roman" pitchFamily="18" charset="0"/>
                <a:cs typeface="Times New Roman" pitchFamily="18" charset="0"/>
              </a:rPr>
              <a:t>Reconnaissance moléculaire</a:t>
            </a:r>
            <a:endParaRPr lang="fr-FR" sz="4000" b="1" dirty="0">
              <a:latin typeface="Times New Roman" pitchFamily="18" charset="0"/>
              <a:cs typeface="Times New Roman" pitchFamily="18" charset="0"/>
            </a:endParaRPr>
          </a:p>
        </p:txBody>
      </p:sp>
      <p:pic>
        <p:nvPicPr>
          <p:cNvPr id="8" name="Picture 3"/>
          <p:cNvPicPr>
            <a:picLocks noChangeAspect="1" noChangeArrowheads="1"/>
          </p:cNvPicPr>
          <p:nvPr/>
        </p:nvPicPr>
        <p:blipFill>
          <a:blip r:embed="rId2"/>
          <a:srcRect r="17187"/>
          <a:stretch>
            <a:fillRect/>
          </a:stretch>
        </p:blipFill>
        <p:spPr bwMode="auto">
          <a:xfrm>
            <a:off x="0" y="1000108"/>
            <a:ext cx="9144000" cy="5857916"/>
          </a:xfrm>
          <a:prstGeom prst="rect">
            <a:avLst/>
          </a:prstGeom>
          <a:noFill/>
          <a:ln w="9525">
            <a:noFill/>
            <a:miter lim="800000"/>
            <a:headEnd/>
            <a:tailEnd/>
          </a:ln>
          <a:effectLst/>
        </p:spPr>
      </p:pic>
      <p:pic>
        <p:nvPicPr>
          <p:cNvPr id="1026" name="Picture 2" descr="D:\stage-2015\présentation_stage\poses-vmd3\4M0E\vmd3-3039-4M0E.png"/>
          <p:cNvPicPr>
            <a:picLocks noChangeAspect="1" noChangeArrowheads="1"/>
          </p:cNvPicPr>
          <p:nvPr/>
        </p:nvPicPr>
        <p:blipFill>
          <a:blip r:embed="rId3"/>
          <a:srcRect l="21463" t="4861" b="3472"/>
          <a:stretch>
            <a:fillRect/>
          </a:stretch>
        </p:blipFill>
        <p:spPr bwMode="auto">
          <a:xfrm>
            <a:off x="0" y="1000108"/>
            <a:ext cx="9144000" cy="5857892"/>
          </a:xfrm>
          <a:prstGeom prst="rect">
            <a:avLst/>
          </a:prstGeom>
          <a:noFill/>
        </p:spPr>
      </p:pic>
      <p:sp>
        <p:nvSpPr>
          <p:cNvPr id="7" name="Explosion 1 6"/>
          <p:cNvSpPr/>
          <p:nvPr/>
        </p:nvSpPr>
        <p:spPr>
          <a:xfrm>
            <a:off x="71406" y="857232"/>
            <a:ext cx="8501122" cy="1843094"/>
          </a:xfrm>
          <a:prstGeom prst="irregularSeal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b="1" dirty="0" smtClean="0">
                <a:solidFill>
                  <a:schemeClr val="accent1">
                    <a:lumMod val="75000"/>
                  </a:schemeClr>
                </a:solidFill>
                <a:latin typeface="Times New Roman" pitchFamily="18" charset="0"/>
                <a:cs typeface="Times New Roman" pitchFamily="18" charset="0"/>
              </a:rPr>
              <a:t>Complémentarité spatiale</a:t>
            </a:r>
          </a:p>
          <a:p>
            <a:pPr algn="ctr"/>
            <a:r>
              <a:rPr lang="fr-FR" sz="2400" b="1" dirty="0" smtClean="0">
                <a:solidFill>
                  <a:schemeClr val="accent1">
                    <a:lumMod val="75000"/>
                  </a:schemeClr>
                </a:solidFill>
                <a:latin typeface="Times New Roman" pitchFamily="18" charset="0"/>
                <a:cs typeface="Times New Roman" pitchFamily="18" charset="0"/>
              </a:rPr>
              <a:t>Protéine-Ligand</a:t>
            </a:r>
            <a:endParaRPr lang="fr-FR" sz="2400" b="1" dirty="0">
              <a:solidFill>
                <a:schemeClr val="accent1">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strips(downLeft)">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64001</TotalTime>
  <Words>1654</Words>
  <Application>Microsoft Office PowerPoint</Application>
  <PresentationFormat>Affichage à l'écran (4:3)</PresentationFormat>
  <Paragraphs>383</Paragraphs>
  <Slides>61</Slides>
  <Notes>13</Notes>
  <HiddenSlides>0</HiddenSlides>
  <MMClips>2</MMClips>
  <ScaleCrop>false</ScaleCrop>
  <HeadingPairs>
    <vt:vector size="4" baseType="variant">
      <vt:variant>
        <vt:lpstr>Thème</vt:lpstr>
      </vt:variant>
      <vt:variant>
        <vt:i4>1</vt:i4>
      </vt:variant>
      <vt:variant>
        <vt:lpstr>Titres des diapositives</vt:lpstr>
      </vt:variant>
      <vt:variant>
        <vt:i4>61</vt:i4>
      </vt:variant>
    </vt:vector>
  </HeadingPairs>
  <TitlesOfParts>
    <vt:vector size="62" baseType="lpstr">
      <vt:lpstr>Verve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Programmes de docking moléculaire</vt:lpstr>
      <vt:lpstr>Algorithmes de docking</vt:lpstr>
      <vt:lpstr>Diapositive 30</vt:lpstr>
      <vt:lpstr>Le criblage virtuel « ligand-based »</vt:lpstr>
      <vt:lpstr>Diapositive 32</vt:lpstr>
      <vt:lpstr>Diapositive 33</vt:lpstr>
      <vt:lpstr>Diapositive 34</vt:lpstr>
      <vt:lpstr>A-Conception de novo</vt:lpstr>
      <vt:lpstr>Diapositive 36</vt:lpstr>
      <vt:lpstr>B-Criblage virtuel sur des chimiothèques</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Etude théorique des métabolites secondaires des végétaux et des composés de synthèse sur le plan de l’activité biologique : simulation par docking (arrimage) moléculaire sur la lipoxygénase et la cyclooxygénase</dc:title>
  <dc:creator>SAKHR</dc:creator>
  <cp:lastModifiedBy>Admin</cp:lastModifiedBy>
  <cp:revision>1574</cp:revision>
  <dcterms:created xsi:type="dcterms:W3CDTF">2007-12-16T21:37:03Z</dcterms:created>
  <dcterms:modified xsi:type="dcterms:W3CDTF">2020-11-28T08:11:09Z</dcterms:modified>
</cp:coreProperties>
</file>