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6" r:id="rId4"/>
    <p:sldId id="259" r:id="rId5"/>
    <p:sldId id="324" r:id="rId6"/>
    <p:sldId id="352" r:id="rId7"/>
    <p:sldId id="323" r:id="rId8"/>
    <p:sldId id="321" r:id="rId9"/>
    <p:sldId id="283" r:id="rId10"/>
    <p:sldId id="316" r:id="rId11"/>
    <p:sldId id="302" r:id="rId12"/>
    <p:sldId id="304" r:id="rId13"/>
    <p:sldId id="357" r:id="rId14"/>
    <p:sldId id="358" r:id="rId15"/>
    <p:sldId id="342" r:id="rId16"/>
    <p:sldId id="343" r:id="rId17"/>
    <p:sldId id="330" r:id="rId18"/>
    <p:sldId id="331" r:id="rId19"/>
    <p:sldId id="336" r:id="rId20"/>
    <p:sldId id="344" r:id="rId21"/>
    <p:sldId id="334" r:id="rId22"/>
    <p:sldId id="368" r:id="rId23"/>
    <p:sldId id="369" r:id="rId24"/>
    <p:sldId id="355" r:id="rId25"/>
    <p:sldId id="370" r:id="rId26"/>
    <p:sldId id="364" r:id="rId27"/>
    <p:sldId id="266" r:id="rId28"/>
    <p:sldId id="292" r:id="rId29"/>
    <p:sldId id="291" r:id="rId30"/>
    <p:sldId id="337" r:id="rId31"/>
    <p:sldId id="366" r:id="rId32"/>
    <p:sldId id="367" r:id="rId33"/>
    <p:sldId id="340" r:id="rId34"/>
    <p:sldId id="360" r:id="rId35"/>
    <p:sldId id="362" r:id="rId36"/>
    <p:sldId id="371" r:id="rId37"/>
    <p:sldId id="341" r:id="rId38"/>
    <p:sldId id="353" r:id="rId39"/>
    <p:sldId id="354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6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0B637-86A4-41FA-9072-1BFF0298379E}" type="datetimeFigureOut">
              <a:rPr lang="fr-FR" smtClean="0"/>
              <a:pPr/>
              <a:t>22/12/2019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23990-2AC1-4037-91E6-983397EAED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493C2-D7D0-431B-863E-EB14A8E82108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C143-1184-4854-B4B9-26DCD11E4858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C143-1184-4854-B4B9-26DCD11E4858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C143-1184-4854-B4B9-26DCD11E4858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C143-1184-4854-B4B9-26DCD11E4858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C143-1184-4854-B4B9-26DCD11E4858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8E70BF-9D71-4320-9DE1-CA3A6035C573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636137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3990-2AC1-4037-91E6-983397EAED6D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DF05E-DC82-47B8-AF1D-A41877BB48A3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9BB7-D502-47A1-B192-2FD56D8CF731}" type="datetimeFigureOut">
              <a:rPr lang="fr-FR" smtClean="0"/>
              <a:pPr/>
              <a:t>22/12/2019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F0D8-62B9-4A3E-8DFE-7B4E684431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9BB7-D502-47A1-B192-2FD56D8CF731}" type="datetimeFigureOut">
              <a:rPr lang="fr-FR" smtClean="0"/>
              <a:pPr/>
              <a:t>22/12/2019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F0D8-62B9-4A3E-8DFE-7B4E684431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9BB7-D502-47A1-B192-2FD56D8CF731}" type="datetimeFigureOut">
              <a:rPr lang="fr-FR" smtClean="0"/>
              <a:pPr/>
              <a:t>22/12/2019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F0D8-62B9-4A3E-8DFE-7B4E684431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9BB7-D502-47A1-B192-2FD56D8CF731}" type="datetimeFigureOut">
              <a:rPr lang="fr-FR" smtClean="0"/>
              <a:pPr/>
              <a:t>22/12/2019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F0D8-62B9-4A3E-8DFE-7B4E684431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9BB7-D502-47A1-B192-2FD56D8CF731}" type="datetimeFigureOut">
              <a:rPr lang="fr-FR" smtClean="0"/>
              <a:pPr/>
              <a:t>22/12/2019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F0D8-62B9-4A3E-8DFE-7B4E684431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9BB7-D502-47A1-B192-2FD56D8CF731}" type="datetimeFigureOut">
              <a:rPr lang="fr-FR" smtClean="0"/>
              <a:pPr/>
              <a:t>22/12/2019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F0D8-62B9-4A3E-8DFE-7B4E684431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9BB7-D502-47A1-B192-2FD56D8CF731}" type="datetimeFigureOut">
              <a:rPr lang="fr-FR" smtClean="0"/>
              <a:pPr/>
              <a:t>22/12/2019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F0D8-62B9-4A3E-8DFE-7B4E684431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9BB7-D502-47A1-B192-2FD56D8CF731}" type="datetimeFigureOut">
              <a:rPr lang="fr-FR" smtClean="0"/>
              <a:pPr/>
              <a:t>22/12/2019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F0D8-62B9-4A3E-8DFE-7B4E684431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9BB7-D502-47A1-B192-2FD56D8CF731}" type="datetimeFigureOut">
              <a:rPr lang="fr-FR" smtClean="0"/>
              <a:pPr/>
              <a:t>22/12/2019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F0D8-62B9-4A3E-8DFE-7B4E684431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9BB7-D502-47A1-B192-2FD56D8CF731}" type="datetimeFigureOut">
              <a:rPr lang="fr-FR" smtClean="0"/>
              <a:pPr/>
              <a:t>22/12/2019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F0D8-62B9-4A3E-8DFE-7B4E684431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9BB7-D502-47A1-B192-2FD56D8CF731}" type="datetimeFigureOut">
              <a:rPr lang="fr-FR" smtClean="0"/>
              <a:pPr/>
              <a:t>22/12/2019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F0D8-62B9-4A3E-8DFE-7B4E684431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99BB7-D502-47A1-B192-2FD56D8CF731}" type="datetimeFigureOut">
              <a:rPr lang="fr-FR" smtClean="0"/>
              <a:pPr/>
              <a:t>22/12/2019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1F0D8-62B9-4A3E-8DFE-7B4E684431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428860" y="214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Image 7" descr="C:\Documents and Settings\Administrateur\Bureau\11137167_588952731207658_7773372494578170345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928670"/>
            <a:ext cx="1530186" cy="12144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714612" y="773652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Université des Frères  Mentouri  Constantine</a:t>
            </a:r>
            <a:endParaRPr lang="fr-FR" b="1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643306" y="1496785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Fac SNV, Département BIOCHIMIE/BCM</a:t>
            </a:r>
            <a:endParaRPr lang="fr-FR" b="1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57158" y="2786058"/>
            <a:ext cx="878684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</a:rPr>
              <a:t>Statut du stress oxydatif et pathologies </a:t>
            </a:r>
          </a:p>
          <a:p>
            <a:endParaRPr lang="fr-FR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3"/>
          <a:srcRect l="9483" t="25482" r="18965" b="13427"/>
          <a:stretch>
            <a:fillRect/>
          </a:stretch>
        </p:blipFill>
        <p:spPr bwMode="auto">
          <a:xfrm>
            <a:off x="785786" y="1214422"/>
            <a:ext cx="7786742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71473" y="5286388"/>
            <a:ext cx="857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Figure 7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: Image  montrant  un ADN normal et  un  ADN oxydé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Pincemail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et a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l., 2014)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5984" y="428604"/>
            <a:ext cx="3924601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/>
              <a:t> </a:t>
            </a:r>
            <a:r>
              <a:rPr lang="fr-FR" sz="2000" b="1" dirty="0" smtClean="0"/>
              <a:t>Effet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stress oxydatif  sur l’ADN</a:t>
            </a:r>
            <a:endParaRPr lang="fr-FR" sz="2000" i="1" dirty="0" smtClean="0"/>
          </a:p>
        </p:txBody>
      </p:sp>
      <p:sp>
        <p:nvSpPr>
          <p:cNvPr id="6" name="Ellipse 5"/>
          <p:cNvSpPr/>
          <p:nvPr/>
        </p:nvSpPr>
        <p:spPr>
          <a:xfrm>
            <a:off x="1857356" y="3500438"/>
            <a:ext cx="1214446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572132" y="3786190"/>
            <a:ext cx="2143140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4348" y="6488668"/>
            <a:ext cx="8429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Figure 8</a:t>
            </a:r>
            <a:r>
              <a:rPr lang="fr-FR" b="1" dirty="0" smtClean="0"/>
              <a:t>: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Modification des protéines par voie  oxydative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</a:t>
            </a:r>
            <a:r>
              <a:rPr lang="fr-FR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Petropoulos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2011)</a:t>
            </a:r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5984" y="0"/>
            <a:ext cx="4929222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/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Effet de  SO   sur les protéines </a:t>
            </a:r>
            <a:endParaRPr lang="fr-FR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2013\Desktop\Sans titre.png"/>
          <p:cNvPicPr>
            <a:picLocks noChangeAspect="1" noChangeArrowheads="1"/>
          </p:cNvPicPr>
          <p:nvPr/>
        </p:nvPicPr>
        <p:blipFill>
          <a:blip r:embed="rId3"/>
          <a:srcRect t="-391" r="29565" b="10156"/>
          <a:stretch>
            <a:fillRect/>
          </a:stretch>
        </p:blipFill>
        <p:spPr bwMode="auto">
          <a:xfrm>
            <a:off x="33319" y="500042"/>
            <a:ext cx="9110681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1250" r="7861"/>
          <a:stretch>
            <a:fillRect/>
          </a:stretch>
        </p:blipFill>
        <p:spPr bwMode="auto">
          <a:xfrm>
            <a:off x="214282" y="857232"/>
            <a:ext cx="8643998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6357958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u="sng" dirty="0" smtClean="0">
                <a:latin typeface="Times New Roman" pitchFamily="18" charset="0"/>
                <a:cs typeface="Times New Roman" pitchFamily="18" charset="0"/>
              </a:rPr>
              <a:t>Figure 09: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6 voies de production des ROS par  oxydation du glucose  voies(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Boussekine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, 2014)</a:t>
            </a:r>
          </a:p>
          <a:p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928926" y="214290"/>
            <a:ext cx="3023585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Oxydation du glucose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500694" y="785794"/>
            <a:ext cx="1785950" cy="42862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 flipV="1">
            <a:off x="285720" y="5500702"/>
            <a:ext cx="1071570" cy="85725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472518" cy="11429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Dosage DIRECT du SO ( méthodes EREL, 2004) 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4000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TOS (Total Oxydant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Status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Mesure de l’oxydation du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Fe </a:t>
            </a:r>
            <a:r>
              <a:rPr lang="fr-FR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400" baseline="30000" dirty="0" smtClean="0">
                <a:latin typeface="Times New Roman" pitchFamily="18" charset="0"/>
                <a:cs typeface="Times New Roman" pitchFamily="18" charset="0"/>
              </a:rPr>
              <a:t>+    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fr-FR" sz="2400" baseline="30000" dirty="0" smtClean="0">
                <a:latin typeface="Times New Roman" pitchFamily="18" charset="0"/>
                <a:cs typeface="Times New Roman" pitchFamily="18" charset="0"/>
              </a:rPr>
              <a:t> 3+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ion-o-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dianisidine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complexe,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coloré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avec 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xylenol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Orange.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L’essai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calibré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avec  H2O2.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Une unité TOS =</a:t>
            </a:r>
            <a:r>
              <a:rPr lang="fr-FR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mol 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H2O2  /L</a:t>
            </a:r>
            <a:r>
              <a:rPr lang="fr-FR" dirty="0" smtClean="0">
                <a:solidFill>
                  <a:srgbClr val="C00000"/>
                </a:solidFill>
              </a:rPr>
              <a:t>.</a:t>
            </a:r>
            <a:endParaRPr lang="fr-FR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AC ou TAS (Total Antioxydant </a:t>
            </a:r>
            <a:r>
              <a:rPr lang="fr-FR" sz="2200" b="1" dirty="0" err="1" smtClean="0">
                <a:latin typeface="Times New Roman" pitchFamily="18" charset="0"/>
                <a:cs typeface="Times New Roman" pitchFamily="18" charset="0"/>
              </a:rPr>
              <a:t>Status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): mesure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de l’effet de l’équivalent de la vitamine E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« TROLOX ».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Une unité TOS= </a:t>
            </a:r>
            <a:r>
              <a:rPr lang="fr-FR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fr-FR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mmole</a:t>
            </a:r>
            <a:r>
              <a:rPr lang="fr-FR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TROLOX /L /min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8143900" y="150017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71472" y="585789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42844" y="3929066"/>
            <a:ext cx="864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OSI (Oxydant </a:t>
            </a:r>
            <a:r>
              <a:rPr lang="fr-FR" sz="2200" b="1" dirty="0" err="1" smtClean="0">
                <a:latin typeface="Times New Roman" pitchFamily="18" charset="0"/>
                <a:cs typeface="Times New Roman" pitchFamily="18" charset="0"/>
              </a:rPr>
              <a:t>Status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Index)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:  rapport TOS/TAS en %:      </a:t>
            </a:r>
            <a:r>
              <a:rPr lang="fr-FR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OSI=[(TOS)\(TAS*1000)]*100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7143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Réactifs ayant servi pour la mesure du TOS et TAS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r-FR" sz="2200" b="1" dirty="0" err="1" smtClean="0">
                <a:latin typeface="Times New Roman" pitchFamily="18" charset="0"/>
                <a:cs typeface="Times New Roman" pitchFamily="18" charset="0"/>
              </a:rPr>
              <a:t>Xylenol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orange ou 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3,3′-Bis[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N,N-bis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carboxymethyl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aminomethyl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]-o-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cresolsulfonephthalein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tetrasodium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salt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(TOS) </a:t>
            </a:r>
          </a:p>
          <a:p>
            <a:pPr algn="ctr">
              <a:buNone/>
            </a:pP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fr-F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fr-F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fr-F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fr-F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TROLOX ou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6-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Hydroxy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-2,5,7,8-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tetramethylchroman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-2-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carboxylicacid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(TAS)</a:t>
            </a:r>
          </a:p>
          <a:p>
            <a:pPr>
              <a:buNone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pc\Desktop\Stres set  statut\statut oxydant et TOS et OSI\1024px-Trolo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143512"/>
            <a:ext cx="3357586" cy="1714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 descr="C:\Users\pc\Desktop\Stres set  statut\statut oxydant et TOS et OSI\604px-Xylenolorange2.svg.png"/>
          <p:cNvPicPr/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3357554" y="1571612"/>
            <a:ext cx="4071966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0" y="3571876"/>
            <a:ext cx="878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O-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Dianisidine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(TOS) </a:t>
            </a:r>
            <a:endParaRPr lang="fr-FR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pc\Desktop\Stres set  statut\statut oxydant et TOS et OSI\0 dianisid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66" y="2928934"/>
            <a:ext cx="3071834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3143240" y="2571744"/>
            <a:ext cx="3357586" cy="1659833"/>
          </a:xfrm>
          <a:prstGeom prst="ellips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3d/>
          </a:bodyPr>
          <a:lstStyle/>
          <a:p>
            <a:pPr algn="ctr">
              <a:buClr>
                <a:srgbClr val="0070C0"/>
              </a:buClr>
            </a:pPr>
            <a:r>
              <a:rPr lang="fr-FR" sz="2400" b="1" i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Evaluation par les dérivés     </a:t>
            </a:r>
          </a:p>
        </p:txBody>
      </p:sp>
      <p:sp>
        <p:nvSpPr>
          <p:cNvPr id="23" name="Freeform 48"/>
          <p:cNvSpPr>
            <a:spLocks/>
          </p:cNvSpPr>
          <p:nvPr/>
        </p:nvSpPr>
        <p:spPr bwMode="gray">
          <a:xfrm rot="16873511" flipV="1">
            <a:off x="2956223" y="1268367"/>
            <a:ext cx="1131714" cy="1421830"/>
          </a:xfrm>
          <a:custGeom>
            <a:avLst/>
            <a:gdLst/>
            <a:ahLst/>
            <a:cxnLst>
              <a:cxn ang="0">
                <a:pos x="2" y="102"/>
              </a:cxn>
              <a:cxn ang="0">
                <a:pos x="26" y="91"/>
              </a:cxn>
              <a:cxn ang="0">
                <a:pos x="71" y="71"/>
              </a:cxn>
              <a:cxn ang="0">
                <a:pos x="135" y="49"/>
              </a:cxn>
              <a:cxn ang="0">
                <a:pos x="218" y="27"/>
              </a:cxn>
              <a:cxn ang="0">
                <a:pos x="316" y="9"/>
              </a:cxn>
              <a:cxn ang="0">
                <a:pos x="427" y="0"/>
              </a:cxn>
              <a:cxn ang="0">
                <a:pos x="552" y="3"/>
              </a:cxn>
              <a:cxn ang="0">
                <a:pos x="687" y="22"/>
              </a:cxn>
              <a:cxn ang="0">
                <a:pos x="821" y="60"/>
              </a:cxn>
              <a:cxn ang="0">
                <a:pos x="929" y="104"/>
              </a:cxn>
              <a:cxn ang="0">
                <a:pos x="1015" y="150"/>
              </a:cxn>
              <a:cxn ang="0">
                <a:pos x="1078" y="195"/>
              </a:cxn>
              <a:cxn ang="0">
                <a:pos x="1122" y="233"/>
              </a:cxn>
              <a:cxn ang="0">
                <a:pos x="1146" y="258"/>
              </a:cxn>
              <a:cxn ang="0">
                <a:pos x="1154" y="269"/>
              </a:cxn>
              <a:cxn ang="0">
                <a:pos x="1162" y="467"/>
              </a:cxn>
              <a:cxn ang="0">
                <a:pos x="990" y="356"/>
              </a:cxn>
              <a:cxn ang="0">
                <a:pos x="982" y="346"/>
              </a:cxn>
              <a:cxn ang="0">
                <a:pos x="960" y="319"/>
              </a:cxn>
              <a:cxn ang="0">
                <a:pos x="922" y="280"/>
              </a:cxn>
              <a:cxn ang="0">
                <a:pos x="863" y="235"/>
              </a:cxn>
              <a:cxn ang="0">
                <a:pos x="785" y="187"/>
              </a:cxn>
              <a:cxn ang="0">
                <a:pos x="683" y="142"/>
              </a:cxn>
              <a:cxn ang="0">
                <a:pos x="554" y="106"/>
              </a:cxn>
              <a:cxn ang="0">
                <a:pos x="425" y="83"/>
              </a:cxn>
              <a:cxn ang="0">
                <a:pos x="307" y="74"/>
              </a:cxn>
              <a:cxn ang="0">
                <a:pos x="205" y="75"/>
              </a:cxn>
              <a:cxn ang="0">
                <a:pos x="120" y="82"/>
              </a:cxn>
              <a:cxn ang="0">
                <a:pos x="55" y="92"/>
              </a:cxn>
              <a:cxn ang="0">
                <a:pos x="14" y="100"/>
              </a:cxn>
              <a:cxn ang="0">
                <a:pos x="0" y="104"/>
              </a:cxn>
            </a:cxnLst>
            <a:rect l="0" t="0" r="r" b="b"/>
            <a:pathLst>
              <a:path w="1225" h="467">
                <a:moveTo>
                  <a:pt x="0" y="104"/>
                </a:moveTo>
                <a:lnTo>
                  <a:pt x="2" y="102"/>
                </a:lnTo>
                <a:lnTo>
                  <a:pt x="11" y="97"/>
                </a:lnTo>
                <a:lnTo>
                  <a:pt x="26" y="91"/>
                </a:lnTo>
                <a:lnTo>
                  <a:pt x="46" y="82"/>
                </a:lnTo>
                <a:lnTo>
                  <a:pt x="71" y="71"/>
                </a:lnTo>
                <a:lnTo>
                  <a:pt x="100" y="61"/>
                </a:lnTo>
                <a:lnTo>
                  <a:pt x="135" y="49"/>
                </a:lnTo>
                <a:lnTo>
                  <a:pt x="174" y="38"/>
                </a:lnTo>
                <a:lnTo>
                  <a:pt x="218" y="27"/>
                </a:lnTo>
                <a:lnTo>
                  <a:pt x="264" y="17"/>
                </a:lnTo>
                <a:lnTo>
                  <a:pt x="316" y="9"/>
                </a:lnTo>
                <a:lnTo>
                  <a:pt x="370" y="3"/>
                </a:lnTo>
                <a:lnTo>
                  <a:pt x="427" y="0"/>
                </a:lnTo>
                <a:lnTo>
                  <a:pt x="489" y="0"/>
                </a:lnTo>
                <a:lnTo>
                  <a:pt x="552" y="3"/>
                </a:lnTo>
                <a:lnTo>
                  <a:pt x="618" y="11"/>
                </a:lnTo>
                <a:lnTo>
                  <a:pt x="687" y="22"/>
                </a:lnTo>
                <a:lnTo>
                  <a:pt x="758" y="40"/>
                </a:lnTo>
                <a:lnTo>
                  <a:pt x="821" y="60"/>
                </a:lnTo>
                <a:lnTo>
                  <a:pt x="879" y="80"/>
                </a:lnTo>
                <a:lnTo>
                  <a:pt x="929" y="104"/>
                </a:lnTo>
                <a:lnTo>
                  <a:pt x="975" y="127"/>
                </a:lnTo>
                <a:lnTo>
                  <a:pt x="1015" y="150"/>
                </a:lnTo>
                <a:lnTo>
                  <a:pt x="1049" y="173"/>
                </a:lnTo>
                <a:lnTo>
                  <a:pt x="1078" y="195"/>
                </a:lnTo>
                <a:lnTo>
                  <a:pt x="1102" y="214"/>
                </a:lnTo>
                <a:lnTo>
                  <a:pt x="1122" y="233"/>
                </a:lnTo>
                <a:lnTo>
                  <a:pt x="1136" y="247"/>
                </a:lnTo>
                <a:lnTo>
                  <a:pt x="1146" y="258"/>
                </a:lnTo>
                <a:lnTo>
                  <a:pt x="1153" y="266"/>
                </a:lnTo>
                <a:lnTo>
                  <a:pt x="1154" y="269"/>
                </a:lnTo>
                <a:lnTo>
                  <a:pt x="1225" y="227"/>
                </a:lnTo>
                <a:lnTo>
                  <a:pt x="1162" y="467"/>
                </a:lnTo>
                <a:lnTo>
                  <a:pt x="916" y="407"/>
                </a:lnTo>
                <a:lnTo>
                  <a:pt x="990" y="356"/>
                </a:lnTo>
                <a:lnTo>
                  <a:pt x="987" y="354"/>
                </a:lnTo>
                <a:lnTo>
                  <a:pt x="982" y="346"/>
                </a:lnTo>
                <a:lnTo>
                  <a:pt x="973" y="334"/>
                </a:lnTo>
                <a:lnTo>
                  <a:pt x="960" y="319"/>
                </a:lnTo>
                <a:lnTo>
                  <a:pt x="944" y="301"/>
                </a:lnTo>
                <a:lnTo>
                  <a:pt x="922" y="280"/>
                </a:lnTo>
                <a:lnTo>
                  <a:pt x="896" y="258"/>
                </a:lnTo>
                <a:lnTo>
                  <a:pt x="863" y="235"/>
                </a:lnTo>
                <a:lnTo>
                  <a:pt x="827" y="211"/>
                </a:lnTo>
                <a:lnTo>
                  <a:pt x="785" y="187"/>
                </a:lnTo>
                <a:lnTo>
                  <a:pt x="737" y="164"/>
                </a:lnTo>
                <a:lnTo>
                  <a:pt x="683" y="142"/>
                </a:lnTo>
                <a:lnTo>
                  <a:pt x="622" y="123"/>
                </a:lnTo>
                <a:lnTo>
                  <a:pt x="554" y="106"/>
                </a:lnTo>
                <a:lnTo>
                  <a:pt x="488" y="92"/>
                </a:lnTo>
                <a:lnTo>
                  <a:pt x="425" y="83"/>
                </a:lnTo>
                <a:lnTo>
                  <a:pt x="365" y="76"/>
                </a:lnTo>
                <a:lnTo>
                  <a:pt x="307" y="74"/>
                </a:lnTo>
                <a:lnTo>
                  <a:pt x="254" y="73"/>
                </a:lnTo>
                <a:lnTo>
                  <a:pt x="205" y="75"/>
                </a:lnTo>
                <a:lnTo>
                  <a:pt x="160" y="78"/>
                </a:lnTo>
                <a:lnTo>
                  <a:pt x="120" y="82"/>
                </a:lnTo>
                <a:lnTo>
                  <a:pt x="85" y="87"/>
                </a:lnTo>
                <a:lnTo>
                  <a:pt x="55" y="92"/>
                </a:lnTo>
                <a:lnTo>
                  <a:pt x="31" y="96"/>
                </a:lnTo>
                <a:lnTo>
                  <a:pt x="14" y="100"/>
                </a:lnTo>
                <a:lnTo>
                  <a:pt x="4" y="102"/>
                </a:lnTo>
                <a:lnTo>
                  <a:pt x="0" y="104"/>
                </a:lnTo>
                <a:close/>
              </a:path>
            </a:pathLst>
          </a:cu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22" name="Freeform 48"/>
          <p:cNvSpPr>
            <a:spLocks/>
          </p:cNvSpPr>
          <p:nvPr/>
        </p:nvSpPr>
        <p:spPr bwMode="gray">
          <a:xfrm rot="20579214" flipV="1">
            <a:off x="6023745" y="1910643"/>
            <a:ext cx="1470241" cy="865328"/>
          </a:xfrm>
          <a:custGeom>
            <a:avLst/>
            <a:gdLst/>
            <a:ahLst/>
            <a:cxnLst>
              <a:cxn ang="0">
                <a:pos x="2" y="102"/>
              </a:cxn>
              <a:cxn ang="0">
                <a:pos x="26" y="91"/>
              </a:cxn>
              <a:cxn ang="0">
                <a:pos x="71" y="71"/>
              </a:cxn>
              <a:cxn ang="0">
                <a:pos x="135" y="49"/>
              </a:cxn>
              <a:cxn ang="0">
                <a:pos x="218" y="27"/>
              </a:cxn>
              <a:cxn ang="0">
                <a:pos x="316" y="9"/>
              </a:cxn>
              <a:cxn ang="0">
                <a:pos x="427" y="0"/>
              </a:cxn>
              <a:cxn ang="0">
                <a:pos x="552" y="3"/>
              </a:cxn>
              <a:cxn ang="0">
                <a:pos x="687" y="22"/>
              </a:cxn>
              <a:cxn ang="0">
                <a:pos x="821" y="60"/>
              </a:cxn>
              <a:cxn ang="0">
                <a:pos x="929" y="104"/>
              </a:cxn>
              <a:cxn ang="0">
                <a:pos x="1015" y="150"/>
              </a:cxn>
              <a:cxn ang="0">
                <a:pos x="1078" y="195"/>
              </a:cxn>
              <a:cxn ang="0">
                <a:pos x="1122" y="233"/>
              </a:cxn>
              <a:cxn ang="0">
                <a:pos x="1146" y="258"/>
              </a:cxn>
              <a:cxn ang="0">
                <a:pos x="1154" y="269"/>
              </a:cxn>
              <a:cxn ang="0">
                <a:pos x="1162" y="467"/>
              </a:cxn>
              <a:cxn ang="0">
                <a:pos x="990" y="356"/>
              </a:cxn>
              <a:cxn ang="0">
                <a:pos x="982" y="346"/>
              </a:cxn>
              <a:cxn ang="0">
                <a:pos x="960" y="319"/>
              </a:cxn>
              <a:cxn ang="0">
                <a:pos x="922" y="280"/>
              </a:cxn>
              <a:cxn ang="0">
                <a:pos x="863" y="235"/>
              </a:cxn>
              <a:cxn ang="0">
                <a:pos x="785" y="187"/>
              </a:cxn>
              <a:cxn ang="0">
                <a:pos x="683" y="142"/>
              </a:cxn>
              <a:cxn ang="0">
                <a:pos x="554" y="106"/>
              </a:cxn>
              <a:cxn ang="0">
                <a:pos x="425" y="83"/>
              </a:cxn>
              <a:cxn ang="0">
                <a:pos x="307" y="74"/>
              </a:cxn>
              <a:cxn ang="0">
                <a:pos x="205" y="75"/>
              </a:cxn>
              <a:cxn ang="0">
                <a:pos x="120" y="82"/>
              </a:cxn>
              <a:cxn ang="0">
                <a:pos x="55" y="92"/>
              </a:cxn>
              <a:cxn ang="0">
                <a:pos x="14" y="100"/>
              </a:cxn>
              <a:cxn ang="0">
                <a:pos x="0" y="104"/>
              </a:cxn>
            </a:cxnLst>
            <a:rect l="0" t="0" r="r" b="b"/>
            <a:pathLst>
              <a:path w="1225" h="467">
                <a:moveTo>
                  <a:pt x="0" y="104"/>
                </a:moveTo>
                <a:lnTo>
                  <a:pt x="2" y="102"/>
                </a:lnTo>
                <a:lnTo>
                  <a:pt x="11" y="97"/>
                </a:lnTo>
                <a:lnTo>
                  <a:pt x="26" y="91"/>
                </a:lnTo>
                <a:lnTo>
                  <a:pt x="46" y="82"/>
                </a:lnTo>
                <a:lnTo>
                  <a:pt x="71" y="71"/>
                </a:lnTo>
                <a:lnTo>
                  <a:pt x="100" y="61"/>
                </a:lnTo>
                <a:lnTo>
                  <a:pt x="135" y="49"/>
                </a:lnTo>
                <a:lnTo>
                  <a:pt x="174" y="38"/>
                </a:lnTo>
                <a:lnTo>
                  <a:pt x="218" y="27"/>
                </a:lnTo>
                <a:lnTo>
                  <a:pt x="264" y="17"/>
                </a:lnTo>
                <a:lnTo>
                  <a:pt x="316" y="9"/>
                </a:lnTo>
                <a:lnTo>
                  <a:pt x="370" y="3"/>
                </a:lnTo>
                <a:lnTo>
                  <a:pt x="427" y="0"/>
                </a:lnTo>
                <a:lnTo>
                  <a:pt x="489" y="0"/>
                </a:lnTo>
                <a:lnTo>
                  <a:pt x="552" y="3"/>
                </a:lnTo>
                <a:lnTo>
                  <a:pt x="618" y="11"/>
                </a:lnTo>
                <a:lnTo>
                  <a:pt x="687" y="22"/>
                </a:lnTo>
                <a:lnTo>
                  <a:pt x="758" y="40"/>
                </a:lnTo>
                <a:lnTo>
                  <a:pt x="821" y="60"/>
                </a:lnTo>
                <a:lnTo>
                  <a:pt x="879" y="80"/>
                </a:lnTo>
                <a:lnTo>
                  <a:pt x="929" y="104"/>
                </a:lnTo>
                <a:lnTo>
                  <a:pt x="975" y="127"/>
                </a:lnTo>
                <a:lnTo>
                  <a:pt x="1015" y="150"/>
                </a:lnTo>
                <a:lnTo>
                  <a:pt x="1049" y="173"/>
                </a:lnTo>
                <a:lnTo>
                  <a:pt x="1078" y="195"/>
                </a:lnTo>
                <a:lnTo>
                  <a:pt x="1102" y="214"/>
                </a:lnTo>
                <a:lnTo>
                  <a:pt x="1122" y="233"/>
                </a:lnTo>
                <a:lnTo>
                  <a:pt x="1136" y="247"/>
                </a:lnTo>
                <a:lnTo>
                  <a:pt x="1146" y="258"/>
                </a:lnTo>
                <a:lnTo>
                  <a:pt x="1153" y="266"/>
                </a:lnTo>
                <a:lnTo>
                  <a:pt x="1154" y="269"/>
                </a:lnTo>
                <a:lnTo>
                  <a:pt x="1225" y="227"/>
                </a:lnTo>
                <a:lnTo>
                  <a:pt x="1162" y="467"/>
                </a:lnTo>
                <a:lnTo>
                  <a:pt x="916" y="407"/>
                </a:lnTo>
                <a:lnTo>
                  <a:pt x="990" y="356"/>
                </a:lnTo>
                <a:lnTo>
                  <a:pt x="987" y="354"/>
                </a:lnTo>
                <a:lnTo>
                  <a:pt x="982" y="346"/>
                </a:lnTo>
                <a:lnTo>
                  <a:pt x="973" y="334"/>
                </a:lnTo>
                <a:lnTo>
                  <a:pt x="960" y="319"/>
                </a:lnTo>
                <a:lnTo>
                  <a:pt x="944" y="301"/>
                </a:lnTo>
                <a:lnTo>
                  <a:pt x="922" y="280"/>
                </a:lnTo>
                <a:lnTo>
                  <a:pt x="896" y="258"/>
                </a:lnTo>
                <a:lnTo>
                  <a:pt x="863" y="235"/>
                </a:lnTo>
                <a:lnTo>
                  <a:pt x="827" y="211"/>
                </a:lnTo>
                <a:lnTo>
                  <a:pt x="785" y="187"/>
                </a:lnTo>
                <a:lnTo>
                  <a:pt x="737" y="164"/>
                </a:lnTo>
                <a:lnTo>
                  <a:pt x="683" y="142"/>
                </a:lnTo>
                <a:lnTo>
                  <a:pt x="622" y="123"/>
                </a:lnTo>
                <a:lnTo>
                  <a:pt x="554" y="106"/>
                </a:lnTo>
                <a:lnTo>
                  <a:pt x="488" y="92"/>
                </a:lnTo>
                <a:lnTo>
                  <a:pt x="425" y="83"/>
                </a:lnTo>
                <a:lnTo>
                  <a:pt x="365" y="76"/>
                </a:lnTo>
                <a:lnTo>
                  <a:pt x="307" y="74"/>
                </a:lnTo>
                <a:lnTo>
                  <a:pt x="254" y="73"/>
                </a:lnTo>
                <a:lnTo>
                  <a:pt x="205" y="75"/>
                </a:lnTo>
                <a:lnTo>
                  <a:pt x="160" y="78"/>
                </a:lnTo>
                <a:lnTo>
                  <a:pt x="120" y="82"/>
                </a:lnTo>
                <a:lnTo>
                  <a:pt x="85" y="87"/>
                </a:lnTo>
                <a:lnTo>
                  <a:pt x="55" y="92"/>
                </a:lnTo>
                <a:lnTo>
                  <a:pt x="31" y="96"/>
                </a:lnTo>
                <a:lnTo>
                  <a:pt x="14" y="100"/>
                </a:lnTo>
                <a:lnTo>
                  <a:pt x="4" y="102"/>
                </a:lnTo>
                <a:lnTo>
                  <a:pt x="0" y="104"/>
                </a:lnTo>
                <a:close/>
              </a:path>
            </a:pathLst>
          </a:cu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715108" y="214290"/>
            <a:ext cx="2428892" cy="1000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i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MDA et </a:t>
            </a:r>
            <a:r>
              <a:rPr lang="fr-FR" sz="2400" b="1" i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Isoprostanes</a:t>
            </a:r>
            <a:endParaRPr lang="fr-FR" sz="2400" b="1" i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fr-FR" sz="2400" b="1" i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0" y="785794"/>
            <a:ext cx="2428860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2400" b="1" i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8-OH-</a:t>
            </a:r>
            <a:r>
              <a:rPr lang="fr-FR" sz="2400" b="1" i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déoxyguanosine</a:t>
            </a:r>
            <a:endParaRPr lang="fr-FR" sz="2400" b="1" i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2571736" y="0"/>
            <a:ext cx="4000560" cy="5000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i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Marqueurs du SO</a:t>
            </a:r>
            <a:endParaRPr lang="fr-FR" sz="2800" b="1" i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Image 25"/>
          <p:cNvPicPr/>
          <p:nvPr/>
        </p:nvPicPr>
        <p:blipFill>
          <a:blip r:embed="rId3"/>
          <a:srcRect b="11111"/>
          <a:stretch>
            <a:fillRect/>
          </a:stretch>
        </p:blipFill>
        <p:spPr bwMode="auto">
          <a:xfrm>
            <a:off x="214282" y="571480"/>
            <a:ext cx="8929718" cy="5072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Ellipse 13"/>
          <p:cNvSpPr/>
          <p:nvPr/>
        </p:nvSpPr>
        <p:spPr>
          <a:xfrm>
            <a:off x="2285984" y="571480"/>
            <a:ext cx="857256" cy="50006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143240" y="3929066"/>
            <a:ext cx="1643074" cy="7143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 flipH="1">
            <a:off x="5572132" y="3929066"/>
            <a:ext cx="2990872" cy="114300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 à 5 branches 16"/>
          <p:cNvSpPr/>
          <p:nvPr/>
        </p:nvSpPr>
        <p:spPr>
          <a:xfrm>
            <a:off x="3214678" y="928670"/>
            <a:ext cx="285752" cy="500066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0" y="5934670"/>
            <a:ext cx="914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Figure 10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Mécanisme en chaine de la peroxydation des acides gras poly insaturés et nature des produits terminaux formés (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/>
              <a:t>Favier,2003)</a:t>
            </a:r>
            <a:endParaRPr lang="fr-FR" b="1" dirty="0"/>
          </a:p>
        </p:txBody>
      </p:sp>
      <p:pic>
        <p:nvPicPr>
          <p:cNvPr id="19" name="Image 18"/>
          <p:cNvPicPr/>
          <p:nvPr/>
        </p:nvPicPr>
        <p:blipFill>
          <a:blip r:embed="rId4"/>
          <a:srcRect r="-3225" b="11628"/>
          <a:stretch>
            <a:fillRect/>
          </a:stretch>
        </p:blipFill>
        <p:spPr bwMode="auto">
          <a:xfrm>
            <a:off x="0" y="428604"/>
            <a:ext cx="942975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0" y="5929330"/>
            <a:ext cx="914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Figure11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:Lésions de l’ADN formées par attaque radicalaire du patrimoine génétique des cellules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( Favier,2003)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Image 20"/>
          <p:cNvPicPr/>
          <p:nvPr/>
        </p:nvPicPr>
        <p:blipFill>
          <a:blip r:embed="rId5"/>
          <a:srcRect b="3614"/>
          <a:stretch>
            <a:fillRect/>
          </a:stretch>
        </p:blipFill>
        <p:spPr bwMode="auto">
          <a:xfrm>
            <a:off x="0" y="357166"/>
            <a:ext cx="91440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0" y="5929330"/>
            <a:ext cx="914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b="1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12 </a:t>
            </a: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Illustration d’un mode d’action des radicaux hydroxyles (addition sur les doubles liaisons) avec une base de l’ADN, la guanine.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fr-FR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Gardès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-Albert et al.,2005) .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Étoile à 5 branches 24"/>
          <p:cNvSpPr/>
          <p:nvPr/>
        </p:nvSpPr>
        <p:spPr>
          <a:xfrm>
            <a:off x="7929586" y="3643314"/>
            <a:ext cx="500066" cy="428628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Étoile à 5 branches 30"/>
          <p:cNvSpPr/>
          <p:nvPr/>
        </p:nvSpPr>
        <p:spPr>
          <a:xfrm>
            <a:off x="4500562" y="3724276"/>
            <a:ext cx="428628" cy="428628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2" grpId="0" animBg="1"/>
      <p:bldP spid="9" grpId="0" animBg="1"/>
      <p:bldP spid="11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20" grpId="0" animBg="1"/>
      <p:bldP spid="24" grpId="0" animBg="1"/>
      <p:bldP spid="25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/>
          <p:nvPr/>
        </p:nvPicPr>
        <p:blipFill>
          <a:blip r:embed="rId3"/>
          <a:srcRect t="82664" r="8073" b="1326"/>
          <a:stretch>
            <a:fillRect/>
          </a:stretch>
        </p:blipFill>
        <p:spPr bwMode="auto">
          <a:xfrm>
            <a:off x="0" y="1214422"/>
            <a:ext cx="9144000" cy="4071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14480" y="428604"/>
            <a:ext cx="4214842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Dosage 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M.D.A</a:t>
            </a:r>
            <a:endParaRPr lang="fr-FR" sz="24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572140"/>
            <a:ext cx="9144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u="sng" dirty="0" smtClean="0">
                <a:latin typeface="Times New Roman" pitchFamily="18" charset="0"/>
                <a:cs typeface="Times New Roman" pitchFamily="18" charset="0"/>
              </a:rPr>
              <a:t>Figure 13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: Formation d’un chromophore entre l’acide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thiobarbiturique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(TBA) et le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malondialdéhyde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(B) </a:t>
            </a:r>
            <a:r>
              <a:rPr lang="fr-FR" sz="1600" b="1" dirty="0" smtClean="0">
                <a:solidFill>
                  <a:srgbClr val="231F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(LAGUERRE .et al.,2007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" name="Explosion 2 4"/>
          <p:cNvSpPr/>
          <p:nvPr/>
        </p:nvSpPr>
        <p:spPr>
          <a:xfrm>
            <a:off x="7286644" y="4572008"/>
            <a:ext cx="1857356" cy="785818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26"/>
          <p:cNvSpPr/>
          <p:nvPr/>
        </p:nvSpPr>
        <p:spPr>
          <a:xfrm>
            <a:off x="2214546" y="0"/>
            <a:ext cx="4643470" cy="10715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i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Marqueurs du SO sur les lipides</a:t>
            </a:r>
            <a:endParaRPr lang="fr-FR" sz="2400" b="1" i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914400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14282" y="6215082"/>
            <a:ext cx="87154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Figure 14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:Réactions de la peroxydation lipidique 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(BOUSSEKINE,2014).</a:t>
            </a:r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215074" y="2857496"/>
            <a:ext cx="228601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26"/>
          <p:cNvSpPr/>
          <p:nvPr/>
        </p:nvSpPr>
        <p:spPr>
          <a:xfrm>
            <a:off x="857224" y="357166"/>
            <a:ext cx="7929618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i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Evaluation  du statut oxydant par dosage  enzymatique     </a:t>
            </a:r>
            <a:endParaRPr lang="fr-FR" sz="2400" b="1" i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429256" y="3714752"/>
            <a:ext cx="1571636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Glutathion réductase </a:t>
            </a:r>
            <a:endParaRPr lang="fr-F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857224" y="1285860"/>
            <a:ext cx="714380" cy="2370919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2428860" y="1285860"/>
            <a:ext cx="714380" cy="245760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3857620" y="1285860"/>
            <a:ext cx="714380" cy="235470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>
            <a:off x="7358082" y="1285860"/>
            <a:ext cx="714380" cy="246430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786182" y="3643314"/>
            <a:ext cx="1571636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fr-FR" sz="2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Glutathion peroxydase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143768" y="3643314"/>
            <a:ext cx="1643074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Glutathis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-S-Transférase</a:t>
            </a:r>
            <a:endParaRPr lang="fr-FR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000232" y="3786190"/>
            <a:ext cx="1643074" cy="40011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SOD</a:t>
            </a:r>
            <a:endParaRPr lang="fr-FR" sz="2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lèche vers le bas 25"/>
          <p:cNvSpPr/>
          <p:nvPr/>
        </p:nvSpPr>
        <p:spPr>
          <a:xfrm>
            <a:off x="5643570" y="1285860"/>
            <a:ext cx="714380" cy="235745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0" y="3643314"/>
            <a:ext cx="1857388" cy="40011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Catalase</a:t>
            </a:r>
            <a:endParaRPr lang="fr-FR" sz="2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4" grpId="0" animBg="1"/>
      <p:bldP spid="26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8858312" cy="5072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571501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 smtClean="0"/>
              <a:t>Figure 15: </a:t>
            </a:r>
            <a:r>
              <a:rPr lang="fr-FR" b="1" dirty="0" smtClean="0"/>
              <a:t>Cycles réactionnels de régénération des antioxydants</a:t>
            </a:r>
          </a:p>
          <a:p>
            <a:pPr algn="ctr"/>
            <a:r>
              <a:rPr lang="fr-FR" dirty="0" smtClean="0"/>
              <a:t>(</a:t>
            </a:r>
            <a:r>
              <a:rPr lang="fr-FR" b="1" dirty="0" smtClean="0"/>
              <a:t>Roussel &amp; </a:t>
            </a:r>
            <a:r>
              <a:rPr lang="fr-FR" b="1" dirty="0" err="1" smtClean="0"/>
              <a:t>Hininger</a:t>
            </a:r>
            <a:r>
              <a:rPr lang="fr-FR" b="1" dirty="0" smtClean="0"/>
              <a:t>-Favier , 2009).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4572000" y="2571744"/>
            <a:ext cx="1071570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215074" y="2500306"/>
            <a:ext cx="1143008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643042" y="0"/>
            <a:ext cx="5037710" cy="6429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PLAN DE L’EXPOSE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14282" y="714356"/>
            <a:ext cx="8643998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INTRODUCTION:  Définition du stress oxydatif </a:t>
            </a:r>
          </a:p>
          <a:p>
            <a:pPr algn="just"/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14282" y="1285860"/>
            <a:ext cx="8572560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fr-F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Les facteurs qui influencent  le stress oxydatif        </a:t>
            </a:r>
            <a:endParaRPr lang="fr-FR" sz="2200" dirty="0" smtClean="0"/>
          </a:p>
          <a:p>
            <a:pPr algn="just"/>
            <a:endParaRPr lang="fr-FR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14282" y="1928802"/>
            <a:ext cx="8643998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Les systèmes de défense contre le  stress oxydatif: exogènes et endogènes     </a:t>
            </a:r>
          </a:p>
          <a:p>
            <a:pPr algn="just"/>
            <a:endParaRPr lang="fr-FR" sz="22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14282" y="4143380"/>
            <a:ext cx="8643966" cy="13573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Statut oxydatif  chez:</a:t>
            </a:r>
          </a:p>
          <a:p>
            <a:pPr algn="just"/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                      1. les diabétiques </a:t>
            </a:r>
          </a:p>
          <a:p>
            <a:pPr algn="just"/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                      2.cancéreux </a:t>
            </a:r>
          </a:p>
          <a:p>
            <a:pPr algn="just"/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                      3. Séniors   </a:t>
            </a:r>
            <a:endParaRPr lang="fr-FR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14282" y="2786058"/>
            <a:ext cx="8572560" cy="504056"/>
          </a:xfrm>
          <a:prstGeom prst="roundRect">
            <a:avLst>
              <a:gd name="adj" fmla="val 194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fr-F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Relation stress oxydatif et inflammation </a:t>
            </a:r>
          </a:p>
          <a:p>
            <a:pPr algn="just"/>
            <a:endParaRPr lang="fr-FR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14282" y="3429000"/>
            <a:ext cx="8572560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Marqueurs d’évaluation du stress oxydatif: direct et indirect   </a:t>
            </a:r>
            <a:endParaRPr lang="fr-FR" sz="22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214282" y="5643578"/>
            <a:ext cx="8572560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Conclusion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2844" y="6215082"/>
            <a:ext cx="8643998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Bibliographie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/>
          <a:srcRect l="14612" t="29621" r="29352" b="9160"/>
          <a:stretch>
            <a:fillRect/>
          </a:stretch>
        </p:blipFill>
        <p:spPr bwMode="auto">
          <a:xfrm>
            <a:off x="571472" y="714356"/>
            <a:ext cx="8429684" cy="5286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Figure16: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Pathologies liées aux radicaux libres </a:t>
            </a:r>
          </a:p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(Optima Bio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Advancing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Life,2011)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488" y="0"/>
            <a:ext cx="3964547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S.O et pathologies </a:t>
            </a:r>
            <a:endParaRPr lang="fr-FR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286512" y="3786190"/>
            <a:ext cx="2000264" cy="57150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071802" y="4857760"/>
            <a:ext cx="3071834" cy="64294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072198" y="3214686"/>
            <a:ext cx="1714512" cy="571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2214554"/>
            <a:ext cx="8229600" cy="221457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Evaluation du statut oxydant :  cas des diabétique types 2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 l="1600" r="54400" b="52098"/>
          <a:stretch>
            <a:fillRect/>
          </a:stretch>
        </p:blipFill>
        <p:spPr bwMode="auto">
          <a:xfrm>
            <a:off x="357158" y="1214422"/>
            <a:ext cx="4214842" cy="26261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0" y="6334780"/>
            <a:ext cx="900115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i="1" dirty="0" smtClean="0">
                <a:latin typeface="Times New Roman" pitchFamily="18" charset="0"/>
                <a:cs typeface="Times New Roman" pitchFamily="18" charset="0"/>
              </a:rPr>
              <a:t>Figure 17. Variation de la teneur en </a:t>
            </a:r>
            <a:r>
              <a:rPr lang="fr-FR" sz="1400" b="1" i="1" dirty="0" err="1" smtClean="0">
                <a:latin typeface="Times New Roman" pitchFamily="18" charset="0"/>
                <a:cs typeface="Times New Roman" pitchFamily="18" charset="0"/>
              </a:rPr>
              <a:t>Malondialdéhyde</a:t>
            </a:r>
            <a:r>
              <a:rPr lang="fr-FR" sz="1400" b="1" i="1" dirty="0" smtClean="0">
                <a:latin typeface="Times New Roman" pitchFamily="18" charset="0"/>
                <a:cs typeface="Times New Roman" pitchFamily="18" charset="0"/>
              </a:rPr>
              <a:t> (MDA) dans les organes (Foie, rein, </a:t>
            </a:r>
            <a:r>
              <a:rPr lang="fr-FR" sz="1400" b="1" i="1" dirty="0" err="1" smtClean="0">
                <a:latin typeface="Times New Roman" pitchFamily="18" charset="0"/>
                <a:cs typeface="Times New Roman" pitchFamily="18" charset="0"/>
              </a:rPr>
              <a:t>coeur</a:t>
            </a:r>
            <a:r>
              <a:rPr lang="fr-FR" sz="1400" b="1" i="1" dirty="0" smtClean="0">
                <a:latin typeface="Times New Roman" pitchFamily="18" charset="0"/>
                <a:cs typeface="Times New Roman" pitchFamily="18" charset="0"/>
              </a:rPr>
              <a:t> et testicule) chez les rats </a:t>
            </a:r>
            <a:r>
              <a:rPr lang="fr-FR" sz="1400" b="1" i="1" dirty="0" err="1" smtClean="0">
                <a:latin typeface="Times New Roman" pitchFamily="18" charset="0"/>
                <a:cs typeface="Times New Roman" pitchFamily="18" charset="0"/>
              </a:rPr>
              <a:t>temoins</a:t>
            </a:r>
            <a:r>
              <a:rPr lang="fr-FR" sz="1400" b="1" i="1" dirty="0" smtClean="0">
                <a:latin typeface="Times New Roman" pitchFamily="18" charset="0"/>
                <a:cs typeface="Times New Roman" pitchFamily="18" charset="0"/>
              </a:rPr>
              <a:t> et traites </a:t>
            </a:r>
            <a:r>
              <a:rPr lang="fr-FR" sz="1400" b="1" i="1" dirty="0" err="1" smtClean="0">
                <a:latin typeface="Times New Roman" pitchFamily="18" charset="0"/>
                <a:cs typeface="Times New Roman" pitchFamily="18" charset="0"/>
              </a:rPr>
              <a:t>apres</a:t>
            </a:r>
            <a:r>
              <a:rPr lang="fr-FR" sz="1400" b="1" i="1" dirty="0" smtClean="0">
                <a:latin typeface="Times New Roman" pitchFamily="18" charset="0"/>
                <a:cs typeface="Times New Roman" pitchFamily="18" charset="0"/>
              </a:rPr>
              <a:t> 21 jours de traitement.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* : p≤0.05,** : p≤0.01,*** : p≤0.001</a:t>
            </a:r>
            <a:r>
              <a:rPr lang="fr-FR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(BOUSSEKINE,2014)</a:t>
            </a: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2357422" y="1428736"/>
            <a:ext cx="642942" cy="35719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/>
          <a:srcRect l="800" t="52008" r="53600"/>
          <a:stretch>
            <a:fillRect/>
          </a:stretch>
        </p:blipFill>
        <p:spPr bwMode="auto">
          <a:xfrm>
            <a:off x="357159" y="3857628"/>
            <a:ext cx="4214842" cy="24556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 l="47200" r="8000" b="50730"/>
          <a:stretch>
            <a:fillRect/>
          </a:stretch>
        </p:blipFill>
        <p:spPr bwMode="auto">
          <a:xfrm>
            <a:off x="4572000" y="1214422"/>
            <a:ext cx="4214842" cy="27221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/>
          <a:srcRect l="47200" t="52008" r="8000"/>
          <a:stretch>
            <a:fillRect/>
          </a:stretch>
        </p:blipFill>
        <p:spPr bwMode="auto">
          <a:xfrm>
            <a:off x="4572000" y="3929066"/>
            <a:ext cx="4214842" cy="24155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5" name="Ellipse 24"/>
          <p:cNvSpPr/>
          <p:nvPr/>
        </p:nvSpPr>
        <p:spPr>
          <a:xfrm>
            <a:off x="6357950" y="1428736"/>
            <a:ext cx="785818" cy="35719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2000232" y="4143380"/>
            <a:ext cx="928694" cy="35719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6429388" y="4000504"/>
            <a:ext cx="642942" cy="50006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5643570" y="2214554"/>
            <a:ext cx="500066" cy="49054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500166" y="2214554"/>
            <a:ext cx="500066" cy="41910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5572132" y="4500570"/>
            <a:ext cx="571504" cy="49054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1500166" y="4786322"/>
            <a:ext cx="509590" cy="49054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1928794" y="214290"/>
            <a:ext cx="4167551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MDA cas de diabète type 2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6643702" y="428604"/>
            <a:ext cx="2357454" cy="928694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une  ↑de MDA chez tout dans le lot DNT par rapport aux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28" grpId="0" animBg="1"/>
      <p:bldP spid="31" grpId="0" animBg="1"/>
      <p:bldP spid="35" grpId="0" animBg="1"/>
      <p:bldP spid="37" grpId="0" animBg="1"/>
      <p:bldP spid="39" grpId="0" animBg="1"/>
      <p:bldP spid="40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 r="1776" b="2850"/>
          <a:stretch>
            <a:fillRect/>
          </a:stretch>
        </p:blipFill>
        <p:spPr bwMode="auto">
          <a:xfrm>
            <a:off x="285720" y="500042"/>
            <a:ext cx="421484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/>
          <a:srcRect t="1979" r="3807" b="5013"/>
          <a:stretch>
            <a:fillRect/>
          </a:stretch>
        </p:blipFill>
        <p:spPr bwMode="auto">
          <a:xfrm>
            <a:off x="4643438" y="500042"/>
            <a:ext cx="4220308" cy="30718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/>
          <a:srcRect r="1911" b="6656"/>
          <a:stretch>
            <a:fillRect/>
          </a:stretch>
        </p:blipFill>
        <p:spPr bwMode="auto">
          <a:xfrm>
            <a:off x="1857356" y="3571876"/>
            <a:ext cx="464347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i="1" dirty="0" smtClean="0"/>
              <a:t>Figure 18. Variation de l’</a:t>
            </a:r>
            <a:r>
              <a:rPr lang="fr-FR" b="1" i="1" dirty="0" err="1" smtClean="0"/>
              <a:t>activite</a:t>
            </a:r>
            <a:r>
              <a:rPr lang="fr-FR" b="1" i="1" dirty="0" smtClean="0"/>
              <a:t> enzymatique de la catalase (CAT) dans les organes (Foie,</a:t>
            </a:r>
          </a:p>
          <a:p>
            <a:r>
              <a:rPr lang="fr-FR" b="1" i="1" dirty="0" smtClean="0"/>
              <a:t>rein et </a:t>
            </a:r>
            <a:r>
              <a:rPr lang="fr-FR" b="1" i="1" dirty="0" err="1" smtClean="0"/>
              <a:t>coeur</a:t>
            </a:r>
            <a:r>
              <a:rPr lang="fr-FR" b="1" i="1" dirty="0" smtClean="0"/>
              <a:t>) </a:t>
            </a:r>
            <a:r>
              <a:rPr lang="fr-FR" i="1" dirty="0" smtClean="0"/>
              <a:t>chez les rats </a:t>
            </a:r>
            <a:r>
              <a:rPr lang="fr-FR" i="1" dirty="0" err="1" smtClean="0"/>
              <a:t>temoins</a:t>
            </a:r>
            <a:r>
              <a:rPr lang="fr-FR" i="1" dirty="0" smtClean="0"/>
              <a:t> et traites </a:t>
            </a:r>
            <a:r>
              <a:rPr lang="fr-FR" i="1" dirty="0" err="1" smtClean="0"/>
              <a:t>apres</a:t>
            </a:r>
            <a:r>
              <a:rPr lang="fr-FR" i="1" dirty="0" smtClean="0"/>
              <a:t> 21 jours de traitement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(BOUSSEKINE,2014)</a:t>
            </a:r>
            <a:r>
              <a:rPr lang="fr-FR" sz="1600" i="1" dirty="0" smtClean="0"/>
              <a:t>..</a:t>
            </a:r>
            <a:endParaRPr lang="fr-FR" sz="1600" dirty="0"/>
          </a:p>
        </p:txBody>
      </p:sp>
      <p:sp>
        <p:nvSpPr>
          <p:cNvPr id="8" name="Ellipse 7"/>
          <p:cNvSpPr/>
          <p:nvPr/>
        </p:nvSpPr>
        <p:spPr>
          <a:xfrm>
            <a:off x="6429388" y="1500174"/>
            <a:ext cx="785818" cy="35719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143108" y="1000108"/>
            <a:ext cx="785818" cy="35719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786182" y="4286256"/>
            <a:ext cx="785818" cy="35719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286248" y="3857628"/>
            <a:ext cx="785818" cy="35719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2500298" y="1357298"/>
            <a:ext cx="785818" cy="35719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3071802" y="1071546"/>
            <a:ext cx="642942" cy="42862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929454" y="1071546"/>
            <a:ext cx="642942" cy="42862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929190" y="3786190"/>
            <a:ext cx="652466" cy="4905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7286644" y="571480"/>
            <a:ext cx="652466" cy="7048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5357818" y="714356"/>
            <a:ext cx="3071834" cy="214314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une ↓ de l’activité enzymatique de la CAT hépatique chez le lot DNT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1214414" y="785794"/>
            <a:ext cx="3143272" cy="2000264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↓  très</a:t>
            </a: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hautement significative de la CAT au niveau rénal </a:t>
            </a: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6429388" y="3857628"/>
            <a:ext cx="2500330" cy="1928826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↓ significative </a:t>
            </a: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De la CAT au niveau cardiaque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71736" y="0"/>
            <a:ext cx="4786346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Catalase cas de diabète type 2 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0232" y="285728"/>
            <a:ext cx="5155579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GPx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cas de diabète type2             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2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857232"/>
            <a:ext cx="38195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643314"/>
            <a:ext cx="3714776" cy="268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571876"/>
            <a:ext cx="4000528" cy="272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llipse 9"/>
          <p:cNvSpPr/>
          <p:nvPr/>
        </p:nvSpPr>
        <p:spPr>
          <a:xfrm>
            <a:off x="2285984" y="1428736"/>
            <a:ext cx="500066" cy="4905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714348" y="928670"/>
            <a:ext cx="3500462" cy="2571768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GPx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/>
              <a:t>↓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dans tous les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.  des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Diab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→ </a:t>
            </a:r>
            <a:r>
              <a:rPr lang="fr-FR" sz="2000" dirty="0" smtClean="0"/>
              <a:t>↓ des capacités </a:t>
            </a:r>
            <a:r>
              <a:rPr lang="fr-FR" sz="2000" dirty="0" err="1" smtClean="0"/>
              <a:t>antioxydantes</a:t>
            </a:r>
            <a:r>
              <a:rPr lang="fr-FR" sz="2000" dirty="0" smtClean="0"/>
              <a:t> suite à un SO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6215074" y="1571612"/>
            <a:ext cx="500066" cy="4905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214546" y="4143380"/>
            <a:ext cx="500066" cy="4905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Figure19.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Variation de l’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activite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glutathio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peroxydase (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GPx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) dans les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organes (Foie, rein,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coeur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et testicule) chez les rats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temoins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et traites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apres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21 jours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(BOUSSEKINE,2014)</a:t>
            </a:r>
            <a:r>
              <a:rPr lang="fr-FR" i="1" dirty="0" smtClean="0"/>
              <a:t>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6143636" y="4286256"/>
            <a:ext cx="500066" cy="4905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6500826" y="4000504"/>
            <a:ext cx="571504" cy="42862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6858016" y="3786190"/>
            <a:ext cx="642942" cy="35719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7" grpId="0" animBg="1"/>
      <p:bldP spid="26" grpId="0" animBg="1"/>
      <p:bldP spid="27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r="-1923" b="25089"/>
          <a:stretch>
            <a:fillRect/>
          </a:stretch>
        </p:blipFill>
        <p:spPr bwMode="auto">
          <a:xfrm>
            <a:off x="0" y="785794"/>
            <a:ext cx="4429124" cy="3357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4429132"/>
            <a:ext cx="442912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/>
              <a:t>Fig20.Les effets de la vitamine E et des traitements GSE </a:t>
            </a:r>
            <a:r>
              <a:rPr lang="fr-FR" dirty="0" err="1" smtClean="0"/>
              <a:t>grape</a:t>
            </a:r>
            <a:r>
              <a:rPr lang="fr-FR" dirty="0" smtClean="0"/>
              <a:t> </a:t>
            </a:r>
            <a:r>
              <a:rPr lang="fr-FR" dirty="0" err="1" smtClean="0"/>
              <a:t>seed</a:t>
            </a:r>
            <a:r>
              <a:rPr lang="fr-FR" dirty="0" smtClean="0"/>
              <a:t> </a:t>
            </a:r>
            <a:r>
              <a:rPr lang="fr-FR" dirty="0" err="1" smtClean="0"/>
              <a:t>extract</a:t>
            </a:r>
            <a:r>
              <a:rPr lang="fr-FR" dirty="0" smtClean="0"/>
              <a:t> sur le plasma et l'hippocampe niveaux TOS de le contrôle</a:t>
            </a:r>
            <a:r>
              <a:rPr lang="en-US" dirty="0" smtClean="0"/>
              <a:t> (</a:t>
            </a:r>
            <a:r>
              <a:rPr lang="da-DK" dirty="0" smtClean="0"/>
              <a:t>Yonguc</a:t>
            </a:r>
            <a:r>
              <a:rPr lang="en-US" dirty="0" smtClean="0"/>
              <a:t> et al., </a:t>
            </a:r>
            <a:r>
              <a:rPr lang="fr-FR" dirty="0" smtClean="0"/>
              <a:t>2014</a:t>
            </a:r>
            <a:r>
              <a:rPr lang="en-US" dirty="0" smtClean="0"/>
              <a:t>)</a:t>
            </a:r>
            <a:r>
              <a:rPr lang="fr-FR" dirty="0" smtClean="0"/>
              <a:t>, 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r="2679" b="23797"/>
          <a:stretch>
            <a:fillRect/>
          </a:stretch>
        </p:blipFill>
        <p:spPr bwMode="auto">
          <a:xfrm>
            <a:off x="4572000" y="642918"/>
            <a:ext cx="4143404" cy="4214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Rectangle à coins arrondis 8"/>
          <p:cNvSpPr/>
          <p:nvPr/>
        </p:nvSpPr>
        <p:spPr>
          <a:xfrm>
            <a:off x="785786" y="1000108"/>
            <a:ext cx="3286116" cy="1643074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/>
              <a:t>TOS ↗  </a:t>
            </a:r>
            <a:r>
              <a:rPr lang="fr-FR" dirty="0" err="1" smtClean="0"/>
              <a:t>signif</a:t>
            </a:r>
            <a:r>
              <a:rPr lang="fr-FR" dirty="0" smtClean="0"/>
              <a:t>  dans le G diabétique /contrôle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5072066" y="1428736"/>
            <a:ext cx="3214710" cy="1928802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/>
              <a:t>TAS ↓ significativement </a:t>
            </a:r>
            <a:r>
              <a:rPr lang="fr-FR" dirty="0" err="1" smtClean="0"/>
              <a:t>Diab</a:t>
            </a:r>
            <a:r>
              <a:rPr lang="fr-FR" dirty="0" smtClean="0"/>
              <a:t>/</a:t>
            </a:r>
            <a:r>
              <a:rPr lang="fr-FR" dirty="0" err="1" smtClean="0"/>
              <a:t>contole</a:t>
            </a:r>
            <a:r>
              <a:rPr lang="fr-FR" dirty="0" smtClean="0"/>
              <a:t>  →TAS ↑ lors de  traitements GSE et de la vitamine 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214810" y="4857760"/>
            <a:ext cx="492919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/>
              <a:t>Fig21.Les effets de la vitamine E et des traitements GSE </a:t>
            </a:r>
            <a:r>
              <a:rPr lang="fr-FR" dirty="0" err="1" smtClean="0"/>
              <a:t>grape</a:t>
            </a:r>
            <a:r>
              <a:rPr lang="fr-FR" dirty="0" smtClean="0"/>
              <a:t> </a:t>
            </a:r>
            <a:r>
              <a:rPr lang="fr-FR" dirty="0" err="1" smtClean="0"/>
              <a:t>seed</a:t>
            </a:r>
            <a:r>
              <a:rPr lang="fr-FR" dirty="0" smtClean="0"/>
              <a:t> </a:t>
            </a:r>
            <a:r>
              <a:rPr lang="fr-FR" dirty="0" err="1" smtClean="0"/>
              <a:t>extract</a:t>
            </a:r>
            <a:r>
              <a:rPr lang="fr-FR" dirty="0" smtClean="0"/>
              <a:t> sur le plasma et </a:t>
            </a:r>
          </a:p>
          <a:p>
            <a:r>
              <a:rPr lang="fr-FR" dirty="0" smtClean="0"/>
              <a:t>l'hippocampe niveaux TOS de le contrôle,</a:t>
            </a:r>
            <a:r>
              <a:rPr lang="en-US" dirty="0" smtClean="0"/>
              <a:t> (</a:t>
            </a:r>
            <a:r>
              <a:rPr lang="da-DK" dirty="0" smtClean="0"/>
              <a:t>Yonguc</a:t>
            </a:r>
            <a:r>
              <a:rPr lang="en-US" dirty="0" smtClean="0"/>
              <a:t> et al., </a:t>
            </a:r>
            <a:r>
              <a:rPr lang="fr-FR" dirty="0" smtClean="0"/>
              <a:t>2014</a:t>
            </a:r>
            <a:r>
              <a:rPr lang="en-US" dirty="0" smtClean="0"/>
              <a:t>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42910" y="1"/>
            <a:ext cx="7715304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Evaluation du TAS, TOS et OSI chez les rats diabétiques</a:t>
            </a:r>
            <a:br>
              <a:rPr lang="fr-FR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fr-FR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143" t="-1640" r="4762" b="24590"/>
          <a:stretch>
            <a:fillRect/>
          </a:stretch>
        </p:blipFill>
        <p:spPr bwMode="auto">
          <a:xfrm>
            <a:off x="0" y="714356"/>
            <a:ext cx="4929190" cy="47149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5500702"/>
            <a:ext cx="50006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u="sng" dirty="0" smtClean="0"/>
              <a:t>Figure 22:   </a:t>
            </a:r>
            <a:r>
              <a:rPr lang="fr-FR" dirty="0" smtClean="0"/>
              <a:t>OSI après </a:t>
            </a:r>
            <a:r>
              <a:rPr lang="fr-FR" dirty="0" err="1" smtClean="0"/>
              <a:t>ttt</a:t>
            </a:r>
            <a:r>
              <a:rPr lang="fr-FR" dirty="0" smtClean="0"/>
              <a:t> par la vitamine E et le </a:t>
            </a:r>
          </a:p>
          <a:p>
            <a:r>
              <a:rPr lang="fr-FR" dirty="0" smtClean="0"/>
              <a:t> GSE </a:t>
            </a:r>
            <a:r>
              <a:rPr lang="en-US" dirty="0" smtClean="0"/>
              <a:t>(</a:t>
            </a:r>
            <a:r>
              <a:rPr lang="da-DK" dirty="0" smtClean="0"/>
              <a:t>Yonguc</a:t>
            </a:r>
            <a:r>
              <a:rPr lang="en-US" dirty="0" smtClean="0"/>
              <a:t> et al., </a:t>
            </a:r>
            <a:r>
              <a:rPr lang="fr-FR" dirty="0" smtClean="0"/>
              <a:t>2014</a:t>
            </a:r>
            <a:r>
              <a:rPr lang="en-US" dirty="0" smtClean="0"/>
              <a:t>)</a:t>
            </a:r>
            <a:r>
              <a:rPr lang="fr-FR" dirty="0" smtClean="0"/>
              <a:t> 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5143504" y="214290"/>
            <a:ext cx="3643338" cy="250033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fr-FR" sz="2000" dirty="0" smtClean="0"/>
              <a:t>La taux  en OSI ↑ dans le G diabétique /G  témoin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fr-FR" sz="2000" dirty="0" smtClean="0"/>
              <a:t>Les traitements de GSE et de la vitamine E ↓ ce rapport chez les </a:t>
            </a:r>
            <a:r>
              <a:rPr lang="fr-FR" sz="2000" dirty="0" err="1" smtClean="0"/>
              <a:t>diab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 t="36174" r="2497" b="2321"/>
          <a:stretch>
            <a:fillRect/>
          </a:stretch>
        </p:blipFill>
        <p:spPr bwMode="auto">
          <a:xfrm>
            <a:off x="0" y="1142984"/>
            <a:ext cx="8858280" cy="5715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357422" y="2285992"/>
            <a:ext cx="5857916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357422" y="2857496"/>
            <a:ext cx="5857916" cy="5000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500298" y="3929066"/>
            <a:ext cx="5715040" cy="4286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500298" y="4429132"/>
            <a:ext cx="5643602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500298" y="5572140"/>
            <a:ext cx="5715040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428860" y="6143644"/>
            <a:ext cx="5786478" cy="5000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500298" y="3429000"/>
            <a:ext cx="557216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571736" y="5000636"/>
            <a:ext cx="5572164" cy="5000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57148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Tableau 1:Taux plasmatique en antioxydant et sélénium avent et après une prise  journalière </a:t>
            </a:r>
            <a:r>
              <a:rPr lang="fr-FR" dirty="0" smtClean="0"/>
              <a:t>(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Pincemail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et al.,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2009)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00364" y="0"/>
            <a:ext cx="3518912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Cas de diabète type 2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/>
          <a:srcRect l="2763" t="9625" r="8903" b="42973"/>
          <a:stretch>
            <a:fillRect/>
          </a:stretch>
        </p:blipFill>
        <p:spPr bwMode="auto">
          <a:xfrm>
            <a:off x="0" y="285728"/>
            <a:ext cx="8786842" cy="62151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6000760" y="428604"/>
            <a:ext cx="1484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324225" algn="l"/>
              </a:tabLst>
            </a:pPr>
            <a:r>
              <a:rPr lang="fr-FR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Helvetica"/>
              </a:rPr>
              <a:t>(</a:t>
            </a:r>
            <a:r>
              <a:rPr lang="fr-FR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Helvetica"/>
              </a:rPr>
              <a:t>Harani</a:t>
            </a:r>
            <a:r>
              <a:rPr lang="fr-FR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Helvetica"/>
              </a:rPr>
              <a:t>,2012)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10" y="2500306"/>
            <a:ext cx="800105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14348" y="2928934"/>
            <a:ext cx="721523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42910" y="3357562"/>
            <a:ext cx="7358114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14348" y="3714752"/>
            <a:ext cx="721523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14348" y="4572008"/>
            <a:ext cx="728667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/>
          <a:srcRect t="1852" r="5691" b="35185"/>
          <a:stretch>
            <a:fillRect/>
          </a:stretch>
        </p:blipFill>
        <p:spPr bwMode="auto">
          <a:xfrm>
            <a:off x="357158" y="642918"/>
            <a:ext cx="878684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71501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3570" y="642918"/>
            <a:ext cx="378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 </a:t>
            </a:r>
            <a:r>
              <a:rPr lang="fr-FR" b="1" dirty="0" smtClean="0"/>
              <a:t>* : p≤0.05 ** : p≤0.01*** : p≤0.001)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28596" y="1000108"/>
            <a:ext cx="1486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Helvetica"/>
              </a:rPr>
              <a:t>(</a:t>
            </a:r>
            <a:r>
              <a:rPr lang="fr-FR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Helvetica"/>
              </a:rPr>
              <a:t>Harani</a:t>
            </a:r>
            <a:r>
              <a:rPr lang="fr-FR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Helvetica"/>
              </a:rPr>
              <a:t>,2012)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428596" y="2285992"/>
            <a:ext cx="8501122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00034" y="3429000"/>
            <a:ext cx="821537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28596" y="4071942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0" y="435769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P : paramètres. G : groupe. TAS :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antioxidant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statut  ;DT2bcm DT2mcm ;bon et mauvais control métabolique . La comparaison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moyenne est établie entre les groupes de diabétiques et sujets témoins.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00174"/>
            <a:ext cx="9144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Le (SO) figure en bonne place parmi les mécanismes impliqués dans la pathogénie de diverses maladies chroniques.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(SCHLIENGER,2014</a:t>
            </a:r>
            <a:r>
              <a:rPr lang="fr-FR" b="1" dirty="0" smtClean="0"/>
              <a:t>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786058"/>
            <a:ext cx="9144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Le SO, par une cascade de réaction, oxyde les biomolécules importantes en particulier les Lipides; l’ADN et les  Protéines (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SCHLIENGER,2014</a:t>
            </a:r>
            <a:r>
              <a:rPr lang="fr-FR" sz="2000" b="1" dirty="0" smtClean="0"/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000504"/>
            <a:ext cx="91440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Le stress peut atténuer par un:</a:t>
            </a:r>
          </a:p>
          <a:p>
            <a:pPr lvl="1">
              <a:buFont typeface="Wingdings" pitchFamily="2" charset="2"/>
              <a:buChar char="ü"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apport alimentaire qualitatif , riches en oligoéléments et en    vitamines</a:t>
            </a:r>
          </a:p>
          <a:p>
            <a:pPr lvl="1">
              <a:buFont typeface="Wingdings" pitchFamily="2" charset="2"/>
              <a:buChar char="ü"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Un système de défense endogène adéquat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20" y="571480"/>
            <a:ext cx="185582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fr-FR" sz="2400" b="1" dirty="0">
              <a:ln w="11430"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2428868"/>
            <a:ext cx="8229600" cy="200026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Evaluation du statut oxydant       cas de vieillissement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-214338"/>
            <a:ext cx="8229600" cy="1071546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supèroxyde  chez les séniors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41434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0" y="550070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Figure 23 :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Effet des vitamine C et E sur les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superoxides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des tissus testés   ( A:Eendothélium vasculaire,  B: TA, C:  Poumons,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( Chen et al., 2001)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57166"/>
            <a:ext cx="2285984" cy="1428760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 taux des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superoxydes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↓ sous l ’effet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desvitamines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C et E qui sont des 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Scavengers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28604"/>
            <a:ext cx="421484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8197" r="8197"/>
          <a:stretch>
            <a:fillRect/>
          </a:stretch>
        </p:blipFill>
        <p:spPr bwMode="auto">
          <a:xfrm>
            <a:off x="4214810" y="2857496"/>
            <a:ext cx="3643338" cy="277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1571604" y="200024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643570" y="164305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286380" y="350043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ALZHEIMER et oméga 3 chez le vieillissement cérébral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3396"/>
          <a:stretch>
            <a:fillRect/>
          </a:stretch>
        </p:blipFill>
        <p:spPr bwMode="auto">
          <a:xfrm>
            <a:off x="1142976" y="1000108"/>
            <a:ext cx="678661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0" y="5429264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Figure 24: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Effet des oméga 3 contenu dans le poisson sur le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Dvpt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ALZHEIMER (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Barberger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- P.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2010 ) 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0" y="571480"/>
            <a:ext cx="2643174" cy="1714512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L’Alzheimer est retardé lorsque  les séniors </a:t>
            </a:r>
            <a:r>
              <a:rPr lang="fr-FR" dirty="0" err="1" smtClean="0"/>
              <a:t>prennet</a:t>
            </a:r>
            <a:r>
              <a:rPr lang="fr-FR" dirty="0" smtClean="0"/>
              <a:t> plus d’1 fois/semaine le poisson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2428868"/>
            <a:ext cx="8229600" cy="200026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Evaluation du statut oxydant       cas du  cancer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71538" y="214290"/>
            <a:ext cx="7572428" cy="4616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Effet antioxydant de quelques végétaux comestibles</a:t>
            </a:r>
            <a:endParaRPr lang="fr-FR" sz="2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 l="17086" t="2319" r="5937" b="9367"/>
          <a:stretch>
            <a:fillRect/>
          </a:stretch>
        </p:blipFill>
        <p:spPr bwMode="auto">
          <a:xfrm>
            <a:off x="428596" y="928670"/>
            <a:ext cx="4143372" cy="47149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4857752" y="1285860"/>
            <a:ext cx="3786214" cy="2143140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AAT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plus↑ds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1G poivre rouge, le brocoli, les carottes et les épinards. AAT est moyen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2G de chou et jaune oignon . AAT ↓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3G céleri , la pomme de terre, la laitue , et le concombre.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Shape 9"/>
          <p:cNvSpPr txBox="1"/>
          <p:nvPr/>
        </p:nvSpPr>
        <p:spPr>
          <a:xfrm>
            <a:off x="0" y="5857892"/>
            <a:ext cx="6786610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/>
          <a:lstStyle/>
          <a:p>
            <a:r>
              <a:rPr lang="fr-FR" b="1" u="sng" dirty="0" smtClean="0"/>
              <a:t>Figure 25 : </a:t>
            </a:r>
            <a:r>
              <a:rPr lang="fr-FR" dirty="0" smtClean="0"/>
              <a:t>TAC des </a:t>
            </a:r>
            <a:r>
              <a:rPr lang="fr-FR" dirty="0"/>
              <a:t>extraits phytochimiques </a:t>
            </a:r>
            <a:r>
              <a:rPr lang="fr-FR" dirty="0" smtClean="0"/>
              <a:t> sur la prolifération </a:t>
            </a:r>
            <a:r>
              <a:rPr lang="fr-FR" dirty="0" err="1" smtClean="0"/>
              <a:t>ce.l</a:t>
            </a:r>
            <a:endParaRPr lang="fr-FR" dirty="0" smtClean="0"/>
          </a:p>
          <a:p>
            <a:r>
              <a:rPr lang="fr-FR" dirty="0" smtClean="0"/>
              <a:t>(</a:t>
            </a:r>
            <a:r>
              <a:rPr lang="fr-FR" dirty="0"/>
              <a:t>moyenne ± SD, </a:t>
            </a:r>
            <a:r>
              <a:rPr lang="fr-FR" dirty="0" smtClean="0"/>
              <a:t>n= </a:t>
            </a:r>
            <a:r>
              <a:rPr lang="fr-FR" dirty="0"/>
              <a:t>3</a:t>
            </a:r>
            <a:r>
              <a:rPr lang="fr-FR" dirty="0" smtClean="0"/>
              <a:t>)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FANG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et al 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2002)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/>
              <a:t>.&lt;</a:t>
            </a:r>
            <a:endParaRPr/>
          </a:p>
        </p:txBody>
      </p:sp>
      <p:sp>
        <p:nvSpPr>
          <p:cNvPr id="8" name="Ellipse 7"/>
          <p:cNvSpPr/>
          <p:nvPr/>
        </p:nvSpPr>
        <p:spPr>
          <a:xfrm>
            <a:off x="1285852" y="1428736"/>
            <a:ext cx="428628" cy="4905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643042" y="1643050"/>
            <a:ext cx="357190" cy="490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928794" y="1857364"/>
            <a:ext cx="357190" cy="49054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2285984" y="1928802"/>
            <a:ext cx="357190" cy="49054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571736" y="3643314"/>
            <a:ext cx="376238" cy="43815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2857488" y="4000504"/>
            <a:ext cx="376238" cy="438152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143240" y="4643446"/>
            <a:ext cx="285752" cy="43815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3500430" y="4643446"/>
            <a:ext cx="233362" cy="438152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3786182" y="4786322"/>
            <a:ext cx="233362" cy="438152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4071934" y="4929198"/>
            <a:ext cx="233362" cy="43815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8" grpId="1" animBg="1"/>
      <p:bldP spid="9" grpId="0" animBg="1"/>
      <p:bldP spid="8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6572296" cy="571504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100" dirty="0" smtClean="0">
                <a:latin typeface="Times New Roman" pitchFamily="18" charset="0"/>
                <a:cs typeface="Times New Roman" pitchFamily="18" charset="0"/>
              </a:rPr>
              <a:t>% d’inhibition de la prolifération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15630"/>
          <a:stretch>
            <a:fillRect/>
          </a:stretch>
        </p:blipFill>
        <p:spPr bwMode="auto">
          <a:xfrm>
            <a:off x="3571868" y="1571612"/>
            <a:ext cx="557213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e 4"/>
          <p:cNvSpPr/>
          <p:nvPr/>
        </p:nvSpPr>
        <p:spPr>
          <a:xfrm>
            <a:off x="5214942" y="3643314"/>
            <a:ext cx="500066" cy="4905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857884" y="3286124"/>
            <a:ext cx="500066" cy="49054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572264" y="2857496"/>
            <a:ext cx="490542" cy="50006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7215206" y="2428868"/>
            <a:ext cx="500066" cy="49054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858148" y="2143116"/>
            <a:ext cx="500066" cy="490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2000240"/>
            <a:ext cx="3643306" cy="2000264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par ordre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AA:les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épinards, le chou, le poivron rouge, oignon jaune, et brocoli a présenté une activité inhibitrice relativement puissant sur la croissance cellulaire d'une manière dépendante de la dose.  </a:t>
            </a:r>
          </a:p>
        </p:txBody>
      </p:sp>
      <p:sp>
        <p:nvSpPr>
          <p:cNvPr id="11" name="TextShape 10"/>
          <p:cNvSpPr txBox="1"/>
          <p:nvPr/>
        </p:nvSpPr>
        <p:spPr>
          <a:xfrm>
            <a:off x="3143208" y="5786454"/>
            <a:ext cx="6000792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/>
          <a:lstStyle/>
          <a:p>
            <a:r>
              <a:rPr lang="fr-FR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Figure 26:   </a:t>
            </a:r>
            <a:r>
              <a:rPr lang="fr-FR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C50  des extraits phytochimiques sur la prolifération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Cel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(FANG </a:t>
            </a:r>
            <a:r>
              <a:rPr lang="fr-FR" sz="1600" b="1" i="1" dirty="0" smtClean="0">
                <a:latin typeface="Times New Roman" pitchFamily="18" charset="0"/>
                <a:cs typeface="Times New Roman" pitchFamily="18" charset="0"/>
              </a:rPr>
              <a:t>et al .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2002</a:t>
            </a:r>
            <a:r>
              <a:rPr lang="fr-FR" sz="1600" b="1" dirty="0" smtClean="0"/>
              <a:t>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l="2438" t="2735" r="5740"/>
          <a:stretch>
            <a:fillRect/>
          </a:stretch>
        </p:blipFill>
        <p:spPr bwMode="auto">
          <a:xfrm>
            <a:off x="0" y="1142984"/>
            <a:ext cx="4786314" cy="5080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So existe naturellement dans tous les organismes mais son effet est amplifié dans toutes les pathologies chroniques et au cours du vieillissement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effets du  SO sont néfastes sur toutes les biomolécules : AGPI, ADN, Protéines et glucides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mesure du SO se fait soit: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Méthode directe : TOS,TAS  et OSI</a:t>
            </a:r>
          </a:p>
          <a:p>
            <a:pPr lvl="1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Méthode indirecte : MDA et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isoprostane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( AGPI), </a:t>
            </a:r>
          </a:p>
          <a:p>
            <a:pPr lvl="1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diOHguanosine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(  AN) ,OH Lys ou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(protéines)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Le SO peut être atténué par :</a:t>
            </a:r>
          </a:p>
          <a:p>
            <a:pPr lvl="1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Défense interne à l’organisme , enzymes  ( Cat, SOD, GPX, xanthine oxydase) le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sytéme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glutathion et les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Cyt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P450</a:t>
            </a:r>
          </a:p>
          <a:p>
            <a:pPr lvl="1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l’apport de micronutriments comme  Vitamines (E, C , K et D)ou des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flavonoides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et des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caroténoides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végétaux</a:t>
            </a:r>
          </a:p>
          <a:p>
            <a:pPr lvl="1">
              <a:buFont typeface="Wingdings" pitchFamily="2" charset="2"/>
              <a:buChar char="ü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571604" y="0"/>
            <a:ext cx="6257940" cy="5714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Conclusion</a:t>
            </a:r>
            <a:endParaRPr lang="fr-F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8992" y="142852"/>
            <a:ext cx="1978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Bibliographie</a:t>
            </a:r>
            <a:endParaRPr lang="fr-FR" sz="2400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92880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BOUSSEKINE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S.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2014.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fr-FR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Contribution à l’</a:t>
            </a:r>
            <a:r>
              <a:rPr kumimoji="0" lang="fr-FR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etude</a:t>
            </a:r>
            <a:r>
              <a:rPr kumimoji="0" lang="fr-FR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l’effet du sélénium sur le mécanisme biochimique chez le diabète expérimental » Université </a:t>
            </a:r>
            <a:r>
              <a:rPr kumimoji="0" lang="fr-FR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Badji</a:t>
            </a:r>
            <a:r>
              <a:rPr kumimoji="0" lang="fr-FR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Mokhtar</a:t>
            </a:r>
            <a:endParaRPr kumimoji="0" lang="fr-F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57187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Collard  J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2003.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Définition du stress oxydatif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 Laboratoire  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Synlab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, Belgique.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5729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Beaudeux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J.L. 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 </a:t>
            </a:r>
            <a:r>
              <a:rPr lang="fr-FR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Vasson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M.P. 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2005 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Sources cellulaires des espèces réactives de l'oxygènes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. Editions Lavoisier, Paris, page: 45-86..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21481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Favier  A. 2005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intérêt conceptuel et expérimental dans la compréhension des mécanismes des maladies et potentiel  thérapeutique.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108-115.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0" y="4929198"/>
            <a:ext cx="7358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Favier A. 2009.«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Les systèmes antioxydants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.,Ed.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M.Guéna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, pp 8-27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0" y="535782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FERRY M.  2007. «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Micronutriments et déclin cognitif »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Revue de Gériatrie, Tome 32, N°4 :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643578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Harani</a:t>
            </a: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H.</a:t>
            </a:r>
            <a:r>
              <a:rPr lang="fr-FR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 al  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2012.</a:t>
            </a:r>
            <a:r>
              <a:rPr lang="fr-FR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Évaluation primaire du statut antioxydant </a:t>
            </a:r>
            <a:r>
              <a:rPr lang="fr-FR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oligominéral</a:t>
            </a:r>
            <a:r>
              <a:rPr lang="fr-FR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chez le patient diabétique de type 2 algérien .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Ann </a:t>
            </a:r>
            <a:r>
              <a:rPr lang="fr-FR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Biol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Clin, vol. 70, n</a:t>
            </a:r>
            <a:r>
              <a:rPr lang="fr-FR" b="1" dirty="0" smtClean="0">
                <a:latin typeface="Times New Roman" pitchFamily="18" charset="0"/>
                <a:ea typeface="MTSY"/>
                <a:cs typeface="Times New Roman" pitchFamily="18" charset="0"/>
              </a:rPr>
              <a:t>◦ 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6, novembre-décembre.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215082"/>
            <a:ext cx="8501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Haleng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et al., 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2007. «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Le stress oxydant 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Rev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Med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Liege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;62:10;628-638.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3857628"/>
            <a:ext cx="8143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Erel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O. 2004 .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Biochem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., 37, 112-119.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242886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Chen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Rhian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Touyz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Jeong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Bae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Park, Ernesto L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Schiffrin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. 2001. 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Antioxidant Effects of Vitamins C and E Are Associated  With Altered Activation of Vascular NADPH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Oxidase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and 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Superoxide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Dismutase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in Stroke-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Prone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SHR </a:t>
            </a:r>
            <a:r>
              <a:rPr lang="fr-FR" b="1" i="1" dirty="0" smtClean="0"/>
              <a:t>Hypertension in </a:t>
            </a:r>
            <a:r>
              <a:rPr lang="fr-FR" b="1" i="1" dirty="0" err="1" smtClean="0"/>
              <a:t>Heart</a:t>
            </a:r>
            <a:r>
              <a:rPr lang="fr-FR" b="1" i="1" dirty="0" smtClean="0"/>
              <a:t> American Association  : 606 - 611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0" y="71435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Barberger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Gateau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P.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2010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Féart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Catherine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Samieri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Letenneur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Luc , Berr Claudine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Lipid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Nutri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dans Bulletin d’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informatio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Cécilia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scientifiques MARS-AVRIL / Numéro 05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913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SCHLIENGER J.-L.2015.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Le stress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oxydants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.Faculté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de médecine de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Strasbourg. 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8576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Pincemail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F.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,.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2014.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’évolution du stresse oxydatif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 .val . 4 (5):.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07181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Petropoulos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</a:t>
            </a: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2011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Stress Oxydant et Vieillissement .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Laboratoire de Biologie Cellulaire du Vieillissement UMR 7079paris,  .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500306"/>
            <a:ext cx="93583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Optima Bio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Advancing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 Life . 2011. </a:t>
            </a:r>
            <a:r>
              <a:rPr lang="fr-FR" sz="1600" b="1" i="1" dirty="0" smtClean="0">
                <a:latin typeface="Times New Roman" pitchFamily="18" charset="0"/>
                <a:cs typeface="Times New Roman" pitchFamily="18" charset="0"/>
              </a:rPr>
              <a:t>Diagnostic, maîtrise et traitement du stress oxydatif B N O X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71448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LAGUERRE M.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 al </a:t>
            </a:r>
            <a:r>
              <a:rPr lang="fr-FR" b="1" dirty="0" smtClean="0">
                <a:solidFill>
                  <a:srgbClr val="231F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2007.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Outils d’évaluation in vitro de la capacité 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antioxydante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OCL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VOL. 14 N° 5 SEPTEMBRE-OCTOBRE.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00010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Lamari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F.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et al 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. 2008 </a:t>
            </a:r>
            <a:r>
              <a:rPr lang="fr-FR" sz="1600" b="1" i="1" dirty="0" smtClean="0">
                <a:latin typeface="Times New Roman" pitchFamily="18" charset="0"/>
                <a:cs typeface="Times New Roman" pitchFamily="18" charset="0"/>
              </a:rPr>
              <a:t>Exploration biochimique du métabolisme énergétique et du stress oxydant des gliomes de bas grade  »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Ann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Biol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Clin, vol. 66, n° 2,.  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14290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Hümeyra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N.et al 2013.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Effects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Acrylamide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Treatment on Oxidant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Kafkas Univ Vet Fak Derg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19 (4): 607-612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11530" t="42172" r="49487" b="19678"/>
          <a:stretch>
            <a:fillRect/>
          </a:stretch>
        </p:blipFill>
        <p:spPr bwMode="auto">
          <a:xfrm>
            <a:off x="500034" y="1214422"/>
            <a:ext cx="7786742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0" name="Rectangle 9"/>
          <p:cNvSpPr/>
          <p:nvPr/>
        </p:nvSpPr>
        <p:spPr>
          <a:xfrm>
            <a:off x="714348" y="6211669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Figure 1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: Définition du stress oxydatif (Collard, 2003)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71472" y="214290"/>
            <a:ext cx="3374082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fr-F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éfinition de S.O</a:t>
            </a:r>
            <a:endParaRPr lang="fr-FR" sz="2400" b="1" dirty="0">
              <a:ln w="11430"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/>
          <a:srcRect b="13830"/>
          <a:stretch>
            <a:fillRect/>
          </a:stretch>
        </p:blipFill>
        <p:spPr bwMode="auto">
          <a:xfrm>
            <a:off x="0" y="500042"/>
            <a:ext cx="9144000" cy="578647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Figure 2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: Mode d’action des principaux systèmes enzymatiques antioxydants et de leurs cofacteurs métalliques ( Favier,2005)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488" y="0"/>
            <a:ext cx="3429024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Origine des ROS  </a:t>
            </a:r>
            <a:endParaRPr lang="fr-FR" sz="24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000496" y="571480"/>
            <a:ext cx="57150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929190" y="3929066"/>
            <a:ext cx="785818" cy="78581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51145" t="15976" r="5344"/>
          <a:stretch>
            <a:fillRect/>
          </a:stretch>
        </p:blipFill>
        <p:spPr bwMode="auto">
          <a:xfrm>
            <a:off x="4714876" y="1785926"/>
            <a:ext cx="4214842" cy="40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t="20414" r="48855"/>
          <a:stretch>
            <a:fillRect/>
          </a:stretch>
        </p:blipFill>
        <p:spPr bwMode="auto">
          <a:xfrm>
            <a:off x="0" y="2000240"/>
            <a:ext cx="4786314" cy="384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928926" y="428604"/>
            <a:ext cx="3397085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facteurs de  S.O  </a:t>
            </a:r>
            <a:endParaRPr lang="fr-FR" sz="24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rot="10800000" flipV="1">
            <a:off x="2285984" y="785794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85918" y="1285860"/>
            <a:ext cx="180299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/>
              <a:t> Sources des ROS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643570" y="1285860"/>
            <a:ext cx="241213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/>
              <a:t>Systèmes antioxydants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072206"/>
            <a:ext cx="914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Figure 3 :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Principales sources des ROS (endogènes et exogènes) et les systèmes antioxydants (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Beaudeux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Vasson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, 2005)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910" y="614364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Figure 4 :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répartition intracellulaire des systèmes antioxydants  </a:t>
            </a:r>
          </a:p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            (Optima Bio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Advancing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Life ,2011)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500298" y="0"/>
            <a:ext cx="5816657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Localisation  cellulaire des antioxydants (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enzym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ou non) </a:t>
            </a:r>
            <a:endParaRPr lang="fr-FR" dirty="0"/>
          </a:p>
        </p:txBody>
      </p:sp>
      <p:pic>
        <p:nvPicPr>
          <p:cNvPr id="1026" name="Picture 2" descr="C:\Users\2013\Desktop\Sans titre.png"/>
          <p:cNvPicPr>
            <a:picLocks noChangeAspect="1" noChangeArrowheads="1"/>
          </p:cNvPicPr>
          <p:nvPr/>
        </p:nvPicPr>
        <p:blipFill>
          <a:blip r:embed="rId3"/>
          <a:srcRect l="-258" r="37282" b="3296"/>
          <a:stretch>
            <a:fillRect/>
          </a:stretch>
        </p:blipFill>
        <p:spPr bwMode="auto">
          <a:xfrm>
            <a:off x="500034" y="500042"/>
            <a:ext cx="8215370" cy="5357851"/>
          </a:xfrm>
          <a:prstGeom prst="rect">
            <a:avLst/>
          </a:prstGeom>
          <a:noFill/>
        </p:spPr>
      </p:pic>
      <p:sp>
        <p:nvSpPr>
          <p:cNvPr id="9" name="Ellipse 8"/>
          <p:cNvSpPr/>
          <p:nvPr/>
        </p:nvSpPr>
        <p:spPr>
          <a:xfrm>
            <a:off x="6429388" y="1214422"/>
            <a:ext cx="1285884" cy="57150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57224" y="1928802"/>
            <a:ext cx="1500198" cy="642942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286512" y="2214554"/>
            <a:ext cx="2000264" cy="1357322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42910" y="3143248"/>
            <a:ext cx="1785950" cy="1143008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785786" y="4572008"/>
            <a:ext cx="1714512" cy="114300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500826" y="4857760"/>
            <a:ext cx="1714512" cy="85725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357950" y="3929066"/>
            <a:ext cx="1785950" cy="85725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/>
          <a:srcRect t="11765" r="54711" b="25588"/>
          <a:stretch>
            <a:fillRect/>
          </a:stretch>
        </p:blipFill>
        <p:spPr bwMode="auto">
          <a:xfrm>
            <a:off x="214282" y="857232"/>
            <a:ext cx="8572560" cy="550072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57224" y="6488668"/>
            <a:ext cx="6873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 smtClean="0"/>
              <a:t>Figure 05</a:t>
            </a:r>
            <a:r>
              <a:rPr lang="fr-FR" b="1" dirty="0" smtClean="0"/>
              <a:t>: Relation entre SO et l’inflammation (</a:t>
            </a:r>
            <a:r>
              <a:rPr lang="fr-FR" b="1" dirty="0" err="1" smtClean="0"/>
              <a:t>Haleng</a:t>
            </a:r>
            <a:r>
              <a:rPr lang="fr-FR" b="1" dirty="0" smtClean="0"/>
              <a:t> </a:t>
            </a:r>
            <a:r>
              <a:rPr lang="fr-FR" b="1" i="1" dirty="0" smtClean="0"/>
              <a:t>et al., 2007).</a:t>
            </a:r>
            <a:r>
              <a:rPr lang="fr-FR" i="1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71670" y="0"/>
            <a:ext cx="4857784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b="1" dirty="0" smtClean="0"/>
              <a:t>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Relation SO et inflammation </a:t>
            </a:r>
            <a:endParaRPr lang="fr-FR" sz="2800" i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42976" y="4071942"/>
            <a:ext cx="2714644" cy="19288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000628" y="4071942"/>
            <a:ext cx="3500462" cy="1928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072198" y="2000240"/>
            <a:ext cx="785818" cy="35719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214546" y="3286124"/>
            <a:ext cx="785818" cy="35719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286248" y="928670"/>
            <a:ext cx="1428760" cy="57150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714480" y="1357298"/>
            <a:ext cx="1428760" cy="57150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6615130" cy="500066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300" b="1" dirty="0" smtClean="0">
                <a:latin typeface="Arial" pitchFamily="34" charset="0"/>
                <a:cs typeface="Arial" pitchFamily="34" charset="0"/>
              </a:rPr>
              <a:t>Effet des ROS  sur les biomolécules</a:t>
            </a:r>
            <a:endParaRPr lang="fr-FR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1538" y="5934670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Flèche vers le bas 6"/>
          <p:cNvSpPr/>
          <p:nvPr/>
        </p:nvSpPr>
        <p:spPr>
          <a:xfrm>
            <a:off x="1428728" y="857232"/>
            <a:ext cx="285752" cy="121444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786050" y="2071678"/>
            <a:ext cx="1643074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Arial" pitchFamily="34" charset="0"/>
                <a:cs typeface="Arial" pitchFamily="34" charset="0"/>
              </a:rPr>
              <a:t>L’ADN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3438" y="2071678"/>
            <a:ext cx="1857388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Arial" pitchFamily="34" charset="0"/>
                <a:cs typeface="Arial" pitchFamily="34" charset="0"/>
              </a:rPr>
              <a:t>Les protéines</a:t>
            </a:r>
          </a:p>
        </p:txBody>
      </p:sp>
      <p:sp>
        <p:nvSpPr>
          <p:cNvPr id="13" name="Flèche vers le bas 12"/>
          <p:cNvSpPr/>
          <p:nvPr/>
        </p:nvSpPr>
        <p:spPr>
          <a:xfrm>
            <a:off x="3428992" y="857232"/>
            <a:ext cx="357190" cy="121444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7286644" y="857232"/>
            <a:ext cx="285752" cy="121444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7358082" y="2500306"/>
            <a:ext cx="285752" cy="121444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>
            <a:off x="3428992" y="2571744"/>
            <a:ext cx="357190" cy="150019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>
            <a:off x="1285852" y="2928934"/>
            <a:ext cx="357190" cy="1285884"/>
          </a:xfrm>
          <a:prstGeom prst="downArrow">
            <a:avLst>
              <a:gd name="adj1" fmla="val 43817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786050" y="4071942"/>
            <a:ext cx="1571636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guanine devient  hydroxylée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3786190"/>
            <a:ext cx="1928810" cy="163121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Les acides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aminés les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plus réactifs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His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, Pro ,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Trp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latin typeface="Arial" pitchFamily="34" charset="0"/>
                <a:cs typeface="Arial" pitchFamily="34" charset="0"/>
              </a:rPr>
              <a:t>Cys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et Tyr . 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8596" y="4214818"/>
            <a:ext cx="2143139" cy="163121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Arial" pitchFamily="34" charset="0"/>
                <a:cs typeface="Arial" pitchFamily="34" charset="0"/>
              </a:rPr>
              <a:t>des acides gras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poly-insaturés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(AGPI)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eicosanoides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     (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Ac.arach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.)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èche vers le bas 20"/>
          <p:cNvSpPr/>
          <p:nvPr/>
        </p:nvSpPr>
        <p:spPr>
          <a:xfrm>
            <a:off x="5214942" y="857232"/>
            <a:ext cx="285752" cy="1285884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715140" y="2071678"/>
            <a:ext cx="2071702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Les glucides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lèche vers le bas 22"/>
          <p:cNvSpPr/>
          <p:nvPr/>
        </p:nvSpPr>
        <p:spPr>
          <a:xfrm flipH="1">
            <a:off x="5286380" y="2500306"/>
            <a:ext cx="285752" cy="1223970"/>
          </a:xfrm>
          <a:prstGeom prst="downArrow">
            <a:avLst>
              <a:gd name="adj1" fmla="val 50000"/>
              <a:gd name="adj2" fmla="val 5347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57158" y="2071678"/>
            <a:ext cx="2214578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Les lipides membranaires et lipoprotéines 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</a:t>
            </a:r>
            <a:endParaRPr lang="fr-FR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00892" y="3714752"/>
            <a:ext cx="1928826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Oxydation du glucose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85852" y="6000769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Figure 6: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Effet du  SO  sur les biomolécules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122407</TotalTime>
  <Words>1904</Words>
  <Application>Microsoft Office PowerPoint</Application>
  <PresentationFormat>Affichage à l'écran (4:3)</PresentationFormat>
  <Paragraphs>217</Paragraphs>
  <Slides>39</Slides>
  <Notes>38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Effet des ROS  sur les biomolécules</vt:lpstr>
      <vt:lpstr>Diapositive 10</vt:lpstr>
      <vt:lpstr>Diapositive 11</vt:lpstr>
      <vt:lpstr>Diapositive 12</vt:lpstr>
      <vt:lpstr>Dosage DIRECT du SO ( méthodes EREL, 2004) </vt:lpstr>
      <vt:lpstr>Réactifs ayant servi pour la mesure du TOS et TAS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Evaluation du statut oxydant :  cas des diabétique types 2  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Evaluation du statut oxydant       cas de vieillissement </vt:lpstr>
      <vt:lpstr>Les supèroxyde  chez les séniors</vt:lpstr>
      <vt:lpstr>ALZHEIMER et oméga 3 chez le vieillissement cérébral </vt:lpstr>
      <vt:lpstr>Evaluation du statut oxydant       cas du  cancer</vt:lpstr>
      <vt:lpstr>Diapositive 34</vt:lpstr>
      <vt:lpstr>% d’inhibition de la prolifération</vt:lpstr>
      <vt:lpstr>Conclusion</vt:lpstr>
      <vt:lpstr>Diapositive 37</vt:lpstr>
      <vt:lpstr>Diapositive 38</vt:lpstr>
      <vt:lpstr>Diapositive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2013</dc:creator>
  <cp:lastModifiedBy>bm</cp:lastModifiedBy>
  <cp:revision>371</cp:revision>
  <dcterms:created xsi:type="dcterms:W3CDTF">2016-02-26T14:28:43Z</dcterms:created>
  <dcterms:modified xsi:type="dcterms:W3CDTF">2020-03-14T07:56:04Z</dcterms:modified>
</cp:coreProperties>
</file>