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1" r:id="rId9"/>
    <p:sldId id="262" r:id="rId10"/>
    <p:sldId id="263" r:id="rId11"/>
    <p:sldId id="268" r:id="rId12"/>
    <p:sldId id="264"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70EAA0-DE9D-4E65-90A5-6E6CA67AF7C6}" type="datetimeFigureOut">
              <a:rPr lang="fr-FR" smtClean="0"/>
              <a:pPr/>
              <a:t>20/02/2019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89E6A0-0DA7-40C7-8AE4-DC916C73F23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0EAA0-DE9D-4E65-90A5-6E6CA67AF7C6}" type="datetimeFigureOut">
              <a:rPr lang="fr-FR" smtClean="0"/>
              <a:pPr/>
              <a:t>20/02/2019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9E6A0-0DA7-40C7-8AE4-DC916C73F23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r.wikipedia.org/wiki/Nanisme" TargetMode="External"/><Relationship Id="rId2" Type="http://schemas.openxmlformats.org/officeDocument/2006/relationships/hyperlink" Target="https://fr.wikipedia.org/wiki/Gigantisme" TargetMode="External"/><Relationship Id="rId1" Type="http://schemas.openxmlformats.org/officeDocument/2006/relationships/slideLayout" Target="../slideLayouts/slideLayout2.xml"/><Relationship Id="rId4" Type="http://schemas.openxmlformats.org/officeDocument/2006/relationships/hyperlink" Target="https://fr.wikipedia.org/wiki/Amputa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2"/>
            <a:ext cx="8786874" cy="1323439"/>
          </a:xfrm>
          <a:prstGeom prst="rect">
            <a:avLst/>
          </a:prstGeom>
        </p:spPr>
        <p:txBody>
          <a:bodyPr wrap="square">
            <a:spAutoFit/>
          </a:bodyPr>
          <a:lstStyle/>
          <a:p>
            <a:pPr algn="ctr"/>
            <a:r>
              <a:rPr lang="fr-FR" sz="4000" b="1" dirty="0" smtClean="0">
                <a:solidFill>
                  <a:srgbClr val="FF0000"/>
                </a:solidFill>
              </a:rPr>
              <a:t>Les méthodes d’évaluation de la situation nutritionnelle</a:t>
            </a:r>
            <a:endParaRPr lang="fr-FR" sz="4000" dirty="0"/>
          </a:p>
        </p:txBody>
      </p:sp>
      <p:sp>
        <p:nvSpPr>
          <p:cNvPr id="6" name="Rectangle 5"/>
          <p:cNvSpPr/>
          <p:nvPr/>
        </p:nvSpPr>
        <p:spPr>
          <a:xfrm>
            <a:off x="142844" y="1486619"/>
            <a:ext cx="8786874" cy="3477875"/>
          </a:xfrm>
          <a:prstGeom prst="rect">
            <a:avLst/>
          </a:prstGeom>
        </p:spPr>
        <p:txBody>
          <a:bodyPr wrap="square">
            <a:spAutoFit/>
          </a:bodyPr>
          <a:lstStyle/>
          <a:p>
            <a:pPr algn="just"/>
            <a:r>
              <a:rPr lang="fr-FR" sz="2000" dirty="0"/>
              <a:t>L’évaluation de l’état nutritionnel des personnes se sert de critères mesurables. </a:t>
            </a:r>
          </a:p>
          <a:p>
            <a:pPr algn="just"/>
            <a:r>
              <a:rPr lang="fr-FR" sz="2000" dirty="0"/>
              <a:t>Ces critères reflètent des changements physiques, physiologiques et biochimiques qui sont les résultats d’une consommation alimentaire inadéquate (qualité et quantité) et de maladies. </a:t>
            </a:r>
          </a:p>
          <a:p>
            <a:pPr algn="just"/>
            <a:r>
              <a:rPr lang="fr-FR" sz="2000" dirty="0"/>
              <a:t>L’état nutritionnel peut être évalué par : </a:t>
            </a:r>
            <a:endParaRPr lang="fr-FR" sz="2000" dirty="0" smtClean="0"/>
          </a:p>
          <a:p>
            <a:pPr algn="just"/>
            <a:endParaRPr lang="fr-FR" sz="2000" dirty="0"/>
          </a:p>
          <a:p>
            <a:pPr algn="just"/>
            <a:r>
              <a:rPr lang="fr-FR" sz="2000" b="1" dirty="0"/>
              <a:t>• Des mesures corporelles (anthropométriques), </a:t>
            </a:r>
            <a:r>
              <a:rPr lang="fr-FR" sz="2000" dirty="0"/>
              <a:t>utilisées pour mesurer la croissance des enfants et les changements dans la masse corporelle des adultes</a:t>
            </a:r>
            <a:r>
              <a:rPr lang="fr-FR" sz="2000" dirty="0" smtClean="0"/>
              <a:t>.</a:t>
            </a:r>
          </a:p>
          <a:p>
            <a:pPr algn="just"/>
            <a:r>
              <a:rPr lang="fr-FR" sz="2000" dirty="0" smtClean="0"/>
              <a:t> </a:t>
            </a:r>
            <a:endParaRPr lang="fr-FR" sz="2000" dirty="0"/>
          </a:p>
          <a:p>
            <a:pPr algn="just"/>
            <a:r>
              <a:rPr lang="fr-FR" sz="2000" b="1" dirty="0"/>
              <a:t>• Des examens cliniques et des tests biochimiques </a:t>
            </a:r>
            <a:r>
              <a:rPr lang="fr-FR" sz="2000" dirty="0"/>
              <a:t>utilisés pour diagnostiquer les carences en micronutriments (par ex. l’iode, la vitamine A et le fer).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85728"/>
            <a:ext cx="4518225" cy="523220"/>
          </a:xfrm>
          <a:prstGeom prst="rect">
            <a:avLst/>
          </a:prstGeom>
        </p:spPr>
        <p:txBody>
          <a:bodyPr wrap="none">
            <a:spAutoFit/>
          </a:bodyPr>
          <a:lstStyle/>
          <a:p>
            <a:r>
              <a:rPr lang="fr-FR" sz="2800" b="1" dirty="0" smtClean="0"/>
              <a:t>7. Indice de masse corporelle</a:t>
            </a:r>
            <a:endParaRPr lang="fr-FR" sz="2800" dirty="0"/>
          </a:p>
        </p:txBody>
      </p:sp>
      <p:sp>
        <p:nvSpPr>
          <p:cNvPr id="5" name="Rectangle 4"/>
          <p:cNvSpPr/>
          <p:nvPr/>
        </p:nvSpPr>
        <p:spPr>
          <a:xfrm>
            <a:off x="285720" y="1396545"/>
            <a:ext cx="8572560" cy="3600986"/>
          </a:xfrm>
          <a:prstGeom prst="rect">
            <a:avLst/>
          </a:prstGeom>
        </p:spPr>
        <p:txBody>
          <a:bodyPr wrap="square">
            <a:spAutoFit/>
          </a:bodyPr>
          <a:lstStyle/>
          <a:p>
            <a:pPr algn="just"/>
            <a:r>
              <a:rPr lang="fr-FR" sz="2000" dirty="0" smtClean="0"/>
              <a:t>L’indice de masse corporelle (IMC), appelé aussi l’indice de </a:t>
            </a:r>
            <a:r>
              <a:rPr lang="fr-FR" sz="2000" dirty="0" err="1" smtClean="0"/>
              <a:t>Quetelet</a:t>
            </a:r>
            <a:r>
              <a:rPr lang="fr-FR" sz="2000" dirty="0" smtClean="0"/>
              <a:t> (1871) est un critère global nutritionnel important, qui indique le risque de complications d’un patient en fonction du niveau d’IMC (Chung et al. 2015; </a:t>
            </a:r>
            <a:r>
              <a:rPr lang="fr-FR" sz="2000" dirty="0" err="1" smtClean="0"/>
              <a:t>Ringbäck</a:t>
            </a:r>
            <a:r>
              <a:rPr lang="fr-FR" sz="2000" dirty="0" smtClean="0"/>
              <a:t> </a:t>
            </a:r>
            <a:r>
              <a:rPr lang="fr-FR" sz="2000" dirty="0" err="1" smtClean="0"/>
              <a:t>Weitoft</a:t>
            </a:r>
            <a:r>
              <a:rPr lang="fr-FR" sz="2000" dirty="0" smtClean="0"/>
              <a:t> et al. 2008; </a:t>
            </a:r>
            <a:r>
              <a:rPr lang="fr-FR" sz="2000" dirty="0" err="1" smtClean="0"/>
              <a:t>Seidell</a:t>
            </a:r>
            <a:r>
              <a:rPr lang="fr-FR" sz="2000" dirty="0" smtClean="0"/>
              <a:t> et al. 1996). Il est obtenu par le rapport P/T2 (P en kg et T en m). Selon les références de l’OMS, chez les adultes l’IMC est normal lorsqu’il est compris entre 18,5 et 25, il y a une dénutrition lorsqu’il est &lt; 18,5, entre 25 et 30 il s’agit d’un surpoids et &gt;= 30 d’une obésité (</a:t>
            </a:r>
            <a:r>
              <a:rPr lang="fr-FR" sz="2000" dirty="0" err="1" smtClean="0"/>
              <a:t>Onis</a:t>
            </a:r>
            <a:r>
              <a:rPr lang="fr-FR" sz="2000" dirty="0" smtClean="0"/>
              <a:t> and </a:t>
            </a:r>
            <a:r>
              <a:rPr lang="fr-FR" sz="2000" dirty="0" err="1" smtClean="0"/>
              <a:t>Habicht</a:t>
            </a:r>
            <a:r>
              <a:rPr lang="fr-FR" sz="2000" dirty="0" smtClean="0"/>
              <a:t> 1996; WHO 1995</a:t>
            </a:r>
            <a:r>
              <a:rPr lang="fr-FR" sz="2000" dirty="0" smtClean="0"/>
              <a:t>).</a:t>
            </a:r>
          </a:p>
          <a:p>
            <a:pPr algn="just"/>
            <a:endParaRPr lang="fr-FR" sz="2000" dirty="0" smtClean="0"/>
          </a:p>
          <a:p>
            <a:pPr algn="just"/>
            <a:endParaRPr lang="fr-FR" sz="2000" dirty="0" smtClean="0"/>
          </a:p>
          <a:p>
            <a:pPr algn="just"/>
            <a:endParaRPr lang="fr-FR" sz="2000" dirty="0" smtClean="0"/>
          </a:p>
          <a:p>
            <a:pPr algn="ctr"/>
            <a:r>
              <a:rPr lang="fi-FI" sz="2800" dirty="0" smtClean="0"/>
              <a:t>IMC </a:t>
            </a:r>
            <a:r>
              <a:rPr lang="fi-FI" sz="2800" dirty="0" smtClean="0"/>
              <a:t>(kg/m²) = Poids (kg) / Taille (m) ²</a:t>
            </a:r>
            <a:r>
              <a:rPr lang="fr-FR" sz="2800" dirty="0" smtClean="0"/>
              <a:t>  </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00042"/>
            <a:ext cx="8572560" cy="5898218"/>
          </a:xfrm>
          <a:prstGeom prst="rect">
            <a:avLst/>
          </a:prstGeom>
        </p:spPr>
        <p:txBody>
          <a:bodyPr wrap="square">
            <a:spAutoFit/>
          </a:bodyPr>
          <a:lstStyle/>
          <a:p>
            <a:pPr>
              <a:lnSpc>
                <a:spcPct val="200000"/>
              </a:lnSpc>
            </a:pPr>
            <a:r>
              <a:rPr lang="fr-FR" sz="2400" dirty="0" smtClean="0"/>
              <a:t>La taille d’un malade peut être difficile à déterminer, surtout chez la personne âgée qui peut présenter des anomalies de la statique rachidienne (cyphose, tassements vertébraux). Dans ce cas, la détermination de la taille à partir de la hauteur du talon au genou (</a:t>
            </a:r>
            <a:r>
              <a:rPr lang="fr-FR" sz="2400" dirty="0" err="1" smtClean="0"/>
              <a:t>dT</a:t>
            </a:r>
            <a:r>
              <a:rPr lang="fr-FR" sz="2400" dirty="0" smtClean="0"/>
              <a:t>-G) selon la formule de </a:t>
            </a:r>
            <a:r>
              <a:rPr lang="fr-FR" sz="2400" dirty="0" err="1" smtClean="0"/>
              <a:t>Chumlea</a:t>
            </a:r>
            <a:r>
              <a:rPr lang="fr-FR" sz="2400" dirty="0" smtClean="0"/>
              <a:t> est bien corrélée à la taille réelle. Les formules sont </a:t>
            </a:r>
            <a:r>
              <a:rPr lang="fr-FR" sz="2400" dirty="0" smtClean="0"/>
              <a:t> </a:t>
            </a:r>
            <a:r>
              <a:rPr lang="fr-FR" sz="2400" dirty="0" smtClean="0"/>
              <a:t>: </a:t>
            </a:r>
          </a:p>
          <a:p>
            <a:pPr>
              <a:lnSpc>
                <a:spcPct val="200000"/>
              </a:lnSpc>
            </a:pPr>
            <a:r>
              <a:rPr lang="fr-FR" sz="2400" dirty="0" smtClean="0"/>
              <a:t>Taille (homme) = (2,02 x </a:t>
            </a:r>
            <a:r>
              <a:rPr lang="fr-FR" sz="2400" dirty="0" err="1" smtClean="0"/>
              <a:t>dTG</a:t>
            </a:r>
            <a:r>
              <a:rPr lang="fr-FR" sz="2400" dirty="0" smtClean="0"/>
              <a:t> cm) - (0,04 x âge) + 64,19. </a:t>
            </a:r>
          </a:p>
          <a:p>
            <a:pPr>
              <a:lnSpc>
                <a:spcPct val="200000"/>
              </a:lnSpc>
            </a:pPr>
            <a:r>
              <a:rPr lang="fr-FR" sz="2400" dirty="0" smtClean="0"/>
              <a:t>Taille (femme) = (1,83 x </a:t>
            </a:r>
            <a:r>
              <a:rPr lang="fr-FR" sz="2400" dirty="0" err="1" smtClean="0"/>
              <a:t>dTG</a:t>
            </a:r>
            <a:r>
              <a:rPr lang="fr-FR" sz="2400" dirty="0" smtClean="0"/>
              <a:t> cm) - (0,24 x âge) + 84,88</a:t>
            </a:r>
            <a:r>
              <a:rPr lang="fr-FR" sz="2400" dirty="0" smtClean="0"/>
              <a:t>.</a:t>
            </a:r>
            <a:endParaRPr lang="fr-FR"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00042"/>
            <a:ext cx="8715436" cy="5693866"/>
          </a:xfrm>
          <a:prstGeom prst="rect">
            <a:avLst/>
          </a:prstGeom>
        </p:spPr>
        <p:txBody>
          <a:bodyPr wrap="square">
            <a:spAutoFit/>
          </a:bodyPr>
          <a:lstStyle/>
          <a:p>
            <a:r>
              <a:rPr lang="fr-FR" sz="2800" b="1" dirty="0" smtClean="0"/>
              <a:t>Tableau </a:t>
            </a:r>
            <a:r>
              <a:rPr lang="fr-FR" sz="2800" b="1" dirty="0" smtClean="0"/>
              <a:t> </a:t>
            </a:r>
            <a:r>
              <a:rPr lang="fr-FR" sz="2800" b="1" dirty="0" smtClean="0"/>
              <a:t>: Classification de l’état nutritionnel </a:t>
            </a:r>
            <a:r>
              <a:rPr lang="fr-FR" sz="2800" b="1" dirty="0" smtClean="0"/>
              <a:t> </a:t>
            </a:r>
            <a:r>
              <a:rPr lang="fr-FR" sz="2800" b="1" dirty="0" smtClean="0"/>
              <a:t>IMC (kg/m2) </a:t>
            </a:r>
            <a:endParaRPr lang="fr-FR" sz="2800" b="1" dirty="0" smtClean="0"/>
          </a:p>
          <a:p>
            <a:endParaRPr lang="fr-FR" sz="2800" b="1" dirty="0" smtClean="0"/>
          </a:p>
          <a:p>
            <a:r>
              <a:rPr lang="fr-FR" sz="2800" b="1" dirty="0" smtClean="0"/>
              <a:t>	</a:t>
            </a:r>
            <a:r>
              <a:rPr lang="fr-FR" sz="2800" b="1" dirty="0" smtClean="0"/>
              <a:t> </a:t>
            </a:r>
            <a:r>
              <a:rPr lang="fr-FR" sz="2800" b="1" dirty="0" smtClean="0"/>
              <a:t>	</a:t>
            </a:r>
          </a:p>
          <a:p>
            <a:r>
              <a:rPr lang="fr-FR" sz="2800" dirty="0" smtClean="0"/>
              <a:t>&lt;16,00 	</a:t>
            </a:r>
            <a:r>
              <a:rPr lang="fr-FR" sz="2800" dirty="0" smtClean="0"/>
              <a:t>            Maigreur </a:t>
            </a:r>
            <a:r>
              <a:rPr lang="fr-FR" sz="2800" dirty="0" smtClean="0"/>
              <a:t>grave 	</a:t>
            </a:r>
          </a:p>
          <a:p>
            <a:r>
              <a:rPr lang="fr-FR" sz="2800" dirty="0" smtClean="0"/>
              <a:t>16.00 - 16,99 	Maigreur modérée 	</a:t>
            </a:r>
          </a:p>
          <a:p>
            <a:r>
              <a:rPr lang="fr-FR" sz="2800" dirty="0" smtClean="0"/>
              <a:t>17,00 - 18,49 	Maigreur légère 	</a:t>
            </a:r>
          </a:p>
          <a:p>
            <a:r>
              <a:rPr lang="fr-FR" sz="2800" dirty="0" smtClean="0"/>
              <a:t>18,50 Ŕ 24,99 	IMC normal 	</a:t>
            </a:r>
          </a:p>
          <a:p>
            <a:r>
              <a:rPr lang="fr-FR" sz="2800" dirty="0" smtClean="0"/>
              <a:t>25,00 - 29,99 	Surpoids 	</a:t>
            </a:r>
          </a:p>
          <a:p>
            <a:r>
              <a:rPr lang="fr-FR" sz="2800" dirty="0" smtClean="0"/>
              <a:t>30,00 - 34,99 	Obésité modérée ou classe I 	</a:t>
            </a:r>
          </a:p>
          <a:p>
            <a:r>
              <a:rPr lang="fr-FR" sz="2800" dirty="0" smtClean="0"/>
              <a:t>35,00 - 39,99 	Obésité sévère ou classe II 	</a:t>
            </a:r>
          </a:p>
          <a:p>
            <a:r>
              <a:rPr lang="fr-FR" sz="2800" dirty="0" smtClean="0"/>
              <a:t>≥40,00 	</a:t>
            </a:r>
            <a:r>
              <a:rPr lang="fr-FR" sz="2800" dirty="0" smtClean="0"/>
              <a:t>          Obésité </a:t>
            </a:r>
            <a:r>
              <a:rPr lang="fr-FR" sz="2800" dirty="0" smtClean="0"/>
              <a:t>morbide ou massive ou classe III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130710"/>
            <a:ext cx="6458884" cy="584775"/>
          </a:xfrm>
          <a:prstGeom prst="rect">
            <a:avLst/>
          </a:prstGeom>
        </p:spPr>
        <p:txBody>
          <a:bodyPr wrap="none">
            <a:spAutoFit/>
          </a:bodyPr>
          <a:lstStyle/>
          <a:p>
            <a:r>
              <a:rPr lang="fr-FR" sz="3200" dirty="0" smtClean="0">
                <a:solidFill>
                  <a:srgbClr val="FF0000"/>
                </a:solidFill>
              </a:rPr>
              <a:t>8. Calcul </a:t>
            </a:r>
            <a:r>
              <a:rPr lang="fr-FR" sz="3200" dirty="0" smtClean="0">
                <a:solidFill>
                  <a:srgbClr val="FF0000"/>
                </a:solidFill>
              </a:rPr>
              <a:t>de l’indice de Matière grasse</a:t>
            </a:r>
            <a:endParaRPr lang="fr-FR" sz="3200" dirty="0"/>
          </a:p>
        </p:txBody>
      </p:sp>
      <p:sp>
        <p:nvSpPr>
          <p:cNvPr id="5" name="Rectangle 4"/>
          <p:cNvSpPr/>
          <p:nvPr/>
        </p:nvSpPr>
        <p:spPr>
          <a:xfrm>
            <a:off x="285720" y="214290"/>
            <a:ext cx="8501122" cy="5759718"/>
          </a:xfrm>
          <a:prstGeom prst="rect">
            <a:avLst/>
          </a:prstGeom>
        </p:spPr>
        <p:txBody>
          <a:bodyPr wrap="square">
            <a:spAutoFit/>
          </a:bodyPr>
          <a:lstStyle/>
          <a:p>
            <a:pPr>
              <a:lnSpc>
                <a:spcPct val="200000"/>
              </a:lnSpc>
            </a:pPr>
            <a:endParaRPr lang="fr-FR" sz="2400" dirty="0" smtClean="0"/>
          </a:p>
          <a:p>
            <a:pPr>
              <a:lnSpc>
                <a:spcPct val="150000"/>
              </a:lnSpc>
            </a:pPr>
            <a:r>
              <a:rPr lang="fr-FR" sz="2400" dirty="0" smtClean="0"/>
              <a:t>Notre </a:t>
            </a:r>
            <a:r>
              <a:rPr lang="fr-FR" sz="2400" dirty="0" smtClean="0"/>
              <a:t>corps contient une certaine quantité de graisse : environ 15 à 30 % chez les femmes et de 10 à 25 % chez les hommes.</a:t>
            </a:r>
          </a:p>
          <a:p>
            <a:pPr>
              <a:lnSpc>
                <a:spcPct val="150000"/>
              </a:lnSpc>
            </a:pPr>
            <a:r>
              <a:rPr lang="fr-FR" sz="2400" dirty="0" smtClean="0"/>
              <a:t>2 formules :</a:t>
            </a:r>
          </a:p>
          <a:p>
            <a:pPr>
              <a:lnSpc>
                <a:spcPct val="150000"/>
              </a:lnSpc>
              <a:buFont typeface="Wingdings" pitchFamily="2" charset="2"/>
              <a:buChar char="v"/>
            </a:pPr>
            <a:r>
              <a:rPr lang="fr-FR" sz="2400" dirty="0" smtClean="0"/>
              <a:t>L a formule proposée par </a:t>
            </a:r>
            <a:r>
              <a:rPr lang="fr-FR" sz="2400" dirty="0" err="1" smtClean="0"/>
              <a:t>Deurenberg</a:t>
            </a:r>
            <a:r>
              <a:rPr lang="fr-FR" sz="2400" dirty="0" smtClean="0"/>
              <a:t>, et al., en 1991 pour l’adulte : ou  S= 1 pour femme et   S= 0 pour homme</a:t>
            </a:r>
          </a:p>
          <a:p>
            <a:pPr marL="514350" indent="-514350">
              <a:lnSpc>
                <a:spcPct val="150000"/>
              </a:lnSpc>
            </a:pPr>
            <a:r>
              <a:rPr lang="fr-FR" sz="2400" dirty="0" smtClean="0"/>
              <a:t> IMG = (1,2 × IMC) + (0,23 × âge) - (10,8 × S) - 5,4 </a:t>
            </a:r>
          </a:p>
          <a:p>
            <a:pPr marL="514350" indent="-514350">
              <a:lnSpc>
                <a:spcPct val="150000"/>
              </a:lnSpc>
              <a:buFont typeface="Wingdings" pitchFamily="2" charset="2"/>
              <a:buChar char="v"/>
            </a:pPr>
            <a:r>
              <a:rPr lang="fr-FR" sz="2400" dirty="0" smtClean="0"/>
              <a:t> en fonction de la masse M (kg) et de la taille T (m) :</a:t>
            </a:r>
          </a:p>
          <a:p>
            <a:pPr>
              <a:lnSpc>
                <a:spcPct val="150000"/>
              </a:lnSpc>
            </a:pPr>
            <a:r>
              <a:rPr lang="fr-FR" sz="2400" dirty="0" smtClean="0"/>
              <a:t>IMG = (1,2 × M / T² ) + (0,23 × âge) - (10,8 × S) - 5,4 </a:t>
            </a:r>
          </a:p>
          <a:p>
            <a:pPr>
              <a:lnSpc>
                <a:spcPct val="150000"/>
              </a:lnSpc>
            </a:pPr>
            <a:r>
              <a:rPr lang="fr-FR" sz="2400" dirty="0" smtClean="0"/>
              <a:t>le résultat est exprimé en %.</a:t>
            </a:r>
            <a:endParaRPr lang="fr-FR"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142984"/>
            <a:ext cx="8715436" cy="2862322"/>
          </a:xfrm>
          <a:prstGeom prst="rect">
            <a:avLst/>
          </a:prstGeom>
        </p:spPr>
        <p:txBody>
          <a:bodyPr wrap="square">
            <a:spAutoFit/>
          </a:bodyPr>
          <a:lstStyle/>
          <a:p>
            <a:pPr algn="just">
              <a:lnSpc>
                <a:spcPct val="150000"/>
              </a:lnSpc>
            </a:pPr>
            <a:r>
              <a:rPr lang="fr-FR" sz="2400" dirty="0" smtClean="0"/>
              <a:t>Note : Cette formule ne s’applique pas à tous les adultes, elle n’est pas valable notamment pour les enfants de moins de 15 ans et les adultes de plus de 50 ans, les femmes enceintes ou qui allaitent, les personnes très musclées, les athlètes d’endurance de haut niveau, et les personnes </a:t>
            </a:r>
            <a:r>
              <a:rPr lang="fr-FR" sz="2400" dirty="0" smtClean="0">
                <a:hlinkClick r:id="rId2" tooltip="Gigantisme"/>
              </a:rPr>
              <a:t>géantes</a:t>
            </a:r>
            <a:r>
              <a:rPr lang="fr-FR" sz="2400" dirty="0" smtClean="0"/>
              <a:t>, </a:t>
            </a:r>
            <a:r>
              <a:rPr lang="fr-FR" sz="2400" dirty="0" smtClean="0">
                <a:hlinkClick r:id="rId3" tooltip="Nanisme"/>
              </a:rPr>
              <a:t>naines</a:t>
            </a:r>
            <a:r>
              <a:rPr lang="fr-FR" sz="2400" dirty="0" smtClean="0"/>
              <a:t> ou </a:t>
            </a:r>
            <a:r>
              <a:rPr lang="fr-FR" sz="2400" dirty="0" smtClean="0">
                <a:hlinkClick r:id="rId4" tooltip="Amputation"/>
              </a:rPr>
              <a:t>amputées</a:t>
            </a:r>
            <a:r>
              <a:rPr lang="fr-FR" sz="2400" dirty="0" smtClean="0"/>
              <a:t>.</a:t>
            </a:r>
            <a:endParaRPr lang="fr-FR"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30" y="71414"/>
            <a:ext cx="6572280" cy="1077218"/>
          </a:xfrm>
          <a:prstGeom prst="rect">
            <a:avLst/>
          </a:prstGeom>
        </p:spPr>
        <p:txBody>
          <a:bodyPr wrap="square">
            <a:spAutoFit/>
          </a:bodyPr>
          <a:lstStyle/>
          <a:p>
            <a:pPr algn="ctr"/>
            <a:r>
              <a:rPr lang="fr-FR" sz="3200" b="1" dirty="0" smtClean="0">
                <a:solidFill>
                  <a:srgbClr val="FF0000"/>
                </a:solidFill>
              </a:rPr>
              <a:t>Exemples et Normes</a:t>
            </a:r>
            <a:r>
              <a:rPr lang="fr-FR" sz="3200" b="1" dirty="0" smtClean="0"/>
              <a:t/>
            </a:r>
            <a:br>
              <a:rPr lang="fr-FR" sz="3200" b="1" dirty="0" smtClean="0"/>
            </a:br>
            <a:endParaRPr lang="fr-FR" sz="3200" dirty="0"/>
          </a:p>
        </p:txBody>
      </p:sp>
      <p:sp>
        <p:nvSpPr>
          <p:cNvPr id="5" name="Rectangle 4"/>
          <p:cNvSpPr/>
          <p:nvPr/>
        </p:nvSpPr>
        <p:spPr>
          <a:xfrm>
            <a:off x="285720" y="714357"/>
            <a:ext cx="8358246" cy="6432530"/>
          </a:xfrm>
          <a:prstGeom prst="rect">
            <a:avLst/>
          </a:prstGeom>
        </p:spPr>
        <p:txBody>
          <a:bodyPr wrap="square">
            <a:spAutoFit/>
          </a:bodyPr>
          <a:lstStyle/>
          <a:p>
            <a:pPr>
              <a:buFont typeface="Wingdings" pitchFamily="2" charset="2"/>
              <a:buChar char="v"/>
            </a:pPr>
            <a:r>
              <a:rPr lang="fr-FR" sz="2400" dirty="0" smtClean="0"/>
              <a:t>femme de 29 ans, 1,58 m et 55 kg : IMG = 27,7 % ; </a:t>
            </a:r>
          </a:p>
          <a:p>
            <a:pPr>
              <a:buFont typeface="Wingdings" pitchFamily="2" charset="2"/>
              <a:buChar char="v"/>
            </a:pPr>
            <a:r>
              <a:rPr lang="fr-FR" sz="2400" dirty="0" smtClean="0"/>
              <a:t>homme de 37 ans, 1,77 m et 74 kg : IMG = 20,63 % ; </a:t>
            </a:r>
          </a:p>
          <a:p>
            <a:pPr>
              <a:buFont typeface="Wingdings" pitchFamily="2" charset="2"/>
              <a:buChar char="v"/>
            </a:pPr>
            <a:r>
              <a:rPr lang="fr-FR" sz="2400" dirty="0" smtClean="0"/>
              <a:t>femme de 23 ans, 1,80 m et 58 kg : IMG = 21,4 </a:t>
            </a:r>
            <a:r>
              <a:rPr lang="fr-FR" sz="2400" dirty="0" smtClean="0"/>
              <a:t>%</a:t>
            </a:r>
            <a:endParaRPr lang="fr-FR" sz="2800" dirty="0" smtClean="0"/>
          </a:p>
          <a:p>
            <a:pPr>
              <a:buFont typeface="Wingdings" pitchFamily="2" charset="2"/>
              <a:buChar char="v"/>
            </a:pPr>
            <a:r>
              <a:rPr lang="fr-FR" sz="2400" b="1" dirty="0" smtClean="0"/>
              <a:t>Normes</a:t>
            </a:r>
          </a:p>
          <a:p>
            <a:endParaRPr lang="fr-FR" sz="2400" b="1" dirty="0" smtClean="0"/>
          </a:p>
          <a:p>
            <a:pPr lvl="2">
              <a:buFont typeface="Wingdings" pitchFamily="2" charset="2"/>
              <a:buChar char="ü"/>
            </a:pPr>
            <a:r>
              <a:rPr lang="fr-FR" sz="2400" dirty="0" smtClean="0"/>
              <a:t>Femmes :</a:t>
            </a:r>
          </a:p>
          <a:p>
            <a:pPr>
              <a:buNone/>
            </a:pPr>
            <a:r>
              <a:rPr lang="fr-FR" sz="2400" dirty="0" smtClean="0"/>
              <a:t>                    &lt; 15 % : trop maigre ;</a:t>
            </a:r>
          </a:p>
          <a:p>
            <a:pPr>
              <a:buNone/>
            </a:pPr>
            <a:r>
              <a:rPr lang="fr-FR" sz="2400" dirty="0" smtClean="0"/>
              <a:t>                     15-30 % : normal ;</a:t>
            </a:r>
          </a:p>
          <a:p>
            <a:pPr>
              <a:buNone/>
            </a:pPr>
            <a:r>
              <a:rPr lang="fr-FR" sz="2400" dirty="0" smtClean="0"/>
              <a:t>                   &gt; 30 % : trop de graisse. </a:t>
            </a:r>
          </a:p>
          <a:p>
            <a:pPr lvl="2">
              <a:buFont typeface="Wingdings" pitchFamily="2" charset="2"/>
              <a:buChar char="ü"/>
            </a:pPr>
            <a:r>
              <a:rPr lang="fr-FR" sz="2400" dirty="0" smtClean="0"/>
              <a:t>Hommes :</a:t>
            </a:r>
          </a:p>
          <a:p>
            <a:pPr>
              <a:buNone/>
            </a:pPr>
            <a:r>
              <a:rPr lang="fr-FR" sz="2400" dirty="0" smtClean="0"/>
              <a:t>                   &lt; 10 % : trop maigre ; </a:t>
            </a:r>
          </a:p>
          <a:p>
            <a:pPr>
              <a:buNone/>
            </a:pPr>
            <a:r>
              <a:rPr lang="fr-FR" sz="2400" dirty="0" smtClean="0"/>
              <a:t>                   10-25 %: normal ;</a:t>
            </a:r>
          </a:p>
          <a:p>
            <a:pPr>
              <a:buNone/>
            </a:pPr>
            <a:r>
              <a:rPr lang="fr-FR" sz="2400" dirty="0" smtClean="0"/>
              <a:t>                   &gt; 25 % : trop de graisse. </a:t>
            </a:r>
          </a:p>
          <a:p>
            <a:pPr>
              <a:buNone/>
            </a:pPr>
            <a:endParaRPr lang="fr-FR" sz="2400" dirty="0" smtClean="0"/>
          </a:p>
          <a:p>
            <a:pPr>
              <a:buNone/>
            </a:pPr>
            <a:r>
              <a:rPr lang="fr-FR" sz="2400" i="1" dirty="0" smtClean="0"/>
              <a:t>Note : Ces résultats peuvent ne pas être cohérents si le corps est musclé</a:t>
            </a:r>
            <a:endParaRPr lang="fr-FR" sz="2400" dirty="0" smtClean="0"/>
          </a:p>
          <a:p>
            <a:pPr>
              <a:buNone/>
            </a:pPr>
            <a:endParaRPr lang="fr-F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0364" y="285728"/>
            <a:ext cx="3495252" cy="584775"/>
          </a:xfrm>
          <a:prstGeom prst="rect">
            <a:avLst/>
          </a:prstGeom>
        </p:spPr>
        <p:txBody>
          <a:bodyPr wrap="none">
            <a:spAutoFit/>
          </a:bodyPr>
          <a:lstStyle/>
          <a:p>
            <a:r>
              <a:rPr lang="fr-FR" sz="3200" b="1" dirty="0" smtClean="0"/>
              <a:t>Calcul de votre RTH</a:t>
            </a:r>
            <a:endParaRPr lang="fr-FR" sz="3200" dirty="0"/>
          </a:p>
        </p:txBody>
      </p:sp>
      <p:sp>
        <p:nvSpPr>
          <p:cNvPr id="5" name="Rectangle 4"/>
          <p:cNvSpPr/>
          <p:nvPr/>
        </p:nvSpPr>
        <p:spPr>
          <a:xfrm>
            <a:off x="285720" y="1142984"/>
            <a:ext cx="8572560" cy="5584606"/>
          </a:xfrm>
          <a:prstGeom prst="rect">
            <a:avLst/>
          </a:prstGeom>
        </p:spPr>
        <p:txBody>
          <a:bodyPr wrap="square">
            <a:spAutoFit/>
          </a:bodyPr>
          <a:lstStyle/>
          <a:p>
            <a:pPr algn="just">
              <a:lnSpc>
                <a:spcPct val="150000"/>
              </a:lnSpc>
            </a:pPr>
            <a:r>
              <a:rPr lang="fr-FR" sz="2000" dirty="0" smtClean="0"/>
              <a:t>Le RTH, Rapport Taille /Hanches, est une mesure de l'adiposité du tronc, il permet de déterminer si l'adiposité a une répartition Androïde (en forme de pomme) ou </a:t>
            </a:r>
            <a:r>
              <a:rPr lang="fr-FR" sz="2000" dirty="0" err="1" smtClean="0"/>
              <a:t>Gynoide</a:t>
            </a:r>
            <a:r>
              <a:rPr lang="fr-FR" sz="2000" dirty="0" smtClean="0"/>
              <a:t> (en forme de poire). Les études statistiques montre qu'une répartition Androïde présente de gros risque de maladie cardio-vasculaires contrairement à une répartition </a:t>
            </a:r>
            <a:r>
              <a:rPr lang="fr-FR" sz="2000" dirty="0" err="1" smtClean="0"/>
              <a:t>Gynoide</a:t>
            </a:r>
            <a:r>
              <a:rPr lang="fr-FR" sz="2000" dirty="0" smtClean="0"/>
              <a:t>.</a:t>
            </a:r>
          </a:p>
          <a:p>
            <a:pPr algn="just">
              <a:lnSpc>
                <a:spcPct val="150000"/>
              </a:lnSpc>
            </a:pPr>
            <a:r>
              <a:rPr lang="fr-FR" sz="2000" dirty="0" smtClean="0"/>
              <a:t>Le calcul du RTH est un excellent complément de l'IMC, c'est un bon indicateur du risque que représente le poids pour la santé.</a:t>
            </a:r>
          </a:p>
          <a:p>
            <a:pPr algn="just">
              <a:lnSpc>
                <a:spcPct val="150000"/>
              </a:lnSpc>
            </a:pPr>
            <a:r>
              <a:rPr lang="fr-FR" sz="2000" dirty="0" smtClean="0"/>
              <a:t>le rapport tour de taille/tour de hanches (mesuré au centimètre de couturière)</a:t>
            </a:r>
          </a:p>
          <a:p>
            <a:pPr algn="just">
              <a:lnSpc>
                <a:spcPct val="150000"/>
              </a:lnSpc>
            </a:pPr>
            <a:r>
              <a:rPr lang="fr-FR" sz="2000" dirty="0" smtClean="0"/>
              <a:t>La norme du rapport taille-hanche est </a:t>
            </a:r>
            <a:r>
              <a:rPr lang="fr-FR" sz="2000" dirty="0" smtClean="0"/>
              <a:t>de</a:t>
            </a:r>
            <a:r>
              <a:rPr lang="fr-FR" sz="2000" dirty="0" smtClean="0"/>
              <a:t>:</a:t>
            </a:r>
          </a:p>
          <a:p>
            <a:pPr lvl="2" algn="just">
              <a:lnSpc>
                <a:spcPct val="150000"/>
              </a:lnSpc>
              <a:buFont typeface="Wingdings" pitchFamily="2" charset="2"/>
              <a:buChar char="v"/>
            </a:pPr>
            <a:r>
              <a:rPr lang="fr-FR" sz="2000" dirty="0" smtClean="0"/>
              <a:t>≤ 0,85 pour les femmes </a:t>
            </a:r>
          </a:p>
          <a:p>
            <a:pPr lvl="2" algn="just">
              <a:lnSpc>
                <a:spcPct val="150000"/>
              </a:lnSpc>
              <a:buFont typeface="Wingdings" pitchFamily="2" charset="2"/>
              <a:buChar char="v"/>
            </a:pPr>
            <a:r>
              <a:rPr lang="fr-FR" sz="2000" dirty="0" smtClean="0"/>
              <a:t>1  pour les hommes</a:t>
            </a:r>
          </a:p>
          <a:p>
            <a:pPr algn="just">
              <a:lnSpc>
                <a:spcPct val="150000"/>
              </a:lnSpc>
              <a:buNone/>
            </a:pP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3686" y="142852"/>
            <a:ext cx="6363024" cy="584775"/>
          </a:xfrm>
          <a:prstGeom prst="rect">
            <a:avLst/>
          </a:prstGeom>
        </p:spPr>
        <p:txBody>
          <a:bodyPr wrap="none">
            <a:spAutoFit/>
          </a:bodyPr>
          <a:lstStyle/>
          <a:p>
            <a:r>
              <a:rPr lang="fr-FR" sz="3200" b="1" dirty="0" smtClean="0"/>
              <a:t>Définition de la répartition de la MG</a:t>
            </a:r>
            <a:endParaRPr lang="fr-FR" sz="3200" b="1" dirty="0"/>
          </a:p>
        </p:txBody>
      </p:sp>
      <p:sp>
        <p:nvSpPr>
          <p:cNvPr id="5" name="Rectangle 4"/>
          <p:cNvSpPr/>
          <p:nvPr/>
        </p:nvSpPr>
        <p:spPr>
          <a:xfrm>
            <a:off x="285720" y="642918"/>
            <a:ext cx="8643998" cy="6161687"/>
          </a:xfrm>
          <a:prstGeom prst="rect">
            <a:avLst/>
          </a:prstGeom>
        </p:spPr>
        <p:txBody>
          <a:bodyPr wrap="square">
            <a:spAutoFit/>
          </a:bodyPr>
          <a:lstStyle/>
          <a:p>
            <a:pPr algn="just">
              <a:lnSpc>
                <a:spcPct val="200000"/>
              </a:lnSpc>
            </a:pPr>
            <a:r>
              <a:rPr lang="fr-FR" sz="2000" b="1" dirty="0" smtClean="0"/>
              <a:t>une obésité Androïde </a:t>
            </a:r>
            <a:r>
              <a:rPr lang="fr-FR" sz="2000" dirty="0" smtClean="0"/>
              <a:t>(en forme de pomme): </a:t>
            </a:r>
            <a:r>
              <a:rPr lang="fr-FR" sz="2000" dirty="0" smtClean="0"/>
              <a:t> </a:t>
            </a:r>
            <a:r>
              <a:rPr lang="fr-FR" sz="2000" dirty="0" smtClean="0"/>
              <a:t>ou </a:t>
            </a:r>
            <a:r>
              <a:rPr lang="fr-FR" sz="2000" b="1" dirty="0" smtClean="0"/>
              <a:t>obésité abdominale </a:t>
            </a:r>
            <a:r>
              <a:rPr lang="fr-FR" sz="2000" dirty="0" smtClean="0"/>
              <a:t>correspond à un dépôt des graisses principalement au niveau </a:t>
            </a:r>
            <a:r>
              <a:rPr lang="fr-FR" sz="2000" dirty="0" smtClean="0"/>
              <a:t>du ventre</a:t>
            </a:r>
            <a:r>
              <a:rPr lang="fr-FR" sz="2000" dirty="0" smtClean="0"/>
              <a:t>.</a:t>
            </a:r>
            <a:br>
              <a:rPr lang="fr-FR" sz="2000" dirty="0" smtClean="0"/>
            </a:br>
            <a:r>
              <a:rPr lang="fr-FR" sz="2000" dirty="0" smtClean="0"/>
              <a:t>Cette répartition se retrouve fréquemment chez l'homme. C’est l’obésité qui expose le plus aux complications,  car </a:t>
            </a:r>
            <a:r>
              <a:rPr lang="fr-FR" sz="2000" b="1" dirty="0" smtClean="0"/>
              <a:t>  dans le sang :  la glycémie, l’insuline,   la dyslipidémi</a:t>
            </a:r>
            <a:r>
              <a:rPr lang="fr-FR" sz="2000" dirty="0" smtClean="0"/>
              <a:t>e</a:t>
            </a:r>
            <a:r>
              <a:rPr lang="fr-FR" sz="2000" b="1" dirty="0" smtClean="0"/>
              <a:t> (  cholestérol total, LDL-cholestérol et triglycérides</a:t>
            </a:r>
            <a:r>
              <a:rPr lang="fr-FR" sz="2000" dirty="0" smtClean="0"/>
              <a:t>) </a:t>
            </a:r>
            <a:r>
              <a:rPr lang="fr-FR" sz="2000" b="1" dirty="0" smtClean="0"/>
              <a:t>,  des protéines de l'inflammation, </a:t>
            </a:r>
            <a:r>
              <a:rPr lang="fr-FR" sz="2000" b="1" dirty="0" err="1" smtClean="0"/>
              <a:t>microalbuminurie</a:t>
            </a:r>
            <a:r>
              <a:rPr lang="fr-FR" sz="2000" b="1" dirty="0" smtClean="0"/>
              <a:t>. </a:t>
            </a:r>
            <a:r>
              <a:rPr lang="fr-FR" sz="2000" dirty="0" smtClean="0"/>
              <a:t>Les pathologies induites sont graves </a:t>
            </a:r>
            <a:r>
              <a:rPr lang="fr-FR" sz="2000" b="1" dirty="0" smtClean="0"/>
              <a:t>: diabète, hypertension artérielle, atteinte des artères coronaires (angine de poitrine, infarctus du myocarde) et cérébrales (thrombose ou hémorragie</a:t>
            </a:r>
            <a:r>
              <a:rPr lang="fr-FR" sz="2000" dirty="0" smtClean="0"/>
              <a:t>), </a:t>
            </a:r>
            <a:r>
              <a:rPr lang="fr-FR" sz="2000" b="1" dirty="0" smtClean="0"/>
              <a:t>anomalie de la fibrinolyse et bien d'autres</a:t>
            </a:r>
            <a:r>
              <a:rPr lang="fr-FR" sz="2000" dirty="0" smtClean="0"/>
              <a:t>. La résistance à l'insuline favorise</a:t>
            </a:r>
            <a:r>
              <a:rPr lang="fr-FR" sz="2000" b="1" dirty="0" smtClean="0"/>
              <a:t> l'apparition du diabète de type 2 </a:t>
            </a:r>
            <a:r>
              <a:rPr lang="fr-FR" sz="2000" dirty="0" smtClean="0"/>
              <a:t>chez les sujets génétiquement prédisposés</a:t>
            </a:r>
            <a:r>
              <a:rPr lang="fr-FR" sz="2000" dirty="0" smtClean="0"/>
              <a:t>.</a:t>
            </a:r>
            <a:endParaRPr lang="fr-FR"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429684" cy="6509474"/>
          </a:xfrm>
          <a:prstGeom prst="rect">
            <a:avLst/>
          </a:prstGeom>
        </p:spPr>
        <p:txBody>
          <a:bodyPr wrap="square">
            <a:spAutoFit/>
          </a:bodyPr>
          <a:lstStyle/>
          <a:p>
            <a:pPr algn="just">
              <a:lnSpc>
                <a:spcPct val="200000"/>
              </a:lnSpc>
            </a:pPr>
            <a:r>
              <a:rPr lang="fr-FR" sz="2400" b="1" dirty="0" smtClean="0"/>
              <a:t>une obésité</a:t>
            </a:r>
            <a:r>
              <a:rPr lang="fr-FR" sz="2400" b="1" i="1" dirty="0" smtClean="0"/>
              <a:t> </a:t>
            </a:r>
            <a:r>
              <a:rPr lang="fr-FR" sz="2400" i="1" dirty="0" err="1" smtClean="0"/>
              <a:t>Gynoide</a:t>
            </a:r>
            <a:r>
              <a:rPr lang="fr-FR" sz="2400" i="1" dirty="0" smtClean="0"/>
              <a:t> </a:t>
            </a:r>
            <a:r>
              <a:rPr lang="fr-FR" sz="2400" dirty="0" smtClean="0"/>
              <a:t>(en forme de poire): définit un excès de graisse situé principalement au niveau des cuisses comme c'est habituellement le </a:t>
            </a:r>
            <a:r>
              <a:rPr lang="fr-FR" sz="2400" dirty="0" smtClean="0"/>
              <a:t>cas chez la femme.</a:t>
            </a:r>
            <a:r>
              <a:rPr lang="fr-FR" sz="2400" dirty="0" smtClean="0"/>
              <a:t/>
            </a:r>
            <a:br>
              <a:rPr lang="fr-FR" sz="2400" dirty="0" smtClean="0"/>
            </a:br>
            <a:r>
              <a:rPr lang="fr-FR" sz="2400" dirty="0" smtClean="0"/>
              <a:t>Cette localisation n'a que peu d'impact sur la santé. entraîne peu de complications et elles sont sans gravité. Elle </a:t>
            </a:r>
            <a:r>
              <a:rPr lang="fr-FR" sz="2400" b="1" dirty="0" smtClean="0"/>
              <a:t>favorise les maux de dos, l’arthrose de hanches et de genoux, ainsi que l’insuffisance </a:t>
            </a:r>
            <a:r>
              <a:rPr lang="fr-FR" sz="2400" b="1" dirty="0" smtClean="0"/>
              <a:t>veineuse.</a:t>
            </a:r>
            <a:endParaRPr lang="fr-FR" sz="2400" b="1" dirty="0" smtClean="0"/>
          </a:p>
          <a:p>
            <a:pPr algn="just">
              <a:lnSpc>
                <a:spcPct val="150000"/>
              </a:lnSpc>
            </a:pPr>
            <a:endParaRPr lang="fr-FR" dirty="0" smtClean="0"/>
          </a:p>
          <a:p>
            <a:pPr algn="just">
              <a:lnSpc>
                <a:spcPct val="150000"/>
              </a:lnSpc>
            </a:pPr>
            <a:endParaRPr lang="fr-FR" dirty="0" smtClean="0"/>
          </a:p>
          <a:p>
            <a:pPr algn="just">
              <a:lnSpc>
                <a:spcPct val="150000"/>
              </a:lnSpc>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272457"/>
            <a:ext cx="6350456" cy="584775"/>
          </a:xfrm>
          <a:prstGeom prst="rect">
            <a:avLst/>
          </a:prstGeom>
        </p:spPr>
        <p:txBody>
          <a:bodyPr wrap="none">
            <a:spAutoFit/>
          </a:bodyPr>
          <a:lstStyle/>
          <a:p>
            <a:r>
              <a:rPr lang="fr-FR" sz="3200" dirty="0" smtClean="0"/>
              <a:t>Figure montrant les 2 types d’obésité</a:t>
            </a:r>
            <a:endParaRPr lang="fr-FR" sz="3200" dirty="0"/>
          </a:p>
        </p:txBody>
      </p:sp>
      <p:pic>
        <p:nvPicPr>
          <p:cNvPr id="5" name="Picture 2" descr="C:\Users\pc\Desktop\gynandro.gif"/>
          <p:cNvPicPr>
            <a:picLocks noChangeAspect="1" noChangeArrowheads="1"/>
          </p:cNvPicPr>
          <p:nvPr/>
        </p:nvPicPr>
        <p:blipFill>
          <a:blip r:embed="rId2"/>
          <a:srcRect/>
          <a:stretch>
            <a:fillRect/>
          </a:stretch>
        </p:blipFill>
        <p:spPr bwMode="auto">
          <a:xfrm>
            <a:off x="714348" y="1214422"/>
            <a:ext cx="7143800" cy="3729044"/>
          </a:xfrm>
          <a:prstGeom prst="rect">
            <a:avLst/>
          </a:prstGeom>
          <a:noFill/>
        </p:spPr>
      </p:pic>
      <p:cxnSp>
        <p:nvCxnSpPr>
          <p:cNvPr id="6" name="Connecteur droit avec flèche 5"/>
          <p:cNvCxnSpPr/>
          <p:nvPr/>
        </p:nvCxnSpPr>
        <p:spPr>
          <a:xfrm rot="5400000">
            <a:off x="5392743" y="532210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2108183" y="532210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929206" y="5711627"/>
            <a:ext cx="1785934" cy="646331"/>
          </a:xfrm>
          <a:prstGeom prst="rect">
            <a:avLst/>
          </a:prstGeom>
        </p:spPr>
        <p:txBody>
          <a:bodyPr wrap="square">
            <a:spAutoFit/>
          </a:bodyPr>
          <a:lstStyle/>
          <a:p>
            <a:r>
              <a:rPr lang="fr-FR" b="1" dirty="0" smtClean="0"/>
              <a:t>Forme </a:t>
            </a:r>
            <a:r>
              <a:rPr lang="fr-FR" b="1" dirty="0" err="1" smtClean="0"/>
              <a:t>androide</a:t>
            </a:r>
            <a:endParaRPr lang="fr-FR" b="1" dirty="0" smtClean="0"/>
          </a:p>
          <a:p>
            <a:r>
              <a:rPr lang="fr-FR" b="1" dirty="0" smtClean="0"/>
              <a:t>     Pomme</a:t>
            </a:r>
            <a:endParaRPr lang="fr-FR" b="1" dirty="0"/>
          </a:p>
        </p:txBody>
      </p:sp>
      <p:sp>
        <p:nvSpPr>
          <p:cNvPr id="9" name="Rectangle 8"/>
          <p:cNvSpPr/>
          <p:nvPr/>
        </p:nvSpPr>
        <p:spPr>
          <a:xfrm>
            <a:off x="1571620" y="5715016"/>
            <a:ext cx="1785934" cy="646331"/>
          </a:xfrm>
          <a:prstGeom prst="rect">
            <a:avLst/>
          </a:prstGeom>
        </p:spPr>
        <p:txBody>
          <a:bodyPr wrap="square">
            <a:spAutoFit/>
          </a:bodyPr>
          <a:lstStyle/>
          <a:p>
            <a:r>
              <a:rPr lang="fr-FR" b="1" dirty="0" smtClean="0"/>
              <a:t>Forme </a:t>
            </a:r>
            <a:r>
              <a:rPr lang="fr-FR" b="1" dirty="0" err="1" smtClean="0"/>
              <a:t>gynoide</a:t>
            </a:r>
            <a:endParaRPr lang="fr-FR" b="1" dirty="0" smtClean="0"/>
          </a:p>
          <a:p>
            <a:r>
              <a:rPr lang="fr-FR" b="1" dirty="0" smtClean="0"/>
              <a:t>           Poire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42852"/>
            <a:ext cx="8786874" cy="707886"/>
          </a:xfrm>
          <a:prstGeom prst="rect">
            <a:avLst/>
          </a:prstGeom>
        </p:spPr>
        <p:txBody>
          <a:bodyPr wrap="square">
            <a:spAutoFit/>
          </a:bodyPr>
          <a:lstStyle/>
          <a:p>
            <a:pPr algn="ctr"/>
            <a:r>
              <a:rPr lang="fr-FR" sz="4000" b="1" dirty="0" smtClean="0">
                <a:solidFill>
                  <a:srgbClr val="FF0000"/>
                </a:solidFill>
              </a:rPr>
              <a:t>Les méthodes anthropométriques</a:t>
            </a:r>
            <a:endParaRPr lang="fr-FR" sz="4000" dirty="0"/>
          </a:p>
        </p:txBody>
      </p:sp>
      <p:sp>
        <p:nvSpPr>
          <p:cNvPr id="8" name="ZoneTexte 7"/>
          <p:cNvSpPr txBox="1"/>
          <p:nvPr/>
        </p:nvSpPr>
        <p:spPr>
          <a:xfrm>
            <a:off x="214282" y="1142984"/>
            <a:ext cx="8929718" cy="3785652"/>
          </a:xfrm>
          <a:prstGeom prst="rect">
            <a:avLst/>
          </a:prstGeom>
          <a:noFill/>
        </p:spPr>
        <p:txBody>
          <a:bodyPr wrap="square" rtlCol="0">
            <a:spAutoFit/>
          </a:bodyPr>
          <a:lstStyle/>
          <a:p>
            <a:pPr algn="just"/>
            <a:r>
              <a:rPr lang="fr-FR" sz="2000" dirty="0" smtClean="0"/>
              <a:t>C’est un ensemble de techniques de mesure du  corps humain qui permettent d’apprécier l’état nutritionnel d’un individu.</a:t>
            </a:r>
          </a:p>
          <a:p>
            <a:pPr algn="just"/>
            <a:r>
              <a:rPr lang="fr-FR" sz="2000" dirty="0" smtClean="0"/>
              <a:t>Lorsque les apports alimentaires ne suffisent pas à couvrir les besoins nutritionnels (en énergie et en protéines surtout), on assiste à une fonte des tissus musculaires et adipeux qui se représente au niveau du poids, du tour de bras ou d’autres mesures anthropométriques.</a:t>
            </a:r>
          </a:p>
          <a:p>
            <a:pPr algn="just"/>
            <a:endParaRPr lang="fr-FR" sz="2000" dirty="0" smtClean="0"/>
          </a:p>
          <a:p>
            <a:pPr algn="just"/>
            <a:endParaRPr lang="fr-FR" sz="2000" dirty="0" smtClean="0"/>
          </a:p>
          <a:p>
            <a:pPr algn="just"/>
            <a:r>
              <a:rPr lang="fr-FR" sz="2000" dirty="0" smtClean="0"/>
              <a:t>Donc des mesures simples telles que le poids en fonction de l’ âge ou de la taille sont des indicateurs valables à l’état de nutrition </a:t>
            </a:r>
            <a:r>
              <a:rPr lang="fr-FR" sz="2000" dirty="0" err="1" smtClean="0"/>
              <a:t>protéino</a:t>
            </a:r>
            <a:r>
              <a:rPr lang="fr-FR" sz="2000" dirty="0" smtClean="0"/>
              <a:t>-énergétique. Les mesures anthropométriques doivent être réalisés par des personnes entrainés, à l’aide d’un matériel sensible et régulièrement contrôlé. </a:t>
            </a:r>
            <a:endParaRPr lang="fr-F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1472" y="428604"/>
            <a:ext cx="3379900" cy="523220"/>
          </a:xfrm>
          <a:prstGeom prst="rect">
            <a:avLst/>
          </a:prstGeom>
          <a:noFill/>
        </p:spPr>
        <p:txBody>
          <a:bodyPr wrap="none" rtlCol="0">
            <a:spAutoFit/>
          </a:bodyPr>
          <a:lstStyle/>
          <a:p>
            <a:r>
              <a:rPr lang="fr-FR" sz="2800" dirty="0" smtClean="0"/>
              <a:t>1.  </a:t>
            </a:r>
            <a:r>
              <a:rPr lang="fr-FR" sz="2800" b="1" dirty="0" smtClean="0"/>
              <a:t>Mesure</a:t>
            </a:r>
            <a:r>
              <a:rPr lang="fr-FR" sz="2800" dirty="0" smtClean="0"/>
              <a:t> </a:t>
            </a:r>
            <a:r>
              <a:rPr lang="fr-FR" sz="2800" b="1" dirty="0" smtClean="0"/>
              <a:t>de</a:t>
            </a:r>
            <a:r>
              <a:rPr lang="fr-FR" sz="2800" dirty="0" smtClean="0"/>
              <a:t> la </a:t>
            </a:r>
            <a:r>
              <a:rPr lang="fr-FR" sz="2800" b="1" dirty="0" smtClean="0"/>
              <a:t>taille</a:t>
            </a:r>
            <a:endParaRPr lang="fr-FR" sz="2800" b="1" dirty="0"/>
          </a:p>
        </p:txBody>
      </p:sp>
      <p:sp>
        <p:nvSpPr>
          <p:cNvPr id="5" name="Rectangle 4"/>
          <p:cNvSpPr/>
          <p:nvPr/>
        </p:nvSpPr>
        <p:spPr>
          <a:xfrm>
            <a:off x="214282" y="1071546"/>
            <a:ext cx="8786874" cy="2031325"/>
          </a:xfrm>
          <a:prstGeom prst="rect">
            <a:avLst/>
          </a:prstGeom>
        </p:spPr>
        <p:txBody>
          <a:bodyPr wrap="square">
            <a:spAutoFit/>
          </a:bodyPr>
          <a:lstStyle/>
          <a:p>
            <a:pPr algn="just"/>
            <a:r>
              <a:rPr lang="fr-FR" dirty="0" smtClean="0"/>
              <a:t>La taille est déterminée par la longueur du squelette. La toise doit mesurer avec une précision d’un millimètre. Avant deux ans, elle est mesurée en position couchée (longueur couchée ). Après deux ans, elle est mesurée debout. La taille est évaluée au moins tous les trimestres dans la première année, tous les semestres chez le jeune enfant, puis une fois par an. Les valeurs sont reportées sur les courbes de croissance de référence figurant dans le carnet de Santé. On utilise les courbes de croissance de référence de l’OMS  selon le sexe et l’âge. </a:t>
            </a:r>
          </a:p>
        </p:txBody>
      </p:sp>
      <p:sp>
        <p:nvSpPr>
          <p:cNvPr id="6" name="Rectangle 5"/>
          <p:cNvSpPr/>
          <p:nvPr/>
        </p:nvSpPr>
        <p:spPr>
          <a:xfrm>
            <a:off x="571472" y="3214686"/>
            <a:ext cx="3118931" cy="523220"/>
          </a:xfrm>
          <a:prstGeom prst="rect">
            <a:avLst/>
          </a:prstGeom>
        </p:spPr>
        <p:txBody>
          <a:bodyPr wrap="none">
            <a:spAutoFit/>
          </a:bodyPr>
          <a:lstStyle/>
          <a:p>
            <a:r>
              <a:rPr lang="fr-FR" sz="2800" dirty="0" smtClean="0"/>
              <a:t>2.  </a:t>
            </a:r>
            <a:r>
              <a:rPr lang="fr-FR" sz="2800" b="1" dirty="0" smtClean="0"/>
              <a:t>Mesure du poids</a:t>
            </a:r>
            <a:endParaRPr lang="fr-FR" sz="2800" b="1" dirty="0"/>
          </a:p>
        </p:txBody>
      </p:sp>
      <p:sp>
        <p:nvSpPr>
          <p:cNvPr id="7" name="Rectangle 6"/>
          <p:cNvSpPr/>
          <p:nvPr/>
        </p:nvSpPr>
        <p:spPr>
          <a:xfrm>
            <a:off x="214282" y="3786190"/>
            <a:ext cx="8715436" cy="1477328"/>
          </a:xfrm>
          <a:prstGeom prst="rect">
            <a:avLst/>
          </a:prstGeom>
        </p:spPr>
        <p:txBody>
          <a:bodyPr wrap="square">
            <a:spAutoFit/>
          </a:bodyPr>
          <a:lstStyle/>
          <a:p>
            <a:r>
              <a:rPr lang="fr-FR" dirty="0" smtClean="0"/>
              <a:t>Selon l’âge de l’enfant, le poids est mesuré par deux types de balance : un pèse-bébé pour les enfants de moins de trois ans, et une balance pour les enfants plus grands. Le poids est   mesuré avec une précision de 10 g chez le nourrisson pesé nu, de 100 g chez I’ enfant plus âgé, pesé nu ou avec un sous-vêtement léger, de préférence le matin. Comme pour la taille ; les valeurs sont reportées sur les courbes de croissance de référence selon le sexe et l’âge.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721" y="285728"/>
            <a:ext cx="8715436" cy="954107"/>
          </a:xfrm>
          <a:prstGeom prst="rect">
            <a:avLst/>
          </a:prstGeom>
        </p:spPr>
        <p:txBody>
          <a:bodyPr wrap="square">
            <a:spAutoFit/>
          </a:bodyPr>
          <a:lstStyle/>
          <a:p>
            <a:r>
              <a:rPr lang="fr-FR" sz="2800" dirty="0" smtClean="0"/>
              <a:t>3.  </a:t>
            </a:r>
            <a:r>
              <a:rPr lang="fr-FR" sz="2800" b="1" dirty="0" smtClean="0"/>
              <a:t>Périmètre crânien ou « circonférence céphalique maximale »</a:t>
            </a:r>
            <a:endParaRPr lang="fr-FR" sz="2800" dirty="0" smtClean="0"/>
          </a:p>
        </p:txBody>
      </p:sp>
      <p:sp>
        <p:nvSpPr>
          <p:cNvPr id="7" name="Rectangle 6"/>
          <p:cNvSpPr/>
          <p:nvPr/>
        </p:nvSpPr>
        <p:spPr>
          <a:xfrm>
            <a:off x="214282" y="1166843"/>
            <a:ext cx="8715436" cy="2246769"/>
          </a:xfrm>
          <a:prstGeom prst="rect">
            <a:avLst/>
          </a:prstGeom>
        </p:spPr>
        <p:txBody>
          <a:bodyPr wrap="square">
            <a:spAutoFit/>
          </a:bodyPr>
          <a:lstStyle/>
          <a:p>
            <a:pPr algn="just"/>
            <a:r>
              <a:rPr lang="fr-FR" sz="2000" dirty="0" smtClean="0"/>
              <a:t>La mesure du périmètre crânien est en rapport direct avec le volume de l’encéphale et son poids. II est mesuré avec un mètre ruban souple gradué, au niveau du périmètre maximal (</a:t>
            </a:r>
            <a:r>
              <a:rPr lang="fr-FR" sz="2000" dirty="0" err="1" smtClean="0"/>
              <a:t>fronto</a:t>
            </a:r>
            <a:r>
              <a:rPr lang="fr-FR" sz="2000" dirty="0" smtClean="0"/>
              <a:t>-occipital). II augmente rapidement dans la première année, passant de 35 cm en moyenne à la naissance à 47,5 cm à un an. Sa croissance se ralentit rapidement par la suite. A trois ans, il atteint chez les garçons en moyenne 50 cm, soit 88 % de sa valeur définitive (57 cm) chez I’ homme adulte (respectivement 49 et 55 cm chez les filles).</a:t>
            </a:r>
            <a:endParaRPr lang="fr-FR" sz="2000" dirty="0"/>
          </a:p>
        </p:txBody>
      </p:sp>
      <p:pic>
        <p:nvPicPr>
          <p:cNvPr id="6146" name="Picture 2" descr="Image associée"/>
          <p:cNvPicPr>
            <a:picLocks noChangeAspect="1" noChangeArrowheads="1"/>
          </p:cNvPicPr>
          <p:nvPr/>
        </p:nvPicPr>
        <p:blipFill>
          <a:blip r:embed="rId2"/>
          <a:srcRect/>
          <a:stretch>
            <a:fillRect/>
          </a:stretch>
        </p:blipFill>
        <p:spPr bwMode="auto">
          <a:xfrm>
            <a:off x="1447815" y="3500438"/>
            <a:ext cx="5267325" cy="307183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645456"/>
            <a:ext cx="8429684" cy="5632311"/>
          </a:xfrm>
          <a:prstGeom prst="rect">
            <a:avLst/>
          </a:prstGeom>
        </p:spPr>
        <p:txBody>
          <a:bodyPr wrap="square">
            <a:spAutoFit/>
          </a:bodyPr>
          <a:lstStyle/>
          <a:p>
            <a:pPr algn="just"/>
            <a:endParaRPr lang="fr-FR" sz="2400" dirty="0" smtClean="0"/>
          </a:p>
          <a:p>
            <a:pPr algn="just"/>
            <a:r>
              <a:rPr lang="fr-FR" sz="2400" dirty="0" smtClean="0"/>
              <a:t>Le </a:t>
            </a:r>
            <a:r>
              <a:rPr lang="fr-FR" sz="2400" dirty="0" smtClean="0"/>
              <a:t>périmètre brachial est un indicateur de la masse musculaire et donc principalement de l’état de nutrition protéique. La mesure se fait sur le bras gauche relaxé le long du corps à la mi-hauteur entre le coude et l’épaule à l’aide d’un mètre ruban. Chez l’enfant, on utilise aussi le bracelet brachial (appelé également bande de Shakir ou « </a:t>
            </a:r>
            <a:r>
              <a:rPr lang="fr-FR" sz="2400" dirty="0" err="1" smtClean="0"/>
              <a:t>Mid</a:t>
            </a:r>
            <a:r>
              <a:rPr lang="fr-FR" sz="2400" dirty="0" smtClean="0"/>
              <a:t> </a:t>
            </a:r>
            <a:r>
              <a:rPr lang="fr-FR" sz="2400" dirty="0" err="1" smtClean="0"/>
              <a:t>upper</a:t>
            </a:r>
            <a:r>
              <a:rPr lang="fr-FR" sz="2400" dirty="0" smtClean="0"/>
              <a:t> arm </a:t>
            </a:r>
            <a:r>
              <a:rPr lang="fr-FR" sz="2400" dirty="0" err="1" smtClean="0"/>
              <a:t>circumference</a:t>
            </a:r>
            <a:r>
              <a:rPr lang="fr-FR" sz="2400" dirty="0" smtClean="0"/>
              <a:t> (MUAC)»). Divisé en trois couleurs, vert, jaune et rouge, il permet de déterminer si l’enfant est atteint ou non de malnutrition, et si oui, de quelle forme de malnutrition il souffre (UNICEF, 2011).</a:t>
            </a:r>
          </a:p>
          <a:p>
            <a:pPr algn="just"/>
            <a:r>
              <a:rPr lang="fr-FR" sz="2400" dirty="0" smtClean="0"/>
              <a:t>Le calcul du rapport périmètre brachial/périmètre céphalique est le reflet de l’état nutritionnel chez l’enfant jusqu’à 5-6 ans. Ce rapport est normal lorsqu’il est supérieur à 0,3 ; on parle de dénutrition modérée lorsqu’il est entre 0,28 et 0,3, et de dénutrition sévère lorsqu’il est inférieur à 0,28. </a:t>
            </a:r>
            <a:endParaRPr lang="fr-FR" sz="2400" dirty="0"/>
          </a:p>
        </p:txBody>
      </p:sp>
      <p:sp>
        <p:nvSpPr>
          <p:cNvPr id="3" name="Rectangle 2"/>
          <p:cNvSpPr/>
          <p:nvPr/>
        </p:nvSpPr>
        <p:spPr>
          <a:xfrm>
            <a:off x="319533" y="285728"/>
            <a:ext cx="3638240" cy="523220"/>
          </a:xfrm>
          <a:prstGeom prst="rect">
            <a:avLst/>
          </a:prstGeom>
        </p:spPr>
        <p:txBody>
          <a:bodyPr wrap="none">
            <a:spAutoFit/>
          </a:bodyPr>
          <a:lstStyle/>
          <a:p>
            <a:r>
              <a:rPr lang="fr-FR" sz="2800" dirty="0" smtClean="0"/>
              <a:t>4.  </a:t>
            </a:r>
            <a:r>
              <a:rPr lang="fr-FR" sz="2800" b="1" dirty="0" smtClean="0"/>
              <a:t>Périmètre  brachiale</a:t>
            </a:r>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ésultat de recherche d'images pour &quot;mesure périmetre brachiale image&quot;"/>
          <p:cNvPicPr>
            <a:picLocks noChangeAspect="1" noChangeArrowheads="1"/>
          </p:cNvPicPr>
          <p:nvPr/>
        </p:nvPicPr>
        <p:blipFill>
          <a:blip r:embed="rId2"/>
          <a:srcRect/>
          <a:stretch>
            <a:fillRect/>
          </a:stretch>
        </p:blipFill>
        <p:spPr bwMode="auto">
          <a:xfrm>
            <a:off x="1500166" y="1200158"/>
            <a:ext cx="6172200" cy="35147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548326"/>
            <a:ext cx="6936001" cy="523220"/>
          </a:xfrm>
          <a:prstGeom prst="rect">
            <a:avLst/>
          </a:prstGeom>
        </p:spPr>
        <p:txBody>
          <a:bodyPr wrap="none">
            <a:spAutoFit/>
          </a:bodyPr>
          <a:lstStyle/>
          <a:p>
            <a:r>
              <a:rPr lang="fr-FR" sz="2800" b="1" dirty="0" smtClean="0"/>
              <a:t>5.  Circonférence musculaire  brachiale (CMB)</a:t>
            </a:r>
            <a:endParaRPr lang="fr-FR" sz="2800" b="1" dirty="0"/>
          </a:p>
        </p:txBody>
      </p:sp>
      <p:sp>
        <p:nvSpPr>
          <p:cNvPr id="5" name="Rectangle 4"/>
          <p:cNvSpPr/>
          <p:nvPr/>
        </p:nvSpPr>
        <p:spPr>
          <a:xfrm>
            <a:off x="214282" y="2192246"/>
            <a:ext cx="8643998" cy="2308324"/>
          </a:xfrm>
          <a:prstGeom prst="rect">
            <a:avLst/>
          </a:prstGeom>
        </p:spPr>
        <p:txBody>
          <a:bodyPr wrap="square">
            <a:spAutoFit/>
          </a:bodyPr>
          <a:lstStyle/>
          <a:p>
            <a:r>
              <a:rPr lang="fr-FR" sz="2400" dirty="0" smtClean="0"/>
              <a:t>est le reflet de la masse maigre, et est obtenue à partir des valeurs du périmètre brachial (PB en cm) et du </a:t>
            </a:r>
            <a:r>
              <a:rPr lang="fr-FR" sz="2400" dirty="0" smtClean="0"/>
              <a:t>pli cutané </a:t>
            </a:r>
            <a:r>
              <a:rPr lang="fr-FR" sz="2400" dirty="0" err="1" smtClean="0"/>
              <a:t>tricipital</a:t>
            </a:r>
            <a:r>
              <a:rPr lang="fr-FR" sz="2400" dirty="0" smtClean="0"/>
              <a:t> PCT </a:t>
            </a:r>
            <a:r>
              <a:rPr lang="fr-FR" sz="2400" dirty="0" smtClean="0"/>
              <a:t>(en mm) en appliquant la formule : CMB = PB – 3,14 x PCT (</a:t>
            </a:r>
            <a:r>
              <a:rPr lang="fr-FR" sz="2400" dirty="0" err="1" smtClean="0"/>
              <a:t>Frisancho</a:t>
            </a:r>
            <a:r>
              <a:rPr lang="fr-FR" sz="2400" dirty="0" smtClean="0"/>
              <a:t> 1974). Les tables de </a:t>
            </a:r>
            <a:r>
              <a:rPr lang="fr-FR" sz="2400" dirty="0" err="1" smtClean="0"/>
              <a:t>Frisancho</a:t>
            </a:r>
            <a:r>
              <a:rPr lang="fr-FR" sz="2400" dirty="0" smtClean="0"/>
              <a:t> ou les tables OMS concernant la CMB permettent de classer les patients en trois catégories : patients ayant une MM basse, normale ou </a:t>
            </a:r>
            <a:r>
              <a:rPr lang="fr-FR" sz="2400" dirty="0" smtClean="0"/>
              <a:t>élevée.</a:t>
            </a:r>
            <a:r>
              <a:rPr lang="fr-FR"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2564228" cy="523220"/>
          </a:xfrm>
          <a:prstGeom prst="rect">
            <a:avLst/>
          </a:prstGeom>
        </p:spPr>
        <p:txBody>
          <a:bodyPr wrap="none">
            <a:spAutoFit/>
          </a:bodyPr>
          <a:lstStyle/>
          <a:p>
            <a:r>
              <a:rPr lang="fr-FR" sz="2800" dirty="0" smtClean="0"/>
              <a:t>5.  </a:t>
            </a:r>
            <a:r>
              <a:rPr lang="fr-FR" sz="2800" b="1" dirty="0" smtClean="0"/>
              <a:t>Tour de taille</a:t>
            </a:r>
            <a:endParaRPr lang="fr-FR" sz="2800" dirty="0"/>
          </a:p>
        </p:txBody>
      </p:sp>
      <p:sp>
        <p:nvSpPr>
          <p:cNvPr id="5" name="Rectangle 4"/>
          <p:cNvSpPr/>
          <p:nvPr/>
        </p:nvSpPr>
        <p:spPr>
          <a:xfrm>
            <a:off x="142844" y="751344"/>
            <a:ext cx="8786874" cy="2862322"/>
          </a:xfrm>
          <a:prstGeom prst="rect">
            <a:avLst/>
          </a:prstGeom>
        </p:spPr>
        <p:txBody>
          <a:bodyPr wrap="square">
            <a:spAutoFit/>
          </a:bodyPr>
          <a:lstStyle/>
          <a:p>
            <a:pPr algn="just"/>
            <a:r>
              <a:rPr lang="fr-FR" sz="2000" dirty="0" smtClean="0"/>
              <a:t>Le tour de taille (ou circonférence de taille) est mesuré avec un mètre-ruban à mi distance entre le rebord costal inférieur et l’épine iliaque </a:t>
            </a:r>
            <a:r>
              <a:rPr lang="fr-FR" sz="2000" dirty="0" err="1" smtClean="0"/>
              <a:t>antéro</a:t>
            </a:r>
            <a:r>
              <a:rPr lang="fr-FR" sz="2000" dirty="0" smtClean="0"/>
              <a:t>-supérieure sur la ligne </a:t>
            </a:r>
            <a:r>
              <a:rPr lang="fr-FR" sz="2000" dirty="0" err="1" smtClean="0"/>
              <a:t>médioaxillaire</a:t>
            </a:r>
            <a:r>
              <a:rPr lang="fr-FR" sz="2000" dirty="0" smtClean="0"/>
              <a:t>, à la fin d’une expiration normale et sans exercer de pression sur la peau. Le tour de taille est bien corrélé à l’adiposité viscérale, responsable dans la survenue de maladies cardiovasculaires, du diabète de type 2 et plus récemment de certains cancers (</a:t>
            </a:r>
            <a:r>
              <a:rPr lang="fr-FR" sz="2000" dirty="0" err="1" smtClean="0"/>
              <a:t>Oppert</a:t>
            </a:r>
            <a:r>
              <a:rPr lang="fr-FR" sz="2000" dirty="0" smtClean="0"/>
              <a:t>, 2005 ; Jensen, 2008). La mesure de la circonférence abdominale est potentiellement intéressante pour identifier les enfants avec des complications métaboliques (Must et Anderson, 2006).</a:t>
            </a:r>
          </a:p>
          <a:p>
            <a:pPr algn="just"/>
            <a:endParaRPr lang="fr-FR" sz="2000" dirty="0"/>
          </a:p>
        </p:txBody>
      </p:sp>
      <p:sp>
        <p:nvSpPr>
          <p:cNvPr id="6" name="Rectangle 5"/>
          <p:cNvSpPr/>
          <p:nvPr/>
        </p:nvSpPr>
        <p:spPr>
          <a:xfrm>
            <a:off x="481702" y="3429000"/>
            <a:ext cx="6233438" cy="523220"/>
          </a:xfrm>
          <a:prstGeom prst="rect">
            <a:avLst/>
          </a:prstGeom>
        </p:spPr>
        <p:txBody>
          <a:bodyPr wrap="none">
            <a:spAutoFit/>
          </a:bodyPr>
          <a:lstStyle/>
          <a:p>
            <a:r>
              <a:rPr lang="fr-FR" sz="2800" b="1" dirty="0" smtClean="0"/>
              <a:t>6. Mesure de l’épaisseur des plis cutanés</a:t>
            </a:r>
            <a:endParaRPr lang="fr-FR" sz="2800" dirty="0"/>
          </a:p>
        </p:txBody>
      </p:sp>
      <p:pic>
        <p:nvPicPr>
          <p:cNvPr id="2050" name="Picture 2"/>
          <p:cNvPicPr>
            <a:picLocks noChangeAspect="1" noChangeArrowheads="1"/>
          </p:cNvPicPr>
          <p:nvPr/>
        </p:nvPicPr>
        <p:blipFill>
          <a:blip r:embed="rId2"/>
          <a:srcRect/>
          <a:stretch>
            <a:fillRect/>
          </a:stretch>
        </p:blipFill>
        <p:spPr bwMode="auto">
          <a:xfrm>
            <a:off x="923919" y="4071942"/>
            <a:ext cx="2790825" cy="21050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853009" y="4000504"/>
            <a:ext cx="2790825" cy="2105025"/>
          </a:xfrm>
          <a:prstGeom prst="rect">
            <a:avLst/>
          </a:prstGeom>
          <a:noFill/>
          <a:ln w="9525">
            <a:noFill/>
            <a:miter lim="800000"/>
            <a:headEnd/>
            <a:tailEnd/>
          </a:ln>
          <a:effectLst/>
        </p:spPr>
      </p:pic>
      <p:sp>
        <p:nvSpPr>
          <p:cNvPr id="10" name="Rectangle 9"/>
          <p:cNvSpPr/>
          <p:nvPr/>
        </p:nvSpPr>
        <p:spPr>
          <a:xfrm>
            <a:off x="1500166" y="6286520"/>
            <a:ext cx="6143668" cy="369332"/>
          </a:xfrm>
          <a:prstGeom prst="rect">
            <a:avLst/>
          </a:prstGeom>
        </p:spPr>
        <p:txBody>
          <a:bodyPr wrap="square">
            <a:spAutoFit/>
          </a:bodyPr>
          <a:lstStyle/>
          <a:p>
            <a:r>
              <a:rPr lang="fr-FR" b="1" dirty="0" smtClean="0"/>
              <a:t>Mesure des plis cutanés sous-scapulaire et supra-iliaque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7"/>
            <a:ext cx="8715436" cy="5632311"/>
          </a:xfrm>
          <a:prstGeom prst="rect">
            <a:avLst/>
          </a:prstGeom>
        </p:spPr>
        <p:txBody>
          <a:bodyPr wrap="square">
            <a:spAutoFit/>
          </a:bodyPr>
          <a:lstStyle/>
          <a:p>
            <a:pPr algn="just"/>
            <a:r>
              <a:rPr lang="fr-FR" sz="2000" dirty="0" smtClean="0"/>
              <a:t>La méthode des plis cutanés est basée sur l’hypothèse que les sites choisis pour cette mesure représenteraient l’épaisseur moyenne du tissu adipeux sous-cutané et que celui-ci reflèterait une proportion constante de la masse grasse totale. La mesure s’effectue avec un compas spécial (compas de plis type </a:t>
            </a:r>
            <a:r>
              <a:rPr lang="fr-FR" sz="2000" dirty="0" err="1" smtClean="0"/>
              <a:t>Harpenden</a:t>
            </a:r>
            <a:r>
              <a:rPr lang="fr-FR" sz="2000" dirty="0" smtClean="0"/>
              <a:t>) qui exerce une pression standardisée (10 g/mm2) quelle que soit l’épaisseur de la peau pincée (Linares et </a:t>
            </a:r>
            <a:r>
              <a:rPr lang="fr-FR" sz="2000" dirty="0" err="1" smtClean="0"/>
              <a:t>Oppert</a:t>
            </a:r>
            <a:r>
              <a:rPr lang="fr-FR" sz="2000" dirty="0" smtClean="0"/>
              <a:t> ,2009).</a:t>
            </a:r>
          </a:p>
          <a:p>
            <a:pPr algn="just"/>
            <a:r>
              <a:rPr lang="fr-FR" sz="2000" dirty="0" smtClean="0"/>
              <a:t>Quatre plis cutanés sont fréquemment mesurés :</a:t>
            </a:r>
          </a:p>
          <a:p>
            <a:pPr algn="just"/>
            <a:r>
              <a:rPr lang="fr-FR" sz="2000" dirty="0" smtClean="0"/>
              <a:t>- </a:t>
            </a:r>
            <a:r>
              <a:rPr lang="fr-FR" sz="2000" b="1" dirty="0" smtClean="0"/>
              <a:t>pli cutané </a:t>
            </a:r>
            <a:r>
              <a:rPr lang="fr-FR" sz="2000" b="1" dirty="0" err="1" smtClean="0"/>
              <a:t>tricipital</a:t>
            </a:r>
            <a:r>
              <a:rPr lang="fr-FR" sz="2000" b="1" dirty="0" smtClean="0"/>
              <a:t> </a:t>
            </a:r>
            <a:r>
              <a:rPr lang="fr-FR" sz="2000" dirty="0" smtClean="0"/>
              <a:t>: à mi-hauteur du bras au niveau de la voussure du triceps.</a:t>
            </a:r>
          </a:p>
          <a:p>
            <a:pPr algn="just"/>
            <a:r>
              <a:rPr lang="fr-FR" sz="2000" b="1" dirty="0" smtClean="0"/>
              <a:t>- pli cutané bicipital </a:t>
            </a:r>
            <a:r>
              <a:rPr lang="fr-FR" sz="2000" dirty="0" smtClean="0"/>
              <a:t>: à mi-hauteur du bras au niveau de la voussure du biceps</a:t>
            </a:r>
          </a:p>
          <a:p>
            <a:pPr algn="just"/>
            <a:r>
              <a:rPr lang="fr-FR" sz="2000" dirty="0" smtClean="0"/>
              <a:t>- </a:t>
            </a:r>
            <a:r>
              <a:rPr lang="fr-FR" sz="2000" b="1" dirty="0" smtClean="0"/>
              <a:t>pli cutané sous-scapulaire </a:t>
            </a:r>
            <a:r>
              <a:rPr lang="fr-FR" sz="2000" dirty="0" smtClean="0"/>
              <a:t>: 1 cm sous l’angle inférieur de l’omoplate</a:t>
            </a:r>
          </a:p>
          <a:p>
            <a:pPr algn="just">
              <a:buFontTx/>
              <a:buChar char="-"/>
            </a:pPr>
            <a:r>
              <a:rPr lang="fr-FR" sz="2000" b="1" dirty="0" smtClean="0"/>
              <a:t>pli cutané supra-iliaque </a:t>
            </a:r>
            <a:r>
              <a:rPr lang="fr-FR" sz="2000" dirty="0" smtClean="0"/>
              <a:t>: 1 cm au-dessus de la crête iliaque</a:t>
            </a:r>
            <a:r>
              <a:rPr lang="fr-FR" sz="2000" dirty="0" smtClean="0"/>
              <a:t>. (c’est la partie supérieure d’un des os du  bassi</a:t>
            </a:r>
            <a:r>
              <a:rPr lang="fr-FR" sz="2000" dirty="0" smtClean="0"/>
              <a:t>n, l’os coxal).</a:t>
            </a:r>
            <a:endParaRPr lang="fr-FR" sz="2000" dirty="0" smtClean="0"/>
          </a:p>
          <a:p>
            <a:pPr algn="just">
              <a:buFontTx/>
              <a:buChar char="-"/>
            </a:pPr>
            <a:endParaRPr lang="fr-FR" sz="2000" dirty="0" smtClean="0"/>
          </a:p>
          <a:p>
            <a:pPr algn="just"/>
            <a:r>
              <a:rPr lang="fr-FR" sz="2000" dirty="0" smtClean="0"/>
              <a:t>Les épaisseurs des quatre plis cutanés permettent d’estimer la masse grasse à partir des tables établies par </a:t>
            </a:r>
            <a:r>
              <a:rPr lang="fr-FR" sz="2000" dirty="0" err="1" smtClean="0"/>
              <a:t>Durnin</a:t>
            </a:r>
            <a:r>
              <a:rPr lang="fr-FR" sz="2000" dirty="0" smtClean="0"/>
              <a:t> en tenant compte de l’âge et du sexe. Ces tables estiment la densité corporelle. La MG (en% du poids corporel) est ensuite obtenue par l’équation de </a:t>
            </a:r>
            <a:r>
              <a:rPr lang="fr-FR" sz="2000" dirty="0" err="1" smtClean="0"/>
              <a:t>Siri</a:t>
            </a:r>
            <a:r>
              <a:rPr lang="fr-FR" sz="2000" dirty="0" smtClean="0"/>
              <a:t> (</a:t>
            </a:r>
            <a:r>
              <a:rPr lang="fr-FR" sz="2000" dirty="0" err="1" smtClean="0"/>
              <a:t>Durnin</a:t>
            </a:r>
            <a:r>
              <a:rPr lang="fr-FR" sz="2000" dirty="0" smtClean="0"/>
              <a:t> et </a:t>
            </a:r>
            <a:r>
              <a:rPr lang="fr-FR" sz="2000" dirty="0" err="1" smtClean="0"/>
              <a:t>Womersley</a:t>
            </a:r>
            <a:r>
              <a:rPr lang="fr-FR" sz="2000" dirty="0" smtClean="0"/>
              <a:t>, 1974). La masse maigre est calculée d’après la masse grasse (par différence avec le poids).</a:t>
            </a:r>
            <a:endParaRPr lang="fr-FR" sz="2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6632</TotalTime>
  <Words>1625</Words>
  <Application>Microsoft Office PowerPoint</Application>
  <PresentationFormat>Affichage à l'écran (4:3)</PresentationFormat>
  <Paragraphs>100</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bm</dc:creator>
  <cp:lastModifiedBy>bm</cp:lastModifiedBy>
  <cp:revision>60</cp:revision>
  <dcterms:created xsi:type="dcterms:W3CDTF">2019-02-13T10:04:13Z</dcterms:created>
  <dcterms:modified xsi:type="dcterms:W3CDTF">2019-02-24T17:45:56Z</dcterms:modified>
</cp:coreProperties>
</file>