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C81C6D0-31B4-4D5B-B769-DB716E772FD3}" type="datetimeFigureOut">
              <a:rPr lang="fr-FR" smtClean="0"/>
              <a:pPr/>
              <a:t>17/02/2020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12BA14-4E5B-48AF-A62A-7826F31B7D7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1C6D0-31B4-4D5B-B769-DB716E772FD3}" type="datetimeFigureOut">
              <a:rPr lang="fr-FR" smtClean="0"/>
              <a:pPr/>
              <a:t>17/02/2020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2BA14-4E5B-48AF-A62A-7826F31B7D7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commons.wikimedia.org/wiki/File:Masse_maigre.jpg?uselang=fr" TargetMode="External"/><Relationship Id="rId3" Type="http://schemas.openxmlformats.org/officeDocument/2006/relationships/hyperlink" Target="https://fr.wikipedia.org/wiki/Muscle" TargetMode="External"/><Relationship Id="rId7" Type="http://schemas.openxmlformats.org/officeDocument/2006/relationships/hyperlink" Target="https://sante-medecine.journaldesfemmes.fr/faq/17718-corps-humain-definition" TargetMode="External"/><Relationship Id="rId2" Type="http://schemas.openxmlformats.org/officeDocument/2006/relationships/hyperlink" Target="https://fr.wikipedia.org/wiki/Os" TargetMode="External"/><Relationship Id="rId1" Type="http://schemas.openxmlformats.org/officeDocument/2006/relationships/slideLayout" Target="../slideLayouts/slideLayout2.xml"/><Relationship Id="rId6" Type="http://schemas.openxmlformats.org/officeDocument/2006/relationships/hyperlink" Target="https://fr.wikipedia.org/wiki/M%C3%A9tabolisme_de_base" TargetMode="External"/><Relationship Id="rId5" Type="http://schemas.openxmlformats.org/officeDocument/2006/relationships/hyperlink" Target="https://fr.wikipedia.org/wiki/Peau" TargetMode="External"/><Relationship Id="rId4" Type="http://schemas.openxmlformats.org/officeDocument/2006/relationships/hyperlink" Target="https://fr.wikipedia.org/wiki/Organe" TargetMode="External"/><Relationship Id="rId9"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r.wikipedia.org/wiki/Malnutri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14546" y="214290"/>
            <a:ext cx="4609403" cy="769441"/>
          </a:xfrm>
          <a:prstGeom prst="rect">
            <a:avLst/>
          </a:prstGeom>
        </p:spPr>
        <p:txBody>
          <a:bodyPr wrap="none">
            <a:spAutoFit/>
          </a:bodyPr>
          <a:lstStyle/>
          <a:p>
            <a:r>
              <a:rPr lang="fr-FR" sz="4400" b="1" dirty="0" smtClean="0">
                <a:solidFill>
                  <a:srgbClr val="FF0000"/>
                </a:solidFill>
              </a:rPr>
              <a:t>Statut Nutritionnel</a:t>
            </a:r>
            <a:endParaRPr lang="fr-FR" sz="4400" dirty="0"/>
          </a:p>
        </p:txBody>
      </p:sp>
      <p:sp>
        <p:nvSpPr>
          <p:cNvPr id="8" name="ZoneTexte 7"/>
          <p:cNvSpPr txBox="1"/>
          <p:nvPr/>
        </p:nvSpPr>
        <p:spPr>
          <a:xfrm>
            <a:off x="214282" y="1071546"/>
            <a:ext cx="8833679" cy="4893647"/>
          </a:xfrm>
          <a:prstGeom prst="rect">
            <a:avLst/>
          </a:prstGeom>
          <a:noFill/>
        </p:spPr>
        <p:txBody>
          <a:bodyPr wrap="square" rtlCol="0">
            <a:spAutoFit/>
          </a:bodyPr>
          <a:lstStyle/>
          <a:p>
            <a:pPr algn="just"/>
            <a:r>
              <a:rPr lang="fr-FR" sz="2400" dirty="0" smtClean="0"/>
              <a:t>Etat physiologique d’un individu définie par la relation entre l’apport et les besoins en nutriments et par la capacité de l’organisme à digérer, à absorber et à utiliser ces nutriments.</a:t>
            </a:r>
          </a:p>
          <a:p>
            <a:pPr algn="just"/>
            <a:endParaRPr lang="fr-FR" sz="2400" dirty="0" smtClean="0"/>
          </a:p>
          <a:p>
            <a:pPr algn="just"/>
            <a:r>
              <a:rPr lang="fr-FR" sz="2400" b="1" dirty="0" smtClean="0">
                <a:solidFill>
                  <a:srgbClr val="00B050"/>
                </a:solidFill>
              </a:rPr>
              <a:t>Les macronutriments </a:t>
            </a:r>
            <a:r>
              <a:rPr lang="fr-FR" sz="2400" dirty="0" smtClean="0"/>
              <a:t>sont les protéines, les lipides et les glucides. Ils forment les ingrédients essentiels de l’alimentation et sont sources des apports énergétiques.   </a:t>
            </a:r>
          </a:p>
          <a:p>
            <a:pPr algn="just"/>
            <a:endParaRPr lang="fr-FR" sz="2400" dirty="0" smtClean="0"/>
          </a:p>
          <a:p>
            <a:pPr algn="just"/>
            <a:r>
              <a:rPr lang="fr-FR" sz="2400" b="1" dirty="0" smtClean="0">
                <a:solidFill>
                  <a:srgbClr val="00B050"/>
                </a:solidFill>
              </a:rPr>
              <a:t>Les micronutriments, </a:t>
            </a:r>
            <a:r>
              <a:rPr lang="fr-FR" sz="2400" dirty="0" smtClean="0"/>
              <a:t>au </a:t>
            </a:r>
            <a:r>
              <a:rPr lang="fr-FR" sz="2400" dirty="0" smtClean="0">
                <a:solidFill>
                  <a:schemeClr val="bg2">
                    <a:lumMod val="10000"/>
                  </a:schemeClr>
                </a:solidFill>
              </a:rPr>
              <a:t>contraire, ne procurent pratiquement aucune énergie mais sont des cofacteurs essentiels pour le </a:t>
            </a:r>
            <a:r>
              <a:rPr lang="fr-FR" sz="2400" dirty="0" smtClean="0">
                <a:solidFill>
                  <a:srgbClr val="FF0000"/>
                </a:solidFill>
              </a:rPr>
              <a:t>métabolisme</a:t>
            </a:r>
            <a:r>
              <a:rPr lang="fr-FR" sz="2400" dirty="0" smtClean="0">
                <a:solidFill>
                  <a:schemeClr val="bg2">
                    <a:lumMod val="10000"/>
                  </a:schemeClr>
                </a:solidFill>
              </a:rPr>
              <a:t>. Les micronutriments sont essentiellement </a:t>
            </a:r>
            <a:r>
              <a:rPr lang="fr-FR" sz="2400" dirty="0" smtClean="0">
                <a:solidFill>
                  <a:srgbClr val="0070C0"/>
                </a:solidFill>
              </a:rPr>
              <a:t>les vitamines  </a:t>
            </a:r>
            <a:r>
              <a:rPr lang="fr-FR" sz="2400" dirty="0" smtClean="0">
                <a:solidFill>
                  <a:schemeClr val="bg2">
                    <a:lumMod val="10000"/>
                  </a:schemeClr>
                </a:solidFill>
              </a:rPr>
              <a:t>(A, B, C,D,E et K) </a:t>
            </a:r>
            <a:r>
              <a:rPr lang="fr-FR" sz="2400" dirty="0" smtClean="0">
                <a:solidFill>
                  <a:srgbClr val="0070C0"/>
                </a:solidFill>
              </a:rPr>
              <a:t>les minéraux </a:t>
            </a:r>
            <a:r>
              <a:rPr lang="fr-FR" sz="2400" dirty="0" smtClean="0">
                <a:solidFill>
                  <a:schemeClr val="bg2">
                    <a:lumMod val="10000"/>
                  </a:schemeClr>
                </a:solidFill>
              </a:rPr>
              <a:t>(tels que: calcium, phosphore) et les </a:t>
            </a:r>
            <a:r>
              <a:rPr lang="fr-FR" sz="2400" dirty="0" smtClean="0">
                <a:solidFill>
                  <a:srgbClr val="0070C0"/>
                </a:solidFill>
              </a:rPr>
              <a:t>oligoéléments </a:t>
            </a:r>
            <a:r>
              <a:rPr lang="fr-FR" sz="2400" dirty="0" smtClean="0">
                <a:solidFill>
                  <a:schemeClr val="bg2">
                    <a:lumMod val="10000"/>
                  </a:schemeClr>
                </a:solidFill>
              </a:rPr>
              <a:t>(fer, zinc, sélénium, cuivre)</a:t>
            </a:r>
            <a:endParaRPr lang="fr-FR" sz="2400"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42909" y="214290"/>
            <a:ext cx="792961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pitchFamily="34" charset="0"/>
                <a:cs typeface="Arial" pitchFamily="34" charset="0"/>
              </a:rPr>
              <a:t>La </a:t>
            </a:r>
            <a:r>
              <a:rPr kumimoji="0" lang="fr-FR" sz="1800" b="1" i="0" u="none" strike="noStrike" cap="none" normalizeH="0" baseline="0" dirty="0" smtClean="0">
                <a:ln>
                  <a:noFill/>
                </a:ln>
                <a:solidFill>
                  <a:schemeClr val="tx1"/>
                </a:solidFill>
                <a:effectLst/>
                <a:latin typeface="Arial" pitchFamily="34" charset="0"/>
                <a:cs typeface="Arial" pitchFamily="34" charset="0"/>
              </a:rPr>
              <a:t>masse maigre</a:t>
            </a:r>
            <a:r>
              <a:rPr kumimoji="0" lang="fr-FR" sz="1800" b="0" i="0" u="none" strike="noStrike" cap="none" normalizeH="0" baseline="0" dirty="0" smtClean="0">
                <a:ln>
                  <a:noFill/>
                </a:ln>
                <a:solidFill>
                  <a:schemeClr val="tx1"/>
                </a:solidFill>
                <a:effectLst/>
                <a:latin typeface="Arial" pitchFamily="34" charset="0"/>
                <a:cs typeface="Arial" pitchFamily="34" charset="0"/>
              </a:rPr>
              <a:t>, par opposition à la masse grasse, est l'un des deux compartiments corporels du corps.</a:t>
            </a:r>
          </a:p>
          <a:p>
            <a:pPr algn="just"/>
            <a:r>
              <a:rPr lang="fr-FR" dirty="0" smtClean="0">
                <a:latin typeface="Arial" pitchFamily="34" charset="0"/>
                <a:cs typeface="Arial" pitchFamily="34" charset="0"/>
              </a:rPr>
              <a:t>La </a:t>
            </a:r>
            <a:r>
              <a:rPr lang="fr-FR" b="1" dirty="0" smtClean="0">
                <a:latin typeface="Arial" pitchFamily="34" charset="0"/>
                <a:cs typeface="Arial" pitchFamily="34" charset="0"/>
              </a:rPr>
              <a:t>masse maigre</a:t>
            </a:r>
            <a:r>
              <a:rPr lang="fr-FR" dirty="0" smtClean="0">
                <a:latin typeface="Arial" pitchFamily="34" charset="0"/>
                <a:cs typeface="Arial" pitchFamily="34" charset="0"/>
              </a:rPr>
              <a:t> représente un compartiment complexe. C'est le compartiment le plus important physiologiquement. Il représente 70 à 90 % du poids corporel, et est composé des </a:t>
            </a:r>
            <a:r>
              <a:rPr lang="fr-FR" dirty="0" smtClean="0">
                <a:latin typeface="Arial" pitchFamily="34" charset="0"/>
                <a:cs typeface="Arial" pitchFamily="34" charset="0"/>
                <a:hlinkClick r:id="rId2" tooltip="Os"/>
              </a:rPr>
              <a:t>os</a:t>
            </a:r>
            <a:r>
              <a:rPr lang="fr-FR" dirty="0" smtClean="0">
                <a:latin typeface="Arial" pitchFamily="34" charset="0"/>
                <a:cs typeface="Arial" pitchFamily="34" charset="0"/>
              </a:rPr>
              <a:t>, </a:t>
            </a:r>
            <a:r>
              <a:rPr lang="fr-FR" dirty="0" smtClean="0">
                <a:latin typeface="Arial" pitchFamily="34" charset="0"/>
                <a:cs typeface="Arial" pitchFamily="34" charset="0"/>
                <a:hlinkClick r:id="rId3" tooltip="Muscle"/>
              </a:rPr>
              <a:t>muscles</a:t>
            </a:r>
            <a:r>
              <a:rPr lang="fr-FR" dirty="0" smtClean="0">
                <a:latin typeface="Arial" pitchFamily="34" charset="0"/>
                <a:cs typeface="Arial" pitchFamily="34" charset="0"/>
              </a:rPr>
              <a:t>, </a:t>
            </a:r>
            <a:r>
              <a:rPr lang="fr-FR" dirty="0" smtClean="0">
                <a:latin typeface="Arial" pitchFamily="34" charset="0"/>
                <a:cs typeface="Arial" pitchFamily="34" charset="0"/>
                <a:hlinkClick r:id="rId4" tooltip="Organe"/>
              </a:rPr>
              <a:t>organes</a:t>
            </a:r>
            <a:r>
              <a:rPr lang="fr-FR" dirty="0" smtClean="0">
                <a:latin typeface="Arial" pitchFamily="34" charset="0"/>
                <a:cs typeface="Arial" pitchFamily="34" charset="0"/>
              </a:rPr>
              <a:t>, de la </a:t>
            </a:r>
            <a:r>
              <a:rPr lang="fr-FR" dirty="0" smtClean="0">
                <a:latin typeface="Arial" pitchFamily="34" charset="0"/>
                <a:cs typeface="Arial" pitchFamily="34" charset="0"/>
                <a:hlinkClick r:id="rId5" tooltip="Peau"/>
              </a:rPr>
              <a:t>peau</a:t>
            </a:r>
            <a:r>
              <a:rPr lang="fr-FR" dirty="0" smtClean="0">
                <a:latin typeface="Arial" pitchFamily="34" charset="0"/>
                <a:cs typeface="Arial" pitchFamily="34" charset="0"/>
              </a:rPr>
              <a:t> et des liquides du corps humain. Le </a:t>
            </a:r>
            <a:r>
              <a:rPr lang="fr-FR" dirty="0" smtClean="0">
                <a:latin typeface="Arial" pitchFamily="34" charset="0"/>
                <a:cs typeface="Arial" pitchFamily="34" charset="0"/>
                <a:hlinkClick r:id="rId6" tooltip="Métabolisme de base"/>
              </a:rPr>
              <a:t>métabolisme de base</a:t>
            </a:r>
            <a:r>
              <a:rPr lang="fr-FR" dirty="0" smtClean="0">
                <a:latin typeface="Arial" pitchFamily="34" charset="0"/>
                <a:cs typeface="Arial" pitchFamily="34" charset="0"/>
              </a:rPr>
              <a:t> de l'être humain dépend essentiellement de la masse maigre.</a:t>
            </a:r>
          </a:p>
          <a:p>
            <a:pPr algn="just"/>
            <a:r>
              <a:rPr lang="fr-FR" sz="2000" b="1" dirty="0" smtClean="0"/>
              <a:t>La masse grasse </a:t>
            </a:r>
            <a:r>
              <a:rPr lang="fr-FR" dirty="0" smtClean="0"/>
              <a:t>désigne une concentration importante de cellules graisseuses qui résulte d'une répartition désordonnée dans le </a:t>
            </a:r>
            <a:r>
              <a:rPr lang="fr-FR" dirty="0" smtClean="0">
                <a:hlinkClick r:id="rId7"/>
              </a:rPr>
              <a:t>corps humain</a:t>
            </a:r>
            <a:r>
              <a:rPr lang="fr-FR" dirty="0" smtClean="0"/>
              <a:t>. Cette répartition fluctue généralement en fonction du sexe et de l'âge. Ainsi, le taux de graisse chez un homme entre 17 et 29 ans, en bonne santé, est de 15% tandis que ce taux est de 25% chez la femme.</a:t>
            </a:r>
            <a:r>
              <a:rPr lang="fr-FR" dirty="0" smtClean="0">
                <a:latin typeface="Arial" pitchFamily="34" charset="0"/>
                <a:cs typeface="Arial" pitchFamily="34" charset="0"/>
              </a:rPr>
              <a:t> </a:t>
            </a:r>
          </a:p>
          <a:p>
            <a:endParaRPr lang="fr-FR" dirty="0" smtClean="0"/>
          </a:p>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charset="0"/>
                <a:cs typeface="Arial" charset="0"/>
              </a:rPr>
              <a:t> </a:t>
            </a:r>
          </a:p>
        </p:txBody>
      </p:sp>
      <p:pic>
        <p:nvPicPr>
          <p:cNvPr id="1026" name="Picture 2" descr="https://upload.wikimedia.org/wikipedia/commons/thumb/e/e9/Masse_maigre.jpg/296px-Masse_maigre.jpg">
            <a:hlinkClick r:id="rId8"/>
          </p:cNvPr>
          <p:cNvPicPr>
            <a:picLocks noChangeAspect="1" noChangeArrowheads="1"/>
          </p:cNvPicPr>
          <p:nvPr/>
        </p:nvPicPr>
        <p:blipFill>
          <a:blip r:embed="rId9"/>
          <a:srcRect/>
          <a:stretch>
            <a:fillRect/>
          </a:stretch>
        </p:blipFill>
        <p:spPr bwMode="auto">
          <a:xfrm>
            <a:off x="3428992" y="3714752"/>
            <a:ext cx="4643470" cy="264320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1142985"/>
            <a:ext cx="8501121" cy="3195654"/>
          </a:xfrm>
          <a:prstGeom prst="rect">
            <a:avLst/>
          </a:prstGeom>
          <a:noFill/>
          <a:ln w="9525">
            <a:noFill/>
            <a:miter lim="800000"/>
            <a:headEnd/>
            <a:tailEnd/>
          </a:ln>
          <a:effectLst/>
        </p:spPr>
      </p:pic>
      <p:sp>
        <p:nvSpPr>
          <p:cNvPr id="5" name="Rectangle 4"/>
          <p:cNvSpPr/>
          <p:nvPr/>
        </p:nvSpPr>
        <p:spPr>
          <a:xfrm>
            <a:off x="214282" y="5148876"/>
            <a:ext cx="8715436" cy="1231106"/>
          </a:xfrm>
          <a:prstGeom prst="rect">
            <a:avLst/>
          </a:prstGeom>
        </p:spPr>
        <p:txBody>
          <a:bodyPr wrap="square">
            <a:spAutoFit/>
          </a:bodyPr>
          <a:lstStyle/>
          <a:p>
            <a:pPr algn="ctr"/>
            <a:r>
              <a:rPr lang="fr-FR" sz="2800" b="1" dirty="0" smtClean="0"/>
              <a:t>Mesure de la composition corporelle par </a:t>
            </a:r>
            <a:r>
              <a:rPr lang="fr-FR" sz="2800" b="1" dirty="0" err="1" smtClean="0"/>
              <a:t>impédancemétrie</a:t>
            </a:r>
            <a:endParaRPr lang="fr-FR" sz="2800" b="1"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78076" y="214290"/>
            <a:ext cx="6451510" cy="769441"/>
          </a:xfrm>
          <a:prstGeom prst="rect">
            <a:avLst/>
          </a:prstGeom>
        </p:spPr>
        <p:txBody>
          <a:bodyPr wrap="none">
            <a:spAutoFit/>
          </a:bodyPr>
          <a:lstStyle/>
          <a:p>
            <a:r>
              <a:rPr lang="fr-FR" sz="4400" b="1" dirty="0" smtClean="0">
                <a:solidFill>
                  <a:srgbClr val="FF0000"/>
                </a:solidFill>
              </a:rPr>
              <a:t>Quelques définitions utiles</a:t>
            </a:r>
            <a:endParaRPr lang="fr-FR" sz="4400" dirty="0"/>
          </a:p>
        </p:txBody>
      </p:sp>
      <p:sp>
        <p:nvSpPr>
          <p:cNvPr id="5" name="Rectangle 4"/>
          <p:cNvSpPr/>
          <p:nvPr/>
        </p:nvSpPr>
        <p:spPr>
          <a:xfrm>
            <a:off x="214282" y="928670"/>
            <a:ext cx="8715436" cy="5786199"/>
          </a:xfrm>
          <a:prstGeom prst="rect">
            <a:avLst/>
          </a:prstGeom>
        </p:spPr>
        <p:txBody>
          <a:bodyPr wrap="square">
            <a:spAutoFit/>
          </a:bodyPr>
          <a:lstStyle/>
          <a:p>
            <a:pPr algn="just"/>
            <a:r>
              <a:rPr lang="fr-FR" dirty="0" smtClean="0"/>
              <a:t>Etat nutritionnel ou bilan </a:t>
            </a:r>
            <a:r>
              <a:rPr lang="fr-FR" dirty="0" err="1" smtClean="0"/>
              <a:t>nutrtionnel</a:t>
            </a:r>
            <a:r>
              <a:rPr lang="fr-FR" dirty="0" smtClean="0"/>
              <a:t> : identifier des problèmes nutritionnels d’une population d’une façon claire et mesurable </a:t>
            </a:r>
            <a:r>
              <a:rPr lang="fr-FR" b="1" dirty="0" smtClean="0"/>
              <a:t>L’évaluation de l’état nutritionnel</a:t>
            </a:r>
            <a:r>
              <a:rPr lang="fr-FR" dirty="0" smtClean="0"/>
              <a:t> vous permet de déterminer si une personne est bien nourrie ou sous-alimentée.</a:t>
            </a:r>
          </a:p>
          <a:p>
            <a:pPr algn="just"/>
            <a:r>
              <a:rPr lang="fr-FR" dirty="0" smtClean="0"/>
              <a:t>La </a:t>
            </a:r>
            <a:r>
              <a:rPr lang="fr-FR" sz="2400" b="1" dirty="0" smtClean="0">
                <a:solidFill>
                  <a:srgbClr val="FF0000"/>
                </a:solidFill>
              </a:rPr>
              <a:t>Malnutrition</a:t>
            </a:r>
            <a:r>
              <a:rPr lang="fr-FR" dirty="0" smtClean="0"/>
              <a:t> est un terme général souvent utilisé: L’O.MS : déséquilibre cellulaire entre la source de nutriment et d’énergie et les exigences du corps permettant d’assurer la croissance, l’entretien et les fonctions spécifiques.  </a:t>
            </a:r>
          </a:p>
          <a:p>
            <a:pPr algn="just">
              <a:buFont typeface="Wingdings" pitchFamily="2" charset="2"/>
              <a:buChar char="v"/>
            </a:pPr>
            <a:r>
              <a:rPr lang="fr-FR" dirty="0" smtClean="0"/>
              <a:t> </a:t>
            </a:r>
            <a:r>
              <a:rPr lang="fr-FR" b="1" dirty="0" smtClean="0"/>
              <a:t>à la place de </a:t>
            </a:r>
            <a:r>
              <a:rPr lang="fr-FR" sz="2400" b="1" dirty="0" smtClean="0">
                <a:solidFill>
                  <a:srgbClr val="C00000"/>
                </a:solidFill>
                <a:hlinkClick r:id="rId2" tooltip="Malnutrition"/>
              </a:rPr>
              <a:t>dénutrition</a:t>
            </a:r>
            <a:r>
              <a:rPr lang="fr-FR" b="1" dirty="0" smtClean="0"/>
              <a:t> </a:t>
            </a:r>
          </a:p>
          <a:p>
            <a:pPr algn="just">
              <a:buFont typeface="Wingdings" pitchFamily="2" charset="2"/>
              <a:buChar char="v"/>
            </a:pPr>
            <a:r>
              <a:rPr lang="fr-FR" dirty="0" smtClean="0"/>
              <a:t>mais il s’applique également </a:t>
            </a:r>
            <a:r>
              <a:rPr lang="fr-FR" b="1" dirty="0" smtClean="0"/>
              <a:t>à </a:t>
            </a:r>
            <a:r>
              <a:rPr lang="fr-FR" sz="2400" b="1" dirty="0" smtClean="0">
                <a:solidFill>
                  <a:srgbClr val="C00000"/>
                </a:solidFill>
                <a:hlinkClick r:id="rId2" tooltip="Malnutrition"/>
              </a:rPr>
              <a:t>la surnutrition</a:t>
            </a:r>
            <a:r>
              <a:rPr lang="fr-FR" b="1" dirty="0" smtClean="0">
                <a:solidFill>
                  <a:srgbClr val="C00000"/>
                </a:solidFill>
                <a:hlinkClick r:id="rId2" tooltip="Malnutrition"/>
              </a:rPr>
              <a:t>.</a:t>
            </a:r>
          </a:p>
          <a:p>
            <a:pPr algn="just">
              <a:buFont typeface="Wingdings" pitchFamily="2" charset="2"/>
              <a:buChar char="v"/>
            </a:pPr>
            <a:r>
              <a:rPr lang="fr-FR" dirty="0" smtClean="0"/>
              <a:t> Les gens souffrent </a:t>
            </a:r>
            <a:r>
              <a:rPr lang="fr-FR" b="1" dirty="0" smtClean="0"/>
              <a:t>de malnutrition si leur régime ne comprend pas suffisamment de calories et de protéines pour que le corps se développe ou reste en bonne santé s’ils ne sont pas capables de mettre à profit la nourriture qu’ils consomment à cause d’une maladie (dénutrition). </a:t>
            </a:r>
          </a:p>
          <a:p>
            <a:pPr algn="just">
              <a:buFont typeface="Wingdings" pitchFamily="2" charset="2"/>
              <a:buChar char="v"/>
            </a:pPr>
            <a:endParaRPr lang="fr-FR" b="1" dirty="0" smtClean="0"/>
          </a:p>
          <a:p>
            <a:pPr algn="just">
              <a:buFont typeface="Wingdings" pitchFamily="2" charset="2"/>
              <a:buChar char="v"/>
            </a:pPr>
            <a:r>
              <a:rPr lang="fr-FR" dirty="0" smtClean="0"/>
              <a:t>Ils souffrent </a:t>
            </a:r>
            <a:r>
              <a:rPr lang="fr-FR" sz="2000" b="1" dirty="0" smtClean="0">
                <a:solidFill>
                  <a:srgbClr val="C00000"/>
                </a:solidFill>
                <a:hlinkClick r:id="rId2" tooltip="Malnutrition"/>
              </a:rPr>
              <a:t>également de malnutrition s’ils consomment trop de calories (surnutrition).</a:t>
            </a:r>
          </a:p>
          <a:p>
            <a:pPr algn="just"/>
            <a:endParaRPr lang="fr-FR" b="1" dirty="0" smtClean="0">
              <a:hlinkClick r:id="rId2" tooltip="Malnutrition"/>
            </a:endParaRPr>
          </a:p>
          <a:p>
            <a:pPr algn="just"/>
            <a:r>
              <a:rPr lang="fr-FR" sz="2400" b="1" dirty="0" smtClean="0">
                <a:hlinkClick r:id="rId2" tooltip="Malnutrition"/>
              </a:rPr>
              <a:t>La dénutrition </a:t>
            </a:r>
            <a:r>
              <a:rPr lang="fr-FR" dirty="0" smtClean="0"/>
              <a:t>est un état pathologique résultant d'apports nutritionnels insuffisants en regard des dépenses énergétiques de l'organisme. </a:t>
            </a:r>
          </a:p>
          <a:p>
            <a:pPr algn="just"/>
            <a:r>
              <a:rPr lang="fr-FR" dirty="0" smtClean="0"/>
              <a:t>Lorsque les apports sont inadaptés en plus d'être insuffisants, on parle de </a:t>
            </a:r>
            <a:r>
              <a:rPr lang="fr-FR" b="1" dirty="0" smtClean="0">
                <a:solidFill>
                  <a:srgbClr val="C00000"/>
                </a:solidFill>
                <a:hlinkClick r:id="rId2" tooltip="Malnutrition"/>
              </a:rPr>
              <a:t>malnutrition</a:t>
            </a:r>
            <a:endParaRPr lang="fr-F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28860" y="214290"/>
            <a:ext cx="4043286" cy="769441"/>
          </a:xfrm>
          <a:prstGeom prst="rect">
            <a:avLst/>
          </a:prstGeom>
        </p:spPr>
        <p:txBody>
          <a:bodyPr wrap="none">
            <a:spAutoFit/>
          </a:bodyPr>
          <a:lstStyle/>
          <a:p>
            <a:r>
              <a:rPr lang="fr-FR" sz="4400" b="1" dirty="0" smtClean="0">
                <a:solidFill>
                  <a:srgbClr val="FF0000"/>
                </a:solidFill>
              </a:rPr>
              <a:t>Etat nutritionnel</a:t>
            </a:r>
            <a:endParaRPr lang="fr-FR" sz="4400" dirty="0"/>
          </a:p>
        </p:txBody>
      </p:sp>
      <p:sp>
        <p:nvSpPr>
          <p:cNvPr id="5" name="Rectangle 4"/>
          <p:cNvSpPr/>
          <p:nvPr/>
        </p:nvSpPr>
        <p:spPr>
          <a:xfrm>
            <a:off x="1000100" y="1345156"/>
            <a:ext cx="7072362" cy="369332"/>
          </a:xfrm>
          <a:prstGeom prst="rect">
            <a:avLst/>
          </a:prstGeom>
        </p:spPr>
        <p:txBody>
          <a:bodyPr wrap="square">
            <a:spAutoFit/>
          </a:bodyPr>
          <a:lstStyle/>
          <a:p>
            <a:r>
              <a:rPr lang="fr-FR" dirty="0" smtClean="0"/>
              <a:t> Elément important de l’état de santé d’un individu ou d’une population</a:t>
            </a:r>
            <a:endParaRPr lang="fr-FR" dirty="0"/>
          </a:p>
        </p:txBody>
      </p:sp>
      <p:sp>
        <p:nvSpPr>
          <p:cNvPr id="6" name="Rectangle 5"/>
          <p:cNvSpPr/>
          <p:nvPr/>
        </p:nvSpPr>
        <p:spPr>
          <a:xfrm>
            <a:off x="571472" y="2282603"/>
            <a:ext cx="8286808" cy="646331"/>
          </a:xfrm>
          <a:prstGeom prst="rect">
            <a:avLst/>
          </a:prstGeom>
        </p:spPr>
        <p:txBody>
          <a:bodyPr wrap="square">
            <a:spAutoFit/>
          </a:bodyPr>
          <a:lstStyle/>
          <a:p>
            <a:r>
              <a:rPr lang="fr-FR" dirty="0" smtClean="0"/>
              <a:t>Son étude est complexe du fait de sa nature biologique et de nombreux facteurs y sont associés</a:t>
            </a:r>
            <a:r>
              <a:rPr lang="fr-FR" b="1" dirty="0" smtClean="0"/>
              <a:t>:  épidémiologique</a:t>
            </a:r>
            <a:r>
              <a:rPr lang="fr-FR" dirty="0" smtClean="0"/>
              <a:t>, </a:t>
            </a:r>
            <a:r>
              <a:rPr lang="fr-FR" b="1" dirty="0" smtClean="0"/>
              <a:t>économique</a:t>
            </a:r>
            <a:r>
              <a:rPr lang="fr-FR" dirty="0" smtClean="0"/>
              <a:t>, </a:t>
            </a:r>
            <a:r>
              <a:rPr lang="fr-FR" b="1" dirty="0" smtClean="0"/>
              <a:t>sociaux</a:t>
            </a:r>
            <a:r>
              <a:rPr lang="fr-FR" dirty="0" smtClean="0"/>
              <a:t> voire psychologiques</a:t>
            </a:r>
            <a:endParaRPr lang="fr-FR" dirty="0"/>
          </a:p>
        </p:txBody>
      </p:sp>
      <p:sp>
        <p:nvSpPr>
          <p:cNvPr id="7" name="Rectangle 6"/>
          <p:cNvSpPr/>
          <p:nvPr/>
        </p:nvSpPr>
        <p:spPr>
          <a:xfrm>
            <a:off x="428596" y="3497049"/>
            <a:ext cx="8501122" cy="646331"/>
          </a:xfrm>
          <a:prstGeom prst="rect">
            <a:avLst/>
          </a:prstGeom>
        </p:spPr>
        <p:txBody>
          <a:bodyPr wrap="square">
            <a:spAutoFit/>
          </a:bodyPr>
          <a:lstStyle/>
          <a:p>
            <a:r>
              <a:rPr lang="fr-FR" dirty="0" smtClean="0"/>
              <a:t>Sa mesure est complexe  due  à une diversité biologique  </a:t>
            </a:r>
            <a:r>
              <a:rPr lang="fr-FR" dirty="0" err="1" smtClean="0"/>
              <a:t>cad</a:t>
            </a:r>
            <a:r>
              <a:rPr lang="fr-FR" dirty="0" smtClean="0"/>
              <a:t>  entre l’</a:t>
            </a:r>
            <a:r>
              <a:rPr lang="fr-FR" dirty="0" err="1" smtClean="0"/>
              <a:t>hérogénéité</a:t>
            </a:r>
            <a:r>
              <a:rPr lang="fr-FR" dirty="0" smtClean="0"/>
              <a:t>  entre personnes  et entre population.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3042" y="71414"/>
            <a:ext cx="6336991" cy="769441"/>
          </a:xfrm>
          <a:prstGeom prst="rect">
            <a:avLst/>
          </a:prstGeom>
        </p:spPr>
        <p:txBody>
          <a:bodyPr wrap="none">
            <a:spAutoFit/>
          </a:bodyPr>
          <a:lstStyle/>
          <a:p>
            <a:r>
              <a:rPr lang="fr-FR" sz="4400" b="1" dirty="0" smtClean="0">
                <a:solidFill>
                  <a:srgbClr val="FF0000"/>
                </a:solidFill>
              </a:rPr>
              <a:t>Causes d’une malnutrition</a:t>
            </a:r>
            <a:endParaRPr lang="fr-FR" sz="4400" dirty="0"/>
          </a:p>
        </p:txBody>
      </p:sp>
      <p:sp>
        <p:nvSpPr>
          <p:cNvPr id="5" name="Rectangle 4"/>
          <p:cNvSpPr/>
          <p:nvPr/>
        </p:nvSpPr>
        <p:spPr>
          <a:xfrm>
            <a:off x="214282" y="1000108"/>
            <a:ext cx="8715436" cy="5586145"/>
          </a:xfrm>
          <a:prstGeom prst="rect">
            <a:avLst/>
          </a:prstGeom>
        </p:spPr>
        <p:txBody>
          <a:bodyPr wrap="square">
            <a:spAutoFit/>
          </a:bodyPr>
          <a:lstStyle/>
          <a:p>
            <a:pPr>
              <a:buFont typeface="Wingdings" pitchFamily="2" charset="2"/>
              <a:buChar char="§"/>
            </a:pPr>
            <a:r>
              <a:rPr lang="en-US" sz="2000" b="1" dirty="0" smtClean="0">
                <a:solidFill>
                  <a:srgbClr val="0070C0"/>
                </a:solidFill>
              </a:rPr>
              <a:t>Malnutrition </a:t>
            </a:r>
            <a:r>
              <a:rPr lang="en-US" sz="2000" b="1" dirty="0" err="1" smtClean="0">
                <a:solidFill>
                  <a:srgbClr val="0070C0"/>
                </a:solidFill>
              </a:rPr>
              <a:t>peut</a:t>
            </a:r>
            <a:r>
              <a:rPr lang="en-US" sz="2000" b="1" dirty="0" smtClean="0">
                <a:solidFill>
                  <a:srgbClr val="0070C0"/>
                </a:solidFill>
              </a:rPr>
              <a:t> </a:t>
            </a:r>
            <a:r>
              <a:rPr lang="en-US" sz="2000" b="1" dirty="0" err="1" smtClean="0">
                <a:solidFill>
                  <a:srgbClr val="0070C0"/>
                </a:solidFill>
              </a:rPr>
              <a:t>résulter</a:t>
            </a:r>
            <a:r>
              <a:rPr lang="en-US" sz="2000" b="1" dirty="0" smtClean="0">
                <a:solidFill>
                  <a:srgbClr val="0070C0"/>
                </a:solidFill>
              </a:rPr>
              <a:t> de </a:t>
            </a:r>
            <a:r>
              <a:rPr lang="en-US" dirty="0" smtClean="0">
                <a:solidFill>
                  <a:srgbClr val="0070C0"/>
                </a:solidFill>
              </a:rPr>
              <a:t>:</a:t>
            </a:r>
          </a:p>
          <a:p>
            <a:pPr lvl="2">
              <a:lnSpc>
                <a:spcPct val="150000"/>
              </a:lnSpc>
              <a:buFont typeface="Wingdings" pitchFamily="2" charset="2"/>
              <a:buChar char="ü"/>
            </a:pPr>
            <a:r>
              <a:rPr lang="en-US" dirty="0" smtClean="0"/>
              <a:t>     </a:t>
            </a:r>
            <a:r>
              <a:rPr lang="en-US" dirty="0" err="1" smtClean="0"/>
              <a:t>Apport</a:t>
            </a:r>
            <a:r>
              <a:rPr lang="en-US" dirty="0" smtClean="0"/>
              <a:t> </a:t>
            </a:r>
            <a:r>
              <a:rPr lang="en-US" dirty="0" err="1" smtClean="0"/>
              <a:t>alimentaire</a:t>
            </a:r>
            <a:r>
              <a:rPr lang="en-US" dirty="0" smtClean="0"/>
              <a:t> </a:t>
            </a:r>
            <a:r>
              <a:rPr lang="en-US" dirty="0" err="1" smtClean="0"/>
              <a:t>inssufisant</a:t>
            </a:r>
            <a:endParaRPr lang="en-US" dirty="0" smtClean="0"/>
          </a:p>
          <a:p>
            <a:pPr lvl="2">
              <a:lnSpc>
                <a:spcPct val="150000"/>
              </a:lnSpc>
              <a:buFont typeface="Wingdings" pitchFamily="2" charset="2"/>
              <a:buChar char="ü"/>
            </a:pPr>
            <a:r>
              <a:rPr lang="en-US" dirty="0" smtClean="0"/>
              <a:t>      </a:t>
            </a:r>
            <a:r>
              <a:rPr lang="en-US" dirty="0" err="1" smtClean="0"/>
              <a:t>Malabsorption</a:t>
            </a:r>
            <a:r>
              <a:rPr lang="en-US" dirty="0" smtClean="0"/>
              <a:t> (</a:t>
            </a:r>
            <a:r>
              <a:rPr lang="en-US" dirty="0" err="1" smtClean="0"/>
              <a:t>Diarhées</a:t>
            </a:r>
            <a:r>
              <a:rPr lang="en-US" dirty="0" smtClean="0"/>
              <a:t> , inflammation </a:t>
            </a:r>
            <a:r>
              <a:rPr lang="en-US" dirty="0" err="1" smtClean="0"/>
              <a:t>intestinale</a:t>
            </a:r>
            <a:r>
              <a:rPr lang="en-US" dirty="0" smtClean="0"/>
              <a:t>) des aliments </a:t>
            </a:r>
            <a:r>
              <a:rPr lang="en-US" dirty="0" err="1" smtClean="0"/>
              <a:t>ingérés</a:t>
            </a:r>
            <a:endParaRPr lang="en-US" dirty="0" smtClean="0"/>
          </a:p>
          <a:p>
            <a:pPr lvl="2">
              <a:lnSpc>
                <a:spcPct val="150000"/>
              </a:lnSpc>
              <a:buNone/>
            </a:pPr>
            <a:r>
              <a:rPr lang="en-US" dirty="0" smtClean="0"/>
              <a:t>                                            </a:t>
            </a:r>
            <a:r>
              <a:rPr lang="en-US" dirty="0" err="1" smtClean="0"/>
              <a:t>une</a:t>
            </a:r>
            <a:r>
              <a:rPr lang="en-US" dirty="0" smtClean="0"/>
              <a:t> </a:t>
            </a:r>
            <a:r>
              <a:rPr lang="en-US" dirty="0" err="1" smtClean="0"/>
              <a:t>perte</a:t>
            </a:r>
            <a:r>
              <a:rPr lang="en-US" dirty="0" smtClean="0"/>
              <a:t> de </a:t>
            </a:r>
            <a:r>
              <a:rPr lang="en-US" dirty="0" err="1" smtClean="0"/>
              <a:t>poids</a:t>
            </a:r>
            <a:endParaRPr lang="en-US" dirty="0" smtClean="0"/>
          </a:p>
          <a:p>
            <a:pPr lvl="2">
              <a:lnSpc>
                <a:spcPct val="150000"/>
              </a:lnSpc>
              <a:buFont typeface="Wingdings" pitchFamily="2" charset="2"/>
              <a:buChar char="ü"/>
            </a:pPr>
            <a:r>
              <a:rPr lang="en-US" dirty="0" smtClean="0"/>
              <a:t>Omission des nutrients </a:t>
            </a:r>
            <a:r>
              <a:rPr lang="en-US" dirty="0" err="1" smtClean="0"/>
              <a:t>essentiels</a:t>
            </a:r>
            <a:r>
              <a:rPr lang="en-US" dirty="0" smtClean="0"/>
              <a:t>  (</a:t>
            </a:r>
            <a:r>
              <a:rPr lang="el-GR" dirty="0" smtClean="0"/>
              <a:t>ω</a:t>
            </a:r>
            <a:r>
              <a:rPr lang="fr-FR" dirty="0" smtClean="0"/>
              <a:t>3) </a:t>
            </a:r>
            <a:endParaRPr lang="en-US" dirty="0" smtClean="0"/>
          </a:p>
          <a:p>
            <a:pPr>
              <a:buFont typeface="Wingdings" pitchFamily="2" charset="2"/>
              <a:buChar char="§"/>
            </a:pPr>
            <a:r>
              <a:rPr lang="en-US" sz="2000" b="1" dirty="0" err="1" smtClean="0">
                <a:solidFill>
                  <a:srgbClr val="0070C0"/>
                </a:solidFill>
              </a:rPr>
              <a:t>Autres</a:t>
            </a:r>
            <a:r>
              <a:rPr lang="en-US" sz="2000" b="1" dirty="0" smtClean="0">
                <a:solidFill>
                  <a:srgbClr val="0070C0"/>
                </a:solidFill>
              </a:rPr>
              <a:t> causes </a:t>
            </a:r>
            <a:r>
              <a:rPr lang="en-US" sz="2000" b="1" dirty="0" err="1" smtClean="0">
                <a:solidFill>
                  <a:srgbClr val="0070C0"/>
                </a:solidFill>
              </a:rPr>
              <a:t>pouvant</a:t>
            </a:r>
            <a:r>
              <a:rPr lang="en-US" sz="2000" b="1" dirty="0" smtClean="0">
                <a:solidFill>
                  <a:srgbClr val="0070C0"/>
                </a:solidFill>
              </a:rPr>
              <a:t>  </a:t>
            </a:r>
            <a:r>
              <a:rPr lang="en-US" sz="2000" b="1" dirty="0" err="1" smtClean="0">
                <a:solidFill>
                  <a:srgbClr val="0070C0"/>
                </a:solidFill>
              </a:rPr>
              <a:t>entrainer</a:t>
            </a:r>
            <a:r>
              <a:rPr lang="en-US" sz="2000" b="1" dirty="0" smtClean="0">
                <a:solidFill>
                  <a:srgbClr val="0070C0"/>
                </a:solidFill>
              </a:rPr>
              <a:t> </a:t>
            </a:r>
            <a:r>
              <a:rPr lang="en-US" sz="2000" b="1" dirty="0" err="1" smtClean="0">
                <a:solidFill>
                  <a:srgbClr val="0070C0"/>
                </a:solidFill>
              </a:rPr>
              <a:t>une</a:t>
            </a:r>
            <a:r>
              <a:rPr lang="en-US" sz="2000" b="1" dirty="0" smtClean="0">
                <a:solidFill>
                  <a:srgbClr val="0070C0"/>
                </a:solidFill>
              </a:rPr>
              <a:t> malnutrition suite à </a:t>
            </a:r>
            <a:r>
              <a:rPr lang="en-US" sz="2000" b="1" dirty="0" err="1" smtClean="0">
                <a:solidFill>
                  <a:srgbClr val="0070C0"/>
                </a:solidFill>
              </a:rPr>
              <a:t>une</a:t>
            </a:r>
            <a:r>
              <a:rPr lang="en-US" sz="2000" b="1" dirty="0" smtClean="0">
                <a:solidFill>
                  <a:srgbClr val="0070C0"/>
                </a:solidFill>
              </a:rPr>
              <a:t> modification du </a:t>
            </a:r>
            <a:r>
              <a:rPr lang="en-US" sz="2000" b="1" dirty="0" err="1" smtClean="0">
                <a:solidFill>
                  <a:srgbClr val="0070C0"/>
                </a:solidFill>
              </a:rPr>
              <a:t>métabolisme</a:t>
            </a:r>
            <a:r>
              <a:rPr lang="en-US" sz="2000" b="1" dirty="0" smtClean="0">
                <a:solidFill>
                  <a:srgbClr val="0070C0"/>
                </a:solidFill>
              </a:rPr>
              <a:t> de base:</a:t>
            </a:r>
          </a:p>
          <a:p>
            <a:pPr lvl="2">
              <a:lnSpc>
                <a:spcPct val="150000"/>
              </a:lnSpc>
              <a:buFont typeface="Wingdings" pitchFamily="2" charset="2"/>
              <a:buChar char="ü"/>
            </a:pPr>
            <a:r>
              <a:rPr lang="en-US" dirty="0" smtClean="0"/>
              <a:t>   Maladies </a:t>
            </a:r>
            <a:r>
              <a:rPr lang="en-US" dirty="0" err="1" smtClean="0"/>
              <a:t>chroniques</a:t>
            </a:r>
            <a:r>
              <a:rPr lang="en-US" dirty="0" smtClean="0"/>
              <a:t> ( à long </a:t>
            </a:r>
            <a:r>
              <a:rPr lang="en-US" dirty="0" err="1" smtClean="0"/>
              <a:t>terme</a:t>
            </a:r>
            <a:r>
              <a:rPr lang="en-US" dirty="0" smtClean="0"/>
              <a:t>)</a:t>
            </a:r>
          </a:p>
          <a:p>
            <a:pPr lvl="2">
              <a:lnSpc>
                <a:spcPct val="150000"/>
              </a:lnSpc>
              <a:buFont typeface="Wingdings" pitchFamily="2" charset="2"/>
              <a:buChar char="ü"/>
            </a:pPr>
            <a:r>
              <a:rPr lang="en-US" dirty="0" smtClean="0"/>
              <a:t>  Maladies </a:t>
            </a:r>
            <a:r>
              <a:rPr lang="en-US" dirty="0" err="1" smtClean="0"/>
              <a:t>malignes</a:t>
            </a:r>
            <a:r>
              <a:rPr lang="en-US" dirty="0" smtClean="0"/>
              <a:t> ( Cancer)</a:t>
            </a:r>
          </a:p>
          <a:p>
            <a:pPr lvl="2">
              <a:lnSpc>
                <a:spcPct val="150000"/>
              </a:lnSpc>
              <a:buFont typeface="Wingdings" pitchFamily="2" charset="2"/>
              <a:buChar char="ü"/>
            </a:pPr>
            <a:r>
              <a:rPr lang="en-US" dirty="0" smtClean="0"/>
              <a:t>  </a:t>
            </a:r>
            <a:r>
              <a:rPr lang="en-US" dirty="0" err="1" smtClean="0"/>
              <a:t>Douleur</a:t>
            </a:r>
            <a:r>
              <a:rPr lang="en-US" dirty="0" smtClean="0"/>
              <a:t> ( </a:t>
            </a:r>
            <a:r>
              <a:rPr lang="en-US" dirty="0" err="1" smtClean="0"/>
              <a:t>rhumatisme</a:t>
            </a:r>
            <a:r>
              <a:rPr lang="en-US" dirty="0" smtClean="0"/>
              <a:t>, ….)</a:t>
            </a:r>
          </a:p>
          <a:p>
            <a:pPr lvl="2">
              <a:lnSpc>
                <a:spcPct val="150000"/>
              </a:lnSpc>
              <a:buFont typeface="Wingdings" pitchFamily="2" charset="2"/>
              <a:buChar char="ü"/>
            </a:pPr>
            <a:r>
              <a:rPr lang="en-US" dirty="0" smtClean="0"/>
              <a:t>  </a:t>
            </a:r>
            <a:r>
              <a:rPr lang="en-US" dirty="0" err="1" smtClean="0"/>
              <a:t>Opération</a:t>
            </a:r>
            <a:r>
              <a:rPr lang="en-US" dirty="0" smtClean="0"/>
              <a:t> </a:t>
            </a:r>
            <a:r>
              <a:rPr lang="en-US" dirty="0" err="1" smtClean="0"/>
              <a:t>chirurgicale</a:t>
            </a:r>
            <a:r>
              <a:rPr lang="en-US" dirty="0" smtClean="0"/>
              <a:t>   </a:t>
            </a:r>
          </a:p>
          <a:p>
            <a:pPr lvl="2">
              <a:lnSpc>
                <a:spcPct val="150000"/>
              </a:lnSpc>
              <a:buFont typeface="Wingdings" pitchFamily="2" charset="2"/>
              <a:buChar char="ü"/>
            </a:pPr>
            <a:r>
              <a:rPr lang="en-US" dirty="0" smtClean="0"/>
              <a:t>  </a:t>
            </a:r>
            <a:r>
              <a:rPr lang="en-US" dirty="0" err="1" smtClean="0"/>
              <a:t>Médication</a:t>
            </a:r>
            <a:r>
              <a:rPr lang="en-US" dirty="0" smtClean="0"/>
              <a:t>  </a:t>
            </a:r>
            <a:r>
              <a:rPr lang="en-US" dirty="0" err="1" smtClean="0"/>
              <a:t>ou</a:t>
            </a:r>
            <a:r>
              <a:rPr lang="en-US" dirty="0" smtClean="0"/>
              <a:t>  </a:t>
            </a:r>
            <a:r>
              <a:rPr lang="en-US" dirty="0" err="1" smtClean="0"/>
              <a:t>prise</a:t>
            </a:r>
            <a:r>
              <a:rPr lang="en-US" dirty="0" smtClean="0"/>
              <a:t> de </a:t>
            </a:r>
            <a:r>
              <a:rPr lang="en-US" dirty="0" err="1" smtClean="0"/>
              <a:t>médicaments</a:t>
            </a:r>
            <a:r>
              <a:rPr lang="en-US" dirty="0" smtClean="0"/>
              <a:t> à long </a:t>
            </a:r>
            <a:r>
              <a:rPr lang="en-US" dirty="0" err="1" smtClean="0"/>
              <a:t>terme</a:t>
            </a:r>
            <a:r>
              <a:rPr lang="en-US" dirty="0" smtClean="0"/>
              <a:t>  </a:t>
            </a:r>
          </a:p>
          <a:p>
            <a:pPr lvl="2">
              <a:lnSpc>
                <a:spcPct val="150000"/>
              </a:lnSpc>
              <a:buFont typeface="Wingdings" pitchFamily="2" charset="2"/>
              <a:buChar char="ü"/>
            </a:pPr>
            <a:r>
              <a:rPr lang="en-US" dirty="0" err="1" smtClean="0"/>
              <a:t>Perte</a:t>
            </a:r>
            <a:r>
              <a:rPr lang="en-US" dirty="0" smtClean="0"/>
              <a:t> </a:t>
            </a:r>
            <a:r>
              <a:rPr lang="en-US" dirty="0" err="1" smtClean="0"/>
              <a:t>d’appétit</a:t>
            </a:r>
            <a:r>
              <a:rPr lang="en-US" dirty="0" smtClean="0"/>
              <a:t> ( conditions </a:t>
            </a:r>
            <a:r>
              <a:rPr lang="en-US" dirty="0" err="1" smtClean="0"/>
              <a:t>psychologique</a:t>
            </a:r>
            <a:r>
              <a:rPr lang="en-US" dirty="0" smtClean="0"/>
              <a:t> </a:t>
            </a:r>
            <a:r>
              <a:rPr lang="en-US" dirty="0" err="1" smtClean="0"/>
              <a:t>comme</a:t>
            </a:r>
            <a:r>
              <a:rPr lang="en-US" dirty="0" smtClean="0"/>
              <a:t> la depression, </a:t>
            </a:r>
            <a:r>
              <a:rPr lang="en-US" dirty="0" err="1" smtClean="0"/>
              <a:t>nausées</a:t>
            </a:r>
            <a:r>
              <a:rPr lang="en-US" dirty="0" smtClean="0"/>
              <a:t>/</a:t>
            </a:r>
            <a:r>
              <a:rPr lang="en-US" dirty="0" err="1" smtClean="0"/>
              <a:t>vomissements</a:t>
            </a:r>
            <a:r>
              <a:rPr lang="en-US"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7278" y="159229"/>
            <a:ext cx="5495672" cy="769441"/>
          </a:xfrm>
          <a:prstGeom prst="rect">
            <a:avLst/>
          </a:prstGeom>
        </p:spPr>
        <p:txBody>
          <a:bodyPr wrap="none">
            <a:spAutoFit/>
          </a:bodyPr>
          <a:lstStyle/>
          <a:p>
            <a:r>
              <a:rPr lang="fr-FR" sz="4400" b="1" dirty="0" smtClean="0">
                <a:solidFill>
                  <a:srgbClr val="FF0000"/>
                </a:solidFill>
              </a:rPr>
              <a:t>Définition de l’ obésité</a:t>
            </a:r>
            <a:endParaRPr lang="fr-FR" sz="4400" b="1" dirty="0"/>
          </a:p>
        </p:txBody>
      </p:sp>
      <p:sp>
        <p:nvSpPr>
          <p:cNvPr id="5" name="Rectangle 4"/>
          <p:cNvSpPr/>
          <p:nvPr/>
        </p:nvSpPr>
        <p:spPr>
          <a:xfrm>
            <a:off x="0" y="642918"/>
            <a:ext cx="8929718" cy="1938992"/>
          </a:xfrm>
          <a:prstGeom prst="rect">
            <a:avLst/>
          </a:prstGeom>
        </p:spPr>
        <p:txBody>
          <a:bodyPr wrap="square">
            <a:spAutoFit/>
          </a:bodyPr>
          <a:lstStyle/>
          <a:p>
            <a:pPr algn="just"/>
            <a:endParaRPr lang="fr-FR" sz="2000" dirty="0" smtClean="0"/>
          </a:p>
          <a:p>
            <a:pPr algn="just"/>
            <a:endParaRPr lang="fr-FR" sz="2000" dirty="0" smtClean="0"/>
          </a:p>
          <a:p>
            <a:pPr algn="just"/>
            <a:r>
              <a:rPr lang="fr-FR" sz="2000" dirty="0" smtClean="0"/>
              <a:t>L’obésité se définit comme un excès de la masse grasse entraînant des conséquences sur la qualité de vie, l’état psychologique et social. La prise de poids est liée à des facteurs externes (modes de vie, environnement) et/ou internes (psychologiques ou biologiques en particulier génétiques et </a:t>
            </a:r>
            <a:r>
              <a:rPr lang="fr-FR" sz="2000" dirty="0" err="1" smtClean="0"/>
              <a:t>neurohormonaux</a:t>
            </a:r>
            <a:r>
              <a:rPr lang="fr-FR" sz="2000" dirty="0" smtClean="0"/>
              <a:t>).</a:t>
            </a:r>
            <a:endParaRPr lang="fr-FR" sz="2000" dirty="0"/>
          </a:p>
        </p:txBody>
      </p:sp>
      <p:sp>
        <p:nvSpPr>
          <p:cNvPr id="6" name="Rectangle 5"/>
          <p:cNvSpPr/>
          <p:nvPr/>
        </p:nvSpPr>
        <p:spPr>
          <a:xfrm>
            <a:off x="0" y="2413338"/>
            <a:ext cx="9001156" cy="2246769"/>
          </a:xfrm>
          <a:prstGeom prst="rect">
            <a:avLst/>
          </a:prstGeom>
        </p:spPr>
        <p:txBody>
          <a:bodyPr wrap="square">
            <a:spAutoFit/>
          </a:bodyPr>
          <a:lstStyle/>
          <a:p>
            <a:pPr algn="just"/>
            <a:endParaRPr lang="fr-FR" sz="2000" dirty="0" smtClean="0"/>
          </a:p>
          <a:p>
            <a:pPr algn="just"/>
            <a:endParaRPr lang="fr-FR" sz="2000" dirty="0" smtClean="0"/>
          </a:p>
          <a:p>
            <a:pPr algn="just"/>
            <a:endParaRPr lang="fr-FR" sz="2000" dirty="0" smtClean="0"/>
          </a:p>
          <a:p>
            <a:pPr algn="just"/>
            <a:r>
              <a:rPr lang="fr-FR" sz="2000" dirty="0" smtClean="0"/>
              <a:t>L’obésité est le résultat d’une balance </a:t>
            </a:r>
            <a:r>
              <a:rPr lang="fr-FR" sz="2000" b="1" dirty="0" smtClean="0">
                <a:solidFill>
                  <a:srgbClr val="0070C0"/>
                </a:solidFill>
              </a:rPr>
              <a:t>énergétique positive</a:t>
            </a:r>
            <a:r>
              <a:rPr lang="fr-FR" sz="2000" dirty="0" smtClean="0"/>
              <a:t>. Lorsque les apports alimentaires sont supérieurs à la dépense énergétique, l’excès calorique s’accumule sous forme de graisses dans les tissus adipeux et aboutit à l’obésité.</a:t>
            </a:r>
          </a:p>
          <a:p>
            <a:pPr algn="just"/>
            <a:endParaRPr lang="fr-F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1107" y="159229"/>
            <a:ext cx="3517310" cy="769441"/>
          </a:xfrm>
          <a:prstGeom prst="rect">
            <a:avLst/>
          </a:prstGeom>
        </p:spPr>
        <p:txBody>
          <a:bodyPr wrap="none">
            <a:spAutoFit/>
          </a:bodyPr>
          <a:lstStyle/>
          <a:p>
            <a:r>
              <a:rPr lang="fr-FR" sz="4400" b="1" dirty="0" smtClean="0">
                <a:solidFill>
                  <a:srgbClr val="FF0000"/>
                </a:solidFill>
              </a:rPr>
              <a:t>Epidémiologie</a:t>
            </a:r>
            <a:endParaRPr lang="fr-FR" sz="4400" b="1" dirty="0"/>
          </a:p>
        </p:txBody>
      </p:sp>
      <p:sp>
        <p:nvSpPr>
          <p:cNvPr id="5" name="Rectangle 4"/>
          <p:cNvSpPr/>
          <p:nvPr/>
        </p:nvSpPr>
        <p:spPr>
          <a:xfrm>
            <a:off x="142844" y="922455"/>
            <a:ext cx="8715436" cy="5262979"/>
          </a:xfrm>
          <a:prstGeom prst="rect">
            <a:avLst/>
          </a:prstGeom>
        </p:spPr>
        <p:txBody>
          <a:bodyPr wrap="square">
            <a:spAutoFit/>
          </a:bodyPr>
          <a:lstStyle/>
          <a:p>
            <a:pPr algn="just"/>
            <a:r>
              <a:rPr lang="fr-FR" sz="2400" dirty="0" smtClean="0"/>
              <a:t>Le pourcentage de personnes obèses s’est accru au cours des 30 dernières années. Selon l’OMS, la prévalence de l’obésité a pris des proportions épidémiques à l’échelle mondiale. L’augmentation du poids moyen s’observe dans toutes les tranches d’âge et dans tous les groupes socio-économiques.</a:t>
            </a:r>
          </a:p>
          <a:p>
            <a:pPr algn="just"/>
            <a:r>
              <a:rPr lang="fr-FR" sz="2400" dirty="0" smtClean="0"/>
              <a:t>Autrefois considérés comme des problèmes propres aux pays à haut revenu, le surpoids et l’obésité augmentent de façon spectaculaire dans les pays à faible ou moyen revenu, surtout en milieu urbain. Plus de 30 millions d’enfants présentant un surpoids habitent dans des pays en développement et 10 millions dans des pays développés. D’après les estimations mondiales de l’OMS pour 2008 : plus de 1,4 milliard de personnes âgées de 20 ans et plus avaient un surpoids et environ 40 millions d’enfants de moins de cinq ans présentaient un surpoids en 2011 (OMS, 2013).</a:t>
            </a:r>
            <a:endParaRPr lang="fr-F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142852"/>
            <a:ext cx="8229600" cy="939784"/>
          </a:xfrm>
        </p:spPr>
        <p:txBody>
          <a:bodyPr>
            <a:noAutofit/>
          </a:bodyPr>
          <a:lstStyle/>
          <a:p>
            <a:r>
              <a:rPr lang="fr-FR" sz="3600" b="1" dirty="0" smtClean="0">
                <a:solidFill>
                  <a:srgbClr val="FF0000"/>
                </a:solidFill>
              </a:rPr>
              <a:t>Les outils de dépistage et de diagnostic de la dénutrition</a:t>
            </a:r>
            <a:endParaRPr lang="fr-FR" sz="3600" b="1" dirty="0">
              <a:solidFill>
                <a:srgbClr val="FF0000"/>
              </a:solidFill>
            </a:endParaRPr>
          </a:p>
        </p:txBody>
      </p:sp>
      <p:sp>
        <p:nvSpPr>
          <p:cNvPr id="5" name="Rectangle 4"/>
          <p:cNvSpPr/>
          <p:nvPr/>
        </p:nvSpPr>
        <p:spPr>
          <a:xfrm>
            <a:off x="285720" y="1214422"/>
            <a:ext cx="8643998" cy="5139869"/>
          </a:xfrm>
          <a:prstGeom prst="rect">
            <a:avLst/>
          </a:prstGeom>
        </p:spPr>
        <p:txBody>
          <a:bodyPr wrap="square">
            <a:spAutoFit/>
          </a:bodyPr>
          <a:lstStyle/>
          <a:p>
            <a:pPr algn="just">
              <a:buFont typeface="Wingdings" pitchFamily="2" charset="2"/>
              <a:buChar char="§"/>
            </a:pPr>
            <a:r>
              <a:rPr lang="fr-FR" sz="2400" b="1" dirty="0" smtClean="0">
                <a:solidFill>
                  <a:srgbClr val="FFC000"/>
                </a:solidFill>
              </a:rPr>
              <a:t>Les outils anthropométriques </a:t>
            </a:r>
            <a:r>
              <a:rPr lang="fr-FR" sz="2000" dirty="0" smtClean="0"/>
              <a:t>(le poids et la taille, l’indice de masse corporelle  (IMC), les plis cutanés et la circonférence des membres, périmètre </a:t>
            </a:r>
            <a:r>
              <a:rPr lang="fr-FR" sz="2000" dirty="0" err="1" smtClean="0"/>
              <a:t>cranien</a:t>
            </a:r>
            <a:r>
              <a:rPr lang="fr-FR" sz="2000" dirty="0" smtClean="0"/>
              <a:t> pour les </a:t>
            </a:r>
            <a:r>
              <a:rPr lang="fr-FR" sz="2000" dirty="0" err="1" smtClean="0"/>
              <a:t>foetus</a:t>
            </a:r>
            <a:r>
              <a:rPr lang="fr-FR" sz="2000" dirty="0" smtClean="0"/>
              <a:t> et les </a:t>
            </a:r>
            <a:r>
              <a:rPr lang="fr-FR" sz="2000" dirty="0" err="1" smtClean="0"/>
              <a:t>nourissons</a:t>
            </a:r>
            <a:r>
              <a:rPr lang="fr-FR" sz="2000" dirty="0" smtClean="0"/>
              <a:t>).</a:t>
            </a:r>
          </a:p>
          <a:p>
            <a:pPr algn="just">
              <a:buFont typeface="Wingdings" pitchFamily="2" charset="2"/>
              <a:buChar char="§"/>
            </a:pPr>
            <a:r>
              <a:rPr lang="fr-FR" sz="2400" b="1" dirty="0" smtClean="0">
                <a:solidFill>
                  <a:srgbClr val="FFC000"/>
                </a:solidFill>
              </a:rPr>
              <a:t>Les outils biochimiques et biologiques </a:t>
            </a:r>
            <a:r>
              <a:rPr lang="fr-FR" sz="2400" dirty="0" smtClean="0"/>
              <a:t>(</a:t>
            </a:r>
            <a:r>
              <a:rPr lang="fr-FR" sz="2000" dirty="0" smtClean="0"/>
              <a:t>l’albumine, la </a:t>
            </a:r>
            <a:r>
              <a:rPr lang="fr-FR" sz="2000" dirty="0" err="1" smtClean="0"/>
              <a:t>préalbumine</a:t>
            </a:r>
            <a:r>
              <a:rPr lang="fr-FR" sz="2000" dirty="0" smtClean="0"/>
              <a:t>, la protéine vectrice du rétinol, la transferrine, la </a:t>
            </a:r>
            <a:r>
              <a:rPr lang="fr-FR" sz="2000" dirty="0" err="1" smtClean="0"/>
              <a:t>créatininurie</a:t>
            </a:r>
            <a:r>
              <a:rPr lang="fr-FR" sz="2000" dirty="0" smtClean="0"/>
              <a:t> des 24 heures, l’index </a:t>
            </a:r>
            <a:r>
              <a:rPr lang="fr-FR" sz="2000" dirty="0" err="1" smtClean="0"/>
              <a:t>créatininurie</a:t>
            </a:r>
            <a:r>
              <a:rPr lang="fr-FR" sz="2000" dirty="0" smtClean="0"/>
              <a:t>/taille, le taux de lymphocytes, la 3 </a:t>
            </a:r>
            <a:r>
              <a:rPr lang="fr-FR" sz="2000" dirty="0" err="1" smtClean="0"/>
              <a:t>méthylhistidine</a:t>
            </a:r>
            <a:r>
              <a:rPr lang="fr-FR" sz="2000" dirty="0" smtClean="0"/>
              <a:t> urinaire et l’IGF, le Fer, l’iode…..). </a:t>
            </a:r>
            <a:endParaRPr lang="fr-FR" sz="2400" b="1" dirty="0" smtClean="0"/>
          </a:p>
          <a:p>
            <a:pPr algn="just">
              <a:buFont typeface="Wingdings" pitchFamily="2" charset="2"/>
              <a:buChar char="§"/>
            </a:pPr>
            <a:r>
              <a:rPr lang="fr-FR" sz="2400" b="1" dirty="0" smtClean="0">
                <a:solidFill>
                  <a:srgbClr val="FFC000"/>
                </a:solidFill>
              </a:rPr>
              <a:t>Les index nutritionnels  </a:t>
            </a:r>
            <a:r>
              <a:rPr lang="fr-FR" sz="2000" dirty="0" smtClean="0"/>
              <a:t>(le </a:t>
            </a:r>
            <a:r>
              <a:rPr lang="fr-FR" sz="2000" dirty="0" err="1" smtClean="0"/>
              <a:t>Prognostic</a:t>
            </a:r>
            <a:r>
              <a:rPr lang="fr-FR" sz="2000" dirty="0" smtClean="0"/>
              <a:t> </a:t>
            </a:r>
            <a:r>
              <a:rPr lang="fr-FR" sz="2000" dirty="0" err="1" smtClean="0"/>
              <a:t>Inflammatory</a:t>
            </a:r>
            <a:r>
              <a:rPr lang="fr-FR" sz="2000" dirty="0" smtClean="0"/>
              <a:t> and </a:t>
            </a:r>
            <a:r>
              <a:rPr lang="fr-FR" sz="2000" dirty="0" err="1" smtClean="0"/>
              <a:t>Nutritional</a:t>
            </a:r>
            <a:r>
              <a:rPr lang="fr-FR" sz="2000" dirty="0" smtClean="0"/>
              <a:t> Index (PINI), l’index de Mullen ou </a:t>
            </a:r>
            <a:r>
              <a:rPr lang="fr-FR" sz="2000" dirty="0" err="1" smtClean="0"/>
              <a:t>Prognostic</a:t>
            </a:r>
            <a:r>
              <a:rPr lang="fr-FR" sz="2000" dirty="0" smtClean="0"/>
              <a:t> </a:t>
            </a:r>
            <a:r>
              <a:rPr lang="fr-FR" sz="2000" dirty="0" err="1" smtClean="0"/>
              <a:t>Nutritional</a:t>
            </a:r>
            <a:r>
              <a:rPr lang="fr-FR" sz="2000" dirty="0" smtClean="0"/>
              <a:t> Index (PNI), l’index de </a:t>
            </a:r>
            <a:r>
              <a:rPr lang="fr-FR" sz="2000" dirty="0" err="1" smtClean="0"/>
              <a:t>Buzby</a:t>
            </a:r>
            <a:r>
              <a:rPr lang="fr-FR" sz="2000" dirty="0" smtClean="0"/>
              <a:t> ou </a:t>
            </a:r>
            <a:r>
              <a:rPr lang="fr-FR" sz="2000" dirty="0" err="1" smtClean="0"/>
              <a:t>Nutritional</a:t>
            </a:r>
            <a:r>
              <a:rPr lang="fr-FR" sz="2000" dirty="0" smtClean="0"/>
              <a:t> </a:t>
            </a:r>
            <a:r>
              <a:rPr lang="fr-FR" sz="2000" dirty="0" err="1" smtClean="0"/>
              <a:t>Risk</a:t>
            </a:r>
            <a:r>
              <a:rPr lang="fr-FR" sz="2000" dirty="0" smtClean="0"/>
              <a:t> Index(NRI), et le Mini </a:t>
            </a:r>
            <a:r>
              <a:rPr lang="fr-FR" sz="2000" dirty="0" err="1" smtClean="0"/>
              <a:t>Nutritional</a:t>
            </a:r>
            <a:r>
              <a:rPr lang="fr-FR" sz="2000" dirty="0" smtClean="0"/>
              <a:t> </a:t>
            </a:r>
            <a:r>
              <a:rPr lang="fr-FR" sz="2000" dirty="0" err="1" smtClean="0"/>
              <a:t>Assessment</a:t>
            </a:r>
            <a:r>
              <a:rPr lang="fr-FR" sz="2000" dirty="0" smtClean="0"/>
              <a:t> (MNA). (outils de dépistage et de suivie de la dénutrition).</a:t>
            </a:r>
          </a:p>
          <a:p>
            <a:pPr algn="just">
              <a:buFont typeface="Wingdings" pitchFamily="2" charset="2"/>
              <a:buChar char="§"/>
            </a:pPr>
            <a:r>
              <a:rPr lang="fr-FR" sz="2400" b="1" dirty="0" err="1" smtClean="0">
                <a:solidFill>
                  <a:srgbClr val="FFC000"/>
                </a:solidFill>
              </a:rPr>
              <a:t>Impédancemétrie</a:t>
            </a:r>
            <a:r>
              <a:rPr lang="fr-FR" sz="2400" b="1" dirty="0" smtClean="0">
                <a:solidFill>
                  <a:srgbClr val="FFC000"/>
                </a:solidFill>
              </a:rPr>
              <a:t> :</a:t>
            </a:r>
          </a:p>
          <a:p>
            <a:pPr lvl="1" algn="just">
              <a:buFont typeface="Wingdings" pitchFamily="2" charset="2"/>
              <a:buChar char="ü"/>
            </a:pPr>
            <a:r>
              <a:rPr lang="fr-FR" b="1" dirty="0" smtClean="0"/>
              <a:t> </a:t>
            </a:r>
            <a:r>
              <a:rPr lang="fr-FR" dirty="0" smtClean="0">
                <a:cs typeface="Arial" charset="0"/>
              </a:rPr>
              <a:t>méthode en plein développement,</a:t>
            </a:r>
            <a:r>
              <a:rPr lang="fr-FR" dirty="0" smtClean="0"/>
              <a:t> </a:t>
            </a:r>
            <a:r>
              <a:rPr lang="fr-FR" dirty="0" smtClean="0">
                <a:cs typeface="Arial" charset="0"/>
              </a:rPr>
              <a:t>  très répandue</a:t>
            </a:r>
            <a:r>
              <a:rPr lang="fr-FR" dirty="0" smtClean="0"/>
              <a:t> </a:t>
            </a:r>
          </a:p>
          <a:p>
            <a:pPr lvl="1" algn="just">
              <a:buFont typeface="Wingdings" pitchFamily="2" charset="2"/>
              <a:buChar char="ü"/>
            </a:pPr>
            <a:r>
              <a:rPr lang="fr-FR" dirty="0" smtClean="0">
                <a:cs typeface="Arial" charset="0"/>
              </a:rPr>
              <a:t>   simple, rapide, indolore et de faible coût</a:t>
            </a:r>
            <a:r>
              <a:rPr lang="fr-FR" dirty="0" smtClean="0"/>
              <a:t> </a:t>
            </a:r>
          </a:p>
          <a:p>
            <a:pPr lvl="1" algn="just">
              <a:buFont typeface="Wingdings" pitchFamily="2" charset="2"/>
              <a:buChar char="ü"/>
            </a:pPr>
            <a:r>
              <a:rPr lang="fr-FR" dirty="0" smtClean="0">
                <a:cs typeface="Arial" charset="0"/>
              </a:rPr>
              <a:t>permet de déterminer l'eau totale et l'eau </a:t>
            </a:r>
            <a:r>
              <a:rPr lang="fr-FR" dirty="0" err="1" smtClean="0">
                <a:cs typeface="Arial" charset="0"/>
              </a:rPr>
              <a:t>extra-cellulaire</a:t>
            </a:r>
            <a:r>
              <a:rPr lang="fr-FR" dirty="0" smtClean="0">
                <a:cs typeface="Arial" charset="0"/>
              </a:rPr>
              <a:t> </a:t>
            </a:r>
          </a:p>
          <a:p>
            <a:pPr lvl="1" algn="just">
              <a:buFont typeface="Wingdings" pitchFamily="2" charset="2"/>
              <a:buChar char="ü"/>
            </a:pPr>
            <a:r>
              <a:rPr lang="fr-FR" dirty="0" smtClean="0">
                <a:cs typeface="Times New Roman" pitchFamily="18" charset="0"/>
              </a:rPr>
              <a:t>calculer la masse maigre et la masse grasse</a:t>
            </a:r>
            <a:r>
              <a:rPr lang="fr-FR" dirty="0" smtClean="0">
                <a:cs typeface="Arial"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357298"/>
            <a:ext cx="8715436" cy="3539430"/>
          </a:xfrm>
          <a:prstGeom prst="rect">
            <a:avLst/>
          </a:prstGeom>
        </p:spPr>
        <p:txBody>
          <a:bodyPr wrap="square">
            <a:spAutoFit/>
          </a:bodyPr>
          <a:lstStyle/>
          <a:p>
            <a:pPr algn="just"/>
            <a:r>
              <a:rPr lang="fr-FR" sz="2800" b="1" dirty="0" smtClean="0"/>
              <a:t>L’</a:t>
            </a:r>
            <a:r>
              <a:rPr lang="fr-FR" sz="2800" b="1" dirty="0" err="1" smtClean="0"/>
              <a:t>impédancemétrie</a:t>
            </a:r>
            <a:r>
              <a:rPr lang="fr-FR" sz="2800" b="1" dirty="0" smtClean="0"/>
              <a:t> bioélectrique est une mesure de la résistance au passage du courant électrique. Elle mesure avec une bonne sensibilité et spécificité l’eau totale et</a:t>
            </a:r>
          </a:p>
          <a:p>
            <a:pPr algn="just"/>
            <a:r>
              <a:rPr lang="fr-FR" sz="2800" b="1" dirty="0" smtClean="0"/>
              <a:t>extracellulaire, et permet d’en déduire la Masse maigre et la Masse grasse. C’est le seul examen de Composition corporelle  qui soit reproductible, facile d’accès, peu onéreux, sans danger, rapide et réalisable au lit du malade. </a:t>
            </a:r>
            <a:endParaRPr lang="fr-FR"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14349" y="142852"/>
            <a:ext cx="8072494" cy="4010025"/>
          </a:xfrm>
          <a:prstGeom prst="rect">
            <a:avLst/>
          </a:prstGeom>
          <a:noFill/>
          <a:ln w="9525">
            <a:noFill/>
            <a:miter lim="800000"/>
            <a:headEnd/>
            <a:tailEnd/>
          </a:ln>
          <a:effectLst/>
        </p:spPr>
      </p:pic>
      <p:sp>
        <p:nvSpPr>
          <p:cNvPr id="5" name="ZoneTexte 4"/>
          <p:cNvSpPr txBox="1"/>
          <p:nvPr/>
        </p:nvSpPr>
        <p:spPr>
          <a:xfrm>
            <a:off x="2516858" y="4071942"/>
            <a:ext cx="4055406" cy="369332"/>
          </a:xfrm>
          <a:prstGeom prst="rect">
            <a:avLst/>
          </a:prstGeom>
          <a:noFill/>
        </p:spPr>
        <p:txBody>
          <a:bodyPr wrap="none" rtlCol="0">
            <a:spAutoFit/>
          </a:bodyPr>
          <a:lstStyle/>
          <a:p>
            <a:r>
              <a:rPr lang="fr-FR" dirty="0" smtClean="0"/>
              <a:t>Montage d’une mesure de </a:t>
            </a:r>
            <a:r>
              <a:rPr lang="fr-FR" dirty="0" err="1" smtClean="0"/>
              <a:t>bioimpédance</a:t>
            </a:r>
            <a:endParaRPr lang="fr-FR" dirty="0"/>
          </a:p>
        </p:txBody>
      </p:sp>
      <p:sp>
        <p:nvSpPr>
          <p:cNvPr id="6" name="Rectangle 5"/>
          <p:cNvSpPr/>
          <p:nvPr/>
        </p:nvSpPr>
        <p:spPr>
          <a:xfrm>
            <a:off x="214282" y="4648810"/>
            <a:ext cx="8643998" cy="2031325"/>
          </a:xfrm>
          <a:prstGeom prst="rect">
            <a:avLst/>
          </a:prstGeom>
        </p:spPr>
        <p:txBody>
          <a:bodyPr wrap="square">
            <a:spAutoFit/>
          </a:bodyPr>
          <a:lstStyle/>
          <a:p>
            <a:pPr algn="just"/>
            <a:r>
              <a:rPr lang="fr-FR" dirty="0" smtClean="0"/>
              <a:t>Le courant passe de manière prédominante dans les compartiments à conductivité élevée.</a:t>
            </a:r>
          </a:p>
          <a:p>
            <a:pPr algn="just"/>
            <a:r>
              <a:rPr lang="fr-FR" dirty="0" smtClean="0"/>
              <a:t>L’eau et les électrolytes seront de bons conducteurs, alors que les membranes cellulaires, la graisse et la peau seront plus isolantes. L’impédance sera relevée par deux autres électrodes, dites réceptrices ou détectrices. Elle correspond à l’opposition des tissus au passage d’un courant. Ainsi, un individu ayant plus de graisse sera plus résistant qu’un autre ayant plus de muscles, tissus contenant plus d’eau. </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2794</TotalTime>
  <Words>1072</Words>
  <Application>Microsoft Office PowerPoint</Application>
  <PresentationFormat>Affichage à l'écran (4:3)</PresentationFormat>
  <Paragraphs>65</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Diapositive 1</vt:lpstr>
      <vt:lpstr>Diapositive 2</vt:lpstr>
      <vt:lpstr>Diapositive 3</vt:lpstr>
      <vt:lpstr>Diapositive 4</vt:lpstr>
      <vt:lpstr>Diapositive 5</vt:lpstr>
      <vt:lpstr>Diapositive 6</vt:lpstr>
      <vt:lpstr>Les outils de dépistage et de diagnostic de la dénutrition</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bm</dc:creator>
  <cp:lastModifiedBy>bm</cp:lastModifiedBy>
  <cp:revision>61</cp:revision>
  <dcterms:created xsi:type="dcterms:W3CDTF">2019-02-12T10:04:27Z</dcterms:created>
  <dcterms:modified xsi:type="dcterms:W3CDTF">2020-02-19T08:47:29Z</dcterms:modified>
</cp:coreProperties>
</file>