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3"/>
  </p:notesMasterIdLst>
  <p:sldIdLst>
    <p:sldId id="258" r:id="rId3"/>
    <p:sldId id="259" r:id="rId4"/>
    <p:sldId id="277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71" r:id="rId13"/>
    <p:sldId id="282" r:id="rId14"/>
    <p:sldId id="283" r:id="rId15"/>
    <p:sldId id="281" r:id="rId16"/>
    <p:sldId id="278" r:id="rId17"/>
    <p:sldId id="280" r:id="rId18"/>
    <p:sldId id="279" r:id="rId19"/>
    <p:sldId id="268" r:id="rId20"/>
    <p:sldId id="267" r:id="rId21"/>
    <p:sldId id="269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0099"/>
    <a:srgbClr val="0000CC"/>
    <a:srgbClr val="F583D7"/>
    <a:srgbClr val="9900FF"/>
    <a:srgbClr val="CC00FF"/>
    <a:srgbClr val="FFC5E2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05C42-EB5A-48D5-A0F2-1102EA018802}" type="datetimeFigureOut">
              <a:rPr lang="fr-FR" smtClean="0"/>
              <a:pPr/>
              <a:t>09/03/2020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A9FD6-08C8-4CB1-A251-2727D30156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3702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Sodium" TargetMode="External"/><Relationship Id="rId3" Type="http://schemas.openxmlformats.org/officeDocument/2006/relationships/hyperlink" Target="https://fr.wikipedia.org/wiki/Anglais" TargetMode="External"/><Relationship Id="rId7" Type="http://schemas.openxmlformats.org/officeDocument/2006/relationships/hyperlink" Target="https://fr.wikipedia.org/wiki/Hom%C3%A9ostasi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C%C5%93ur" TargetMode="External"/><Relationship Id="rId5" Type="http://schemas.openxmlformats.org/officeDocument/2006/relationships/hyperlink" Target="https://fr.wikipedia.org/wiki/Oreillette_droite" TargetMode="External"/><Relationship Id="rId4" Type="http://schemas.openxmlformats.org/officeDocument/2006/relationships/hyperlink" Target="https://fr.wikipedia.org/wiki/Hormone_polypeptidique" TargetMode="External"/><Relationship Id="rId9" Type="http://schemas.openxmlformats.org/officeDocument/2006/relationships/hyperlink" Target="https://fr.wikipedia.org/wiki/Potassiu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b"/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535492D-ED21-445F-8D57-22D56D859873}" type="slidenum">
              <a:rPr lang="fr-FR" sz="12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sz="12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eaLnBrk="1" hangingPunct="1"/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1" dirty="0" smtClean="0"/>
              <a:t>Atrial </a:t>
            </a:r>
            <a:r>
              <a:rPr lang="fr-FR" i="1" dirty="0" err="1" smtClean="0"/>
              <a:t>Natriuretic</a:t>
            </a:r>
            <a:r>
              <a:rPr lang="fr-FR" i="1" dirty="0" smtClean="0"/>
              <a:t> Factor</a:t>
            </a:r>
            <a:r>
              <a:rPr lang="fr-FR" dirty="0" smtClean="0"/>
              <a:t>), encore appelé </a:t>
            </a:r>
            <a:r>
              <a:rPr lang="fr-FR" b="1" dirty="0" smtClean="0"/>
              <a:t>peptide </a:t>
            </a:r>
            <a:r>
              <a:rPr lang="fr-FR" b="1" dirty="0" err="1" smtClean="0"/>
              <a:t>natriurétique</a:t>
            </a:r>
            <a:r>
              <a:rPr lang="fr-FR" b="1" dirty="0" smtClean="0"/>
              <a:t> atrial</a:t>
            </a:r>
            <a:r>
              <a:rPr lang="fr-FR" dirty="0" smtClean="0"/>
              <a:t> (ou </a:t>
            </a:r>
            <a:r>
              <a:rPr lang="fr-FR" b="1" i="1" dirty="0" smtClean="0"/>
              <a:t>ANP</a:t>
            </a:r>
            <a:r>
              <a:rPr lang="fr-FR" dirty="0" smtClean="0"/>
              <a:t> de l'</a:t>
            </a:r>
            <a:r>
              <a:rPr lang="fr-FR" dirty="0" smtClean="0">
                <a:hlinkClick r:id="rId3" tooltip="Anglais"/>
              </a:rPr>
              <a:t>anglais</a:t>
            </a:r>
            <a:r>
              <a:rPr lang="fr-FR" dirty="0" smtClean="0"/>
              <a:t> : </a:t>
            </a:r>
            <a:r>
              <a:rPr lang="fr-FR" i="1" dirty="0" smtClean="0"/>
              <a:t>Atrial </a:t>
            </a:r>
            <a:r>
              <a:rPr lang="fr-FR" i="1" dirty="0" err="1" smtClean="0"/>
              <a:t>Natriuretic</a:t>
            </a:r>
            <a:r>
              <a:rPr lang="fr-FR" i="1" dirty="0" smtClean="0"/>
              <a:t> Peptide</a:t>
            </a:r>
            <a:r>
              <a:rPr lang="fr-FR" dirty="0" smtClean="0"/>
              <a:t> ), </a:t>
            </a:r>
            <a:r>
              <a:rPr lang="fr-FR" b="1" dirty="0" err="1" smtClean="0"/>
              <a:t>auriculine</a:t>
            </a:r>
            <a:r>
              <a:rPr lang="fr-FR" dirty="0" smtClean="0"/>
              <a:t> ou </a:t>
            </a:r>
            <a:r>
              <a:rPr lang="fr-FR" b="1" dirty="0" err="1" smtClean="0"/>
              <a:t>cardionatrine</a:t>
            </a:r>
            <a:r>
              <a:rPr lang="fr-FR" dirty="0" smtClean="0"/>
              <a:t>, est une </a:t>
            </a:r>
            <a:r>
              <a:rPr lang="fr-FR" dirty="0" smtClean="0">
                <a:hlinkClick r:id="rId4" tooltip="Hormone polypeptidique"/>
              </a:rPr>
              <a:t>hormone polypeptidique</a:t>
            </a:r>
            <a:r>
              <a:rPr lang="fr-FR" dirty="0" smtClean="0"/>
              <a:t> essentiellement synthétisée par l'</a:t>
            </a:r>
            <a:r>
              <a:rPr lang="fr-FR" dirty="0" smtClean="0">
                <a:hlinkClick r:id="rId5" tooltip="Oreillette droite"/>
              </a:rPr>
              <a:t>atrium droit</a:t>
            </a:r>
            <a:r>
              <a:rPr lang="fr-FR" dirty="0" smtClean="0"/>
              <a:t> du </a:t>
            </a:r>
            <a:r>
              <a:rPr lang="fr-FR" dirty="0" smtClean="0">
                <a:hlinkClick r:id="rId6" tooltip="Cœur"/>
              </a:rPr>
              <a:t>cœur</a:t>
            </a:r>
            <a:r>
              <a:rPr lang="fr-FR" dirty="0" smtClean="0"/>
              <a:t>. Il participe à l'</a:t>
            </a:r>
            <a:r>
              <a:rPr lang="fr-FR" dirty="0" smtClean="0">
                <a:hlinkClick r:id="rId7" tooltip="Homéostasie"/>
              </a:rPr>
              <a:t>homéostasie</a:t>
            </a:r>
            <a:r>
              <a:rPr lang="fr-FR" dirty="0" smtClean="0"/>
              <a:t> du </a:t>
            </a:r>
            <a:r>
              <a:rPr lang="fr-FR" dirty="0" smtClean="0">
                <a:hlinkClick r:id="rId8" tooltip="Sodium"/>
              </a:rPr>
              <a:t>sodium</a:t>
            </a:r>
            <a:r>
              <a:rPr lang="fr-FR" dirty="0" smtClean="0"/>
              <a:t>, du </a:t>
            </a:r>
            <a:r>
              <a:rPr lang="fr-FR" dirty="0" smtClean="0">
                <a:hlinkClick r:id="rId9" tooltip="Potassium"/>
              </a:rPr>
              <a:t>potassium</a:t>
            </a:r>
            <a:r>
              <a:rPr lang="fr-FR" dirty="0" smtClean="0"/>
              <a:t> et de l'eau en agissant sur l'excrétion rénale, et possède une action vasodilatatrice.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A9FD6-08C8-4CB1-A251-2727D301568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AF92-2F20-497E-BF6E-2660CE3E147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06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957F1-C7F4-4395-B87E-7A00629B121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2155-B4FD-4B3D-8C72-1E967B0440F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8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80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880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1244F1-1D99-4A4E-961C-729DCE337628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0BBAF-B814-417B-B353-B18FF86F850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35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32469-114C-48D6-B294-B6C0C3CDFEC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7639E-4B86-4E88-ACFC-2F1490F8FFB6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90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33AB-ECD9-48DD-BC7A-B4C15CCEF3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E9AE-F7FE-4518-B11F-7EBFD4414769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310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2D853-1EEB-469D-A35E-B1C759CD793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84DFA-8CF7-4FBB-948F-AC159D3CACCD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73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E82B-1A9C-4101-9C10-CF14D455B03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4297-40F7-41A6-8870-35D66D7F3061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22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0CFD-0A1B-4F9B-A0AA-2ADB6E64A70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69636-B966-4B3B-AA30-E5DD14CDAFAF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75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0C5F3-6996-48DF-8B4D-F7E99009735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913F9-551D-4522-8295-F260E0D29949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374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65A73-20C1-47FB-A157-8A682DD9981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2F6A-1FE3-4CD9-A74D-3581F7A129F3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48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C456-EEDD-477B-AAC9-0DD74CDE761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097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9D9E4-AF2C-4A0B-BD92-53DF8FE1D2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07A7C-1623-48F2-97C7-EEF691797B91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882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DBE97-9916-4FA0-AB5D-B3C517EBD16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7BBF-896B-42FA-A6FB-6B0BBD057ACF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39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4E89-6FD2-4C5F-84A4-22BC628DC46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36641-8D86-46FD-910E-4AD469AF5FE2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468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D09D4-89CB-4B11-842A-C472600E65A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75CB-4977-46C9-9ED4-9EE89B344B23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4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683A-1590-4A95-B035-71FA1CCCC54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46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0451-E956-443B-B7C5-A9BFD4E638D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42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297B-7D07-4B7C-941B-7D1AA581E9A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89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D345-AF81-4839-8344-43DC6B82700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08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9724-3CF8-479C-A2A0-0CB587A4F82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63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F9D7-21BC-4971-A439-F4059AF0E4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470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8692-9A13-4857-A2CF-2F87E9A960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6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059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0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1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2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3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4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5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6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7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8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05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2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3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2EDD5-ED04-412F-B324-21C30B4A831C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33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2AD58-4A6C-4982-8EAA-A1CC6A428790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70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6B6FD-70F7-4FA7-B8FC-71AC8B7EEDEF}" type="datetimeFigureOut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09/03/2020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20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8112125" y="6543675"/>
            <a:ext cx="923925" cy="2746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>
                <a:solidFill>
                  <a:srgbClr val="000000"/>
                </a:solidFill>
                <a:latin typeface="Palatino Linotype" pitchFamily="18" charset="0"/>
              </a:rPr>
              <a:t>Le 28.02.13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5984" y="2873873"/>
            <a:ext cx="63786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 smtClean="0">
                <a:solidFill>
                  <a:srgbClr val="CC0066"/>
                </a:solidFill>
                <a:latin typeface="Baskerville Old Face" pitchFamily="18" charset="0"/>
                <a:cs typeface="Arabic Typesetting" pitchFamily="66" charset="-78"/>
              </a:rPr>
              <a:t>LES MITOCHONDRIES </a:t>
            </a:r>
            <a:endParaRPr lang="fr-FR" sz="4400" b="1" i="1" dirty="0">
              <a:solidFill>
                <a:srgbClr val="CC0066"/>
              </a:solidFill>
              <a:latin typeface="Baskerville Old Face" pitchFamily="18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6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-24"/>
            <a:ext cx="8358246" cy="69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617211"/>
            <a:ext cx="8643998" cy="5669309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matrice: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Ce compartiment contient: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Des molécules d’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ADNmt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circulaire.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Des molécules d’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ARNmt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et des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Des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mitoribosomes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Toutes les enzymes impliques dans la réplication, la transcription et la traduction de l’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ADNmt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accumulation des cations, calcium et magnésium.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Des enzymes de l’oxydation de l’acide pyruvique, dans la b-oxydation des acides gras.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La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succinate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déshydrogénase impliquée dans le cycle du Krebs, et des NADH et NADPDH mt: transports des électrons.</a:t>
            </a:r>
            <a:endParaRPr lang="fr-FR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68" y="857232"/>
            <a:ext cx="886208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339894" cy="581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390524"/>
            <a:ext cx="10144196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927" y="928670"/>
            <a:ext cx="871179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3174" y="357166"/>
            <a:ext cx="3877985" cy="461665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Adressage des protéines 	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91" y="1071546"/>
            <a:ext cx="869458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714356"/>
            <a:ext cx="6357982" cy="461665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L'</a:t>
            </a:r>
            <a:r>
              <a:rPr lang="fr-FR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ADNmt</a:t>
            </a:r>
            <a:r>
              <a:rPr lang="fr-FR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humain est une molécule circulaire.</a:t>
            </a:r>
            <a:endParaRPr lang="fr-FR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98010"/>
            <a:ext cx="5286412" cy="464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8643966" cy="68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240" y="1428736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TOM (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Translocator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Outer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Membrane)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5500702"/>
            <a:ext cx="4572000" cy="40011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 (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Translocator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Inner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Membrane)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74193"/>
            <a:ext cx="9358346" cy="73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3714776" cy="341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71802" y="0"/>
            <a:ext cx="226215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20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1480"/>
            <a:ext cx="8750776" cy="2862322"/>
          </a:xfrm>
          <a:prstGeom prst="rect">
            <a:avLst/>
          </a:prstGeom>
          <a:ln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 1890, </a:t>
            </a:r>
            <a:r>
              <a:rPr lang="fr-FR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Altmann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décrit une coloration </a:t>
            </a:r>
            <a:r>
              <a:rPr lang="ar-D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des mitochondries ce qui lui permet de les observer.</a:t>
            </a:r>
            <a:endParaRPr lang="ar-DZ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microscope électronique en 1939</a:t>
            </a:r>
            <a:r>
              <a:rPr lang="ar-DZ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structure des mitochondries.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 mitochondries sont des organites présents dans toutes les cellules des organismes eucaryotes.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Elles jouent un rôle primordial dans la vie et la mort cellulaire.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Taille varie entre 0,5um a 7um.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Leur activité varie avec la cellule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Leur localisation cellulaire dépend de la demande d’énergie.</a:t>
            </a:r>
            <a:endParaRPr lang="fr-FR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929058" y="142873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6"/>
            <a:ext cx="7139606" cy="524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92488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28926" y="642918"/>
            <a:ext cx="2904962" cy="461665"/>
          </a:xfrm>
          <a:prstGeom prst="rect">
            <a:avLst/>
          </a:prstGeom>
          <a:ln>
            <a:solidFill>
              <a:srgbClr val="CC0099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Rôle dans l’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apoptose</a:t>
            </a:r>
            <a:endParaRPr lang="fr-F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836" y="1196625"/>
            <a:ext cx="8655938" cy="523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714356"/>
            <a:ext cx="8501122" cy="3016210"/>
          </a:xfrm>
          <a:prstGeom prst="rect">
            <a:avLst/>
          </a:prstGeom>
          <a:ln>
            <a:solidFill>
              <a:srgbClr val="F583D7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Les mitochondries sont présentes dans toutes les cellules eucaryotes, sauf dans les érythrocytes (= globule rouge mâtures). L'apport énergétique se fait uniquement par la glycolyse anaérobie.</a:t>
            </a:r>
          </a:p>
          <a:p>
            <a:pPr algn="just"/>
            <a:endParaRPr lang="fr-FR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 sont de petits organites de forme variable selon les cellules 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Dans les corticosurrénales, dans les gonades (cellules élaboratrices d'hormones</a:t>
            </a:r>
          </a:p>
          <a:p>
            <a:pPr algn="just">
              <a:lnSpc>
                <a:spcPct val="150000"/>
              </a:lnSpc>
            </a:pP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stéroides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: on a des mitochondries filamenteuses et à crêtes tubulaires.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Dans les hépatocytes : on a des mitochondries granulaires.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3943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71942"/>
            <a:ext cx="2933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7" y="428604"/>
            <a:ext cx="8929717" cy="3170099"/>
          </a:xfrm>
          <a:prstGeom prst="rect">
            <a:avLst/>
          </a:prstGeom>
          <a:ln>
            <a:solidFill>
              <a:srgbClr val="CC00FF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Membrane externe: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bicouche lipidique de composition proche de la membrane plasmique. Riche en </a:t>
            </a:r>
            <a:r>
              <a:rPr lang="fr-FR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porines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(passage passif de petites molécules).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Espace inter-membranaire : 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contient des protons , des Molécules de cytochrome c.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Membrane interne: 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bicouche lipidique différente de la mb externe (80% protéines,20% lipides),Riche en transporteurs (transport actif) et en complexes protéiques enzymatiques (chaine respiratoire).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Matrice :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ADN mt, composants nécessaires pour la transcription et traduction (</a:t>
            </a:r>
            <a:r>
              <a:rPr lang="fr-FR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ARNt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ARNm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mitoribosomes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),nombreux complexes enzymatiques (beta--‐oxydation des acides gras, cycle </a:t>
            </a:r>
            <a:r>
              <a:rPr lang="fr-FR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deKrebs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4143404" cy="38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249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14546" y="571480"/>
            <a:ext cx="5165197" cy="461665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La membrane mitochondriale externe</a:t>
            </a:r>
            <a:endParaRPr lang="fr-FR" sz="2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1126886"/>
            <a:ext cx="8572560" cy="5632311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Elle est constituée: Protéines (60%), et lipides 40%: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Des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porines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30KDa: transport passif de molécules avec un PM de moins de 10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KDa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Des pores anioniques voltage-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dependants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Des récepteurs d’importation TOM, reconnaissent les séquences d’adressage des protéines d’origine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cytosolique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destinée au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mito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Des complexes d’importation du cholestérol, pour la synthèses des stéroïdes.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La protéine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bcl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-2 blocage de l’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apoptose</a:t>
            </a:r>
            <a:endParaRPr lang="fr-FR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Une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acyl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synthétase: elle active les acides gras en les transformant en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acyl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Des molécules de cytochrome b5 qui participent aux réactions de transfert des électrons.</a:t>
            </a:r>
            <a:endParaRPr lang="fr-FR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89174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571480"/>
            <a:ext cx="8143932" cy="2616101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L’espace inter membranaire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Contiennent des ions H +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Protéines comme:</a:t>
            </a:r>
          </a:p>
          <a:p>
            <a:pPr algn="just"/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-Cytochrome C.</a:t>
            </a:r>
          </a:p>
          <a:p>
            <a:pPr algn="just"/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-Les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procaspases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impliques dans l’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apoptose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-Créatine kinase.</a:t>
            </a:r>
          </a:p>
          <a:p>
            <a:pPr algn="just"/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Myokinase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Cytidine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diphosphate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kinase.</a:t>
            </a:r>
            <a:endParaRPr lang="fr-FR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7858180" cy="300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936079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14546" y="500042"/>
            <a:ext cx="523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membrane mitochondriale interne: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1428736"/>
            <a:ext cx="8429684" cy="2400657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Morphologie: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Elle est formée crêtes, dirigés vers l’intérieur de la mitochondrie et Le nombre de crêtes varie selon l’activité mitochondriale (respiration cellulaire, oxydation des acides gras…).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Les crêtes se présentent sous des formes très variées.</a:t>
            </a:r>
            <a:endParaRPr lang="fr-FR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51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5918" y="428605"/>
            <a:ext cx="47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Composition Membrane interne:</a:t>
            </a:r>
          </a:p>
          <a:p>
            <a:pPr algn="ctr"/>
            <a:endParaRPr lang="fr-FR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1071546"/>
            <a:ext cx="8572560" cy="5016758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Cytochromes P450: son site actif est localise dans la matrice, enzymes de la synthèse des hormones stéroïdes.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Adrenoxine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et d’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adrenoxine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réductase, transports des électrons entre le NAPDH et le cytochrome P450.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Les antiports ATP/ADP.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Les antiports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malate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/Pi, transfère de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malate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d’origine matricielle vers l’espace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intermembranaire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 navette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malate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forme par la perméase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malate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/a-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cetoglutarate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/glutamate. Elle transfère le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malate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en direction la matrice.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 navette glycérol-phosphate: elle transfère les électrons du NADH+ a l’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ubiquinone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CoQ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situe dans la MI.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symports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métabolites/H+ comme les pyruvate et le phosphate.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Des canaux ioniques Na, K, Ca.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PTP (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permeability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transition pore) ou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megacanaux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ont un rôle pendant l’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apoptosis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L’ATP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synthase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produit de l’ATP a partir de la phosphorylation de l’ADP.</a:t>
            </a:r>
            <a:endParaRPr lang="fr-FR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9267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857232"/>
            <a:ext cx="8643998" cy="4093428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Des transporteurs d’électrons et de protons ou complexes de la chaîne respiratoire:</a:t>
            </a:r>
          </a:p>
          <a:p>
            <a:pPr algn="just"/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Complexe I ou le NADH- déshydrogénase.</a:t>
            </a:r>
          </a:p>
          <a:p>
            <a:pPr algn="just"/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Complexe II ou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succinate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déshydrogénase.</a:t>
            </a:r>
          </a:p>
          <a:p>
            <a:pPr algn="just"/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Complexe III ou complexe b-c1.</a:t>
            </a:r>
          </a:p>
          <a:p>
            <a:pPr algn="just"/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Complexe IV ou cytochrome oxydase.</a:t>
            </a:r>
          </a:p>
          <a:p>
            <a:pPr algn="just"/>
            <a:endParaRPr lang="fr-FR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Les complexes d’importation de la membrane interne TIM.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-Les protéines de découplage: permettent le passage des protons H+ de la chambre externe vers la matrice.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Des lipides: la </a:t>
            </a:r>
            <a:r>
              <a:rPr lang="fr-FR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cardiolipine</a:t>
            </a:r>
            <a:r>
              <a:rPr lang="fr-FR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qui est caractéristique de cette membrane et qui représente environ 20% des lipides totaux. Elle est indispensable au fonctionnement de la cytochrome c oxydase.</a:t>
            </a:r>
            <a:endParaRPr lang="fr-FR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9802" y="116632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les mitochondries </a:t>
            </a:r>
            <a:endParaRPr lang="fr-FR" sz="1400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surénal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surénalle</Template>
  <TotalTime>295</TotalTime>
  <Words>878</Words>
  <Application>Microsoft Office PowerPoint</Application>
  <PresentationFormat>Affichage à l'écran (4:3)</PresentationFormat>
  <Paragraphs>96</Paragraphs>
  <Slides>20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surénalle</vt:lpstr>
      <vt:lpstr>Pixel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GE</dc:creator>
  <cp:lastModifiedBy>GE</cp:lastModifiedBy>
  <cp:revision>58</cp:revision>
  <dcterms:created xsi:type="dcterms:W3CDTF">2017-05-14T13:39:37Z</dcterms:created>
  <dcterms:modified xsi:type="dcterms:W3CDTF">2020-03-09T17:34:22Z</dcterms:modified>
</cp:coreProperties>
</file>