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23D9-6673-4B82-A3A8-B5D13F76A0A7}" type="datetimeFigureOut">
              <a:rPr lang="fr-FR" smtClean="0"/>
              <a:t>2020-12-21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4AE5-20E7-426B-85E5-27EC09813C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022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23D9-6673-4B82-A3A8-B5D13F76A0A7}" type="datetimeFigureOut">
              <a:rPr lang="fr-FR" smtClean="0"/>
              <a:t>2020-12-21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4AE5-20E7-426B-85E5-27EC09813C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58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23D9-6673-4B82-A3A8-B5D13F76A0A7}" type="datetimeFigureOut">
              <a:rPr lang="fr-FR" smtClean="0"/>
              <a:t>2020-12-21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4AE5-20E7-426B-85E5-27EC09813C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879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23D9-6673-4B82-A3A8-B5D13F76A0A7}" type="datetimeFigureOut">
              <a:rPr lang="fr-FR" smtClean="0"/>
              <a:t>2020-12-21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4AE5-20E7-426B-85E5-27EC09813C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1194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23D9-6673-4B82-A3A8-B5D13F76A0A7}" type="datetimeFigureOut">
              <a:rPr lang="fr-FR" smtClean="0"/>
              <a:t>2020-12-21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4AE5-20E7-426B-85E5-27EC09813C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11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23D9-6673-4B82-A3A8-B5D13F76A0A7}" type="datetimeFigureOut">
              <a:rPr lang="fr-FR" smtClean="0"/>
              <a:t>2020-12-21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4AE5-20E7-426B-85E5-27EC09813C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915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23D9-6673-4B82-A3A8-B5D13F76A0A7}" type="datetimeFigureOut">
              <a:rPr lang="fr-FR" smtClean="0"/>
              <a:t>2020-12-21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4AE5-20E7-426B-85E5-27EC09813C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082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23D9-6673-4B82-A3A8-B5D13F76A0A7}" type="datetimeFigureOut">
              <a:rPr lang="fr-FR" smtClean="0"/>
              <a:t>2020-12-21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4AE5-20E7-426B-85E5-27EC09813C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402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23D9-6673-4B82-A3A8-B5D13F76A0A7}" type="datetimeFigureOut">
              <a:rPr lang="fr-FR" smtClean="0"/>
              <a:t>2020-12-21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4AE5-20E7-426B-85E5-27EC09813C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98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23D9-6673-4B82-A3A8-B5D13F76A0A7}" type="datetimeFigureOut">
              <a:rPr lang="fr-FR" smtClean="0"/>
              <a:t>2020-12-21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4AE5-20E7-426B-85E5-27EC09813C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4153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123D9-6673-4B82-A3A8-B5D13F76A0A7}" type="datetimeFigureOut">
              <a:rPr lang="fr-FR" smtClean="0"/>
              <a:t>2020-12-21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4AE5-20E7-426B-85E5-27EC09813C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44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123D9-6673-4B82-A3A8-B5D13F76A0A7}" type="datetimeFigureOut">
              <a:rPr lang="fr-FR" smtClean="0"/>
              <a:t>2020-12-21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34AE5-20E7-426B-85E5-27EC09813C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24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6760" y="391719"/>
            <a:ext cx="5391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0" u="none" strike="noStrike" baseline="0" dirty="0" smtClean="0">
                <a:latin typeface="Arial" panose="020B0604020202020204" pitchFamily="34" charset="0"/>
              </a:rPr>
              <a:t>LES DIFFERENTS NIVEAUX DE MAINTENANCE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67323" y="1720840"/>
            <a:ext cx="877667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0" u="none" strike="noStrike" baseline="0" dirty="0" smtClean="0">
                <a:latin typeface="Times New Roman" panose="02020603050405020304" pitchFamily="18" charset="0"/>
              </a:rPr>
              <a:t>A. MAINTENANCE DE 1</a:t>
            </a:r>
            <a:r>
              <a:rPr lang="fr-FR" sz="1050" b="1" i="0" u="none" strike="noStrike" baseline="0" dirty="0" smtClean="0">
                <a:latin typeface="Times New Roman" panose="02020603050405020304" pitchFamily="18" charset="0"/>
              </a:rPr>
              <a:t>ER </a:t>
            </a:r>
            <a:r>
              <a:rPr lang="fr-FR" b="1" i="0" u="none" strike="noStrike" baseline="0" dirty="0" smtClean="0">
                <a:latin typeface="Times New Roman" panose="02020603050405020304" pitchFamily="18" charset="0"/>
              </a:rPr>
              <a:t>NIVEAU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Réglages simples prévus par le constructeur au moyen d’éléments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accessibles sans aucun démontage ou ouverture de l’équipement, ou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échange d’éléments consommables accessibles en toute sécurité, tels que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voyants ou certains fusibles, …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Remarque : Ce type d’intervention peut être réalisée par l’exploitant du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bien, sur place, sans outillage et à l’aide des instructions d’utilisation.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7372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5231" y="1305342"/>
            <a:ext cx="851876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0" u="none" strike="noStrike" baseline="0" dirty="0" smtClean="0">
                <a:latin typeface="Times New Roman" panose="02020603050405020304" pitchFamily="18" charset="0"/>
              </a:rPr>
              <a:t>B. AMELIORATION DU RENDEMENT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Améliorer le rendement d'une installation signifie augmenter le temps de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réalisation des valeurs ajoutées sur cette installation et l'importance des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valeurs crées par son exploitation.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Les moyens pour y parvenir peuvent être :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- le prolongement du temps de marche de l'installation (rechercher toutes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les solutions capables de réduire les temps d'arrêts)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- l'augmentation de la production par unité de temps et par fabrication de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bons produits en réduisant les rebuts(apporter des améliorations pour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diminuer les défauts de fabrication)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0944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9938" y="795553"/>
            <a:ext cx="750277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Les principales causes de perte de rendement sont :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- les pannes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- les préparatifs et les réglages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- les arrêts mineurs (marches à vide)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- les ralentissements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- les défauts et réparation des produits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- les faibles rendements aux démarrages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9278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2800" y="335846"/>
            <a:ext cx="8331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u="none" strike="noStrike" baseline="0" dirty="0" smtClean="0">
                <a:latin typeface="Times New Roman" panose="02020603050405020304" pitchFamily="18" charset="0"/>
              </a:rPr>
              <a:t>1. PERTES DUES AUX PANNES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Ce sont les pertes occasionnées par les pannes imprévues ou chroniques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impliquant un gaspillage de temps et de matière. On remédie toujours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très rapidement aux pannes imprévues, mais on a souvent tendance à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négliger les pannes chroniques bien que ces dernières coûtent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extrêmement chères ; elles doivent donc figurer parmi les priorités.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Pour réduire les pertes, il faut étudier minutieusement une machine afin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de savoir comment en améliorer la fiabilité et la maintenabilité et ainsi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réduire progressivement les temps nécessaires à la remise en état.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Dans tous les cas, il s'agit de réduire le nombre de pannes à zéro et pour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cela certaines dépenses seront inévitables. Avant tout, débarrassons-nous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de l'idée attachée à la maintenance traditionnelle (maintenance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réparatrice) que la panne est inévitable.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2277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1166843"/>
            <a:ext cx="872196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u="none" strike="noStrike" baseline="0" dirty="0" smtClean="0">
                <a:latin typeface="Times New Roman" panose="02020603050405020304" pitchFamily="18" charset="0"/>
              </a:rPr>
              <a:t>2. PERTES DUES AUX PREPARATIFS ET AUX REGLAGES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Il s'agit de pertes occasionnées par des arrêts relativement courts souvent</a:t>
            </a:r>
          </a:p>
          <a:p>
            <a:r>
              <a:rPr lang="fr-FR" b="0" i="0" u="none" strike="noStrike" baseline="0" dirty="0" err="1" smtClean="0">
                <a:latin typeface="Times New Roman" panose="02020603050405020304" pitchFamily="18" charset="0"/>
              </a:rPr>
              <a:t>dûs</a:t>
            </a:r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 à des modifications de fabrication ou des aménagements de postes en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fonction du produit fabriqué.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Le temps écoulé entre la sortie de produits défectueux et la sortie de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produits conformes aux critères de qualité équivaut à des pertes. Le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réglage est effectivement un problème difficile à résoudre, on doit tout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d'abord étudier le mécanisme du réglage pour tenter de le raccourcir,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l'objectif étant de le réduire au minimum.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2847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8769" y="1720840"/>
            <a:ext cx="824523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u="none" strike="noStrike" baseline="0" dirty="0" smtClean="0">
                <a:latin typeface="Times New Roman" panose="02020603050405020304" pitchFamily="18" charset="0"/>
              </a:rPr>
              <a:t>3. LES ARRETS MINEURS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Ce sont des pertes occasionnées par des arrêts de ligne </a:t>
            </a:r>
            <a:r>
              <a:rPr lang="fr-FR" b="0" i="0" u="none" strike="noStrike" baseline="0" dirty="0" err="1" smtClean="0">
                <a:latin typeface="Times New Roman" panose="02020603050405020304" pitchFamily="18" charset="0"/>
              </a:rPr>
              <a:t>dûs</a:t>
            </a:r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 à des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perturbations momentanées pendant lesquels le moteur tourne à vide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(pièces bloquées sur un tapis, par exemple). D'une part, la simplicité de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la remise en condition n'incite pas à trouver une solution définitive.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D'autre part, ces petits arrêts ne sont pas comptabilisés. Pour réduire ces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arrêts mineurs, il faut analyser la défaillance et éliminer complètement le </a:t>
            </a:r>
            <a:r>
              <a:rPr lang="fr-FR" dirty="0"/>
              <a:t>risque. L'objectif est le zéro arrêt, car pour une automatisation complète,</a:t>
            </a:r>
          </a:p>
          <a:p>
            <a:r>
              <a:rPr lang="fr-FR" dirty="0"/>
              <a:t>il faut impérativement l'absence totale d'arrêts mineurs.</a:t>
            </a:r>
          </a:p>
        </p:txBody>
      </p:sp>
    </p:spTree>
    <p:extLst>
      <p:ext uri="{BB962C8B-B14F-4D97-AF65-F5344CB8AC3E}">
        <p14:creationId xmlns:p14="http://schemas.microsoft.com/office/powerpoint/2010/main" val="1063953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1446" y="612845"/>
            <a:ext cx="861255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u="none" strike="noStrike" baseline="0" dirty="0" smtClean="0">
                <a:latin typeface="Times New Roman" panose="02020603050405020304" pitchFamily="18" charset="0"/>
              </a:rPr>
              <a:t>4. LES RALENTISSEMENTS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On peut ne pas faire fonctionner une installation à son allure nominale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par crainte des ennuis mécaniques ou de qualité, ou alors tout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simplement parce qu'on a eu dans le passé des problèmes </a:t>
            </a:r>
            <a:r>
              <a:rPr lang="fr-FR" b="0" i="0" u="none" strike="noStrike" baseline="0" dirty="0" err="1" smtClean="0">
                <a:latin typeface="Times New Roman" panose="02020603050405020304" pitchFamily="18" charset="0"/>
              </a:rPr>
              <a:t>dûs</a:t>
            </a:r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 à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l'utilisation en vitesse maximale. On pense également que l'allure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maximale réduit la durée de vie de l'installation, ou on ignore tout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simplement l'allure nominale de l'installation.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Les pertes par </a:t>
            </a:r>
            <a:r>
              <a:rPr lang="fr-FR" b="0" i="0" u="none" strike="noStrike" baseline="0" dirty="0" err="1" smtClean="0">
                <a:latin typeface="Times New Roman" panose="02020603050405020304" pitchFamily="18" charset="0"/>
              </a:rPr>
              <a:t>renlentissements</a:t>
            </a:r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 sont donc la différence entre l'allure de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production nominale et l'allure réelle. Une augmentation de l'allure de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marche peut permettre de déceler des problèmes latents et donc d'élever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le niveau technique de conduite de l'installation.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L'objectif de ces actions est bien évidemment de réduire à zéro la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différence entre le régime nominal et le régime de production.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5628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4738" y="1582341"/>
            <a:ext cx="81592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u="none" strike="noStrike" baseline="0" dirty="0" smtClean="0">
                <a:latin typeface="Times New Roman" panose="02020603050405020304" pitchFamily="18" charset="0"/>
              </a:rPr>
              <a:t>5. LES DEFAUTS ET REPARATION DES PRODUITS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Les pannes font toujours l'objet de mesures immédiates alors que les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défaillances chroniques sont rarement prises en compte. Ce sont ces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défaillances qui engendrent des pertes de matière dues au déclassement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et à la réparation et qui demandent donc de la </a:t>
            </a:r>
            <a:r>
              <a:rPr lang="fr-FR" b="0" i="0" u="none" strike="noStrike" baseline="0" dirty="0" err="1" smtClean="0">
                <a:latin typeface="Times New Roman" panose="02020603050405020304" pitchFamily="18" charset="0"/>
              </a:rPr>
              <a:t>main-d'oeuvre</a:t>
            </a:r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.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Pour réduire ces pertes, il est donc indispensable de revoir en profondeur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le phénomène de la défaillance, réviser le mécanisme de son apparition et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remettre en question les points de contrôle de la fabrication.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88845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80308" y="1881892"/>
            <a:ext cx="71432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u="none" strike="noStrike" baseline="0" dirty="0" smtClean="0">
                <a:latin typeface="Times New Roman" panose="02020603050405020304" pitchFamily="18" charset="0"/>
              </a:rPr>
              <a:t>6. FAIBLES RENDEMENTS AUX DEMARRAGES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En attendant la stabilisation de la qualité du produit, les pertes provenant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de l'instabilité des conditions de fabrication, de l'insuffisance de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maintenance des différents outils et de la technicité insuffisante des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opérateurs sont très importantes.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8434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582341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i="1" u="none" strike="noStrike" baseline="0" dirty="0" smtClean="0">
                <a:latin typeface="Times New Roman" panose="02020603050405020304" pitchFamily="18" charset="0"/>
              </a:rPr>
              <a:t>7. OBJECTIFS D'AMELIORATION DES PERTES</a:t>
            </a:r>
          </a:p>
          <a:p>
            <a:r>
              <a:rPr lang="fr-FR" b="1" i="1" u="none" strike="noStrike" baseline="0" dirty="0" smtClean="0">
                <a:latin typeface="Times New Roman" panose="02020603050405020304" pitchFamily="18" charset="0"/>
              </a:rPr>
              <a:t>CHRONIQUES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La T.P.M. ne s'en prend pas qu'aux pannes, elle a pour but d'améliorer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également le taux de marche calendaire (</a:t>
            </a:r>
            <a:r>
              <a:rPr lang="fr-FR" b="0" i="0" u="none" strike="noStrike" baseline="0" dirty="0" err="1" smtClean="0">
                <a:latin typeface="Times New Roman" panose="02020603050405020304" pitchFamily="18" charset="0"/>
              </a:rPr>
              <a:t>pannes,préparatifs,réglages</a:t>
            </a:r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 et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autres pertes), le taux de marche performante(ralentissements, arrêts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mineurs et marche à vide) et le taux des produits conformes (réparation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des produits non conformes, défauts de redémarrage) pour rendre le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rendement global plus performant.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5784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66646" y="1709682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i="1" u="none" strike="noStrike" baseline="0" dirty="0" smtClean="0">
                <a:latin typeface="Times New Roman" panose="02020603050405020304" pitchFamily="18" charset="0"/>
              </a:rPr>
              <a:t>8. STUCTURES DES PERTES</a:t>
            </a:r>
          </a:p>
          <a:p>
            <a:r>
              <a:rPr lang="fr-FR" b="1" i="1" u="none" strike="noStrike" baseline="0" dirty="0" smtClean="0">
                <a:latin typeface="Times New Roman" panose="02020603050405020304" pitchFamily="18" charset="0"/>
              </a:rPr>
              <a:t>Quelques définitions :</a:t>
            </a:r>
          </a:p>
          <a:p>
            <a:r>
              <a:rPr lang="fr-FR" b="1" i="0" u="none" strike="noStrike" baseline="0" dirty="0" smtClean="0">
                <a:latin typeface="Times New Roman" panose="02020603050405020304" pitchFamily="18" charset="0"/>
              </a:rPr>
              <a:t>- temps de charge </a:t>
            </a:r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: temps pendant lequel l'installation doit fonctionner,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quotidiennement ou mensuellement. C'est le temps ouvrable moins les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arrêts programmés.</a:t>
            </a:r>
          </a:p>
          <a:p>
            <a:r>
              <a:rPr lang="fr-FR" b="1" i="0" u="none" strike="noStrike" baseline="0" dirty="0" smtClean="0">
                <a:latin typeface="Times New Roman" panose="02020603050405020304" pitchFamily="18" charset="0"/>
              </a:rPr>
              <a:t>- temps de marche </a:t>
            </a:r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: temps de charge moins les arrêts </a:t>
            </a:r>
            <a:r>
              <a:rPr lang="fr-FR" b="0" i="0" u="none" strike="noStrike" baseline="0" dirty="0" err="1" smtClean="0">
                <a:latin typeface="Times New Roman" panose="02020603050405020304" pitchFamily="18" charset="0"/>
              </a:rPr>
              <a:t>dûs</a:t>
            </a:r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 aux pannes,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aux changements d'outillages et aux arrêts mineurs. C'est le temps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pendant lequel l'installation a réellement fonctionné.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0538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6154" y="1443841"/>
            <a:ext cx="85578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0" u="none" strike="noStrike" baseline="0" dirty="0" smtClean="0">
                <a:latin typeface="Times New Roman" panose="02020603050405020304" pitchFamily="18" charset="0"/>
              </a:rPr>
              <a:t>B. MAINTENANCE DE 2</a:t>
            </a:r>
            <a:r>
              <a:rPr lang="fr-FR" sz="1050" b="1" i="0" u="none" strike="noStrike" baseline="0" dirty="0" smtClean="0">
                <a:latin typeface="Times New Roman" panose="02020603050405020304" pitchFamily="18" charset="0"/>
              </a:rPr>
              <a:t>EM </a:t>
            </a:r>
            <a:r>
              <a:rPr lang="fr-FR" b="1" i="0" u="none" strike="noStrike" baseline="0" dirty="0" smtClean="0">
                <a:latin typeface="Times New Roman" panose="02020603050405020304" pitchFamily="18" charset="0"/>
              </a:rPr>
              <a:t>NIVEAU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Dépannage par échange standard des éléments prévus à cet effet, et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opérations mineures de maintenance préventives telles que : Graissage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ou contrôle de bon fonctionnement.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Remarque : Ce type d’intervention peut être effectué sur place, par un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technicien habilité, de qualification moyenne, avec l’outillage portatif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défini par les instructions de maintenance et à l’aide de ces mêmes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instructions.</a:t>
            </a:r>
          </a:p>
        </p:txBody>
      </p:sp>
    </p:spTree>
    <p:extLst>
      <p:ext uri="{BB962C8B-B14F-4D97-AF65-F5344CB8AC3E}">
        <p14:creationId xmlns:p14="http://schemas.microsoft.com/office/powerpoint/2010/main" val="486418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0585" y="612845"/>
            <a:ext cx="671341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0" u="none" strike="noStrike" baseline="0" dirty="0" smtClean="0">
                <a:latin typeface="Times New Roman" panose="02020603050405020304" pitchFamily="18" charset="0"/>
              </a:rPr>
              <a:t>- temps de marche net </a:t>
            </a:r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: temps pendant lequel l'installation a fonctionné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à une allure définie. Temps de marche moins tous les arrêts mineurs et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les pertes dues aux ralentissements.</a:t>
            </a:r>
          </a:p>
          <a:p>
            <a:r>
              <a:rPr lang="fr-FR" b="1" i="0" u="none" strike="noStrike" baseline="0" dirty="0" smtClean="0">
                <a:latin typeface="Times New Roman" panose="02020603050405020304" pitchFamily="18" charset="0"/>
              </a:rPr>
              <a:t>- temps de marche utile </a:t>
            </a:r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: temps pendant lequel l'installation a fabriqué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des produits conformes. Temps de marche net moins le temps perdu.</a:t>
            </a:r>
          </a:p>
          <a:p>
            <a:r>
              <a:rPr lang="fr-FR" b="1" i="0" u="none" strike="noStrike" baseline="0" dirty="0" smtClean="0">
                <a:latin typeface="Times New Roman" panose="02020603050405020304" pitchFamily="18" charset="0"/>
              </a:rPr>
              <a:t>- taux de marche calendaire </a:t>
            </a:r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: rapport entre le temps de marche net et le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temps de charge</a:t>
            </a:r>
          </a:p>
          <a:p>
            <a:r>
              <a:rPr lang="fr-FR" b="1" i="0" u="none" strike="noStrike" baseline="0" dirty="0" smtClean="0">
                <a:latin typeface="Times New Roman" panose="02020603050405020304" pitchFamily="18" charset="0"/>
              </a:rPr>
              <a:t>- taux de marche performante </a:t>
            </a:r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: calculé à partir du taux d'allure et du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taux de marche net. Le taux d'allure correspond au rapport entre l'allure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réelle et l'allure nominale de fonctionnement de l'installation.</a:t>
            </a:r>
          </a:p>
          <a:p>
            <a:r>
              <a:rPr lang="fr-FR" b="1" i="0" u="none" strike="noStrike" baseline="0" dirty="0" smtClean="0">
                <a:latin typeface="Times New Roman" panose="02020603050405020304" pitchFamily="18" charset="0"/>
              </a:rPr>
              <a:t>- rendement global </a:t>
            </a:r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: produit du taux de marche calendaire, du taux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d'allure et du taux de produits valables.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65980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23514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21773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81270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4573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2954" y="1859340"/>
            <a:ext cx="876104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0" u="none" strike="noStrike" baseline="0" dirty="0" smtClean="0">
                <a:latin typeface="Times New Roman" panose="02020603050405020304" pitchFamily="18" charset="0"/>
              </a:rPr>
              <a:t>C. MAINTENANCE DE 3</a:t>
            </a:r>
            <a:r>
              <a:rPr lang="fr-FR" sz="1050" b="1" i="0" u="none" strike="noStrike" baseline="0" dirty="0" smtClean="0">
                <a:latin typeface="Times New Roman" panose="02020603050405020304" pitchFamily="18" charset="0"/>
              </a:rPr>
              <a:t>EM </a:t>
            </a:r>
            <a:r>
              <a:rPr lang="fr-FR" b="1" i="0" u="none" strike="noStrike" baseline="0" dirty="0" smtClean="0">
                <a:latin typeface="Times New Roman" panose="02020603050405020304" pitchFamily="18" charset="0"/>
              </a:rPr>
              <a:t>NIVEAU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Identification et diagnostic des pannes, réparation par échange de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composants ou d’éléments fonctionnels, réparations mécaniques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mineures, et toutes les opérations courantes de maintenance préventive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telles que réglage général ou réalignement des appareils de mesure.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Remarque : Ce type d’intervention ne peut être effectuée que par un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technicien spécialisé.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2073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8585" y="1443841"/>
            <a:ext cx="874541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0" u="none" strike="noStrike" baseline="0" dirty="0" smtClean="0">
                <a:latin typeface="Times New Roman" panose="02020603050405020304" pitchFamily="18" charset="0"/>
              </a:rPr>
              <a:t>D. MAINTENANCE DE 4</a:t>
            </a:r>
            <a:r>
              <a:rPr lang="fr-FR" sz="1050" b="1" i="0" u="none" strike="noStrike" baseline="0" dirty="0" smtClean="0">
                <a:latin typeface="Times New Roman" panose="02020603050405020304" pitchFamily="18" charset="0"/>
              </a:rPr>
              <a:t>EM </a:t>
            </a:r>
            <a:r>
              <a:rPr lang="fr-FR" b="1" i="0" u="none" strike="noStrike" baseline="0" dirty="0" smtClean="0">
                <a:latin typeface="Times New Roman" panose="02020603050405020304" pitchFamily="18" charset="0"/>
              </a:rPr>
              <a:t>NIVEAU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Tous les travaux importants à l’exception de la rénovation et de la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reconstruction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Remarque : Ce type d’intervention peut être effectué par une équipe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comprenant un encadrement très spécialisé, dans un atelier spécialisé.</a:t>
            </a:r>
          </a:p>
          <a:p>
            <a:r>
              <a:rPr lang="fr-FR" b="1" i="0" u="none" strike="noStrike" baseline="0" dirty="0" smtClean="0">
                <a:latin typeface="Times New Roman" panose="02020603050405020304" pitchFamily="18" charset="0"/>
              </a:rPr>
              <a:t>E. MAINTENANCE DE 5</a:t>
            </a:r>
            <a:r>
              <a:rPr lang="fr-FR" sz="1050" b="1" i="0" u="none" strike="noStrike" baseline="0" dirty="0" smtClean="0">
                <a:latin typeface="Times New Roman" panose="02020603050405020304" pitchFamily="18" charset="0"/>
              </a:rPr>
              <a:t>EM </a:t>
            </a:r>
            <a:r>
              <a:rPr lang="fr-FR" b="1" i="0" u="none" strike="noStrike" baseline="0" dirty="0" smtClean="0">
                <a:latin typeface="Times New Roman" panose="02020603050405020304" pitchFamily="18" charset="0"/>
              </a:rPr>
              <a:t>NIVEAU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Rénovation et reconstruction ou exécution des réparations importantes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effectuées par le constructeur ou le reconstructeur avec des moyens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proches de la fabrication.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8796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7269" y="399534"/>
            <a:ext cx="4792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0" u="none" strike="noStrike" baseline="0" dirty="0" smtClean="0">
                <a:latin typeface="Arial" panose="020B0604020202020204" pitchFamily="34" charset="0"/>
              </a:rPr>
              <a:t>LA MAINTENANCE PRODUCTIVE OU TPM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625231" y="1859340"/>
            <a:ext cx="851876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0" u="none" strike="noStrike" baseline="0" dirty="0" smtClean="0">
                <a:latin typeface="Times New Roman" panose="02020603050405020304" pitchFamily="18" charset="0"/>
              </a:rPr>
              <a:t>A. INTRODUCTION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La T.P.M. est une maintenance productive avec la participation de tout le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personnel. Elle réclame donc la volonté participative de tous pour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rentabiliser au maximum les installations.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La Société </a:t>
            </a:r>
            <a:r>
              <a:rPr lang="fr-FR" b="0" i="0" u="none" strike="noStrike" baseline="0" dirty="0" err="1" smtClean="0">
                <a:latin typeface="Times New Roman" panose="02020603050405020304" pitchFamily="18" charset="0"/>
              </a:rPr>
              <a:t>japonnaise</a:t>
            </a:r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 "NIPPON DENSO", fabricant de pièces pour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l'automobile, a été la première à adopter la T.P.M. et a été récompensée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par un prix spécial en 1971.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7738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0523" y="474345"/>
            <a:ext cx="101052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u="none" strike="noStrike" baseline="0" dirty="0" smtClean="0">
                <a:latin typeface="Times New Roman" panose="02020603050405020304" pitchFamily="18" charset="0"/>
              </a:rPr>
              <a:t>1. </a:t>
            </a:r>
            <a:r>
              <a:rPr lang="fr-FR" b="1" i="1" u="none" strike="noStrike" baseline="0" dirty="0" err="1" smtClean="0">
                <a:latin typeface="Times New Roman" panose="02020603050405020304" pitchFamily="18" charset="0"/>
              </a:rPr>
              <a:t>Definition</a:t>
            </a:r>
            <a:r>
              <a:rPr lang="fr-FR" b="1" i="1" u="none" strike="noStrike" baseline="0" dirty="0" smtClean="0">
                <a:latin typeface="Times New Roman" panose="02020603050405020304" pitchFamily="18" charset="0"/>
              </a:rPr>
              <a:t> DE LA T.P.M.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- réalisation du rendement global maximum de l'équipement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- établissement d'un système de maintenance productive pour toute la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durée de vie des installations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- participation de toutes les divisions, en particulier la conception,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l'exploitation et la maintenance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- implication de tous les niveaux hiérarchiques, des dirigeants aux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opérateurs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- utilisation, comme moyen de motivation, des activités autonomes du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personnel regroupé en cercles.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On voit donc les caractéristiques de la T.P.M., en particulier les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différences par rapport à la maintenance productive simple et à la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maintenance préventive.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La caractéristique de la T.P.M. est donc l'auto-maintenance effectuée par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les exploitants grâce aux activités des cercles.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3638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5661" y="1138147"/>
            <a:ext cx="852658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Pour réaliser un meilleur rendement global des installations, la T.P.M.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devra s'appliquer à éliminer les causes principales de pertes empêchant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l'amélioration du rendement, c'est-à-dire: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- </a:t>
            </a:r>
            <a:r>
              <a:rPr lang="fr-FR" b="0" i="1" u="none" strike="noStrike" baseline="0" dirty="0" smtClean="0">
                <a:latin typeface="Times New Roman" panose="02020603050405020304" pitchFamily="18" charset="0"/>
              </a:rPr>
              <a:t>pertes dues aux arrêts </a:t>
            </a:r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: pannes, préparatifs et réglages aux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changements de séries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- </a:t>
            </a:r>
            <a:r>
              <a:rPr lang="fr-FR" b="0" i="1" u="none" strike="noStrike" baseline="0" dirty="0" smtClean="0">
                <a:latin typeface="Times New Roman" panose="02020603050405020304" pitchFamily="18" charset="0"/>
              </a:rPr>
              <a:t>pertes dues aux ralentissements </a:t>
            </a:r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: marche à vide, arrêts mineurs,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Ralentissements</a:t>
            </a:r>
          </a:p>
          <a:p>
            <a:r>
              <a:rPr lang="fr-FR" dirty="0"/>
              <a:t>- </a:t>
            </a:r>
            <a:r>
              <a:rPr lang="fr-FR" i="1" dirty="0"/>
              <a:t>pertes dues aux défauts </a:t>
            </a:r>
            <a:r>
              <a:rPr lang="fr-FR" dirty="0"/>
              <a:t>: défauts de qualité, rendements bas aux</a:t>
            </a:r>
          </a:p>
          <a:p>
            <a:r>
              <a:rPr lang="fr-FR" dirty="0"/>
              <a:t>démarrages</a:t>
            </a:r>
          </a:p>
          <a:p>
            <a:r>
              <a:rPr lang="fr-FR" dirty="0"/>
              <a:t>La T.P.M. doit relever le défi d'éliminer ces causes de pertes afin</a:t>
            </a:r>
          </a:p>
          <a:p>
            <a:r>
              <a:rPr lang="fr-FR" dirty="0"/>
              <a:t>d'arriver à un rendement maximum des installations.</a:t>
            </a:r>
          </a:p>
        </p:txBody>
      </p:sp>
    </p:spTree>
    <p:extLst>
      <p:ext uri="{BB962C8B-B14F-4D97-AF65-F5344CB8AC3E}">
        <p14:creationId xmlns:p14="http://schemas.microsoft.com/office/powerpoint/2010/main" val="3887924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4633" y="626181"/>
            <a:ext cx="3621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1" u="none" strike="noStrike" baseline="0" dirty="0" smtClean="0">
                <a:latin typeface="Times New Roman" panose="02020603050405020304" pitchFamily="18" charset="0"/>
              </a:rPr>
              <a:t>2. DEFINITION DES OBJECTIFS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687754" y="1574138"/>
            <a:ext cx="893298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- amélioration de la productivité, de la sécurité et du délai par la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réduction des pannes.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- accroissement de la productivité, réduction du stock et des en-cours par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la diminution du temps consacré aux réglages lors des changements de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séries.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- amélioration de la qualité et réduction des pertes par la maintenance de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la précision des installations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- réduction du prix de revient par l'économie d'énergie et des ressources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naturelles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- utilisation efficace et prolongement de la durée de vie des installations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grâce aux activités d'améliorations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- formation d'un personnel compétent et amélioration de la conscience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professionnelle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8093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1199" y="1027448"/>
            <a:ext cx="79326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u="none" strike="noStrike" baseline="0" dirty="0" smtClean="0">
                <a:latin typeface="Times New Roman" panose="02020603050405020304" pitchFamily="18" charset="0"/>
              </a:rPr>
              <a:t>3. PROCEDURE D'APPLICATION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Il est tout d'abord indispensable de mener une étude préparatoire de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diagnostic pour proposer ensuite une procédure d'application propre à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l'entreprise, à ses besoins et à ses problèmes. On pourra toutefois bâtir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dans presque tous les cas une procédure autour de cinq axes principaux :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- amélioration du rendement d'une installation pilote</a:t>
            </a:r>
          </a:p>
          <a:p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- organisation de l'auto-maintenance</a:t>
            </a:r>
          </a:p>
          <a:p>
            <a:pPr marL="285750" indent="-285750">
              <a:buFontTx/>
              <a:buChar char="-"/>
            </a:pPr>
            <a:r>
              <a:rPr lang="fr-FR" b="0" i="0" u="none" strike="noStrike" baseline="0" dirty="0" smtClean="0">
                <a:latin typeface="Times New Roman" panose="02020603050405020304" pitchFamily="18" charset="0"/>
              </a:rPr>
              <a:t>organisation de la maintenance programmée de la division maintenance</a:t>
            </a:r>
          </a:p>
          <a:p>
            <a:r>
              <a:rPr lang="fr-FR" dirty="0"/>
              <a:t>- stages de formation technique à la conduite des installations et à leur</a:t>
            </a:r>
          </a:p>
          <a:p>
            <a:r>
              <a:rPr lang="fr-FR" dirty="0"/>
              <a:t>maintenance</a:t>
            </a:r>
          </a:p>
          <a:p>
            <a:r>
              <a:rPr lang="fr-FR" dirty="0"/>
              <a:t>- préparation de la gestion initiale de nouvelles installations</a:t>
            </a:r>
          </a:p>
        </p:txBody>
      </p:sp>
    </p:spTree>
    <p:extLst>
      <p:ext uri="{BB962C8B-B14F-4D97-AF65-F5344CB8AC3E}">
        <p14:creationId xmlns:p14="http://schemas.microsoft.com/office/powerpoint/2010/main" val="39237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1757</Words>
  <Application>Microsoft Office PowerPoint</Application>
  <PresentationFormat>Grand écran</PresentationFormat>
  <Paragraphs>192</Paragraphs>
  <Slides>24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ISTA</dc:creator>
  <cp:lastModifiedBy>ISTA</cp:lastModifiedBy>
  <cp:revision>1</cp:revision>
  <dcterms:created xsi:type="dcterms:W3CDTF">2020-12-21T09:42:19Z</dcterms:created>
  <dcterms:modified xsi:type="dcterms:W3CDTF">2020-12-21T09:50:55Z</dcterms:modified>
</cp:coreProperties>
</file>