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64" r:id="rId3"/>
    <p:sldId id="257" r:id="rId4"/>
    <p:sldId id="259" r:id="rId5"/>
    <p:sldId id="258" r:id="rId6"/>
    <p:sldId id="260" r:id="rId7"/>
    <p:sldId id="261" r:id="rId8"/>
    <p:sldId id="262" r:id="rId9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 snapVertSplitter="1" vertBarState="minimized" horzBarState="maximized">
    <p:restoredLeft sz="34559" autoAdjust="0"/>
    <p:restoredTop sz="86380" autoAdjust="0"/>
  </p:normalViewPr>
  <p:slideViewPr>
    <p:cSldViewPr>
      <p:cViewPr varScale="1">
        <p:scale>
          <a:sx n="69" d="100"/>
          <a:sy n="69" d="100"/>
        </p:scale>
        <p:origin x="-1968" y="-10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228" y="1656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riangle isocèle 6"/>
          <p:cNvSpPr/>
          <p:nvPr/>
        </p:nvSpPr>
        <p:spPr>
          <a:xfrm rot="16200000">
            <a:off x="7554353" y="5254283"/>
            <a:ext cx="1892949" cy="1294228"/>
          </a:xfrm>
          <a:prstGeom prst="triangle">
            <a:avLst>
              <a:gd name="adj" fmla="val 51323"/>
            </a:avLst>
          </a:prstGeom>
          <a:gradFill flip="none" rotWithShape="1">
            <a:gsLst>
              <a:gs pos="0">
                <a:schemeClr val="accent1">
                  <a:shade val="30000"/>
                  <a:satMod val="155000"/>
                  <a:alpha val="100000"/>
                </a:schemeClr>
              </a:gs>
              <a:gs pos="60000">
                <a:schemeClr val="accent1">
                  <a:satMod val="160000"/>
                  <a:alpha val="100000"/>
                </a:schemeClr>
              </a:gs>
              <a:gs pos="100000">
                <a:schemeClr val="accent1">
                  <a:tint val="70000"/>
                  <a:satMod val="200000"/>
                  <a:alpha val="100000"/>
                </a:schemeClr>
              </a:gs>
            </a:gsLst>
            <a:lin ang="155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re 7"/>
          <p:cNvSpPr>
            <a:spLocks noGrp="1"/>
          </p:cNvSpPr>
          <p:nvPr>
            <p:ph type="ctrTitle"/>
          </p:nvPr>
        </p:nvSpPr>
        <p:spPr>
          <a:xfrm>
            <a:off x="540544" y="776288"/>
            <a:ext cx="8062912" cy="1470025"/>
          </a:xfrm>
        </p:spPr>
        <p:txBody>
          <a:bodyPr anchor="b">
            <a:normAutofit/>
          </a:bodyPr>
          <a:lstStyle>
            <a:lvl1pPr algn="r">
              <a:defRPr sz="4400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9" name="Sous-titre 8"/>
          <p:cNvSpPr>
            <a:spLocks noGrp="1"/>
          </p:cNvSpPr>
          <p:nvPr>
            <p:ph type="subTitle" idx="1"/>
          </p:nvPr>
        </p:nvSpPr>
        <p:spPr>
          <a:xfrm>
            <a:off x="540544" y="2250280"/>
            <a:ext cx="8062912" cy="1752600"/>
          </a:xfrm>
        </p:spPr>
        <p:txBody>
          <a:bodyPr/>
          <a:lstStyle>
            <a:lvl1pPr marL="0" marR="36576" indent="0" algn="r">
              <a:spcBef>
                <a:spcPts val="0"/>
              </a:spcBef>
              <a:buNone/>
              <a:defRPr>
                <a:ln>
                  <a:solidFill>
                    <a:schemeClr val="bg2"/>
                  </a:solidFill>
                </a:ln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fr-FR" smtClean="0"/>
              <a:t>Cliquez pour modifier le style des sous-titres du masque</a:t>
            </a:r>
            <a:endParaRPr kumimoji="0" lang="en-US"/>
          </a:p>
        </p:txBody>
      </p:sp>
      <p:sp>
        <p:nvSpPr>
          <p:cNvPr id="28" name="Espace réservé de la date 27"/>
          <p:cNvSpPr>
            <a:spLocks noGrp="1"/>
          </p:cNvSpPr>
          <p:nvPr>
            <p:ph type="dt" sz="half" idx="10"/>
          </p:nvPr>
        </p:nvSpPr>
        <p:spPr>
          <a:xfrm>
            <a:off x="1371600" y="6012656"/>
            <a:ext cx="5791200" cy="365125"/>
          </a:xfrm>
        </p:spPr>
        <p:txBody>
          <a:bodyPr tIns="0" bIns="0" anchor="t"/>
          <a:lstStyle>
            <a:lvl1pPr algn="r">
              <a:defRPr sz="1000"/>
            </a:lvl1pPr>
          </a:lstStyle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17" name="Espace réservé du pied de page 16"/>
          <p:cNvSpPr>
            <a:spLocks noGrp="1"/>
          </p:cNvSpPr>
          <p:nvPr>
            <p:ph type="ftr" sz="quarter" idx="11"/>
          </p:nvPr>
        </p:nvSpPr>
        <p:spPr>
          <a:xfrm>
            <a:off x="1371600" y="5650704"/>
            <a:ext cx="5791200" cy="365125"/>
          </a:xfrm>
        </p:spPr>
        <p:txBody>
          <a:bodyPr tIns="0" bIns="0" anchor="b"/>
          <a:lstStyle>
            <a:lvl1pPr algn="r">
              <a:defRPr sz="1100"/>
            </a:lvl1pPr>
          </a:lstStyle>
          <a:p>
            <a:endParaRPr lang="fr-BE"/>
          </a:p>
        </p:txBody>
      </p:sp>
      <p:sp>
        <p:nvSpPr>
          <p:cNvPr id="29" name="Espace réservé du numéro de diapositive 28"/>
          <p:cNvSpPr>
            <a:spLocks noGrp="1"/>
          </p:cNvSpPr>
          <p:nvPr>
            <p:ph type="sldNum" sz="quarter" idx="12"/>
          </p:nvPr>
        </p:nvSpPr>
        <p:spPr>
          <a:xfrm>
            <a:off x="8392247" y="5752307"/>
            <a:ext cx="502920" cy="365125"/>
          </a:xfrm>
        </p:spPr>
        <p:txBody>
          <a:bodyPr anchor="ctr"/>
          <a:lstStyle>
            <a:lvl1pPr algn="ctr">
              <a:defRPr sz="1300">
                <a:solidFill>
                  <a:srgbClr val="FFFFFF"/>
                </a:solidFill>
              </a:defRPr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67494"/>
            <a:ext cx="8229600" cy="1399032"/>
          </a:xfrm>
        </p:spPr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457200" y="1882808"/>
            <a:ext cx="8229600" cy="4572000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4791456" y="6480048"/>
            <a:ext cx="2133600" cy="301752"/>
          </a:xfrm>
        </p:spPr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0056" cy="300831"/>
          </a:xfrm>
        </p:spPr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Titre de sec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riangle rectangle 8"/>
          <p:cNvSpPr/>
          <p:nvPr/>
        </p:nvSpPr>
        <p:spPr>
          <a:xfrm flipV="1">
            <a:off x="7034" y="7034"/>
            <a:ext cx="9129932" cy="6836899"/>
          </a:xfrm>
          <a:prstGeom prst="rtTriangle">
            <a:avLst/>
          </a:prstGeom>
          <a:gradFill flip="none" rotWithShape="1">
            <a:gsLst>
              <a:gs pos="0">
                <a:schemeClr val="tx2">
                  <a:alpha val="10000"/>
                </a:schemeClr>
              </a:gs>
              <a:gs pos="70000">
                <a:schemeClr val="tx2">
                  <a:alpha val="8000"/>
                </a:schemeClr>
              </a:gs>
              <a:gs pos="100000">
                <a:schemeClr val="tx2">
                  <a:alpha val="1000"/>
                </a:schemeClr>
              </a:gs>
            </a:gsLst>
            <a:lin ang="80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marL="0" algn="ctr" defTabSz="914400" rtl="0" eaLnBrk="1" latinLnBrk="0" hangingPunct="1"/>
            <a:endParaRPr kumimoji="0" lang="en-US" sz="1800" kern="120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Triangle isocèle 7"/>
          <p:cNvSpPr/>
          <p:nvPr/>
        </p:nvSpPr>
        <p:spPr>
          <a:xfrm rot="5400000" flipV="1">
            <a:off x="7554353" y="309490"/>
            <a:ext cx="1892949" cy="1294228"/>
          </a:xfrm>
          <a:prstGeom prst="triangle">
            <a:avLst>
              <a:gd name="adj" fmla="val 51323"/>
            </a:avLst>
          </a:prstGeom>
          <a:gradFill flip="none" rotWithShape="1">
            <a:gsLst>
              <a:gs pos="0">
                <a:schemeClr val="accent1">
                  <a:shade val="30000"/>
                  <a:satMod val="155000"/>
                  <a:alpha val="100000"/>
                </a:schemeClr>
              </a:gs>
              <a:gs pos="60000">
                <a:schemeClr val="accent1">
                  <a:satMod val="160000"/>
                  <a:alpha val="100000"/>
                </a:schemeClr>
              </a:gs>
              <a:gs pos="100000">
                <a:schemeClr val="accent1">
                  <a:tint val="70000"/>
                  <a:satMod val="200000"/>
                  <a:alpha val="100000"/>
                </a:schemeClr>
              </a:gs>
            </a:gsLst>
            <a:lin ang="155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>
          <a:xfrm>
            <a:off x="6955632" y="6477000"/>
            <a:ext cx="2133600" cy="304800"/>
          </a:xfrm>
        </p:spPr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>
          <a:xfrm>
            <a:off x="2619376" y="6480969"/>
            <a:ext cx="4260056" cy="300831"/>
          </a:xfrm>
        </p:spPr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>
          <a:xfrm>
            <a:off x="8451056" y="809624"/>
            <a:ext cx="502920" cy="300831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  <p:cxnSp>
        <p:nvCxnSpPr>
          <p:cNvPr id="11" name="Connecteur droit 10"/>
          <p:cNvCxnSpPr/>
          <p:nvPr/>
        </p:nvCxnSpPr>
        <p:spPr>
          <a:xfrm rot="10800000">
            <a:off x="6468794" y="9381"/>
            <a:ext cx="2672861" cy="1900210"/>
          </a:xfrm>
          <a:prstGeom prst="line">
            <a:avLst/>
          </a:prstGeom>
          <a:noFill/>
          <a:ln w="6000" cap="rnd" cmpd="sng" algn="ctr">
            <a:solidFill>
              <a:schemeClr val="bg2">
                <a:tint val="50000"/>
                <a:satMod val="200000"/>
                <a:alpha val="4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0" name="Connecteur droit 9"/>
          <p:cNvCxnSpPr/>
          <p:nvPr/>
        </p:nvCxnSpPr>
        <p:spPr>
          <a:xfrm flipV="1">
            <a:off x="0" y="7034"/>
            <a:ext cx="9136966" cy="6843933"/>
          </a:xfrm>
          <a:prstGeom prst="line">
            <a:avLst/>
          </a:prstGeom>
          <a:noFill/>
          <a:ln w="5000" cap="rnd" cmpd="sng" algn="ctr">
            <a:solidFill>
              <a:schemeClr val="bg2">
                <a:tint val="55000"/>
                <a:satMod val="200000"/>
                <a:alpha val="3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81000" y="271464"/>
            <a:ext cx="7239000" cy="1362075"/>
          </a:xfrm>
        </p:spPr>
        <p:txBody>
          <a:bodyPr anchor="ctr"/>
          <a:lstStyle>
            <a:lvl1pPr marL="0" algn="l">
              <a:buNone/>
              <a:defRPr sz="3600" b="1" cap="none" baseline="0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381000" y="1633536"/>
            <a:ext cx="3886200" cy="2286000"/>
          </a:xfrm>
        </p:spPr>
        <p:txBody>
          <a:bodyPr anchor="t"/>
          <a:lstStyle>
            <a:lvl1pPr marL="54864" indent="0" algn="l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 algn="l">
              <a:defRPr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722437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722437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3600" cy="301752"/>
          </a:xfrm>
        </p:spPr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0056" cy="301752"/>
          </a:xfrm>
        </p:spPr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7589520" y="6480969"/>
            <a:ext cx="502920" cy="301752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aison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48198" y="290732"/>
            <a:ext cx="1066800" cy="6153912"/>
          </a:xfrm>
        </p:spPr>
        <p:txBody>
          <a:bodyPr vert="vert270" anchor="b"/>
          <a:lstStyle>
            <a:lvl1pPr marL="0" algn="ctr">
              <a:defRPr sz="3300" b="1">
                <a:ln w="6350">
                  <a:solidFill>
                    <a:schemeClr val="tx1"/>
                  </a:solidFill>
                </a:ln>
                <a:solidFill>
                  <a:schemeClr val="tx1"/>
                </a:solidFill>
              </a:defRPr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1365006" y="290732"/>
            <a:ext cx="581024" cy="3017520"/>
          </a:xfrm>
          <a:solidFill>
            <a:schemeClr val="bg1"/>
          </a:solidFill>
          <a:ln w="12700">
            <a:noFill/>
          </a:ln>
        </p:spPr>
        <p:txBody>
          <a:bodyPr vert="vert270" anchor="ctr"/>
          <a:lstStyle>
            <a:lvl1pPr marL="0" indent="0" algn="ctr">
              <a:buNone/>
              <a:defRPr sz="16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3"/>
          </p:nvPr>
        </p:nvSpPr>
        <p:spPr>
          <a:xfrm>
            <a:off x="1365006" y="3427124"/>
            <a:ext cx="581024" cy="3017520"/>
          </a:xfrm>
          <a:solidFill>
            <a:schemeClr val="bg1"/>
          </a:solidFill>
          <a:ln w="12700">
            <a:noFill/>
          </a:ln>
        </p:spPr>
        <p:txBody>
          <a:bodyPr vert="vert270" anchor="ctr"/>
          <a:lstStyle>
            <a:lvl1pPr marL="0" indent="0" algn="ctr">
              <a:buNone/>
              <a:defRPr sz="16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5" name="Espace réservé du contenu 4"/>
          <p:cNvSpPr>
            <a:spLocks noGrp="1"/>
          </p:cNvSpPr>
          <p:nvPr>
            <p:ph sz="quarter" idx="2"/>
          </p:nvPr>
        </p:nvSpPr>
        <p:spPr>
          <a:xfrm>
            <a:off x="2022230" y="290732"/>
            <a:ext cx="6858000" cy="301752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2022230" y="3427124"/>
            <a:ext cx="6858000" cy="301752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0552" cy="301752"/>
          </a:xfrm>
        </p:spPr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457200" y="6480969"/>
            <a:ext cx="4261104" cy="301752"/>
          </a:xfrm>
        </p:spPr>
        <p:txBody>
          <a:bodyPr/>
          <a:lstStyle/>
          <a:p>
            <a:endParaRPr lang="fr-BE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7589520" y="6483096"/>
            <a:ext cx="502920" cy="301752"/>
          </a:xfrm>
        </p:spPr>
        <p:txBody>
          <a:bodyPr/>
          <a:lstStyle>
            <a:lvl1pPr algn="ctr">
              <a:defRPr/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0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>
          <a:xfrm>
            <a:off x="4791456" y="6480969"/>
            <a:ext cx="2133600" cy="301752"/>
          </a:xfrm>
        </p:spPr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>
          <a:xfrm>
            <a:off x="457200" y="6481890"/>
            <a:ext cx="4260056" cy="300831"/>
          </a:xfrm>
        </p:spPr>
        <p:txBody>
          <a:bodyPr/>
          <a:lstStyle/>
          <a:p>
            <a:endParaRPr lang="fr-BE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>
          <a:xfrm>
            <a:off x="7589520" y="6480969"/>
            <a:ext cx="502920" cy="301752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u avec légen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19456" y="367664"/>
            <a:ext cx="914400" cy="5943600"/>
          </a:xfrm>
        </p:spPr>
        <p:txBody>
          <a:bodyPr vert="vert270" anchor="b"/>
          <a:lstStyle>
            <a:lvl1pPr marL="0" marR="18288" algn="r">
              <a:spcBef>
                <a:spcPts val="0"/>
              </a:spcBef>
              <a:buNone/>
              <a:defRPr sz="2900" b="0" cap="all" baseline="0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2"/>
          </p:nvPr>
        </p:nvSpPr>
        <p:spPr>
          <a:xfrm>
            <a:off x="1135856" y="367664"/>
            <a:ext cx="2438400" cy="5943600"/>
          </a:xfrm>
        </p:spPr>
        <p:txBody>
          <a:bodyPr anchor="t"/>
          <a:lstStyle>
            <a:lvl1pPr marL="0" indent="0"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1"/>
          </p:nvPr>
        </p:nvSpPr>
        <p:spPr>
          <a:xfrm>
            <a:off x="3651250" y="320040"/>
            <a:ext cx="5276088" cy="5989320"/>
          </a:xfrm>
        </p:spPr>
        <p:txBody>
          <a:bodyPr/>
          <a:lstStyle>
            <a:lvl1pPr>
              <a:spcBef>
                <a:spcPts val="0"/>
              </a:spcBef>
              <a:defRPr sz="30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6278976" y="6556248"/>
            <a:ext cx="2133600" cy="301752"/>
          </a:xfrm>
        </p:spPr>
        <p:txBody>
          <a:bodyPr/>
          <a:lstStyle>
            <a:lvl1pPr>
              <a:defRPr sz="900"/>
            </a:lvl1pPr>
          </a:lstStyle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1135856" y="6556248"/>
            <a:ext cx="5143120" cy="301752"/>
          </a:xfrm>
        </p:spPr>
        <p:txBody>
          <a:bodyPr/>
          <a:lstStyle>
            <a:lvl1pPr>
              <a:defRPr sz="900"/>
            </a:lvl1pPr>
          </a:lstStyle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8410576" y="6556248"/>
            <a:ext cx="502920" cy="301752"/>
          </a:xfrm>
        </p:spPr>
        <p:txBody>
          <a:bodyPr/>
          <a:lstStyle>
            <a:lvl1pPr>
              <a:defRPr sz="900"/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Image avec légende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19456" y="150896"/>
            <a:ext cx="914400" cy="6400800"/>
          </a:xfrm>
        </p:spPr>
        <p:txBody>
          <a:bodyPr vert="vert270" anchor="b"/>
          <a:lstStyle>
            <a:lvl1pPr marL="0" algn="l">
              <a:buNone/>
              <a:defRPr sz="3000" b="0" cap="all" baseline="0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138237" y="373966"/>
            <a:ext cx="7333488" cy="5486400"/>
          </a:xfrm>
          <a:solidFill>
            <a:schemeClr val="bg2">
              <a:shade val="50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fr-FR" smtClean="0"/>
              <a:t>Cliquez sur l'icône pour ajouter une image</a:t>
            </a:r>
            <a:endParaRPr kumimoji="0" lang="en-US" dirty="0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143000" y="5867400"/>
            <a:ext cx="7333488" cy="685800"/>
          </a:xfrm>
          <a:solidFill>
            <a:schemeClr val="accent1">
              <a:alpha val="15000"/>
            </a:schemeClr>
          </a:solidFill>
          <a:ln>
            <a:solidFill>
              <a:schemeClr val="accent1"/>
            </a:solidFill>
            <a:miter lim="800000"/>
          </a:ln>
        </p:spPr>
        <p:txBody>
          <a:bodyPr/>
          <a:lstStyle>
            <a:lvl1pPr marL="0" indent="0">
              <a:spcBef>
                <a:spcPts val="0"/>
              </a:spcBef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>
          <a:xfrm>
            <a:off x="6108192" y="6556248"/>
            <a:ext cx="2103120" cy="301752"/>
          </a:xfrm>
        </p:spPr>
        <p:txBody>
          <a:bodyPr/>
          <a:lstStyle>
            <a:lvl1pPr>
              <a:defRPr sz="900"/>
            </a:lvl1pPr>
          </a:lstStyle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>
          <a:xfrm>
            <a:off x="1170432" y="6557169"/>
            <a:ext cx="4948072" cy="301752"/>
          </a:xfrm>
        </p:spPr>
        <p:txBody>
          <a:bodyPr/>
          <a:lstStyle>
            <a:lvl1pPr>
              <a:defRPr sz="900"/>
            </a:lvl1pPr>
          </a:lstStyle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8217192" y="6556248"/>
            <a:ext cx="365760" cy="301752"/>
          </a:xfrm>
        </p:spPr>
        <p:txBody>
          <a:bodyPr/>
          <a:lstStyle>
            <a:lvl1pPr algn="ctr">
              <a:defRPr sz="900"/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781800" y="381000"/>
            <a:ext cx="1905000" cy="5486400"/>
          </a:xfrm>
        </p:spPr>
        <p:txBody>
          <a:bodyPr vert="eaVert"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248400" cy="5486400"/>
          </a:xfrm>
        </p:spPr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riangle rectangle 10"/>
          <p:cNvSpPr/>
          <p:nvPr/>
        </p:nvSpPr>
        <p:spPr>
          <a:xfrm>
            <a:off x="7034" y="14068"/>
            <a:ext cx="9129932" cy="6836899"/>
          </a:xfrm>
          <a:prstGeom prst="rtTriangle">
            <a:avLst/>
          </a:prstGeom>
          <a:gradFill flip="none" rotWithShape="1">
            <a:gsLst>
              <a:gs pos="0">
                <a:schemeClr val="tx2">
                  <a:alpha val="10000"/>
                </a:schemeClr>
              </a:gs>
              <a:gs pos="70000">
                <a:schemeClr val="tx2">
                  <a:alpha val="8000"/>
                </a:schemeClr>
              </a:gs>
              <a:gs pos="100000">
                <a:schemeClr val="tx2">
                  <a:alpha val="1000"/>
                </a:schemeClr>
              </a:gs>
            </a:gsLst>
            <a:lin ang="8000000" scaled="1"/>
            <a:tileRect/>
          </a:gra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cxnSp>
        <p:nvCxnSpPr>
          <p:cNvPr id="8" name="Connecteur droit 7"/>
          <p:cNvCxnSpPr/>
          <p:nvPr/>
        </p:nvCxnSpPr>
        <p:spPr>
          <a:xfrm>
            <a:off x="0" y="7034"/>
            <a:ext cx="9136966" cy="6843933"/>
          </a:xfrm>
          <a:prstGeom prst="line">
            <a:avLst/>
          </a:prstGeom>
          <a:noFill/>
          <a:ln w="5000" cap="rnd" cmpd="sng" algn="ctr">
            <a:solidFill>
              <a:schemeClr val="bg2">
                <a:tint val="55000"/>
                <a:satMod val="200000"/>
                <a:alpha val="3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Connecteur droit 8"/>
          <p:cNvCxnSpPr/>
          <p:nvPr/>
        </p:nvCxnSpPr>
        <p:spPr>
          <a:xfrm rot="10800000" flipV="1">
            <a:off x="6468794" y="4948410"/>
            <a:ext cx="2672861" cy="1900210"/>
          </a:xfrm>
          <a:prstGeom prst="line">
            <a:avLst/>
          </a:prstGeom>
          <a:noFill/>
          <a:ln w="6000" cap="rnd" cmpd="sng" algn="ctr">
            <a:solidFill>
              <a:schemeClr val="bg2">
                <a:tint val="50000"/>
                <a:satMod val="200000"/>
                <a:alpha val="45000"/>
              </a:schemeClr>
            </a:solidFill>
            <a:prstDash val="solid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Espace réservé du titre 21"/>
          <p:cNvSpPr>
            <a:spLocks noGrp="1"/>
          </p:cNvSpPr>
          <p:nvPr>
            <p:ph type="title"/>
          </p:nvPr>
        </p:nvSpPr>
        <p:spPr>
          <a:xfrm>
            <a:off x="457200" y="267494"/>
            <a:ext cx="8229600" cy="1399032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3" name="Espace réservé du texte 12"/>
          <p:cNvSpPr>
            <a:spLocks noGrp="1"/>
          </p:cNvSpPr>
          <p:nvPr>
            <p:ph type="body" idx="1"/>
          </p:nvPr>
        </p:nvSpPr>
        <p:spPr>
          <a:xfrm>
            <a:off x="457200" y="1882808"/>
            <a:ext cx="8229600" cy="4572000"/>
          </a:xfrm>
          <a:prstGeom prst="rect">
            <a:avLst/>
          </a:prstGeom>
        </p:spPr>
        <p:txBody>
          <a:bodyPr vert="horz" anchor="t">
            <a:normAutofit/>
          </a:bodyPr>
          <a:lstStyle/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  <a:p>
            <a:pPr lvl="1" eaLnBrk="1" latinLnBrk="0" hangingPunct="1"/>
            <a:r>
              <a:rPr kumimoji="0" lang="fr-FR" smtClean="0"/>
              <a:t>Deuxième niveau</a:t>
            </a:r>
          </a:p>
          <a:p>
            <a:pPr lvl="2" eaLnBrk="1" latinLnBrk="0" hangingPunct="1"/>
            <a:r>
              <a:rPr kumimoji="0" lang="fr-FR" smtClean="0"/>
              <a:t>Troisième niveau</a:t>
            </a:r>
          </a:p>
          <a:p>
            <a:pPr lvl="3" eaLnBrk="1" latinLnBrk="0" hangingPunct="1"/>
            <a:r>
              <a:rPr kumimoji="0" lang="fr-FR" smtClean="0"/>
              <a:t>Quatrième niveau</a:t>
            </a:r>
          </a:p>
          <a:p>
            <a:pPr lvl="4" eaLnBrk="1" latinLnBrk="0" hangingPunct="1"/>
            <a:r>
              <a:rPr kumimoji="0" lang="fr-FR" smtClean="0"/>
              <a:t>Cinquième niveau</a:t>
            </a:r>
            <a:endParaRPr kumimoji="0" lang="en-US"/>
          </a:p>
        </p:txBody>
      </p:sp>
      <p:sp>
        <p:nvSpPr>
          <p:cNvPr id="14" name="Espace réservé de la date 13"/>
          <p:cNvSpPr>
            <a:spLocks noGrp="1"/>
          </p:cNvSpPr>
          <p:nvPr>
            <p:ph type="dt" sz="half" idx="2"/>
          </p:nvPr>
        </p:nvSpPr>
        <p:spPr>
          <a:xfrm>
            <a:off x="4791456" y="6480969"/>
            <a:ext cx="2133600" cy="301752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 b="0">
                <a:solidFill>
                  <a:schemeClr val="tx1"/>
                </a:solidFill>
              </a:defRPr>
            </a:lvl1pPr>
          </a:lstStyle>
          <a:p>
            <a:fld id="{AA309A6D-C09C-4548-B29A-6CF363A7E532}" type="datetimeFigureOut">
              <a:rPr lang="fr-FR" smtClean="0"/>
              <a:pPr/>
              <a:t>29/04/2020</a:t>
            </a:fld>
            <a:endParaRPr lang="fr-BE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3"/>
          </p:nvPr>
        </p:nvSpPr>
        <p:spPr>
          <a:xfrm>
            <a:off x="457200" y="6481890"/>
            <a:ext cx="4260056" cy="300831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</a:lstStyle>
          <a:p>
            <a:endParaRPr lang="fr-BE"/>
          </a:p>
        </p:txBody>
      </p:sp>
      <p:sp>
        <p:nvSpPr>
          <p:cNvPr id="23" name="Espace réservé du numéro de diapositive 22"/>
          <p:cNvSpPr>
            <a:spLocks noGrp="1"/>
          </p:cNvSpPr>
          <p:nvPr>
            <p:ph type="sldNum" sz="quarter" idx="4"/>
          </p:nvPr>
        </p:nvSpPr>
        <p:spPr>
          <a:xfrm>
            <a:off x="7589520" y="6480969"/>
            <a:ext cx="502920" cy="301752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/>
                </a:solidFill>
              </a:defRPr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marL="484632" algn="l" rtl="0" eaLnBrk="1" latinLnBrk="0" hangingPunct="1">
        <a:spcBef>
          <a:spcPct val="0"/>
        </a:spcBef>
        <a:buNone/>
        <a:defRPr kumimoji="0" sz="4200" kern="1200">
          <a:ln w="6350">
            <a:solidFill>
              <a:schemeClr val="accent1">
                <a:shade val="43000"/>
              </a:schemeClr>
            </a:solidFill>
          </a:ln>
          <a:solidFill>
            <a:schemeClr val="accent1">
              <a:tint val="83000"/>
              <a:satMod val="150000"/>
            </a:schemeClr>
          </a:solidFill>
          <a:effectLst>
            <a:outerShdw blurRad="26000" dist="26000" dir="145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448056" indent="-384048" algn="l" rtl="0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"/>
        <a:defRPr kumimoji="0" sz="3000" kern="1200">
          <a:solidFill>
            <a:schemeClr val="tx1"/>
          </a:solidFill>
          <a:latin typeface="+mn-lt"/>
          <a:ea typeface="+mn-ea"/>
          <a:cs typeface="+mn-cs"/>
        </a:defRPr>
      </a:lvl1pPr>
      <a:lvl2pPr marL="822960" indent="-285750" algn="l" rtl="0" eaLnBrk="1" latinLnBrk="0" hangingPunct="1">
        <a:spcBef>
          <a:spcPct val="20000"/>
        </a:spcBef>
        <a:buClr>
          <a:schemeClr val="accent1"/>
        </a:buClr>
        <a:buSzPct val="95000"/>
        <a:buFont typeface="Verdana"/>
        <a:buChar char="›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106424" indent="-228600" algn="l" rtl="0" eaLnBrk="1" latinLnBrk="0" hangingPunct="1">
        <a:spcBef>
          <a:spcPct val="200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10312" algn="l" rtl="0" eaLnBrk="1" latinLnBrk="0" hangingPunct="1">
        <a:spcBef>
          <a:spcPct val="20000"/>
        </a:spcBef>
        <a:buClr>
          <a:schemeClr val="accent1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600200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5pPr>
      <a:lvl6pPr marL="1828800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084832" indent="-210312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514600" indent="-182880" algn="l" rtl="0" eaLnBrk="1" latinLnBrk="0" hangingPunct="1">
        <a:spcBef>
          <a:spcPct val="20000"/>
        </a:spcBef>
        <a:buClr>
          <a:schemeClr val="accent1">
            <a:tint val="75000"/>
          </a:schemeClr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/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r>
              <a:rPr lang="fr-FR" sz="2800" dirty="0" smtClean="0"/>
              <a:t>Module  communication dans  l’entreprise/ première partie    </a:t>
            </a:r>
            <a:br>
              <a:rPr lang="fr-FR" sz="2800" dirty="0" smtClean="0"/>
            </a:br>
            <a:r>
              <a:rPr lang="fr-FR" sz="2800" dirty="0" smtClean="0"/>
              <a:t>S5 GIM   </a:t>
            </a:r>
            <a:endParaRPr lang="fr-FR" sz="2800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/>
        <p:style>
          <a:lnRef idx="3">
            <a:schemeClr val="lt1"/>
          </a:lnRef>
          <a:fillRef idx="1">
            <a:schemeClr val="dk1"/>
          </a:fillRef>
          <a:effectRef idx="1">
            <a:schemeClr val="dk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fr-FR" sz="2400" dirty="0" smtClean="0"/>
              <a:t>ENSEIGNANTE : CHAHINEZ DJAHNINE  </a:t>
            </a:r>
            <a:endParaRPr lang="fr-FR" sz="24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Première partie du cour </a:t>
            </a:r>
            <a:br>
              <a:rPr lang="fr-FR" dirty="0" smtClean="0"/>
            </a:br>
            <a:r>
              <a:rPr lang="fr-FR" dirty="0" smtClean="0"/>
              <a:t>communication  e entreprise 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/>
          <a:lstStyle/>
          <a:p>
            <a:pPr marL="578358" indent="-514350">
              <a:buFont typeface="+mj-lt"/>
              <a:buAutoNum type="arabicParenR"/>
            </a:pPr>
            <a:r>
              <a:rPr lang="fr-FR" dirty="0" smtClean="0"/>
              <a:t>C’est  quoi une  communication  en entreprise </a:t>
            </a:r>
          </a:p>
          <a:p>
            <a:pPr marL="578358" indent="-514350">
              <a:buFont typeface="+mj-lt"/>
              <a:buAutoNum type="arabicParenR"/>
            </a:pPr>
            <a:r>
              <a:rPr lang="fr-FR" dirty="0" smtClean="0"/>
              <a:t>Les types  de communication en entreprise </a:t>
            </a:r>
          </a:p>
          <a:p>
            <a:pPr marL="578358" indent="-514350">
              <a:buFont typeface="+mj-lt"/>
              <a:buAutoNum type="arabicParenR"/>
            </a:pPr>
            <a:r>
              <a:rPr lang="fr-FR" dirty="0" smtClean="0"/>
              <a:t>La communication  interne  </a:t>
            </a:r>
          </a:p>
          <a:p>
            <a:pPr marL="578358" indent="-514350">
              <a:buFont typeface="+mj-lt"/>
              <a:buAutoNum type="arabicParenR"/>
            </a:pPr>
            <a:r>
              <a:rPr lang="fr-FR" dirty="0" smtClean="0"/>
              <a:t>Ce que permet une  communication interne   pour l’entreprise .</a:t>
            </a:r>
          </a:p>
          <a:p>
            <a:pPr marL="578358" indent="-514350">
              <a:buFont typeface="+mj-lt"/>
              <a:buAutoNum type="arabicParenR"/>
            </a:pPr>
            <a:r>
              <a:rPr lang="fr-FR" dirty="0" smtClean="0"/>
              <a:t>Définition  de la communication   externe  de l’entreprise </a:t>
            </a:r>
          </a:p>
          <a:p>
            <a:pPr marL="578358" indent="-514350">
              <a:buFont typeface="+mj-lt"/>
              <a:buAutoNum type="arabicParenR"/>
            </a:pPr>
            <a:endParaRPr lang="fr-FR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re 5"/>
          <p:cNvSpPr>
            <a:spLocks noGrp="1"/>
          </p:cNvSpPr>
          <p:nvPr>
            <p:ph type="title"/>
          </p:nvPr>
        </p:nvSpPr>
        <p:spPr>
          <a:xfrm>
            <a:off x="457200" y="267494"/>
            <a:ext cx="8075240" cy="1217290"/>
          </a:xfr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fr-FR" sz="2000" dirty="0" smtClean="0"/>
              <a:t>La communication  en entreprise  </a:t>
            </a:r>
            <a:endParaRPr lang="fr-FR" sz="2000" dirty="0"/>
          </a:p>
        </p:txBody>
      </p:sp>
      <p:sp>
        <p:nvSpPr>
          <p:cNvPr id="7" name="Espace réservé du contenu 6"/>
          <p:cNvSpPr>
            <a:spLocks noGrp="1"/>
          </p:cNvSpPr>
          <p:nvPr>
            <p:ph idx="1"/>
          </p:nvPr>
        </p:nvSpPr>
        <p:spPr>
          <a:xfrm>
            <a:off x="457200" y="1412776"/>
            <a:ext cx="8507288" cy="5042032"/>
          </a:xfr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>
              <a:buNone/>
            </a:pPr>
            <a:r>
              <a:rPr lang="fr-FR" b="1" u="sng" dirty="0" smtClean="0"/>
              <a:t>L’importance  de  la communication en entreprise </a:t>
            </a:r>
          </a:p>
          <a:p>
            <a:pPr algn="just">
              <a:buFont typeface="Wingdings" pitchFamily="2" charset="2"/>
              <a:buChar char="§"/>
            </a:pPr>
            <a:r>
              <a:rPr lang="fr-FR" sz="2800" dirty="0" smtClean="0"/>
              <a:t>La  communication  en entreprise  est un facteur  clé  de  croissance  </a:t>
            </a:r>
          </a:p>
          <a:p>
            <a:pPr algn="just">
              <a:buFont typeface="Wingdings" pitchFamily="2" charset="2"/>
              <a:buChar char="§"/>
            </a:pPr>
            <a:r>
              <a:rPr lang="fr-FR" sz="2800" dirty="0" smtClean="0"/>
              <a:t>Une bonne communication en entreprise à pour objectif  de développer le  chiffre  d’affaire  de l’entreprise  en utilisant  différents types  de communication  en l’occurrence  une communication  interne et une communication externe 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611560" y="0"/>
            <a:ext cx="7859216" cy="1073274"/>
          </a:xfrm>
          <a:ln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>
            <a:normAutofit/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r>
              <a:rPr lang="fr-FR" sz="2800" b="1" dirty="0" smtClean="0">
                <a:ln w="50800"/>
                <a:solidFill>
                  <a:schemeClr val="bg1">
                    <a:shade val="50000"/>
                  </a:schemeClr>
                </a:solidFill>
                <a:effectLst/>
              </a:rPr>
              <a:t>Les objectifs de la communication  en entreprise </a:t>
            </a:r>
            <a:endParaRPr lang="fr-FR" sz="2800" b="1" dirty="0">
              <a:ln w="50800"/>
              <a:solidFill>
                <a:schemeClr val="bg1">
                  <a:shade val="50000"/>
                </a:schemeClr>
              </a:solidFill>
              <a:effectLst/>
            </a:endParaRP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0" y="1196752"/>
            <a:ext cx="8686800" cy="5258056"/>
          </a:xfr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>
            <a:normAutofit lnSpcReduction="10000"/>
            <a:scene3d>
              <a:camera prst="orthographicFront"/>
              <a:lightRig rig="balanced" dir="t">
                <a:rot lat="0" lon="0" rev="2100000"/>
              </a:lightRig>
            </a:scene3d>
            <a:sp3d extrusionH="57150" prstMaterial="metal">
              <a:bevelT w="38100" h="25400"/>
              <a:contourClr>
                <a:schemeClr val="bg2"/>
              </a:contourClr>
            </a:sp3d>
          </a:bodyPr>
          <a:lstStyle/>
          <a:p>
            <a:r>
              <a:rPr lang="fr-FR" sz="2400" b="1" dirty="0" smtClean="0">
                <a:ln w="50800"/>
                <a:solidFill>
                  <a:schemeClr val="bg1">
                    <a:shade val="50000"/>
                  </a:schemeClr>
                </a:solidFill>
              </a:rPr>
              <a:t>la  communication  de l’entreprise  s’inscrit  dans  une trajectoire  globale </a:t>
            </a:r>
          </a:p>
          <a:p>
            <a:r>
              <a:rPr lang="fr-FR" sz="2400" b="1" dirty="0" smtClean="0">
                <a:ln w="50800"/>
                <a:solidFill>
                  <a:schemeClr val="bg1">
                    <a:shade val="50000"/>
                  </a:schemeClr>
                </a:solidFill>
              </a:rPr>
              <a:t>bien  positionner   l’entreprise  dans  son champ d’action  à savoir le  contexte  économique  dans lequel elle évolue </a:t>
            </a:r>
          </a:p>
          <a:p>
            <a:r>
              <a:rPr lang="fr-FR" sz="2400" b="1" dirty="0" smtClean="0">
                <a:ln w="50800"/>
                <a:solidFill>
                  <a:schemeClr val="bg1">
                    <a:shade val="50000"/>
                  </a:schemeClr>
                </a:solidFill>
              </a:rPr>
              <a:t>À travers  une communication  de qualité  l’entreprise développera une personnalité reconnaissable  et identifiable par  tous son public à savoir ( clients, fournisseurs, et concurrents )</a:t>
            </a:r>
          </a:p>
          <a:p>
            <a:r>
              <a:rPr lang="fr-FR" sz="2400" b="1" dirty="0" smtClean="0">
                <a:ln w="50800"/>
                <a:solidFill>
                  <a:schemeClr val="bg1">
                    <a:shade val="50000"/>
                  </a:schemeClr>
                </a:solidFill>
              </a:rPr>
              <a:t>L’objectif est  d’assoir une  image  à l’organisation </a:t>
            </a:r>
          </a:p>
          <a:p>
            <a:r>
              <a:rPr lang="fr-FR" sz="2400" b="1" dirty="0" smtClean="0">
                <a:ln w="50800"/>
                <a:solidFill>
                  <a:schemeClr val="bg1">
                    <a:shade val="50000"/>
                  </a:schemeClr>
                </a:solidFill>
              </a:rPr>
              <a:t> la communication  en entreprise  consiste à transmettre  des messages aux différents publics  de l’entreprise afin de modifier leurs  niveau  d’information  , leurs attitudes et leurs comportements </a:t>
            </a:r>
          </a:p>
          <a:p>
            <a:endParaRPr lang="fr-FR" sz="2400" b="1" dirty="0">
              <a:ln w="50800"/>
              <a:solidFill>
                <a:schemeClr val="bg1">
                  <a:shade val="50000"/>
                </a:schemeClr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23528" y="0"/>
            <a:ext cx="8363272" cy="1666526"/>
          </a:xfrm>
        </p:spPr>
        <p:style>
          <a:lnRef idx="0">
            <a:schemeClr val="accent4"/>
          </a:lnRef>
          <a:fillRef idx="3">
            <a:schemeClr val="accent4"/>
          </a:fillRef>
          <a:effectRef idx="3">
            <a:schemeClr val="accent4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 marL="998982" indent="-514350">
              <a:buFont typeface="+mj-lt"/>
              <a:buAutoNum type="arabicParenR"/>
            </a:pPr>
            <a:r>
              <a:rPr lang="fr-FR" sz="3200" dirty="0" smtClean="0"/>
              <a:t>Les  différents  types de communication  que  l’entreprise  doit  développer  </a:t>
            </a:r>
            <a:endParaRPr lang="fr-FR" sz="3200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78358" indent="-514350">
              <a:buFont typeface="+mj-lt"/>
              <a:buAutoNum type="alphaUcPeriod"/>
            </a:pPr>
            <a:r>
              <a:rPr lang="fr-FR" dirty="0" smtClean="0"/>
              <a:t>Une communication  externe </a:t>
            </a:r>
          </a:p>
          <a:p>
            <a:pPr marL="578358" indent="-514350">
              <a:buFont typeface="+mj-lt"/>
              <a:buAutoNum type="alphaUcPeriod"/>
            </a:pPr>
            <a:r>
              <a:rPr lang="fr-FR" dirty="0" smtClean="0"/>
              <a:t>Une  communication interne </a:t>
            </a:r>
          </a:p>
          <a:p>
            <a:pPr marL="578358" indent="-514350">
              <a:buFont typeface="+mj-lt"/>
              <a:buAutoNum type="alphaUcPeriod"/>
            </a:pPr>
            <a:r>
              <a:rPr lang="fr-FR" dirty="0" smtClean="0"/>
              <a:t>Une  communication commerciale  </a:t>
            </a:r>
          </a:p>
          <a:p>
            <a:pPr marL="578358" indent="-514350">
              <a:buFont typeface="+mj-lt"/>
              <a:buAutoNum type="alphaUcPeriod"/>
            </a:pPr>
            <a:endParaRPr lang="fr-FR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solidFill>
            <a:schemeClr val="accent4">
              <a:lumMod val="75000"/>
            </a:schemeClr>
          </a:solidFill>
          <a:ln>
            <a:solidFill>
              <a:srgbClr val="002060"/>
            </a:solidFill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fr-FR" sz="2800" dirty="0" smtClean="0"/>
              <a:t>La  communication interne  en entreprise </a:t>
            </a:r>
            <a:endParaRPr lang="fr-FR" sz="2800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4294967295"/>
          </p:nvPr>
        </p:nvSpPr>
        <p:spPr>
          <a:xfrm>
            <a:off x="0" y="1882775"/>
            <a:ext cx="8229600" cy="4572000"/>
          </a:xfrm>
        </p:spPr>
        <p:style>
          <a:lnRef idx="0">
            <a:schemeClr val="dk1"/>
          </a:lnRef>
          <a:fillRef idx="3">
            <a:schemeClr val="dk1"/>
          </a:fillRef>
          <a:effectRef idx="3">
            <a:schemeClr val="dk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fr-FR" sz="2400" dirty="0" smtClean="0"/>
              <a:t>La communication interne de l’entreprise est un axe stratégique  et un élément important de cohésion aux seins des équipes de l’entreprise </a:t>
            </a:r>
          </a:p>
          <a:p>
            <a:r>
              <a:rPr lang="fr-FR" sz="2400" dirty="0" smtClean="0"/>
              <a:t>Si  l’entreprise  se retrouve  subitement dans  un contexte  interne en turbulence  , l’entreprise  a  besoin  de soigner sa communication interne pour apporter  une solution  et garantir  une certaine stabilité  au sein  des équipes </a:t>
            </a:r>
          </a:p>
          <a:p>
            <a:r>
              <a:rPr lang="fr-FR" sz="2400" dirty="0" smtClean="0"/>
              <a:t>Elle permet  de gérer  le climat  sociale à fin de maintenir  le </a:t>
            </a:r>
            <a:r>
              <a:rPr lang="fr-FR" sz="2400" dirty="0" err="1" smtClean="0"/>
              <a:t>meil</a:t>
            </a:r>
            <a:r>
              <a:rPr lang="fr-FR" sz="2400" dirty="0" smtClean="0"/>
              <a:t>     </a:t>
            </a:r>
            <a:endParaRPr lang="fr-FR" sz="24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rganigramme : Affichage 3"/>
          <p:cNvSpPr/>
          <p:nvPr/>
        </p:nvSpPr>
        <p:spPr>
          <a:xfrm>
            <a:off x="2483768" y="2924944"/>
            <a:ext cx="2160240" cy="3744416"/>
          </a:xfrm>
          <a:prstGeom prst="flowChartDisplay">
            <a:avLst/>
          </a:prstGeom>
        </p:spPr>
        <p:style>
          <a:lnRef idx="3">
            <a:schemeClr val="lt1"/>
          </a:lnRef>
          <a:fillRef idx="1">
            <a:schemeClr val="accent4"/>
          </a:fillRef>
          <a:effectRef idx="1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 smtClean="0"/>
              <a:t>Informer </a:t>
            </a:r>
            <a:r>
              <a:rPr lang="fr-FR" dirty="0" smtClean="0"/>
              <a:t> à travers  des outils  tel  que le  journal  de l’entreprise , le  page  officielle de l’entreprise sur les réseaux sociaux  </a:t>
            </a:r>
            <a:endParaRPr lang="fr-FR" dirty="0"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67494"/>
            <a:ext cx="8229600" cy="857250"/>
          </a:xfrm>
        </p:spPr>
        <p:txBody>
          <a:bodyPr>
            <a:normAutofit fontScale="90000"/>
          </a:bodyPr>
          <a:lstStyle/>
          <a:p>
            <a:r>
              <a:rPr lang="fr-FR" dirty="0" smtClean="0"/>
              <a:t>Communication interne</a:t>
            </a:r>
            <a:br>
              <a:rPr lang="fr-FR" dirty="0" smtClean="0"/>
            </a:br>
            <a:r>
              <a:rPr lang="fr-FR" dirty="0" smtClean="0"/>
              <a:t> permet  de </a:t>
            </a:r>
            <a:endParaRPr lang="fr-FR" dirty="0"/>
          </a:p>
        </p:txBody>
      </p:sp>
      <p:sp>
        <p:nvSpPr>
          <p:cNvPr id="3" name="Organigramme : Stockage à accès séquentiel 2"/>
          <p:cNvSpPr/>
          <p:nvPr/>
        </p:nvSpPr>
        <p:spPr>
          <a:xfrm>
            <a:off x="0" y="1844824"/>
            <a:ext cx="2448272" cy="2520280"/>
          </a:xfrm>
          <a:prstGeom prst="flowChartMagneticTape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 smtClean="0"/>
              <a:t>former </a:t>
            </a:r>
            <a:r>
              <a:rPr lang="fr-FR" dirty="0" smtClean="0"/>
              <a:t>les  collaborateur, le personnel   </a:t>
            </a:r>
            <a:endParaRPr lang="fr-FR" dirty="0"/>
          </a:p>
        </p:txBody>
      </p:sp>
      <p:cxnSp>
        <p:nvCxnSpPr>
          <p:cNvPr id="7" name="Connecteur droit avec flèche 6"/>
          <p:cNvCxnSpPr/>
          <p:nvPr/>
        </p:nvCxnSpPr>
        <p:spPr>
          <a:xfrm>
            <a:off x="6300192" y="980728"/>
            <a:ext cx="792088" cy="7920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Connecteur droit avec flèche 8"/>
          <p:cNvCxnSpPr/>
          <p:nvPr/>
        </p:nvCxnSpPr>
        <p:spPr>
          <a:xfrm>
            <a:off x="3707904" y="1916832"/>
            <a:ext cx="72008" cy="864096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Connecteur droit avec flèche 10"/>
          <p:cNvCxnSpPr/>
          <p:nvPr/>
        </p:nvCxnSpPr>
        <p:spPr>
          <a:xfrm flipH="1">
            <a:off x="1835696" y="1124744"/>
            <a:ext cx="720080" cy="108012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cteur droit avec flèche 13"/>
          <p:cNvCxnSpPr/>
          <p:nvPr/>
        </p:nvCxnSpPr>
        <p:spPr>
          <a:xfrm>
            <a:off x="5292080" y="836712"/>
            <a:ext cx="216024" cy="187220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Organigramme : Délai 4"/>
          <p:cNvSpPr/>
          <p:nvPr/>
        </p:nvSpPr>
        <p:spPr>
          <a:xfrm>
            <a:off x="4572000" y="2924944"/>
            <a:ext cx="2340840" cy="2736304"/>
          </a:xfrm>
          <a:prstGeom prst="flowChartDelay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 smtClean="0"/>
              <a:t>Motiver</a:t>
            </a:r>
            <a:r>
              <a:rPr lang="fr-FR" dirty="0" smtClean="0"/>
              <a:t>  le  personnel  en  l’intégrant  au projet  de l’entreprise </a:t>
            </a:r>
            <a:endParaRPr lang="fr-FR" dirty="0"/>
          </a:p>
        </p:txBody>
      </p:sp>
      <p:sp>
        <p:nvSpPr>
          <p:cNvPr id="12" name="Ellipse 11"/>
          <p:cNvSpPr/>
          <p:nvPr/>
        </p:nvSpPr>
        <p:spPr>
          <a:xfrm>
            <a:off x="6948264" y="2348880"/>
            <a:ext cx="2195736" cy="3600400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fr-FR" b="1" dirty="0" smtClean="0"/>
              <a:t>Fédérer </a:t>
            </a:r>
            <a:r>
              <a:rPr lang="fr-FR" dirty="0" smtClean="0"/>
              <a:t> donner   un sentiment  d’appartenance en  capitalisant sur les valeurs   et objectifs communs </a:t>
            </a:r>
            <a:endParaRPr lang="fr-FR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fr-FR" sz="2800" dirty="0" smtClean="0"/>
              <a:t>La communication externe  de l’entreprise </a:t>
            </a:r>
            <a:endParaRPr lang="fr-FR" sz="2800" dirty="0"/>
          </a:p>
        </p:txBody>
      </p:sp>
      <p:sp>
        <p:nvSpPr>
          <p:cNvPr id="3" name="Rectangle 2"/>
          <p:cNvSpPr/>
          <p:nvPr/>
        </p:nvSpPr>
        <p:spPr>
          <a:xfrm>
            <a:off x="323528" y="1844824"/>
            <a:ext cx="8280920" cy="3960440"/>
          </a:xfrm>
          <a:prstGeom prst="rect">
            <a:avLst/>
          </a:prstGeom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fr-FR" sz="2400" dirty="0" smtClean="0"/>
              <a:t>la  communication externe  de l’entreprise cible l’image  de l’entreprise , son positionnement socio-économique avec  en définitive   l’idée  de  mettre  en avant  son expertise  , ses services  , ou son produit  . La communication  externe  a donc  pour objectifs  d’informer  les  différents  publics  externes  dans le but  de créer  ou d’entretenir  l’image  de l’entreprise .</a:t>
            </a:r>
            <a:endParaRPr lang="fr-FR" sz="2400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Verve">
  <a:themeElements>
    <a:clrScheme name="Verve">
      <a:dk1>
        <a:sysClr val="windowText" lastClr="000000"/>
      </a:dk1>
      <a:lt1>
        <a:sysClr val="window" lastClr="FFFFFF"/>
      </a:lt1>
      <a:dk2>
        <a:srgbClr val="666666"/>
      </a:dk2>
      <a:lt2>
        <a:srgbClr val="D2D2D2"/>
      </a:lt2>
      <a:accent1>
        <a:srgbClr val="FF388C"/>
      </a:accent1>
      <a:accent2>
        <a:srgbClr val="E40059"/>
      </a:accent2>
      <a:accent3>
        <a:srgbClr val="9C007F"/>
      </a:accent3>
      <a:accent4>
        <a:srgbClr val="68007F"/>
      </a:accent4>
      <a:accent5>
        <a:srgbClr val="005BD3"/>
      </a:accent5>
      <a:accent6>
        <a:srgbClr val="00349E"/>
      </a:accent6>
      <a:hlink>
        <a:srgbClr val="17BBFD"/>
      </a:hlink>
      <a:folHlink>
        <a:srgbClr val="FF79C2"/>
      </a:folHlink>
    </a:clrScheme>
    <a:fontScheme name="Ver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Verve">
      <a:fillStyleLst>
        <a:solidFill>
          <a:schemeClr val="phClr"/>
        </a:solidFill>
        <a:gradFill rotWithShape="1">
          <a:gsLst>
            <a:gs pos="0">
              <a:schemeClr val="phClr">
                <a:tint val="10000"/>
                <a:satMod val="300000"/>
              </a:schemeClr>
            </a:gs>
            <a:gs pos="34000">
              <a:schemeClr val="phClr">
                <a:tint val="13500"/>
                <a:satMod val="250000"/>
              </a:schemeClr>
            </a:gs>
            <a:gs pos="100000">
              <a:schemeClr val="phClr">
                <a:tint val="60000"/>
                <a:satMod val="200000"/>
              </a:schemeClr>
            </a:gs>
          </a:gsLst>
          <a:path path="circle">
            <a:fillToRect l="50000" t="155000" r="50000" b="-55000"/>
          </a:path>
        </a:gradFill>
        <a:gradFill rotWithShape="1">
          <a:gsLst>
            <a:gs pos="0">
              <a:schemeClr val="phClr">
                <a:tint val="60000"/>
                <a:satMod val="160000"/>
              </a:schemeClr>
            </a:gs>
            <a:gs pos="46000">
              <a:schemeClr val="phClr">
                <a:tint val="86000"/>
                <a:satMod val="160000"/>
              </a:schemeClr>
            </a:gs>
            <a:gs pos="100000">
              <a:schemeClr val="phClr">
                <a:shade val="40000"/>
                <a:satMod val="160000"/>
              </a:schemeClr>
            </a:gs>
          </a:gsLst>
          <a:path path="circle">
            <a:fillToRect l="50000" t="155000" r="50000" b="-55000"/>
          </a:path>
        </a:gradFill>
      </a:fillStyleLst>
      <a:lnStyleLst>
        <a:ln w="9525" cap="flat" cmpd="sng" algn="ctr">
          <a:solidFill>
            <a:schemeClr val="phClr">
              <a:satMod val="12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147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38100" dir="14700000" algn="t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50800" dist="38100" dir="14700000" algn="t" rotWithShape="0">
              <a:srgbClr val="000000">
                <a:alpha val="6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3600000"/>
            </a:lightRig>
          </a:scene3d>
          <a:sp3d prstMaterial="plastic">
            <a:bevelT w="127000" h="38200" prst="relaxedInset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8000"/>
                <a:satMod val="230000"/>
              </a:schemeClr>
            </a:gs>
            <a:gs pos="60000">
              <a:schemeClr val="phClr">
                <a:shade val="92000"/>
                <a:satMod val="230000"/>
              </a:schemeClr>
            </a:gs>
            <a:gs pos="100000">
              <a:schemeClr val="phClr">
                <a:tint val="85000"/>
                <a:satMod val="400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1200"/>
                <a:satMod val="150000"/>
              </a:schemeClr>
              <a:schemeClr val="phClr">
                <a:tint val="90000"/>
                <a:satMod val="150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Verve</Template>
  <TotalTime>97</TotalTime>
  <Words>389</Words>
  <Application>Microsoft Office PowerPoint</Application>
  <PresentationFormat>On-screen Show (4:3)</PresentationFormat>
  <Paragraphs>33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Century Gothic</vt:lpstr>
      <vt:lpstr>Verdana</vt:lpstr>
      <vt:lpstr>Wingdings</vt:lpstr>
      <vt:lpstr>Wingdings 2</vt:lpstr>
      <vt:lpstr>Verve</vt:lpstr>
      <vt:lpstr>Module  communication dans  l’entreprise/ première partie     S5 GIM   </vt:lpstr>
      <vt:lpstr>Première partie du cour  communication  e entreprise </vt:lpstr>
      <vt:lpstr>La communication  en entreprise  </vt:lpstr>
      <vt:lpstr>Les objectifs de la communication  en entreprise </vt:lpstr>
      <vt:lpstr>Les  différents  types de communication  que  l’entreprise  doit  développer  </vt:lpstr>
      <vt:lpstr>La  communication interne  en entreprise </vt:lpstr>
      <vt:lpstr>Communication interne  permet  de </vt:lpstr>
      <vt:lpstr>La communication externe  de l’entreprise 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 communication dans  l’entreprise   S5 GIM</dc:title>
  <dc:creator>info</dc:creator>
  <cp:lastModifiedBy>admin</cp:lastModifiedBy>
  <cp:revision>10</cp:revision>
  <dcterms:created xsi:type="dcterms:W3CDTF">2020-04-29T12:30:57Z</dcterms:created>
  <dcterms:modified xsi:type="dcterms:W3CDTF">2020-04-29T16:49:28Z</dcterms:modified>
</cp:coreProperties>
</file>