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notesMasterIdLst>
    <p:notesMasterId r:id="rId12"/>
  </p:notesMasterIdLst>
  <p:sldIdLst>
    <p:sldId id="256" r:id="rId2"/>
    <p:sldId id="257" r:id="rId3"/>
    <p:sldId id="258" r:id="rId4"/>
    <p:sldId id="262" r:id="rId5"/>
    <p:sldId id="263" r:id="rId6"/>
    <p:sldId id="264" r:id="rId7"/>
    <p:sldId id="265" r:id="rId8"/>
    <p:sldId id="266" r:id="rId9"/>
    <p:sldId id="259" r:id="rId10"/>
    <p:sldId id="260" r:id="rId11"/>
  </p:sldIdLst>
  <p:sldSz cx="9144000" cy="6858000" type="screen4x3"/>
  <p:notesSz cx="6858000" cy="9144000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956" autoAdjust="0"/>
    <p:restoredTop sz="94660"/>
  </p:normalViewPr>
  <p:slideViewPr>
    <p:cSldViewPr>
      <p:cViewPr varScale="1">
        <p:scale>
          <a:sx n="84" d="100"/>
          <a:sy n="84" d="100"/>
        </p:scale>
        <p:origin x="1411" y="8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91951B9-CCFF-4B9F-9093-EE8F976E9E16}" type="datetimeFigureOut">
              <a:rPr lang="fr-FR" smtClean="0"/>
              <a:pPr/>
              <a:t>10/05/2020</a:t>
            </a:fld>
            <a:endParaRPr lang="fr-FR"/>
          </a:p>
        </p:txBody>
      </p:sp>
      <p:sp>
        <p:nvSpPr>
          <p:cNvPr id="4" name="Espace réservé de l'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 smtClean="0"/>
              <a:t>Cliquez pour modifier les styles du texte du masque</a:t>
            </a:r>
          </a:p>
          <a:p>
            <a:pPr lvl="1"/>
            <a:r>
              <a:rPr lang="fr-FR" smtClean="0"/>
              <a:t>Deuxième niveau</a:t>
            </a:r>
          </a:p>
          <a:p>
            <a:pPr lvl="2"/>
            <a:r>
              <a:rPr lang="fr-FR" smtClean="0"/>
              <a:t>Troisième niveau</a:t>
            </a:r>
          </a:p>
          <a:p>
            <a:pPr lvl="3"/>
            <a:r>
              <a:rPr lang="fr-FR" smtClean="0"/>
              <a:t>Quatrième niveau</a:t>
            </a:r>
          </a:p>
          <a:p>
            <a:pPr lvl="4"/>
            <a:r>
              <a:rPr lang="fr-FR" smtClean="0"/>
              <a:t>Cinquième niveau</a:t>
            </a:r>
            <a:endParaRPr lang="fr-FR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185A329-318E-4F52-86F3-7A124DBC4416}" type="slidenum">
              <a:rPr lang="fr-FR" smtClean="0"/>
              <a:pPr/>
              <a:t>‹#›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05464540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185A329-318E-4F52-86F3-7A124DBC4416}" type="slidenum">
              <a:rPr lang="fr-FR" smtClean="0"/>
              <a:pPr/>
              <a:t>2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804641047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185A329-318E-4F52-86F3-7A124DBC4416}" type="slidenum">
              <a:rPr lang="fr-FR" smtClean="0"/>
              <a:pPr/>
              <a:t>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84480480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commentaires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185A329-318E-4F52-86F3-7A124DBC4416}" type="slidenum">
              <a:rPr lang="fr-FR" smtClean="0"/>
              <a:pPr/>
              <a:t>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72564830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necteur droit 6"/>
          <p:cNvSpPr>
            <a:spLocks noChangeShapeType="1"/>
          </p:cNvSpPr>
          <p:nvPr/>
        </p:nvSpPr>
        <p:spPr bwMode="auto">
          <a:xfrm>
            <a:off x="514350" y="5349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29" name="Titre 28"/>
          <p:cNvSpPr>
            <a:spLocks noGrp="1"/>
          </p:cNvSpPr>
          <p:nvPr>
            <p:ph type="ctrTitle"/>
          </p:nvPr>
        </p:nvSpPr>
        <p:spPr>
          <a:xfrm>
            <a:off x="381000" y="4853411"/>
            <a:ext cx="8458200" cy="1222375"/>
          </a:xfrm>
        </p:spPr>
        <p:txBody>
          <a:bodyPr anchor="t"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9" name="Sous-titre 8"/>
          <p:cNvSpPr>
            <a:spLocks noGrp="1"/>
          </p:cNvSpPr>
          <p:nvPr>
            <p:ph type="subTitle" idx="1"/>
          </p:nvPr>
        </p:nvSpPr>
        <p:spPr>
          <a:xfrm>
            <a:off x="381000" y="3886200"/>
            <a:ext cx="8458200" cy="914400"/>
          </a:xfrm>
        </p:spPr>
        <p:txBody>
          <a:bodyPr anchor="b"/>
          <a:lstStyle>
            <a:lvl1pPr marL="0" indent="0" algn="l">
              <a:buNone/>
              <a:defRPr sz="2400">
                <a:solidFill>
                  <a:schemeClr val="tx2">
                    <a:shade val="75000"/>
                  </a:schemeClr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fr-FR" smtClean="0"/>
              <a:t>Cliquez pour modifier le style des sous-titres du masque</a:t>
            </a:r>
            <a:endParaRPr kumimoji="0" lang="en-US"/>
          </a:p>
        </p:txBody>
      </p:sp>
      <p:sp>
        <p:nvSpPr>
          <p:cNvPr id="16" name="Espace réservé de la date 15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2" name="Espace réservé du pied de page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15" name="Espace réservé du numéro de diapositive 14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re 2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27" name="Espace réservé du contenu 26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25" name="Espace réservé de la date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19" name="Espace réservé du pied de page 18"/>
          <p:cNvSpPr>
            <a:spLocks noGrp="1"/>
          </p:cNvSpPr>
          <p:nvPr>
            <p:ph type="ftr" sz="quarter" idx="11"/>
          </p:nvPr>
        </p:nvSpPr>
        <p:spPr>
          <a:xfrm>
            <a:off x="3581400" y="76200"/>
            <a:ext cx="2895600" cy="288925"/>
          </a:xfrm>
        </p:spPr>
        <p:txBody>
          <a:bodyPr/>
          <a:lstStyle/>
          <a:p>
            <a:endParaRPr lang="fr-BE"/>
          </a:p>
        </p:txBody>
      </p:sp>
      <p:sp>
        <p:nvSpPr>
          <p:cNvPr id="16" name="Espace réservé du numéro de diapositive 15"/>
          <p:cNvSpPr>
            <a:spLocks noGrp="1"/>
          </p:cNvSpPr>
          <p:nvPr>
            <p:ph type="sldNum" sz="quarter" idx="12"/>
          </p:nvPr>
        </p:nvSpPr>
        <p:spPr>
          <a:xfrm>
            <a:off x="8229600" y="6473952"/>
            <a:ext cx="758952" cy="246888"/>
          </a:xfrm>
        </p:spPr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Titre de sec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necteur droit 6"/>
          <p:cNvSpPr>
            <a:spLocks noChangeShapeType="1"/>
          </p:cNvSpPr>
          <p:nvPr/>
        </p:nvSpPr>
        <p:spPr bwMode="auto">
          <a:xfrm>
            <a:off x="514350" y="3444902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6" name="Espace réservé du texte 5"/>
          <p:cNvSpPr>
            <a:spLocks noGrp="1"/>
          </p:cNvSpPr>
          <p:nvPr>
            <p:ph type="body" idx="1"/>
          </p:nvPr>
        </p:nvSpPr>
        <p:spPr>
          <a:xfrm>
            <a:off x="381000" y="1676400"/>
            <a:ext cx="8458200" cy="1219200"/>
          </a:xfrm>
        </p:spPr>
        <p:txBody>
          <a:bodyPr anchor="b"/>
          <a:lstStyle>
            <a:lvl1pPr marL="0" indent="0" algn="r">
              <a:buNone/>
              <a:defRPr sz="2000">
                <a:solidFill>
                  <a:schemeClr val="tx2">
                    <a:shade val="75000"/>
                  </a:schemeClr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19" name="Espace réservé de la date 18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11" name="Espace réservé du pied de page 1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16" name="Espace réservé du numéro de diapositive 1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  <p:sp>
        <p:nvSpPr>
          <p:cNvPr id="8" name="Titre 7"/>
          <p:cNvSpPr>
            <a:spLocks noGrp="1"/>
          </p:cNvSpPr>
          <p:nvPr>
            <p:ph type="title"/>
          </p:nvPr>
        </p:nvSpPr>
        <p:spPr>
          <a:xfrm>
            <a:off x="180475" y="2947085"/>
            <a:ext cx="8686800" cy="1184825"/>
          </a:xfrm>
        </p:spPr>
        <p:txBody>
          <a:bodyPr rtlCol="0" anchor="t"/>
          <a:lstStyle>
            <a:lvl1pPr algn="r">
              <a:defRPr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itre 1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14" name="Espace réservé du contenu 13"/>
          <p:cNvSpPr>
            <a:spLocks noGrp="1"/>
          </p:cNvSpPr>
          <p:nvPr>
            <p:ph sz="half" idx="1"/>
          </p:nvPr>
        </p:nvSpPr>
        <p:spPr>
          <a:xfrm>
            <a:off x="304800" y="1600200"/>
            <a:ext cx="41910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13" name="Espace réservé du contenu 12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343400" cy="4724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21" name="Espace réservé de la date 20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10" name="Espace réservé du pied de page 9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31" name="Espace réservé du numéro de diapositive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" name="Titre 28"/>
          <p:cNvSpPr>
            <a:spLocks noGrp="1"/>
          </p:cNvSpPr>
          <p:nvPr>
            <p:ph type="title"/>
          </p:nvPr>
        </p:nvSpPr>
        <p:spPr>
          <a:xfrm>
            <a:off x="304800" y="5410200"/>
            <a:ext cx="8610600" cy="8826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13" name="Espace réservé du texte 12"/>
          <p:cNvSpPr>
            <a:spLocks noGrp="1"/>
          </p:cNvSpPr>
          <p:nvPr>
            <p:ph type="body" idx="1"/>
          </p:nvPr>
        </p:nvSpPr>
        <p:spPr>
          <a:xfrm>
            <a:off x="281444" y="666750"/>
            <a:ext cx="4290556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25" name="Espace réservé du texte 24"/>
          <p:cNvSpPr>
            <a:spLocks noGrp="1"/>
          </p:cNvSpPr>
          <p:nvPr>
            <p:ph type="body" sz="half" idx="3"/>
          </p:nvPr>
        </p:nvSpPr>
        <p:spPr>
          <a:xfrm>
            <a:off x="4645025" y="666750"/>
            <a:ext cx="4292241" cy="639762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accent1">
                    <a:shade val="50000"/>
                  </a:schemeClr>
                </a:solidFill>
                <a:latin typeface="+mj-lt"/>
                <a:ea typeface="+mj-ea"/>
                <a:cs typeface="+mj-cs"/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4" name="Espace réservé du contenu 3"/>
          <p:cNvSpPr>
            <a:spLocks noGrp="1"/>
          </p:cNvSpPr>
          <p:nvPr>
            <p:ph sz="quarter" idx="2"/>
          </p:nvPr>
        </p:nvSpPr>
        <p:spPr>
          <a:xfrm>
            <a:off x="281444" y="1316037"/>
            <a:ext cx="429055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28" name="Espace réservé du contenu 27"/>
          <p:cNvSpPr>
            <a:spLocks noGrp="1"/>
          </p:cNvSpPr>
          <p:nvPr>
            <p:ph sz="quarter" idx="4"/>
          </p:nvPr>
        </p:nvSpPr>
        <p:spPr>
          <a:xfrm>
            <a:off x="4648730" y="1316037"/>
            <a:ext cx="4288536" cy="39417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10" name="Espace réservé de la date 9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>
          <a:xfrm>
            <a:off x="8229600" y="6477000"/>
            <a:ext cx="762000" cy="246888"/>
          </a:xfrm>
        </p:spPr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  <p:sp>
        <p:nvSpPr>
          <p:cNvPr id="11" name="Connecteur droit 10"/>
          <p:cNvSpPr>
            <a:spLocks noChangeShapeType="1"/>
          </p:cNvSpPr>
          <p:nvPr/>
        </p:nvSpPr>
        <p:spPr bwMode="auto">
          <a:xfrm>
            <a:off x="514350" y="6019800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" name="Titre 29"/>
          <p:cNvSpPr>
            <a:spLocks noGrp="1"/>
          </p:cNvSpPr>
          <p:nvPr>
            <p:ph type="title"/>
          </p:nvPr>
        </p:nvSpPr>
        <p:spPr>
          <a:xfrm>
            <a:off x="301752" y="457200"/>
            <a:ext cx="8686800" cy="841248"/>
          </a:xfrm>
        </p:spPr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12" name="Espace réservé de la date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21" name="Espace réservé du pied de page 20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Espace réservé de la date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24" name="Espace réservé du pied de page 2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Connecteur droit 7"/>
          <p:cNvSpPr>
            <a:spLocks noChangeShapeType="1"/>
          </p:cNvSpPr>
          <p:nvPr/>
        </p:nvSpPr>
        <p:spPr bwMode="auto">
          <a:xfrm>
            <a:off x="514350" y="5849117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Titre 11"/>
          <p:cNvSpPr>
            <a:spLocks noGrp="1"/>
          </p:cNvSpPr>
          <p:nvPr>
            <p:ph type="title"/>
          </p:nvPr>
        </p:nvSpPr>
        <p:spPr>
          <a:xfrm>
            <a:off x="457200" y="5486400"/>
            <a:ext cx="8458200" cy="520700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26" name="Espace réservé du texte 25"/>
          <p:cNvSpPr>
            <a:spLocks noGrp="1"/>
          </p:cNvSpPr>
          <p:nvPr>
            <p:ph type="body" idx="2"/>
          </p:nvPr>
        </p:nvSpPr>
        <p:spPr>
          <a:xfrm>
            <a:off x="457200" y="609600"/>
            <a:ext cx="3008313" cy="4800600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  <p:sp>
        <p:nvSpPr>
          <p:cNvPr id="14" name="Espace réservé du contenu 13"/>
          <p:cNvSpPr>
            <a:spLocks noGrp="1"/>
          </p:cNvSpPr>
          <p:nvPr>
            <p:ph sz="half" idx="1"/>
          </p:nvPr>
        </p:nvSpPr>
        <p:spPr>
          <a:xfrm>
            <a:off x="3575050" y="609600"/>
            <a:ext cx="5340350" cy="480060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25" name="Espace réservé de la date 2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29" name="Espace réservé du pied de page 28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Espace réservé pour une image  12"/>
          <p:cNvSpPr>
            <a:spLocks noGrp="1"/>
          </p:cNvSpPr>
          <p:nvPr>
            <p:ph type="pic" idx="1"/>
          </p:nvPr>
        </p:nvSpPr>
        <p:spPr>
          <a:xfrm>
            <a:off x="3505200" y="616634"/>
            <a:ext cx="5029200" cy="3657600"/>
          </a:xfrm>
          <a:solidFill>
            <a:schemeClr val="bg1"/>
          </a:solidFill>
          <a:ln w="6350">
            <a:solidFill>
              <a:schemeClr val="accent1"/>
            </a:solidFill>
          </a:ln>
          <a:effectLst>
            <a:reflection blurRad="1000" stA="49000" endA="500" endPos="10000" dist="900" dir="5400000" sy="-90000" algn="bl" rotWithShape="0"/>
          </a:effectLst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fr-FR" smtClean="0"/>
              <a:t>Cliquez sur l'icône pour ajouter une image</a:t>
            </a:r>
            <a:endParaRPr kumimoji="0" lang="en-US" dirty="0"/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31" name="Espace réservé du numéro de diapositive 3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  <p:sp>
        <p:nvSpPr>
          <p:cNvPr id="17" name="Titre 16"/>
          <p:cNvSpPr>
            <a:spLocks noGrp="1"/>
          </p:cNvSpPr>
          <p:nvPr>
            <p:ph type="title"/>
          </p:nvPr>
        </p:nvSpPr>
        <p:spPr>
          <a:xfrm>
            <a:off x="381000" y="4993760"/>
            <a:ext cx="5867400" cy="522288"/>
          </a:xfrm>
        </p:spPr>
        <p:txBody>
          <a:bodyPr anchor="ctr"/>
          <a:lstStyle>
            <a:lvl1pPr algn="l">
              <a:buNone/>
              <a:defRPr sz="2000" b="1"/>
            </a:lvl1pPr>
          </a:lstStyle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26" name="Espace réservé du texte 25"/>
          <p:cNvSpPr>
            <a:spLocks noGrp="1"/>
          </p:cNvSpPr>
          <p:nvPr>
            <p:ph type="body" sz="half" idx="2"/>
          </p:nvPr>
        </p:nvSpPr>
        <p:spPr>
          <a:xfrm>
            <a:off x="381000" y="5533218"/>
            <a:ext cx="5867400" cy="768350"/>
          </a:xfrm>
        </p:spPr>
        <p:txBody>
          <a:bodyPr lIns="109728" tIns="0"/>
          <a:lstStyle>
            <a:lvl1pPr marL="0" indent="0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/>
          <p:cNvSpPr>
            <a:spLocks noGrp="1"/>
          </p:cNvSpPr>
          <p:nvPr>
            <p:ph type="title" orient="vert"/>
          </p:nvPr>
        </p:nvSpPr>
        <p:spPr>
          <a:xfrm>
            <a:off x="6858000" y="549276"/>
            <a:ext cx="1828800" cy="5851525"/>
          </a:xfrm>
        </p:spPr>
        <p:txBody>
          <a:bodyPr vert="eaVert"/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3" name="Espace réservé du texte vertical 2"/>
          <p:cNvSpPr>
            <a:spLocks noGrp="1"/>
          </p:cNvSpPr>
          <p:nvPr>
            <p:ph type="body" orient="vert" idx="1"/>
          </p:nvPr>
        </p:nvSpPr>
        <p:spPr>
          <a:xfrm>
            <a:off x="457200" y="549276"/>
            <a:ext cx="6248400" cy="5851525"/>
          </a:xfrm>
        </p:spPr>
        <p:txBody>
          <a:bodyPr vert="eaVert"/>
          <a:lstStyle/>
          <a:p>
            <a:pPr lvl="0" eaLnBrk="1" latinLnBrk="0" hangingPunct="1"/>
            <a:r>
              <a:rPr lang="fr-FR" smtClean="0"/>
              <a:t>Cliquez pour modifier les styles du texte du masque</a:t>
            </a:r>
          </a:p>
          <a:p>
            <a:pPr lvl="1" eaLnBrk="1" latinLnBrk="0" hangingPunct="1"/>
            <a:r>
              <a:rPr lang="fr-FR" smtClean="0"/>
              <a:t>Deuxième niveau</a:t>
            </a:r>
          </a:p>
          <a:p>
            <a:pPr lvl="2" eaLnBrk="1" latinLnBrk="0" hangingPunct="1"/>
            <a:r>
              <a:rPr lang="fr-FR" smtClean="0"/>
              <a:t>Troisième niveau</a:t>
            </a:r>
          </a:p>
          <a:p>
            <a:pPr lvl="3" eaLnBrk="1" latinLnBrk="0" hangingPunct="1"/>
            <a:r>
              <a:rPr lang="fr-FR" smtClean="0"/>
              <a:t>Quatrième niveau</a:t>
            </a:r>
          </a:p>
          <a:p>
            <a:pPr lvl="4" eaLnBrk="1" latinLnBrk="0" hangingPunct="1"/>
            <a:r>
              <a:rPr lang="fr-FR" smtClean="0"/>
              <a:t>Cinquième niveau</a:t>
            </a:r>
            <a:endParaRPr kumimoji="0" lang="en-US"/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fr-BE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Connecteur droit 6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8" name="Espace réservé du texte 7"/>
          <p:cNvSpPr>
            <a:spLocks noGrp="1"/>
          </p:cNvSpPr>
          <p:nvPr>
            <p:ph type="body" idx="1"/>
          </p:nvPr>
        </p:nvSpPr>
        <p:spPr>
          <a:xfrm>
            <a:off x="304800" y="1554162"/>
            <a:ext cx="8686800" cy="4525963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fr-FR" smtClean="0"/>
              <a:t>Cliquez pour modifier les styles du texte du masque</a:t>
            </a:r>
          </a:p>
          <a:p>
            <a:pPr lvl="1" eaLnBrk="1" latinLnBrk="0" hangingPunct="1"/>
            <a:r>
              <a:rPr kumimoji="0" lang="fr-FR" smtClean="0"/>
              <a:t>Deuxième niveau</a:t>
            </a:r>
          </a:p>
          <a:p>
            <a:pPr lvl="2" eaLnBrk="1" latinLnBrk="0" hangingPunct="1"/>
            <a:r>
              <a:rPr kumimoji="0" lang="fr-FR" smtClean="0"/>
              <a:t>Troisième niveau</a:t>
            </a:r>
          </a:p>
          <a:p>
            <a:pPr lvl="3" eaLnBrk="1" latinLnBrk="0" hangingPunct="1"/>
            <a:r>
              <a:rPr kumimoji="0" lang="fr-FR" smtClean="0"/>
              <a:t>Quatrième niveau</a:t>
            </a:r>
          </a:p>
          <a:p>
            <a:pPr lvl="4" eaLnBrk="1" latinLnBrk="0" hangingPunct="1"/>
            <a:r>
              <a:rPr kumimoji="0" lang="fr-FR" smtClean="0"/>
              <a:t>Cinquième niveau</a:t>
            </a:r>
            <a:endParaRPr kumimoji="0" lang="en-US"/>
          </a:p>
        </p:txBody>
      </p:sp>
      <p:sp>
        <p:nvSpPr>
          <p:cNvPr id="11" name="Espace réservé de la date 10"/>
          <p:cNvSpPr>
            <a:spLocks noGrp="1"/>
          </p:cNvSpPr>
          <p:nvPr>
            <p:ph type="dt" sz="half" idx="2"/>
          </p:nvPr>
        </p:nvSpPr>
        <p:spPr>
          <a:xfrm>
            <a:off x="6477000" y="76200"/>
            <a:ext cx="2514600" cy="288925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AA309A6D-C09C-4548-B29A-6CF363A7E532}" type="datetimeFigureOut">
              <a:rPr lang="fr-FR" smtClean="0"/>
              <a:pPr/>
              <a:t>10/05/2020</a:t>
            </a:fld>
            <a:endParaRPr lang="fr-BE"/>
          </a:p>
        </p:txBody>
      </p:sp>
      <p:sp>
        <p:nvSpPr>
          <p:cNvPr id="28" name="Espace réservé du pied de page 27"/>
          <p:cNvSpPr>
            <a:spLocks noGrp="1"/>
          </p:cNvSpPr>
          <p:nvPr>
            <p:ph type="ftr" sz="quarter" idx="3"/>
          </p:nvPr>
        </p:nvSpPr>
        <p:spPr>
          <a:xfrm>
            <a:off x="3124200" y="76200"/>
            <a:ext cx="3352800" cy="28892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endParaRPr lang="fr-BE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4"/>
          </p:nvPr>
        </p:nvSpPr>
        <p:spPr>
          <a:xfrm>
            <a:off x="8229600" y="6477000"/>
            <a:ext cx="762000" cy="244475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1200">
                <a:solidFill>
                  <a:schemeClr val="accent1">
                    <a:shade val="75000"/>
                  </a:schemeClr>
                </a:solidFill>
              </a:defRPr>
            </a:lvl1pPr>
          </a:lstStyle>
          <a:p>
            <a:fld id="{CF4668DC-857F-487D-BFFA-8C0CA5037977}" type="slidenum">
              <a:rPr lang="fr-BE" smtClean="0"/>
              <a:pPr/>
              <a:t>‹#›</a:t>
            </a:fld>
            <a:endParaRPr lang="fr-BE"/>
          </a:p>
        </p:txBody>
      </p:sp>
      <p:sp>
        <p:nvSpPr>
          <p:cNvPr id="10" name="Espace réservé du titre 9"/>
          <p:cNvSpPr>
            <a:spLocks noGrp="1"/>
          </p:cNvSpPr>
          <p:nvPr>
            <p:ph type="title"/>
          </p:nvPr>
        </p:nvSpPr>
        <p:spPr>
          <a:xfrm>
            <a:off x="304800" y="457200"/>
            <a:ext cx="8686800" cy="8382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fr-FR" smtClean="0"/>
              <a:t>Cliquez pour modifier le style du titre</a:t>
            </a:r>
            <a:endParaRPr kumimoji="0" lang="en-US"/>
          </a:p>
        </p:txBody>
      </p:sp>
      <p:sp>
        <p:nvSpPr>
          <p:cNvPr id="9" name="Connecteur droit 8"/>
          <p:cNvSpPr>
            <a:spLocks noChangeShapeType="1"/>
          </p:cNvSpPr>
          <p:nvPr/>
        </p:nvSpPr>
        <p:spPr bwMode="auto">
          <a:xfrm>
            <a:off x="514350" y="1050898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  <p:sp>
        <p:nvSpPr>
          <p:cNvPr id="12" name="Connecteur droit 11"/>
          <p:cNvSpPr>
            <a:spLocks noChangeShapeType="1"/>
          </p:cNvSpPr>
          <p:nvPr/>
        </p:nvSpPr>
        <p:spPr bwMode="auto">
          <a:xfrm>
            <a:off x="514350" y="1057986"/>
            <a:ext cx="8629650" cy="2381"/>
          </a:xfrm>
          <a:prstGeom prst="line">
            <a:avLst/>
          </a:prstGeom>
          <a:noFill/>
          <a:ln w="9525" cap="flat" cmpd="sng" algn="ctr">
            <a:gradFill flip="none" rotWithShape="1">
              <a:gsLst>
                <a:gs pos="0">
                  <a:schemeClr val="accent1">
                    <a:alpha val="0"/>
                  </a:schemeClr>
                </a:gs>
                <a:gs pos="17000">
                  <a:schemeClr val="accent1"/>
                </a:gs>
                <a:gs pos="100000">
                  <a:schemeClr val="accent1"/>
                </a:gs>
              </a:gsLst>
              <a:lin ang="0" scaled="1"/>
              <a:tileRect/>
            </a:gra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anchor="t" compatLnSpc="1"/>
          <a:lstStyle/>
          <a:p>
            <a:endParaRPr kumimoji="0"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rtl="0" eaLnBrk="1" latinLnBrk="0" hangingPunct="1">
        <a:spcBef>
          <a:spcPct val="0"/>
        </a:spcBef>
        <a:buNone/>
        <a:defRPr kumimoji="0" sz="3600" kern="1200" cap="all" baseline="0">
          <a:solidFill>
            <a:schemeClr val="tx2"/>
          </a:solidFill>
          <a:effectLst>
            <a:reflection blurRad="12700" stA="48000" endA="300" endPos="55000" dir="5400000" sy="-90000" algn="bl" rotWithShape="0"/>
          </a:effectLst>
          <a:latin typeface="+mj-lt"/>
          <a:ea typeface="+mj-ea"/>
          <a:cs typeface="+mj-cs"/>
        </a:defRPr>
      </a:lvl1pPr>
    </p:titleStyle>
    <p:bodyStyle>
      <a:lvl1pPr marL="342900" indent="-3429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"/>
        <a:defRPr kumimoji="0" sz="3200" kern="1200">
          <a:solidFill>
            <a:schemeClr val="tx2"/>
          </a:solidFill>
          <a:latin typeface="+mn-lt"/>
          <a:ea typeface="+mn-ea"/>
          <a:cs typeface="+mn-cs"/>
        </a:defRPr>
      </a:lvl1pPr>
      <a:lvl2pPr marL="742950" indent="-28575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"/>
        <a:defRPr kumimoji="0" sz="2800" kern="1200">
          <a:solidFill>
            <a:schemeClr val="tx2"/>
          </a:solidFill>
          <a:latin typeface="+mn-lt"/>
          <a:ea typeface="+mn-ea"/>
          <a:cs typeface="+mn-cs"/>
        </a:defRPr>
      </a:lvl2pPr>
      <a:lvl3pPr marL="11430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"/>
        <a:defRPr kumimoji="0" sz="2400" kern="1200">
          <a:solidFill>
            <a:schemeClr val="tx2"/>
          </a:solidFill>
          <a:latin typeface="+mn-lt"/>
          <a:ea typeface="+mn-ea"/>
          <a:cs typeface="+mn-cs"/>
        </a:defRPr>
      </a:lvl3pPr>
      <a:lvl4pPr marL="1600200" indent="-228600" algn="l" rtl="0" eaLnBrk="1" latinLnBrk="0" hangingPunct="1">
        <a:spcBef>
          <a:spcPct val="20000"/>
        </a:spcBef>
        <a:buClr>
          <a:schemeClr val="accent1"/>
        </a:buClr>
        <a:buSzPct val="70000"/>
        <a:buFont typeface="Wingdings 2"/>
        <a:buChar char=""/>
        <a:defRPr kumimoji="0" sz="2000" kern="1200">
          <a:solidFill>
            <a:schemeClr val="tx2"/>
          </a:solidFill>
          <a:latin typeface="+mn-lt"/>
          <a:ea typeface="+mn-ea"/>
          <a:cs typeface="+mn-cs"/>
        </a:defRPr>
      </a:lvl4pPr>
      <a:lvl5pPr marL="20574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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5pPr>
      <a:lvl6pPr marL="25146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"/>
        <a:defRPr kumimoji="0" sz="1800" kern="1200">
          <a:solidFill>
            <a:schemeClr val="tx2"/>
          </a:solidFill>
          <a:latin typeface="+mn-lt"/>
          <a:ea typeface="+mn-ea"/>
          <a:cs typeface="+mn-cs"/>
        </a:defRPr>
      </a:lvl6pPr>
      <a:lvl7pPr marL="29718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"/>
        <a:defRPr kumimoji="0" sz="1600" kern="1200">
          <a:solidFill>
            <a:schemeClr val="tx2"/>
          </a:solidFill>
          <a:latin typeface="+mn-lt"/>
          <a:ea typeface="+mn-ea"/>
          <a:cs typeface="+mn-cs"/>
        </a:defRPr>
      </a:lvl7pPr>
      <a:lvl8pPr marL="34290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"/>
        <a:defRPr kumimoji="0" sz="1600" kern="1200" baseline="0">
          <a:solidFill>
            <a:schemeClr val="tx2"/>
          </a:solidFill>
          <a:latin typeface="+mn-lt"/>
          <a:ea typeface="+mn-ea"/>
          <a:cs typeface="+mn-cs"/>
        </a:defRPr>
      </a:lvl8pPr>
      <a:lvl9pPr marL="3886200" indent="-228600" algn="l" rtl="0" eaLnBrk="1" latinLnBrk="0" hangingPunct="1">
        <a:spcBef>
          <a:spcPct val="20000"/>
        </a:spcBef>
        <a:buClr>
          <a:schemeClr val="accent1"/>
        </a:buClr>
        <a:buSzPct val="60000"/>
        <a:buFont typeface="Wingdings 2"/>
        <a:buChar char=""/>
        <a:defRPr kumimoji="0" sz="1400" kern="1200" baseline="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ctrTitle"/>
          </p:nvPr>
        </p:nvSpPr>
        <p:spPr/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/>
          <a:lstStyle/>
          <a:p>
            <a:r>
              <a:rPr lang="fr-FR" dirty="0" smtClean="0"/>
              <a:t>COURS / sémiologie  de l’image </a:t>
            </a:r>
            <a:endParaRPr lang="fr-FR" dirty="0"/>
          </a:p>
        </p:txBody>
      </p:sp>
      <p:sp>
        <p:nvSpPr>
          <p:cNvPr id="3" name="Sous-titr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fr-FR" dirty="0" smtClean="0"/>
              <a:t>2</a:t>
            </a:r>
            <a:r>
              <a:rPr lang="fr-FR" baseline="30000" dirty="0" smtClean="0"/>
              <a:t>ème</a:t>
            </a:r>
            <a:r>
              <a:rPr lang="fr-FR" dirty="0" smtClean="0"/>
              <a:t> </a:t>
            </a:r>
            <a:r>
              <a:rPr lang="fr-FR" dirty="0"/>
              <a:t>année PMI  </a:t>
            </a:r>
            <a:r>
              <a:rPr lang="fr-FR" dirty="0" smtClean="0"/>
              <a:t>et GIM </a:t>
            </a:r>
            <a:endParaRPr lang="fr-FR" dirty="0"/>
          </a:p>
          <a:p>
            <a:r>
              <a:rPr lang="fr-FR" dirty="0" smtClean="0"/>
              <a:t>Semestre: 4</a:t>
            </a:r>
            <a:endParaRPr lang="fr-FR" dirty="0" smtClean="0"/>
          </a:p>
        </p:txBody>
      </p:sp>
      <p:sp>
        <p:nvSpPr>
          <p:cNvPr id="4" name="Rectangle 3"/>
          <p:cNvSpPr/>
          <p:nvPr/>
        </p:nvSpPr>
        <p:spPr>
          <a:xfrm>
            <a:off x="1274347" y="2420888"/>
            <a:ext cx="6671506" cy="61927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lnSpc>
                <a:spcPct val="107000"/>
              </a:lnSpc>
              <a:spcAft>
                <a:spcPts val="800"/>
              </a:spcAft>
            </a:pPr>
            <a:r>
              <a:rPr lang="fr-FR" sz="3200" dirty="0"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COM 4 – Communication et expression</a:t>
            </a:r>
            <a:endParaRPr lang="fr-FR" sz="32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re 3"/>
          <p:cNvSpPr>
            <a:spLocks noGrp="1"/>
          </p:cNvSpPr>
          <p:nvPr>
            <p:ph type="title"/>
          </p:nvPr>
        </p:nvSpPr>
        <p:spPr>
          <a:xfrm>
            <a:off x="251520" y="188640"/>
            <a:ext cx="8740080" cy="1106760"/>
          </a:xfr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>
            <a:normAutofit fontScale="90000"/>
          </a:bodyPr>
          <a:lstStyle/>
          <a:p>
            <a:r>
              <a:rPr lang="fr-FR" sz="3100" dirty="0" smtClean="0"/>
              <a:t>Dans ce cours  nous allons  traiter les  points suivants </a:t>
            </a:r>
            <a:r>
              <a:rPr lang="fr-FR" dirty="0" smtClean="0"/>
              <a:t/>
            </a:r>
            <a:br>
              <a:rPr lang="fr-FR" dirty="0" smtClean="0"/>
            </a:br>
            <a:endParaRPr lang="fr-FR" dirty="0"/>
          </a:p>
        </p:txBody>
      </p:sp>
      <p:sp>
        <p:nvSpPr>
          <p:cNvPr id="7" name="Espace réservé du contenu 6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itchFamily="2" charset="2"/>
              <a:buChar char="§"/>
            </a:pPr>
            <a:r>
              <a:rPr lang="fr-FR" dirty="0" smtClean="0"/>
              <a:t> la définition  de la sémiologie </a:t>
            </a:r>
          </a:p>
          <a:p>
            <a:pPr>
              <a:buFont typeface="Wingdings" pitchFamily="2" charset="2"/>
              <a:buChar char="§"/>
            </a:pPr>
            <a:r>
              <a:rPr lang="fr-FR" dirty="0" smtClean="0"/>
              <a:t>Qu'est-ce que la sémiotique</a:t>
            </a:r>
          </a:p>
          <a:p>
            <a:pPr>
              <a:buFont typeface="Wingdings" pitchFamily="2" charset="2"/>
              <a:buChar char="§"/>
            </a:pPr>
            <a:r>
              <a:rPr lang="fr-FR" dirty="0" smtClean="0"/>
              <a:t>La sémiologie visuelle</a:t>
            </a:r>
          </a:p>
          <a:p>
            <a:pPr>
              <a:buFont typeface="Wingdings" pitchFamily="2" charset="2"/>
              <a:buChar char="§"/>
            </a:pPr>
            <a:endParaRPr lang="fr-FR" dirty="0" smtClean="0"/>
          </a:p>
          <a:p>
            <a:pPr>
              <a:buFont typeface="Wingdings" pitchFamily="2" charset="2"/>
              <a:buChar char="q"/>
            </a:pPr>
            <a:r>
              <a:rPr lang="fr-FR" dirty="0" smtClean="0"/>
              <a:t>Qu'est-ce que le signe en sémiologie ?</a:t>
            </a:r>
          </a:p>
          <a:p>
            <a:pPr>
              <a:buNone/>
            </a:pPr>
            <a:r>
              <a:rPr lang="fr-FR" dirty="0" smtClean="0"/>
              <a:t>?</a:t>
            </a:r>
          </a:p>
          <a:p>
            <a:pPr>
              <a:buFont typeface="Wingdings" pitchFamily="2" charset="2"/>
              <a:buChar char="§"/>
            </a:pPr>
            <a:endParaRPr lang="fr-F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FR" sz="2800" dirty="0" smtClean="0"/>
              <a:t>la définition  de la sémiologie</a:t>
            </a:r>
            <a:endParaRPr lang="fr-FR" sz="2800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04800" y="1554163"/>
            <a:ext cx="8686800" cy="3675038"/>
          </a:xfr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pPr>
              <a:buFont typeface="Arial" pitchFamily="34" charset="0"/>
              <a:buChar char="•"/>
            </a:pPr>
            <a:r>
              <a:rPr lang="fr-FR" sz="2000" dirty="0" smtClean="0"/>
              <a:t>La sémiologie ou séméiotique   est l'étude des signes linguistiques à la fois verbaux ou non verbaux, c’est  l’ </a:t>
            </a:r>
            <a:r>
              <a:rPr lang="fr-FR" sz="2000" dirty="0" err="1" smtClean="0"/>
              <a:t>etude</a:t>
            </a:r>
            <a:r>
              <a:rPr lang="fr-FR" sz="2000" dirty="0" smtClean="0"/>
              <a:t> des systèmes de communication (incluant ou non les langues naturelles) posés et reconnus comme tels par l'institution sociale (code de la route, signaux maritimes, etc.). la  sémiologie de la communication : est  une discipline qui étudie les structures sémiotiques ayant la communication pour fonction, qu'elles soient o l’u non des langues. Autrement dit  , la sémiologie  est relative  à l’étude générale, des systèmes de signes (intentionnels ou non) et des systèmes de communication</a:t>
            </a:r>
            <a:endParaRPr lang="fr-FR" sz="20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solidFill>
            <a:schemeClr val="accent2"/>
          </a:solidFill>
        </p:spPr>
        <p:txBody>
          <a:bodyPr/>
          <a:lstStyle/>
          <a:p>
            <a:r>
              <a:rPr lang="fr-FR" dirty="0" smtClean="0"/>
              <a:t>Qu’est ce  que La  sémiotique 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solidFill>
            <a:srgbClr val="FFFF00"/>
          </a:solidFill>
        </p:spPr>
        <p:txBody>
          <a:bodyPr>
            <a:normAutofit/>
          </a:bodyPr>
          <a:lstStyle/>
          <a:p>
            <a:pPr>
              <a:buFont typeface="Wingdings" pitchFamily="2" charset="2"/>
              <a:buChar char="§"/>
            </a:pPr>
            <a:r>
              <a:rPr lang="fr-FR" sz="2800" dirty="0" smtClean="0"/>
              <a:t>La sémiotique   est une discipline  qui analyse le processus de production  de sens  et de signification  de l’ensemble  des supports  de communication qu’ils soient visuels  ou linguistiques . Cette science permet  de dégager le sens  et les  codes derrière  les signes. cette  discipline prend  aujourd’hui  de l’importance  dans le monde scientifique et comme pour l’entreprise </a:t>
            </a:r>
            <a:endParaRPr lang="fr-FR" sz="28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 dirty="0" smtClean="0"/>
              <a:t>En bref la  sémiotique </a:t>
            </a: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solidFill>
            <a:schemeClr val="accent5">
              <a:lumMod val="75000"/>
            </a:schemeClr>
          </a:solidFill>
        </p:spPr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fr-FR" dirty="0" smtClean="0"/>
              <a:t> la  sémiotique  est  l’étude  des signes  et leurs  signification </a:t>
            </a:r>
          </a:p>
          <a:p>
            <a:pPr>
              <a:buFont typeface="Wingdings" pitchFamily="2" charset="2"/>
              <a:buChar char="Ø"/>
            </a:pPr>
            <a:r>
              <a:rPr lang="fr-FR" dirty="0" smtClean="0"/>
              <a:t>La  sémiotique  est née  des travaux de Charles Peirce</a:t>
            </a:r>
          </a:p>
          <a:p>
            <a:pPr>
              <a:buFont typeface="Wingdings" pitchFamily="2" charset="2"/>
              <a:buChar char="Ø"/>
            </a:pPr>
            <a:r>
              <a:rPr lang="fr-FR" dirty="0" smtClean="0"/>
              <a:t>Cette discipline  s’est développé durant les  années 50 et  60  </a:t>
            </a:r>
          </a:p>
          <a:p>
            <a:pPr>
              <a:buFont typeface="Wingdings" pitchFamily="2" charset="2"/>
              <a:buChar char="Ø"/>
            </a:pPr>
            <a:r>
              <a:rPr lang="fr-FR" dirty="0" smtClean="0"/>
              <a:t>La  sémiotique  et la sémiologie  a le même  but c’est l’étude  des systèmes  de signes   </a:t>
            </a:r>
            <a:endParaRPr lang="fr-F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fr-FR" dirty="0" smtClean="0"/>
              <a:t>La  sémiologie  se base  sur trois concepts de base</a:t>
            </a:r>
            <a:endParaRPr lang="fr-FR" dirty="0"/>
          </a:p>
        </p:txBody>
      </p:sp>
      <p:sp>
        <p:nvSpPr>
          <p:cNvPr id="5" name="Ellipse 4"/>
          <p:cNvSpPr/>
          <p:nvPr/>
        </p:nvSpPr>
        <p:spPr>
          <a:xfrm>
            <a:off x="3635896" y="3212976"/>
            <a:ext cx="1944216" cy="1656184"/>
          </a:xfrm>
          <a:prstGeom prst="ellipse">
            <a:avLst/>
          </a:prstGeo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 smtClean="0"/>
              <a:t>Système </a:t>
            </a:r>
            <a:endParaRPr lang="fr-FR" dirty="0"/>
          </a:p>
        </p:txBody>
      </p:sp>
      <p:sp>
        <p:nvSpPr>
          <p:cNvPr id="6" name="Ellipse 5"/>
          <p:cNvSpPr/>
          <p:nvPr/>
        </p:nvSpPr>
        <p:spPr>
          <a:xfrm>
            <a:off x="6444208" y="2492896"/>
            <a:ext cx="2376264" cy="2592288"/>
          </a:xfrm>
          <a:prstGeom prst="ellipse">
            <a:avLst/>
          </a:prstGeom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 smtClean="0"/>
              <a:t>Langage  </a:t>
            </a:r>
          </a:p>
          <a:p>
            <a:pPr algn="ctr"/>
            <a:r>
              <a:rPr lang="fr-FR" dirty="0" smtClean="0"/>
              <a:t>Ou code </a:t>
            </a:r>
            <a:endParaRPr lang="fr-FR" dirty="0"/>
          </a:p>
        </p:txBody>
      </p:sp>
      <p:sp>
        <p:nvSpPr>
          <p:cNvPr id="4" name="Ellipse 3"/>
          <p:cNvSpPr/>
          <p:nvPr/>
        </p:nvSpPr>
        <p:spPr>
          <a:xfrm>
            <a:off x="467544" y="2780928"/>
            <a:ext cx="2088232" cy="2016224"/>
          </a:xfrm>
          <a:prstGeom prst="ellipse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r>
              <a:rPr lang="fr-FR" dirty="0" smtClean="0"/>
              <a:t>Signe  </a:t>
            </a:r>
            <a:endParaRPr lang="fr-FR" dirty="0"/>
          </a:p>
        </p:txBody>
      </p:sp>
      <p:cxnSp>
        <p:nvCxnSpPr>
          <p:cNvPr id="8" name="Connecteur en angle 7"/>
          <p:cNvCxnSpPr/>
          <p:nvPr/>
        </p:nvCxnSpPr>
        <p:spPr>
          <a:xfrm>
            <a:off x="2843808" y="3501008"/>
            <a:ext cx="648072" cy="432048"/>
          </a:xfrm>
          <a:prstGeom prst="bentConnector3">
            <a:avLst>
              <a:gd name="adj1" fmla="val -951"/>
            </a:avLst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Flèche droite 10"/>
          <p:cNvSpPr/>
          <p:nvPr/>
        </p:nvSpPr>
        <p:spPr>
          <a:xfrm>
            <a:off x="5724128" y="3645024"/>
            <a:ext cx="576064" cy="189735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304800" y="0"/>
            <a:ext cx="8839200" cy="1295400"/>
          </a:xfrm>
        </p:spPr>
        <p:txBody>
          <a:bodyPr>
            <a:normAutofit fontScale="90000"/>
          </a:bodyPr>
          <a:lstStyle/>
          <a:p>
            <a:r>
              <a:rPr lang="fr-FR" dirty="0" smtClean="0"/>
              <a:t>Qu'est-ce que le signe en sémiologie ?</a:t>
            </a:r>
            <a:br>
              <a:rPr lang="fr-FR" dirty="0" smtClean="0"/>
            </a:br>
            <a:r>
              <a:rPr lang="fr-FR" dirty="0" smtClean="0"/>
              <a:t>?</a:t>
            </a:r>
            <a:br>
              <a:rPr lang="fr-FR" dirty="0" smtClean="0"/>
            </a:b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04800" y="1554163"/>
            <a:ext cx="8686800" cy="3387006"/>
          </a:xfrm>
          <a:solidFill>
            <a:srgbClr val="FFC000"/>
          </a:solidFill>
        </p:spPr>
        <p:txBody>
          <a:bodyPr>
            <a:normAutofit/>
          </a:bodyPr>
          <a:lstStyle/>
          <a:p>
            <a:pPr>
              <a:buFont typeface="Wingdings" pitchFamily="2" charset="2"/>
              <a:buChar char="Ø"/>
            </a:pPr>
            <a:r>
              <a:rPr lang="fr-FR" sz="2200" b="1" dirty="0" smtClean="0"/>
              <a:t>Le signe</a:t>
            </a:r>
          </a:p>
          <a:p>
            <a:pPr>
              <a:buFont typeface="Wingdings" pitchFamily="2" charset="2"/>
              <a:buChar char="Ø"/>
            </a:pPr>
            <a:r>
              <a:rPr lang="fr-FR" sz="2200" dirty="0" smtClean="0"/>
              <a:t>Le signe peut   (des gestes, des mots, des images...),  La sémiologie considère le signe comme étant un objet à deux faces.</a:t>
            </a:r>
          </a:p>
          <a:p>
            <a:pPr>
              <a:buFont typeface="Wingdings" pitchFamily="2" charset="2"/>
              <a:buChar char="Ø"/>
            </a:pPr>
            <a:r>
              <a:rPr lang="fr-FR" sz="2200" dirty="0" smtClean="0"/>
              <a:t>La première face du signe est celle que l'on perçoit presque physiquement en regardant ou en écoutant le signe. Cette face s'appelle le </a:t>
            </a:r>
            <a:r>
              <a:rPr lang="fr-FR" sz="2200" b="1" dirty="0" smtClean="0"/>
              <a:t>signifiant</a:t>
            </a:r>
            <a:r>
              <a:rPr lang="fr-FR" sz="2200" dirty="0" smtClean="0"/>
              <a:t>.</a:t>
            </a:r>
          </a:p>
          <a:p>
            <a:pPr>
              <a:buFont typeface="Wingdings" pitchFamily="2" charset="2"/>
              <a:buChar char="Ø"/>
            </a:pPr>
            <a:r>
              <a:rPr lang="fr-FR" sz="2200" dirty="0" smtClean="0"/>
              <a:t>Mais le "récepteur" qui perçoit un signe pense immédiatement à ce que ce signe signifie, c'est-à-dire à la seconde face du signe: le </a:t>
            </a:r>
            <a:r>
              <a:rPr lang="fr-FR" sz="2200" b="1" dirty="0" smtClean="0"/>
              <a:t>signifié</a:t>
            </a:r>
            <a:r>
              <a:rPr lang="fr-FR" sz="2200" dirty="0" smtClean="0"/>
              <a:t>..</a:t>
            </a:r>
          </a:p>
          <a:p>
            <a:endParaRPr lang="fr-F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llipse 3"/>
          <p:cNvSpPr/>
          <p:nvPr/>
        </p:nvSpPr>
        <p:spPr>
          <a:xfrm>
            <a:off x="2123728" y="1916832"/>
            <a:ext cx="2592288" cy="1512168"/>
          </a:xfrm>
          <a:prstGeom prst="ellipse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 smtClean="0"/>
              <a:t>image  </a:t>
            </a:r>
            <a:endParaRPr lang="fr-FR" dirty="0"/>
          </a:p>
        </p:txBody>
      </p:sp>
      <p:sp>
        <p:nvSpPr>
          <p:cNvPr id="5" name="Flèche vers le bas 4"/>
          <p:cNvSpPr/>
          <p:nvPr/>
        </p:nvSpPr>
        <p:spPr>
          <a:xfrm>
            <a:off x="1331640" y="3429000"/>
            <a:ext cx="936104" cy="936104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6" name="Rectangle 5"/>
          <p:cNvSpPr/>
          <p:nvPr/>
        </p:nvSpPr>
        <p:spPr>
          <a:xfrm>
            <a:off x="539552" y="4725144"/>
            <a:ext cx="2232248" cy="1080120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dirty="0" smtClean="0"/>
              <a:t> </a:t>
            </a:r>
            <a:r>
              <a:rPr lang="fr-FR" b="1" dirty="0" smtClean="0"/>
              <a:t>signifiant</a:t>
            </a:r>
            <a:endParaRPr lang="fr-FR" dirty="0"/>
          </a:p>
        </p:txBody>
      </p:sp>
      <p:sp>
        <p:nvSpPr>
          <p:cNvPr id="7" name="Flèche vers le bas 6"/>
          <p:cNvSpPr/>
          <p:nvPr/>
        </p:nvSpPr>
        <p:spPr>
          <a:xfrm>
            <a:off x="5076056" y="2636912"/>
            <a:ext cx="792088" cy="1368152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8" name="Rectangle 7"/>
          <p:cNvSpPr/>
          <p:nvPr/>
        </p:nvSpPr>
        <p:spPr>
          <a:xfrm>
            <a:off x="3995936" y="4365104"/>
            <a:ext cx="3168352" cy="936104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fr-FR" b="1" dirty="0" smtClean="0"/>
              <a:t>signifié</a:t>
            </a:r>
            <a:r>
              <a:rPr lang="fr-FR" dirty="0" smtClean="0"/>
              <a:t>.</a:t>
            </a:r>
            <a:endParaRPr lang="fr-FR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>
            <a:normAutofit fontScale="90000"/>
          </a:bodyPr>
          <a:lstStyle/>
          <a:p>
            <a:r>
              <a:rPr lang="fr-FR" dirty="0" smtClean="0"/>
              <a:t>La sémiologie visuelle</a:t>
            </a:r>
            <a:br>
              <a:rPr lang="fr-FR" dirty="0" smtClean="0"/>
            </a:br>
            <a:endParaRPr lang="fr-FR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04800" y="1554163"/>
            <a:ext cx="8686800" cy="2450902"/>
          </a:xfrm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pPr>
              <a:buFont typeface="Courier New" pitchFamily="49" charset="0"/>
              <a:buChar char="o"/>
            </a:pPr>
            <a:r>
              <a:rPr lang="fr-FR" sz="2400" dirty="0" smtClean="0"/>
              <a:t>La  sémiologie  visuelle traite  le signe  visuel ,  et observe  le sens visuel  des  objets notamment  les significations des  objets  sous ses trois formes :</a:t>
            </a:r>
            <a:r>
              <a:rPr lang="fr-FR" sz="2400" b="1" dirty="0" smtClean="0"/>
              <a:t>(</a:t>
            </a:r>
            <a:r>
              <a:rPr lang="fr-FR" sz="2400" b="1" dirty="0" smtClean="0">
                <a:solidFill>
                  <a:srgbClr val="002060"/>
                </a:solidFill>
              </a:rPr>
              <a:t> couleur</a:t>
            </a:r>
            <a:r>
              <a:rPr lang="fr-FR" sz="2400" b="1" dirty="0" smtClean="0"/>
              <a:t>, </a:t>
            </a:r>
            <a:r>
              <a:rPr lang="fr-FR" sz="2400" b="1" dirty="0" smtClean="0">
                <a:solidFill>
                  <a:srgbClr val="FF0000"/>
                </a:solidFill>
              </a:rPr>
              <a:t>la texture </a:t>
            </a:r>
            <a:r>
              <a:rPr lang="fr-FR" sz="2400" b="1" dirty="0" smtClean="0"/>
              <a:t>et </a:t>
            </a:r>
            <a:r>
              <a:rPr lang="fr-FR" sz="2400" b="1" dirty="0" smtClean="0">
                <a:solidFill>
                  <a:srgbClr val="C00000"/>
                </a:solidFill>
              </a:rPr>
              <a:t>la forme)</a:t>
            </a:r>
            <a:r>
              <a:rPr lang="fr-FR" sz="2400" b="1" dirty="0" smtClean="0"/>
              <a:t>. </a:t>
            </a:r>
            <a:r>
              <a:rPr lang="fr-FR" sz="2400" dirty="0" smtClean="0"/>
              <a:t>Il montre comment le langage visuel organise ses unités en une véritable grammaire. </a:t>
            </a:r>
          </a:p>
          <a:p>
            <a:pPr>
              <a:buFont typeface="Courier New" pitchFamily="49" charset="0"/>
              <a:buChar char="o"/>
            </a:pPr>
            <a:endParaRPr lang="fr-FR" sz="24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/>
          <a:lstStyle/>
          <a:p>
            <a:r>
              <a:rPr lang="fr-FR" dirty="0" smtClean="0"/>
              <a:t> deuxième explication </a:t>
            </a:r>
            <a:endParaRPr lang="fr-FR" dirty="0"/>
          </a:p>
        </p:txBody>
      </p:sp>
      <p:pic>
        <p:nvPicPr>
          <p:cNvPr id="4" name="Espace réservé du contenu 3" descr="La+sémiotique+visuelle.jpg"/>
          <p:cNvPicPr>
            <a:picLocks noGrp="1" noChangeAspect="1"/>
          </p:cNvPicPr>
          <p:nvPr>
            <p:ph idx="1"/>
          </p:nvPr>
        </p:nvPicPr>
        <p:blipFill>
          <a:blip r:embed="rId2" cstate="print"/>
          <a:stretch>
            <a:fillRect/>
          </a:stretch>
        </p:blipFill>
        <p:spPr>
          <a:xfrm>
            <a:off x="251520" y="1412776"/>
            <a:ext cx="8057520" cy="4392488"/>
          </a:xfrm>
        </p:spPr>
      </p:pic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Promenade">
  <a:themeElements>
    <a:clrScheme name="Promenade">
      <a:dk1>
        <a:sysClr val="windowText" lastClr="000000"/>
      </a:dk1>
      <a:lt1>
        <a:sysClr val="window" lastClr="FFFFFF"/>
      </a:lt1>
      <a:dk2>
        <a:srgbClr val="4E3B30"/>
      </a:dk2>
      <a:lt2>
        <a:srgbClr val="FBEEC9"/>
      </a:lt2>
      <a:accent1>
        <a:srgbClr val="F0A22E"/>
      </a:accent1>
      <a:accent2>
        <a:srgbClr val="A5644E"/>
      </a:accent2>
      <a:accent3>
        <a:srgbClr val="B58B80"/>
      </a:accent3>
      <a:accent4>
        <a:srgbClr val="C3986D"/>
      </a:accent4>
      <a:accent5>
        <a:srgbClr val="A19574"/>
      </a:accent5>
      <a:accent6>
        <a:srgbClr val="C17529"/>
      </a:accent6>
      <a:hlink>
        <a:srgbClr val="AD1F1F"/>
      </a:hlink>
      <a:folHlink>
        <a:srgbClr val="FFC42F"/>
      </a:folHlink>
    </a:clrScheme>
    <a:fontScheme name="Promenade">
      <a:majorFont>
        <a:latin typeface="Franklin Gothic Medium"/>
        <a:ea typeface=""/>
        <a:cs typeface=""/>
        <a:font script="Jpan" typeface="HG創英角ｺﾞｼｯｸUB"/>
        <a:font script="Hang" typeface="돋움"/>
        <a:font script="Hans" typeface="隶书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Franklin Gothic Book"/>
        <a:ea typeface=""/>
        <a:cs typeface=""/>
        <a:font script="Jpan" typeface="HGｺﾞｼｯｸE"/>
        <a:font script="Hang" typeface="돋움"/>
        <a:font script="Hans" typeface="华文楷体"/>
        <a:font script="Hant" typeface="微軟正黑體"/>
        <a:font script="Arab" typeface="Tahoma"/>
        <a:font script="Hebr" typeface="Aharoni"/>
        <a:font script="Thai" typeface="Lily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Promenade">
      <a:fillStyleLst>
        <a:solidFill>
          <a:schemeClr val="phClr"/>
        </a:solidFill>
        <a:gradFill rotWithShape="1">
          <a:gsLst>
            <a:gs pos="0">
              <a:schemeClr val="phClr">
                <a:tint val="30000"/>
                <a:satMod val="250000"/>
              </a:schemeClr>
            </a:gs>
            <a:gs pos="72000">
              <a:schemeClr val="phClr">
                <a:tint val="75000"/>
                <a:satMod val="210000"/>
              </a:schemeClr>
            </a:gs>
            <a:gs pos="100000">
              <a:schemeClr val="phClr">
                <a:tint val="85000"/>
                <a:satMod val="210000"/>
              </a:schemeClr>
            </a:gs>
          </a:gsLst>
          <a:lin ang="5400000" scaled="1"/>
        </a:gradFill>
        <a:gradFill rotWithShape="1">
          <a:gsLst>
            <a:gs pos="0">
              <a:schemeClr val="phClr">
                <a:tint val="75000"/>
                <a:shade val="85000"/>
                <a:satMod val="230000"/>
              </a:schemeClr>
            </a:gs>
            <a:gs pos="25000">
              <a:schemeClr val="phClr">
                <a:tint val="90000"/>
                <a:shade val="70000"/>
                <a:satMod val="220000"/>
              </a:schemeClr>
            </a:gs>
            <a:gs pos="50000">
              <a:schemeClr val="phClr">
                <a:tint val="90000"/>
                <a:shade val="58000"/>
                <a:satMod val="225000"/>
              </a:schemeClr>
            </a:gs>
            <a:gs pos="65000">
              <a:schemeClr val="phClr">
                <a:tint val="90000"/>
                <a:shade val="58000"/>
                <a:satMod val="225000"/>
              </a:schemeClr>
            </a:gs>
            <a:gs pos="80000">
              <a:schemeClr val="phClr">
                <a:tint val="90000"/>
                <a:shade val="69000"/>
                <a:satMod val="220000"/>
              </a:schemeClr>
            </a:gs>
            <a:gs pos="100000">
              <a:schemeClr val="phClr">
                <a:tint val="77000"/>
                <a:shade val="80000"/>
                <a:satMod val="230000"/>
              </a:schemeClr>
            </a:gs>
          </a:gsLst>
          <a:lin ang="5400000" scaled="1"/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0"/>
            </a:lightRig>
          </a:scene3d>
          <a:sp3d prstMaterial="metal">
            <a:bevelT w="10000" h="10000"/>
          </a:sp3d>
        </a:effectStyle>
        <a:effectStyle>
          <a:effectLst>
            <a:outerShdw blurRad="76200" dist="50800" dir="5400000" rotWithShape="0">
              <a:srgbClr val="4E3B30">
                <a:alpha val="60000"/>
              </a:srgbClr>
            </a:outerShdw>
          </a:effectLst>
          <a:scene3d>
            <a:camera prst="obliqueTopLeft" fov="600000">
              <a:rot lat="0" lon="0" rev="0"/>
            </a:camera>
            <a:lightRig rig="balanced" dir="t">
              <a:rot lat="0" lon="0" rev="19200000"/>
            </a:lightRig>
          </a:scene3d>
          <a:sp3d contourW="12700" prstMaterial="matte">
            <a:bevelT w="60000" h="50800"/>
            <a:contourClr>
              <a:schemeClr val="phClr">
                <a:shade val="60000"/>
                <a:satMod val="110000"/>
              </a:schemeClr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50000"/>
              </a:schemeClr>
              <a:schemeClr val="phClr">
                <a:tint val="88000"/>
                <a:satMod val="105000"/>
              </a:schemeClr>
            </a:duotone>
          </a:blip>
          <a:tile tx="0" ty="0" sx="95000" sy="95000" flip="none" algn="t"/>
        </a:blipFill>
        <a:blipFill>
          <a:blip xmlns:r="http://schemas.openxmlformats.org/officeDocument/2006/relationships" r:embed="rId2">
            <a:duotone>
              <a:schemeClr val="phClr">
                <a:shade val="30000"/>
                <a:satMod val="455000"/>
              </a:schemeClr>
              <a:schemeClr val="phClr">
                <a:tint val="95000"/>
                <a:satMod val="120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Trek</Template>
  <TotalTime>53</TotalTime>
  <Words>274</Words>
  <Application>Microsoft Office PowerPoint</Application>
  <PresentationFormat>On-screen Show (4:3)</PresentationFormat>
  <Paragraphs>39</Paragraphs>
  <Slides>10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8" baseType="lpstr">
      <vt:lpstr>Arial</vt:lpstr>
      <vt:lpstr>Calibri</vt:lpstr>
      <vt:lpstr>Courier New</vt:lpstr>
      <vt:lpstr>Franklin Gothic Book</vt:lpstr>
      <vt:lpstr>Franklin Gothic Medium</vt:lpstr>
      <vt:lpstr>Wingdings</vt:lpstr>
      <vt:lpstr>Wingdings 2</vt:lpstr>
      <vt:lpstr>Promenade</vt:lpstr>
      <vt:lpstr>COURS / sémiologie  de l’image </vt:lpstr>
      <vt:lpstr>Dans ce cours  nous allons  traiter les  points suivants  </vt:lpstr>
      <vt:lpstr>la définition  de la sémiologie</vt:lpstr>
      <vt:lpstr>Qu’est ce  que La  sémiotique </vt:lpstr>
      <vt:lpstr>En bref la  sémiotique </vt:lpstr>
      <vt:lpstr>PowerPoint Presentation</vt:lpstr>
      <vt:lpstr>Qu'est-ce que le signe en sémiologie ? ? </vt:lpstr>
      <vt:lpstr>PowerPoint Presentation</vt:lpstr>
      <vt:lpstr>La sémiologie visuelle </vt:lpstr>
      <vt:lpstr> deuxième explication 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COURS / sémiologie  de l’image</dc:title>
  <dc:creator>info</dc:creator>
  <cp:lastModifiedBy>admin</cp:lastModifiedBy>
  <cp:revision>5</cp:revision>
  <dcterms:created xsi:type="dcterms:W3CDTF">2020-05-10T13:00:35Z</dcterms:created>
  <dcterms:modified xsi:type="dcterms:W3CDTF">2020-05-10T15:03:49Z</dcterms:modified>
</cp:coreProperties>
</file>