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52" d="100"/>
          <a:sy n="52" d="100"/>
        </p:scale>
        <p:origin x="108" y="9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53F9E337-72B3-4EED-8E80-9B74507A51A3}" type="datetimeFigureOut">
              <a:rPr lang="fr-FR" smtClean="0"/>
              <a:t>2023-03-06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1E85E-0C99-47F8-8DA0-2833E0783A48}" type="slidenum">
              <a:rPr lang="fr-FR" smtClean="0"/>
              <a:t>‹N°›</a:t>
            </a:fld>
            <a:endParaRPr lang="fr-FR"/>
          </a:p>
        </p:txBody>
      </p:sp>
    </p:spTree>
    <p:extLst>
      <p:ext uri="{BB962C8B-B14F-4D97-AF65-F5344CB8AC3E}">
        <p14:creationId xmlns:p14="http://schemas.microsoft.com/office/powerpoint/2010/main" val="3886095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3F9E337-72B3-4EED-8E80-9B74507A51A3}" type="datetimeFigureOut">
              <a:rPr lang="fr-FR" smtClean="0"/>
              <a:t>2023-03-06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1E85E-0C99-47F8-8DA0-2833E0783A48}" type="slidenum">
              <a:rPr lang="fr-FR" smtClean="0"/>
              <a:t>‹N°›</a:t>
            </a:fld>
            <a:endParaRPr lang="fr-FR"/>
          </a:p>
        </p:txBody>
      </p:sp>
    </p:spTree>
    <p:extLst>
      <p:ext uri="{BB962C8B-B14F-4D97-AF65-F5344CB8AC3E}">
        <p14:creationId xmlns:p14="http://schemas.microsoft.com/office/powerpoint/2010/main" val="696985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3F9E337-72B3-4EED-8E80-9B74507A51A3}" type="datetimeFigureOut">
              <a:rPr lang="fr-FR" smtClean="0"/>
              <a:t>2023-03-06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1E85E-0C99-47F8-8DA0-2833E0783A48}" type="slidenum">
              <a:rPr lang="fr-FR" smtClean="0"/>
              <a:t>‹N°›</a:t>
            </a:fld>
            <a:endParaRPr lang="fr-FR"/>
          </a:p>
        </p:txBody>
      </p:sp>
    </p:spTree>
    <p:extLst>
      <p:ext uri="{BB962C8B-B14F-4D97-AF65-F5344CB8AC3E}">
        <p14:creationId xmlns:p14="http://schemas.microsoft.com/office/powerpoint/2010/main" val="1318862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3F9E337-72B3-4EED-8E80-9B74507A51A3}" type="datetimeFigureOut">
              <a:rPr lang="fr-FR" smtClean="0"/>
              <a:t>2023-03-06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1E85E-0C99-47F8-8DA0-2833E0783A48}" type="slidenum">
              <a:rPr lang="fr-FR" smtClean="0"/>
              <a:t>‹N°›</a:t>
            </a:fld>
            <a:endParaRPr lang="fr-FR"/>
          </a:p>
        </p:txBody>
      </p:sp>
    </p:spTree>
    <p:extLst>
      <p:ext uri="{BB962C8B-B14F-4D97-AF65-F5344CB8AC3E}">
        <p14:creationId xmlns:p14="http://schemas.microsoft.com/office/powerpoint/2010/main" val="4180820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3F9E337-72B3-4EED-8E80-9B74507A51A3}" type="datetimeFigureOut">
              <a:rPr lang="fr-FR" smtClean="0"/>
              <a:t>2023-03-06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31E85E-0C99-47F8-8DA0-2833E0783A48}" type="slidenum">
              <a:rPr lang="fr-FR" smtClean="0"/>
              <a:t>‹N°›</a:t>
            </a:fld>
            <a:endParaRPr lang="fr-FR"/>
          </a:p>
        </p:txBody>
      </p:sp>
    </p:spTree>
    <p:extLst>
      <p:ext uri="{BB962C8B-B14F-4D97-AF65-F5344CB8AC3E}">
        <p14:creationId xmlns:p14="http://schemas.microsoft.com/office/powerpoint/2010/main" val="2462410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3F9E337-72B3-4EED-8E80-9B74507A51A3}" type="datetimeFigureOut">
              <a:rPr lang="fr-FR" smtClean="0"/>
              <a:t>2023-03-06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31E85E-0C99-47F8-8DA0-2833E0783A48}" type="slidenum">
              <a:rPr lang="fr-FR" smtClean="0"/>
              <a:t>‹N°›</a:t>
            </a:fld>
            <a:endParaRPr lang="fr-FR"/>
          </a:p>
        </p:txBody>
      </p:sp>
    </p:spTree>
    <p:extLst>
      <p:ext uri="{BB962C8B-B14F-4D97-AF65-F5344CB8AC3E}">
        <p14:creationId xmlns:p14="http://schemas.microsoft.com/office/powerpoint/2010/main" val="2518474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3F9E337-72B3-4EED-8E80-9B74507A51A3}" type="datetimeFigureOut">
              <a:rPr lang="fr-FR" smtClean="0"/>
              <a:t>2023-03-06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231E85E-0C99-47F8-8DA0-2833E0783A48}" type="slidenum">
              <a:rPr lang="fr-FR" smtClean="0"/>
              <a:t>‹N°›</a:t>
            </a:fld>
            <a:endParaRPr lang="fr-FR"/>
          </a:p>
        </p:txBody>
      </p:sp>
    </p:spTree>
    <p:extLst>
      <p:ext uri="{BB962C8B-B14F-4D97-AF65-F5344CB8AC3E}">
        <p14:creationId xmlns:p14="http://schemas.microsoft.com/office/powerpoint/2010/main" val="1869595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53F9E337-72B3-4EED-8E80-9B74507A51A3}" type="datetimeFigureOut">
              <a:rPr lang="fr-FR" smtClean="0"/>
              <a:t>2023-03-06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231E85E-0C99-47F8-8DA0-2833E0783A48}" type="slidenum">
              <a:rPr lang="fr-FR" smtClean="0"/>
              <a:t>‹N°›</a:t>
            </a:fld>
            <a:endParaRPr lang="fr-FR"/>
          </a:p>
        </p:txBody>
      </p:sp>
    </p:spTree>
    <p:extLst>
      <p:ext uri="{BB962C8B-B14F-4D97-AF65-F5344CB8AC3E}">
        <p14:creationId xmlns:p14="http://schemas.microsoft.com/office/powerpoint/2010/main" val="2607524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3F9E337-72B3-4EED-8E80-9B74507A51A3}" type="datetimeFigureOut">
              <a:rPr lang="fr-FR" smtClean="0"/>
              <a:t>2023-03-06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231E85E-0C99-47F8-8DA0-2833E0783A48}" type="slidenum">
              <a:rPr lang="fr-FR" smtClean="0"/>
              <a:t>‹N°›</a:t>
            </a:fld>
            <a:endParaRPr lang="fr-FR"/>
          </a:p>
        </p:txBody>
      </p:sp>
    </p:spTree>
    <p:extLst>
      <p:ext uri="{BB962C8B-B14F-4D97-AF65-F5344CB8AC3E}">
        <p14:creationId xmlns:p14="http://schemas.microsoft.com/office/powerpoint/2010/main" val="2973553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3F9E337-72B3-4EED-8E80-9B74507A51A3}" type="datetimeFigureOut">
              <a:rPr lang="fr-FR" smtClean="0"/>
              <a:t>2023-03-06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31E85E-0C99-47F8-8DA0-2833E0783A48}" type="slidenum">
              <a:rPr lang="fr-FR" smtClean="0"/>
              <a:t>‹N°›</a:t>
            </a:fld>
            <a:endParaRPr lang="fr-FR"/>
          </a:p>
        </p:txBody>
      </p:sp>
    </p:spTree>
    <p:extLst>
      <p:ext uri="{BB962C8B-B14F-4D97-AF65-F5344CB8AC3E}">
        <p14:creationId xmlns:p14="http://schemas.microsoft.com/office/powerpoint/2010/main" val="3966874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3F9E337-72B3-4EED-8E80-9B74507A51A3}" type="datetimeFigureOut">
              <a:rPr lang="fr-FR" smtClean="0"/>
              <a:t>2023-03-06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31E85E-0C99-47F8-8DA0-2833E0783A48}" type="slidenum">
              <a:rPr lang="fr-FR" smtClean="0"/>
              <a:t>‹N°›</a:t>
            </a:fld>
            <a:endParaRPr lang="fr-FR"/>
          </a:p>
        </p:txBody>
      </p:sp>
    </p:spTree>
    <p:extLst>
      <p:ext uri="{BB962C8B-B14F-4D97-AF65-F5344CB8AC3E}">
        <p14:creationId xmlns:p14="http://schemas.microsoft.com/office/powerpoint/2010/main" val="1899254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F9E337-72B3-4EED-8E80-9B74507A51A3}" type="datetimeFigureOut">
              <a:rPr lang="fr-FR" smtClean="0"/>
              <a:t>2023-03-06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31E85E-0C99-47F8-8DA0-2833E0783A48}" type="slidenum">
              <a:rPr lang="fr-FR" smtClean="0"/>
              <a:t>‹N°›</a:t>
            </a:fld>
            <a:endParaRPr lang="fr-FR"/>
          </a:p>
        </p:txBody>
      </p:sp>
    </p:spTree>
    <p:extLst>
      <p:ext uri="{BB962C8B-B14F-4D97-AF65-F5344CB8AC3E}">
        <p14:creationId xmlns:p14="http://schemas.microsoft.com/office/powerpoint/2010/main" val="857833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33543" y="998688"/>
            <a:ext cx="9144000" cy="5025594"/>
          </a:xfrm>
        </p:spPr>
        <p:txBody>
          <a:bodyPr/>
          <a:lstStyle/>
          <a:p>
            <a:r>
              <a:rPr lang="fr-FR" sz="4800" b="1" dirty="0"/>
              <a:t>Le management de la qualité</a:t>
            </a:r>
          </a:p>
          <a:p>
            <a:r>
              <a:rPr lang="fr-FR" dirty="0"/>
              <a:t>Nous proposons dans un premier temps de donner un aperçu du domaine de la normalisation afin de bien identifier les différents types de normes et les </a:t>
            </a:r>
            <a:r>
              <a:rPr lang="fr-FR" dirty="0" smtClean="0"/>
              <a:t>organismes </a:t>
            </a:r>
            <a:r>
              <a:rPr lang="fr-FR" dirty="0"/>
              <a:t>de normalisation (</a:t>
            </a:r>
            <a:r>
              <a:rPr lang="fr-FR" b="1" dirty="0"/>
              <a:t>Chapitre 1</a:t>
            </a:r>
            <a:r>
              <a:rPr lang="fr-FR" dirty="0"/>
              <a:t>).</a:t>
            </a:r>
          </a:p>
          <a:p>
            <a:r>
              <a:rPr lang="fr-FR" dirty="0"/>
              <a:t>Dans un second temps, nous abordons la certification comme un aspect </a:t>
            </a:r>
            <a:r>
              <a:rPr lang="fr-FR" dirty="0" smtClean="0"/>
              <a:t>complémentaire </a:t>
            </a:r>
            <a:r>
              <a:rPr lang="fr-FR" dirty="0"/>
              <a:t>à la normalisation. Les certifications de produits, de services et de systèmes de management sont développées (</a:t>
            </a:r>
            <a:r>
              <a:rPr lang="fr-FR" b="1" dirty="0"/>
              <a:t>Chapitre 2</a:t>
            </a:r>
            <a:r>
              <a:rPr lang="fr-FR" dirty="0"/>
              <a:t>).</a:t>
            </a:r>
          </a:p>
          <a:p>
            <a:r>
              <a:rPr lang="fr-FR" dirty="0" smtClean="0"/>
              <a:t>Enfin, le </a:t>
            </a:r>
            <a:r>
              <a:rPr lang="fr-FR" b="1" dirty="0" smtClean="0"/>
              <a:t>Chapitre 3 </a:t>
            </a:r>
            <a:r>
              <a:rPr lang="fr-FR" dirty="0" smtClean="0"/>
              <a:t>est exclusivement consacré à la norme ISO 9001</a:t>
            </a:r>
          </a:p>
          <a:p>
            <a:r>
              <a:rPr lang="fr-FR" dirty="0" smtClean="0"/>
              <a:t>.</a:t>
            </a:r>
          </a:p>
          <a:p>
            <a:endParaRPr lang="fr-FR" dirty="0"/>
          </a:p>
          <a:p>
            <a:endParaRPr lang="fr-FR" dirty="0"/>
          </a:p>
        </p:txBody>
      </p:sp>
    </p:spTree>
    <p:extLst>
      <p:ext uri="{BB962C8B-B14F-4D97-AF65-F5344CB8AC3E}">
        <p14:creationId xmlns:p14="http://schemas.microsoft.com/office/powerpoint/2010/main" val="557659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443" y="599253"/>
            <a:ext cx="10515600" cy="5640182"/>
          </a:xfrm>
        </p:spPr>
        <p:txBody>
          <a:bodyPr>
            <a:normAutofit fontScale="85000" lnSpcReduction="20000"/>
          </a:bodyPr>
          <a:lstStyle/>
          <a:p>
            <a:pPr marL="0" indent="0">
              <a:buNone/>
            </a:pPr>
            <a:r>
              <a:rPr lang="fr-FR" b="1" dirty="0"/>
              <a:t>Le rapport d’analyse ou d’essais d’un laboratoire</a:t>
            </a:r>
            <a:endParaRPr lang="fr-FR" dirty="0"/>
          </a:p>
          <a:p>
            <a:pPr marL="0" indent="0">
              <a:buNone/>
            </a:pPr>
            <a:r>
              <a:rPr lang="fr-FR" dirty="0"/>
              <a:t>Il constitue un second type de preuve de conformité, sans doute le plus courant, et qui peut servir de base à d’autres évaluations comme l’inspection ou la certification de produit5. Dans le cas des essais, le produit est essayé en </a:t>
            </a:r>
            <a:r>
              <a:rPr lang="fr-FR" dirty="0" smtClean="0"/>
              <a:t>fonction </a:t>
            </a:r>
            <a:r>
              <a:rPr lang="fr-FR" dirty="0"/>
              <a:t>d’un ensemble de critères spécifiés. « </a:t>
            </a:r>
            <a:r>
              <a:rPr lang="fr-FR" i="1" dirty="0"/>
              <a:t>Un essai consiste à déterminer une ou plusieurs caractéristiques du produit 6 (service, processus) selon une procédure </a:t>
            </a:r>
            <a:r>
              <a:rPr lang="fr-FR" dirty="0"/>
              <a:t>» (ISO 9000)7. Les essais sont réalisés par des organismes indépendants8 qui peuvent choisir d’être accrédités selon le risque associé au </a:t>
            </a:r>
            <a:r>
              <a:rPr lang="fr-FR" dirty="0" smtClean="0"/>
              <a:t>produit</a:t>
            </a:r>
          </a:p>
          <a:p>
            <a:pPr marL="0" indent="0">
              <a:buNone/>
            </a:pPr>
            <a:r>
              <a:rPr lang="fr-FR" b="1" i="1" dirty="0" smtClean="0">
                <a:solidFill>
                  <a:srgbClr val="FF0000"/>
                </a:solidFill>
              </a:rPr>
              <a:t>Exemple</a:t>
            </a:r>
            <a:endParaRPr lang="fr-FR" dirty="0">
              <a:solidFill>
                <a:srgbClr val="FF0000"/>
              </a:solidFill>
            </a:endParaRPr>
          </a:p>
          <a:p>
            <a:pPr marL="0" indent="0">
              <a:buNone/>
            </a:pPr>
            <a:r>
              <a:rPr lang="fr-FR" dirty="0">
                <a:solidFill>
                  <a:srgbClr val="FF0000"/>
                </a:solidFill>
              </a:rPr>
              <a:t>Un laboratoire d’</a:t>
            </a:r>
            <a:r>
              <a:rPr lang="fr-FR" dirty="0" err="1">
                <a:solidFill>
                  <a:srgbClr val="FF0000"/>
                </a:solidFill>
              </a:rPr>
              <a:t>oenologie</a:t>
            </a:r>
            <a:r>
              <a:rPr lang="fr-FR" dirty="0">
                <a:solidFill>
                  <a:srgbClr val="FF0000"/>
                </a:solidFill>
              </a:rPr>
              <a:t> accrédité détermine un dosage de plomb dans </a:t>
            </a:r>
            <a:r>
              <a:rPr lang="fr-FR" dirty="0" err="1" smtClean="0">
                <a:solidFill>
                  <a:srgbClr val="FF0000"/>
                </a:solidFill>
              </a:rPr>
              <a:t>dans</a:t>
            </a:r>
            <a:r>
              <a:rPr lang="fr-FR" dirty="0" smtClean="0">
                <a:solidFill>
                  <a:srgbClr val="FF0000"/>
                </a:solidFill>
              </a:rPr>
              <a:t> un liquide</a:t>
            </a:r>
            <a:r>
              <a:rPr lang="fr-FR" b="1" dirty="0" smtClean="0">
                <a:solidFill>
                  <a:srgbClr val="FF0000"/>
                </a:solidFill>
              </a:rPr>
              <a:t>, </a:t>
            </a:r>
            <a:r>
              <a:rPr lang="fr-FR" b="1" dirty="0">
                <a:solidFill>
                  <a:srgbClr val="FF0000"/>
                </a:solidFill>
              </a:rPr>
              <a:t>le </a:t>
            </a:r>
            <a:r>
              <a:rPr lang="fr-FR" dirty="0">
                <a:solidFill>
                  <a:srgbClr val="FF0000"/>
                </a:solidFill>
              </a:rPr>
              <a:t>LNE (Laboratoire National d’Essais) étudie la résistance mécanique d’un emballage</a:t>
            </a:r>
            <a:r>
              <a:rPr lang="fr-FR" dirty="0" smtClean="0">
                <a:solidFill>
                  <a:srgbClr val="FF0000"/>
                </a:solidFill>
              </a:rPr>
              <a:t>.</a:t>
            </a:r>
          </a:p>
          <a:p>
            <a:pPr marL="0" indent="0">
              <a:buNone/>
            </a:pPr>
            <a:endParaRPr lang="fr-FR" dirty="0">
              <a:solidFill>
                <a:srgbClr val="FF0000"/>
              </a:solidFill>
            </a:endParaRPr>
          </a:p>
          <a:p>
            <a:pPr marL="0" indent="0">
              <a:buNone/>
            </a:pPr>
            <a:r>
              <a:rPr lang="fr-FR" dirty="0" smtClean="0"/>
              <a:t>.</a:t>
            </a:r>
            <a:r>
              <a:rPr lang="fr-FR" b="1" dirty="0"/>
              <a:t> La certification</a:t>
            </a:r>
            <a:endParaRPr lang="fr-FR" dirty="0"/>
          </a:p>
          <a:p>
            <a:pPr marL="0" lvl="0" indent="0">
              <a:buNone/>
            </a:pPr>
            <a:r>
              <a:rPr lang="fr-FR" dirty="0"/>
              <a:t>Elle constitue enfin la preuve la plus crédible de conformité à un référentiel dans la mesure où intervient un organisme tiers (« certificateur ») apportant, d’une part, l’assurance de son impartialité et, d’autre part, la garantie d’une surveillance dans le temps du maintien de la conformité.</a:t>
            </a:r>
          </a:p>
          <a:p>
            <a:pPr marL="0" lvl="0" indent="0">
              <a:buNone/>
            </a:pPr>
            <a:endParaRPr lang="fr-FR" dirty="0" smtClean="0"/>
          </a:p>
          <a:p>
            <a:pPr marL="0" lvl="0" indent="0">
              <a:buNone/>
            </a:pPr>
            <a:endParaRPr lang="fr-FR" dirty="0"/>
          </a:p>
          <a:p>
            <a:endParaRPr lang="fr-FR" dirty="0"/>
          </a:p>
        </p:txBody>
      </p:sp>
    </p:spTree>
    <p:extLst>
      <p:ext uri="{BB962C8B-B14F-4D97-AF65-F5344CB8AC3E}">
        <p14:creationId xmlns:p14="http://schemas.microsoft.com/office/powerpoint/2010/main" val="866461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70473" y="0"/>
            <a:ext cx="10515600" cy="6447006"/>
          </a:xfrm>
        </p:spPr>
        <p:txBody>
          <a:bodyPr>
            <a:normAutofit fontScale="92500" lnSpcReduction="10000"/>
          </a:bodyPr>
          <a:lstStyle/>
          <a:p>
            <a:pPr marL="0" indent="0" algn="ctr">
              <a:buNone/>
            </a:pPr>
            <a:r>
              <a:rPr lang="fr-FR" dirty="0"/>
              <a:t>Chapitre 3</a:t>
            </a:r>
          </a:p>
          <a:p>
            <a:pPr marL="0" indent="0" algn="ctr">
              <a:buNone/>
            </a:pPr>
            <a:r>
              <a:rPr lang="fr-FR" b="1" dirty="0"/>
              <a:t>La norme ISO 9001</a:t>
            </a:r>
            <a:endParaRPr lang="fr-FR" dirty="0"/>
          </a:p>
          <a:p>
            <a:r>
              <a:rPr lang="fr-FR" sz="2000" dirty="0" smtClean="0"/>
              <a:t>La famille des normes relatives au management de la qualité comprend quatre normes fondamentales. La norme ISO 9000 définit le vocabulaire relatif à la qualité. La norme ISO 9004 donne des conseils pour l’amélioration des performances. La norme ISO 19011 propose des lignes directrices pour les audits. La norme ISO 9001 comporte des exigences concernant les systèmes de manage- ment de la qualité. Seule cette norme peut donner lieu à une certification</a:t>
            </a:r>
            <a:r>
              <a:rPr lang="fr-FR" sz="2000" b="1" dirty="0" smtClean="0"/>
              <a:t>1.</a:t>
            </a:r>
          </a:p>
          <a:p>
            <a:pPr marL="0" indent="0">
              <a:buNone/>
            </a:pPr>
            <a:r>
              <a:rPr lang="fr-FR" sz="2000" b="1" dirty="0" smtClean="0"/>
              <a:t> </a:t>
            </a:r>
            <a:r>
              <a:rPr lang="fr-FR" sz="2000" b="1" dirty="0"/>
              <a:t>L’orientation client</a:t>
            </a:r>
            <a:endParaRPr lang="fr-FR" sz="2000" dirty="0"/>
          </a:p>
          <a:p>
            <a:pPr marL="0" indent="0">
              <a:buNone/>
            </a:pPr>
            <a:r>
              <a:rPr lang="fr-FR" sz="2000" i="1" dirty="0"/>
              <a:t>Les organismes dépendent de leurs clients, il convient donc qu’ils en </a:t>
            </a:r>
            <a:r>
              <a:rPr lang="fr-FR" sz="2000" i="1" dirty="0" smtClean="0"/>
              <a:t>comprennent </a:t>
            </a:r>
            <a:r>
              <a:rPr lang="fr-FR" sz="2000" i="1" dirty="0"/>
              <a:t>les besoins présents et futurs, qu’ils satisfassent leurs exigences et qu’ils s’efforcent d’aller au-devant de leurs attentes</a:t>
            </a:r>
            <a:r>
              <a:rPr lang="fr-FR" i="1" dirty="0" smtClean="0"/>
              <a:t>.</a:t>
            </a:r>
          </a:p>
          <a:p>
            <a:pPr marL="0" lvl="1" indent="0">
              <a:spcBef>
                <a:spcPts val="1000"/>
              </a:spcBef>
              <a:buNone/>
            </a:pPr>
            <a:r>
              <a:rPr lang="fr-FR" i="1" dirty="0" smtClean="0"/>
              <a:t>-L</a:t>
            </a:r>
            <a:r>
              <a:rPr lang="fr-FR" b="1" dirty="0" smtClean="0"/>
              <a:t>e leadership</a:t>
            </a:r>
          </a:p>
          <a:p>
            <a:pPr marL="0" lvl="1" indent="0">
              <a:spcBef>
                <a:spcPts val="1000"/>
              </a:spcBef>
              <a:buNone/>
            </a:pPr>
            <a:r>
              <a:rPr lang="fr-FR" b="1" dirty="0" smtClean="0"/>
              <a:t>-</a:t>
            </a:r>
            <a:r>
              <a:rPr lang="fr-FR" b="1" dirty="0"/>
              <a:t>L’implication du personnel</a:t>
            </a:r>
          </a:p>
          <a:p>
            <a:pPr marL="342900" lvl="1" indent="-342900">
              <a:spcBef>
                <a:spcPts val="1000"/>
              </a:spcBef>
              <a:buFontTx/>
              <a:buChar char="-"/>
            </a:pPr>
            <a:r>
              <a:rPr lang="fr-FR" b="1" dirty="0" smtClean="0"/>
              <a:t>L’implication </a:t>
            </a:r>
            <a:r>
              <a:rPr lang="fr-FR" b="1" dirty="0"/>
              <a:t>du </a:t>
            </a:r>
            <a:r>
              <a:rPr lang="fr-FR" b="1" dirty="0" smtClean="0"/>
              <a:t>personnel</a:t>
            </a:r>
          </a:p>
          <a:p>
            <a:pPr marL="342900" lvl="1" indent="-342900">
              <a:spcBef>
                <a:spcPts val="1000"/>
              </a:spcBef>
              <a:buFontTx/>
              <a:buChar char="-"/>
            </a:pPr>
            <a:r>
              <a:rPr lang="fr-FR" b="1" dirty="0" smtClean="0"/>
              <a:t>L’approche processus</a:t>
            </a:r>
          </a:p>
          <a:p>
            <a:pPr marL="342900" lvl="1" indent="-342900">
              <a:spcBef>
                <a:spcPts val="1000"/>
              </a:spcBef>
              <a:buFontTx/>
              <a:buChar char="-"/>
            </a:pPr>
            <a:r>
              <a:rPr lang="fr-FR" b="1" dirty="0" smtClean="0"/>
              <a:t>Le </a:t>
            </a:r>
            <a:r>
              <a:rPr lang="fr-FR" b="1" dirty="0"/>
              <a:t>management par approche </a:t>
            </a:r>
            <a:r>
              <a:rPr lang="fr-FR" b="1" dirty="0" smtClean="0"/>
              <a:t>système</a:t>
            </a:r>
          </a:p>
          <a:p>
            <a:pPr marL="342900" lvl="1" indent="-342900">
              <a:spcBef>
                <a:spcPts val="1000"/>
              </a:spcBef>
              <a:buFontTx/>
              <a:buChar char="-"/>
            </a:pPr>
            <a:r>
              <a:rPr lang="fr-FR" b="1" dirty="0" smtClean="0"/>
              <a:t>L’amélioration continue</a:t>
            </a:r>
          </a:p>
          <a:p>
            <a:pPr marL="342900" lvl="1" indent="-342900">
              <a:spcBef>
                <a:spcPts val="1000"/>
              </a:spcBef>
              <a:buFontTx/>
              <a:buChar char="-"/>
            </a:pPr>
            <a:r>
              <a:rPr lang="fr-FR" b="1" dirty="0" smtClean="0"/>
              <a:t>L’approche </a:t>
            </a:r>
            <a:r>
              <a:rPr lang="fr-FR" b="1" dirty="0"/>
              <a:t>factuelle pour la prise de </a:t>
            </a:r>
            <a:r>
              <a:rPr lang="fr-FR" b="1" dirty="0" smtClean="0"/>
              <a:t>décision</a:t>
            </a:r>
          </a:p>
          <a:p>
            <a:pPr marL="342900" lvl="1" indent="-342900">
              <a:spcBef>
                <a:spcPts val="1000"/>
              </a:spcBef>
              <a:buFontTx/>
              <a:buChar char="-"/>
            </a:pPr>
            <a:r>
              <a:rPr lang="fr-FR" b="1" dirty="0" smtClean="0"/>
              <a:t>Les </a:t>
            </a:r>
            <a:r>
              <a:rPr lang="fr-FR" b="1" dirty="0"/>
              <a:t>relations mutuellement bénéficiaires avec les fournisseurs</a:t>
            </a:r>
          </a:p>
          <a:p>
            <a:pPr marL="342900" lvl="1" indent="-342900">
              <a:spcBef>
                <a:spcPts val="1000"/>
              </a:spcBef>
              <a:buFontTx/>
              <a:buChar char="-"/>
            </a:pPr>
            <a:endParaRPr lang="fr-FR" b="1" dirty="0"/>
          </a:p>
          <a:p>
            <a:pPr marL="342900" lvl="1" indent="-342900">
              <a:spcBef>
                <a:spcPts val="1000"/>
              </a:spcBef>
              <a:buFontTx/>
              <a:buChar char="-"/>
            </a:pPr>
            <a:endParaRPr lang="fr-FR" b="1" dirty="0" smtClean="0"/>
          </a:p>
          <a:p>
            <a:pPr marL="342900" lvl="1" indent="-342900">
              <a:spcBef>
                <a:spcPts val="1000"/>
              </a:spcBef>
              <a:buFontTx/>
              <a:buChar char="-"/>
            </a:pPr>
            <a:endParaRPr lang="fr-FR" b="1" dirty="0"/>
          </a:p>
          <a:p>
            <a:pPr marL="342900" lvl="1" indent="-342900">
              <a:spcBef>
                <a:spcPts val="1000"/>
              </a:spcBef>
              <a:buFontTx/>
              <a:buChar char="-"/>
            </a:pPr>
            <a:endParaRPr lang="fr-FR" b="1" dirty="0" smtClean="0"/>
          </a:p>
          <a:p>
            <a:pPr marL="342900" lvl="1" indent="-342900">
              <a:spcBef>
                <a:spcPts val="1000"/>
              </a:spcBef>
              <a:buFontTx/>
              <a:buChar char="-"/>
            </a:pPr>
            <a:endParaRPr lang="fr-FR" b="1" dirty="0"/>
          </a:p>
          <a:p>
            <a:pPr marL="342900" lvl="1" indent="-342900">
              <a:spcBef>
                <a:spcPts val="1000"/>
              </a:spcBef>
              <a:buFontTx/>
              <a:buChar char="-"/>
            </a:pPr>
            <a:endParaRPr lang="fr-FR" b="1" dirty="0" smtClean="0"/>
          </a:p>
          <a:p>
            <a:pPr marL="342900" lvl="1" indent="-342900">
              <a:spcBef>
                <a:spcPts val="1000"/>
              </a:spcBef>
              <a:buFontTx/>
              <a:buChar char="-"/>
            </a:pPr>
            <a:endParaRPr lang="fr-FR" b="1" dirty="0"/>
          </a:p>
          <a:p>
            <a:pPr marL="0" lvl="1" indent="0">
              <a:spcBef>
                <a:spcPts val="1000"/>
              </a:spcBef>
              <a:buNone/>
            </a:pPr>
            <a:endParaRPr lang="fr-FR" b="1"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3855629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ctr">
              <a:buNone/>
            </a:pPr>
            <a:r>
              <a:rPr lang="fr-FR" b="1" dirty="0"/>
              <a:t>Les principaux chapitres d’exigences de la norme ISO 9001</a:t>
            </a:r>
            <a:endParaRPr lang="fr-FR" dirty="0"/>
          </a:p>
          <a:p>
            <a:r>
              <a:rPr lang="fr-FR" b="1" dirty="0"/>
              <a:t>Le système de management de la qualité</a:t>
            </a:r>
            <a:endParaRPr lang="fr-FR" sz="2400" dirty="0"/>
          </a:p>
          <a:p>
            <a:pPr lvl="0"/>
            <a:r>
              <a:rPr lang="fr-FR" b="1" dirty="0"/>
              <a:t>Des exigences générales et documentaires </a:t>
            </a:r>
            <a:r>
              <a:rPr lang="fr-FR" dirty="0"/>
              <a:t>– Le chapitre 4 « Système de management de la qualité » comprend deux paragraphes :</a:t>
            </a:r>
            <a:endParaRPr lang="fr-FR" sz="3600" dirty="0"/>
          </a:p>
          <a:p>
            <a:pPr lvl="1"/>
            <a:r>
              <a:rPr lang="fr-FR" dirty="0"/>
              <a:t>Exigences générales</a:t>
            </a:r>
            <a:endParaRPr lang="fr-FR" sz="3200" dirty="0"/>
          </a:p>
          <a:p>
            <a:pPr lvl="1"/>
            <a:r>
              <a:rPr lang="fr-FR" dirty="0"/>
              <a:t>Exigences documentaires</a:t>
            </a:r>
            <a:endParaRPr lang="fr-FR" sz="3200" dirty="0"/>
          </a:p>
          <a:p>
            <a:r>
              <a:rPr lang="fr-FR" b="1" dirty="0"/>
              <a:t>Définition d’un système </a:t>
            </a:r>
            <a:r>
              <a:rPr lang="fr-FR" dirty="0"/>
              <a:t>– Un système peut se définir comme « </a:t>
            </a:r>
            <a:r>
              <a:rPr lang="fr-FR" i="1" dirty="0"/>
              <a:t>un ensemble d’éléments interactifs </a:t>
            </a:r>
            <a:r>
              <a:rPr lang="fr-FR" dirty="0"/>
              <a:t>»18 et, plus encore, comme « </a:t>
            </a:r>
            <a:r>
              <a:rPr lang="fr-FR" i="1" dirty="0"/>
              <a:t>un ensemble d’éléments en relation entre eux et l’environnement </a:t>
            </a:r>
            <a:r>
              <a:rPr lang="fr-FR" dirty="0"/>
              <a:t>»19. </a:t>
            </a:r>
          </a:p>
        </p:txBody>
      </p:sp>
    </p:spTree>
    <p:extLst>
      <p:ext uri="{BB962C8B-B14F-4D97-AF65-F5344CB8AC3E}">
        <p14:creationId xmlns:p14="http://schemas.microsoft.com/office/powerpoint/2010/main" val="3124679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817582" y="696072"/>
            <a:ext cx="9423698" cy="5597152"/>
          </a:xfrm>
          <a:prstGeom prst="rect">
            <a:avLst/>
          </a:prstGeom>
        </p:spPr>
      </p:pic>
    </p:spTree>
    <p:extLst>
      <p:ext uri="{BB962C8B-B14F-4D97-AF65-F5344CB8AC3E}">
        <p14:creationId xmlns:p14="http://schemas.microsoft.com/office/powerpoint/2010/main" val="3684124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52139" y="287282"/>
            <a:ext cx="10515600" cy="7286102"/>
          </a:xfrm>
        </p:spPr>
        <p:txBody>
          <a:bodyPr>
            <a:normAutofit/>
          </a:bodyPr>
          <a:lstStyle/>
          <a:p>
            <a:pPr marL="0" indent="0">
              <a:buNone/>
            </a:pPr>
            <a:r>
              <a:rPr lang="fr-FR" b="1" dirty="0"/>
              <a:t>2. La documentation</a:t>
            </a:r>
            <a:endParaRPr lang="fr-FR" dirty="0"/>
          </a:p>
          <a:p>
            <a:pPr marL="0" indent="0">
              <a:buNone/>
            </a:pPr>
            <a:r>
              <a:rPr lang="fr-FR" sz="1900" b="1" dirty="0"/>
              <a:t>Une culture de l’écrit </a:t>
            </a:r>
            <a:r>
              <a:rPr lang="fr-FR" sz="1900" dirty="0"/>
              <a:t>– La documentation constitue le principal </a:t>
            </a:r>
            <a:r>
              <a:rPr lang="fr-FR" sz="1900" dirty="0" smtClean="0"/>
              <a:t>fondement </a:t>
            </a:r>
            <a:r>
              <a:rPr lang="fr-FR" sz="1900" dirty="0"/>
              <a:t>d’un système de management de la </a:t>
            </a:r>
            <a:r>
              <a:rPr lang="fr-FR" sz="1900" dirty="0" smtClean="0"/>
              <a:t>qualité.</a:t>
            </a:r>
          </a:p>
          <a:p>
            <a:pPr marL="0" indent="0">
              <a:buNone/>
            </a:pPr>
            <a:r>
              <a:rPr lang="fr-FR" sz="1900" b="1" dirty="0"/>
              <a:t>Types de documents </a:t>
            </a:r>
            <a:endParaRPr lang="fr-FR" sz="1900" b="1" dirty="0" smtClean="0"/>
          </a:p>
          <a:p>
            <a:pPr marL="0" indent="0">
              <a:buNone/>
            </a:pPr>
            <a:r>
              <a:rPr lang="fr-FR" sz="1900" b="1" dirty="0"/>
              <a:t>Forme et nombre de documents </a:t>
            </a:r>
            <a:endParaRPr lang="fr-FR" sz="1900" b="1" dirty="0" smtClean="0"/>
          </a:p>
          <a:p>
            <a:pPr marL="0" indent="0">
              <a:buNone/>
            </a:pPr>
            <a:r>
              <a:rPr lang="fr-FR" sz="1900" b="1" i="1" dirty="0"/>
              <a:t>. </a:t>
            </a:r>
            <a:r>
              <a:rPr lang="fr-FR" sz="1900" b="1" dirty="0"/>
              <a:t>Structure de la documentation </a:t>
            </a:r>
            <a:r>
              <a:rPr lang="fr-FR" sz="1900" dirty="0"/>
              <a:t>– La structure de la documentation d’un système de management de la qualité peut être représentée par une pyramide comprenant au moins trois niveaux : le manuel qualité décrivant le système de management, les procédures explicitant des processus et les enregistrements four- </a:t>
            </a:r>
            <a:r>
              <a:rPr lang="fr-FR" sz="1900" dirty="0" err="1"/>
              <a:t>nissant</a:t>
            </a:r>
            <a:r>
              <a:rPr lang="fr-FR" sz="1900" dirty="0"/>
              <a:t> des preuves de la réalisation d’activités24</a:t>
            </a:r>
            <a:r>
              <a:rPr lang="fr-FR" sz="1900" dirty="0" smtClean="0"/>
              <a:t>.</a:t>
            </a:r>
          </a:p>
          <a:p>
            <a:pPr marL="0" indent="0">
              <a:buNone/>
            </a:pPr>
            <a:endParaRPr lang="fr-FR" dirty="0"/>
          </a:p>
        </p:txBody>
      </p:sp>
      <p:pic>
        <p:nvPicPr>
          <p:cNvPr id="4" name="Image 3"/>
          <p:cNvPicPr>
            <a:picLocks noChangeAspect="1"/>
          </p:cNvPicPr>
          <p:nvPr/>
        </p:nvPicPr>
        <p:blipFill>
          <a:blip r:embed="rId2"/>
          <a:stretch>
            <a:fillRect/>
          </a:stretch>
        </p:blipFill>
        <p:spPr>
          <a:xfrm>
            <a:off x="645459" y="3448162"/>
            <a:ext cx="9832489" cy="3409838"/>
          </a:xfrm>
          <a:prstGeom prst="rect">
            <a:avLst/>
          </a:prstGeom>
        </p:spPr>
      </p:pic>
    </p:spTree>
    <p:extLst>
      <p:ext uri="{BB962C8B-B14F-4D97-AF65-F5344CB8AC3E}">
        <p14:creationId xmlns:p14="http://schemas.microsoft.com/office/powerpoint/2010/main" val="1611480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442" y="470162"/>
            <a:ext cx="10515600" cy="5672454"/>
          </a:xfrm>
        </p:spPr>
        <p:txBody>
          <a:bodyPr>
            <a:normAutofit fontScale="77500" lnSpcReduction="20000"/>
          </a:bodyPr>
          <a:lstStyle/>
          <a:p>
            <a:pPr marL="0" indent="0">
              <a:buNone/>
            </a:pPr>
            <a:r>
              <a:rPr lang="fr-FR" b="1" dirty="0"/>
              <a:t>Six procédures obligatoires </a:t>
            </a:r>
            <a:r>
              <a:rPr lang="fr-FR" dirty="0"/>
              <a:t>– La norme ISO 9001 exige la rédaction des six procédures </a:t>
            </a:r>
            <a:r>
              <a:rPr lang="fr-FR" dirty="0" smtClean="0"/>
              <a:t>ci-après</a:t>
            </a:r>
          </a:p>
          <a:p>
            <a:pPr marL="0" indent="0">
              <a:buNone/>
            </a:pPr>
            <a:r>
              <a:rPr lang="fr-FR" b="1" dirty="0"/>
              <a:t>Les procédures exigées par la norme ISO 9001</a:t>
            </a:r>
            <a:endParaRPr lang="fr-FR" dirty="0"/>
          </a:p>
          <a:p>
            <a:pPr lvl="0"/>
            <a:r>
              <a:rPr lang="fr-FR" dirty="0"/>
              <a:t>Maîtrise de la documentation</a:t>
            </a:r>
          </a:p>
          <a:p>
            <a:pPr lvl="0"/>
            <a:r>
              <a:rPr lang="fr-FR" dirty="0"/>
              <a:t>Maîtrise des enregistrements qualité</a:t>
            </a:r>
          </a:p>
          <a:p>
            <a:pPr lvl="0"/>
            <a:r>
              <a:rPr lang="fr-FR" dirty="0"/>
              <a:t>Audit interne</a:t>
            </a:r>
          </a:p>
          <a:p>
            <a:pPr lvl="0"/>
            <a:r>
              <a:rPr lang="fr-FR" dirty="0"/>
              <a:t>Maîtrise du produit non-conforme</a:t>
            </a:r>
          </a:p>
          <a:p>
            <a:pPr lvl="0"/>
            <a:r>
              <a:rPr lang="fr-FR" dirty="0"/>
              <a:t>Action corrective</a:t>
            </a:r>
          </a:p>
          <a:p>
            <a:pPr lvl="0"/>
            <a:r>
              <a:rPr lang="fr-FR" dirty="0"/>
              <a:t>Action </a:t>
            </a:r>
            <a:r>
              <a:rPr lang="fr-FR" dirty="0" smtClean="0"/>
              <a:t>préventive</a:t>
            </a:r>
          </a:p>
          <a:p>
            <a:r>
              <a:rPr lang="fr-FR" dirty="0"/>
              <a:t> </a:t>
            </a:r>
          </a:p>
          <a:p>
            <a:pPr marL="0" indent="0">
              <a:buNone/>
            </a:pPr>
            <a:r>
              <a:rPr lang="fr-FR" b="1" dirty="0"/>
              <a:t>C – LES </a:t>
            </a:r>
            <a:r>
              <a:rPr lang="fr-FR" b="1" dirty="0" smtClean="0"/>
              <a:t>ENREGISTREMENTS</a:t>
            </a:r>
          </a:p>
          <a:p>
            <a:r>
              <a:rPr lang="fr-FR" b="1" dirty="0" smtClean="0"/>
              <a:t>Des preuves</a:t>
            </a:r>
          </a:p>
          <a:p>
            <a:pPr marL="0" indent="0">
              <a:buNone/>
            </a:pPr>
            <a:r>
              <a:rPr lang="fr-FR" b="1" dirty="0" smtClean="0">
                <a:solidFill>
                  <a:srgbClr val="FF0000"/>
                </a:solidFill>
              </a:rPr>
              <a:t> </a:t>
            </a:r>
            <a:r>
              <a:rPr lang="fr-FR" b="1" i="1" dirty="0">
                <a:solidFill>
                  <a:srgbClr val="FF0000"/>
                </a:solidFill>
              </a:rPr>
              <a:t>Exemples</a:t>
            </a:r>
            <a:endParaRPr lang="fr-FR" dirty="0">
              <a:solidFill>
                <a:srgbClr val="FF0000"/>
              </a:solidFill>
            </a:endParaRPr>
          </a:p>
          <a:p>
            <a:pPr marL="0" indent="0">
              <a:buNone/>
            </a:pPr>
            <a:r>
              <a:rPr lang="fr-FR" dirty="0">
                <a:solidFill>
                  <a:srgbClr val="FF0000"/>
                </a:solidFill>
              </a:rPr>
              <a:t>Un questionnaire d’enquête de satisfaction, un compte rendu de revue de </a:t>
            </a:r>
            <a:r>
              <a:rPr lang="fr-FR" dirty="0" err="1">
                <a:solidFill>
                  <a:srgbClr val="FF0000"/>
                </a:solidFill>
              </a:rPr>
              <a:t>direc</a:t>
            </a:r>
            <a:r>
              <a:rPr lang="fr-FR" dirty="0">
                <a:solidFill>
                  <a:srgbClr val="FF0000"/>
                </a:solidFill>
              </a:rPr>
              <a:t>- </a:t>
            </a:r>
            <a:r>
              <a:rPr lang="fr-FR" dirty="0" err="1">
                <a:solidFill>
                  <a:srgbClr val="FF0000"/>
                </a:solidFill>
              </a:rPr>
              <a:t>tion</a:t>
            </a:r>
            <a:r>
              <a:rPr lang="fr-FR" dirty="0">
                <a:solidFill>
                  <a:srgbClr val="FF0000"/>
                </a:solidFill>
              </a:rPr>
              <a:t>, un formulaire d’inspection… sont des enregistrements </a:t>
            </a:r>
            <a:r>
              <a:rPr lang="fr-FR" dirty="0" err="1" smtClean="0">
                <a:solidFill>
                  <a:srgbClr val="FF0000"/>
                </a:solidFill>
              </a:rPr>
              <a:t>qualite</a:t>
            </a:r>
            <a:endParaRPr lang="fr-FR" dirty="0" smtClean="0">
              <a:solidFill>
                <a:srgbClr val="FF0000"/>
              </a:solidFill>
            </a:endParaRPr>
          </a:p>
          <a:p>
            <a:pPr marL="0" indent="0">
              <a:buNone/>
            </a:pPr>
            <a:r>
              <a:rPr lang="fr-FR" b="1" dirty="0" smtClean="0"/>
              <a:t>D </a:t>
            </a:r>
            <a:r>
              <a:rPr lang="fr-FR" b="1" dirty="0"/>
              <a:t>– LA MAÎTRISE DE LA DOCUMENTATION</a:t>
            </a:r>
            <a:endParaRPr lang="fr-FR" dirty="0"/>
          </a:p>
          <a:p>
            <a:pPr marL="0" indent="0">
              <a:buNone/>
            </a:pPr>
            <a:endParaRPr lang="fr-FR" dirty="0" smtClean="0">
              <a:solidFill>
                <a:srgbClr val="FF0000"/>
              </a:solidFill>
            </a:endParaRPr>
          </a:p>
          <a:p>
            <a:pPr marL="0" indent="0">
              <a:buNone/>
            </a:pPr>
            <a:endParaRPr lang="fr-FR" dirty="0">
              <a:solidFill>
                <a:srgbClr val="FF0000"/>
              </a:solidFill>
            </a:endParaRPr>
          </a:p>
          <a:p>
            <a:pPr>
              <a:buFontTx/>
              <a:buChar char="-"/>
            </a:pPr>
            <a:endParaRPr lang="fr-FR" b="1" dirty="0" smtClean="0"/>
          </a:p>
          <a:p>
            <a:pPr>
              <a:buFontTx/>
              <a:buChar char="-"/>
            </a:pPr>
            <a:endParaRPr lang="fr-FR" b="1" dirty="0" smtClean="0"/>
          </a:p>
          <a:p>
            <a:pPr marL="0" indent="0">
              <a:buNone/>
            </a:pPr>
            <a:endParaRPr lang="fr-FR" dirty="0"/>
          </a:p>
          <a:p>
            <a:pPr lvl="0"/>
            <a:endParaRPr lang="fr-FR" dirty="0"/>
          </a:p>
          <a:p>
            <a:endParaRPr lang="fr-FR" dirty="0"/>
          </a:p>
        </p:txBody>
      </p:sp>
    </p:spTree>
    <p:extLst>
      <p:ext uri="{BB962C8B-B14F-4D97-AF65-F5344CB8AC3E}">
        <p14:creationId xmlns:p14="http://schemas.microsoft.com/office/powerpoint/2010/main" val="476975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dirty="0"/>
          </a:p>
        </p:txBody>
      </p:sp>
      <p:grpSp>
        <p:nvGrpSpPr>
          <p:cNvPr id="4" name="Group 219"/>
          <p:cNvGrpSpPr>
            <a:grpSpLocks/>
          </p:cNvGrpSpPr>
          <p:nvPr/>
        </p:nvGrpSpPr>
        <p:grpSpPr bwMode="auto">
          <a:xfrm>
            <a:off x="1237516" y="2495775"/>
            <a:ext cx="9122097" cy="3681011"/>
            <a:chOff x="763" y="722"/>
            <a:chExt cx="6619" cy="4611"/>
          </a:xfrm>
        </p:grpSpPr>
        <p:sp>
          <p:nvSpPr>
            <p:cNvPr id="5" name="Text Box 221"/>
            <p:cNvSpPr txBox="1">
              <a:spLocks noChangeArrowheads="1"/>
            </p:cNvSpPr>
            <p:nvPr/>
          </p:nvSpPr>
          <p:spPr bwMode="auto">
            <a:xfrm>
              <a:off x="763" y="1382"/>
              <a:ext cx="6510" cy="3951"/>
            </a:xfrm>
            <a:prstGeom prst="rect">
              <a:avLst/>
            </a:prstGeom>
            <a:noFill/>
            <a:ln w="6350">
              <a:solidFill>
                <a:srgbClr val="231F20"/>
              </a:solidFill>
              <a:prstDash val="solid"/>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marL="279400" indent="-225425" rtl="0">
                <a:spcBef>
                  <a:spcPts val="780"/>
                </a:spcBef>
                <a:spcAft>
                  <a:spcPts val="0"/>
                </a:spcAft>
                <a:tabLst>
                  <a:tab pos="279400" algn="l"/>
                </a:tabLst>
              </a:pPr>
              <a:r>
                <a:rPr lang="fr-FR" sz="2400" dirty="0">
                  <a:solidFill>
                    <a:srgbClr val="231F20"/>
                  </a:solidFill>
                  <a:effectLst/>
                  <a:latin typeface="Times New Roman" panose="02020603050405020304" pitchFamily="18" charset="0"/>
                  <a:ea typeface="Times New Roman" panose="02020603050405020304" pitchFamily="18" charset="0"/>
                </a:rPr>
                <a:t>Engagement</a:t>
              </a:r>
              <a:r>
                <a:rPr lang="fr-FR" sz="2400" spc="-5" dirty="0">
                  <a:solidFill>
                    <a:srgbClr val="231F20"/>
                  </a:solidFill>
                  <a:effectLst/>
                  <a:latin typeface="Times New Roman" panose="02020603050405020304" pitchFamily="18" charset="0"/>
                  <a:ea typeface="Times New Roman" panose="02020603050405020304" pitchFamily="18" charset="0"/>
                </a:rPr>
                <a:t> </a:t>
              </a:r>
              <a:r>
                <a:rPr lang="fr-FR" sz="2400" dirty="0">
                  <a:solidFill>
                    <a:srgbClr val="231F20"/>
                  </a:solidFill>
                  <a:effectLst/>
                  <a:latin typeface="Times New Roman" panose="02020603050405020304" pitchFamily="18" charset="0"/>
                  <a:ea typeface="Times New Roman" panose="02020603050405020304" pitchFamily="18" charset="0"/>
                </a:rPr>
                <a:t>de</a:t>
              </a:r>
              <a:r>
                <a:rPr lang="fr-FR" sz="2400" spc="-5" dirty="0">
                  <a:solidFill>
                    <a:srgbClr val="231F20"/>
                  </a:solidFill>
                  <a:effectLst/>
                  <a:latin typeface="Times New Roman" panose="02020603050405020304" pitchFamily="18" charset="0"/>
                  <a:ea typeface="Times New Roman" panose="02020603050405020304" pitchFamily="18" charset="0"/>
                </a:rPr>
                <a:t> </a:t>
              </a:r>
              <a:r>
                <a:rPr lang="fr-FR" sz="2400" dirty="0">
                  <a:solidFill>
                    <a:srgbClr val="231F20"/>
                  </a:solidFill>
                  <a:effectLst/>
                  <a:latin typeface="Times New Roman" panose="02020603050405020304" pitchFamily="18" charset="0"/>
                  <a:ea typeface="Times New Roman" panose="02020603050405020304" pitchFamily="18" charset="0"/>
                </a:rPr>
                <a:t>la direction</a:t>
              </a:r>
              <a:endParaRPr lang="fr-FR" sz="2400" dirty="0">
                <a:effectLst/>
                <a:latin typeface="Times New Roman" panose="02020603050405020304" pitchFamily="18" charset="0"/>
                <a:ea typeface="Times New Roman" panose="02020603050405020304" pitchFamily="18" charset="0"/>
              </a:endParaRPr>
            </a:p>
            <a:p>
              <a:pPr marL="279400" indent="-225425">
                <a:spcBef>
                  <a:spcPts val="335"/>
                </a:spcBef>
                <a:spcAft>
                  <a:spcPts val="0"/>
                </a:spcAft>
                <a:tabLst>
                  <a:tab pos="279400" algn="l"/>
                </a:tabLst>
              </a:pPr>
              <a:r>
                <a:rPr lang="fr-FR" sz="2400" dirty="0">
                  <a:solidFill>
                    <a:srgbClr val="231F20"/>
                  </a:solidFill>
                  <a:effectLst/>
                  <a:latin typeface="Times New Roman" panose="02020603050405020304" pitchFamily="18" charset="0"/>
                  <a:ea typeface="Times New Roman" panose="02020603050405020304" pitchFamily="18" charset="0"/>
                </a:rPr>
                <a:t>Écoute</a:t>
              </a:r>
              <a:r>
                <a:rPr lang="fr-FR" sz="2400" spc="-5" dirty="0">
                  <a:solidFill>
                    <a:srgbClr val="231F20"/>
                  </a:solidFill>
                  <a:effectLst/>
                  <a:latin typeface="Times New Roman" panose="02020603050405020304" pitchFamily="18" charset="0"/>
                  <a:ea typeface="Times New Roman" panose="02020603050405020304" pitchFamily="18" charset="0"/>
                </a:rPr>
                <a:t> </a:t>
              </a:r>
              <a:r>
                <a:rPr lang="fr-FR" sz="2400" dirty="0">
                  <a:solidFill>
                    <a:srgbClr val="231F20"/>
                  </a:solidFill>
                  <a:effectLst/>
                  <a:latin typeface="Times New Roman" panose="02020603050405020304" pitchFamily="18" charset="0"/>
                  <a:ea typeface="Times New Roman" panose="02020603050405020304" pitchFamily="18" charset="0"/>
                </a:rPr>
                <a:t>client</a:t>
              </a:r>
              <a:endParaRPr lang="fr-FR" sz="2400" dirty="0">
                <a:effectLst/>
                <a:latin typeface="Times New Roman" panose="02020603050405020304" pitchFamily="18" charset="0"/>
                <a:ea typeface="Times New Roman" panose="02020603050405020304" pitchFamily="18" charset="0"/>
              </a:endParaRPr>
            </a:p>
            <a:p>
              <a:pPr marL="279400" indent="-225425">
                <a:spcBef>
                  <a:spcPts val="335"/>
                </a:spcBef>
                <a:spcAft>
                  <a:spcPts val="0"/>
                </a:spcAft>
                <a:tabLst>
                  <a:tab pos="279400" algn="l"/>
                </a:tabLst>
              </a:pPr>
              <a:r>
                <a:rPr lang="fr-FR" sz="2400" dirty="0">
                  <a:solidFill>
                    <a:srgbClr val="231F20"/>
                  </a:solidFill>
                  <a:effectLst/>
                  <a:latin typeface="Times New Roman" panose="02020603050405020304" pitchFamily="18" charset="0"/>
                  <a:ea typeface="Times New Roman" panose="02020603050405020304" pitchFamily="18" charset="0"/>
                </a:rPr>
                <a:t>Politique</a:t>
              </a:r>
              <a:r>
                <a:rPr lang="fr-FR" sz="2400" spc="-15" dirty="0">
                  <a:solidFill>
                    <a:srgbClr val="231F20"/>
                  </a:solidFill>
                  <a:effectLst/>
                  <a:latin typeface="Times New Roman" panose="02020603050405020304" pitchFamily="18" charset="0"/>
                  <a:ea typeface="Times New Roman" panose="02020603050405020304" pitchFamily="18" charset="0"/>
                </a:rPr>
                <a:t> </a:t>
              </a:r>
              <a:r>
                <a:rPr lang="fr-FR" sz="2400" dirty="0">
                  <a:solidFill>
                    <a:srgbClr val="231F20"/>
                  </a:solidFill>
                  <a:effectLst/>
                  <a:latin typeface="Times New Roman" panose="02020603050405020304" pitchFamily="18" charset="0"/>
                  <a:ea typeface="Times New Roman" panose="02020603050405020304" pitchFamily="18" charset="0"/>
                </a:rPr>
                <a:t>qualité</a:t>
              </a:r>
              <a:endParaRPr lang="fr-FR" sz="2400" dirty="0">
                <a:effectLst/>
                <a:latin typeface="Times New Roman" panose="02020603050405020304" pitchFamily="18" charset="0"/>
                <a:ea typeface="Times New Roman" panose="02020603050405020304" pitchFamily="18" charset="0"/>
              </a:endParaRPr>
            </a:p>
            <a:p>
              <a:pPr marL="279400" indent="-225425">
                <a:spcBef>
                  <a:spcPts val="330"/>
                </a:spcBef>
                <a:spcAft>
                  <a:spcPts val="0"/>
                </a:spcAft>
                <a:tabLst>
                  <a:tab pos="279400" algn="l"/>
                </a:tabLst>
              </a:pPr>
              <a:r>
                <a:rPr lang="fr-FR" sz="2400" dirty="0">
                  <a:solidFill>
                    <a:srgbClr val="231F20"/>
                  </a:solidFill>
                  <a:effectLst/>
                  <a:latin typeface="Times New Roman" panose="02020603050405020304" pitchFamily="18" charset="0"/>
                  <a:ea typeface="Times New Roman" panose="02020603050405020304" pitchFamily="18" charset="0"/>
                </a:rPr>
                <a:t>Planification</a:t>
              </a:r>
              <a:endParaRPr lang="fr-FR" sz="2400" dirty="0">
                <a:effectLst/>
                <a:latin typeface="Times New Roman" panose="02020603050405020304" pitchFamily="18" charset="0"/>
                <a:ea typeface="Times New Roman" panose="02020603050405020304" pitchFamily="18" charset="0"/>
              </a:endParaRPr>
            </a:p>
            <a:p>
              <a:pPr marL="279400" indent="-225425">
                <a:spcBef>
                  <a:spcPts val="335"/>
                </a:spcBef>
                <a:spcAft>
                  <a:spcPts val="0"/>
                </a:spcAft>
                <a:tabLst>
                  <a:tab pos="279400" algn="l"/>
                </a:tabLst>
              </a:pPr>
              <a:r>
                <a:rPr lang="fr-FR" sz="2400" dirty="0">
                  <a:solidFill>
                    <a:srgbClr val="231F20"/>
                  </a:solidFill>
                  <a:effectLst/>
                  <a:latin typeface="Times New Roman" panose="02020603050405020304" pitchFamily="18" charset="0"/>
                  <a:ea typeface="Times New Roman" panose="02020603050405020304" pitchFamily="18" charset="0"/>
                </a:rPr>
                <a:t>Responsabilité,</a:t>
              </a:r>
              <a:r>
                <a:rPr lang="fr-FR" sz="2400" spc="-25" dirty="0">
                  <a:solidFill>
                    <a:srgbClr val="231F20"/>
                  </a:solidFill>
                  <a:effectLst/>
                  <a:latin typeface="Times New Roman" panose="02020603050405020304" pitchFamily="18" charset="0"/>
                  <a:ea typeface="Times New Roman" panose="02020603050405020304" pitchFamily="18" charset="0"/>
                </a:rPr>
                <a:t> </a:t>
              </a:r>
              <a:r>
                <a:rPr lang="fr-FR" sz="2400" dirty="0">
                  <a:solidFill>
                    <a:srgbClr val="231F20"/>
                  </a:solidFill>
                  <a:effectLst/>
                  <a:latin typeface="Times New Roman" panose="02020603050405020304" pitchFamily="18" charset="0"/>
                  <a:ea typeface="Times New Roman" panose="02020603050405020304" pitchFamily="18" charset="0"/>
                </a:rPr>
                <a:t>autorité</a:t>
              </a:r>
              <a:r>
                <a:rPr lang="fr-FR" sz="2400" spc="-20" dirty="0">
                  <a:solidFill>
                    <a:srgbClr val="231F20"/>
                  </a:solidFill>
                  <a:effectLst/>
                  <a:latin typeface="Times New Roman" panose="02020603050405020304" pitchFamily="18" charset="0"/>
                  <a:ea typeface="Times New Roman" panose="02020603050405020304" pitchFamily="18" charset="0"/>
                </a:rPr>
                <a:t> </a:t>
              </a:r>
              <a:r>
                <a:rPr lang="fr-FR" sz="2400" dirty="0">
                  <a:solidFill>
                    <a:srgbClr val="231F20"/>
                  </a:solidFill>
                  <a:effectLst/>
                  <a:latin typeface="Times New Roman" panose="02020603050405020304" pitchFamily="18" charset="0"/>
                  <a:ea typeface="Times New Roman" panose="02020603050405020304" pitchFamily="18" charset="0"/>
                </a:rPr>
                <a:t>et</a:t>
              </a:r>
              <a:r>
                <a:rPr lang="fr-FR" sz="2400" spc="-20" dirty="0">
                  <a:solidFill>
                    <a:srgbClr val="231F20"/>
                  </a:solidFill>
                  <a:effectLst/>
                  <a:latin typeface="Times New Roman" panose="02020603050405020304" pitchFamily="18" charset="0"/>
                  <a:ea typeface="Times New Roman" panose="02020603050405020304" pitchFamily="18" charset="0"/>
                </a:rPr>
                <a:t> </a:t>
              </a:r>
              <a:r>
                <a:rPr lang="fr-FR" sz="2400" dirty="0">
                  <a:solidFill>
                    <a:srgbClr val="231F20"/>
                  </a:solidFill>
                  <a:effectLst/>
                  <a:latin typeface="Times New Roman" panose="02020603050405020304" pitchFamily="18" charset="0"/>
                  <a:ea typeface="Times New Roman" panose="02020603050405020304" pitchFamily="18" charset="0"/>
                </a:rPr>
                <a:t>communication</a:t>
              </a:r>
              <a:endParaRPr lang="fr-FR" sz="2400" dirty="0">
                <a:effectLst/>
                <a:latin typeface="Times New Roman" panose="02020603050405020304" pitchFamily="18" charset="0"/>
                <a:ea typeface="Times New Roman" panose="02020603050405020304" pitchFamily="18" charset="0"/>
              </a:endParaRPr>
            </a:p>
            <a:p>
              <a:pPr marL="279400" indent="-225425">
                <a:spcBef>
                  <a:spcPts val="330"/>
                </a:spcBef>
                <a:spcAft>
                  <a:spcPts val="0"/>
                </a:spcAft>
                <a:tabLst>
                  <a:tab pos="279400" algn="l"/>
                </a:tabLst>
              </a:pPr>
              <a:r>
                <a:rPr lang="fr-FR" sz="2400" dirty="0">
                  <a:solidFill>
                    <a:srgbClr val="231F20"/>
                  </a:solidFill>
                  <a:effectLst/>
                  <a:latin typeface="Times New Roman" panose="02020603050405020304" pitchFamily="18" charset="0"/>
                  <a:ea typeface="Times New Roman" panose="02020603050405020304" pitchFamily="18" charset="0"/>
                </a:rPr>
                <a:t>Revue</a:t>
              </a:r>
              <a:r>
                <a:rPr lang="fr-FR" sz="2400" spc="-5" dirty="0">
                  <a:solidFill>
                    <a:srgbClr val="231F20"/>
                  </a:solidFill>
                  <a:effectLst/>
                  <a:latin typeface="Times New Roman" panose="02020603050405020304" pitchFamily="18" charset="0"/>
                  <a:ea typeface="Times New Roman" panose="02020603050405020304" pitchFamily="18" charset="0"/>
                </a:rPr>
                <a:t> </a:t>
              </a:r>
              <a:r>
                <a:rPr lang="fr-FR" sz="2400" dirty="0">
                  <a:solidFill>
                    <a:srgbClr val="231F20"/>
                  </a:solidFill>
                  <a:effectLst/>
                  <a:latin typeface="Times New Roman" panose="02020603050405020304" pitchFamily="18" charset="0"/>
                  <a:ea typeface="Times New Roman" panose="02020603050405020304" pitchFamily="18" charset="0"/>
                </a:rPr>
                <a:t>de direction</a:t>
              </a:r>
              <a:endParaRPr lang="fr-FR" sz="2400" dirty="0">
                <a:effectLst/>
                <a:latin typeface="Times New Roman" panose="02020603050405020304" pitchFamily="18" charset="0"/>
                <a:ea typeface="Times New Roman" panose="02020603050405020304" pitchFamily="18" charset="0"/>
              </a:endParaRPr>
            </a:p>
          </p:txBody>
        </p:sp>
        <p:sp>
          <p:nvSpPr>
            <p:cNvPr id="6" name="Text Box 220"/>
            <p:cNvSpPr txBox="1">
              <a:spLocks noChangeArrowheads="1"/>
            </p:cNvSpPr>
            <p:nvPr/>
          </p:nvSpPr>
          <p:spPr bwMode="auto">
            <a:xfrm>
              <a:off x="872" y="722"/>
              <a:ext cx="6510" cy="351"/>
            </a:xfrm>
            <a:prstGeom prst="rect">
              <a:avLst/>
            </a:prstGeom>
            <a:solidFill>
              <a:srgbClr val="C7C8CA"/>
            </a:solidFill>
            <a:ln w="6350">
              <a:solidFill>
                <a:srgbClr val="231F20"/>
              </a:solidFill>
              <a:prstDash val="solid"/>
              <a:miter lim="800000"/>
              <a:headEnd/>
              <a:tailEnd/>
            </a:ln>
          </p:spPr>
          <p:txBody>
            <a:bodyPr rot="0" vert="horz" wrap="square" lIns="0" tIns="0" rIns="0" bIns="0" anchor="t" anchorCtr="0" upright="1">
              <a:noAutofit/>
            </a:bodyPr>
            <a:lstStyle/>
            <a:p>
              <a:pPr marL="366395">
                <a:spcBef>
                  <a:spcPts val="200"/>
                </a:spcBef>
                <a:spcAft>
                  <a:spcPts val="0"/>
                </a:spcAft>
              </a:pPr>
              <a:r>
                <a:rPr lang="fr-FR" sz="2400" b="1" spc="-5" dirty="0">
                  <a:solidFill>
                    <a:srgbClr val="231F20"/>
                  </a:solidFill>
                  <a:effectLst/>
                  <a:latin typeface="Times New Roman" panose="02020603050405020304" pitchFamily="18" charset="0"/>
                  <a:ea typeface="Times New Roman" panose="02020603050405020304" pitchFamily="18" charset="0"/>
                </a:rPr>
                <a:t>Les</a:t>
              </a:r>
              <a:r>
                <a:rPr lang="fr-FR" sz="2400" b="1" spc="20" dirty="0">
                  <a:solidFill>
                    <a:srgbClr val="231F20"/>
                  </a:solidFill>
                  <a:effectLst/>
                  <a:latin typeface="Times New Roman" panose="02020603050405020304" pitchFamily="18" charset="0"/>
                  <a:ea typeface="Times New Roman" panose="02020603050405020304" pitchFamily="18" charset="0"/>
                </a:rPr>
                <a:t> </a:t>
              </a:r>
              <a:r>
                <a:rPr lang="fr-FR" sz="2400" b="1" spc="-5" dirty="0">
                  <a:solidFill>
                    <a:srgbClr val="231F20"/>
                  </a:solidFill>
                  <a:effectLst/>
                  <a:latin typeface="Times New Roman" panose="02020603050405020304" pitchFamily="18" charset="0"/>
                  <a:ea typeface="Times New Roman" panose="02020603050405020304" pitchFamily="18" charset="0"/>
                </a:rPr>
                <a:t>6</a:t>
              </a:r>
              <a:r>
                <a:rPr lang="fr-FR" sz="2400" b="1" spc="20" dirty="0">
                  <a:solidFill>
                    <a:srgbClr val="231F20"/>
                  </a:solidFill>
                  <a:effectLst/>
                  <a:latin typeface="Times New Roman" panose="02020603050405020304" pitchFamily="18" charset="0"/>
                  <a:ea typeface="Times New Roman" panose="02020603050405020304" pitchFamily="18" charset="0"/>
                </a:rPr>
                <a:t> </a:t>
              </a:r>
              <a:r>
                <a:rPr lang="fr-FR" sz="2400" b="1" spc="-5" dirty="0">
                  <a:solidFill>
                    <a:srgbClr val="231F20"/>
                  </a:solidFill>
                  <a:effectLst/>
                  <a:latin typeface="Times New Roman" panose="02020603050405020304" pitchFamily="18" charset="0"/>
                  <a:ea typeface="Times New Roman" panose="02020603050405020304" pitchFamily="18" charset="0"/>
                </a:rPr>
                <a:t>exigences</a:t>
              </a:r>
              <a:r>
                <a:rPr lang="fr-FR" sz="2400" b="1" spc="20" dirty="0">
                  <a:solidFill>
                    <a:srgbClr val="231F20"/>
                  </a:solidFill>
                  <a:effectLst/>
                  <a:latin typeface="Times New Roman" panose="02020603050405020304" pitchFamily="18" charset="0"/>
                  <a:ea typeface="Times New Roman" panose="02020603050405020304" pitchFamily="18" charset="0"/>
                </a:rPr>
                <a:t> </a:t>
              </a:r>
              <a:r>
                <a:rPr lang="fr-FR" sz="2400" b="1" spc="-5" dirty="0">
                  <a:solidFill>
                    <a:srgbClr val="231F20"/>
                  </a:solidFill>
                  <a:effectLst/>
                  <a:latin typeface="Times New Roman" panose="02020603050405020304" pitchFamily="18" charset="0"/>
                  <a:ea typeface="Times New Roman" panose="02020603050405020304" pitchFamily="18" charset="0"/>
                </a:rPr>
                <a:t>du</a:t>
              </a:r>
              <a:r>
                <a:rPr lang="fr-FR" sz="2400" b="1" spc="20" dirty="0">
                  <a:solidFill>
                    <a:srgbClr val="231F20"/>
                  </a:solidFill>
                  <a:effectLst/>
                  <a:latin typeface="Times New Roman" panose="02020603050405020304" pitchFamily="18" charset="0"/>
                  <a:ea typeface="Times New Roman" panose="02020603050405020304" pitchFamily="18" charset="0"/>
                </a:rPr>
                <a:t> </a:t>
              </a:r>
              <a:r>
                <a:rPr lang="fr-FR" sz="2400" b="1" spc="-5" dirty="0">
                  <a:solidFill>
                    <a:srgbClr val="231F20"/>
                  </a:solidFill>
                  <a:effectLst/>
                  <a:latin typeface="Times New Roman" panose="02020603050405020304" pitchFamily="18" charset="0"/>
                  <a:ea typeface="Times New Roman" panose="02020603050405020304" pitchFamily="18" charset="0"/>
                </a:rPr>
                <a:t>chapitre</a:t>
              </a:r>
              <a:r>
                <a:rPr lang="fr-FR" sz="2400" b="1" spc="20" dirty="0">
                  <a:solidFill>
                    <a:srgbClr val="231F20"/>
                  </a:solidFill>
                  <a:effectLst/>
                  <a:latin typeface="Times New Roman" panose="02020603050405020304" pitchFamily="18" charset="0"/>
                  <a:ea typeface="Times New Roman" panose="02020603050405020304" pitchFamily="18" charset="0"/>
                </a:rPr>
                <a:t> </a:t>
              </a:r>
              <a:r>
                <a:rPr lang="fr-FR" sz="2400" b="1" spc="-5" dirty="0">
                  <a:solidFill>
                    <a:srgbClr val="231F20"/>
                  </a:solidFill>
                  <a:effectLst/>
                  <a:latin typeface="Times New Roman" panose="02020603050405020304" pitchFamily="18" charset="0"/>
                  <a:ea typeface="Times New Roman" panose="02020603050405020304" pitchFamily="18" charset="0"/>
                </a:rPr>
                <a:t>5</a:t>
              </a:r>
              <a:r>
                <a:rPr lang="fr-FR" sz="2400" b="1" spc="20" dirty="0">
                  <a:solidFill>
                    <a:srgbClr val="231F20"/>
                  </a:solidFill>
                  <a:effectLst/>
                  <a:latin typeface="Times New Roman" panose="02020603050405020304" pitchFamily="18" charset="0"/>
                  <a:ea typeface="Times New Roman" panose="02020603050405020304" pitchFamily="18" charset="0"/>
                </a:rPr>
                <a:t> </a:t>
              </a:r>
              <a:r>
                <a:rPr lang="fr-FR" sz="2400" b="1" spc="-5" dirty="0">
                  <a:solidFill>
                    <a:srgbClr val="231F20"/>
                  </a:solidFill>
                  <a:effectLst/>
                  <a:latin typeface="Times New Roman" panose="02020603050405020304" pitchFamily="18" charset="0"/>
                  <a:ea typeface="Times New Roman" panose="02020603050405020304" pitchFamily="18" charset="0"/>
                </a:rPr>
                <a:t>«</a:t>
              </a:r>
              <a:r>
                <a:rPr lang="fr-FR" sz="2400" b="1" spc="-130" dirty="0">
                  <a:solidFill>
                    <a:srgbClr val="231F20"/>
                  </a:solidFill>
                  <a:effectLst/>
                  <a:latin typeface="Times New Roman" panose="02020603050405020304" pitchFamily="18" charset="0"/>
                  <a:ea typeface="Times New Roman" panose="02020603050405020304" pitchFamily="18" charset="0"/>
                </a:rPr>
                <a:t> </a:t>
              </a:r>
              <a:r>
                <a:rPr lang="fr-FR" sz="2400" b="1" spc="-5" dirty="0">
                  <a:solidFill>
                    <a:srgbClr val="231F20"/>
                  </a:solidFill>
                  <a:effectLst/>
                  <a:latin typeface="Times New Roman" panose="02020603050405020304" pitchFamily="18" charset="0"/>
                  <a:ea typeface="Times New Roman" panose="02020603050405020304" pitchFamily="18" charset="0"/>
                </a:rPr>
                <a:t>Responsabilité</a:t>
              </a:r>
              <a:r>
                <a:rPr lang="fr-FR" sz="2400" b="1" spc="20" dirty="0">
                  <a:solidFill>
                    <a:srgbClr val="231F20"/>
                  </a:solidFill>
                  <a:effectLst/>
                  <a:latin typeface="Times New Roman" panose="02020603050405020304" pitchFamily="18" charset="0"/>
                  <a:ea typeface="Times New Roman" panose="02020603050405020304" pitchFamily="18" charset="0"/>
                </a:rPr>
                <a:t> </a:t>
              </a:r>
              <a:r>
                <a:rPr lang="fr-FR" sz="2400" b="1" spc="-5" dirty="0">
                  <a:solidFill>
                    <a:srgbClr val="231F20"/>
                  </a:solidFill>
                  <a:effectLst/>
                  <a:latin typeface="Times New Roman" panose="02020603050405020304" pitchFamily="18" charset="0"/>
                  <a:ea typeface="Times New Roman" panose="02020603050405020304" pitchFamily="18" charset="0"/>
                </a:rPr>
                <a:t>de</a:t>
              </a:r>
              <a:r>
                <a:rPr lang="fr-FR" sz="2400" b="1" spc="20" dirty="0">
                  <a:solidFill>
                    <a:srgbClr val="231F20"/>
                  </a:solidFill>
                  <a:effectLst/>
                  <a:latin typeface="Times New Roman" panose="02020603050405020304" pitchFamily="18" charset="0"/>
                  <a:ea typeface="Times New Roman" panose="02020603050405020304" pitchFamily="18" charset="0"/>
                </a:rPr>
                <a:t> </a:t>
              </a:r>
              <a:r>
                <a:rPr lang="fr-FR" sz="2400" b="1" dirty="0">
                  <a:solidFill>
                    <a:srgbClr val="231F20"/>
                  </a:solidFill>
                  <a:effectLst/>
                  <a:latin typeface="Times New Roman" panose="02020603050405020304" pitchFamily="18" charset="0"/>
                  <a:ea typeface="Times New Roman" panose="02020603050405020304" pitchFamily="18" charset="0"/>
                </a:rPr>
                <a:t>la</a:t>
              </a:r>
              <a:r>
                <a:rPr lang="fr-FR" sz="2400" b="1" spc="20" dirty="0">
                  <a:solidFill>
                    <a:srgbClr val="231F20"/>
                  </a:solidFill>
                  <a:effectLst/>
                  <a:latin typeface="Times New Roman" panose="02020603050405020304" pitchFamily="18" charset="0"/>
                  <a:ea typeface="Times New Roman" panose="02020603050405020304" pitchFamily="18" charset="0"/>
                </a:rPr>
                <a:t> </a:t>
              </a:r>
              <a:r>
                <a:rPr lang="fr-FR" sz="2400" b="1" dirty="0">
                  <a:solidFill>
                    <a:srgbClr val="231F20"/>
                  </a:solidFill>
                  <a:effectLst/>
                  <a:latin typeface="Times New Roman" panose="02020603050405020304" pitchFamily="18" charset="0"/>
                  <a:ea typeface="Times New Roman" panose="02020603050405020304" pitchFamily="18" charset="0"/>
                </a:rPr>
                <a:t>direction</a:t>
              </a:r>
              <a:r>
                <a:rPr lang="fr-FR" sz="2400" b="1" spc="-130" dirty="0">
                  <a:solidFill>
                    <a:srgbClr val="231F20"/>
                  </a:solidFill>
                  <a:effectLst/>
                  <a:latin typeface="Times New Roman" panose="02020603050405020304" pitchFamily="18" charset="0"/>
                  <a:ea typeface="Times New Roman" panose="02020603050405020304" pitchFamily="18" charset="0"/>
                </a:rPr>
                <a:t> </a:t>
              </a:r>
              <a:r>
                <a:rPr lang="fr-FR" sz="2400" b="1" dirty="0">
                  <a:solidFill>
                    <a:srgbClr val="231F20"/>
                  </a:solidFill>
                  <a:effectLst/>
                  <a:latin typeface="Times New Roman" panose="02020603050405020304" pitchFamily="18" charset="0"/>
                  <a:ea typeface="Times New Roman" panose="02020603050405020304" pitchFamily="18" charset="0"/>
                </a:rPr>
                <a:t>»</a:t>
              </a:r>
              <a:endParaRPr lang="fr-FR" sz="2400" dirty="0">
                <a:effectLst/>
                <a:latin typeface="Times New Roman" panose="02020603050405020304" pitchFamily="18" charset="0"/>
                <a:ea typeface="Times New Roman" panose="02020603050405020304" pitchFamily="18" charset="0"/>
              </a:endParaRPr>
            </a:p>
          </p:txBody>
        </p:sp>
      </p:grpSp>
    </p:spTree>
    <p:extLst>
      <p:ext uri="{BB962C8B-B14F-4D97-AF65-F5344CB8AC3E}">
        <p14:creationId xmlns:p14="http://schemas.microsoft.com/office/powerpoint/2010/main" val="4178571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buNone/>
            </a:pPr>
            <a:r>
              <a:rPr lang="fr-FR" b="1" dirty="0"/>
              <a:t>A– LA POLITIQUE ET LES OBJECTIFS QUALITÉ</a:t>
            </a:r>
            <a:endParaRPr lang="fr-FR" dirty="0"/>
          </a:p>
          <a:p>
            <a:r>
              <a:rPr lang="fr-FR" b="1" dirty="0"/>
              <a:t>Une déclaration </a:t>
            </a:r>
            <a:r>
              <a:rPr lang="fr-FR" b="1" dirty="0" smtClean="0"/>
              <a:t>d’engagement</a:t>
            </a:r>
          </a:p>
          <a:p>
            <a:r>
              <a:rPr lang="fr-FR" b="1" dirty="0" smtClean="0"/>
              <a:t>Une </a:t>
            </a:r>
            <a:r>
              <a:rPr lang="fr-FR" b="1" dirty="0"/>
              <a:t>politique </a:t>
            </a:r>
            <a:r>
              <a:rPr lang="fr-FR" b="1" dirty="0" smtClean="0"/>
              <a:t>qualité</a:t>
            </a:r>
          </a:p>
          <a:p>
            <a:pPr marL="0" indent="0">
              <a:buNone/>
            </a:pPr>
            <a:r>
              <a:rPr lang="fr-FR" b="1" dirty="0" smtClean="0"/>
              <a:t>B </a:t>
            </a:r>
            <a:r>
              <a:rPr lang="fr-FR" b="1" dirty="0"/>
              <a:t>– </a:t>
            </a:r>
            <a:r>
              <a:rPr lang="fr-FR" b="1" dirty="0" smtClean="0"/>
              <a:t>LA </a:t>
            </a:r>
            <a:r>
              <a:rPr lang="fr-FR" b="1" dirty="0"/>
              <a:t>MISE EN PLACE D’UNE </a:t>
            </a:r>
            <a:r>
              <a:rPr lang="fr-FR" b="1" dirty="0" smtClean="0"/>
              <a:t>ORGANISATION</a:t>
            </a:r>
          </a:p>
          <a:p>
            <a:pPr marL="0" indent="0">
              <a:buNone/>
            </a:pPr>
            <a:r>
              <a:rPr lang="fr-FR" b="1" dirty="0" smtClean="0"/>
              <a:t>      *  Un </a:t>
            </a:r>
            <a:r>
              <a:rPr lang="fr-FR" b="1" dirty="0"/>
              <a:t>comité qualité </a:t>
            </a:r>
            <a:endParaRPr lang="fr-FR" b="1" dirty="0" smtClean="0"/>
          </a:p>
          <a:p>
            <a:pPr marL="0" indent="0">
              <a:buNone/>
            </a:pPr>
            <a:r>
              <a:rPr lang="fr-FR" b="1" dirty="0" smtClean="0"/>
              <a:t>      * </a:t>
            </a:r>
            <a:r>
              <a:rPr lang="fr-FR" b="1" dirty="0"/>
              <a:t>Un responsable qualité </a:t>
            </a:r>
            <a:endParaRPr lang="fr-FR" b="1" dirty="0" smtClean="0"/>
          </a:p>
          <a:p>
            <a:pPr marL="0" indent="0">
              <a:buNone/>
            </a:pPr>
            <a:r>
              <a:rPr lang="fr-FR" b="1" dirty="0" smtClean="0"/>
              <a:t>       *Des </a:t>
            </a:r>
            <a:r>
              <a:rPr lang="fr-FR" b="1" dirty="0"/>
              <a:t>revues de direction </a:t>
            </a:r>
            <a:r>
              <a:rPr lang="fr-FR" b="1" dirty="0" smtClean="0"/>
              <a:t>     </a:t>
            </a:r>
            <a:endParaRPr lang="fr-FR" dirty="0"/>
          </a:p>
        </p:txBody>
      </p:sp>
    </p:spTree>
    <p:extLst>
      <p:ext uri="{BB962C8B-B14F-4D97-AF65-F5344CB8AC3E}">
        <p14:creationId xmlns:p14="http://schemas.microsoft.com/office/powerpoint/2010/main" val="692600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387275" y="437888"/>
            <a:ext cx="10607039" cy="6145792"/>
          </a:xfrm>
          <a:prstGeom prst="rect">
            <a:avLst/>
          </a:prstGeom>
        </p:spPr>
      </p:pic>
    </p:spTree>
    <p:extLst>
      <p:ext uri="{BB962C8B-B14F-4D97-AF65-F5344CB8AC3E}">
        <p14:creationId xmlns:p14="http://schemas.microsoft.com/office/powerpoint/2010/main" val="9264997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373342"/>
            <a:ext cx="10515600" cy="6210338"/>
          </a:xfrm>
        </p:spPr>
        <p:txBody>
          <a:bodyPr>
            <a:normAutofit fontScale="85000" lnSpcReduction="20000"/>
          </a:bodyPr>
          <a:lstStyle/>
          <a:p>
            <a:pPr marL="0" indent="0">
              <a:buNone/>
            </a:pPr>
            <a:r>
              <a:rPr lang="fr-FR" sz="2900" b="1" dirty="0"/>
              <a:t>Le management des ressources</a:t>
            </a:r>
            <a:endParaRPr lang="fr-FR" sz="2900" dirty="0"/>
          </a:p>
          <a:p>
            <a:pPr marL="0" indent="0">
              <a:buNone/>
            </a:pPr>
            <a:r>
              <a:rPr lang="fr-FR" sz="2900" dirty="0"/>
              <a:t>Ce chapitre de la norme ISO 9001 comprend les 4 paragraphes suivants</a:t>
            </a:r>
            <a:r>
              <a:rPr lang="fr-FR" sz="2900" dirty="0" smtClean="0"/>
              <a:t>.</a:t>
            </a:r>
            <a:r>
              <a:rPr lang="fr-FR" sz="2900" b="1" dirty="0"/>
              <a:t> </a:t>
            </a:r>
            <a:endParaRPr lang="fr-FR" sz="2900" b="1" dirty="0" smtClean="0"/>
          </a:p>
          <a:p>
            <a:pPr marL="0" indent="0">
              <a:buNone/>
            </a:pPr>
            <a:r>
              <a:rPr lang="fr-FR" sz="2900" b="1" dirty="0" smtClean="0"/>
              <a:t>Les </a:t>
            </a:r>
            <a:r>
              <a:rPr lang="fr-FR" sz="2900" b="1" dirty="0"/>
              <a:t>4 exigences </a:t>
            </a:r>
            <a:r>
              <a:rPr lang="fr-FR" sz="2900" b="1" dirty="0" smtClean="0"/>
              <a:t>« </a:t>
            </a:r>
            <a:r>
              <a:rPr lang="fr-FR" sz="2900" b="1" dirty="0"/>
              <a:t>Management des ressources </a:t>
            </a:r>
            <a:r>
              <a:rPr lang="fr-FR" sz="2900" b="1" dirty="0" smtClean="0"/>
              <a:t>»</a:t>
            </a:r>
          </a:p>
          <a:p>
            <a:pPr marL="0" indent="0">
              <a:buNone/>
            </a:pPr>
            <a:endParaRPr lang="fr-FR" sz="2900" dirty="0"/>
          </a:p>
          <a:p>
            <a:pPr lvl="1"/>
            <a:r>
              <a:rPr lang="fr-FR" sz="2900" dirty="0"/>
              <a:t>Mise à disposition des ressources</a:t>
            </a:r>
          </a:p>
          <a:p>
            <a:pPr lvl="1"/>
            <a:r>
              <a:rPr lang="fr-FR" sz="2900" dirty="0"/>
              <a:t>Ressources humaines</a:t>
            </a:r>
          </a:p>
          <a:p>
            <a:pPr lvl="1"/>
            <a:r>
              <a:rPr lang="fr-FR" sz="2900" dirty="0"/>
              <a:t>Infrastructures</a:t>
            </a:r>
          </a:p>
          <a:p>
            <a:pPr lvl="1"/>
            <a:r>
              <a:rPr lang="fr-FR" sz="2900" dirty="0"/>
              <a:t>Environnement de </a:t>
            </a:r>
            <a:r>
              <a:rPr lang="fr-FR" sz="2900" dirty="0" smtClean="0"/>
              <a:t>travail</a:t>
            </a:r>
          </a:p>
          <a:p>
            <a:pPr marL="0" indent="0">
              <a:buNone/>
            </a:pPr>
            <a:r>
              <a:rPr lang="fr-FR" sz="2900" b="1" dirty="0"/>
              <a:t>La réalisation du produit (service)</a:t>
            </a:r>
            <a:endParaRPr lang="fr-FR" sz="2900" dirty="0"/>
          </a:p>
          <a:p>
            <a:pPr marL="0" indent="0">
              <a:buNone/>
            </a:pPr>
            <a:r>
              <a:rPr lang="fr-FR" sz="2900" dirty="0"/>
              <a:t>Ce chapitre contient les six paragraphes </a:t>
            </a:r>
            <a:r>
              <a:rPr lang="fr-FR" sz="2900" dirty="0" smtClean="0"/>
              <a:t>suivants</a:t>
            </a:r>
          </a:p>
          <a:p>
            <a:pPr marL="0" indent="0">
              <a:buNone/>
            </a:pPr>
            <a:r>
              <a:rPr lang="fr-FR" sz="2900" b="1" dirty="0" smtClean="0"/>
              <a:t>Les </a:t>
            </a:r>
            <a:r>
              <a:rPr lang="fr-FR" sz="2900" b="1" dirty="0"/>
              <a:t>6 exigences du chapitre 7 « Réalisation du produit </a:t>
            </a:r>
            <a:r>
              <a:rPr lang="fr-FR" sz="2900" b="1" dirty="0" smtClean="0"/>
              <a:t>»</a:t>
            </a:r>
            <a:r>
              <a:rPr lang="fr-FR" sz="2900" dirty="0" smtClean="0"/>
              <a:t>.</a:t>
            </a:r>
          </a:p>
          <a:p>
            <a:pPr lvl="1"/>
            <a:r>
              <a:rPr lang="fr-FR" sz="2900" dirty="0"/>
              <a:t>Planification de la réalisation du produit</a:t>
            </a:r>
          </a:p>
          <a:p>
            <a:pPr lvl="1"/>
            <a:r>
              <a:rPr lang="fr-FR" sz="2900" dirty="0"/>
              <a:t>Processus relatifs aux clients</a:t>
            </a:r>
          </a:p>
          <a:p>
            <a:pPr lvl="1"/>
            <a:r>
              <a:rPr lang="fr-FR" sz="2900" dirty="0"/>
              <a:t>Conception et développement</a:t>
            </a:r>
          </a:p>
          <a:p>
            <a:pPr lvl="1"/>
            <a:r>
              <a:rPr lang="fr-FR" sz="2900" dirty="0"/>
              <a:t>Achats</a:t>
            </a:r>
          </a:p>
          <a:p>
            <a:pPr lvl="1"/>
            <a:r>
              <a:rPr lang="fr-FR" sz="2900" dirty="0"/>
              <a:t>Production et préparation du service</a:t>
            </a:r>
          </a:p>
          <a:p>
            <a:pPr lvl="1"/>
            <a:r>
              <a:rPr lang="fr-FR" sz="2900" dirty="0"/>
              <a:t>Maîtrise des dispositifs de surveillance et de mesure</a:t>
            </a:r>
          </a:p>
          <a:p>
            <a:pPr marL="0" indent="0">
              <a:buNone/>
            </a:pPr>
            <a:endParaRPr lang="fr-FR" dirty="0" smtClean="0"/>
          </a:p>
          <a:p>
            <a:pPr marL="0" lvl="0" indent="0">
              <a:buNone/>
            </a:pPr>
            <a:endParaRPr lang="fr-FR" sz="3600" dirty="0"/>
          </a:p>
          <a:p>
            <a:pPr lvl="1"/>
            <a:endParaRPr lang="fr-FR" sz="3200" dirty="0"/>
          </a:p>
          <a:p>
            <a:pPr marL="0" lvl="0" indent="0">
              <a:buNone/>
            </a:pPr>
            <a:endParaRPr lang="fr-FR" dirty="0" smtClean="0"/>
          </a:p>
          <a:p>
            <a:pPr marL="0" lvl="0" indent="0">
              <a:buNone/>
            </a:pPr>
            <a:endParaRPr lang="fr-FR" dirty="0" smtClean="0"/>
          </a:p>
          <a:p>
            <a:pPr marL="0" lvl="0" indent="0">
              <a:buNone/>
            </a:pPr>
            <a:endParaRPr lang="fr-FR" dirty="0"/>
          </a:p>
          <a:p>
            <a:endParaRPr lang="fr-FR" dirty="0"/>
          </a:p>
        </p:txBody>
      </p:sp>
    </p:spTree>
    <p:extLst>
      <p:ext uri="{BB962C8B-B14F-4D97-AF65-F5344CB8AC3E}">
        <p14:creationId xmlns:p14="http://schemas.microsoft.com/office/powerpoint/2010/main" val="2098633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4412" y="545464"/>
            <a:ext cx="10515600" cy="5930639"/>
          </a:xfrm>
        </p:spPr>
        <p:txBody>
          <a:bodyPr>
            <a:normAutofit fontScale="92500" lnSpcReduction="20000"/>
          </a:bodyPr>
          <a:lstStyle/>
          <a:p>
            <a:pPr marL="0" indent="0">
              <a:buNone/>
            </a:pPr>
            <a:r>
              <a:rPr lang="fr-FR" sz="3200" b="1" dirty="0"/>
              <a:t>La normalisation</a:t>
            </a:r>
            <a:endParaRPr lang="fr-FR" sz="3200" dirty="0"/>
          </a:p>
          <a:p>
            <a:pPr marL="0" indent="0">
              <a:buNone/>
            </a:pPr>
            <a:r>
              <a:rPr lang="fr-FR" dirty="0"/>
              <a:t>Une norme est un document de référence et le résultat d’un consensus entre les experts représentatifs d’un domaine particulier et d’un ensemble de parties </a:t>
            </a:r>
            <a:r>
              <a:rPr lang="fr-FR" dirty="0" smtClean="0"/>
              <a:t>intéressées </a:t>
            </a:r>
            <a:r>
              <a:rPr lang="fr-FR" dirty="0"/>
              <a:t>(entreprises, organisations professionnelles, organisations de </a:t>
            </a:r>
            <a:r>
              <a:rPr lang="fr-FR" dirty="0" smtClean="0"/>
              <a:t>consommateurs</a:t>
            </a:r>
            <a:r>
              <a:rPr lang="fr-FR" dirty="0"/>
              <a:t>, pouvoirs publics…). Les normes sont d’application volontaire (elles sont exceptionnellement rendues obligatoires dans certains domaines liés à la santé, la sécurité, l’environnement). Elles comportent des exigences allant au- delà du strict respect de la réglementation. Les normes sont utiles au quotidien pour les consommateurs et pour les entreprises en facilitant leurs échanges. On peut distinguer les normes selon leur contenu : normes fondamentales, de </a:t>
            </a:r>
            <a:r>
              <a:rPr lang="fr-FR" dirty="0" err="1"/>
              <a:t>spéci</a:t>
            </a:r>
            <a:r>
              <a:rPr lang="fr-FR" dirty="0"/>
              <a:t>- </a:t>
            </a:r>
            <a:r>
              <a:rPr lang="fr-FR" dirty="0" err="1"/>
              <a:t>fications</a:t>
            </a:r>
            <a:r>
              <a:rPr lang="fr-FR" dirty="0"/>
              <a:t>, de méthodes d’essais et d’analyse, et d’organisation. On peut les distinguer aussi selon leur structure : normes de moyens et de résultats. Les organismes de normalisation sont en charge de l’élaboration et de la diffusion des normes. Les principaux organismes sont l’AFNOR, en France, le CEN, en Europe, et l’ISO dans le monde</a:t>
            </a:r>
            <a:r>
              <a:rPr lang="fr-FR" dirty="0" smtClean="0"/>
              <a:t>.</a:t>
            </a:r>
            <a:r>
              <a:rPr lang="fr-FR" dirty="0"/>
              <a:t> Les normes les plus connues relatives à la qualité sont les normes NF portant sur les produits et services et la norme ISO 9001 concernant le management. </a:t>
            </a:r>
          </a:p>
          <a:p>
            <a:endParaRPr lang="fr-FR" dirty="0"/>
          </a:p>
        </p:txBody>
      </p:sp>
    </p:spTree>
    <p:extLst>
      <p:ext uri="{BB962C8B-B14F-4D97-AF65-F5344CB8AC3E}">
        <p14:creationId xmlns:p14="http://schemas.microsoft.com/office/powerpoint/2010/main" val="41069956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b="1" dirty="0"/>
              <a:t>Les 5 exigences du chapitre 8 « Mesures, analyse et amélioration »</a:t>
            </a:r>
            <a:endParaRPr lang="fr-FR" dirty="0"/>
          </a:p>
          <a:p>
            <a:pPr lvl="1"/>
            <a:r>
              <a:rPr lang="fr-FR" dirty="0"/>
              <a:t>Surveillance et mesures</a:t>
            </a:r>
            <a:endParaRPr lang="fr-FR" sz="3200" dirty="0"/>
          </a:p>
          <a:p>
            <a:pPr lvl="1"/>
            <a:r>
              <a:rPr lang="fr-FR" dirty="0"/>
              <a:t>Maîtrise du produit non-conforme</a:t>
            </a:r>
            <a:endParaRPr lang="fr-FR" sz="3200" dirty="0"/>
          </a:p>
          <a:p>
            <a:pPr lvl="1"/>
            <a:r>
              <a:rPr lang="fr-FR" dirty="0"/>
              <a:t>Analyse des données</a:t>
            </a:r>
            <a:endParaRPr lang="fr-FR" sz="3200" dirty="0"/>
          </a:p>
          <a:p>
            <a:pPr lvl="1"/>
            <a:r>
              <a:rPr lang="fr-FR" dirty="0"/>
              <a:t>Amélioration</a:t>
            </a:r>
            <a:endParaRPr lang="fr-FR" sz="3200" dirty="0"/>
          </a:p>
          <a:p>
            <a:endParaRPr lang="fr-FR" dirty="0"/>
          </a:p>
        </p:txBody>
      </p:sp>
    </p:spTree>
    <p:extLst>
      <p:ext uri="{BB962C8B-B14F-4D97-AF65-F5344CB8AC3E}">
        <p14:creationId xmlns:p14="http://schemas.microsoft.com/office/powerpoint/2010/main" val="1893549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41382" y="717587"/>
            <a:ext cx="10515600" cy="4844116"/>
          </a:xfrm>
        </p:spPr>
        <p:txBody>
          <a:bodyPr>
            <a:normAutofit lnSpcReduction="10000"/>
          </a:bodyPr>
          <a:lstStyle/>
          <a:p>
            <a:pPr marL="0" indent="0" algn="ctr">
              <a:buNone/>
            </a:pPr>
            <a:r>
              <a:rPr lang="fr-FR" b="1" dirty="0"/>
              <a:t>Section 1 </a:t>
            </a:r>
            <a:endParaRPr lang="fr-FR" b="1" dirty="0" smtClean="0"/>
          </a:p>
          <a:p>
            <a:pPr marL="0" indent="0" algn="ctr">
              <a:buNone/>
            </a:pPr>
            <a:r>
              <a:rPr lang="fr-FR" b="1" dirty="0" smtClean="0"/>
              <a:t>Les normes</a:t>
            </a:r>
          </a:p>
          <a:p>
            <a:pPr marL="0" indent="0">
              <a:buNone/>
            </a:pPr>
            <a:r>
              <a:rPr lang="fr-FR" b="1" i="1" dirty="0"/>
              <a:t> </a:t>
            </a:r>
            <a:r>
              <a:rPr lang="fr-FR" b="1" i="1" dirty="0" err="1" smtClean="0"/>
              <a:t>Utilite</a:t>
            </a:r>
            <a:endParaRPr lang="fr-FR" b="1" i="1" dirty="0" smtClean="0"/>
          </a:p>
          <a:p>
            <a:pPr marL="0" indent="0">
              <a:buNone/>
            </a:pPr>
            <a:r>
              <a:rPr lang="fr-FR" b="1" i="1" dirty="0" smtClean="0">
                <a:solidFill>
                  <a:srgbClr val="FF0000"/>
                </a:solidFill>
              </a:rPr>
              <a:t>Exemples</a:t>
            </a:r>
            <a:endParaRPr lang="fr-FR" dirty="0">
              <a:solidFill>
                <a:srgbClr val="FF0000"/>
              </a:solidFill>
            </a:endParaRPr>
          </a:p>
          <a:p>
            <a:pPr marL="0" indent="0">
              <a:buNone/>
            </a:pPr>
            <a:r>
              <a:rPr lang="fr-FR" dirty="0">
                <a:solidFill>
                  <a:srgbClr val="FF0000"/>
                </a:solidFill>
              </a:rPr>
              <a:t>Pourquoi peut-on utiliser sa carte bancaire n’importe où dans le monde ? Pourquoi la feuille de papier blanc de format A4 a comme dimension 21 ´ 29,7 cm ? Comment s’assurer de la sécurité lors de l’achat d’un jouet à un enfant, de celle d’un matériel de sport d’hiver ou de celle d’un équipement de plongée sous-marine </a:t>
            </a:r>
            <a:r>
              <a:rPr lang="fr-FR" dirty="0" smtClean="0">
                <a:solidFill>
                  <a:srgbClr val="FF0000"/>
                </a:solidFill>
              </a:rPr>
              <a:t>?</a:t>
            </a:r>
          </a:p>
          <a:p>
            <a:pPr marL="0" indent="0">
              <a:buNone/>
            </a:pPr>
            <a:r>
              <a:rPr lang="fr-FR" dirty="0"/>
              <a:t>Ces différents produits répondent à des normes de qualité qui facilitent la vie quotidienne du consommateur, lui permettent d’être mieux informé et protégé.</a:t>
            </a:r>
          </a:p>
          <a:p>
            <a:pPr marL="0" indent="0">
              <a:buNone/>
            </a:pPr>
            <a:endParaRPr lang="fr-FR" dirty="0">
              <a:solidFill>
                <a:srgbClr val="FF0000"/>
              </a:solidFill>
            </a:endParaRPr>
          </a:p>
          <a:p>
            <a:pPr marL="0" indent="0" algn="ctr">
              <a:buNone/>
            </a:pPr>
            <a:endParaRPr lang="fr-FR" dirty="0"/>
          </a:p>
        </p:txBody>
      </p:sp>
    </p:spTree>
    <p:extLst>
      <p:ext uri="{BB962C8B-B14F-4D97-AF65-F5344CB8AC3E}">
        <p14:creationId xmlns:p14="http://schemas.microsoft.com/office/powerpoint/2010/main" val="2279345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91988" y="416374"/>
            <a:ext cx="10515600" cy="6441626"/>
          </a:xfrm>
        </p:spPr>
        <p:txBody>
          <a:bodyPr>
            <a:normAutofit lnSpcReduction="10000"/>
          </a:bodyPr>
          <a:lstStyle/>
          <a:p>
            <a:pPr marL="0" indent="0">
              <a:buNone/>
            </a:pPr>
            <a:r>
              <a:rPr lang="fr-FR" b="1" dirty="0"/>
              <a:t>§ 2. Caractéristiques</a:t>
            </a:r>
            <a:endParaRPr lang="fr-FR" dirty="0"/>
          </a:p>
          <a:p>
            <a:pPr marL="0" indent="0">
              <a:buNone/>
            </a:pPr>
            <a:r>
              <a:rPr lang="fr-FR" b="1" dirty="0"/>
              <a:t>Un document de référence </a:t>
            </a:r>
            <a:r>
              <a:rPr lang="fr-FR" dirty="0"/>
              <a:t>– Dans le langage courant, une norme se définit comme une règle qui n’est pas forcément écrite et à laquelle il est d’usage de se référer. Du point de vue des organismes de normalisation, la norme est un « </a:t>
            </a:r>
            <a:r>
              <a:rPr lang="fr-FR" i="1" dirty="0"/>
              <a:t>docu- ment établi par consensus et approuvé par un organisme reconnu, qui fournit, pour des usages communs et répétés, des règles, des lignes directrices ou des caractéristiques, pour des activités ou leurs résultats garantissant un niveau d’ordre optimal dans un contexte donné 4 </a:t>
            </a:r>
            <a:r>
              <a:rPr lang="fr-FR" dirty="0" smtClean="0"/>
              <a:t>»</a:t>
            </a:r>
            <a:r>
              <a:rPr lang="fr-FR" b="1" dirty="0"/>
              <a:t> </a:t>
            </a:r>
            <a:endParaRPr lang="fr-FR" b="1" dirty="0" smtClean="0"/>
          </a:p>
          <a:p>
            <a:pPr marL="0" indent="0">
              <a:buNone/>
            </a:pPr>
            <a:r>
              <a:rPr lang="fr-FR" b="1" dirty="0" smtClean="0"/>
              <a:t>Le </a:t>
            </a:r>
            <a:r>
              <a:rPr lang="fr-FR" b="1" dirty="0"/>
              <a:t>résultat d’un consensus </a:t>
            </a:r>
            <a:r>
              <a:rPr lang="fr-FR" dirty="0"/>
              <a:t>– Une norme se distingue d’un standard6 dans la mesure où, d’une part, son contenu doit faire l’objet d’une reconnaissance par tous et, d’autre part, les méthodes qu’elle décrit et les moyens qu’elle préconise sont reproductibles. Une norme est le fruit d’un consensus7 entre les experts </a:t>
            </a:r>
            <a:r>
              <a:rPr lang="fr-FR" dirty="0" err="1"/>
              <a:t>repré</a:t>
            </a:r>
            <a:r>
              <a:rPr lang="fr-FR" dirty="0"/>
              <a:t>- </a:t>
            </a:r>
            <a:r>
              <a:rPr lang="fr-FR" dirty="0" err="1"/>
              <a:t>sentatifs</a:t>
            </a:r>
            <a:r>
              <a:rPr lang="fr-FR" dirty="0"/>
              <a:t> d’un domaine particulier et d’un ensemble de parties intéressées (entre-</a:t>
            </a:r>
          </a:p>
          <a:p>
            <a:pPr marL="0" indent="0">
              <a:buNone/>
            </a:pPr>
            <a:r>
              <a:rPr lang="fr-FR" dirty="0" smtClean="0"/>
              <a:t>.</a:t>
            </a:r>
            <a:r>
              <a:rPr lang="fr-FR" dirty="0"/>
              <a:t> prises, organisations professionnelles, organisations de consommateurs, pouvoirs publics…).</a:t>
            </a:r>
          </a:p>
          <a:p>
            <a:pPr marL="0" lvl="0" indent="0">
              <a:buNone/>
            </a:pPr>
            <a:endParaRPr lang="fr-FR" dirty="0" smtClean="0"/>
          </a:p>
          <a:p>
            <a:pPr marL="0" lvl="0" indent="0">
              <a:buNone/>
            </a:pPr>
            <a:endParaRPr lang="fr-FR" dirty="0"/>
          </a:p>
          <a:p>
            <a:endParaRPr lang="fr-FR" dirty="0"/>
          </a:p>
        </p:txBody>
      </p:sp>
    </p:spTree>
    <p:extLst>
      <p:ext uri="{BB962C8B-B14F-4D97-AF65-F5344CB8AC3E}">
        <p14:creationId xmlns:p14="http://schemas.microsoft.com/office/powerpoint/2010/main" val="99483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442" y="416374"/>
            <a:ext cx="10515600" cy="6156548"/>
          </a:xfrm>
        </p:spPr>
        <p:txBody>
          <a:bodyPr>
            <a:normAutofit fontScale="92500" lnSpcReduction="20000"/>
          </a:bodyPr>
          <a:lstStyle/>
          <a:p>
            <a:r>
              <a:rPr lang="fr-FR" b="1" i="1" dirty="0"/>
              <a:t>. </a:t>
            </a:r>
            <a:r>
              <a:rPr lang="fr-FR" b="1" dirty="0"/>
              <a:t>Les normes sont, en majorité, d’application volontaire </a:t>
            </a:r>
            <a:r>
              <a:rPr lang="fr-FR" dirty="0"/>
              <a:t>– Les normes sont facultatives. Ce ne sont ni des règlements, ni des lois. Elles comportent des exigences qui vont au-delà du seul respect de la réglementation. Elles sont </a:t>
            </a:r>
            <a:r>
              <a:rPr lang="fr-FR" dirty="0" smtClean="0"/>
              <a:t>exceptionnellement</a:t>
            </a:r>
            <a:r>
              <a:rPr lang="fr-FR" dirty="0"/>
              <a:t>, pour des raisons d’ordre public8, rendues obligatoires dans certains domaines comme la santé, la sécurité et </a:t>
            </a:r>
            <a:r>
              <a:rPr lang="fr-FR" dirty="0" smtClean="0"/>
              <a:t>l’environnement</a:t>
            </a:r>
          </a:p>
          <a:p>
            <a:pPr marL="0" indent="0">
              <a:buNone/>
            </a:pPr>
            <a:r>
              <a:rPr lang="fr-FR" b="1" i="1" dirty="0" smtClean="0"/>
              <a:t>Exemples</a:t>
            </a:r>
            <a:endParaRPr lang="fr-FR" dirty="0"/>
          </a:p>
          <a:p>
            <a:r>
              <a:rPr lang="fr-FR" dirty="0">
                <a:solidFill>
                  <a:srgbClr val="FF0000"/>
                </a:solidFill>
              </a:rPr>
              <a:t>Les normes portant sur les installations électriques, les jouets pour enfants, les appareils à pression (bouteilles de gaz, compresseurs, etc.)… sont obligatoires</a:t>
            </a:r>
            <a:r>
              <a:rPr lang="fr-FR" dirty="0" smtClean="0">
                <a:solidFill>
                  <a:srgbClr val="FF0000"/>
                </a:solidFill>
              </a:rPr>
              <a:t>.</a:t>
            </a:r>
          </a:p>
          <a:p>
            <a:r>
              <a:rPr lang="fr-FR" dirty="0"/>
              <a:t>De manière générale, une entreprise n’est pas obligée de suivre une norme. Néanmoins, une norme peut devenir une exigence du marché et être imposée par un donneur d’ordre pour la réalisation d’un contrat</a:t>
            </a:r>
            <a:r>
              <a:rPr lang="fr-FR" dirty="0" smtClean="0"/>
              <a:t>.</a:t>
            </a:r>
          </a:p>
          <a:p>
            <a:pPr marL="0" indent="0">
              <a:buNone/>
            </a:pPr>
            <a:r>
              <a:rPr lang="fr-FR" b="1" i="1" dirty="0" smtClean="0"/>
              <a:t> </a:t>
            </a:r>
            <a:r>
              <a:rPr lang="fr-FR" b="1" i="1" dirty="0">
                <a:solidFill>
                  <a:srgbClr val="FF0000"/>
                </a:solidFill>
              </a:rPr>
              <a:t>Exemples</a:t>
            </a:r>
            <a:endParaRPr lang="fr-FR" dirty="0">
              <a:solidFill>
                <a:srgbClr val="FF0000"/>
              </a:solidFill>
            </a:endParaRPr>
          </a:p>
          <a:p>
            <a:pPr marL="0" indent="0">
              <a:buNone/>
            </a:pPr>
            <a:r>
              <a:rPr lang="fr-FR" dirty="0">
                <a:solidFill>
                  <a:srgbClr val="FF0000"/>
                </a:solidFill>
              </a:rPr>
              <a:t>La norme ISO 9001 relative aux systèmes de management de la qualité, les normes relatives aux dimensions des conteneurs pour le transport des </a:t>
            </a:r>
            <a:r>
              <a:rPr lang="fr-FR" dirty="0" err="1">
                <a:solidFill>
                  <a:srgbClr val="FF0000"/>
                </a:solidFill>
              </a:rPr>
              <a:t>marchan</a:t>
            </a:r>
            <a:r>
              <a:rPr lang="fr-FR" dirty="0">
                <a:solidFill>
                  <a:srgbClr val="FF0000"/>
                </a:solidFill>
              </a:rPr>
              <a:t>- dises, celles relatives aux cartes bancaires pour des raisons de sécurité sont des normes « quasi obligatoires » sur les marchés internationaux.</a:t>
            </a:r>
          </a:p>
          <a:p>
            <a:pPr marL="0" indent="0">
              <a:buNone/>
            </a:pPr>
            <a:endParaRPr lang="fr-FR" dirty="0" smtClean="0"/>
          </a:p>
          <a:p>
            <a:pPr marL="0" indent="0">
              <a:buNone/>
            </a:pPr>
            <a:endParaRPr lang="fr-FR" dirty="0"/>
          </a:p>
          <a:p>
            <a:endParaRPr lang="fr-FR" dirty="0" smtClean="0">
              <a:solidFill>
                <a:srgbClr val="FF0000"/>
              </a:solidFill>
            </a:endParaRPr>
          </a:p>
          <a:p>
            <a:endParaRPr lang="fr-FR" dirty="0">
              <a:solidFill>
                <a:srgbClr val="FF0000"/>
              </a:solidFill>
            </a:endParaRPr>
          </a:p>
          <a:p>
            <a:pPr marL="0" indent="0">
              <a:buNone/>
            </a:pPr>
            <a:endParaRPr lang="fr-FR" dirty="0" smtClean="0"/>
          </a:p>
          <a:p>
            <a:pPr marL="0" indent="0">
              <a:buNone/>
            </a:pPr>
            <a:endParaRPr lang="fr-FR" dirty="0"/>
          </a:p>
        </p:txBody>
      </p:sp>
    </p:spTree>
    <p:extLst>
      <p:ext uri="{BB962C8B-B14F-4D97-AF65-F5344CB8AC3E}">
        <p14:creationId xmlns:p14="http://schemas.microsoft.com/office/powerpoint/2010/main" val="2683612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9866" y="341068"/>
            <a:ext cx="10515600" cy="6516931"/>
          </a:xfrm>
        </p:spPr>
        <p:txBody>
          <a:bodyPr>
            <a:normAutofit fontScale="77500" lnSpcReduction="20000"/>
          </a:bodyPr>
          <a:lstStyle/>
          <a:p>
            <a:pPr marL="0" indent="0" algn="ctr">
              <a:buNone/>
            </a:pPr>
            <a:r>
              <a:rPr lang="fr-FR" b="1" dirty="0"/>
              <a:t>Section 2</a:t>
            </a:r>
            <a:endParaRPr lang="fr-FR" dirty="0"/>
          </a:p>
          <a:p>
            <a:pPr marL="0" indent="0" algn="ctr">
              <a:buNone/>
            </a:pPr>
            <a:r>
              <a:rPr lang="fr-FR" b="1" dirty="0"/>
              <a:t>Les types de normes</a:t>
            </a:r>
            <a:endParaRPr lang="fr-FR" dirty="0"/>
          </a:p>
          <a:p>
            <a:pPr marL="0" lvl="0" indent="0">
              <a:buNone/>
            </a:pPr>
            <a:r>
              <a:rPr lang="fr-FR" dirty="0"/>
              <a:t>On peut distinguer les normes par leur contenu ou leur structure11.</a:t>
            </a:r>
          </a:p>
          <a:p>
            <a:pPr marL="0" indent="0">
              <a:buNone/>
            </a:pPr>
            <a:r>
              <a:rPr lang="fr-FR" sz="1800" b="1" dirty="0"/>
              <a:t>A– LES NORMES FONDAMENTALES</a:t>
            </a:r>
            <a:endParaRPr lang="fr-FR" sz="1800" dirty="0"/>
          </a:p>
          <a:p>
            <a:r>
              <a:rPr lang="fr-FR" dirty="0"/>
              <a:t>Ces normes concernent la terminologie, la métrologie, les conventions, les symboles, etc. Elles donnent des définitions, précises et univoques, très utiles</a:t>
            </a:r>
            <a:r>
              <a:rPr lang="fr-FR" dirty="0" smtClean="0"/>
              <a:t>.</a:t>
            </a:r>
            <a:r>
              <a:rPr lang="fr-FR" b="1" i="1" dirty="0"/>
              <a:t> </a:t>
            </a:r>
            <a:endParaRPr lang="fr-FR" b="1" i="1" dirty="0" smtClean="0"/>
          </a:p>
          <a:p>
            <a:pPr marL="0" indent="0">
              <a:buNone/>
            </a:pPr>
            <a:r>
              <a:rPr lang="fr-FR" b="1" i="1" dirty="0" smtClean="0">
                <a:solidFill>
                  <a:srgbClr val="FF0000"/>
                </a:solidFill>
              </a:rPr>
              <a:t>Exemples</a:t>
            </a:r>
            <a:endParaRPr lang="fr-FR" dirty="0">
              <a:solidFill>
                <a:srgbClr val="FF0000"/>
              </a:solidFill>
            </a:endParaRPr>
          </a:p>
          <a:p>
            <a:r>
              <a:rPr lang="fr-FR" dirty="0">
                <a:solidFill>
                  <a:srgbClr val="FF0000"/>
                </a:solidFill>
              </a:rPr>
              <a:t>La norme ISO 9000 définit le vocabulaire en matière de qualité. Elle est citée en tant que référence dans beaucoup d’autres normes12. La norme ISO 2575 définit les mêmes symboles pour les commandes présents dans toutes les auto- mobiles fabriquées dans le monde13. Le Système international d’unités (SI) fait l’objet d’une série de 14 normes internationales14</a:t>
            </a:r>
            <a:r>
              <a:rPr lang="fr-FR" dirty="0" smtClean="0">
                <a:solidFill>
                  <a:srgbClr val="FF0000"/>
                </a:solidFill>
              </a:rPr>
              <a:t>.</a:t>
            </a:r>
          </a:p>
          <a:p>
            <a:pPr marL="0" indent="0">
              <a:buNone/>
            </a:pPr>
            <a:r>
              <a:rPr lang="fr-FR" b="1" dirty="0" smtClean="0"/>
              <a:t>B -. </a:t>
            </a:r>
            <a:r>
              <a:rPr lang="fr-FR" b="1" dirty="0"/>
              <a:t>Selon leur structure</a:t>
            </a:r>
            <a:endParaRPr lang="fr-FR" dirty="0"/>
          </a:p>
          <a:p>
            <a:r>
              <a:rPr lang="fr-FR" sz="1900" b="1" dirty="0"/>
              <a:t>A– LES NORMES DE MOYENS</a:t>
            </a:r>
            <a:endParaRPr lang="fr-FR" sz="1900" dirty="0"/>
          </a:p>
          <a:p>
            <a:pPr marL="0" indent="0">
              <a:buNone/>
            </a:pPr>
            <a:r>
              <a:rPr lang="fr-FR" dirty="0"/>
              <a:t>Elles apportent des garanties sur des manières de faire en décrivant les moyens à mettre en œuvre pour que le produit réponde à des caractéristiques </a:t>
            </a:r>
            <a:r>
              <a:rPr lang="fr-FR" dirty="0" smtClean="0"/>
              <a:t>définies</a:t>
            </a:r>
          </a:p>
          <a:p>
            <a:pPr marL="0" indent="0">
              <a:buNone/>
            </a:pPr>
            <a:r>
              <a:rPr lang="fr-FR" b="1" i="1" dirty="0" smtClean="0">
                <a:solidFill>
                  <a:srgbClr val="FF0000"/>
                </a:solidFill>
              </a:rPr>
              <a:t>Exemples</a:t>
            </a:r>
            <a:endParaRPr lang="fr-FR" dirty="0">
              <a:solidFill>
                <a:srgbClr val="FF0000"/>
              </a:solidFill>
            </a:endParaRPr>
          </a:p>
          <a:p>
            <a:pPr marL="0" indent="0">
              <a:buNone/>
            </a:pPr>
            <a:r>
              <a:rPr lang="fr-FR" dirty="0">
                <a:solidFill>
                  <a:srgbClr val="FF0000"/>
                </a:solidFill>
              </a:rPr>
              <a:t>Les normes ISO 9001 et ISO 14001 sont des normes de moyens car elles concernent des dispositifs d’organisation et de management que doivent mettent en œuvre les entreprises dans des domaines particuliers (la qualité dans le cas d’ISO 9001, l’environnement pour ISO 14 001). Ces normes sont des normes de management et ne doivent pas être confondues avec des normes de produits et services.</a:t>
            </a:r>
          </a:p>
          <a:p>
            <a:pPr marL="0" indent="0">
              <a:buNone/>
            </a:pPr>
            <a:endParaRPr lang="fr-FR" dirty="0" smtClean="0"/>
          </a:p>
          <a:p>
            <a:pPr marL="0" indent="0">
              <a:buNone/>
            </a:pPr>
            <a:endParaRPr lang="fr-FR" dirty="0" smtClean="0">
              <a:solidFill>
                <a:srgbClr val="FF0000"/>
              </a:solidFill>
            </a:endParaRPr>
          </a:p>
          <a:p>
            <a:pPr marL="0" indent="0">
              <a:buNone/>
            </a:pPr>
            <a:endParaRPr lang="fr-FR" dirty="0">
              <a:solidFill>
                <a:srgbClr val="FF0000"/>
              </a:solidFill>
            </a:endParaRPr>
          </a:p>
          <a:p>
            <a:pPr marL="0" indent="0">
              <a:buNone/>
            </a:pPr>
            <a:endParaRPr lang="fr-FR" dirty="0" smtClean="0"/>
          </a:p>
          <a:p>
            <a:pPr marL="0" indent="0">
              <a:buNone/>
            </a:pPr>
            <a:endParaRPr lang="fr-FR" dirty="0"/>
          </a:p>
          <a:p>
            <a:pPr marL="0" indent="0">
              <a:buNone/>
            </a:pPr>
            <a:endParaRPr lang="fr-FR" dirty="0"/>
          </a:p>
        </p:txBody>
      </p:sp>
    </p:spTree>
    <p:extLst>
      <p:ext uri="{BB962C8B-B14F-4D97-AF65-F5344CB8AC3E}">
        <p14:creationId xmlns:p14="http://schemas.microsoft.com/office/powerpoint/2010/main" val="1594382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48957" y="534708"/>
            <a:ext cx="10515600" cy="6156548"/>
          </a:xfrm>
        </p:spPr>
        <p:txBody>
          <a:bodyPr/>
          <a:lstStyle/>
          <a:p>
            <a:pPr marL="0" indent="0">
              <a:buNone/>
            </a:pPr>
            <a:r>
              <a:rPr lang="fr-FR" b="1" dirty="0"/>
              <a:t>Section 3</a:t>
            </a:r>
            <a:endParaRPr lang="fr-FR" dirty="0"/>
          </a:p>
          <a:p>
            <a:pPr marL="0" indent="0">
              <a:buNone/>
            </a:pPr>
            <a:r>
              <a:rPr lang="fr-FR" b="1" dirty="0"/>
              <a:t>Les organismes de normalisation</a:t>
            </a:r>
            <a:endParaRPr lang="fr-FR" dirty="0"/>
          </a:p>
          <a:p>
            <a:pPr marL="0" lvl="0" indent="0">
              <a:buNone/>
            </a:pPr>
            <a:r>
              <a:rPr lang="fr-FR" dirty="0"/>
              <a:t>La production des normes résulte d’un partage des rôles et d’une nécessaire harmonisation entre organismes à trois niveaux : national, européen et mondial.</a:t>
            </a:r>
          </a:p>
          <a:p>
            <a:pPr marL="0" indent="0">
              <a:buNone/>
            </a:pPr>
            <a:r>
              <a:rPr lang="fr-FR" b="1" dirty="0"/>
              <a:t>§ 1. En France</a:t>
            </a:r>
            <a:endParaRPr lang="fr-FR" dirty="0"/>
          </a:p>
          <a:p>
            <a:pPr marL="0" indent="0">
              <a:buNone/>
            </a:pPr>
            <a:r>
              <a:rPr lang="fr-FR" dirty="0"/>
              <a:t>Trois organismes ont une activité de normalisation reconnue, chacun dans un domaine différent</a:t>
            </a:r>
            <a:r>
              <a:rPr lang="fr-FR" dirty="0" smtClean="0"/>
              <a:t>.</a:t>
            </a:r>
          </a:p>
          <a:p>
            <a:pPr>
              <a:buFontTx/>
              <a:buChar char="-"/>
            </a:pPr>
            <a:r>
              <a:rPr lang="fr-FR" b="1" dirty="0" smtClean="0"/>
              <a:t>AFNOR</a:t>
            </a:r>
          </a:p>
          <a:p>
            <a:pPr>
              <a:buFontTx/>
              <a:buChar char="-"/>
            </a:pPr>
            <a:r>
              <a:rPr lang="fr-FR" b="1" dirty="0" smtClean="0"/>
              <a:t>L’UTE</a:t>
            </a:r>
          </a:p>
          <a:p>
            <a:pPr>
              <a:buFontTx/>
              <a:buChar char="-"/>
            </a:pPr>
            <a:r>
              <a:rPr lang="fr-FR" b="1" dirty="0"/>
              <a:t>L’ETSI</a:t>
            </a:r>
            <a:endParaRPr lang="fr-FR" dirty="0"/>
          </a:p>
          <a:p>
            <a:endParaRPr lang="fr-FR" dirty="0"/>
          </a:p>
        </p:txBody>
      </p:sp>
    </p:spTree>
    <p:extLst>
      <p:ext uri="{BB962C8B-B14F-4D97-AF65-F5344CB8AC3E}">
        <p14:creationId xmlns:p14="http://schemas.microsoft.com/office/powerpoint/2010/main" val="327555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09108" y="566979"/>
            <a:ext cx="10515600" cy="6059731"/>
          </a:xfrm>
        </p:spPr>
        <p:txBody>
          <a:bodyPr>
            <a:normAutofit fontScale="92500" lnSpcReduction="20000"/>
          </a:bodyPr>
          <a:lstStyle/>
          <a:p>
            <a:pPr marL="0" indent="0" algn="ctr">
              <a:buNone/>
            </a:pPr>
            <a:r>
              <a:rPr lang="fr-FR" dirty="0" smtClean="0"/>
              <a:t>Chapitre </a:t>
            </a:r>
            <a:r>
              <a:rPr lang="fr-FR" dirty="0"/>
              <a:t>2</a:t>
            </a:r>
          </a:p>
          <a:p>
            <a:pPr marL="0" indent="0" algn="ctr">
              <a:buNone/>
            </a:pPr>
            <a:r>
              <a:rPr lang="fr-FR" b="1" dirty="0"/>
              <a:t>La certification</a:t>
            </a:r>
            <a:endParaRPr lang="fr-FR" dirty="0"/>
          </a:p>
          <a:p>
            <a:pPr marL="0" lvl="0" indent="0">
              <a:buNone/>
            </a:pPr>
            <a:r>
              <a:rPr lang="fr-FR" dirty="0"/>
              <a:t>La certification est une preuve de confiance. Elle apporte, pour une entreprise, une garantie à ses clients, que ses produits et/ou ses services et/ou son système de management sont conformes à des normes. Sa force réside dans la </a:t>
            </a:r>
            <a:r>
              <a:rPr lang="fr-FR" dirty="0" smtClean="0"/>
              <a:t>reconnaissance </a:t>
            </a:r>
            <a:r>
              <a:rPr lang="fr-FR" dirty="0"/>
              <a:t>par un organisme tiers, indépendant de l’entreprise et du client, de la conformité aux normes. Il existe, selon les activités, différents organismes et types de certifications. La marque NF est la première marque de certification de produits et services en France. La certification des produits alimentaires est un domaine où l’on distingue deux signes de reconnaissance de la qualité : les signes de qualité officiels et les signes de qualité indépendants. La certification des systèmes de management répond aussi à une logique de différenciation dans la mesure où coexistent des normes génériques comme la norme ISO 9001 et des normes spécifiques à certains secteurs</a:t>
            </a:r>
            <a:r>
              <a:rPr lang="fr-FR" dirty="0" smtClean="0"/>
              <a:t>.</a:t>
            </a:r>
            <a:r>
              <a:rPr lang="fr-FR" dirty="0"/>
              <a:t> </a:t>
            </a:r>
            <a:endParaRPr lang="fr-FR" dirty="0" smtClean="0"/>
          </a:p>
          <a:p>
            <a:pPr marL="0" lvl="0" indent="0">
              <a:buNone/>
            </a:pPr>
            <a:r>
              <a:rPr lang="fr-FR" dirty="0" smtClean="0"/>
              <a:t>L’objet </a:t>
            </a:r>
            <a:r>
              <a:rPr lang="fr-FR" dirty="0"/>
              <a:t>essentiel de la certification pour une entreprise est de fournir une garantie à ses clients au travers d’une preuve de conformité à un référentiel. Cette preuve se traduit, à l’image d’un diplôme, par l’obtention d’un certificat.</a:t>
            </a:r>
          </a:p>
          <a:p>
            <a:pPr marL="0" indent="0">
              <a:buNone/>
            </a:pPr>
            <a:endParaRPr lang="fr-FR" dirty="0" smtClean="0"/>
          </a:p>
          <a:p>
            <a:pPr marL="0" indent="0">
              <a:buNone/>
            </a:pPr>
            <a:endParaRPr lang="fr-FR" dirty="0"/>
          </a:p>
          <a:p>
            <a:endParaRPr lang="fr-FR" dirty="0"/>
          </a:p>
        </p:txBody>
      </p:sp>
    </p:spTree>
    <p:extLst>
      <p:ext uri="{BB962C8B-B14F-4D97-AF65-F5344CB8AC3E}">
        <p14:creationId xmlns:p14="http://schemas.microsoft.com/office/powerpoint/2010/main" val="981519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860613" y="405615"/>
            <a:ext cx="9746428" cy="5672455"/>
          </a:xfrm>
          <a:prstGeom prst="rect">
            <a:avLst/>
          </a:prstGeom>
        </p:spPr>
      </p:pic>
    </p:spTree>
    <p:extLst>
      <p:ext uri="{BB962C8B-B14F-4D97-AF65-F5344CB8AC3E}">
        <p14:creationId xmlns:p14="http://schemas.microsoft.com/office/powerpoint/2010/main" val="377275118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TotalTime>
  <Words>1941</Words>
  <Application>Microsoft Office PowerPoint</Application>
  <PresentationFormat>Grand écran</PresentationFormat>
  <Paragraphs>157</Paragraphs>
  <Slides>20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20</vt:i4>
      </vt:variant>
    </vt:vector>
  </HeadingPairs>
  <TitlesOfParts>
    <vt:vector size="25" baseType="lpstr">
      <vt:lpstr>Arial</vt:lpstr>
      <vt:lpstr>Calibri</vt:lpstr>
      <vt:lpstr>Calibri Light</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ISTA</cp:lastModifiedBy>
  <cp:revision>11</cp:revision>
  <dcterms:created xsi:type="dcterms:W3CDTF">2022-11-01T11:29:42Z</dcterms:created>
  <dcterms:modified xsi:type="dcterms:W3CDTF">2023-03-06T13:20:26Z</dcterms:modified>
</cp:coreProperties>
</file>