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Default Extension="jpeg" ContentType="image/jpeg"/>
  <Override PartName="/ppt/slideLayouts/slideLayout3.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60" r:id="rId1"/>
  </p:sldMasterIdLst>
  <p:notesMasterIdLst>
    <p:notesMasterId r:id="rId39"/>
  </p:notesMasterIdLst>
  <p:handoutMasterIdLst>
    <p:handoutMasterId r:id="rId40"/>
  </p:handoutMasterIdLst>
  <p:sldIdLst>
    <p:sldId id="422" r:id="rId2"/>
    <p:sldId id="336" r:id="rId3"/>
    <p:sldId id="337" r:id="rId4"/>
    <p:sldId id="423" r:id="rId5"/>
    <p:sldId id="338" r:id="rId6"/>
    <p:sldId id="339" r:id="rId7"/>
    <p:sldId id="340" r:id="rId8"/>
    <p:sldId id="341" r:id="rId9"/>
    <p:sldId id="342" r:id="rId10"/>
    <p:sldId id="343" r:id="rId11"/>
    <p:sldId id="344" r:id="rId12"/>
    <p:sldId id="358" r:id="rId13"/>
    <p:sldId id="359" r:id="rId14"/>
    <p:sldId id="360" r:id="rId15"/>
    <p:sldId id="361" r:id="rId16"/>
    <p:sldId id="345" r:id="rId17"/>
    <p:sldId id="362" r:id="rId18"/>
    <p:sldId id="383" r:id="rId19"/>
    <p:sldId id="382" r:id="rId20"/>
    <p:sldId id="348" r:id="rId21"/>
    <p:sldId id="365" r:id="rId22"/>
    <p:sldId id="347" r:id="rId23"/>
    <p:sldId id="366" r:id="rId24"/>
    <p:sldId id="346" r:id="rId25"/>
    <p:sldId id="367" r:id="rId26"/>
    <p:sldId id="275" r:id="rId27"/>
    <p:sldId id="272" r:id="rId28"/>
    <p:sldId id="271" r:id="rId29"/>
    <p:sldId id="368" r:id="rId30"/>
    <p:sldId id="369" r:id="rId31"/>
    <p:sldId id="370" r:id="rId32"/>
    <p:sldId id="424" r:id="rId33"/>
    <p:sldId id="425" r:id="rId34"/>
    <p:sldId id="371" r:id="rId35"/>
    <p:sldId id="372" r:id="rId36"/>
    <p:sldId id="385" r:id="rId37"/>
    <p:sldId id="384" r:id="rId38"/>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Aucun style, grille du tableau">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9853" autoAdjust="0"/>
    <p:restoredTop sz="94660"/>
  </p:normalViewPr>
  <p:slideViewPr>
    <p:cSldViewPr>
      <p:cViewPr>
        <p:scale>
          <a:sx n="100" d="100"/>
          <a:sy n="100" d="100"/>
        </p:scale>
        <p:origin x="-750" y="-24"/>
      </p:cViewPr>
      <p:guideLst>
        <p:guide orient="horz" pos="2160"/>
        <p:guide pos="288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09162BB5-993B-43F3-93B9-6A5484C158B0}" type="datetimeFigureOut">
              <a:rPr lang="fr-FR" smtClean="0"/>
              <a:pPr/>
              <a:t>30/03/2020</a:t>
            </a:fld>
            <a:endParaRPr lang="fr-FR"/>
          </a:p>
        </p:txBody>
      </p:sp>
      <p:sp>
        <p:nvSpPr>
          <p:cNvPr id="4" name="Espace réservé du pied de page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5" name="Espace réservé du numéro de diapositive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51FAE694-8087-450B-80A3-F23DC7089730}" type="slidenum">
              <a:rPr lang="fr-FR" smtClean="0"/>
              <a:pPr/>
              <a:t>‹N°›</a:t>
            </a:fld>
            <a:endParaRPr lang="fr-FR"/>
          </a:p>
        </p:txBody>
      </p:sp>
    </p:spTree>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54598C4-9EC9-4278-8820-BB02490C7B6B}" type="datetimeFigureOut">
              <a:rPr lang="fr-FR" smtClean="0"/>
              <a:pPr/>
              <a:t>30/03/2020</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EF6834E-0B9B-4513-BD93-7E7A6DBFEE7A}" type="slidenum">
              <a:rPr lang="fr-FR" smtClean="0"/>
              <a:pPr/>
              <a:t>‹N°›</a:t>
            </a:fld>
            <a:endParaRPr lang="fr-FR"/>
          </a:p>
        </p:txBody>
      </p:sp>
    </p:spTree>
    <p:extLst>
      <p:ext uri="{BB962C8B-B14F-4D97-AF65-F5344CB8AC3E}">
        <p14:creationId xmlns="" xmlns:p14="http://schemas.microsoft.com/office/powerpoint/2010/main" val="2201511049"/>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4EF6834E-0B9B-4513-BD93-7E7A6DBFEE7A}" type="slidenum">
              <a:rPr lang="fr-FR" smtClean="0"/>
              <a:pPr/>
              <a:t>2</a:t>
            </a:fld>
            <a:endParaRPr lang="fr-FR"/>
          </a:p>
        </p:txBody>
      </p:sp>
    </p:spTree>
    <p:extLst>
      <p:ext uri="{BB962C8B-B14F-4D97-AF65-F5344CB8AC3E}">
        <p14:creationId xmlns="" xmlns:p14="http://schemas.microsoft.com/office/powerpoint/2010/main" val="304620109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bg>
      <p:bgRef idx="1002">
        <a:schemeClr val="bg2"/>
      </p:bgRef>
    </p:bg>
    <p:spTree>
      <p:nvGrpSpPr>
        <p:cNvPr id="1" name=""/>
        <p:cNvGrpSpPr/>
        <p:nvPr/>
      </p:nvGrpSpPr>
      <p:grpSpPr>
        <a:xfrm>
          <a:off x="0" y="0"/>
          <a:ext cx="0" cy="0"/>
          <a:chOff x="0" y="0"/>
          <a:chExt cx="0" cy="0"/>
        </a:xfrm>
      </p:grpSpPr>
      <p:sp>
        <p:nvSpPr>
          <p:cNvPr id="9" name="Titr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fr-FR" smtClean="0"/>
              <a:t>Cliquez pour modifier le style du titre</a:t>
            </a:r>
            <a:endParaRPr kumimoji="0" lang="en-US"/>
          </a:p>
        </p:txBody>
      </p:sp>
      <p:sp>
        <p:nvSpPr>
          <p:cNvPr id="17" name="Sous-titr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fr-FR" smtClean="0"/>
              <a:t>Cliquez pour modifier le style des sous-titres du masque</a:t>
            </a:r>
            <a:endParaRPr kumimoji="0" lang="en-US"/>
          </a:p>
        </p:txBody>
      </p:sp>
      <p:sp>
        <p:nvSpPr>
          <p:cNvPr id="30" name="Espace réservé de la date 29"/>
          <p:cNvSpPr>
            <a:spLocks noGrp="1"/>
          </p:cNvSpPr>
          <p:nvPr>
            <p:ph type="dt" sz="half" idx="10"/>
          </p:nvPr>
        </p:nvSpPr>
        <p:spPr/>
        <p:txBody>
          <a:bodyPr/>
          <a:lstStyle/>
          <a:p>
            <a:fld id="{0DE6850E-45F8-40B4-B960-9AA4574DDEE1}" type="datetime1">
              <a:rPr lang="fr-FR" smtClean="0"/>
              <a:pPr/>
              <a:t>30/03/2020</a:t>
            </a:fld>
            <a:endParaRPr lang="fr-FR"/>
          </a:p>
        </p:txBody>
      </p:sp>
      <p:sp>
        <p:nvSpPr>
          <p:cNvPr id="19" name="Espace réservé du pied de page 18"/>
          <p:cNvSpPr>
            <a:spLocks noGrp="1"/>
          </p:cNvSpPr>
          <p:nvPr>
            <p:ph type="ftr" sz="quarter" idx="11"/>
          </p:nvPr>
        </p:nvSpPr>
        <p:spPr/>
        <p:txBody>
          <a:bodyPr/>
          <a:lstStyle/>
          <a:p>
            <a:endParaRPr lang="fr-FR"/>
          </a:p>
        </p:txBody>
      </p:sp>
      <p:sp>
        <p:nvSpPr>
          <p:cNvPr id="27" name="Espace réservé du numéro de diapositive 26"/>
          <p:cNvSpPr>
            <a:spLocks noGrp="1"/>
          </p:cNvSpPr>
          <p:nvPr>
            <p:ph type="sldNum" sz="quarter" idx="12"/>
          </p:nvPr>
        </p:nvSpPr>
        <p:spPr/>
        <p:txBody>
          <a:bodyPr/>
          <a:lstStyle/>
          <a:p>
            <a:fld id="{E3D4E5D0-8D55-4091-9970-7BCDD251401F}" type="slidenum">
              <a:rPr lang="fr-FR" smtClean="0"/>
              <a:pPr/>
              <a:t>‹N°›</a:t>
            </a:fld>
            <a:endParaRPr lang="fr-FR"/>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5EF0D135-D34C-44A9-8823-A925FCE98506}" type="datetime1">
              <a:rPr lang="fr-FR" smtClean="0"/>
              <a:pPr/>
              <a:t>30/03/2020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E3D4E5D0-8D55-4091-9970-7BCDD251401F}"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914401"/>
            <a:ext cx="2057400" cy="5211763"/>
          </a:xfrm>
        </p:spPr>
        <p:txBody>
          <a:bodyPr vert="eaVer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a:xfrm>
            <a:off x="457200" y="914401"/>
            <a:ext cx="6019800" cy="5211763"/>
          </a:xfrm>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5897A048-7F04-4064-8724-C8BB6B82621C}" type="datetime1">
              <a:rPr lang="fr-FR" smtClean="0"/>
              <a:pPr/>
              <a:t>30/03/2020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E3D4E5D0-8D55-4091-9970-7BCDD251401F}"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u contenu 2"/>
          <p:cNvSpPr>
            <a:spLocks noGrp="1"/>
          </p:cNvSpPr>
          <p:nvPr>
            <p:ph idx="1"/>
          </p:nvPr>
        </p:nvSpPr>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18B50552-90D0-45C4-B5CD-07A5D20E89EE}" type="datetime1">
              <a:rPr lang="fr-FR" smtClean="0"/>
              <a:pPr/>
              <a:t>30/03/2020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E3D4E5D0-8D55-4091-9970-7BCDD251401F}"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bg>
      <p:bgRef idx="1002">
        <a:schemeClr val="bg2"/>
      </p:bgRef>
    </p:bg>
    <p:spTree>
      <p:nvGrpSpPr>
        <p:cNvPr id="1" name=""/>
        <p:cNvGrpSpPr/>
        <p:nvPr/>
      </p:nvGrpSpPr>
      <p:grpSpPr>
        <a:xfrm>
          <a:off x="0" y="0"/>
          <a:ext cx="0" cy="0"/>
          <a:chOff x="0" y="0"/>
          <a:chExt cx="0" cy="0"/>
        </a:xfrm>
      </p:grpSpPr>
      <p:sp>
        <p:nvSpPr>
          <p:cNvPr id="2" name="Titr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fr-FR" smtClean="0"/>
              <a:t>Cliquez pour modifier les styles du texte du masque</a:t>
            </a:r>
          </a:p>
        </p:txBody>
      </p:sp>
      <p:sp>
        <p:nvSpPr>
          <p:cNvPr id="4" name="Espace réservé de la date 3"/>
          <p:cNvSpPr>
            <a:spLocks noGrp="1"/>
          </p:cNvSpPr>
          <p:nvPr>
            <p:ph type="dt" sz="half" idx="10"/>
          </p:nvPr>
        </p:nvSpPr>
        <p:spPr/>
        <p:txBody>
          <a:bodyPr/>
          <a:lstStyle/>
          <a:p>
            <a:fld id="{E08A0C68-BE34-4064-A56D-E626D8C4B768}" type="datetime1">
              <a:rPr lang="fr-FR" smtClean="0"/>
              <a:pPr/>
              <a:t>30/03/2020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E3D4E5D0-8D55-4091-9970-7BCDD251401F}" type="slidenum">
              <a:rPr lang="fr-FR" smtClean="0"/>
              <a:pPr/>
              <a:t>‹N°›</a:t>
            </a:fld>
            <a:endParaRPr lang="fr-F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229600" cy="1143000"/>
          </a:xfrm>
        </p:spPr>
        <p:txBody>
          <a:bodyPr/>
          <a:lstStyle/>
          <a:p>
            <a:r>
              <a:rPr kumimoji="0" lang="fr-FR" smtClean="0"/>
              <a:t>Cliquez pour modifier le style du titre</a:t>
            </a:r>
            <a:endParaRPr kumimoji="0" lang="en-US"/>
          </a:p>
        </p:txBody>
      </p:sp>
      <p:sp>
        <p:nvSpPr>
          <p:cNvPr id="3" name="Espace réservé du contenu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u contenu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p>
            <a:fld id="{85AE78E2-32A5-4EC7-8056-1A2792268D20}" type="datetime1">
              <a:rPr lang="fr-FR" smtClean="0"/>
              <a:pPr/>
              <a:t>30/03/2020</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E3D4E5D0-8D55-4091-9970-7BCDD251401F}"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229600" cy="1143000"/>
          </a:xfrm>
        </p:spPr>
        <p:txBody>
          <a:bodyPr tIns="45720" anchor="b"/>
          <a:lstStyle>
            <a:lvl1pPr>
              <a:defRPr/>
            </a:lvl1pPr>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Cliquez pour modifier les styles du texte du masque</a:t>
            </a:r>
          </a:p>
        </p:txBody>
      </p:sp>
      <p:sp>
        <p:nvSpPr>
          <p:cNvPr id="4" name="Espace réservé du texte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Cliquez pour modifier les styles du texte du masque</a:t>
            </a:r>
          </a:p>
        </p:txBody>
      </p:sp>
      <p:sp>
        <p:nvSpPr>
          <p:cNvPr id="5" name="Espace réservé du contenu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6" name="Espace réservé du contenu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7" name="Espace réservé de la date 6"/>
          <p:cNvSpPr>
            <a:spLocks noGrp="1"/>
          </p:cNvSpPr>
          <p:nvPr>
            <p:ph type="dt" sz="half" idx="10"/>
          </p:nvPr>
        </p:nvSpPr>
        <p:spPr/>
        <p:txBody>
          <a:bodyPr/>
          <a:lstStyle/>
          <a:p>
            <a:fld id="{98820059-81DF-41B3-9216-A471205FAB6D}" type="datetime1">
              <a:rPr lang="fr-FR" smtClean="0"/>
              <a:pPr/>
              <a:t>30/03/2020</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E3D4E5D0-8D55-4091-9970-7BCDD251401F}"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fr-FR" smtClean="0"/>
              <a:t>Cliquez pour modifier le style du titre</a:t>
            </a:r>
            <a:endParaRPr kumimoji="0" lang="en-US"/>
          </a:p>
        </p:txBody>
      </p:sp>
      <p:sp>
        <p:nvSpPr>
          <p:cNvPr id="3" name="Espace réservé de la date 2"/>
          <p:cNvSpPr>
            <a:spLocks noGrp="1"/>
          </p:cNvSpPr>
          <p:nvPr>
            <p:ph type="dt" sz="half" idx="10"/>
          </p:nvPr>
        </p:nvSpPr>
        <p:spPr/>
        <p:txBody>
          <a:bodyPr/>
          <a:lstStyle/>
          <a:p>
            <a:fld id="{46AA1FD5-09A4-4F4D-8BD2-20C6B486FD06}" type="datetime1">
              <a:rPr lang="fr-FR" smtClean="0"/>
              <a:pPr/>
              <a:t>30/03/2020</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E3D4E5D0-8D55-4091-9970-7BCDD251401F}"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063E0941-6E0C-43F7-91E2-4DDA1A4B8FD6}" type="datetime1">
              <a:rPr lang="fr-FR" smtClean="0"/>
              <a:pPr/>
              <a:t>30/03/2020</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E3D4E5D0-8D55-4091-9970-7BCDD251401F}"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fr-FR" smtClean="0"/>
              <a:t>Cliquez pour modifier le style du titre</a:t>
            </a:r>
            <a:endParaRPr kumimoji="0" lang="en-US"/>
          </a:p>
        </p:txBody>
      </p:sp>
      <p:sp>
        <p:nvSpPr>
          <p:cNvPr id="3" name="Espace réservé du texte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fr-FR" smtClean="0"/>
              <a:t>Cliquez pour modifier les styles du texte du masque</a:t>
            </a:r>
          </a:p>
        </p:txBody>
      </p:sp>
      <p:sp>
        <p:nvSpPr>
          <p:cNvPr id="4" name="Espace réservé du contenu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p>
            <a:fld id="{36708C3A-8F67-4EE9-9CD3-66A19D448450}" type="datetime1">
              <a:rPr lang="fr-FR" smtClean="0"/>
              <a:pPr/>
              <a:t>30/03/2020</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E3D4E5D0-8D55-4091-9970-7BCDD251401F}"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9" name="Rogner et arrondir un rectangle à un seul coin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Triangle rect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r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fr-FR" smtClean="0"/>
              <a:t>Cliquez pour modifier le style du titre</a:t>
            </a:r>
            <a:endParaRPr kumimoji="0" lang="en-US"/>
          </a:p>
        </p:txBody>
      </p:sp>
      <p:sp>
        <p:nvSpPr>
          <p:cNvPr id="4" name="Espace réservé du texte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fr-FR" smtClean="0"/>
              <a:t>Cliquez pour modifier les styles du texte du masque</a:t>
            </a:r>
          </a:p>
        </p:txBody>
      </p:sp>
      <p:sp>
        <p:nvSpPr>
          <p:cNvPr id="5" name="Espace réservé de la date 4"/>
          <p:cNvSpPr>
            <a:spLocks noGrp="1"/>
          </p:cNvSpPr>
          <p:nvPr>
            <p:ph type="dt" sz="half" idx="10"/>
          </p:nvPr>
        </p:nvSpPr>
        <p:spPr/>
        <p:txBody>
          <a:bodyPr/>
          <a:lstStyle/>
          <a:p>
            <a:fld id="{30B0BF85-9403-43A2-91FA-FB5CB0F7DA13}" type="datetime1">
              <a:rPr lang="fr-FR" smtClean="0"/>
              <a:pPr/>
              <a:t>30/03/2020</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a:xfrm>
            <a:off x="8077200" y="6356350"/>
            <a:ext cx="609600" cy="365125"/>
          </a:xfrm>
        </p:spPr>
        <p:txBody>
          <a:bodyPr/>
          <a:lstStyle/>
          <a:p>
            <a:fld id="{E3D4E5D0-8D55-4091-9970-7BCDD251401F}" type="slidenum">
              <a:rPr lang="fr-FR" smtClean="0"/>
              <a:pPr/>
              <a:t>‹N°›</a:t>
            </a:fld>
            <a:endParaRPr lang="fr-FR"/>
          </a:p>
        </p:txBody>
      </p:sp>
      <p:sp>
        <p:nvSpPr>
          <p:cNvPr id="3" name="Espace réservé pour une image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fr-FR" smtClean="0"/>
              <a:t>Cliquez sur l'icône pour ajouter une image</a:t>
            </a:r>
            <a:endParaRPr kumimoji="0" lang="en-US" dirty="0"/>
          </a:p>
        </p:txBody>
      </p:sp>
      <p:sp>
        <p:nvSpPr>
          <p:cNvPr id="10" name="Forme libre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orme libre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orme libre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orme libre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Espace réservé du titre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fr-FR" smtClean="0"/>
              <a:t>Cliquez pour modifier le style du titre</a:t>
            </a:r>
            <a:endParaRPr kumimoji="0" lang="en-US"/>
          </a:p>
        </p:txBody>
      </p:sp>
      <p:sp>
        <p:nvSpPr>
          <p:cNvPr id="30" name="Espace réservé du texte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fr-FR" smtClean="0"/>
              <a:t>Cliquez pour modifier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10" name="Espace réservé de la date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6A123E7D-5FCB-411C-BEEC-B5E922947797}" type="datetime1">
              <a:rPr lang="fr-FR" smtClean="0"/>
              <a:pPr/>
              <a:t>30/03/2020</a:t>
            </a:fld>
            <a:endParaRPr lang="fr-FR"/>
          </a:p>
        </p:txBody>
      </p:sp>
      <p:sp>
        <p:nvSpPr>
          <p:cNvPr id="22" name="Espace réservé du pied de page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fr-FR"/>
          </a:p>
        </p:txBody>
      </p:sp>
      <p:sp>
        <p:nvSpPr>
          <p:cNvPr id="18" name="Espace réservé du numéro de diapositive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E3D4E5D0-8D55-4091-9970-7BCDD251401F}" type="slidenum">
              <a:rPr lang="fr-FR" smtClean="0"/>
              <a:pPr/>
              <a:t>‹N°›</a:t>
            </a:fld>
            <a:endParaRPr lang="fr-FR"/>
          </a:p>
        </p:txBody>
      </p:sp>
      <p:grpSp>
        <p:nvGrpSpPr>
          <p:cNvPr id="2" name="Groupe 1"/>
          <p:cNvGrpSpPr/>
          <p:nvPr/>
        </p:nvGrpSpPr>
        <p:grpSpPr>
          <a:xfrm>
            <a:off x="-19017" y="202408"/>
            <a:ext cx="9180548" cy="649224"/>
            <a:chOff x="-19045" y="216550"/>
            <a:chExt cx="9180548" cy="649224"/>
          </a:xfrm>
        </p:grpSpPr>
        <p:sp>
          <p:nvSpPr>
            <p:cNvPr id="12" name="Forme libre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orme libre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sldNum="0" hdr="0" ftr="0" dt="0"/>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857224" y="1785926"/>
            <a:ext cx="7358114" cy="2369880"/>
          </a:xfrm>
          <a:prstGeom prst="rect">
            <a:avLst/>
          </a:prstGeom>
        </p:spPr>
        <p:txBody>
          <a:bodyPr wrap="square">
            <a:spAutoFit/>
          </a:bodyPr>
          <a:lstStyle/>
          <a:p>
            <a:pPr algn="ctr">
              <a:spcBef>
                <a:spcPts val="1200"/>
              </a:spcBef>
              <a:spcAft>
                <a:spcPts val="1200"/>
              </a:spcAft>
            </a:pPr>
            <a:r>
              <a:rPr lang="fr-FR" sz="3600" b="1" dirty="0" smtClean="0">
                <a:solidFill>
                  <a:schemeClr val="accent1">
                    <a:lumMod val="75000"/>
                  </a:schemeClr>
                </a:solidFill>
              </a:rPr>
              <a:t>Les outils de</a:t>
            </a:r>
          </a:p>
          <a:p>
            <a:pPr algn="ctr">
              <a:spcBef>
                <a:spcPts val="1200"/>
              </a:spcBef>
              <a:spcAft>
                <a:spcPts val="1200"/>
              </a:spcAft>
            </a:pPr>
            <a:r>
              <a:rPr lang="fr-FR" sz="3600" b="1" dirty="0" smtClean="0">
                <a:solidFill>
                  <a:schemeClr val="accent1">
                    <a:lumMod val="75000"/>
                  </a:schemeClr>
                </a:solidFill>
              </a:rPr>
              <a:t>la maintenance conditionnelle, </a:t>
            </a:r>
          </a:p>
          <a:p>
            <a:pPr algn="ctr">
              <a:spcBef>
                <a:spcPts val="1200"/>
              </a:spcBef>
              <a:spcAft>
                <a:spcPts val="1200"/>
              </a:spcAft>
            </a:pPr>
            <a:r>
              <a:rPr lang="fr-FR" sz="3600" b="1" dirty="0" smtClean="0">
                <a:solidFill>
                  <a:schemeClr val="accent1">
                    <a:lumMod val="75000"/>
                  </a:schemeClr>
                </a:solidFill>
              </a:rPr>
              <a:t>Contrôle non destructifs(CND)</a:t>
            </a:r>
            <a:endParaRPr lang="fr-FR" sz="3600" b="1" dirty="0">
              <a:solidFill>
                <a:schemeClr val="accent1">
                  <a:lumMod val="75000"/>
                </a:schemeClr>
              </a:solidFill>
            </a:endParaRPr>
          </a:p>
        </p:txBody>
      </p:sp>
      <p:sp>
        <p:nvSpPr>
          <p:cNvPr id="3" name="ZoneTexte 2"/>
          <p:cNvSpPr txBox="1"/>
          <p:nvPr/>
        </p:nvSpPr>
        <p:spPr>
          <a:xfrm>
            <a:off x="1214414" y="5143512"/>
            <a:ext cx="6786610" cy="369332"/>
          </a:xfrm>
          <a:prstGeom prst="rect">
            <a:avLst/>
          </a:prstGeom>
          <a:noFill/>
        </p:spPr>
        <p:txBody>
          <a:bodyPr wrap="square" rtlCol="0">
            <a:spAutoFit/>
          </a:bodyPr>
          <a:lstStyle/>
          <a:p>
            <a:r>
              <a:rPr lang="fr-FR" dirty="0" smtClean="0"/>
              <a:t>Enseignante:     BELHOUR SAMIRA</a:t>
            </a:r>
            <a:endParaRPr lang="fr-FR" dirty="0"/>
          </a:p>
        </p:txBody>
      </p:sp>
      <p:sp>
        <p:nvSpPr>
          <p:cNvPr id="4" name="ZoneTexte 3"/>
          <p:cNvSpPr txBox="1"/>
          <p:nvPr/>
        </p:nvSpPr>
        <p:spPr>
          <a:xfrm>
            <a:off x="500034" y="142852"/>
            <a:ext cx="8286808" cy="707886"/>
          </a:xfrm>
          <a:prstGeom prst="rect">
            <a:avLst/>
          </a:prstGeom>
          <a:noFill/>
        </p:spPr>
        <p:txBody>
          <a:bodyPr wrap="square" rtlCol="0">
            <a:spAutoFit/>
          </a:bodyPr>
          <a:lstStyle/>
          <a:p>
            <a:pPr algn="ctr"/>
            <a:r>
              <a:rPr lang="fr-FR" sz="2000" b="1" dirty="0" smtClean="0">
                <a:solidFill>
                  <a:srgbClr val="FF0000"/>
                </a:solidFill>
              </a:rPr>
              <a:t>Spécialité: </a:t>
            </a:r>
            <a:r>
              <a:rPr lang="fr-FR" sz="2000" b="1" dirty="0" smtClean="0">
                <a:solidFill>
                  <a:srgbClr val="FF0000"/>
                </a:solidFill>
              </a:rPr>
              <a:t> License  Ingénierie </a:t>
            </a:r>
            <a:r>
              <a:rPr lang="fr-FR" sz="2000" b="1" dirty="0" smtClean="0">
                <a:solidFill>
                  <a:srgbClr val="FF0000"/>
                </a:solidFill>
              </a:rPr>
              <a:t>de la Maintenance des Moyens de Transport         </a:t>
            </a:r>
            <a:r>
              <a:rPr lang="fr-FR" sz="2000" b="1" dirty="0" smtClean="0">
                <a:solidFill>
                  <a:srgbClr val="FF0000"/>
                </a:solidFill>
              </a:rPr>
              <a:t>IMMT</a:t>
            </a:r>
            <a:endParaRPr lang="fr-FR" sz="2000" b="1" dirty="0">
              <a:solidFill>
                <a:srgbClr val="FF0000"/>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au 1"/>
          <p:cNvGraphicFramePr>
            <a:graphicFrameLocks noGrp="1"/>
          </p:cNvGraphicFramePr>
          <p:nvPr>
            <p:extLst>
              <p:ext uri="{D42A27DB-BD31-4B8C-83A1-F6EECF244321}">
                <p14:modId xmlns="" xmlns:p14="http://schemas.microsoft.com/office/powerpoint/2010/main" val="588375051"/>
              </p:ext>
            </p:extLst>
          </p:nvPr>
        </p:nvGraphicFramePr>
        <p:xfrm>
          <a:off x="1071538" y="857232"/>
          <a:ext cx="6814540" cy="5981703"/>
        </p:xfrm>
        <a:graphic>
          <a:graphicData uri="http://schemas.openxmlformats.org/drawingml/2006/table">
            <a:tbl>
              <a:tblPr firstRow="1" firstCol="1" bandRow="1">
                <a:tableStyleId>{5C22544A-7EE6-4342-B048-85BDC9FD1C3A}</a:tableStyleId>
              </a:tblPr>
              <a:tblGrid>
                <a:gridCol w="2571768"/>
                <a:gridCol w="4242772"/>
              </a:tblGrid>
              <a:tr h="178796">
                <a:tc>
                  <a:txBody>
                    <a:bodyPr/>
                    <a:lstStyle/>
                    <a:p>
                      <a:pPr algn="just">
                        <a:lnSpc>
                          <a:spcPct val="115000"/>
                        </a:lnSpc>
                        <a:spcAft>
                          <a:spcPts val="0"/>
                        </a:spcAft>
                      </a:pPr>
                      <a:r>
                        <a:rPr lang="fr-FR" sz="1400" dirty="0">
                          <a:effectLst/>
                          <a:latin typeface="Times New Roman" pitchFamily="18" charset="0"/>
                          <a:cs typeface="Times New Roman" pitchFamily="18" charset="0"/>
                        </a:rPr>
                        <a:t>Paramètres de caractéristiques</a:t>
                      </a:r>
                      <a:endParaRPr lang="fr-FR" sz="1400" dirty="0">
                        <a:effectLst/>
                        <a:latin typeface="Times New Roman" pitchFamily="18" charset="0"/>
                        <a:ea typeface="Calibri"/>
                        <a:cs typeface="Times New Roman" pitchFamily="18" charset="0"/>
                      </a:endParaRPr>
                    </a:p>
                  </a:txBody>
                  <a:tcPr marL="46121" marR="46121" marT="0" marB="0"/>
                </a:tc>
                <a:tc>
                  <a:txBody>
                    <a:bodyPr/>
                    <a:lstStyle/>
                    <a:p>
                      <a:pPr algn="just">
                        <a:lnSpc>
                          <a:spcPct val="115000"/>
                        </a:lnSpc>
                        <a:spcAft>
                          <a:spcPts val="0"/>
                        </a:spcAft>
                      </a:pPr>
                      <a:r>
                        <a:rPr lang="fr-FR" sz="1400" dirty="0">
                          <a:effectLst/>
                          <a:latin typeface="Times New Roman" pitchFamily="18" charset="0"/>
                          <a:cs typeface="Times New Roman" pitchFamily="18" charset="0"/>
                        </a:rPr>
                        <a:t>Moyens de détection et/ou de mesure</a:t>
                      </a:r>
                      <a:endParaRPr lang="fr-FR" sz="1400" dirty="0">
                        <a:effectLst/>
                        <a:latin typeface="Times New Roman" pitchFamily="18" charset="0"/>
                        <a:ea typeface="Calibri"/>
                        <a:cs typeface="Times New Roman" pitchFamily="18" charset="0"/>
                      </a:endParaRPr>
                    </a:p>
                  </a:txBody>
                  <a:tcPr marL="46121" marR="46121" marT="0" marB="0"/>
                </a:tc>
              </a:tr>
              <a:tr h="1251578">
                <a:tc>
                  <a:txBody>
                    <a:bodyPr/>
                    <a:lstStyle/>
                    <a:p>
                      <a:pPr algn="ctr">
                        <a:lnSpc>
                          <a:spcPct val="115000"/>
                        </a:lnSpc>
                        <a:spcAft>
                          <a:spcPts val="0"/>
                        </a:spcAft>
                      </a:pPr>
                      <a:r>
                        <a:rPr lang="fr-FR" sz="1400" dirty="0">
                          <a:effectLst/>
                          <a:latin typeface="Times New Roman" pitchFamily="18" charset="0"/>
                          <a:cs typeface="Times New Roman" pitchFamily="18" charset="0"/>
                        </a:rPr>
                        <a:t>  </a:t>
                      </a:r>
                      <a:r>
                        <a:rPr lang="fr-FR" sz="1400" dirty="0" smtClean="0">
                          <a:effectLst/>
                          <a:latin typeface="Times New Roman" pitchFamily="18" charset="0"/>
                          <a:cs typeface="Times New Roman" pitchFamily="18" charset="0"/>
                        </a:rPr>
                        <a:t>Physique</a:t>
                      </a:r>
                      <a:endParaRPr lang="fr-FR" sz="1400" dirty="0">
                        <a:effectLst/>
                        <a:latin typeface="Times New Roman" pitchFamily="18" charset="0"/>
                        <a:ea typeface="Calibri"/>
                        <a:cs typeface="Times New Roman" pitchFamily="18" charset="0"/>
                      </a:endParaRPr>
                    </a:p>
                  </a:txBody>
                  <a:tcPr marL="46121" marR="46121" marT="0" marB="0"/>
                </a:tc>
                <a:tc>
                  <a:txBody>
                    <a:bodyPr/>
                    <a:lstStyle/>
                    <a:p>
                      <a:pPr algn="just">
                        <a:lnSpc>
                          <a:spcPct val="115000"/>
                        </a:lnSpc>
                        <a:spcAft>
                          <a:spcPts val="0"/>
                        </a:spcAft>
                      </a:pPr>
                      <a:r>
                        <a:rPr lang="fr-FR" sz="1400" dirty="0">
                          <a:effectLst/>
                          <a:latin typeface="Times New Roman" pitchFamily="18" charset="0"/>
                          <a:cs typeface="Times New Roman" pitchFamily="18" charset="0"/>
                        </a:rPr>
                        <a:t>Manomètre</a:t>
                      </a:r>
                    </a:p>
                    <a:p>
                      <a:pPr algn="just">
                        <a:lnSpc>
                          <a:spcPct val="115000"/>
                        </a:lnSpc>
                        <a:spcAft>
                          <a:spcPts val="0"/>
                        </a:spcAft>
                      </a:pPr>
                      <a:r>
                        <a:rPr lang="fr-FR" sz="1400" dirty="0">
                          <a:effectLst/>
                          <a:latin typeface="Times New Roman" pitchFamily="18" charset="0"/>
                          <a:cs typeface="Times New Roman" pitchFamily="18" charset="0"/>
                        </a:rPr>
                        <a:t>Caméra de thermographie infrarouge</a:t>
                      </a:r>
                    </a:p>
                    <a:p>
                      <a:pPr algn="just">
                        <a:lnSpc>
                          <a:spcPct val="115000"/>
                        </a:lnSpc>
                        <a:spcAft>
                          <a:spcPts val="0"/>
                        </a:spcAft>
                      </a:pPr>
                      <a:r>
                        <a:rPr lang="fr-FR" sz="1400" dirty="0">
                          <a:effectLst/>
                          <a:latin typeface="Times New Roman" pitchFamily="18" charset="0"/>
                          <a:cs typeface="Times New Roman" pitchFamily="18" charset="0"/>
                        </a:rPr>
                        <a:t>Analyse </a:t>
                      </a:r>
                      <a:r>
                        <a:rPr lang="fr-FR" sz="1400" dirty="0" smtClean="0">
                          <a:effectLst/>
                          <a:latin typeface="Times New Roman" pitchFamily="18" charset="0"/>
                          <a:cs typeface="Times New Roman" pitchFamily="18" charset="0"/>
                        </a:rPr>
                        <a:t>vibratoire   -  Débitmètre</a:t>
                      </a:r>
                      <a:endParaRPr lang="fr-FR" sz="1400" dirty="0">
                        <a:effectLst/>
                        <a:latin typeface="Times New Roman" pitchFamily="18" charset="0"/>
                        <a:cs typeface="Times New Roman" pitchFamily="18" charset="0"/>
                      </a:endParaRPr>
                    </a:p>
                    <a:p>
                      <a:pPr algn="just">
                        <a:lnSpc>
                          <a:spcPct val="115000"/>
                        </a:lnSpc>
                        <a:spcAft>
                          <a:spcPts val="0"/>
                        </a:spcAft>
                      </a:pPr>
                      <a:r>
                        <a:rPr lang="fr-FR" sz="1400" dirty="0" smtClean="0">
                          <a:effectLst/>
                          <a:latin typeface="Times New Roman" pitchFamily="18" charset="0"/>
                          <a:cs typeface="Times New Roman" pitchFamily="18" charset="0"/>
                        </a:rPr>
                        <a:t>Extensomètre  - Métrologie</a:t>
                      </a:r>
                      <a:endParaRPr lang="fr-FR" sz="1400" dirty="0">
                        <a:effectLst/>
                        <a:latin typeface="Times New Roman" pitchFamily="18" charset="0"/>
                        <a:cs typeface="Times New Roman" pitchFamily="18" charset="0"/>
                      </a:endParaRPr>
                    </a:p>
                    <a:p>
                      <a:pPr algn="just">
                        <a:lnSpc>
                          <a:spcPct val="115000"/>
                        </a:lnSpc>
                        <a:spcAft>
                          <a:spcPts val="0"/>
                        </a:spcAft>
                      </a:pPr>
                      <a:r>
                        <a:rPr lang="fr-FR" sz="1400" dirty="0">
                          <a:effectLst/>
                          <a:latin typeface="Times New Roman" pitchFamily="18" charset="0"/>
                          <a:cs typeface="Times New Roman" pitchFamily="18" charset="0"/>
                        </a:rPr>
                        <a:t>Radiographie X ou </a:t>
                      </a:r>
                      <a:r>
                        <a:rPr lang="fr-FR" sz="1400" dirty="0">
                          <a:effectLst/>
                          <a:latin typeface="Times New Roman" pitchFamily="18" charset="0"/>
                          <a:cs typeface="Times New Roman" pitchFamily="18" charset="0"/>
                          <a:sym typeface="Symbol"/>
                        </a:rPr>
                        <a:t></a:t>
                      </a:r>
                      <a:endParaRPr lang="fr-FR" sz="1400" dirty="0">
                        <a:effectLst/>
                        <a:latin typeface="Times New Roman" pitchFamily="18" charset="0"/>
                        <a:ea typeface="Calibri"/>
                        <a:cs typeface="Times New Roman" pitchFamily="18" charset="0"/>
                      </a:endParaRPr>
                    </a:p>
                  </a:txBody>
                  <a:tcPr marL="46121" marR="46121" marT="0" marB="0"/>
                </a:tc>
              </a:tr>
              <a:tr h="1023009">
                <a:tc>
                  <a:txBody>
                    <a:bodyPr/>
                    <a:lstStyle/>
                    <a:p>
                      <a:pPr algn="ctr">
                        <a:lnSpc>
                          <a:spcPct val="115000"/>
                        </a:lnSpc>
                        <a:spcAft>
                          <a:spcPts val="0"/>
                        </a:spcAft>
                      </a:pPr>
                      <a:r>
                        <a:rPr lang="fr-FR" sz="1400" dirty="0" smtClean="0">
                          <a:effectLst/>
                          <a:latin typeface="Times New Roman" pitchFamily="18" charset="0"/>
                          <a:cs typeface="Times New Roman" pitchFamily="18" charset="0"/>
                        </a:rPr>
                        <a:t>De </a:t>
                      </a:r>
                      <a:r>
                        <a:rPr lang="fr-FR" sz="1400" dirty="0">
                          <a:effectLst/>
                          <a:latin typeface="Times New Roman" pitchFamily="18" charset="0"/>
                          <a:cs typeface="Times New Roman" pitchFamily="18" charset="0"/>
                        </a:rPr>
                        <a:t>position</a:t>
                      </a:r>
                      <a:endParaRPr lang="fr-FR" sz="1400" dirty="0">
                        <a:effectLst/>
                        <a:latin typeface="Times New Roman" pitchFamily="18" charset="0"/>
                        <a:ea typeface="Calibri"/>
                        <a:cs typeface="Times New Roman" pitchFamily="18" charset="0"/>
                      </a:endParaRPr>
                    </a:p>
                  </a:txBody>
                  <a:tcPr marL="46121" marR="46121" marT="0" marB="0"/>
                </a:tc>
                <a:tc>
                  <a:txBody>
                    <a:bodyPr/>
                    <a:lstStyle/>
                    <a:p>
                      <a:pPr algn="just">
                        <a:lnSpc>
                          <a:spcPct val="115000"/>
                        </a:lnSpc>
                        <a:spcAft>
                          <a:spcPts val="0"/>
                        </a:spcAft>
                      </a:pPr>
                      <a:r>
                        <a:rPr lang="fr-FR" sz="1400" dirty="0" smtClean="0">
                          <a:effectLst/>
                          <a:latin typeface="Times New Roman" pitchFamily="18" charset="0"/>
                          <a:cs typeface="Times New Roman" pitchFamily="18" charset="0"/>
                        </a:rPr>
                        <a:t>Détecteurs </a:t>
                      </a:r>
                      <a:r>
                        <a:rPr lang="fr-FR" sz="1400" dirty="0">
                          <a:effectLst/>
                          <a:latin typeface="Times New Roman" pitchFamily="18" charset="0"/>
                          <a:cs typeface="Times New Roman" pitchFamily="18" charset="0"/>
                        </a:rPr>
                        <a:t>de position (inductifs ou capacitifs)</a:t>
                      </a:r>
                    </a:p>
                    <a:p>
                      <a:pPr algn="just">
                        <a:lnSpc>
                          <a:spcPct val="115000"/>
                        </a:lnSpc>
                        <a:spcAft>
                          <a:spcPts val="0"/>
                        </a:spcAft>
                      </a:pPr>
                      <a:r>
                        <a:rPr lang="fr-FR" sz="1400" dirty="0">
                          <a:effectLst/>
                          <a:latin typeface="Times New Roman" pitchFamily="18" charset="0"/>
                          <a:cs typeface="Times New Roman" pitchFamily="18" charset="0"/>
                        </a:rPr>
                        <a:t>Détecteurs </a:t>
                      </a:r>
                      <a:r>
                        <a:rPr lang="fr-FR" sz="1400" dirty="0" smtClean="0">
                          <a:effectLst/>
                          <a:latin typeface="Times New Roman" pitchFamily="18" charset="0"/>
                          <a:cs typeface="Times New Roman" pitchFamily="18" charset="0"/>
                        </a:rPr>
                        <a:t>d’usure    -   Analyseur </a:t>
                      </a:r>
                      <a:r>
                        <a:rPr lang="fr-FR" sz="1400" dirty="0">
                          <a:effectLst/>
                          <a:latin typeface="Times New Roman" pitchFamily="18" charset="0"/>
                          <a:cs typeface="Times New Roman" pitchFamily="18" charset="0"/>
                        </a:rPr>
                        <a:t>d’ultrasons</a:t>
                      </a:r>
                    </a:p>
                    <a:p>
                      <a:pPr algn="just">
                        <a:lnSpc>
                          <a:spcPct val="115000"/>
                        </a:lnSpc>
                        <a:spcAft>
                          <a:spcPts val="0"/>
                        </a:spcAft>
                      </a:pPr>
                      <a:r>
                        <a:rPr lang="fr-FR" sz="1400" dirty="0" smtClean="0">
                          <a:effectLst/>
                          <a:latin typeface="Times New Roman" pitchFamily="18" charset="0"/>
                          <a:cs typeface="Times New Roman" pitchFamily="18" charset="0"/>
                        </a:rPr>
                        <a:t>Extensomètre    -   Radiographie</a:t>
                      </a:r>
                      <a:endParaRPr lang="fr-FR" sz="1400" dirty="0">
                        <a:effectLst/>
                        <a:latin typeface="Times New Roman" pitchFamily="18" charset="0"/>
                        <a:cs typeface="Times New Roman" pitchFamily="18" charset="0"/>
                      </a:endParaRPr>
                    </a:p>
                    <a:p>
                      <a:pPr algn="just">
                        <a:lnSpc>
                          <a:spcPct val="115000"/>
                        </a:lnSpc>
                        <a:spcAft>
                          <a:spcPts val="0"/>
                        </a:spcAft>
                      </a:pPr>
                      <a:r>
                        <a:rPr lang="fr-FR" sz="1400" dirty="0">
                          <a:effectLst/>
                          <a:latin typeface="Times New Roman" pitchFamily="18" charset="0"/>
                          <a:cs typeface="Times New Roman" pitchFamily="18" charset="0"/>
                        </a:rPr>
                        <a:t>Fils </a:t>
                      </a:r>
                      <a:r>
                        <a:rPr lang="fr-FR" sz="1400" dirty="0" smtClean="0">
                          <a:effectLst/>
                          <a:latin typeface="Times New Roman" pitchFamily="18" charset="0"/>
                          <a:cs typeface="Times New Roman" pitchFamily="18" charset="0"/>
                        </a:rPr>
                        <a:t>géodésiques</a:t>
                      </a:r>
                      <a:endParaRPr lang="fr-FR" sz="1400" dirty="0">
                        <a:effectLst/>
                        <a:latin typeface="Times New Roman" pitchFamily="18" charset="0"/>
                        <a:cs typeface="Times New Roman" pitchFamily="18" charset="0"/>
                      </a:endParaRPr>
                    </a:p>
                  </a:txBody>
                  <a:tcPr marL="46121" marR="46121" marT="0" marB="0"/>
                </a:tc>
              </a:tr>
              <a:tr h="936104">
                <a:tc>
                  <a:txBody>
                    <a:bodyPr/>
                    <a:lstStyle/>
                    <a:p>
                      <a:pPr algn="ctr">
                        <a:lnSpc>
                          <a:spcPct val="115000"/>
                        </a:lnSpc>
                        <a:spcAft>
                          <a:spcPts val="0"/>
                        </a:spcAft>
                      </a:pPr>
                      <a:r>
                        <a:rPr lang="fr-FR" sz="1400" dirty="0" smtClean="0">
                          <a:effectLst/>
                          <a:latin typeface="Times New Roman" pitchFamily="18" charset="0"/>
                          <a:cs typeface="Times New Roman" pitchFamily="18" charset="0"/>
                        </a:rPr>
                        <a:t>De </a:t>
                      </a:r>
                      <a:r>
                        <a:rPr lang="fr-FR" sz="1400" dirty="0">
                          <a:effectLst/>
                          <a:latin typeface="Times New Roman" pitchFamily="18" charset="0"/>
                          <a:cs typeface="Times New Roman" pitchFamily="18" charset="0"/>
                        </a:rPr>
                        <a:t>composition</a:t>
                      </a:r>
                      <a:endParaRPr lang="fr-FR" sz="1400" dirty="0">
                        <a:effectLst/>
                        <a:latin typeface="Times New Roman" pitchFamily="18" charset="0"/>
                        <a:ea typeface="Calibri"/>
                        <a:cs typeface="Times New Roman" pitchFamily="18" charset="0"/>
                      </a:endParaRPr>
                    </a:p>
                  </a:txBody>
                  <a:tcPr marL="46121" marR="46121" marT="0" marB="0"/>
                </a:tc>
                <a:tc>
                  <a:txBody>
                    <a:bodyPr/>
                    <a:lstStyle/>
                    <a:p>
                      <a:pPr algn="just">
                        <a:lnSpc>
                          <a:spcPct val="115000"/>
                        </a:lnSpc>
                        <a:spcAft>
                          <a:spcPts val="0"/>
                        </a:spcAft>
                      </a:pPr>
                      <a:r>
                        <a:rPr lang="fr-FR" sz="1400" dirty="0">
                          <a:effectLst/>
                          <a:latin typeface="Times New Roman" pitchFamily="18" charset="0"/>
                          <a:cs typeface="Times New Roman" pitchFamily="18" charset="0"/>
                        </a:rPr>
                        <a:t>Analyse d’huile</a:t>
                      </a:r>
                    </a:p>
                    <a:p>
                      <a:pPr algn="just">
                        <a:lnSpc>
                          <a:spcPct val="115000"/>
                        </a:lnSpc>
                        <a:spcAft>
                          <a:spcPts val="0"/>
                        </a:spcAft>
                      </a:pPr>
                      <a:r>
                        <a:rPr lang="fr-FR" sz="1400" dirty="0">
                          <a:effectLst/>
                          <a:latin typeface="Times New Roman" pitchFamily="18" charset="0"/>
                          <a:cs typeface="Times New Roman" pitchFamily="18" charset="0"/>
                        </a:rPr>
                        <a:t>Spectrographie</a:t>
                      </a:r>
                    </a:p>
                    <a:p>
                      <a:pPr algn="just">
                        <a:lnSpc>
                          <a:spcPct val="115000"/>
                        </a:lnSpc>
                        <a:spcAft>
                          <a:spcPts val="0"/>
                        </a:spcAft>
                      </a:pPr>
                      <a:r>
                        <a:rPr lang="fr-FR" sz="1400" dirty="0">
                          <a:effectLst/>
                          <a:latin typeface="Times New Roman" pitchFamily="18" charset="0"/>
                          <a:cs typeface="Times New Roman" pitchFamily="18" charset="0"/>
                        </a:rPr>
                        <a:t>Analyse chimique</a:t>
                      </a:r>
                    </a:p>
                    <a:p>
                      <a:pPr algn="just">
                        <a:lnSpc>
                          <a:spcPct val="115000"/>
                        </a:lnSpc>
                        <a:spcAft>
                          <a:spcPts val="0"/>
                        </a:spcAft>
                      </a:pPr>
                      <a:r>
                        <a:rPr lang="fr-FR" sz="1400" dirty="0">
                          <a:effectLst/>
                          <a:latin typeface="Times New Roman" pitchFamily="18" charset="0"/>
                          <a:cs typeface="Times New Roman" pitchFamily="18" charset="0"/>
                        </a:rPr>
                        <a:t>Compteur</a:t>
                      </a:r>
                      <a:endParaRPr lang="fr-FR" sz="1400" dirty="0">
                        <a:effectLst/>
                        <a:latin typeface="Times New Roman" pitchFamily="18" charset="0"/>
                        <a:ea typeface="Calibri"/>
                        <a:cs typeface="Times New Roman" pitchFamily="18" charset="0"/>
                      </a:endParaRPr>
                    </a:p>
                  </a:txBody>
                  <a:tcPr marL="46121" marR="46121" marT="0" marB="0"/>
                </a:tc>
              </a:tr>
              <a:tr h="1008112">
                <a:tc>
                  <a:txBody>
                    <a:bodyPr/>
                    <a:lstStyle/>
                    <a:p>
                      <a:pPr algn="ctr">
                        <a:lnSpc>
                          <a:spcPct val="115000"/>
                        </a:lnSpc>
                        <a:spcAft>
                          <a:spcPts val="0"/>
                        </a:spcAft>
                      </a:pPr>
                      <a:r>
                        <a:rPr lang="fr-FR" sz="1400" dirty="0" smtClean="0">
                          <a:effectLst/>
                          <a:latin typeface="Times New Roman" pitchFamily="18" charset="0"/>
                          <a:cs typeface="Times New Roman" pitchFamily="18" charset="0"/>
                        </a:rPr>
                        <a:t>Electrique</a:t>
                      </a:r>
                      <a:endParaRPr lang="fr-FR" sz="1400" dirty="0">
                        <a:effectLst/>
                        <a:latin typeface="Times New Roman" pitchFamily="18" charset="0"/>
                        <a:ea typeface="Calibri"/>
                        <a:cs typeface="Times New Roman" pitchFamily="18" charset="0"/>
                      </a:endParaRPr>
                    </a:p>
                  </a:txBody>
                  <a:tcPr marL="46121" marR="46121" marT="0" marB="0"/>
                </a:tc>
                <a:tc>
                  <a:txBody>
                    <a:bodyPr/>
                    <a:lstStyle/>
                    <a:p>
                      <a:pPr algn="just">
                        <a:lnSpc>
                          <a:spcPct val="115000"/>
                        </a:lnSpc>
                        <a:spcAft>
                          <a:spcPts val="0"/>
                        </a:spcAft>
                      </a:pPr>
                      <a:r>
                        <a:rPr lang="fr-FR" sz="1400" dirty="0">
                          <a:effectLst/>
                          <a:latin typeface="Times New Roman" pitchFamily="18" charset="0"/>
                          <a:cs typeface="Times New Roman" pitchFamily="18" charset="0"/>
                        </a:rPr>
                        <a:t>Analyse de conductance</a:t>
                      </a:r>
                    </a:p>
                    <a:p>
                      <a:pPr algn="just">
                        <a:lnSpc>
                          <a:spcPct val="115000"/>
                        </a:lnSpc>
                        <a:spcAft>
                          <a:spcPts val="0"/>
                        </a:spcAft>
                      </a:pPr>
                      <a:r>
                        <a:rPr lang="fr-FR" sz="1400" dirty="0">
                          <a:effectLst/>
                          <a:latin typeface="Times New Roman" pitchFamily="18" charset="0"/>
                          <a:cs typeface="Times New Roman" pitchFamily="18" charset="0"/>
                        </a:rPr>
                        <a:t>Mesure de la résistance</a:t>
                      </a:r>
                    </a:p>
                    <a:p>
                      <a:pPr algn="just">
                        <a:lnSpc>
                          <a:spcPct val="115000"/>
                        </a:lnSpc>
                        <a:spcAft>
                          <a:spcPts val="0"/>
                        </a:spcAft>
                      </a:pPr>
                      <a:r>
                        <a:rPr lang="fr-FR" sz="1400" dirty="0">
                          <a:effectLst/>
                          <a:latin typeface="Times New Roman" pitchFamily="18" charset="0"/>
                          <a:cs typeface="Times New Roman" pitchFamily="18" charset="0"/>
                        </a:rPr>
                        <a:t>Mesure de la consommation</a:t>
                      </a:r>
                    </a:p>
                    <a:p>
                      <a:pPr algn="just">
                        <a:lnSpc>
                          <a:spcPct val="115000"/>
                        </a:lnSpc>
                        <a:spcAft>
                          <a:spcPts val="0"/>
                        </a:spcAft>
                      </a:pPr>
                      <a:r>
                        <a:rPr lang="fr-FR" sz="1400" dirty="0">
                          <a:effectLst/>
                          <a:latin typeface="Times New Roman" pitchFamily="18" charset="0"/>
                          <a:cs typeface="Times New Roman" pitchFamily="18" charset="0"/>
                        </a:rPr>
                        <a:t>Caméra de thermographie infrarouge</a:t>
                      </a:r>
                      <a:endParaRPr lang="fr-FR" sz="1400" dirty="0">
                        <a:effectLst/>
                        <a:latin typeface="Times New Roman" pitchFamily="18" charset="0"/>
                        <a:ea typeface="Calibri"/>
                        <a:cs typeface="Times New Roman" pitchFamily="18" charset="0"/>
                      </a:endParaRPr>
                    </a:p>
                  </a:txBody>
                  <a:tcPr marL="46121" marR="46121" marT="0" marB="0"/>
                </a:tc>
              </a:tr>
              <a:tr h="1430375">
                <a:tc>
                  <a:txBody>
                    <a:bodyPr/>
                    <a:lstStyle/>
                    <a:p>
                      <a:pPr algn="ctr">
                        <a:lnSpc>
                          <a:spcPct val="115000"/>
                        </a:lnSpc>
                        <a:spcAft>
                          <a:spcPts val="0"/>
                        </a:spcAft>
                      </a:pPr>
                      <a:r>
                        <a:rPr lang="fr-FR" sz="1400" dirty="0" smtClean="0">
                          <a:effectLst/>
                          <a:latin typeface="Times New Roman" pitchFamily="18" charset="0"/>
                          <a:cs typeface="Times New Roman" pitchFamily="18" charset="0"/>
                        </a:rPr>
                        <a:t>De </a:t>
                      </a:r>
                      <a:r>
                        <a:rPr lang="fr-FR" sz="1400" dirty="0">
                          <a:effectLst/>
                          <a:latin typeface="Times New Roman" pitchFamily="18" charset="0"/>
                          <a:cs typeface="Times New Roman" pitchFamily="18" charset="0"/>
                        </a:rPr>
                        <a:t>comportement</a:t>
                      </a:r>
                      <a:endParaRPr lang="fr-FR" sz="1400" dirty="0">
                        <a:effectLst/>
                        <a:latin typeface="Times New Roman" pitchFamily="18" charset="0"/>
                        <a:ea typeface="Calibri"/>
                        <a:cs typeface="Times New Roman" pitchFamily="18" charset="0"/>
                      </a:endParaRPr>
                    </a:p>
                  </a:txBody>
                  <a:tcPr marL="46121" marR="46121" marT="0" marB="0"/>
                </a:tc>
                <a:tc>
                  <a:txBody>
                    <a:bodyPr/>
                    <a:lstStyle/>
                    <a:p>
                      <a:pPr algn="just">
                        <a:lnSpc>
                          <a:spcPct val="115000"/>
                        </a:lnSpc>
                        <a:spcAft>
                          <a:spcPts val="0"/>
                        </a:spcAft>
                      </a:pPr>
                      <a:r>
                        <a:rPr lang="fr-FR" sz="1400" dirty="0">
                          <a:effectLst/>
                          <a:latin typeface="Times New Roman" pitchFamily="18" charset="0"/>
                          <a:cs typeface="Times New Roman" pitchFamily="18" charset="0"/>
                        </a:rPr>
                        <a:t>Analyseur de vibration</a:t>
                      </a:r>
                    </a:p>
                    <a:p>
                      <a:pPr algn="just">
                        <a:lnSpc>
                          <a:spcPct val="115000"/>
                        </a:lnSpc>
                        <a:spcAft>
                          <a:spcPts val="0"/>
                        </a:spcAft>
                      </a:pPr>
                      <a:r>
                        <a:rPr lang="fr-FR" sz="1400" dirty="0" smtClean="0">
                          <a:effectLst/>
                          <a:latin typeface="Times New Roman" pitchFamily="18" charset="0"/>
                          <a:cs typeface="Times New Roman" pitchFamily="18" charset="0"/>
                        </a:rPr>
                        <a:t>Sonomètre  -  Tachymètre</a:t>
                      </a:r>
                      <a:endParaRPr lang="fr-FR" sz="1400" dirty="0">
                        <a:effectLst/>
                        <a:latin typeface="Times New Roman" pitchFamily="18" charset="0"/>
                        <a:cs typeface="Times New Roman" pitchFamily="18" charset="0"/>
                      </a:endParaRPr>
                    </a:p>
                    <a:p>
                      <a:pPr algn="just">
                        <a:lnSpc>
                          <a:spcPct val="115000"/>
                        </a:lnSpc>
                        <a:spcAft>
                          <a:spcPts val="0"/>
                        </a:spcAft>
                      </a:pPr>
                      <a:r>
                        <a:rPr lang="fr-FR" sz="1400" dirty="0">
                          <a:effectLst/>
                          <a:latin typeface="Times New Roman" pitchFamily="18" charset="0"/>
                          <a:cs typeface="Times New Roman" pitchFamily="18" charset="0"/>
                        </a:rPr>
                        <a:t>Analyseur d’ultrasons</a:t>
                      </a:r>
                    </a:p>
                    <a:p>
                      <a:pPr algn="just">
                        <a:lnSpc>
                          <a:spcPct val="115000"/>
                        </a:lnSpc>
                        <a:spcAft>
                          <a:spcPts val="0"/>
                        </a:spcAft>
                      </a:pPr>
                      <a:r>
                        <a:rPr lang="fr-FR" sz="1400" dirty="0">
                          <a:effectLst/>
                          <a:latin typeface="Times New Roman" pitchFamily="18" charset="0"/>
                          <a:cs typeface="Times New Roman" pitchFamily="18" charset="0"/>
                        </a:rPr>
                        <a:t>Enregistreur de chocs</a:t>
                      </a:r>
                    </a:p>
                    <a:p>
                      <a:pPr algn="just">
                        <a:lnSpc>
                          <a:spcPct val="115000"/>
                        </a:lnSpc>
                        <a:spcAft>
                          <a:spcPts val="0"/>
                        </a:spcAft>
                      </a:pPr>
                      <a:r>
                        <a:rPr lang="fr-FR" sz="1400" dirty="0" smtClean="0">
                          <a:effectLst/>
                          <a:latin typeface="Times New Roman" pitchFamily="18" charset="0"/>
                          <a:cs typeface="Times New Roman" pitchFamily="18" charset="0"/>
                        </a:rPr>
                        <a:t>Thermomètre  -  Caméra </a:t>
                      </a:r>
                      <a:r>
                        <a:rPr lang="fr-FR" sz="1400" dirty="0">
                          <a:effectLst/>
                          <a:latin typeface="Times New Roman" pitchFamily="18" charset="0"/>
                          <a:cs typeface="Times New Roman" pitchFamily="18" charset="0"/>
                        </a:rPr>
                        <a:t>de thermographie </a:t>
                      </a:r>
                      <a:r>
                        <a:rPr lang="fr-FR" sz="1400" dirty="0" smtClean="0">
                          <a:effectLst/>
                          <a:latin typeface="Times New Roman" pitchFamily="18" charset="0"/>
                          <a:cs typeface="Times New Roman" pitchFamily="18" charset="0"/>
                        </a:rPr>
                        <a:t>infrarouge  -  Cinémomètre</a:t>
                      </a:r>
                      <a:endParaRPr lang="fr-FR" sz="1400" dirty="0">
                        <a:effectLst/>
                        <a:latin typeface="Times New Roman" pitchFamily="18" charset="0"/>
                        <a:ea typeface="Calibri"/>
                        <a:cs typeface="Times New Roman" pitchFamily="18" charset="0"/>
                      </a:endParaRPr>
                    </a:p>
                  </a:txBody>
                  <a:tcPr marL="46121" marR="46121" marT="0" marB="0"/>
                </a:tc>
              </a:tr>
            </a:tbl>
          </a:graphicData>
        </a:graphic>
      </p:graphicFrame>
      <p:sp>
        <p:nvSpPr>
          <p:cNvPr id="3" name="ZoneTexte 2"/>
          <p:cNvSpPr txBox="1"/>
          <p:nvPr/>
        </p:nvSpPr>
        <p:spPr>
          <a:xfrm>
            <a:off x="285720" y="142852"/>
            <a:ext cx="8572560" cy="400110"/>
          </a:xfrm>
          <a:prstGeom prst="rect">
            <a:avLst/>
          </a:prstGeom>
          <a:noFill/>
        </p:spPr>
        <p:txBody>
          <a:bodyPr wrap="square" rtlCol="0">
            <a:spAutoFit/>
          </a:bodyPr>
          <a:lstStyle/>
          <a:p>
            <a:r>
              <a:rPr lang="fr-FR" sz="2000" b="1" dirty="0" smtClean="0">
                <a:latin typeface="Times New Roman" pitchFamily="18" charset="0"/>
                <a:cs typeface="Times New Roman" pitchFamily="18" charset="0"/>
              </a:rPr>
              <a:t>Chapitre 1</a:t>
            </a:r>
            <a:r>
              <a:rPr lang="fr-FR" sz="2000" dirty="0" smtClean="0">
                <a:latin typeface="Times New Roman" pitchFamily="18" charset="0"/>
                <a:cs typeface="Times New Roman" pitchFamily="18" charset="0"/>
              </a:rPr>
              <a:t> :         </a:t>
            </a:r>
            <a:r>
              <a:rPr lang="fr-FR" sz="2000" b="1" dirty="0" smtClean="0">
                <a:latin typeface="Times New Roman" pitchFamily="18" charset="0"/>
                <a:cs typeface="Times New Roman" pitchFamily="18" charset="0"/>
              </a:rPr>
              <a:t>La maintenance préventive conditionnelle et prévisionnelle</a:t>
            </a:r>
            <a:endParaRPr lang="fr-FR" sz="2000" dirty="0" smtClean="0">
              <a:latin typeface="Times New Roman" pitchFamily="18" charset="0"/>
              <a:cs typeface="Times New Roman" pitchFamily="18" charset="0"/>
            </a:endParaRPr>
          </a:p>
        </p:txBody>
      </p:sp>
    </p:spTree>
    <p:extLst>
      <p:ext uri="{BB962C8B-B14F-4D97-AF65-F5344CB8AC3E}">
        <p14:creationId xmlns="" xmlns:p14="http://schemas.microsoft.com/office/powerpoint/2010/main" val="313840974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28596" y="814591"/>
            <a:ext cx="8286808" cy="5016758"/>
          </a:xfrm>
          <a:prstGeom prst="rect">
            <a:avLst/>
          </a:prstGeom>
        </p:spPr>
        <p:txBody>
          <a:bodyPr wrap="square">
            <a:spAutoFit/>
          </a:bodyPr>
          <a:lstStyle/>
          <a:p>
            <a:r>
              <a:rPr lang="fr-FR" sz="2000" b="1" dirty="0" smtClean="0">
                <a:latin typeface="Times New Roman" pitchFamily="18" charset="0"/>
                <a:cs typeface="Times New Roman" pitchFamily="18" charset="0"/>
              </a:rPr>
              <a:t>III. Mise en œuvre MPC</a:t>
            </a:r>
          </a:p>
          <a:p>
            <a:pPr lvl="1">
              <a:lnSpc>
                <a:spcPct val="150000"/>
              </a:lnSpc>
            </a:pPr>
            <a:r>
              <a:rPr lang="fr-FR" sz="2000" b="1" dirty="0" smtClean="0">
                <a:latin typeface="Times New Roman" pitchFamily="18" charset="0"/>
                <a:cs typeface="Times New Roman" pitchFamily="18" charset="0"/>
              </a:rPr>
              <a:t>III.1. conditions</a:t>
            </a:r>
          </a:p>
          <a:p>
            <a:pPr algn="just">
              <a:lnSpc>
                <a:spcPct val="150000"/>
              </a:lnSpc>
            </a:pPr>
            <a:r>
              <a:rPr lang="fr-FR" dirty="0" smtClean="0">
                <a:latin typeface="Times New Roman" pitchFamily="18" charset="0"/>
                <a:cs typeface="Times New Roman" pitchFamily="18" charset="0"/>
              </a:rPr>
              <a:t>	Avant de décider de mettre en place une maintenance préventive conditionnelle, il faut choisir les matériels bénéficiaires . </a:t>
            </a:r>
          </a:p>
          <a:p>
            <a:pPr algn="just">
              <a:lnSpc>
                <a:spcPct val="150000"/>
              </a:lnSpc>
            </a:pPr>
            <a:r>
              <a:rPr lang="fr-FR" dirty="0" smtClean="0">
                <a:latin typeface="Times New Roman" pitchFamily="18" charset="0"/>
                <a:cs typeface="Times New Roman" pitchFamily="18" charset="0"/>
              </a:rPr>
              <a:t>La 1ere condition est que le matériel lui-même autorise et justifie une telle surveillance.</a:t>
            </a:r>
          </a:p>
          <a:p>
            <a:pPr algn="just">
              <a:lnSpc>
                <a:spcPct val="150000"/>
              </a:lnSpc>
              <a:buFontTx/>
              <a:buChar char="-"/>
            </a:pPr>
            <a:r>
              <a:rPr lang="fr-FR" dirty="0" smtClean="0">
                <a:latin typeface="Times New Roman" pitchFamily="18" charset="0"/>
                <a:cs typeface="Times New Roman" pitchFamily="18" charset="0"/>
              </a:rPr>
              <a:t>Existence d’une dégradation progressive et détectable par un capteur ou par d’autres techniques. Avec le perfectionnement  des outils de suivi, ce critère n’est plus un obstacle</a:t>
            </a:r>
            <a:endParaRPr lang="fr-FR" dirty="0" smtClean="0">
              <a:solidFill>
                <a:schemeClr val="bg1">
                  <a:lumMod val="75000"/>
                </a:schemeClr>
              </a:solidFill>
              <a:latin typeface="Times New Roman" pitchFamily="18" charset="0"/>
              <a:cs typeface="Times New Roman" pitchFamily="18" charset="0"/>
            </a:endParaRPr>
          </a:p>
          <a:p>
            <a:pPr algn="just">
              <a:lnSpc>
                <a:spcPct val="150000"/>
              </a:lnSpc>
              <a:buFontTx/>
              <a:buChar char="-"/>
            </a:pPr>
            <a:r>
              <a:rPr lang="fr-FR" dirty="0" smtClean="0">
                <a:latin typeface="Times New Roman" pitchFamily="18" charset="0"/>
                <a:cs typeface="Times New Roman" pitchFamily="18" charset="0"/>
              </a:rPr>
              <a:t> Le matériel choisi doit justifier par sa fonction l’importance des moyens mis en œuvre. </a:t>
            </a:r>
          </a:p>
          <a:p>
            <a:pPr algn="just">
              <a:lnSpc>
                <a:spcPct val="150000"/>
              </a:lnSpc>
            </a:pPr>
            <a:r>
              <a:rPr lang="fr-FR" dirty="0" smtClean="0">
                <a:latin typeface="Times New Roman" pitchFamily="18" charset="0"/>
                <a:cs typeface="Times New Roman" pitchFamily="18" charset="0"/>
              </a:rPr>
              <a:t>Lorsque les appareils de suivi ne sont pas intégrés dès la conception, la mise en place d’une MPC se révèle couteuse.</a:t>
            </a:r>
          </a:p>
          <a:p>
            <a:pPr algn="just">
              <a:lnSpc>
                <a:spcPct val="150000"/>
              </a:lnSpc>
            </a:pPr>
            <a:r>
              <a:rPr lang="fr-FR" dirty="0" smtClean="0">
                <a:latin typeface="Times New Roman" pitchFamily="18" charset="0"/>
                <a:cs typeface="Times New Roman" pitchFamily="18" charset="0"/>
              </a:rPr>
              <a:t>Il est donc indispensable d’effectuer un choix judicieux. </a:t>
            </a:r>
          </a:p>
        </p:txBody>
      </p:sp>
      <p:sp>
        <p:nvSpPr>
          <p:cNvPr id="3" name="ZoneTexte 2"/>
          <p:cNvSpPr txBox="1"/>
          <p:nvPr/>
        </p:nvSpPr>
        <p:spPr>
          <a:xfrm>
            <a:off x="285720" y="142852"/>
            <a:ext cx="8572560" cy="400110"/>
          </a:xfrm>
          <a:prstGeom prst="rect">
            <a:avLst/>
          </a:prstGeom>
          <a:noFill/>
        </p:spPr>
        <p:txBody>
          <a:bodyPr wrap="square" rtlCol="0">
            <a:spAutoFit/>
          </a:bodyPr>
          <a:lstStyle/>
          <a:p>
            <a:r>
              <a:rPr lang="fr-FR" sz="2000" b="1" dirty="0" smtClean="0">
                <a:latin typeface="Times New Roman" pitchFamily="18" charset="0"/>
                <a:cs typeface="Times New Roman" pitchFamily="18" charset="0"/>
              </a:rPr>
              <a:t>Chapitre 1</a:t>
            </a:r>
            <a:r>
              <a:rPr lang="fr-FR" sz="2000" dirty="0" smtClean="0">
                <a:latin typeface="Times New Roman" pitchFamily="18" charset="0"/>
                <a:cs typeface="Times New Roman" pitchFamily="18" charset="0"/>
              </a:rPr>
              <a:t> :         </a:t>
            </a:r>
            <a:r>
              <a:rPr lang="fr-FR" sz="2000" b="1" dirty="0" smtClean="0">
                <a:latin typeface="Times New Roman" pitchFamily="18" charset="0"/>
                <a:cs typeface="Times New Roman" pitchFamily="18" charset="0"/>
              </a:rPr>
              <a:t>La maintenance préventive conditionnelle et prévisionnelle</a:t>
            </a:r>
            <a:endParaRPr lang="fr-FR" sz="2000" dirty="0" smtClean="0">
              <a:latin typeface="Times New Roman" pitchFamily="18" charset="0"/>
              <a:cs typeface="Times New Roman" pitchFamily="18" charset="0"/>
            </a:endParaRPr>
          </a:p>
        </p:txBody>
      </p:sp>
    </p:spTree>
    <p:extLst>
      <p:ext uri="{BB962C8B-B14F-4D97-AF65-F5344CB8AC3E}">
        <p14:creationId xmlns="" xmlns:p14="http://schemas.microsoft.com/office/powerpoint/2010/main" val="424829614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4500562" y="2000240"/>
            <a:ext cx="1857388" cy="785818"/>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fr-FR" b="1" dirty="0" smtClean="0">
                <a:solidFill>
                  <a:schemeClr val="tx1"/>
                </a:solidFill>
              </a:rPr>
              <a:t>Seuil admissible</a:t>
            </a:r>
          </a:p>
        </p:txBody>
      </p:sp>
      <p:sp>
        <p:nvSpPr>
          <p:cNvPr id="4" name="Rectangle 3"/>
          <p:cNvSpPr/>
          <p:nvPr/>
        </p:nvSpPr>
        <p:spPr>
          <a:xfrm>
            <a:off x="500034" y="2500306"/>
            <a:ext cx="3429024" cy="1571636"/>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fr-FR" b="1" dirty="0" smtClean="0">
                <a:solidFill>
                  <a:schemeClr val="tx1"/>
                </a:solidFill>
              </a:rPr>
              <a:t>Données Maint. </a:t>
            </a:r>
            <a:r>
              <a:rPr lang="fr-FR" b="1" dirty="0" err="1" smtClean="0">
                <a:solidFill>
                  <a:schemeClr val="tx1"/>
                </a:solidFill>
              </a:rPr>
              <a:t>syst</a:t>
            </a:r>
            <a:endParaRPr lang="fr-FR" b="1" dirty="0" smtClean="0">
              <a:solidFill>
                <a:schemeClr val="tx1"/>
              </a:solidFill>
            </a:endParaRPr>
          </a:p>
          <a:p>
            <a:r>
              <a:rPr lang="fr-FR" b="1" dirty="0" smtClean="0">
                <a:solidFill>
                  <a:schemeClr val="tx1"/>
                </a:solidFill>
              </a:rPr>
              <a:t>-Expérimentation</a:t>
            </a:r>
          </a:p>
          <a:p>
            <a:r>
              <a:rPr lang="fr-FR" b="1" dirty="0" smtClean="0">
                <a:solidFill>
                  <a:schemeClr val="tx1"/>
                </a:solidFill>
              </a:rPr>
              <a:t>- Essais</a:t>
            </a:r>
          </a:p>
          <a:p>
            <a:r>
              <a:rPr lang="fr-FR" b="1" dirty="0" smtClean="0">
                <a:solidFill>
                  <a:schemeClr val="tx1"/>
                </a:solidFill>
              </a:rPr>
              <a:t>- surveillance</a:t>
            </a:r>
          </a:p>
        </p:txBody>
      </p:sp>
      <p:sp>
        <p:nvSpPr>
          <p:cNvPr id="5" name="Rectangle 4"/>
          <p:cNvSpPr/>
          <p:nvPr/>
        </p:nvSpPr>
        <p:spPr>
          <a:xfrm>
            <a:off x="1081062" y="785794"/>
            <a:ext cx="2847996" cy="1143008"/>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fr-FR" b="1" dirty="0" smtClean="0">
                <a:solidFill>
                  <a:schemeClr val="tx1"/>
                </a:solidFill>
              </a:rPr>
              <a:t>Données constructeurs </a:t>
            </a:r>
          </a:p>
          <a:p>
            <a:pPr algn="ctr"/>
            <a:r>
              <a:rPr lang="fr-FR" b="1" dirty="0" smtClean="0">
                <a:solidFill>
                  <a:schemeClr val="tx1"/>
                </a:solidFill>
              </a:rPr>
              <a:t>Expérience/ autres systèmes</a:t>
            </a:r>
            <a:endParaRPr lang="fr-FR" b="1" dirty="0">
              <a:solidFill>
                <a:schemeClr val="tx1"/>
              </a:solidFill>
            </a:endParaRPr>
          </a:p>
        </p:txBody>
      </p:sp>
      <p:sp>
        <p:nvSpPr>
          <p:cNvPr id="6" name="Rectangle 5"/>
          <p:cNvSpPr/>
          <p:nvPr/>
        </p:nvSpPr>
        <p:spPr>
          <a:xfrm>
            <a:off x="571472" y="4429132"/>
            <a:ext cx="3643338" cy="2000264"/>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r>
              <a:rPr lang="fr-FR" b="1" dirty="0" smtClean="0">
                <a:solidFill>
                  <a:schemeClr val="tx1"/>
                </a:solidFill>
              </a:rPr>
              <a:t>- Evolution de la dégradation</a:t>
            </a:r>
          </a:p>
          <a:p>
            <a:pPr>
              <a:buFontTx/>
              <a:buChar char="-"/>
            </a:pPr>
            <a:r>
              <a:rPr lang="fr-FR" b="1" dirty="0" smtClean="0">
                <a:solidFill>
                  <a:schemeClr val="tx1"/>
                </a:solidFill>
              </a:rPr>
              <a:t>Réactivité du service de maint.</a:t>
            </a:r>
          </a:p>
          <a:p>
            <a:r>
              <a:rPr lang="fr-FR" b="1" dirty="0" smtClean="0">
                <a:solidFill>
                  <a:schemeClr val="tx1"/>
                </a:solidFill>
              </a:rPr>
              <a:t>   - préparation</a:t>
            </a:r>
          </a:p>
          <a:p>
            <a:r>
              <a:rPr lang="fr-FR" b="1" dirty="0" smtClean="0">
                <a:solidFill>
                  <a:schemeClr val="tx1"/>
                </a:solidFill>
              </a:rPr>
              <a:t>   - rassemblement des moyens</a:t>
            </a:r>
          </a:p>
          <a:p>
            <a:r>
              <a:rPr lang="fr-FR" b="1" dirty="0" smtClean="0">
                <a:solidFill>
                  <a:schemeClr val="tx1"/>
                </a:solidFill>
              </a:rPr>
              <a:t>   - fournitures des pièces </a:t>
            </a:r>
          </a:p>
          <a:p>
            <a:r>
              <a:rPr lang="fr-FR" b="1" dirty="0" smtClean="0">
                <a:solidFill>
                  <a:schemeClr val="tx1"/>
                </a:solidFill>
              </a:rPr>
              <a:t>   -Etc.</a:t>
            </a:r>
          </a:p>
        </p:txBody>
      </p:sp>
      <p:sp>
        <p:nvSpPr>
          <p:cNvPr id="9" name="ZoneTexte 8"/>
          <p:cNvSpPr txBox="1"/>
          <p:nvPr/>
        </p:nvSpPr>
        <p:spPr>
          <a:xfrm>
            <a:off x="1714480" y="2000240"/>
            <a:ext cx="1428760" cy="369332"/>
          </a:xfrm>
          <a:prstGeom prst="rect">
            <a:avLst/>
          </a:prstGeom>
          <a:noFill/>
        </p:spPr>
        <p:txBody>
          <a:bodyPr wrap="square" rtlCol="0">
            <a:spAutoFit/>
          </a:bodyPr>
          <a:lstStyle/>
          <a:p>
            <a:r>
              <a:rPr lang="fr-FR" dirty="0" smtClean="0"/>
              <a:t>Et /ou</a:t>
            </a:r>
            <a:endParaRPr lang="fr-FR" dirty="0"/>
          </a:p>
        </p:txBody>
      </p:sp>
      <p:sp>
        <p:nvSpPr>
          <p:cNvPr id="10" name="Accolade fermante 9"/>
          <p:cNvSpPr/>
          <p:nvPr/>
        </p:nvSpPr>
        <p:spPr>
          <a:xfrm>
            <a:off x="3929058" y="1428736"/>
            <a:ext cx="571504" cy="1857388"/>
          </a:xfrm>
          <a:prstGeom prst="rightBrace">
            <a:avLst>
              <a:gd name="adj1" fmla="val 8333"/>
              <a:gd name="adj2" fmla="val 48813"/>
            </a:avLst>
          </a:prstGeom>
          <a:ln w="38100"/>
        </p:spPr>
        <p:style>
          <a:lnRef idx="1">
            <a:schemeClr val="dk1"/>
          </a:lnRef>
          <a:fillRef idx="0">
            <a:schemeClr val="dk1"/>
          </a:fillRef>
          <a:effectRef idx="0">
            <a:schemeClr val="dk1"/>
          </a:effectRef>
          <a:fontRef idx="minor">
            <a:schemeClr val="tx1"/>
          </a:fontRef>
        </p:style>
        <p:txBody>
          <a:bodyPr rtlCol="0" anchor="ctr"/>
          <a:lstStyle/>
          <a:p>
            <a:pPr algn="ctr"/>
            <a:endParaRPr lang="fr-FR"/>
          </a:p>
        </p:txBody>
      </p:sp>
      <p:sp>
        <p:nvSpPr>
          <p:cNvPr id="7" name="Rectangle 6"/>
          <p:cNvSpPr/>
          <p:nvPr/>
        </p:nvSpPr>
        <p:spPr>
          <a:xfrm>
            <a:off x="7143768" y="4143380"/>
            <a:ext cx="1785950" cy="642942"/>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fr-FR" b="1" dirty="0" smtClean="0">
                <a:solidFill>
                  <a:schemeClr val="tx1"/>
                </a:solidFill>
              </a:rPr>
              <a:t>Seuil d’alarme</a:t>
            </a:r>
          </a:p>
        </p:txBody>
      </p:sp>
      <p:sp>
        <p:nvSpPr>
          <p:cNvPr id="11" name="Accolade fermante 10"/>
          <p:cNvSpPr/>
          <p:nvPr/>
        </p:nvSpPr>
        <p:spPr>
          <a:xfrm>
            <a:off x="6286512" y="2428868"/>
            <a:ext cx="785818" cy="3429024"/>
          </a:xfrm>
          <a:prstGeom prst="rightBrace">
            <a:avLst>
              <a:gd name="adj1" fmla="val 14638"/>
              <a:gd name="adj2" fmla="val 61203"/>
            </a:avLst>
          </a:prstGeom>
          <a:ln w="38100"/>
        </p:spPr>
        <p:style>
          <a:lnRef idx="1">
            <a:schemeClr val="dk1"/>
          </a:lnRef>
          <a:fillRef idx="0">
            <a:schemeClr val="dk1"/>
          </a:fillRef>
          <a:effectRef idx="0">
            <a:schemeClr val="dk1"/>
          </a:effectRef>
          <a:fontRef idx="minor">
            <a:schemeClr val="tx1"/>
          </a:fontRef>
        </p:style>
        <p:txBody>
          <a:bodyPr rtlCol="0" anchor="ctr"/>
          <a:lstStyle/>
          <a:p>
            <a:pPr algn="ctr"/>
            <a:endParaRPr lang="fr-FR"/>
          </a:p>
        </p:txBody>
      </p:sp>
      <p:cxnSp>
        <p:nvCxnSpPr>
          <p:cNvPr id="13" name="Connecteur droit 12"/>
          <p:cNvCxnSpPr>
            <a:stCxn id="11" idx="2"/>
          </p:cNvCxnSpPr>
          <p:nvPr/>
        </p:nvCxnSpPr>
        <p:spPr>
          <a:xfrm rot="16200000" flipV="1">
            <a:off x="5214942" y="4786322"/>
            <a:ext cx="1588" cy="2143140"/>
          </a:xfrm>
          <a:prstGeom prst="line">
            <a:avLst/>
          </a:prstGeom>
          <a:ln w="38100"/>
        </p:spPr>
        <p:style>
          <a:lnRef idx="1">
            <a:schemeClr val="dk1"/>
          </a:lnRef>
          <a:fillRef idx="0">
            <a:schemeClr val="dk1"/>
          </a:fillRef>
          <a:effectRef idx="0">
            <a:schemeClr val="dk1"/>
          </a:effectRef>
          <a:fontRef idx="minor">
            <a:schemeClr val="tx1"/>
          </a:fontRef>
        </p:style>
      </p:cxnSp>
      <p:sp>
        <p:nvSpPr>
          <p:cNvPr id="21" name="ZoneTexte 20"/>
          <p:cNvSpPr txBox="1"/>
          <p:nvPr/>
        </p:nvSpPr>
        <p:spPr>
          <a:xfrm>
            <a:off x="4429124" y="6143644"/>
            <a:ext cx="3571900" cy="369332"/>
          </a:xfrm>
          <a:prstGeom prst="rect">
            <a:avLst/>
          </a:prstGeom>
          <a:noFill/>
        </p:spPr>
        <p:txBody>
          <a:bodyPr wrap="square" rtlCol="0">
            <a:spAutoFit/>
          </a:bodyPr>
          <a:lstStyle/>
          <a:p>
            <a:r>
              <a:rPr lang="fr-FR" dirty="0" err="1" smtClean="0"/>
              <a:t>Fig</a:t>
            </a:r>
            <a:r>
              <a:rPr lang="fr-FR" dirty="0" smtClean="0"/>
              <a:t> 2. Les seuils en MPC</a:t>
            </a:r>
            <a:endParaRPr lang="fr-FR" dirty="0"/>
          </a:p>
        </p:txBody>
      </p:sp>
      <p:sp>
        <p:nvSpPr>
          <p:cNvPr id="12" name="ZoneTexte 11"/>
          <p:cNvSpPr txBox="1"/>
          <p:nvPr/>
        </p:nvSpPr>
        <p:spPr>
          <a:xfrm>
            <a:off x="285720" y="142852"/>
            <a:ext cx="8572560" cy="400110"/>
          </a:xfrm>
          <a:prstGeom prst="rect">
            <a:avLst/>
          </a:prstGeom>
          <a:noFill/>
        </p:spPr>
        <p:txBody>
          <a:bodyPr wrap="square" rtlCol="0">
            <a:spAutoFit/>
          </a:bodyPr>
          <a:lstStyle/>
          <a:p>
            <a:r>
              <a:rPr lang="fr-FR" sz="2000" b="1" dirty="0" smtClean="0">
                <a:latin typeface="Times New Roman" pitchFamily="18" charset="0"/>
                <a:cs typeface="Times New Roman" pitchFamily="18" charset="0"/>
              </a:rPr>
              <a:t>Chapitre 1</a:t>
            </a:r>
            <a:r>
              <a:rPr lang="fr-FR" sz="2000" dirty="0" smtClean="0">
                <a:latin typeface="Times New Roman" pitchFamily="18" charset="0"/>
                <a:cs typeface="Times New Roman" pitchFamily="18" charset="0"/>
              </a:rPr>
              <a:t> :         </a:t>
            </a:r>
            <a:r>
              <a:rPr lang="fr-FR" sz="2000" b="1" dirty="0" smtClean="0">
                <a:latin typeface="Times New Roman" pitchFamily="18" charset="0"/>
                <a:cs typeface="Times New Roman" pitchFamily="18" charset="0"/>
              </a:rPr>
              <a:t>La maintenance préventive conditionnelle et prévisionnelle</a:t>
            </a:r>
            <a:endParaRPr lang="fr-FR" sz="2000" dirty="0" smtClean="0">
              <a:latin typeface="Times New Roman" pitchFamily="18" charset="0"/>
              <a:cs typeface="Times New Roman" pitchFamily="18"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42910" y="785794"/>
            <a:ext cx="8001056" cy="4339650"/>
          </a:xfrm>
          <a:prstGeom prst="rect">
            <a:avLst/>
          </a:prstGeom>
        </p:spPr>
        <p:txBody>
          <a:bodyPr wrap="square">
            <a:spAutoFit/>
          </a:bodyPr>
          <a:lstStyle/>
          <a:p>
            <a:pPr algn="just">
              <a:lnSpc>
                <a:spcPct val="150000"/>
              </a:lnSpc>
            </a:pPr>
            <a:r>
              <a:rPr lang="fr-FR" sz="2400" b="1" dirty="0" smtClean="0">
                <a:latin typeface="Times New Roman" pitchFamily="18" charset="0"/>
                <a:cs typeface="Times New Roman" pitchFamily="18" charset="0"/>
              </a:rPr>
              <a:t>Exemple</a:t>
            </a:r>
            <a:r>
              <a:rPr lang="fr-FR" sz="2400" dirty="0" smtClean="0">
                <a:latin typeface="Times New Roman" pitchFamily="18" charset="0"/>
                <a:cs typeface="Times New Roman" pitchFamily="18" charset="0"/>
              </a:rPr>
              <a:t> </a:t>
            </a:r>
          </a:p>
          <a:p>
            <a:pPr algn="just">
              <a:lnSpc>
                <a:spcPct val="150000"/>
              </a:lnSpc>
            </a:pPr>
            <a:r>
              <a:rPr lang="fr-FR" dirty="0" smtClean="0">
                <a:latin typeface="Times New Roman" pitchFamily="18" charset="0"/>
                <a:cs typeface="Times New Roman" pitchFamily="18" charset="0"/>
              </a:rPr>
              <a:t>	</a:t>
            </a:r>
            <a:r>
              <a:rPr lang="fr-FR" sz="2000" dirty="0" smtClean="0">
                <a:latin typeface="Times New Roman" pitchFamily="18" charset="0"/>
                <a:cs typeface="Times New Roman" pitchFamily="18" charset="0"/>
              </a:rPr>
              <a:t>Pour bien comprendre le problème, prenons l’exemple d’un automobiliste, sur autoroute, découvrant l’alarme de jauge à essence: à quelle distance est la prochaine station ? quelle est la réserve d’essence en litres ? quelle est la consommation en l/km (la loi de dégradation) ? Il doit déduire de ces éléments la conduite à tenir pour décider d’un arrêt préventif. </a:t>
            </a:r>
          </a:p>
          <a:p>
            <a:pPr algn="just">
              <a:lnSpc>
                <a:spcPct val="150000"/>
              </a:lnSpc>
            </a:pPr>
            <a:r>
              <a:rPr lang="fr-FR" sz="2000" dirty="0" smtClean="0">
                <a:latin typeface="Times New Roman" pitchFamily="18" charset="0"/>
                <a:cs typeface="Times New Roman" pitchFamily="18" charset="0"/>
              </a:rPr>
              <a:t>Profitons-en pour comparer l’</a:t>
            </a:r>
            <a:r>
              <a:rPr lang="fr-FR" sz="2000" dirty="0" err="1" smtClean="0">
                <a:latin typeface="Times New Roman" pitchFamily="18" charset="0"/>
                <a:cs typeface="Times New Roman" pitchFamily="18" charset="0"/>
              </a:rPr>
              <a:t>Ipc</a:t>
            </a:r>
            <a:r>
              <a:rPr lang="fr-FR" sz="2000" dirty="0" smtClean="0">
                <a:latin typeface="Times New Roman" pitchFamily="18" charset="0"/>
                <a:cs typeface="Times New Roman" pitchFamily="18" charset="0"/>
              </a:rPr>
              <a:t> (faire le plein) et l’</a:t>
            </a:r>
            <a:r>
              <a:rPr lang="fr-FR" sz="2000" dirty="0" err="1" smtClean="0">
                <a:latin typeface="Times New Roman" pitchFamily="18" charset="0"/>
                <a:cs typeface="Times New Roman" pitchFamily="18" charset="0"/>
              </a:rPr>
              <a:t>Ic</a:t>
            </a:r>
            <a:r>
              <a:rPr lang="fr-FR" sz="2000" dirty="0" smtClean="0">
                <a:latin typeface="Times New Roman" pitchFamily="18" charset="0"/>
                <a:cs typeface="Times New Roman" pitchFamily="18" charset="0"/>
              </a:rPr>
              <a:t> correspondante (après la panne d’essence) : perdre du temps, faire du stop, payer une amende, etc. puis payer le plein ! </a:t>
            </a:r>
            <a:endParaRPr lang="fr-FR" sz="2000" dirty="0">
              <a:latin typeface="Times New Roman" pitchFamily="18" charset="0"/>
              <a:cs typeface="Times New Roman" pitchFamily="18" charset="0"/>
            </a:endParaRPr>
          </a:p>
        </p:txBody>
      </p:sp>
      <p:sp>
        <p:nvSpPr>
          <p:cNvPr id="3" name="ZoneTexte 2"/>
          <p:cNvSpPr txBox="1"/>
          <p:nvPr/>
        </p:nvSpPr>
        <p:spPr>
          <a:xfrm>
            <a:off x="285720" y="142852"/>
            <a:ext cx="8572560" cy="400110"/>
          </a:xfrm>
          <a:prstGeom prst="rect">
            <a:avLst/>
          </a:prstGeom>
          <a:noFill/>
        </p:spPr>
        <p:txBody>
          <a:bodyPr wrap="square" rtlCol="0">
            <a:spAutoFit/>
          </a:bodyPr>
          <a:lstStyle/>
          <a:p>
            <a:r>
              <a:rPr lang="fr-FR" sz="2000" b="1" dirty="0" smtClean="0">
                <a:latin typeface="Times New Roman" pitchFamily="18" charset="0"/>
                <a:cs typeface="Times New Roman" pitchFamily="18" charset="0"/>
              </a:rPr>
              <a:t>Chapitre 1</a:t>
            </a:r>
            <a:r>
              <a:rPr lang="fr-FR" sz="2000" dirty="0" smtClean="0">
                <a:latin typeface="Times New Roman" pitchFamily="18" charset="0"/>
                <a:cs typeface="Times New Roman" pitchFamily="18" charset="0"/>
              </a:rPr>
              <a:t> :         </a:t>
            </a:r>
            <a:r>
              <a:rPr lang="fr-FR" sz="2000" b="1" dirty="0" smtClean="0">
                <a:latin typeface="Times New Roman" pitchFamily="18" charset="0"/>
                <a:cs typeface="Times New Roman" pitchFamily="18" charset="0"/>
              </a:rPr>
              <a:t>La maintenance préventive conditionnelle et prévisionnelle</a:t>
            </a:r>
            <a:endParaRPr lang="fr-FR" sz="2000" dirty="0" smtClean="0">
              <a:latin typeface="Times New Roman" pitchFamily="18" charset="0"/>
              <a:cs typeface="Times New Roman" pitchFamily="18"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85720" y="785794"/>
            <a:ext cx="8643998" cy="5940088"/>
          </a:xfrm>
          <a:prstGeom prst="rect">
            <a:avLst/>
          </a:prstGeom>
          <a:noFill/>
        </p:spPr>
        <p:txBody>
          <a:bodyPr wrap="square" rtlCol="0">
            <a:spAutoFit/>
          </a:bodyPr>
          <a:lstStyle/>
          <a:p>
            <a:r>
              <a:rPr lang="fr-FR" sz="2400" b="1" dirty="0" smtClean="0">
                <a:latin typeface="Times New Roman" pitchFamily="18" charset="0"/>
                <a:cs typeface="Times New Roman" pitchFamily="18" charset="0"/>
              </a:rPr>
              <a:t>III.2. choix des paramètres mesurables</a:t>
            </a:r>
          </a:p>
          <a:p>
            <a:endParaRPr lang="fr-FR" sz="2000" b="1" dirty="0" smtClean="0">
              <a:latin typeface="Times New Roman" pitchFamily="18" charset="0"/>
              <a:cs typeface="Times New Roman" pitchFamily="18" charset="0"/>
            </a:endParaRPr>
          </a:p>
          <a:p>
            <a:pPr>
              <a:lnSpc>
                <a:spcPct val="150000"/>
              </a:lnSpc>
            </a:pPr>
            <a:r>
              <a:rPr lang="fr-FR" sz="2000" dirty="0" smtClean="0">
                <a:latin typeface="Times New Roman" pitchFamily="18" charset="0"/>
                <a:cs typeface="Times New Roman" pitchFamily="18" charset="0"/>
              </a:rPr>
              <a:t>Les paramètres mesurables sont réparti en deux catégorie:</a:t>
            </a:r>
          </a:p>
          <a:p>
            <a:pPr lvl="3">
              <a:lnSpc>
                <a:spcPct val="150000"/>
              </a:lnSpc>
              <a:buFontTx/>
              <a:buChar char="-"/>
            </a:pPr>
            <a:r>
              <a:rPr lang="fr-FR" sz="2000" dirty="0" smtClean="0">
                <a:latin typeface="Times New Roman" pitchFamily="18" charset="0"/>
                <a:cs typeface="Times New Roman" pitchFamily="18" charset="0"/>
              </a:rPr>
              <a:t>Les paramètres directs </a:t>
            </a:r>
          </a:p>
          <a:p>
            <a:pPr lvl="3">
              <a:lnSpc>
                <a:spcPct val="150000"/>
              </a:lnSpc>
              <a:buFontTx/>
              <a:buChar char="-"/>
            </a:pPr>
            <a:r>
              <a:rPr lang="fr-FR" sz="2000" dirty="0" smtClean="0">
                <a:latin typeface="Times New Roman" pitchFamily="18" charset="0"/>
                <a:cs typeface="Times New Roman" pitchFamily="18" charset="0"/>
              </a:rPr>
              <a:t>Les paramètres indirects</a:t>
            </a:r>
          </a:p>
          <a:p>
            <a:pPr marL="342900" indent="-342900">
              <a:lnSpc>
                <a:spcPct val="150000"/>
              </a:lnSpc>
              <a:buAutoNum type="alphaLcParenR"/>
            </a:pPr>
            <a:r>
              <a:rPr lang="fr-FR" sz="2400" b="1" dirty="0" smtClean="0">
                <a:latin typeface="Times New Roman" pitchFamily="18" charset="0"/>
                <a:cs typeface="Times New Roman" pitchFamily="18" charset="0"/>
              </a:rPr>
              <a:t>Les paramètres directs:</a:t>
            </a:r>
          </a:p>
          <a:p>
            <a:pPr marL="342900" indent="-342900" algn="just">
              <a:lnSpc>
                <a:spcPct val="150000"/>
              </a:lnSpc>
            </a:pPr>
            <a:r>
              <a:rPr lang="fr-FR" sz="2000" b="1" dirty="0" smtClean="0">
                <a:latin typeface="Times New Roman" pitchFamily="18" charset="0"/>
                <a:cs typeface="Times New Roman" pitchFamily="18" charset="0"/>
              </a:rPr>
              <a:t> 	C</a:t>
            </a:r>
            <a:r>
              <a:rPr lang="fr-FR" sz="2000" dirty="0" smtClean="0">
                <a:latin typeface="Times New Roman" pitchFamily="18" charset="0"/>
                <a:cs typeface="Times New Roman" pitchFamily="18" charset="0"/>
              </a:rPr>
              <a:t>e sont des grandeurs dont on peut détecter, surveiller et mesurer facilement l’évolution. Parmi ceux-ci, citons la pression, la température, le débit, la position, la composition…</a:t>
            </a:r>
          </a:p>
          <a:p>
            <a:pPr marL="342900" indent="-342900">
              <a:lnSpc>
                <a:spcPct val="150000"/>
              </a:lnSpc>
            </a:pPr>
            <a:r>
              <a:rPr lang="fr-FR" sz="2000" dirty="0" smtClean="0">
                <a:latin typeface="Times New Roman" pitchFamily="18" charset="0"/>
                <a:cs typeface="Times New Roman" pitchFamily="18" charset="0"/>
              </a:rPr>
              <a:t>	</a:t>
            </a:r>
          </a:p>
          <a:p>
            <a:pPr marL="342900" indent="-342900">
              <a:lnSpc>
                <a:spcPct val="150000"/>
              </a:lnSpc>
            </a:pPr>
            <a:r>
              <a:rPr lang="fr-FR" sz="2000" dirty="0" smtClean="0">
                <a:latin typeface="Times New Roman" pitchFamily="18" charset="0"/>
                <a:cs typeface="Times New Roman" pitchFamily="18" charset="0"/>
              </a:rPr>
              <a:t>Des capteurs résidents ou intégrés ou un système autonome portable renseigne sur l’évolution de ces paramètres par rapport à une valeur de référence compatible avec le bon fonctionnement</a:t>
            </a:r>
            <a:r>
              <a:rPr lang="fr-FR" dirty="0" smtClean="0">
                <a:latin typeface="Times New Roman" pitchFamily="18" charset="0"/>
                <a:cs typeface="Times New Roman" pitchFamily="18" charset="0"/>
              </a:rPr>
              <a:t>.</a:t>
            </a:r>
            <a:endParaRPr lang="fr-FR" dirty="0"/>
          </a:p>
        </p:txBody>
      </p:sp>
      <p:sp>
        <p:nvSpPr>
          <p:cNvPr id="3" name="ZoneTexte 2"/>
          <p:cNvSpPr txBox="1"/>
          <p:nvPr/>
        </p:nvSpPr>
        <p:spPr>
          <a:xfrm>
            <a:off x="285720" y="142852"/>
            <a:ext cx="8572560" cy="400110"/>
          </a:xfrm>
          <a:prstGeom prst="rect">
            <a:avLst/>
          </a:prstGeom>
          <a:noFill/>
        </p:spPr>
        <p:txBody>
          <a:bodyPr wrap="square" rtlCol="0">
            <a:spAutoFit/>
          </a:bodyPr>
          <a:lstStyle/>
          <a:p>
            <a:r>
              <a:rPr lang="fr-FR" sz="2000" b="1" dirty="0" smtClean="0">
                <a:latin typeface="Times New Roman" pitchFamily="18" charset="0"/>
                <a:cs typeface="Times New Roman" pitchFamily="18" charset="0"/>
              </a:rPr>
              <a:t>Chapitre 1</a:t>
            </a:r>
            <a:r>
              <a:rPr lang="fr-FR" sz="2000" dirty="0" smtClean="0">
                <a:latin typeface="Times New Roman" pitchFamily="18" charset="0"/>
                <a:cs typeface="Times New Roman" pitchFamily="18" charset="0"/>
              </a:rPr>
              <a:t> :         </a:t>
            </a:r>
            <a:r>
              <a:rPr lang="fr-FR" sz="2000" b="1" dirty="0" smtClean="0">
                <a:latin typeface="Times New Roman" pitchFamily="18" charset="0"/>
                <a:cs typeface="Times New Roman" pitchFamily="18" charset="0"/>
              </a:rPr>
              <a:t>La maintenance préventive conditionnelle et prévisionnelle</a:t>
            </a:r>
            <a:endParaRPr lang="fr-FR" sz="2000" dirty="0" smtClean="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500034" y="714356"/>
            <a:ext cx="8286808" cy="5940088"/>
          </a:xfrm>
          <a:prstGeom prst="rect">
            <a:avLst/>
          </a:prstGeom>
          <a:noFill/>
        </p:spPr>
        <p:txBody>
          <a:bodyPr wrap="square" rtlCol="0">
            <a:spAutoFit/>
          </a:bodyPr>
          <a:lstStyle/>
          <a:p>
            <a:r>
              <a:rPr lang="fr-FR" sz="2000" b="1" dirty="0" smtClean="0">
                <a:latin typeface="Times New Roman" pitchFamily="18" charset="0"/>
                <a:cs typeface="Times New Roman" pitchFamily="18" charset="0"/>
              </a:rPr>
              <a:t>b) Les paramètres indirects:</a:t>
            </a:r>
          </a:p>
          <a:p>
            <a:pPr algn="just">
              <a:lnSpc>
                <a:spcPct val="150000"/>
              </a:lnSpc>
            </a:pPr>
            <a:r>
              <a:rPr lang="fr-FR" sz="2000" dirty="0" smtClean="0">
                <a:latin typeface="Times New Roman" pitchFamily="18" charset="0"/>
                <a:cs typeface="Times New Roman" pitchFamily="18" charset="0"/>
              </a:rPr>
              <a:t>Ce sont des grandeurs pour lesquelles une forte corrélation a été établie entre leur évolution et un phénomène responsable de la dérive d’état.</a:t>
            </a:r>
          </a:p>
          <a:p>
            <a:pPr>
              <a:lnSpc>
                <a:spcPct val="150000"/>
              </a:lnSpc>
            </a:pPr>
            <a:r>
              <a:rPr lang="fr-FR" sz="2000" dirty="0" smtClean="0">
                <a:latin typeface="Times New Roman" pitchFamily="18" charset="0"/>
                <a:cs typeface="Times New Roman" pitchFamily="18" charset="0"/>
              </a:rPr>
              <a:t>La surveillance par paramètres indirects évite:</a:t>
            </a:r>
          </a:p>
          <a:p>
            <a:pPr>
              <a:lnSpc>
                <a:spcPct val="150000"/>
              </a:lnSpc>
            </a:pPr>
            <a:r>
              <a:rPr lang="fr-FR" sz="2000" dirty="0" smtClean="0">
                <a:latin typeface="Times New Roman" pitchFamily="18" charset="0"/>
                <a:cs typeface="Times New Roman" pitchFamily="18" charset="0"/>
              </a:rPr>
              <a:t>de </a:t>
            </a:r>
            <a:r>
              <a:rPr lang="fr-FR" sz="2000" b="1" dirty="0" smtClean="0">
                <a:latin typeface="Times New Roman" pitchFamily="18" charset="0"/>
                <a:cs typeface="Times New Roman" pitchFamily="18" charset="0"/>
              </a:rPr>
              <a:t>nombreux démontages </a:t>
            </a:r>
            <a:r>
              <a:rPr lang="fr-FR" sz="2000" dirty="0" smtClean="0">
                <a:latin typeface="Times New Roman" pitchFamily="18" charset="0"/>
                <a:cs typeface="Times New Roman" pitchFamily="18" charset="0"/>
              </a:rPr>
              <a:t>facteurs </a:t>
            </a:r>
            <a:r>
              <a:rPr lang="fr-FR" sz="2000" b="1" dirty="0" smtClean="0">
                <a:latin typeface="Times New Roman" pitchFamily="18" charset="0"/>
                <a:cs typeface="Times New Roman" pitchFamily="18" charset="0"/>
              </a:rPr>
              <a:t>d’usure</a:t>
            </a:r>
            <a:r>
              <a:rPr lang="fr-FR" sz="2000" dirty="0" smtClean="0">
                <a:latin typeface="Times New Roman" pitchFamily="18" charset="0"/>
                <a:cs typeface="Times New Roman" pitchFamily="18" charset="0"/>
              </a:rPr>
              <a:t>, de </a:t>
            </a:r>
            <a:r>
              <a:rPr lang="fr-FR" sz="2000" b="1" dirty="0" smtClean="0">
                <a:latin typeface="Times New Roman" pitchFamily="18" charset="0"/>
                <a:cs typeface="Times New Roman" pitchFamily="18" charset="0"/>
              </a:rPr>
              <a:t>perte de temps </a:t>
            </a:r>
            <a:r>
              <a:rPr lang="fr-FR" sz="2000" dirty="0" smtClean="0">
                <a:latin typeface="Times New Roman" pitchFamily="18" charset="0"/>
                <a:cs typeface="Times New Roman" pitchFamily="18" charset="0"/>
              </a:rPr>
              <a:t>et </a:t>
            </a:r>
            <a:r>
              <a:rPr lang="fr-FR" sz="2000" b="1" dirty="0" smtClean="0">
                <a:latin typeface="Times New Roman" pitchFamily="18" charset="0"/>
                <a:cs typeface="Times New Roman" pitchFamily="18" charset="0"/>
              </a:rPr>
              <a:t>d’arrêts de production</a:t>
            </a:r>
            <a:r>
              <a:rPr lang="fr-FR" sz="2000" dirty="0" smtClean="0">
                <a:latin typeface="Times New Roman" pitchFamily="18" charset="0"/>
                <a:cs typeface="Times New Roman" pitchFamily="18" charset="0"/>
              </a:rPr>
              <a:t>.</a:t>
            </a:r>
          </a:p>
          <a:p>
            <a:pPr>
              <a:lnSpc>
                <a:spcPct val="150000"/>
              </a:lnSpc>
            </a:pPr>
            <a:r>
              <a:rPr lang="fr-FR" sz="2000" dirty="0" smtClean="0">
                <a:latin typeface="Times New Roman" pitchFamily="18" charset="0"/>
                <a:cs typeface="Times New Roman" pitchFamily="18" charset="0"/>
              </a:rPr>
              <a:t>De plus elle autorise le contrôle en cours de fonctionnement:</a:t>
            </a:r>
          </a:p>
          <a:p>
            <a:pPr lvl="1">
              <a:lnSpc>
                <a:spcPct val="150000"/>
              </a:lnSpc>
              <a:buFontTx/>
              <a:buChar char="-"/>
            </a:pPr>
            <a:r>
              <a:rPr lang="fr-FR" sz="2000" dirty="0" smtClean="0">
                <a:latin typeface="Times New Roman" pitchFamily="18" charset="0"/>
                <a:cs typeface="Times New Roman" pitchFamily="18" charset="0"/>
              </a:rPr>
              <a:t> d’éléments en mouvement,</a:t>
            </a:r>
          </a:p>
          <a:p>
            <a:pPr lvl="1">
              <a:lnSpc>
                <a:spcPct val="150000"/>
              </a:lnSpc>
              <a:buFontTx/>
              <a:buChar char="-"/>
            </a:pPr>
            <a:r>
              <a:rPr lang="fr-FR" sz="2000" dirty="0" smtClean="0">
                <a:latin typeface="Times New Roman" pitchFamily="18" charset="0"/>
                <a:cs typeface="Times New Roman" pitchFamily="18" charset="0"/>
              </a:rPr>
              <a:t> d’éléments chauds</a:t>
            </a:r>
          </a:p>
          <a:p>
            <a:pPr lvl="1">
              <a:lnSpc>
                <a:spcPct val="150000"/>
              </a:lnSpc>
              <a:buFontTx/>
              <a:buChar char="-"/>
            </a:pPr>
            <a:r>
              <a:rPr lang="fr-FR" sz="2000" dirty="0" smtClean="0">
                <a:latin typeface="Times New Roman" pitchFamily="18" charset="0"/>
                <a:cs typeface="Times New Roman" pitchFamily="18" charset="0"/>
              </a:rPr>
              <a:t> d’éléments sous tension électrique</a:t>
            </a:r>
          </a:p>
          <a:p>
            <a:pPr lvl="1">
              <a:lnSpc>
                <a:spcPct val="150000"/>
              </a:lnSpc>
              <a:buFontTx/>
              <a:buChar char="-"/>
            </a:pPr>
            <a:r>
              <a:rPr lang="fr-FR" sz="2000" dirty="0" smtClean="0">
                <a:latin typeface="Times New Roman" pitchFamily="18" charset="0"/>
                <a:cs typeface="Times New Roman" pitchFamily="18" charset="0"/>
              </a:rPr>
              <a:t> d’éléments inaccessible</a:t>
            </a:r>
          </a:p>
          <a:p>
            <a:pPr lvl="1">
              <a:lnSpc>
                <a:spcPct val="150000"/>
              </a:lnSpc>
              <a:buFontTx/>
              <a:buChar char="-"/>
            </a:pPr>
            <a:r>
              <a:rPr lang="fr-FR" sz="2000" dirty="0" smtClean="0">
                <a:latin typeface="Times New Roman" pitchFamily="18" charset="0"/>
                <a:cs typeface="Times New Roman" pitchFamily="18" charset="0"/>
              </a:rPr>
              <a:t> d’éléments polluants ou ne devant pas être pollués</a:t>
            </a:r>
          </a:p>
          <a:p>
            <a:pPr lvl="1">
              <a:lnSpc>
                <a:spcPct val="150000"/>
              </a:lnSpc>
              <a:buFontTx/>
              <a:buChar char="-"/>
            </a:pPr>
            <a:r>
              <a:rPr lang="fr-FR" sz="2000" dirty="0" smtClean="0">
                <a:latin typeface="Times New Roman" pitchFamily="18" charset="0"/>
                <a:cs typeface="Times New Roman" pitchFamily="18" charset="0"/>
              </a:rPr>
              <a:t> d’éléments situés en milieu dangereux…</a:t>
            </a:r>
          </a:p>
        </p:txBody>
      </p:sp>
      <p:sp>
        <p:nvSpPr>
          <p:cNvPr id="3" name="ZoneTexte 2"/>
          <p:cNvSpPr txBox="1"/>
          <p:nvPr/>
        </p:nvSpPr>
        <p:spPr>
          <a:xfrm>
            <a:off x="285720" y="142852"/>
            <a:ext cx="8572560" cy="400110"/>
          </a:xfrm>
          <a:prstGeom prst="rect">
            <a:avLst/>
          </a:prstGeom>
          <a:noFill/>
        </p:spPr>
        <p:txBody>
          <a:bodyPr wrap="square" rtlCol="0">
            <a:spAutoFit/>
          </a:bodyPr>
          <a:lstStyle/>
          <a:p>
            <a:r>
              <a:rPr lang="fr-FR" sz="2000" b="1" dirty="0" smtClean="0">
                <a:latin typeface="Times New Roman" pitchFamily="18" charset="0"/>
                <a:cs typeface="Times New Roman" pitchFamily="18" charset="0"/>
              </a:rPr>
              <a:t>Chapitre 1</a:t>
            </a:r>
            <a:r>
              <a:rPr lang="fr-FR" sz="2000" dirty="0" smtClean="0">
                <a:latin typeface="Times New Roman" pitchFamily="18" charset="0"/>
                <a:cs typeface="Times New Roman" pitchFamily="18" charset="0"/>
              </a:rPr>
              <a:t> :         </a:t>
            </a:r>
            <a:r>
              <a:rPr lang="fr-FR" sz="2000" b="1" dirty="0" smtClean="0">
                <a:latin typeface="Times New Roman" pitchFamily="18" charset="0"/>
                <a:cs typeface="Times New Roman" pitchFamily="18" charset="0"/>
              </a:rPr>
              <a:t>La maintenance préventive conditionnelle et prévisionnelle</a:t>
            </a:r>
            <a:endParaRPr lang="fr-FR" sz="2000" dirty="0" smtClean="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au 2"/>
          <p:cNvGraphicFramePr>
            <a:graphicFrameLocks noGrp="1"/>
          </p:cNvGraphicFramePr>
          <p:nvPr>
            <p:extLst>
              <p:ext uri="{D42A27DB-BD31-4B8C-83A1-F6EECF244321}">
                <p14:modId xmlns="" xmlns:p14="http://schemas.microsoft.com/office/powerpoint/2010/main" val="814656530"/>
              </p:ext>
            </p:extLst>
          </p:nvPr>
        </p:nvGraphicFramePr>
        <p:xfrm>
          <a:off x="785786" y="1643050"/>
          <a:ext cx="7429552" cy="4500594"/>
        </p:xfrm>
        <a:graphic>
          <a:graphicData uri="http://schemas.openxmlformats.org/drawingml/2006/table">
            <a:tbl>
              <a:tblPr firstRow="1" bandRow="1">
                <a:tableStyleId>{5C22544A-7EE6-4342-B048-85BDC9FD1C3A}</a:tableStyleId>
              </a:tblPr>
              <a:tblGrid>
                <a:gridCol w="3714776"/>
                <a:gridCol w="3714776"/>
              </a:tblGrid>
              <a:tr h="545753">
                <a:tc>
                  <a:txBody>
                    <a:bodyPr/>
                    <a:lstStyle/>
                    <a:p>
                      <a:r>
                        <a:rPr lang="fr-FR" sz="2000" b="1" dirty="0" smtClean="0"/>
                        <a:t>Paramètres indirects</a:t>
                      </a:r>
                      <a:endParaRPr lang="fr-FR" sz="2000" b="1" dirty="0"/>
                    </a:p>
                  </a:txBody>
                  <a:tcPr/>
                </a:tc>
                <a:tc>
                  <a:txBody>
                    <a:bodyPr/>
                    <a:lstStyle/>
                    <a:p>
                      <a:r>
                        <a:rPr lang="fr-FR" sz="2000" b="1" dirty="0" smtClean="0"/>
                        <a:t>Paramètres directs</a:t>
                      </a:r>
                      <a:endParaRPr lang="fr-FR" sz="2000" b="1" dirty="0"/>
                    </a:p>
                  </a:txBody>
                  <a:tcPr/>
                </a:tc>
              </a:tr>
              <a:tr h="852272">
                <a:tc>
                  <a:txBody>
                    <a:bodyPr/>
                    <a:lstStyle/>
                    <a:p>
                      <a:r>
                        <a:rPr lang="fr-FR" sz="2000" b="1" dirty="0" smtClean="0">
                          <a:latin typeface="Times New Roman" pitchFamily="18" charset="0"/>
                          <a:cs typeface="Times New Roman" pitchFamily="18" charset="0"/>
                        </a:rPr>
                        <a:t>Pollution d’un fluide</a:t>
                      </a:r>
                      <a:endParaRPr lang="fr-FR" sz="2000" b="1"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r-FR" sz="2000" b="1" dirty="0" smtClean="0">
                          <a:latin typeface="Times New Roman" pitchFamily="18" charset="0"/>
                          <a:cs typeface="Times New Roman" pitchFamily="18" charset="0"/>
                        </a:rPr>
                        <a:t>Usure de moteur </a:t>
                      </a:r>
                    </a:p>
                    <a:p>
                      <a:pPr marL="0" marR="0" indent="0" algn="l" defTabSz="914400" rtl="0" eaLnBrk="1" fontAlgn="auto" latinLnBrk="0" hangingPunct="1">
                        <a:lnSpc>
                          <a:spcPct val="100000"/>
                        </a:lnSpc>
                        <a:spcBef>
                          <a:spcPts val="0"/>
                        </a:spcBef>
                        <a:spcAft>
                          <a:spcPts val="0"/>
                        </a:spcAft>
                        <a:buClrTx/>
                        <a:buSzTx/>
                        <a:buFontTx/>
                        <a:buNone/>
                        <a:tabLst/>
                        <a:defRPr/>
                      </a:pPr>
                      <a:r>
                        <a:rPr lang="fr-FR" sz="2000" b="1" dirty="0" smtClean="0">
                          <a:latin typeface="Times New Roman" pitchFamily="18" charset="0"/>
                          <a:cs typeface="Times New Roman" pitchFamily="18" charset="0"/>
                        </a:rPr>
                        <a:t>Usure d’une canalisation</a:t>
                      </a:r>
                    </a:p>
                  </a:txBody>
                  <a:tcPr/>
                </a:tc>
              </a:tr>
              <a:tr h="852272">
                <a:tc>
                  <a:txBody>
                    <a:bodyPr/>
                    <a:lstStyle/>
                    <a:p>
                      <a:r>
                        <a:rPr lang="fr-FR" sz="2000" b="1" dirty="0" smtClean="0">
                          <a:latin typeface="Times New Roman" pitchFamily="18" charset="0"/>
                          <a:cs typeface="Times New Roman" pitchFamily="18" charset="0"/>
                        </a:rPr>
                        <a:t>Echauffement</a:t>
                      </a:r>
                      <a:endParaRPr lang="fr-FR" sz="2000" b="1"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r-FR" sz="2000" b="1" dirty="0" smtClean="0">
                          <a:latin typeface="Times New Roman" pitchFamily="18" charset="0"/>
                          <a:cs typeface="Times New Roman" pitchFamily="18" charset="0"/>
                        </a:rPr>
                        <a:t> jeux dans un guidage</a:t>
                      </a:r>
                    </a:p>
                    <a:p>
                      <a:pPr marL="0" marR="0" indent="0" algn="l" defTabSz="914400" rtl="0" eaLnBrk="1" fontAlgn="auto" latinLnBrk="0" hangingPunct="1">
                        <a:lnSpc>
                          <a:spcPct val="100000"/>
                        </a:lnSpc>
                        <a:spcBef>
                          <a:spcPts val="0"/>
                        </a:spcBef>
                        <a:spcAft>
                          <a:spcPts val="0"/>
                        </a:spcAft>
                        <a:buClrTx/>
                        <a:buSzTx/>
                        <a:buFontTx/>
                        <a:buNone/>
                        <a:tabLst/>
                        <a:defRPr/>
                      </a:pPr>
                      <a:r>
                        <a:rPr lang="fr-FR" sz="2000" b="1" dirty="0" smtClean="0">
                          <a:latin typeface="Times New Roman" pitchFamily="18" charset="0"/>
                          <a:cs typeface="Times New Roman" pitchFamily="18" charset="0"/>
                        </a:rPr>
                        <a:t>mauvaise connexion électrique</a:t>
                      </a:r>
                    </a:p>
                  </a:txBody>
                  <a:tcPr/>
                </a:tc>
              </a:tr>
              <a:tr h="852272">
                <a:tc>
                  <a:txBody>
                    <a:bodyPr/>
                    <a:lstStyle/>
                    <a:p>
                      <a:r>
                        <a:rPr lang="fr-FR" sz="2000" b="1" dirty="0" smtClean="0">
                          <a:latin typeface="Times New Roman" pitchFamily="18" charset="0"/>
                          <a:cs typeface="Times New Roman" pitchFamily="18" charset="0"/>
                        </a:rPr>
                        <a:t>vibration</a:t>
                      </a:r>
                      <a:endParaRPr lang="fr-FR" sz="2000" b="1" dirty="0"/>
                    </a:p>
                  </a:txBody>
                  <a:tcPr/>
                </a:tc>
                <a:tc>
                  <a:txBody>
                    <a:bodyPr/>
                    <a:lstStyle/>
                    <a:p>
                      <a:r>
                        <a:rPr lang="fr-FR" sz="2000" b="1" dirty="0" smtClean="0">
                          <a:latin typeface="Times New Roman" pitchFamily="18" charset="0"/>
                          <a:cs typeface="Times New Roman" pitchFamily="18" charset="0"/>
                        </a:rPr>
                        <a:t>défaut d’un roulement,</a:t>
                      </a:r>
                    </a:p>
                    <a:p>
                      <a:r>
                        <a:rPr lang="fr-FR" sz="2000" b="1" dirty="0" smtClean="0">
                          <a:latin typeface="Times New Roman" pitchFamily="18" charset="0"/>
                          <a:cs typeface="Times New Roman" pitchFamily="18" charset="0"/>
                        </a:rPr>
                        <a:t>cavitation </a:t>
                      </a:r>
                      <a:endParaRPr lang="fr-FR" sz="2000" b="1" dirty="0"/>
                    </a:p>
                  </a:txBody>
                  <a:tcPr/>
                </a:tc>
              </a:tr>
              <a:tr h="545753">
                <a:tc>
                  <a:txBody>
                    <a:bodyPr/>
                    <a:lstStyle/>
                    <a:p>
                      <a:r>
                        <a:rPr lang="fr-FR" sz="2000" b="1" dirty="0" smtClean="0">
                          <a:latin typeface="Times New Roman" pitchFamily="18" charset="0"/>
                          <a:cs typeface="Times New Roman" pitchFamily="18" charset="0"/>
                        </a:rPr>
                        <a:t>Conductivité</a:t>
                      </a:r>
                      <a:endParaRPr lang="fr-FR" sz="2000" b="1"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r-FR" sz="2000" b="1" dirty="0" smtClean="0">
                          <a:latin typeface="Times New Roman" pitchFamily="18" charset="0"/>
                          <a:cs typeface="Times New Roman" pitchFamily="18" charset="0"/>
                        </a:rPr>
                        <a:t>corrosion</a:t>
                      </a:r>
                    </a:p>
                  </a:txBody>
                  <a:tcPr/>
                </a:tc>
              </a:tr>
              <a:tr h="852272">
                <a:tc>
                  <a:txBody>
                    <a:bodyPr/>
                    <a:lstStyle/>
                    <a:p>
                      <a:r>
                        <a:rPr lang="fr-FR" sz="2000" b="1" dirty="0" smtClean="0">
                          <a:latin typeface="Times New Roman" pitchFamily="18" charset="0"/>
                          <a:cs typeface="Times New Roman" pitchFamily="18" charset="0"/>
                        </a:rPr>
                        <a:t>Variation de débit de fluide </a:t>
                      </a:r>
                      <a:endParaRPr lang="fr-FR" sz="2000" b="1"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r-FR" sz="2000" b="1" dirty="0" smtClean="0">
                          <a:latin typeface="Times New Roman" pitchFamily="18" charset="0"/>
                          <a:cs typeface="Times New Roman" pitchFamily="18" charset="0"/>
                        </a:rPr>
                        <a:t>colmatage d’un filtre</a:t>
                      </a:r>
                    </a:p>
                    <a:p>
                      <a:pPr marL="0" marR="0" indent="0" algn="l" defTabSz="914400" rtl="0" eaLnBrk="1" fontAlgn="auto" latinLnBrk="0" hangingPunct="1">
                        <a:lnSpc>
                          <a:spcPct val="100000"/>
                        </a:lnSpc>
                        <a:spcBef>
                          <a:spcPts val="0"/>
                        </a:spcBef>
                        <a:spcAft>
                          <a:spcPts val="0"/>
                        </a:spcAft>
                        <a:buClrTx/>
                        <a:buSzTx/>
                        <a:buFontTx/>
                        <a:buNone/>
                        <a:tabLst/>
                        <a:defRPr/>
                      </a:pPr>
                      <a:r>
                        <a:rPr lang="fr-FR" sz="2000" b="1" dirty="0" smtClean="0">
                          <a:latin typeface="Times New Roman" pitchFamily="18" charset="0"/>
                          <a:cs typeface="Times New Roman" pitchFamily="18" charset="0"/>
                        </a:rPr>
                        <a:t> fuite</a:t>
                      </a:r>
                    </a:p>
                  </a:txBody>
                  <a:tcPr/>
                </a:tc>
              </a:tr>
            </a:tbl>
          </a:graphicData>
        </a:graphic>
      </p:graphicFrame>
      <p:sp>
        <p:nvSpPr>
          <p:cNvPr id="4" name="ZoneTexte 3"/>
          <p:cNvSpPr txBox="1"/>
          <p:nvPr/>
        </p:nvSpPr>
        <p:spPr>
          <a:xfrm>
            <a:off x="928662" y="857232"/>
            <a:ext cx="2000264" cy="523220"/>
          </a:xfrm>
          <a:prstGeom prst="rect">
            <a:avLst/>
          </a:prstGeom>
          <a:noFill/>
        </p:spPr>
        <p:txBody>
          <a:bodyPr wrap="square" rtlCol="0">
            <a:spAutoFit/>
          </a:bodyPr>
          <a:lstStyle/>
          <a:p>
            <a:r>
              <a:rPr lang="fr-FR" sz="2800" b="1" dirty="0" smtClean="0"/>
              <a:t>Exemples</a:t>
            </a:r>
            <a:endParaRPr lang="fr-FR" sz="2800" b="1" dirty="0"/>
          </a:p>
        </p:txBody>
      </p:sp>
      <p:sp>
        <p:nvSpPr>
          <p:cNvPr id="5" name="ZoneTexte 4"/>
          <p:cNvSpPr txBox="1"/>
          <p:nvPr/>
        </p:nvSpPr>
        <p:spPr>
          <a:xfrm>
            <a:off x="285720" y="142852"/>
            <a:ext cx="8572560" cy="400110"/>
          </a:xfrm>
          <a:prstGeom prst="rect">
            <a:avLst/>
          </a:prstGeom>
          <a:noFill/>
        </p:spPr>
        <p:txBody>
          <a:bodyPr wrap="square" rtlCol="0">
            <a:spAutoFit/>
          </a:bodyPr>
          <a:lstStyle/>
          <a:p>
            <a:r>
              <a:rPr lang="fr-FR" sz="2000" b="1" dirty="0" smtClean="0">
                <a:latin typeface="Times New Roman" pitchFamily="18" charset="0"/>
                <a:cs typeface="Times New Roman" pitchFamily="18" charset="0"/>
              </a:rPr>
              <a:t>Chapitre 1</a:t>
            </a:r>
            <a:r>
              <a:rPr lang="fr-FR" sz="2000" dirty="0" smtClean="0">
                <a:latin typeface="Times New Roman" pitchFamily="18" charset="0"/>
                <a:cs typeface="Times New Roman" pitchFamily="18" charset="0"/>
              </a:rPr>
              <a:t> :         </a:t>
            </a:r>
            <a:r>
              <a:rPr lang="fr-FR" sz="2000" b="1" dirty="0" smtClean="0">
                <a:latin typeface="Times New Roman" pitchFamily="18" charset="0"/>
                <a:cs typeface="Times New Roman" pitchFamily="18" charset="0"/>
              </a:rPr>
              <a:t>La maintenance préventive conditionnelle et prévisionnelle</a:t>
            </a:r>
            <a:endParaRPr lang="fr-FR" sz="2000" dirty="0" smtClean="0">
              <a:latin typeface="Times New Roman" pitchFamily="18" charset="0"/>
              <a:cs typeface="Times New Roman" pitchFamily="18" charset="0"/>
            </a:endParaRPr>
          </a:p>
        </p:txBody>
      </p:sp>
    </p:spTree>
    <p:extLst>
      <p:ext uri="{BB962C8B-B14F-4D97-AF65-F5344CB8AC3E}">
        <p14:creationId xmlns="" xmlns:p14="http://schemas.microsoft.com/office/powerpoint/2010/main" val="426950286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 name="Ellipse 43"/>
          <p:cNvSpPr/>
          <p:nvPr/>
        </p:nvSpPr>
        <p:spPr>
          <a:xfrm>
            <a:off x="6786578" y="1714488"/>
            <a:ext cx="142876" cy="14287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cxnSp>
        <p:nvCxnSpPr>
          <p:cNvPr id="3" name="Connecteur droit 2"/>
          <p:cNvCxnSpPr/>
          <p:nvPr/>
        </p:nvCxnSpPr>
        <p:spPr>
          <a:xfrm>
            <a:off x="928662" y="2428868"/>
            <a:ext cx="2571768"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4" name="Connecteur droit 3"/>
          <p:cNvCxnSpPr/>
          <p:nvPr/>
        </p:nvCxnSpPr>
        <p:spPr>
          <a:xfrm>
            <a:off x="6095834" y="2571744"/>
            <a:ext cx="15480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5" name="Connecteur droit 4"/>
          <p:cNvCxnSpPr/>
          <p:nvPr/>
        </p:nvCxnSpPr>
        <p:spPr>
          <a:xfrm>
            <a:off x="6095834" y="2724144"/>
            <a:ext cx="15480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6" name="Connecteur droit 5"/>
          <p:cNvCxnSpPr/>
          <p:nvPr/>
        </p:nvCxnSpPr>
        <p:spPr>
          <a:xfrm>
            <a:off x="6095834" y="2876544"/>
            <a:ext cx="15480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7" name="Connecteur droit 6"/>
          <p:cNvCxnSpPr/>
          <p:nvPr/>
        </p:nvCxnSpPr>
        <p:spPr>
          <a:xfrm>
            <a:off x="6024396" y="3041650"/>
            <a:ext cx="15480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8" name="Connecteur droit 7"/>
          <p:cNvCxnSpPr/>
          <p:nvPr/>
        </p:nvCxnSpPr>
        <p:spPr>
          <a:xfrm>
            <a:off x="6024396" y="3194050"/>
            <a:ext cx="15480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9" name="Connecteur droit 8"/>
          <p:cNvCxnSpPr/>
          <p:nvPr/>
        </p:nvCxnSpPr>
        <p:spPr>
          <a:xfrm>
            <a:off x="928662" y="3355974"/>
            <a:ext cx="2571768" cy="1588"/>
          </a:xfrm>
          <a:prstGeom prst="line">
            <a:avLst/>
          </a:prstGeom>
        </p:spPr>
        <p:style>
          <a:lnRef idx="1">
            <a:schemeClr val="accent1"/>
          </a:lnRef>
          <a:fillRef idx="0">
            <a:schemeClr val="accent1"/>
          </a:fillRef>
          <a:effectRef idx="0">
            <a:schemeClr val="accent1"/>
          </a:effectRef>
          <a:fontRef idx="minor">
            <a:schemeClr val="tx1"/>
          </a:fontRef>
        </p:style>
      </p:cxnSp>
      <p:sp>
        <p:nvSpPr>
          <p:cNvPr id="11" name="Ellipse 10"/>
          <p:cNvSpPr/>
          <p:nvPr/>
        </p:nvSpPr>
        <p:spPr>
          <a:xfrm>
            <a:off x="2000232" y="2428868"/>
            <a:ext cx="142876" cy="92869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2" name="Parallélogramme 11"/>
          <p:cNvSpPr/>
          <p:nvPr/>
        </p:nvSpPr>
        <p:spPr>
          <a:xfrm>
            <a:off x="1571604" y="2357430"/>
            <a:ext cx="142876" cy="214314"/>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cxnSp>
        <p:nvCxnSpPr>
          <p:cNvPr id="13" name="Connecteur droit 12"/>
          <p:cNvCxnSpPr/>
          <p:nvPr/>
        </p:nvCxnSpPr>
        <p:spPr>
          <a:xfrm>
            <a:off x="5000628" y="2428868"/>
            <a:ext cx="2571768"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4" name="Connecteur droit 13"/>
          <p:cNvCxnSpPr/>
          <p:nvPr/>
        </p:nvCxnSpPr>
        <p:spPr>
          <a:xfrm>
            <a:off x="5000628" y="3355974"/>
            <a:ext cx="2571768" cy="1588"/>
          </a:xfrm>
          <a:prstGeom prst="line">
            <a:avLst/>
          </a:prstGeom>
        </p:spPr>
        <p:style>
          <a:lnRef idx="1">
            <a:schemeClr val="accent1"/>
          </a:lnRef>
          <a:fillRef idx="0">
            <a:schemeClr val="accent1"/>
          </a:fillRef>
          <a:effectRef idx="0">
            <a:schemeClr val="accent1"/>
          </a:effectRef>
          <a:fontRef idx="minor">
            <a:schemeClr val="tx1"/>
          </a:fontRef>
        </p:style>
      </p:cxnSp>
      <p:sp>
        <p:nvSpPr>
          <p:cNvPr id="15" name="Ellipse 14"/>
          <p:cNvSpPr/>
          <p:nvPr/>
        </p:nvSpPr>
        <p:spPr>
          <a:xfrm>
            <a:off x="6072198" y="2428868"/>
            <a:ext cx="142876" cy="92869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6" name="Parallélogramme 15"/>
          <p:cNvSpPr/>
          <p:nvPr/>
        </p:nvSpPr>
        <p:spPr>
          <a:xfrm>
            <a:off x="5643570" y="2357430"/>
            <a:ext cx="142876" cy="214314"/>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cxnSp>
        <p:nvCxnSpPr>
          <p:cNvPr id="19" name="Connecteur droit 18"/>
          <p:cNvCxnSpPr/>
          <p:nvPr/>
        </p:nvCxnSpPr>
        <p:spPr>
          <a:xfrm>
            <a:off x="4714876" y="2631307"/>
            <a:ext cx="142876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20" name="Connecteur droit 19"/>
          <p:cNvCxnSpPr/>
          <p:nvPr/>
        </p:nvCxnSpPr>
        <p:spPr>
          <a:xfrm>
            <a:off x="4714876" y="2809996"/>
            <a:ext cx="142876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21" name="Connecteur droit 20"/>
          <p:cNvCxnSpPr/>
          <p:nvPr/>
        </p:nvCxnSpPr>
        <p:spPr>
          <a:xfrm>
            <a:off x="4714876" y="3012435"/>
            <a:ext cx="142876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29" name="Connecteur droit 28"/>
          <p:cNvCxnSpPr/>
          <p:nvPr/>
        </p:nvCxnSpPr>
        <p:spPr>
          <a:xfrm>
            <a:off x="928662" y="2576446"/>
            <a:ext cx="26280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30" name="Connecteur droit 29"/>
          <p:cNvCxnSpPr/>
          <p:nvPr/>
        </p:nvCxnSpPr>
        <p:spPr>
          <a:xfrm>
            <a:off x="928662" y="2728846"/>
            <a:ext cx="26280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31" name="Connecteur droit 30"/>
          <p:cNvCxnSpPr/>
          <p:nvPr/>
        </p:nvCxnSpPr>
        <p:spPr>
          <a:xfrm>
            <a:off x="928662" y="2881246"/>
            <a:ext cx="26280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32" name="Connecteur droit 31"/>
          <p:cNvCxnSpPr/>
          <p:nvPr/>
        </p:nvCxnSpPr>
        <p:spPr>
          <a:xfrm>
            <a:off x="857224" y="3046352"/>
            <a:ext cx="26280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33" name="Connecteur droit 32"/>
          <p:cNvCxnSpPr/>
          <p:nvPr/>
        </p:nvCxnSpPr>
        <p:spPr>
          <a:xfrm>
            <a:off x="857224" y="3198752"/>
            <a:ext cx="26280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34" name="Connecteur droit 33"/>
          <p:cNvCxnSpPr/>
          <p:nvPr/>
        </p:nvCxnSpPr>
        <p:spPr>
          <a:xfrm>
            <a:off x="4643438" y="3190936"/>
            <a:ext cx="15480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36" name="Connecteur en arc 35"/>
          <p:cNvCxnSpPr/>
          <p:nvPr/>
        </p:nvCxnSpPr>
        <p:spPr>
          <a:xfrm flipV="1">
            <a:off x="1714480" y="1785926"/>
            <a:ext cx="1071570" cy="571504"/>
          </a:xfrm>
          <a:prstGeom prst="curvedConnector3">
            <a:avLst>
              <a:gd name="adj1" fmla="val 41838"/>
            </a:avLst>
          </a:prstGeom>
        </p:spPr>
        <p:style>
          <a:lnRef idx="1">
            <a:schemeClr val="accent1"/>
          </a:lnRef>
          <a:fillRef idx="0">
            <a:schemeClr val="accent1"/>
          </a:fillRef>
          <a:effectRef idx="0">
            <a:schemeClr val="accent1"/>
          </a:effectRef>
          <a:fontRef idx="minor">
            <a:schemeClr val="tx1"/>
          </a:fontRef>
        </p:style>
      </p:cxnSp>
      <p:sp>
        <p:nvSpPr>
          <p:cNvPr id="40" name="Rectangle 39"/>
          <p:cNvSpPr/>
          <p:nvPr/>
        </p:nvSpPr>
        <p:spPr>
          <a:xfrm>
            <a:off x="2786050" y="1643050"/>
            <a:ext cx="214314" cy="28575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41" name="Ellipse 40"/>
          <p:cNvSpPr/>
          <p:nvPr/>
        </p:nvSpPr>
        <p:spPr>
          <a:xfrm>
            <a:off x="2821675" y="1702613"/>
            <a:ext cx="142876" cy="14287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cxnSp>
        <p:nvCxnSpPr>
          <p:cNvPr id="42" name="Connecteur en arc 41"/>
          <p:cNvCxnSpPr/>
          <p:nvPr/>
        </p:nvCxnSpPr>
        <p:spPr>
          <a:xfrm flipV="1">
            <a:off x="5715008" y="1785926"/>
            <a:ext cx="1071570" cy="571504"/>
          </a:xfrm>
          <a:prstGeom prst="curvedConnector3">
            <a:avLst>
              <a:gd name="adj1" fmla="val 21803"/>
            </a:avLst>
          </a:prstGeom>
        </p:spPr>
        <p:style>
          <a:lnRef idx="1">
            <a:schemeClr val="accent1"/>
          </a:lnRef>
          <a:fillRef idx="0">
            <a:schemeClr val="accent1"/>
          </a:fillRef>
          <a:effectRef idx="0">
            <a:schemeClr val="accent1"/>
          </a:effectRef>
          <a:fontRef idx="minor">
            <a:schemeClr val="tx1"/>
          </a:fontRef>
        </p:style>
      </p:cxnSp>
      <p:sp>
        <p:nvSpPr>
          <p:cNvPr id="46" name="Étoile à 6 branches 45"/>
          <p:cNvSpPr/>
          <p:nvPr/>
        </p:nvSpPr>
        <p:spPr>
          <a:xfrm>
            <a:off x="6655577" y="1512049"/>
            <a:ext cx="404878" cy="500066"/>
          </a:xfrm>
          <a:prstGeom prst="star6">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43" name="Rectangle 42"/>
          <p:cNvSpPr/>
          <p:nvPr/>
        </p:nvSpPr>
        <p:spPr>
          <a:xfrm>
            <a:off x="6750953" y="1654925"/>
            <a:ext cx="214314" cy="28575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cxnSp>
        <p:nvCxnSpPr>
          <p:cNvPr id="35" name="Connecteur droit 34"/>
          <p:cNvCxnSpPr/>
          <p:nvPr/>
        </p:nvCxnSpPr>
        <p:spPr>
          <a:xfrm>
            <a:off x="6143636" y="2500306"/>
            <a:ext cx="1438284" cy="11112"/>
          </a:xfrm>
          <a:prstGeom prst="line">
            <a:avLst/>
          </a:prstGeom>
        </p:spPr>
        <p:style>
          <a:lnRef idx="1">
            <a:schemeClr val="accent1"/>
          </a:lnRef>
          <a:fillRef idx="0">
            <a:schemeClr val="accent1"/>
          </a:fillRef>
          <a:effectRef idx="0">
            <a:schemeClr val="accent1"/>
          </a:effectRef>
          <a:fontRef idx="minor">
            <a:schemeClr val="tx1"/>
          </a:fontRef>
        </p:style>
      </p:cxnSp>
      <p:cxnSp>
        <p:nvCxnSpPr>
          <p:cNvPr id="38" name="Connecteur droit 37"/>
          <p:cNvCxnSpPr/>
          <p:nvPr/>
        </p:nvCxnSpPr>
        <p:spPr>
          <a:xfrm>
            <a:off x="6215074" y="2643182"/>
            <a:ext cx="1438284" cy="11112"/>
          </a:xfrm>
          <a:prstGeom prst="line">
            <a:avLst/>
          </a:prstGeom>
        </p:spPr>
        <p:style>
          <a:lnRef idx="1">
            <a:schemeClr val="accent1"/>
          </a:lnRef>
          <a:fillRef idx="0">
            <a:schemeClr val="accent1"/>
          </a:fillRef>
          <a:effectRef idx="0">
            <a:schemeClr val="accent1"/>
          </a:effectRef>
          <a:fontRef idx="minor">
            <a:schemeClr val="tx1"/>
          </a:fontRef>
        </p:style>
      </p:cxnSp>
      <p:cxnSp>
        <p:nvCxnSpPr>
          <p:cNvPr id="39" name="Connecteur droit 38"/>
          <p:cNvCxnSpPr/>
          <p:nvPr/>
        </p:nvCxnSpPr>
        <p:spPr>
          <a:xfrm>
            <a:off x="6215074" y="2786058"/>
            <a:ext cx="1438284" cy="11112"/>
          </a:xfrm>
          <a:prstGeom prst="line">
            <a:avLst/>
          </a:prstGeom>
        </p:spPr>
        <p:style>
          <a:lnRef idx="1">
            <a:schemeClr val="accent1"/>
          </a:lnRef>
          <a:fillRef idx="0">
            <a:schemeClr val="accent1"/>
          </a:fillRef>
          <a:effectRef idx="0">
            <a:schemeClr val="accent1"/>
          </a:effectRef>
          <a:fontRef idx="minor">
            <a:schemeClr val="tx1"/>
          </a:fontRef>
        </p:style>
      </p:cxnSp>
      <p:cxnSp>
        <p:nvCxnSpPr>
          <p:cNvPr id="45" name="Connecteur droit 44"/>
          <p:cNvCxnSpPr/>
          <p:nvPr/>
        </p:nvCxnSpPr>
        <p:spPr>
          <a:xfrm>
            <a:off x="6215074" y="2928934"/>
            <a:ext cx="1438284" cy="11112"/>
          </a:xfrm>
          <a:prstGeom prst="line">
            <a:avLst/>
          </a:prstGeom>
        </p:spPr>
        <p:style>
          <a:lnRef idx="1">
            <a:schemeClr val="accent1"/>
          </a:lnRef>
          <a:fillRef idx="0">
            <a:schemeClr val="accent1"/>
          </a:fillRef>
          <a:effectRef idx="0">
            <a:schemeClr val="accent1"/>
          </a:effectRef>
          <a:fontRef idx="minor">
            <a:schemeClr val="tx1"/>
          </a:fontRef>
        </p:style>
      </p:cxnSp>
      <p:cxnSp>
        <p:nvCxnSpPr>
          <p:cNvPr id="47" name="Connecteur droit 46"/>
          <p:cNvCxnSpPr/>
          <p:nvPr/>
        </p:nvCxnSpPr>
        <p:spPr>
          <a:xfrm>
            <a:off x="6215074" y="2992300"/>
            <a:ext cx="1438284" cy="11112"/>
          </a:xfrm>
          <a:prstGeom prst="line">
            <a:avLst/>
          </a:prstGeom>
        </p:spPr>
        <p:style>
          <a:lnRef idx="1">
            <a:schemeClr val="accent1"/>
          </a:lnRef>
          <a:fillRef idx="0">
            <a:schemeClr val="accent1"/>
          </a:fillRef>
          <a:effectRef idx="0">
            <a:schemeClr val="accent1"/>
          </a:effectRef>
          <a:fontRef idx="minor">
            <a:schemeClr val="tx1"/>
          </a:fontRef>
        </p:style>
      </p:cxnSp>
      <p:sp>
        <p:nvSpPr>
          <p:cNvPr id="48" name="Flèche gauche 47"/>
          <p:cNvSpPr/>
          <p:nvPr/>
        </p:nvSpPr>
        <p:spPr>
          <a:xfrm>
            <a:off x="5715008" y="3500438"/>
            <a:ext cx="857256" cy="188595"/>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49" name="Flèche gauche 48"/>
          <p:cNvSpPr/>
          <p:nvPr/>
        </p:nvSpPr>
        <p:spPr>
          <a:xfrm>
            <a:off x="1643042" y="3500438"/>
            <a:ext cx="857256" cy="188595"/>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cxnSp>
        <p:nvCxnSpPr>
          <p:cNvPr id="50" name="Connecteur droit 49"/>
          <p:cNvCxnSpPr/>
          <p:nvPr/>
        </p:nvCxnSpPr>
        <p:spPr>
          <a:xfrm>
            <a:off x="856982" y="3125758"/>
            <a:ext cx="26280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51" name="Connecteur droit 50"/>
          <p:cNvCxnSpPr/>
          <p:nvPr/>
        </p:nvCxnSpPr>
        <p:spPr>
          <a:xfrm>
            <a:off x="929993" y="2509709"/>
            <a:ext cx="2571768"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52" name="Connecteur droit 51"/>
          <p:cNvCxnSpPr/>
          <p:nvPr/>
        </p:nvCxnSpPr>
        <p:spPr>
          <a:xfrm>
            <a:off x="929993" y="2657287"/>
            <a:ext cx="26280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53" name="Connecteur droit 52"/>
          <p:cNvCxnSpPr/>
          <p:nvPr/>
        </p:nvCxnSpPr>
        <p:spPr>
          <a:xfrm>
            <a:off x="929993" y="2809687"/>
            <a:ext cx="26280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54" name="Connecteur droit 53"/>
          <p:cNvCxnSpPr/>
          <p:nvPr/>
        </p:nvCxnSpPr>
        <p:spPr>
          <a:xfrm>
            <a:off x="929993" y="2962087"/>
            <a:ext cx="26280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55" name="Connecteur droit 54"/>
          <p:cNvCxnSpPr/>
          <p:nvPr/>
        </p:nvCxnSpPr>
        <p:spPr>
          <a:xfrm>
            <a:off x="882408" y="3271642"/>
            <a:ext cx="26280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56" name="Connecteur droit 55"/>
          <p:cNvCxnSpPr/>
          <p:nvPr/>
        </p:nvCxnSpPr>
        <p:spPr>
          <a:xfrm>
            <a:off x="6168699" y="3112896"/>
            <a:ext cx="1438284" cy="11112"/>
          </a:xfrm>
          <a:prstGeom prst="line">
            <a:avLst/>
          </a:prstGeom>
        </p:spPr>
        <p:style>
          <a:lnRef idx="1">
            <a:schemeClr val="accent1"/>
          </a:lnRef>
          <a:fillRef idx="0">
            <a:schemeClr val="accent1"/>
          </a:fillRef>
          <a:effectRef idx="0">
            <a:schemeClr val="accent1"/>
          </a:effectRef>
          <a:fontRef idx="minor">
            <a:schemeClr val="tx1"/>
          </a:fontRef>
        </p:style>
      </p:cxnSp>
      <p:cxnSp>
        <p:nvCxnSpPr>
          <p:cNvPr id="57" name="Connecteur droit 56"/>
          <p:cNvCxnSpPr/>
          <p:nvPr/>
        </p:nvCxnSpPr>
        <p:spPr>
          <a:xfrm>
            <a:off x="6184601" y="3274891"/>
            <a:ext cx="1438284" cy="11112"/>
          </a:xfrm>
          <a:prstGeom prst="line">
            <a:avLst/>
          </a:prstGeom>
        </p:spPr>
        <p:style>
          <a:lnRef idx="1">
            <a:schemeClr val="accent1"/>
          </a:lnRef>
          <a:fillRef idx="0">
            <a:schemeClr val="accent1"/>
          </a:fillRef>
          <a:effectRef idx="0">
            <a:schemeClr val="accent1"/>
          </a:effectRef>
          <a:fontRef idx="minor">
            <a:schemeClr val="tx1"/>
          </a:fontRef>
        </p:style>
      </p:cxnSp>
      <p:sp>
        <p:nvSpPr>
          <p:cNvPr id="59" name="ZoneTexte 58"/>
          <p:cNvSpPr txBox="1"/>
          <p:nvPr/>
        </p:nvSpPr>
        <p:spPr>
          <a:xfrm>
            <a:off x="642910" y="1714488"/>
            <a:ext cx="1000132" cy="369332"/>
          </a:xfrm>
          <a:prstGeom prst="rect">
            <a:avLst/>
          </a:prstGeom>
          <a:noFill/>
        </p:spPr>
        <p:txBody>
          <a:bodyPr wrap="square" rtlCol="0">
            <a:spAutoFit/>
          </a:bodyPr>
          <a:lstStyle/>
          <a:p>
            <a:r>
              <a:rPr lang="fr-FR" dirty="0" smtClean="0"/>
              <a:t>capteur</a:t>
            </a:r>
            <a:endParaRPr lang="fr-FR" dirty="0"/>
          </a:p>
        </p:txBody>
      </p:sp>
      <p:cxnSp>
        <p:nvCxnSpPr>
          <p:cNvPr id="61" name="Forme 60"/>
          <p:cNvCxnSpPr/>
          <p:nvPr/>
        </p:nvCxnSpPr>
        <p:spPr>
          <a:xfrm rot="16200000" flipH="1">
            <a:off x="1250133" y="2035959"/>
            <a:ext cx="357190" cy="285752"/>
          </a:xfrm>
          <a:prstGeom prst="bentConnector3">
            <a:avLst>
              <a:gd name="adj1" fmla="val 50000"/>
            </a:avLst>
          </a:prstGeom>
          <a:ln>
            <a:tailEnd type="arrow"/>
          </a:ln>
        </p:spPr>
        <p:style>
          <a:lnRef idx="1">
            <a:schemeClr val="accent1"/>
          </a:lnRef>
          <a:fillRef idx="0">
            <a:schemeClr val="accent1"/>
          </a:fillRef>
          <a:effectRef idx="0">
            <a:schemeClr val="accent1"/>
          </a:effectRef>
          <a:fontRef idx="minor">
            <a:schemeClr val="tx1"/>
          </a:fontRef>
        </p:style>
      </p:cxnSp>
      <p:sp>
        <p:nvSpPr>
          <p:cNvPr id="63" name="ZoneTexte 62"/>
          <p:cNvSpPr txBox="1"/>
          <p:nvPr/>
        </p:nvSpPr>
        <p:spPr>
          <a:xfrm>
            <a:off x="4929190" y="1428736"/>
            <a:ext cx="1643074" cy="369332"/>
          </a:xfrm>
          <a:prstGeom prst="rect">
            <a:avLst/>
          </a:prstGeom>
          <a:noFill/>
        </p:spPr>
        <p:txBody>
          <a:bodyPr wrap="square" rtlCol="0">
            <a:spAutoFit/>
          </a:bodyPr>
          <a:lstStyle/>
          <a:p>
            <a:r>
              <a:rPr lang="fr-FR" dirty="0" smtClean="0"/>
              <a:t>Signal d’alarme</a:t>
            </a:r>
            <a:endParaRPr lang="fr-FR" dirty="0"/>
          </a:p>
        </p:txBody>
      </p:sp>
      <p:sp>
        <p:nvSpPr>
          <p:cNvPr id="64" name="ZoneTexte 63"/>
          <p:cNvSpPr txBox="1"/>
          <p:nvPr/>
        </p:nvSpPr>
        <p:spPr>
          <a:xfrm>
            <a:off x="7215206" y="1928802"/>
            <a:ext cx="1643074" cy="369332"/>
          </a:xfrm>
          <a:prstGeom prst="rect">
            <a:avLst/>
          </a:prstGeom>
          <a:noFill/>
        </p:spPr>
        <p:txBody>
          <a:bodyPr wrap="square" rtlCol="0">
            <a:spAutoFit/>
          </a:bodyPr>
          <a:lstStyle/>
          <a:p>
            <a:r>
              <a:rPr lang="fr-FR" dirty="0" smtClean="0"/>
              <a:t>Filtre encrassé</a:t>
            </a:r>
            <a:endParaRPr lang="fr-FR" dirty="0"/>
          </a:p>
        </p:txBody>
      </p:sp>
      <p:cxnSp>
        <p:nvCxnSpPr>
          <p:cNvPr id="66" name="Forme 65"/>
          <p:cNvCxnSpPr/>
          <p:nvPr/>
        </p:nvCxnSpPr>
        <p:spPr>
          <a:xfrm rot="10800000" flipV="1">
            <a:off x="6143636" y="2214554"/>
            <a:ext cx="1071570" cy="315400"/>
          </a:xfrm>
          <a:prstGeom prst="bentConnector2">
            <a:avLst/>
          </a:prstGeom>
          <a:ln>
            <a:tailEnd type="arrow"/>
          </a:ln>
        </p:spPr>
        <p:style>
          <a:lnRef idx="1">
            <a:schemeClr val="dk1"/>
          </a:lnRef>
          <a:fillRef idx="0">
            <a:schemeClr val="dk1"/>
          </a:fillRef>
          <a:effectRef idx="0">
            <a:schemeClr val="dk1"/>
          </a:effectRef>
          <a:fontRef idx="minor">
            <a:schemeClr val="tx1"/>
          </a:fontRef>
        </p:style>
      </p:cxnSp>
      <p:sp>
        <p:nvSpPr>
          <p:cNvPr id="69" name="ZoneTexte 68"/>
          <p:cNvSpPr txBox="1"/>
          <p:nvPr/>
        </p:nvSpPr>
        <p:spPr>
          <a:xfrm>
            <a:off x="3214678" y="1928802"/>
            <a:ext cx="1643074" cy="369332"/>
          </a:xfrm>
          <a:prstGeom prst="rect">
            <a:avLst/>
          </a:prstGeom>
          <a:noFill/>
        </p:spPr>
        <p:txBody>
          <a:bodyPr wrap="square" rtlCol="0">
            <a:spAutoFit/>
          </a:bodyPr>
          <a:lstStyle/>
          <a:p>
            <a:r>
              <a:rPr lang="fr-FR" dirty="0" smtClean="0"/>
              <a:t>Filtre neuf</a:t>
            </a:r>
            <a:endParaRPr lang="fr-FR" dirty="0"/>
          </a:p>
        </p:txBody>
      </p:sp>
      <p:cxnSp>
        <p:nvCxnSpPr>
          <p:cNvPr id="70" name="Forme 69"/>
          <p:cNvCxnSpPr/>
          <p:nvPr/>
        </p:nvCxnSpPr>
        <p:spPr>
          <a:xfrm rot="10800000" flipV="1">
            <a:off x="2143108" y="2214554"/>
            <a:ext cx="1071570" cy="315400"/>
          </a:xfrm>
          <a:prstGeom prst="bentConnector2">
            <a:avLst/>
          </a:prstGeom>
          <a:ln>
            <a:tailEnd type="arrow"/>
          </a:ln>
        </p:spPr>
        <p:style>
          <a:lnRef idx="1">
            <a:schemeClr val="dk1"/>
          </a:lnRef>
          <a:fillRef idx="0">
            <a:schemeClr val="dk1"/>
          </a:fillRef>
          <a:effectRef idx="0">
            <a:schemeClr val="dk1"/>
          </a:effectRef>
          <a:fontRef idx="minor">
            <a:schemeClr val="tx1"/>
          </a:fontRef>
        </p:style>
      </p:cxnSp>
      <p:sp>
        <p:nvSpPr>
          <p:cNvPr id="72" name="ZoneTexte 71"/>
          <p:cNvSpPr txBox="1"/>
          <p:nvPr/>
        </p:nvSpPr>
        <p:spPr>
          <a:xfrm>
            <a:off x="1500166" y="4000504"/>
            <a:ext cx="6500858" cy="369332"/>
          </a:xfrm>
          <a:prstGeom prst="rect">
            <a:avLst/>
          </a:prstGeom>
          <a:noFill/>
        </p:spPr>
        <p:txBody>
          <a:bodyPr wrap="square" rtlCol="0">
            <a:spAutoFit/>
          </a:bodyPr>
          <a:lstStyle/>
          <a:p>
            <a:r>
              <a:rPr lang="fr-FR" dirty="0" err="1" smtClean="0"/>
              <a:t>Fig</a:t>
            </a:r>
            <a:r>
              <a:rPr lang="fr-FR" dirty="0" smtClean="0"/>
              <a:t> 3: Détection du colmatage d’un filtre par diminution du flux</a:t>
            </a:r>
            <a:endParaRPr lang="fr-FR" dirty="0"/>
          </a:p>
        </p:txBody>
      </p:sp>
      <p:sp>
        <p:nvSpPr>
          <p:cNvPr id="58" name="ZoneTexte 57"/>
          <p:cNvSpPr txBox="1"/>
          <p:nvPr/>
        </p:nvSpPr>
        <p:spPr>
          <a:xfrm>
            <a:off x="285720" y="142852"/>
            <a:ext cx="8572560" cy="400110"/>
          </a:xfrm>
          <a:prstGeom prst="rect">
            <a:avLst/>
          </a:prstGeom>
          <a:noFill/>
        </p:spPr>
        <p:txBody>
          <a:bodyPr wrap="square" rtlCol="0">
            <a:spAutoFit/>
          </a:bodyPr>
          <a:lstStyle/>
          <a:p>
            <a:r>
              <a:rPr lang="fr-FR" sz="2000" b="1" dirty="0" smtClean="0">
                <a:latin typeface="Times New Roman" pitchFamily="18" charset="0"/>
                <a:cs typeface="Times New Roman" pitchFamily="18" charset="0"/>
              </a:rPr>
              <a:t>Chapitre 1</a:t>
            </a:r>
            <a:r>
              <a:rPr lang="fr-FR" sz="2000" dirty="0" smtClean="0">
                <a:latin typeface="Times New Roman" pitchFamily="18" charset="0"/>
                <a:cs typeface="Times New Roman" pitchFamily="18" charset="0"/>
              </a:rPr>
              <a:t> :         </a:t>
            </a:r>
            <a:r>
              <a:rPr lang="fr-FR" sz="2000" b="1" dirty="0" smtClean="0">
                <a:latin typeface="Times New Roman" pitchFamily="18" charset="0"/>
                <a:cs typeface="Times New Roman" pitchFamily="18" charset="0"/>
              </a:rPr>
              <a:t>La maintenance préventive conditionnelle et prévisionnelle</a:t>
            </a:r>
            <a:endParaRPr lang="fr-FR" sz="2000" dirty="0" smtClean="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85720" y="142852"/>
            <a:ext cx="8572560" cy="400110"/>
          </a:xfrm>
          <a:prstGeom prst="rect">
            <a:avLst/>
          </a:prstGeom>
          <a:noFill/>
        </p:spPr>
        <p:txBody>
          <a:bodyPr wrap="square" rtlCol="0">
            <a:spAutoFit/>
          </a:bodyPr>
          <a:lstStyle/>
          <a:p>
            <a:r>
              <a:rPr lang="fr-FR" sz="2000" b="1" dirty="0" smtClean="0">
                <a:latin typeface="Times New Roman" pitchFamily="18" charset="0"/>
                <a:cs typeface="Times New Roman" pitchFamily="18" charset="0"/>
              </a:rPr>
              <a:t>Chapitre 1</a:t>
            </a:r>
            <a:r>
              <a:rPr lang="fr-FR" sz="2000" dirty="0" smtClean="0">
                <a:latin typeface="Times New Roman" pitchFamily="18" charset="0"/>
                <a:cs typeface="Times New Roman" pitchFamily="18" charset="0"/>
              </a:rPr>
              <a:t> :         </a:t>
            </a:r>
            <a:r>
              <a:rPr lang="fr-FR" sz="2000" b="1" dirty="0" smtClean="0">
                <a:latin typeface="Times New Roman" pitchFamily="18" charset="0"/>
                <a:cs typeface="Times New Roman" pitchFamily="18" charset="0"/>
              </a:rPr>
              <a:t>La maintenance préventive conditionnelle et prévisionnelle</a:t>
            </a:r>
            <a:endParaRPr lang="fr-FR" sz="2000" dirty="0" smtClean="0">
              <a:latin typeface="Times New Roman" pitchFamily="18" charset="0"/>
              <a:cs typeface="Times New Roman" pitchFamily="18" charset="0"/>
            </a:endParaRPr>
          </a:p>
        </p:txBody>
      </p:sp>
      <p:sp>
        <p:nvSpPr>
          <p:cNvPr id="3" name="ZoneTexte 2"/>
          <p:cNvSpPr txBox="1"/>
          <p:nvPr/>
        </p:nvSpPr>
        <p:spPr>
          <a:xfrm>
            <a:off x="395536" y="620688"/>
            <a:ext cx="8280920" cy="4462760"/>
          </a:xfrm>
          <a:prstGeom prst="rect">
            <a:avLst/>
          </a:prstGeom>
          <a:noFill/>
        </p:spPr>
        <p:txBody>
          <a:bodyPr wrap="square" rtlCol="0">
            <a:spAutoFit/>
          </a:bodyPr>
          <a:lstStyle/>
          <a:p>
            <a:endParaRPr lang="fr-FR" sz="1600" b="1" dirty="0" smtClean="0">
              <a:latin typeface="Times New Roman" pitchFamily="18" charset="0"/>
              <a:cs typeface="Times New Roman" pitchFamily="18" charset="0"/>
            </a:endParaRPr>
          </a:p>
          <a:p>
            <a:pPr>
              <a:lnSpc>
                <a:spcPct val="150000"/>
              </a:lnSpc>
            </a:pPr>
            <a:r>
              <a:rPr lang="fr-FR" sz="2000" dirty="0" smtClean="0">
                <a:latin typeface="Times New Roman" pitchFamily="18" charset="0"/>
                <a:cs typeface="Times New Roman" pitchFamily="18" charset="0"/>
              </a:rPr>
              <a:t>L’analyse des fluides,  La thermographie , l’analyse vibratoire repose sur l’exploitation et l’interprétation de paramètres indirects</a:t>
            </a:r>
          </a:p>
          <a:p>
            <a:endParaRPr lang="fr-FR" sz="2000" b="1" dirty="0" smtClean="0">
              <a:latin typeface="Times New Roman" pitchFamily="18" charset="0"/>
              <a:cs typeface="Times New Roman" pitchFamily="18" charset="0"/>
            </a:endParaRPr>
          </a:p>
          <a:p>
            <a:r>
              <a:rPr lang="fr-FR" sz="2000" b="1" dirty="0" smtClean="0">
                <a:latin typeface="Times New Roman" pitchFamily="18" charset="0"/>
                <a:cs typeface="Times New Roman" pitchFamily="18" charset="0"/>
              </a:rPr>
              <a:t>III.3 La maintenance préventive conditionnelle en pratique</a:t>
            </a:r>
          </a:p>
          <a:p>
            <a:endParaRPr lang="fr-FR" sz="2000" dirty="0" smtClean="0">
              <a:latin typeface="Times New Roman" pitchFamily="18" charset="0"/>
              <a:cs typeface="Times New Roman" pitchFamily="18" charset="0"/>
            </a:endParaRPr>
          </a:p>
          <a:p>
            <a:pPr algn="just">
              <a:lnSpc>
                <a:spcPct val="200000"/>
              </a:lnSpc>
            </a:pPr>
            <a:r>
              <a:rPr lang="fr-FR" sz="2000" dirty="0" smtClean="0">
                <a:latin typeface="Times New Roman" pitchFamily="18" charset="0"/>
                <a:cs typeface="Times New Roman" pitchFamily="18" charset="0"/>
              </a:rPr>
              <a:t>Le suivi en maintenance conditionnelle peut être pratiqué selon deux modalités le suivi périodique et le suivi continu.</a:t>
            </a:r>
          </a:p>
          <a:p>
            <a:pPr algn="just">
              <a:lnSpc>
                <a:spcPct val="200000"/>
              </a:lnSpc>
            </a:pPr>
            <a:endParaRPr lang="fr-FR" sz="1600" dirty="0">
              <a:latin typeface="Times New Roman" pitchFamily="18" charset="0"/>
              <a:cs typeface="Times New Roman" pitchFamily="18" charset="0"/>
            </a:endParaRPr>
          </a:p>
          <a:p>
            <a:endParaRPr lang="fr-FR" dirty="0" smtClean="0"/>
          </a:p>
          <a:p>
            <a:endParaRPr lang="fr-FR"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42910" y="1028342"/>
            <a:ext cx="7286676" cy="5016758"/>
          </a:xfrm>
          <a:prstGeom prst="rect">
            <a:avLst/>
          </a:prstGeom>
        </p:spPr>
        <p:txBody>
          <a:bodyPr wrap="square">
            <a:spAutoFit/>
          </a:bodyPr>
          <a:lstStyle/>
          <a:p>
            <a:pPr algn="just">
              <a:lnSpc>
                <a:spcPct val="200000"/>
              </a:lnSpc>
            </a:pPr>
            <a:r>
              <a:rPr lang="fr-FR" sz="2000" dirty="0" smtClean="0">
                <a:latin typeface="Times New Roman" pitchFamily="18" charset="0"/>
                <a:cs typeface="Times New Roman" pitchFamily="18" charset="0"/>
              </a:rPr>
              <a:t>Le choix entre ces deux pratiques dépend de plusieurs paramètres dont les principaux sont:</a:t>
            </a:r>
          </a:p>
          <a:p>
            <a:pPr lvl="1" algn="just">
              <a:lnSpc>
                <a:spcPct val="200000"/>
              </a:lnSpc>
              <a:buFontTx/>
              <a:buChar char="-"/>
            </a:pPr>
            <a:r>
              <a:rPr lang="fr-FR" sz="2000" dirty="0" smtClean="0">
                <a:latin typeface="Times New Roman" pitchFamily="18" charset="0"/>
                <a:cs typeface="Times New Roman" pitchFamily="18" charset="0"/>
              </a:rPr>
              <a:t>La soudaineté de manifestation de la dérive d’état</a:t>
            </a:r>
          </a:p>
          <a:p>
            <a:pPr lvl="1" algn="just">
              <a:lnSpc>
                <a:spcPct val="200000"/>
              </a:lnSpc>
              <a:buFontTx/>
              <a:buChar char="-"/>
            </a:pPr>
            <a:r>
              <a:rPr lang="fr-FR" sz="2000" dirty="0" smtClean="0">
                <a:latin typeface="Times New Roman" pitchFamily="18" charset="0"/>
                <a:cs typeface="Times New Roman" pitchFamily="18" charset="0"/>
              </a:rPr>
              <a:t>La gravité de la dérive</a:t>
            </a:r>
          </a:p>
          <a:p>
            <a:pPr lvl="1" algn="just">
              <a:lnSpc>
                <a:spcPct val="200000"/>
              </a:lnSpc>
              <a:buFontTx/>
              <a:buChar char="-"/>
            </a:pPr>
            <a:r>
              <a:rPr lang="fr-FR" sz="2000" dirty="0" smtClean="0">
                <a:latin typeface="Times New Roman" pitchFamily="18" charset="0"/>
                <a:cs typeface="Times New Roman" pitchFamily="18" charset="0"/>
              </a:rPr>
              <a:t>L’importance des moyens (humains et financiers);</a:t>
            </a:r>
          </a:p>
          <a:p>
            <a:pPr lvl="1" algn="just">
              <a:lnSpc>
                <a:spcPct val="200000"/>
              </a:lnSpc>
              <a:buFontTx/>
              <a:buChar char="-"/>
            </a:pPr>
            <a:r>
              <a:rPr lang="fr-FR" sz="2000" dirty="0" smtClean="0">
                <a:latin typeface="Times New Roman" pitchFamily="18" charset="0"/>
                <a:cs typeface="Times New Roman" pitchFamily="18" charset="0"/>
              </a:rPr>
              <a:t>La facilité de la prise de mesure</a:t>
            </a:r>
          </a:p>
          <a:p>
            <a:pPr lvl="1" algn="just">
              <a:lnSpc>
                <a:spcPct val="200000"/>
              </a:lnSpc>
              <a:buFontTx/>
              <a:buChar char="-"/>
            </a:pPr>
            <a:r>
              <a:rPr lang="fr-FR" sz="2000" dirty="0" smtClean="0">
                <a:latin typeface="Times New Roman" pitchFamily="18" charset="0"/>
                <a:cs typeface="Times New Roman" pitchFamily="18" charset="0"/>
              </a:rPr>
              <a:t>Le nombre de points à contrôler</a:t>
            </a:r>
          </a:p>
          <a:p>
            <a:pPr algn="just">
              <a:lnSpc>
                <a:spcPct val="200000"/>
              </a:lnSpc>
              <a:buFontTx/>
              <a:buChar char="-"/>
            </a:pPr>
            <a:endParaRPr lang="fr-FR" sz="2000" dirty="0" smtClean="0">
              <a:latin typeface="Times New Roman" pitchFamily="18" charset="0"/>
              <a:cs typeface="Times New Roman" pitchFamily="18" charset="0"/>
            </a:endParaRPr>
          </a:p>
        </p:txBody>
      </p:sp>
      <p:sp>
        <p:nvSpPr>
          <p:cNvPr id="5" name="ZoneTexte 4"/>
          <p:cNvSpPr txBox="1"/>
          <p:nvPr/>
        </p:nvSpPr>
        <p:spPr>
          <a:xfrm>
            <a:off x="285720" y="242808"/>
            <a:ext cx="8572560" cy="400110"/>
          </a:xfrm>
          <a:prstGeom prst="rect">
            <a:avLst/>
          </a:prstGeom>
          <a:noFill/>
        </p:spPr>
        <p:txBody>
          <a:bodyPr wrap="square" rtlCol="0">
            <a:spAutoFit/>
          </a:bodyPr>
          <a:lstStyle/>
          <a:p>
            <a:r>
              <a:rPr lang="fr-FR" sz="2000" b="1" dirty="0" smtClean="0">
                <a:latin typeface="Times New Roman" pitchFamily="18" charset="0"/>
                <a:cs typeface="Times New Roman" pitchFamily="18" charset="0"/>
              </a:rPr>
              <a:t>Chapitre 1</a:t>
            </a:r>
            <a:r>
              <a:rPr lang="fr-FR" sz="2000" dirty="0" smtClean="0">
                <a:latin typeface="Times New Roman" pitchFamily="18" charset="0"/>
                <a:cs typeface="Times New Roman" pitchFamily="18" charset="0"/>
              </a:rPr>
              <a:t> :         </a:t>
            </a:r>
            <a:r>
              <a:rPr lang="fr-FR" sz="2000" b="1" dirty="0" smtClean="0">
                <a:latin typeface="Times New Roman" pitchFamily="18" charset="0"/>
                <a:cs typeface="Times New Roman" pitchFamily="18" charset="0"/>
              </a:rPr>
              <a:t>La maintenance préventive conditionnelle et prévisionnelle</a:t>
            </a:r>
            <a:endParaRPr lang="fr-FR" sz="2000" dirty="0" smtClean="0">
              <a:latin typeface="Times New Roman" pitchFamily="18" charset="0"/>
              <a:cs typeface="Times New Roman" pitchFamily="18"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14282" y="714356"/>
            <a:ext cx="8424936" cy="4801314"/>
          </a:xfrm>
          <a:prstGeom prst="rect">
            <a:avLst/>
          </a:prstGeom>
        </p:spPr>
        <p:txBody>
          <a:bodyPr wrap="square">
            <a:spAutoFit/>
          </a:bodyPr>
          <a:lstStyle/>
          <a:p>
            <a:r>
              <a:rPr lang="fr-FR" dirty="0" smtClean="0">
                <a:latin typeface="Times New Roman" pitchFamily="18" charset="0"/>
                <a:cs typeface="Times New Roman" pitchFamily="18" charset="0"/>
              </a:rPr>
              <a:t> </a:t>
            </a:r>
          </a:p>
          <a:p>
            <a:pPr lvl="0"/>
            <a:r>
              <a:rPr lang="fr-FR" b="1" dirty="0" smtClean="0"/>
              <a:t>I. Définitions</a:t>
            </a:r>
            <a:endParaRPr lang="fr-FR" dirty="0" smtClean="0"/>
          </a:p>
          <a:p>
            <a:pPr algn="just">
              <a:lnSpc>
                <a:spcPct val="150000"/>
              </a:lnSpc>
            </a:pPr>
            <a:r>
              <a:rPr lang="fr-FR" dirty="0" smtClean="0">
                <a:latin typeface="Times New Roman" pitchFamily="18" charset="0"/>
                <a:cs typeface="Times New Roman" pitchFamily="18" charset="0"/>
              </a:rPr>
              <a:t>     </a:t>
            </a:r>
            <a:r>
              <a:rPr lang="fr-FR" sz="2000" dirty="0" smtClean="0">
                <a:latin typeface="Times New Roman" pitchFamily="18" charset="0"/>
                <a:cs typeface="Times New Roman" pitchFamily="18" charset="0"/>
              </a:rPr>
              <a:t>La norme AFNOR définit la maintenance conditionnelle ainsi : « maintenance préventive subordonnée au franchissement d’un seuil prédéterminé significatif de l’état de dégradation du bien ». </a:t>
            </a:r>
          </a:p>
          <a:p>
            <a:pPr algn="just">
              <a:lnSpc>
                <a:spcPct val="150000"/>
              </a:lnSpc>
            </a:pPr>
            <a:r>
              <a:rPr lang="fr-FR" sz="2000" dirty="0" smtClean="0">
                <a:latin typeface="Times New Roman" pitchFamily="18" charset="0"/>
                <a:cs typeface="Times New Roman" pitchFamily="18" charset="0"/>
              </a:rPr>
              <a:t>      tout organe a un comportement lorsqu’il remplit sa (ses) fonctions quand celle (s) ci se trouve (nt ) modifiée(s)le comportement en est </a:t>
            </a:r>
            <a:r>
              <a:rPr lang="fr-FR" sz="2000" u="sng" dirty="0" smtClean="0">
                <a:latin typeface="Times New Roman" pitchFamily="18" charset="0"/>
                <a:cs typeface="Times New Roman" pitchFamily="18" charset="0"/>
              </a:rPr>
              <a:t>affecté.</a:t>
            </a:r>
            <a:r>
              <a:rPr lang="fr-FR" sz="2000" dirty="0" smtClean="0">
                <a:latin typeface="Times New Roman" pitchFamily="18" charset="0"/>
                <a:cs typeface="Times New Roman" pitchFamily="18" charset="0"/>
              </a:rPr>
              <a:t> </a:t>
            </a:r>
          </a:p>
          <a:p>
            <a:pPr algn="just">
              <a:lnSpc>
                <a:spcPct val="150000"/>
              </a:lnSpc>
            </a:pPr>
            <a:r>
              <a:rPr lang="fr-FR" sz="2000" dirty="0" smtClean="0">
                <a:latin typeface="Times New Roman" pitchFamily="18" charset="0"/>
                <a:cs typeface="Times New Roman" pitchFamily="18" charset="0"/>
              </a:rPr>
              <a:t>En maintenance préventive conditionnelle, l’objectif est de détecter ces modifications de comportement.  Cela induit un suivi et une surveillance intimes et quasi continus du matériel. L’intervention est décidée lorsqu’il ya annonce de l’approche d’un seuil prédéterminé. </a:t>
            </a:r>
            <a:endParaRPr lang="fr-FR" sz="2000" dirty="0">
              <a:latin typeface="Times New Roman" pitchFamily="18" charset="0"/>
              <a:cs typeface="Times New Roman" pitchFamily="18" charset="0"/>
            </a:endParaRPr>
          </a:p>
        </p:txBody>
      </p:sp>
      <p:sp>
        <p:nvSpPr>
          <p:cNvPr id="3" name="ZoneTexte 2"/>
          <p:cNvSpPr txBox="1"/>
          <p:nvPr/>
        </p:nvSpPr>
        <p:spPr>
          <a:xfrm>
            <a:off x="285720" y="142852"/>
            <a:ext cx="8572560" cy="400110"/>
          </a:xfrm>
          <a:prstGeom prst="rect">
            <a:avLst/>
          </a:prstGeom>
          <a:noFill/>
        </p:spPr>
        <p:txBody>
          <a:bodyPr wrap="square" rtlCol="0">
            <a:spAutoFit/>
          </a:bodyPr>
          <a:lstStyle/>
          <a:p>
            <a:r>
              <a:rPr lang="fr-FR" sz="2000" b="1" dirty="0" smtClean="0">
                <a:latin typeface="Times New Roman" pitchFamily="18" charset="0"/>
                <a:cs typeface="Times New Roman" pitchFamily="18" charset="0"/>
              </a:rPr>
              <a:t>Chapitre 1</a:t>
            </a:r>
            <a:r>
              <a:rPr lang="fr-FR" sz="2000" dirty="0" smtClean="0">
                <a:latin typeface="Times New Roman" pitchFamily="18" charset="0"/>
                <a:cs typeface="Times New Roman" pitchFamily="18" charset="0"/>
              </a:rPr>
              <a:t> :         </a:t>
            </a:r>
            <a:r>
              <a:rPr lang="fr-FR" sz="2000" b="1" dirty="0" smtClean="0">
                <a:latin typeface="Times New Roman" pitchFamily="18" charset="0"/>
                <a:cs typeface="Times New Roman" pitchFamily="18" charset="0"/>
              </a:rPr>
              <a:t>La maintenance préventive conditionnelle et prévisionnelle</a:t>
            </a:r>
            <a:endParaRPr lang="fr-FR" sz="2000" dirty="0" smtClean="0">
              <a:latin typeface="Times New Roman" pitchFamily="18" charset="0"/>
              <a:cs typeface="Times New Roman" pitchFamily="18" charset="0"/>
            </a:endParaRPr>
          </a:p>
        </p:txBody>
      </p:sp>
    </p:spTree>
    <p:extLst>
      <p:ext uri="{BB962C8B-B14F-4D97-AF65-F5344CB8AC3E}">
        <p14:creationId xmlns="" xmlns:p14="http://schemas.microsoft.com/office/powerpoint/2010/main" val="180285865"/>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500034" y="785794"/>
            <a:ext cx="8072494" cy="5940088"/>
          </a:xfrm>
          <a:prstGeom prst="rect">
            <a:avLst/>
          </a:prstGeom>
        </p:spPr>
        <p:txBody>
          <a:bodyPr wrap="square">
            <a:spAutoFit/>
          </a:bodyPr>
          <a:lstStyle/>
          <a:p>
            <a:pPr algn="just"/>
            <a:r>
              <a:rPr lang="fr-FR" sz="2000" b="1" dirty="0" smtClean="0">
                <a:latin typeface="Times New Roman" pitchFamily="18" charset="0"/>
                <a:cs typeface="Times New Roman" pitchFamily="18" charset="0"/>
              </a:rPr>
              <a:t>A) Le suivi périodique:</a:t>
            </a:r>
          </a:p>
          <a:p>
            <a:pPr algn="just"/>
            <a:endParaRPr lang="fr-FR" sz="2000" b="1" dirty="0" smtClean="0">
              <a:latin typeface="Times New Roman" pitchFamily="18" charset="0"/>
              <a:cs typeface="Times New Roman" pitchFamily="18" charset="0"/>
            </a:endParaRPr>
          </a:p>
          <a:p>
            <a:pPr algn="just">
              <a:lnSpc>
                <a:spcPct val="150000"/>
              </a:lnSpc>
            </a:pPr>
            <a:r>
              <a:rPr lang="fr-FR" sz="2000" dirty="0" smtClean="0">
                <a:latin typeface="Times New Roman" pitchFamily="18" charset="0"/>
                <a:cs typeface="Times New Roman" pitchFamily="18" charset="0"/>
              </a:rPr>
              <a:t>Il procède par des prise de mesures espacées dans le temps par un programme précis et  détaillé, précisant les fréquences, les moyens et les points à contrôler…</a:t>
            </a:r>
          </a:p>
          <a:p>
            <a:pPr algn="just"/>
            <a:endParaRPr lang="fr-FR" sz="2000" dirty="0" smtClean="0">
              <a:latin typeface="Times New Roman" pitchFamily="18" charset="0"/>
              <a:cs typeface="Times New Roman" pitchFamily="18" charset="0"/>
            </a:endParaRPr>
          </a:p>
          <a:p>
            <a:pPr algn="just"/>
            <a:r>
              <a:rPr lang="fr-FR" sz="2000" b="1" dirty="0" smtClean="0">
                <a:latin typeface="Times New Roman" pitchFamily="18" charset="0"/>
                <a:cs typeface="Times New Roman" pitchFamily="18" charset="0"/>
              </a:rPr>
              <a:t>Exemple</a:t>
            </a:r>
          </a:p>
          <a:p>
            <a:pPr algn="just">
              <a:lnSpc>
                <a:spcPct val="150000"/>
              </a:lnSpc>
            </a:pPr>
            <a:r>
              <a:rPr lang="fr-FR" sz="2000" dirty="0" smtClean="0">
                <a:latin typeface="Times New Roman" pitchFamily="18" charset="0"/>
                <a:cs typeface="Times New Roman" pitchFamily="18" charset="0"/>
              </a:rPr>
              <a:t>Dans une entreprise de fabrication de panneaux de particules de bois , la presse multi étage reçoit par des rouleaux d’</a:t>
            </a:r>
            <a:r>
              <a:rPr lang="fr-FR" sz="2000" dirty="0" err="1" smtClean="0">
                <a:latin typeface="Times New Roman" pitchFamily="18" charset="0"/>
                <a:cs typeface="Times New Roman" pitchFamily="18" charset="0"/>
              </a:rPr>
              <a:t>amenage</a:t>
            </a:r>
            <a:r>
              <a:rPr lang="fr-FR" sz="2000" dirty="0" smtClean="0">
                <a:latin typeface="Times New Roman" pitchFamily="18" charset="0"/>
                <a:cs typeface="Times New Roman" pitchFamily="18" charset="0"/>
              </a:rPr>
              <a:t> des matelas de particules qu’elle réparti sur 6 niveaux par un système de bras et d’articulation guidé par des vérins hydrauliques , des plaques chauffées au gaz compressent pour cuisson et calibrage. Les matelas pris en sandwich.</a:t>
            </a:r>
          </a:p>
          <a:p>
            <a:pPr algn="just">
              <a:lnSpc>
                <a:spcPct val="150000"/>
              </a:lnSpc>
            </a:pPr>
            <a:r>
              <a:rPr lang="fr-FR" sz="2000" dirty="0" smtClean="0">
                <a:latin typeface="Times New Roman" pitchFamily="18" charset="0"/>
                <a:cs typeface="Times New Roman" pitchFamily="18" charset="0"/>
              </a:rPr>
              <a:t>Toute la production repose sur cette unique presse de cuisson fait d’elle un système vital</a:t>
            </a:r>
            <a:endParaRPr lang="fr-FR" sz="2000" dirty="0"/>
          </a:p>
        </p:txBody>
      </p:sp>
      <p:sp>
        <p:nvSpPr>
          <p:cNvPr id="4" name="ZoneTexte 3"/>
          <p:cNvSpPr txBox="1"/>
          <p:nvPr/>
        </p:nvSpPr>
        <p:spPr>
          <a:xfrm>
            <a:off x="285720" y="242808"/>
            <a:ext cx="8572560" cy="400110"/>
          </a:xfrm>
          <a:prstGeom prst="rect">
            <a:avLst/>
          </a:prstGeom>
          <a:noFill/>
        </p:spPr>
        <p:txBody>
          <a:bodyPr wrap="square" rtlCol="0">
            <a:spAutoFit/>
          </a:bodyPr>
          <a:lstStyle/>
          <a:p>
            <a:r>
              <a:rPr lang="fr-FR" sz="2000" b="1" dirty="0" smtClean="0">
                <a:latin typeface="Times New Roman" pitchFamily="18" charset="0"/>
                <a:cs typeface="Times New Roman" pitchFamily="18" charset="0"/>
              </a:rPr>
              <a:t>Chapitre 1</a:t>
            </a:r>
            <a:r>
              <a:rPr lang="fr-FR" sz="2000" dirty="0" smtClean="0">
                <a:latin typeface="Times New Roman" pitchFamily="18" charset="0"/>
                <a:cs typeface="Times New Roman" pitchFamily="18" charset="0"/>
              </a:rPr>
              <a:t> :         </a:t>
            </a:r>
            <a:r>
              <a:rPr lang="fr-FR" sz="2000" b="1" dirty="0" smtClean="0">
                <a:latin typeface="Times New Roman" pitchFamily="18" charset="0"/>
                <a:cs typeface="Times New Roman" pitchFamily="18" charset="0"/>
              </a:rPr>
              <a:t>La maintenance préventive conditionnelle et prévisionnelle</a:t>
            </a:r>
            <a:endParaRPr lang="fr-FR" sz="2000" dirty="0" smtClean="0">
              <a:latin typeface="Times New Roman" pitchFamily="18" charset="0"/>
              <a:cs typeface="Times New Roman" pitchFamily="18" charset="0"/>
            </a:endParaRPr>
          </a:p>
        </p:txBody>
      </p:sp>
    </p:spTree>
    <p:extLst>
      <p:ext uri="{BB962C8B-B14F-4D97-AF65-F5344CB8AC3E}">
        <p14:creationId xmlns="" xmlns:p14="http://schemas.microsoft.com/office/powerpoint/2010/main" val="1484828005"/>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au 2"/>
          <p:cNvGraphicFramePr>
            <a:graphicFrameLocks noGrp="1"/>
          </p:cNvGraphicFramePr>
          <p:nvPr/>
        </p:nvGraphicFramePr>
        <p:xfrm>
          <a:off x="500034" y="1397000"/>
          <a:ext cx="7572428" cy="4359275"/>
        </p:xfrm>
        <a:graphic>
          <a:graphicData uri="http://schemas.openxmlformats.org/drawingml/2006/table">
            <a:tbl>
              <a:tblPr firstRow="1" bandRow="1">
                <a:tableStyleId>{5C22544A-7EE6-4342-B048-85BDC9FD1C3A}</a:tableStyleId>
              </a:tblPr>
              <a:tblGrid>
                <a:gridCol w="3786214"/>
                <a:gridCol w="2034603"/>
                <a:gridCol w="1751611"/>
              </a:tblGrid>
              <a:tr h="370840">
                <a:tc>
                  <a:txBody>
                    <a:bodyPr/>
                    <a:lstStyle/>
                    <a:p>
                      <a:pPr>
                        <a:lnSpc>
                          <a:spcPct val="150000"/>
                        </a:lnSpc>
                      </a:pPr>
                      <a:r>
                        <a:rPr lang="fr-FR" dirty="0" smtClean="0">
                          <a:solidFill>
                            <a:sysClr val="windowText" lastClr="000000"/>
                          </a:solidFill>
                        </a:rPr>
                        <a:t>Organe surveillé </a:t>
                      </a:r>
                      <a:endParaRPr lang="fr-FR" dirty="0">
                        <a:solidFill>
                          <a:sysClr val="windowText" lastClr="00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nSpc>
                          <a:spcPct val="150000"/>
                        </a:lnSpc>
                      </a:pPr>
                      <a:r>
                        <a:rPr lang="fr-FR" dirty="0" smtClean="0">
                          <a:solidFill>
                            <a:sysClr val="windowText" lastClr="000000"/>
                          </a:solidFill>
                        </a:rPr>
                        <a:t>Technique</a:t>
                      </a:r>
                      <a:endParaRPr lang="fr-FR" dirty="0">
                        <a:solidFill>
                          <a:sysClr val="windowText" lastClr="00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nSpc>
                          <a:spcPct val="150000"/>
                        </a:lnSpc>
                      </a:pPr>
                      <a:r>
                        <a:rPr lang="fr-FR" dirty="0" smtClean="0">
                          <a:solidFill>
                            <a:sysClr val="windowText" lastClr="000000"/>
                          </a:solidFill>
                        </a:rPr>
                        <a:t>Fréquence</a:t>
                      </a:r>
                      <a:endParaRPr lang="fr-FR" dirty="0">
                        <a:solidFill>
                          <a:sysClr val="windowText" lastClr="00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70840">
                <a:tc>
                  <a:txBody>
                    <a:bodyPr/>
                    <a:lstStyle/>
                    <a:p>
                      <a:pPr>
                        <a:lnSpc>
                          <a:spcPct val="150000"/>
                        </a:lnSpc>
                      </a:pPr>
                      <a:r>
                        <a:rPr lang="fr-FR" dirty="0" smtClean="0">
                          <a:solidFill>
                            <a:sysClr val="windowText" lastClr="000000"/>
                          </a:solidFill>
                        </a:rPr>
                        <a:t>- Câblage et équipement électrique</a:t>
                      </a:r>
                      <a:endParaRPr lang="fr-FR" dirty="0">
                        <a:solidFill>
                          <a:sysClr val="windowText" lastClr="00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nSpc>
                          <a:spcPct val="150000"/>
                        </a:lnSpc>
                      </a:pPr>
                      <a:r>
                        <a:rPr lang="fr-FR" dirty="0" err="1" smtClean="0">
                          <a:solidFill>
                            <a:sysClr val="windowText" lastClr="000000"/>
                          </a:solidFill>
                        </a:rPr>
                        <a:t>Thermovision</a:t>
                      </a:r>
                      <a:r>
                        <a:rPr lang="fr-FR" dirty="0" smtClean="0">
                          <a:solidFill>
                            <a:sysClr val="windowText" lastClr="000000"/>
                          </a:solidFill>
                        </a:rPr>
                        <a:t> IR</a:t>
                      </a:r>
                      <a:endParaRPr lang="fr-FR" dirty="0">
                        <a:solidFill>
                          <a:sysClr val="windowText" lastClr="00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nSpc>
                          <a:spcPct val="150000"/>
                        </a:lnSpc>
                      </a:pPr>
                      <a:r>
                        <a:rPr lang="fr-FR" dirty="0" smtClean="0">
                          <a:solidFill>
                            <a:sysClr val="windowText" lastClr="000000"/>
                          </a:solidFill>
                        </a:rPr>
                        <a:t>Une fois par an </a:t>
                      </a:r>
                      <a:endParaRPr lang="fr-FR" dirty="0">
                        <a:solidFill>
                          <a:sysClr val="windowText" lastClr="00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70840">
                <a:tc>
                  <a:txBody>
                    <a:bodyPr/>
                    <a:lstStyle/>
                    <a:p>
                      <a:pPr>
                        <a:lnSpc>
                          <a:spcPct val="150000"/>
                        </a:lnSpc>
                        <a:buFontTx/>
                        <a:buChar char="-"/>
                      </a:pPr>
                      <a:r>
                        <a:rPr lang="fr-FR" dirty="0" smtClean="0">
                          <a:solidFill>
                            <a:sysClr val="windowText" lastClr="000000"/>
                          </a:solidFill>
                        </a:rPr>
                        <a:t>Roulement de l’</a:t>
                      </a:r>
                      <a:r>
                        <a:rPr lang="fr-FR" dirty="0" err="1" smtClean="0">
                          <a:solidFill>
                            <a:sysClr val="windowText" lastClr="000000"/>
                          </a:solidFill>
                        </a:rPr>
                        <a:t>amenage</a:t>
                      </a:r>
                      <a:r>
                        <a:rPr lang="fr-FR" dirty="0" smtClean="0">
                          <a:solidFill>
                            <a:sysClr val="windowText" lastClr="000000"/>
                          </a:solidFill>
                        </a:rPr>
                        <a:t> des matelas</a:t>
                      </a:r>
                    </a:p>
                    <a:p>
                      <a:pPr>
                        <a:lnSpc>
                          <a:spcPct val="150000"/>
                        </a:lnSpc>
                        <a:buFontTx/>
                        <a:buChar char="-"/>
                      </a:pPr>
                      <a:r>
                        <a:rPr lang="fr-FR" baseline="0" dirty="0" smtClean="0">
                          <a:solidFill>
                            <a:sysClr val="windowText" lastClr="000000"/>
                          </a:solidFill>
                        </a:rPr>
                        <a:t> réducteur</a:t>
                      </a:r>
                    </a:p>
                    <a:p>
                      <a:pPr>
                        <a:lnSpc>
                          <a:spcPct val="150000"/>
                        </a:lnSpc>
                        <a:buFontTx/>
                        <a:buChar char="-"/>
                      </a:pPr>
                      <a:r>
                        <a:rPr lang="fr-FR" baseline="0" dirty="0" smtClean="0">
                          <a:solidFill>
                            <a:sysClr val="windowText" lastClr="000000"/>
                          </a:solidFill>
                        </a:rPr>
                        <a:t> moteurs (guidages)</a:t>
                      </a:r>
                    </a:p>
                    <a:p>
                      <a:pPr>
                        <a:lnSpc>
                          <a:spcPct val="150000"/>
                        </a:lnSpc>
                        <a:buFontTx/>
                        <a:buChar char="-"/>
                      </a:pPr>
                      <a:r>
                        <a:rPr lang="fr-FR" baseline="0" dirty="0" smtClean="0">
                          <a:solidFill>
                            <a:sysClr val="windowText" lastClr="000000"/>
                          </a:solidFill>
                        </a:rPr>
                        <a:t>Pompes hydraulique</a:t>
                      </a:r>
                      <a:endParaRPr lang="fr-FR" dirty="0">
                        <a:solidFill>
                          <a:sysClr val="windowText" lastClr="00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nSpc>
                          <a:spcPct val="150000"/>
                        </a:lnSpc>
                      </a:pPr>
                      <a:r>
                        <a:rPr lang="fr-FR" dirty="0" smtClean="0">
                          <a:solidFill>
                            <a:sysClr val="windowText" lastClr="000000"/>
                          </a:solidFill>
                        </a:rPr>
                        <a:t>Analyse vibratoire</a:t>
                      </a:r>
                      <a:endParaRPr lang="fr-FR" dirty="0">
                        <a:solidFill>
                          <a:sysClr val="windowText" lastClr="000000"/>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nSpc>
                          <a:spcPct val="150000"/>
                        </a:lnSpc>
                      </a:pPr>
                      <a:r>
                        <a:rPr lang="fr-FR" dirty="0" smtClean="0">
                          <a:solidFill>
                            <a:sysClr val="windowText" lastClr="000000"/>
                          </a:solidFill>
                        </a:rPr>
                        <a:t>-3000 heures</a:t>
                      </a:r>
                    </a:p>
                    <a:p>
                      <a:pPr>
                        <a:lnSpc>
                          <a:spcPct val="150000"/>
                        </a:lnSpc>
                      </a:pPr>
                      <a:r>
                        <a:rPr lang="fr-FR" dirty="0" smtClean="0">
                          <a:solidFill>
                            <a:sysClr val="windowText" lastClr="000000"/>
                          </a:solidFill>
                        </a:rPr>
                        <a:t>-2000 heures</a:t>
                      </a:r>
                    </a:p>
                    <a:p>
                      <a:pPr>
                        <a:lnSpc>
                          <a:spcPct val="150000"/>
                        </a:lnSpc>
                      </a:pPr>
                      <a:r>
                        <a:rPr lang="fr-FR" dirty="0" smtClean="0">
                          <a:solidFill>
                            <a:sysClr val="windowText" lastClr="000000"/>
                          </a:solidFill>
                        </a:rPr>
                        <a:t>-4000 heurs</a:t>
                      </a:r>
                    </a:p>
                    <a:p>
                      <a:pPr>
                        <a:lnSpc>
                          <a:spcPct val="150000"/>
                        </a:lnSpc>
                      </a:pPr>
                      <a:r>
                        <a:rPr lang="fr-FR" dirty="0" smtClean="0">
                          <a:solidFill>
                            <a:sysClr val="windowText" lastClr="000000"/>
                          </a:solidFill>
                        </a:rPr>
                        <a:t>-1500 heures</a:t>
                      </a:r>
                      <a:endParaRPr lang="fr-FR" dirty="0">
                        <a:solidFill>
                          <a:sysClr val="windowText" lastClr="00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70840">
                <a:tc>
                  <a:txBody>
                    <a:bodyPr/>
                    <a:lstStyle/>
                    <a:p>
                      <a:pPr>
                        <a:lnSpc>
                          <a:spcPct val="150000"/>
                        </a:lnSpc>
                        <a:buFontTx/>
                        <a:buChar char="-"/>
                      </a:pPr>
                      <a:r>
                        <a:rPr lang="fr-FR" dirty="0" smtClean="0">
                          <a:solidFill>
                            <a:sysClr val="windowText" lastClr="000000"/>
                          </a:solidFill>
                        </a:rPr>
                        <a:t>Circuit hydraulique</a:t>
                      </a:r>
                      <a:endParaRPr lang="fr-FR" dirty="0">
                        <a:solidFill>
                          <a:sysClr val="windowText" lastClr="00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nSpc>
                          <a:spcPct val="150000"/>
                        </a:lnSpc>
                      </a:pPr>
                      <a:r>
                        <a:rPr lang="fr-FR" dirty="0" smtClean="0">
                          <a:solidFill>
                            <a:sysClr val="windowText" lastClr="000000"/>
                          </a:solidFill>
                        </a:rPr>
                        <a:t>Analyse d’huiles</a:t>
                      </a:r>
                      <a:endParaRPr lang="fr-FR" dirty="0">
                        <a:solidFill>
                          <a:sysClr val="windowText" lastClr="000000"/>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nSpc>
                          <a:spcPct val="150000"/>
                        </a:lnSpc>
                      </a:pPr>
                      <a:r>
                        <a:rPr lang="fr-FR" dirty="0" smtClean="0">
                          <a:solidFill>
                            <a:sysClr val="windowText" lastClr="000000"/>
                          </a:solidFill>
                        </a:rPr>
                        <a:t>-2fois par ans</a:t>
                      </a:r>
                      <a:endParaRPr lang="fr-FR" dirty="0">
                        <a:solidFill>
                          <a:sysClr val="windowText" lastClr="00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70840">
                <a:tc>
                  <a:txBody>
                    <a:bodyPr/>
                    <a:lstStyle/>
                    <a:p>
                      <a:pPr>
                        <a:lnSpc>
                          <a:spcPct val="150000"/>
                        </a:lnSpc>
                        <a:buFontTx/>
                        <a:buChar char="-"/>
                      </a:pPr>
                      <a:r>
                        <a:rPr lang="fr-FR" dirty="0" smtClean="0">
                          <a:solidFill>
                            <a:sysClr val="windowText" lastClr="000000"/>
                          </a:solidFill>
                        </a:rPr>
                        <a:t>Circuit hydraulique (fuites)</a:t>
                      </a:r>
                    </a:p>
                    <a:p>
                      <a:pPr>
                        <a:lnSpc>
                          <a:spcPct val="150000"/>
                        </a:lnSpc>
                        <a:buFontTx/>
                        <a:buChar char="-"/>
                      </a:pPr>
                      <a:r>
                        <a:rPr lang="fr-FR" dirty="0" smtClean="0">
                          <a:solidFill>
                            <a:sysClr val="windowText" lastClr="000000"/>
                          </a:solidFill>
                        </a:rPr>
                        <a:t>Canalisation de gaz (fuites)</a:t>
                      </a:r>
                      <a:endParaRPr lang="fr-FR" dirty="0">
                        <a:solidFill>
                          <a:sysClr val="windowText" lastClr="00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nSpc>
                          <a:spcPct val="150000"/>
                        </a:lnSpc>
                      </a:pPr>
                      <a:r>
                        <a:rPr lang="fr-FR" dirty="0" smtClean="0">
                          <a:solidFill>
                            <a:sysClr val="windowText" lastClr="000000"/>
                          </a:solidFill>
                        </a:rPr>
                        <a:t>Analyse ultra sonique</a:t>
                      </a:r>
                      <a:endParaRPr lang="fr-FR" dirty="0">
                        <a:solidFill>
                          <a:sysClr val="windowText" lastClr="000000"/>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nSpc>
                          <a:spcPct val="150000"/>
                        </a:lnSpc>
                      </a:pPr>
                      <a:r>
                        <a:rPr lang="fr-FR" dirty="0" smtClean="0">
                          <a:solidFill>
                            <a:sysClr val="windowText" lastClr="000000"/>
                          </a:solidFill>
                        </a:rPr>
                        <a:t>-Tous les 6mois </a:t>
                      </a:r>
                    </a:p>
                    <a:p>
                      <a:pPr>
                        <a:lnSpc>
                          <a:spcPct val="150000"/>
                        </a:lnSpc>
                      </a:pPr>
                      <a:r>
                        <a:rPr lang="fr-FR" dirty="0" smtClean="0">
                          <a:solidFill>
                            <a:sysClr val="windowText" lastClr="000000"/>
                          </a:solidFill>
                        </a:rPr>
                        <a:t>-Tous les 3mois</a:t>
                      </a:r>
                      <a:endParaRPr lang="fr-FR" dirty="0">
                        <a:solidFill>
                          <a:sysClr val="windowText" lastClr="00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bl>
          </a:graphicData>
        </a:graphic>
      </p:graphicFrame>
      <p:sp>
        <p:nvSpPr>
          <p:cNvPr id="4" name="ZoneTexte 3"/>
          <p:cNvSpPr txBox="1"/>
          <p:nvPr/>
        </p:nvSpPr>
        <p:spPr>
          <a:xfrm>
            <a:off x="285720" y="242808"/>
            <a:ext cx="8572560" cy="400110"/>
          </a:xfrm>
          <a:prstGeom prst="rect">
            <a:avLst/>
          </a:prstGeom>
          <a:noFill/>
        </p:spPr>
        <p:txBody>
          <a:bodyPr wrap="square" rtlCol="0">
            <a:spAutoFit/>
          </a:bodyPr>
          <a:lstStyle/>
          <a:p>
            <a:r>
              <a:rPr lang="fr-FR" sz="2000" b="1" dirty="0" smtClean="0">
                <a:latin typeface="Times New Roman" pitchFamily="18" charset="0"/>
                <a:cs typeface="Times New Roman" pitchFamily="18" charset="0"/>
              </a:rPr>
              <a:t>Chapitre 1</a:t>
            </a:r>
            <a:r>
              <a:rPr lang="fr-FR" sz="2000" dirty="0" smtClean="0">
                <a:latin typeface="Times New Roman" pitchFamily="18" charset="0"/>
                <a:cs typeface="Times New Roman" pitchFamily="18" charset="0"/>
              </a:rPr>
              <a:t> :         </a:t>
            </a:r>
            <a:r>
              <a:rPr lang="fr-FR" sz="2000" b="1" dirty="0" smtClean="0">
                <a:latin typeface="Times New Roman" pitchFamily="18" charset="0"/>
                <a:cs typeface="Times New Roman" pitchFamily="18" charset="0"/>
              </a:rPr>
              <a:t>La maintenance préventive conditionnelle et prévisionnelle</a:t>
            </a:r>
            <a:endParaRPr lang="fr-FR" sz="2000" dirty="0" smtClean="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714348" y="1285860"/>
            <a:ext cx="7786742" cy="5078313"/>
          </a:xfrm>
          <a:prstGeom prst="rect">
            <a:avLst/>
          </a:prstGeom>
          <a:noFill/>
        </p:spPr>
        <p:txBody>
          <a:bodyPr wrap="square" rtlCol="0">
            <a:spAutoFit/>
          </a:bodyPr>
          <a:lstStyle/>
          <a:p>
            <a:pPr algn="just">
              <a:lnSpc>
                <a:spcPct val="150000"/>
              </a:lnSpc>
            </a:pPr>
            <a:r>
              <a:rPr lang="fr-FR" sz="2000" dirty="0" smtClean="0">
                <a:latin typeface="Times New Roman" pitchFamily="18" charset="0"/>
                <a:cs typeface="Times New Roman" pitchFamily="18" charset="0"/>
              </a:rPr>
              <a:t>	Les mesures sont effectuées à l’aide </a:t>
            </a:r>
            <a:r>
              <a:rPr lang="fr-FR" sz="2000" b="1" dirty="0" smtClean="0">
                <a:latin typeface="Times New Roman" pitchFamily="18" charset="0"/>
                <a:cs typeface="Times New Roman" pitchFamily="18" charset="0"/>
              </a:rPr>
              <a:t>d’appareils portatifs </a:t>
            </a:r>
            <a:r>
              <a:rPr lang="fr-FR" sz="2000" dirty="0" smtClean="0">
                <a:latin typeface="Times New Roman" pitchFamily="18" charset="0"/>
                <a:cs typeface="Times New Roman" pitchFamily="18" charset="0"/>
              </a:rPr>
              <a:t>de plus en plus performant, le stockage des informations, la mémorisation des paramètres sur disquette permet:</a:t>
            </a:r>
          </a:p>
          <a:p>
            <a:pPr algn="just">
              <a:lnSpc>
                <a:spcPct val="150000"/>
              </a:lnSpc>
            </a:pPr>
            <a:r>
              <a:rPr lang="fr-FR" sz="2000" dirty="0" smtClean="0">
                <a:latin typeface="Times New Roman" pitchFamily="18" charset="0"/>
                <a:cs typeface="Times New Roman" pitchFamily="18" charset="0"/>
              </a:rPr>
              <a:t>	- L’archivage, </a:t>
            </a:r>
          </a:p>
          <a:p>
            <a:pPr lvl="2" algn="just">
              <a:lnSpc>
                <a:spcPct val="150000"/>
              </a:lnSpc>
              <a:buFontTx/>
              <a:buChar char="-"/>
            </a:pPr>
            <a:r>
              <a:rPr lang="fr-FR" sz="2000" dirty="0" smtClean="0">
                <a:latin typeface="Times New Roman" pitchFamily="18" charset="0"/>
                <a:cs typeface="Times New Roman" pitchFamily="18" charset="0"/>
              </a:rPr>
              <a:t> Les analyses sur micro- ordinateur </a:t>
            </a:r>
          </a:p>
          <a:p>
            <a:pPr lvl="2" algn="just">
              <a:lnSpc>
                <a:spcPct val="150000"/>
              </a:lnSpc>
              <a:buFontTx/>
              <a:buChar char="-"/>
            </a:pPr>
            <a:r>
              <a:rPr lang="fr-FR" sz="2000" dirty="0" smtClean="0">
                <a:latin typeface="Times New Roman" pitchFamily="18" charset="0"/>
                <a:cs typeface="Times New Roman" pitchFamily="18" charset="0"/>
              </a:rPr>
              <a:t> Ainsi que des études différées, </a:t>
            </a:r>
          </a:p>
          <a:p>
            <a:pPr algn="just">
              <a:lnSpc>
                <a:spcPct val="150000"/>
              </a:lnSpc>
            </a:pPr>
            <a:r>
              <a:rPr lang="fr-FR" sz="2800" dirty="0" smtClean="0">
                <a:solidFill>
                  <a:srgbClr val="FF0000"/>
                </a:solidFill>
                <a:latin typeface="Times New Roman" pitchFamily="18" charset="0"/>
                <a:cs typeface="Times New Roman" pitchFamily="18" charset="0"/>
              </a:rPr>
              <a:t>Tout cela sans immobilisation de l’appareillage.</a:t>
            </a:r>
          </a:p>
          <a:p>
            <a:pPr algn="just">
              <a:lnSpc>
                <a:spcPct val="150000"/>
              </a:lnSpc>
            </a:pPr>
            <a:endParaRPr lang="fr-FR" sz="2800" dirty="0" smtClean="0">
              <a:solidFill>
                <a:srgbClr val="FF0000"/>
              </a:solidFill>
              <a:latin typeface="Times New Roman" pitchFamily="18" charset="0"/>
              <a:cs typeface="Times New Roman" pitchFamily="18" charset="0"/>
            </a:endParaRPr>
          </a:p>
          <a:p>
            <a:pPr algn="ctr">
              <a:lnSpc>
                <a:spcPct val="150000"/>
              </a:lnSpc>
            </a:pPr>
            <a:r>
              <a:rPr lang="fr-FR" sz="2000" b="1" dirty="0" smtClean="0">
                <a:latin typeface="Times New Roman" pitchFamily="18" charset="0"/>
                <a:cs typeface="Times New Roman" pitchFamily="18" charset="0"/>
              </a:rPr>
              <a:t>L’avantage de telle pratique est de permettre le suivi d’un grand nombre de paramètre et de machine pour </a:t>
            </a:r>
            <a:r>
              <a:rPr lang="fr-FR" sz="2000" b="1" u="sng" dirty="0" smtClean="0">
                <a:latin typeface="Times New Roman" pitchFamily="18" charset="0"/>
                <a:cs typeface="Times New Roman" pitchFamily="18" charset="0"/>
              </a:rPr>
              <a:t>un faible investissement </a:t>
            </a:r>
            <a:endParaRPr lang="fr-FR" sz="2000" b="1" u="sng" dirty="0">
              <a:latin typeface="Times New Roman" pitchFamily="18" charset="0"/>
              <a:cs typeface="Times New Roman" pitchFamily="18" charset="0"/>
            </a:endParaRPr>
          </a:p>
        </p:txBody>
      </p:sp>
      <p:sp>
        <p:nvSpPr>
          <p:cNvPr id="3" name="ZoneTexte 2"/>
          <p:cNvSpPr txBox="1"/>
          <p:nvPr/>
        </p:nvSpPr>
        <p:spPr>
          <a:xfrm>
            <a:off x="285720" y="242808"/>
            <a:ext cx="8572560" cy="400110"/>
          </a:xfrm>
          <a:prstGeom prst="rect">
            <a:avLst/>
          </a:prstGeom>
          <a:noFill/>
        </p:spPr>
        <p:txBody>
          <a:bodyPr wrap="square" rtlCol="0">
            <a:spAutoFit/>
          </a:bodyPr>
          <a:lstStyle/>
          <a:p>
            <a:r>
              <a:rPr lang="fr-FR" sz="2000" b="1" dirty="0" smtClean="0">
                <a:latin typeface="Times New Roman" pitchFamily="18" charset="0"/>
                <a:cs typeface="Times New Roman" pitchFamily="18" charset="0"/>
              </a:rPr>
              <a:t>Chapitre 1</a:t>
            </a:r>
            <a:r>
              <a:rPr lang="fr-FR" sz="2000" dirty="0" smtClean="0">
                <a:latin typeface="Times New Roman" pitchFamily="18" charset="0"/>
                <a:cs typeface="Times New Roman" pitchFamily="18" charset="0"/>
              </a:rPr>
              <a:t> :         </a:t>
            </a:r>
            <a:r>
              <a:rPr lang="fr-FR" sz="2000" b="1" dirty="0" smtClean="0">
                <a:latin typeface="Times New Roman" pitchFamily="18" charset="0"/>
                <a:cs typeface="Times New Roman" pitchFamily="18" charset="0"/>
              </a:rPr>
              <a:t>La maintenance préventive conditionnelle et prévisionnelle</a:t>
            </a:r>
            <a:endParaRPr lang="fr-FR" sz="2000" dirty="0" smtClean="0">
              <a:latin typeface="Times New Roman" pitchFamily="18" charset="0"/>
              <a:cs typeface="Times New Roman" pitchFamily="18" charset="0"/>
            </a:endParaRPr>
          </a:p>
        </p:txBody>
      </p:sp>
    </p:spTree>
    <p:extLst>
      <p:ext uri="{BB962C8B-B14F-4D97-AF65-F5344CB8AC3E}">
        <p14:creationId xmlns="" xmlns:p14="http://schemas.microsoft.com/office/powerpoint/2010/main" val="2618271841"/>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500034" y="1071546"/>
            <a:ext cx="7786742" cy="5170646"/>
          </a:xfrm>
          <a:prstGeom prst="rect">
            <a:avLst/>
          </a:prstGeom>
          <a:noFill/>
        </p:spPr>
        <p:txBody>
          <a:bodyPr wrap="square" rtlCol="0">
            <a:spAutoFit/>
          </a:bodyPr>
          <a:lstStyle/>
          <a:p>
            <a:pPr>
              <a:lnSpc>
                <a:spcPct val="150000"/>
              </a:lnSpc>
            </a:pPr>
            <a:r>
              <a:rPr lang="fr-FR" sz="2000" b="1" dirty="0" smtClean="0">
                <a:latin typeface="Times New Roman" pitchFamily="18" charset="0"/>
                <a:cs typeface="Times New Roman" pitchFamily="18" charset="0"/>
              </a:rPr>
              <a:t>B) Le suivi continu</a:t>
            </a:r>
          </a:p>
          <a:p>
            <a:pPr>
              <a:lnSpc>
                <a:spcPct val="150000"/>
              </a:lnSpc>
            </a:pPr>
            <a:r>
              <a:rPr lang="fr-FR" sz="2000" dirty="0" smtClean="0">
                <a:latin typeface="Times New Roman" pitchFamily="18" charset="0"/>
                <a:cs typeface="Times New Roman" pitchFamily="18" charset="0"/>
              </a:rPr>
              <a:t>	Il requiert des capteurs, à demeure, sur les systèmes ainsi que la chaine de transmission des informations vers un poste de contrôle. </a:t>
            </a:r>
          </a:p>
          <a:p>
            <a:pPr>
              <a:lnSpc>
                <a:spcPct val="150000"/>
              </a:lnSpc>
            </a:pPr>
            <a:r>
              <a:rPr lang="fr-FR" sz="2000" dirty="0" smtClean="0">
                <a:latin typeface="Times New Roman" pitchFamily="18" charset="0"/>
                <a:cs typeface="Times New Roman" pitchFamily="18" charset="0"/>
              </a:rPr>
              <a:t>Cette forme de surveillance alerte lorsque la dérive d’état atteint le seuil d’alarme.</a:t>
            </a:r>
          </a:p>
          <a:p>
            <a:pPr>
              <a:lnSpc>
                <a:spcPct val="150000"/>
              </a:lnSpc>
            </a:pPr>
            <a:r>
              <a:rPr lang="fr-FR" sz="2000" dirty="0" smtClean="0">
                <a:latin typeface="Times New Roman" pitchFamily="18" charset="0"/>
                <a:cs typeface="Times New Roman" pitchFamily="18" charset="0"/>
              </a:rPr>
              <a:t>	Cependant elle exige une parfaite connaissance tant des matériels que des dérives d’états et de leurs manifestation.</a:t>
            </a:r>
          </a:p>
          <a:p>
            <a:pPr>
              <a:lnSpc>
                <a:spcPct val="150000"/>
              </a:lnSpc>
            </a:pPr>
            <a:r>
              <a:rPr lang="fr-FR" sz="2000" dirty="0" smtClean="0">
                <a:latin typeface="Times New Roman" pitchFamily="18" charset="0"/>
                <a:cs typeface="Times New Roman" pitchFamily="18" charset="0"/>
              </a:rPr>
              <a:t>En l’absence de suivi rapproché, toute la confiance repose sur:</a:t>
            </a:r>
          </a:p>
          <a:p>
            <a:pPr lvl="2">
              <a:lnSpc>
                <a:spcPct val="150000"/>
              </a:lnSpc>
              <a:buFontTx/>
              <a:buChar char="-"/>
            </a:pPr>
            <a:r>
              <a:rPr lang="fr-FR" sz="2000" b="1" dirty="0" smtClean="0">
                <a:latin typeface="Times New Roman" pitchFamily="18" charset="0"/>
                <a:cs typeface="Times New Roman" pitchFamily="18" charset="0"/>
              </a:rPr>
              <a:t>le capteur </a:t>
            </a:r>
            <a:r>
              <a:rPr lang="fr-FR" sz="2000" dirty="0" smtClean="0">
                <a:latin typeface="Times New Roman" pitchFamily="18" charset="0"/>
                <a:cs typeface="Times New Roman" pitchFamily="18" charset="0"/>
              </a:rPr>
              <a:t>-qui doit le cas échéant être doublé- </a:t>
            </a:r>
          </a:p>
          <a:p>
            <a:pPr lvl="2">
              <a:lnSpc>
                <a:spcPct val="150000"/>
              </a:lnSpc>
              <a:buFontTx/>
              <a:buChar char="-"/>
            </a:pPr>
            <a:r>
              <a:rPr lang="fr-FR" sz="2000" b="1" dirty="0" smtClean="0">
                <a:latin typeface="Times New Roman" pitchFamily="18" charset="0"/>
                <a:cs typeface="Times New Roman" pitchFamily="18" charset="0"/>
              </a:rPr>
              <a:t>la qualité de son implantation </a:t>
            </a:r>
          </a:p>
          <a:p>
            <a:pPr lvl="2">
              <a:lnSpc>
                <a:spcPct val="150000"/>
              </a:lnSpc>
              <a:buFontTx/>
              <a:buChar char="-"/>
            </a:pPr>
            <a:r>
              <a:rPr lang="fr-FR" sz="2000" dirty="0" smtClean="0">
                <a:latin typeface="Times New Roman" pitchFamily="18" charset="0"/>
                <a:cs typeface="Times New Roman" pitchFamily="18" charset="0"/>
              </a:rPr>
              <a:t>et sur </a:t>
            </a:r>
            <a:r>
              <a:rPr lang="fr-FR" sz="2000" b="1" dirty="0" smtClean="0">
                <a:latin typeface="Times New Roman" pitchFamily="18" charset="0"/>
                <a:cs typeface="Times New Roman" pitchFamily="18" charset="0"/>
              </a:rPr>
              <a:t>la chaine de transmission</a:t>
            </a:r>
            <a:r>
              <a:rPr lang="fr-FR" sz="2000" dirty="0" smtClean="0">
                <a:latin typeface="Times New Roman" pitchFamily="18" charset="0"/>
                <a:cs typeface="Times New Roman" pitchFamily="18" charset="0"/>
              </a:rPr>
              <a:t>.</a:t>
            </a:r>
          </a:p>
        </p:txBody>
      </p:sp>
      <p:sp>
        <p:nvSpPr>
          <p:cNvPr id="3" name="ZoneTexte 2"/>
          <p:cNvSpPr txBox="1"/>
          <p:nvPr/>
        </p:nvSpPr>
        <p:spPr>
          <a:xfrm>
            <a:off x="285720" y="242808"/>
            <a:ext cx="8572560" cy="400110"/>
          </a:xfrm>
          <a:prstGeom prst="rect">
            <a:avLst/>
          </a:prstGeom>
          <a:noFill/>
        </p:spPr>
        <p:txBody>
          <a:bodyPr wrap="square" rtlCol="0">
            <a:spAutoFit/>
          </a:bodyPr>
          <a:lstStyle/>
          <a:p>
            <a:r>
              <a:rPr lang="fr-FR" sz="2000" b="1" dirty="0" smtClean="0">
                <a:latin typeface="Times New Roman" pitchFamily="18" charset="0"/>
                <a:cs typeface="Times New Roman" pitchFamily="18" charset="0"/>
              </a:rPr>
              <a:t>Chapitre 1</a:t>
            </a:r>
            <a:r>
              <a:rPr lang="fr-FR" sz="2000" dirty="0" smtClean="0">
                <a:latin typeface="Times New Roman" pitchFamily="18" charset="0"/>
                <a:cs typeface="Times New Roman" pitchFamily="18" charset="0"/>
              </a:rPr>
              <a:t> :         </a:t>
            </a:r>
            <a:r>
              <a:rPr lang="fr-FR" sz="2000" b="1" dirty="0" smtClean="0">
                <a:latin typeface="Times New Roman" pitchFamily="18" charset="0"/>
                <a:cs typeface="Times New Roman" pitchFamily="18" charset="0"/>
              </a:rPr>
              <a:t>La maintenance préventive conditionnelle et prévisionnelle</a:t>
            </a:r>
            <a:endParaRPr lang="fr-FR" sz="2000" dirty="0" smtClean="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642910" y="1214422"/>
            <a:ext cx="7858180" cy="5216813"/>
          </a:xfrm>
          <a:prstGeom prst="rect">
            <a:avLst/>
          </a:prstGeom>
        </p:spPr>
        <p:txBody>
          <a:bodyPr wrap="square">
            <a:spAutoFit/>
          </a:bodyPr>
          <a:lstStyle/>
          <a:p>
            <a:pPr algn="just">
              <a:lnSpc>
                <a:spcPct val="150000"/>
              </a:lnSpc>
            </a:pPr>
            <a:r>
              <a:rPr lang="fr-FR" b="1" dirty="0" smtClean="0">
                <a:latin typeface="Times New Roman" pitchFamily="18" charset="0"/>
                <a:cs typeface="Times New Roman" pitchFamily="18" charset="0"/>
              </a:rPr>
              <a:t>La multiplicité des capteurs et le faisceau de liaison vers le poste de contrôle induisent un investissement élevé</a:t>
            </a:r>
            <a:r>
              <a:rPr lang="fr-FR" dirty="0" smtClean="0">
                <a:latin typeface="Times New Roman" pitchFamily="18" charset="0"/>
                <a:cs typeface="Times New Roman" pitchFamily="18" charset="0"/>
              </a:rPr>
              <a:t>. </a:t>
            </a:r>
          </a:p>
          <a:p>
            <a:pPr algn="just"/>
            <a:endParaRPr lang="fr-FR" dirty="0" smtClean="0">
              <a:latin typeface="Times New Roman" pitchFamily="18" charset="0"/>
              <a:cs typeface="Times New Roman" pitchFamily="18" charset="0"/>
            </a:endParaRPr>
          </a:p>
          <a:p>
            <a:pPr algn="just">
              <a:lnSpc>
                <a:spcPct val="150000"/>
              </a:lnSpc>
            </a:pPr>
            <a:r>
              <a:rPr lang="fr-FR" dirty="0" smtClean="0">
                <a:latin typeface="Times New Roman" pitchFamily="18" charset="0"/>
                <a:cs typeface="Times New Roman" pitchFamily="18" charset="0"/>
              </a:rPr>
              <a:t>	C’est pourquoi le suivi continu est à réserver aux matériels présentant des caractéristiques particulières:  </a:t>
            </a:r>
          </a:p>
          <a:p>
            <a:pPr lvl="0">
              <a:lnSpc>
                <a:spcPct val="150000"/>
              </a:lnSpc>
            </a:pPr>
            <a:r>
              <a:rPr lang="fr-FR" dirty="0" smtClean="0">
                <a:latin typeface="Times New Roman" pitchFamily="18" charset="0"/>
                <a:cs typeface="Times New Roman" pitchFamily="18" charset="0"/>
              </a:rPr>
              <a:t>	- Importance élevée dans le processus</a:t>
            </a:r>
          </a:p>
          <a:p>
            <a:pPr lvl="0">
              <a:lnSpc>
                <a:spcPct val="150000"/>
              </a:lnSpc>
            </a:pPr>
            <a:r>
              <a:rPr lang="fr-FR" dirty="0" smtClean="0">
                <a:latin typeface="Times New Roman" pitchFamily="18" charset="0"/>
                <a:cs typeface="Times New Roman" pitchFamily="18" charset="0"/>
              </a:rPr>
              <a:t>	- Risques potentiels important en cas de défaillance</a:t>
            </a:r>
          </a:p>
          <a:p>
            <a:pPr lvl="0">
              <a:lnSpc>
                <a:spcPct val="150000"/>
              </a:lnSpc>
            </a:pPr>
            <a:r>
              <a:rPr lang="fr-FR" dirty="0" smtClean="0">
                <a:latin typeface="Times New Roman" pitchFamily="18" charset="0"/>
                <a:cs typeface="Times New Roman" pitchFamily="18" charset="0"/>
              </a:rPr>
              <a:t>	- Apparition soudaine de la défaillance (suivi discontinu de la dérive quasi impossible)</a:t>
            </a:r>
          </a:p>
          <a:p>
            <a:pPr lvl="0">
              <a:lnSpc>
                <a:spcPct val="150000"/>
              </a:lnSpc>
            </a:pPr>
            <a:r>
              <a:rPr lang="fr-FR" dirty="0" smtClean="0">
                <a:latin typeface="Times New Roman" pitchFamily="18" charset="0"/>
                <a:cs typeface="Times New Roman" pitchFamily="18" charset="0"/>
              </a:rPr>
              <a:t>	- Défaillance fréquente</a:t>
            </a:r>
          </a:p>
          <a:p>
            <a:pPr lvl="1">
              <a:lnSpc>
                <a:spcPct val="150000"/>
              </a:lnSpc>
              <a:buFontTx/>
              <a:buChar char="-"/>
            </a:pPr>
            <a:r>
              <a:rPr lang="fr-FR" dirty="0" smtClean="0">
                <a:latin typeface="Times New Roman" pitchFamily="18" charset="0"/>
                <a:cs typeface="Times New Roman" pitchFamily="18" charset="0"/>
              </a:rPr>
              <a:t>Difficulté de prise de mesure à l’aide d’un appareil portatif</a:t>
            </a:r>
          </a:p>
          <a:p>
            <a:pPr lvl="1">
              <a:lnSpc>
                <a:spcPct val="150000"/>
              </a:lnSpc>
              <a:buFontTx/>
              <a:buChar char="-"/>
            </a:pPr>
            <a:r>
              <a:rPr lang="fr-FR" dirty="0" smtClean="0">
                <a:latin typeface="Times New Roman" pitchFamily="18" charset="0"/>
                <a:cs typeface="Times New Roman" pitchFamily="18" charset="0"/>
              </a:rPr>
              <a:t>Matériel nécessitant de nombreux paramètres pour le suivi efficace…</a:t>
            </a:r>
          </a:p>
          <a:p>
            <a:pPr>
              <a:buFontTx/>
              <a:buChar char="-"/>
            </a:pPr>
            <a:endParaRPr lang="fr-FR" dirty="0" smtClean="0">
              <a:latin typeface="Times New Roman" pitchFamily="18" charset="0"/>
              <a:cs typeface="Times New Roman" pitchFamily="18" charset="0"/>
            </a:endParaRPr>
          </a:p>
        </p:txBody>
      </p:sp>
      <p:sp>
        <p:nvSpPr>
          <p:cNvPr id="4" name="ZoneTexte 3"/>
          <p:cNvSpPr txBox="1"/>
          <p:nvPr/>
        </p:nvSpPr>
        <p:spPr>
          <a:xfrm>
            <a:off x="285720" y="242808"/>
            <a:ext cx="8572560" cy="400110"/>
          </a:xfrm>
          <a:prstGeom prst="rect">
            <a:avLst/>
          </a:prstGeom>
          <a:noFill/>
        </p:spPr>
        <p:txBody>
          <a:bodyPr wrap="square" rtlCol="0">
            <a:spAutoFit/>
          </a:bodyPr>
          <a:lstStyle/>
          <a:p>
            <a:r>
              <a:rPr lang="fr-FR" sz="2000" b="1" dirty="0" smtClean="0">
                <a:latin typeface="Times New Roman" pitchFamily="18" charset="0"/>
                <a:cs typeface="Times New Roman" pitchFamily="18" charset="0"/>
              </a:rPr>
              <a:t>Chapitre 1</a:t>
            </a:r>
            <a:r>
              <a:rPr lang="fr-FR" sz="2000" dirty="0" smtClean="0">
                <a:latin typeface="Times New Roman" pitchFamily="18" charset="0"/>
                <a:cs typeface="Times New Roman" pitchFamily="18" charset="0"/>
              </a:rPr>
              <a:t> :         </a:t>
            </a:r>
            <a:r>
              <a:rPr lang="fr-FR" sz="2000" b="1" dirty="0" smtClean="0">
                <a:latin typeface="Times New Roman" pitchFamily="18" charset="0"/>
                <a:cs typeface="Times New Roman" pitchFamily="18" charset="0"/>
              </a:rPr>
              <a:t>La maintenance préventive conditionnelle et prévisionnelle</a:t>
            </a:r>
            <a:endParaRPr lang="fr-FR" sz="2000" dirty="0" smtClean="0">
              <a:latin typeface="Times New Roman" pitchFamily="18" charset="0"/>
              <a:cs typeface="Times New Roman" pitchFamily="18" charset="0"/>
            </a:endParaRPr>
          </a:p>
        </p:txBody>
      </p:sp>
    </p:spTree>
    <p:extLst>
      <p:ext uri="{BB962C8B-B14F-4D97-AF65-F5344CB8AC3E}">
        <p14:creationId xmlns="" xmlns:p14="http://schemas.microsoft.com/office/powerpoint/2010/main" val="2542830261"/>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28596" y="1643050"/>
            <a:ext cx="8286808" cy="3268652"/>
          </a:xfrm>
          <a:prstGeom prst="rect">
            <a:avLst/>
          </a:prstGeom>
        </p:spPr>
        <p:txBody>
          <a:bodyPr wrap="square">
            <a:spAutoFit/>
          </a:bodyPr>
          <a:lstStyle/>
          <a:p>
            <a:pPr algn="just">
              <a:lnSpc>
                <a:spcPct val="150000"/>
              </a:lnSpc>
            </a:pPr>
            <a:r>
              <a:rPr lang="fr-FR" sz="2000" dirty="0" smtClean="0">
                <a:latin typeface="Times New Roman" pitchFamily="18" charset="0"/>
                <a:cs typeface="Times New Roman" pitchFamily="18" charset="0"/>
              </a:rPr>
              <a:t>Pour le suivi continu, les capteurs sont soit rapportés sur une machine existante, soit intégrés aux zones à contrôler dès la conception du système, on parle alors de suivi intégré. </a:t>
            </a:r>
          </a:p>
          <a:p>
            <a:pPr algn="just">
              <a:lnSpc>
                <a:spcPct val="150000"/>
              </a:lnSpc>
            </a:pPr>
            <a:endParaRPr lang="fr-FR" sz="2000" dirty="0" smtClean="0">
              <a:latin typeface="Times New Roman" pitchFamily="18" charset="0"/>
              <a:cs typeface="Times New Roman" pitchFamily="18" charset="0"/>
            </a:endParaRPr>
          </a:p>
          <a:p>
            <a:pPr algn="just">
              <a:lnSpc>
                <a:spcPct val="150000"/>
              </a:lnSpc>
            </a:pPr>
            <a:r>
              <a:rPr lang="fr-FR" sz="2000" dirty="0" smtClean="0">
                <a:latin typeface="Times New Roman" pitchFamily="18" charset="0"/>
                <a:cs typeface="Times New Roman" pitchFamily="18" charset="0"/>
              </a:rPr>
              <a:t>Dans ce cas, la mise en place de la maintenance préventive  conditionnelle est considérablement simplifiée car les résultats sont plus fiables et il a qu’a choisir les emplacements de prise de mesure.</a:t>
            </a:r>
          </a:p>
        </p:txBody>
      </p:sp>
      <p:sp>
        <p:nvSpPr>
          <p:cNvPr id="3" name="ZoneTexte 2"/>
          <p:cNvSpPr txBox="1"/>
          <p:nvPr/>
        </p:nvSpPr>
        <p:spPr>
          <a:xfrm>
            <a:off x="285720" y="242808"/>
            <a:ext cx="8572560" cy="400110"/>
          </a:xfrm>
          <a:prstGeom prst="rect">
            <a:avLst/>
          </a:prstGeom>
          <a:noFill/>
        </p:spPr>
        <p:txBody>
          <a:bodyPr wrap="square" rtlCol="0">
            <a:spAutoFit/>
          </a:bodyPr>
          <a:lstStyle/>
          <a:p>
            <a:r>
              <a:rPr lang="fr-FR" sz="2000" b="1" dirty="0" smtClean="0">
                <a:latin typeface="Times New Roman" pitchFamily="18" charset="0"/>
                <a:cs typeface="Times New Roman" pitchFamily="18" charset="0"/>
              </a:rPr>
              <a:t>Chapitre 1</a:t>
            </a:r>
            <a:r>
              <a:rPr lang="fr-FR" sz="2000" dirty="0" smtClean="0">
                <a:latin typeface="Times New Roman" pitchFamily="18" charset="0"/>
                <a:cs typeface="Times New Roman" pitchFamily="18" charset="0"/>
              </a:rPr>
              <a:t> :         </a:t>
            </a:r>
            <a:r>
              <a:rPr lang="fr-FR" sz="2000" b="1" dirty="0" smtClean="0">
                <a:latin typeface="Times New Roman" pitchFamily="18" charset="0"/>
                <a:cs typeface="Times New Roman" pitchFamily="18" charset="0"/>
              </a:rPr>
              <a:t>La maintenance préventive conditionnelle et prévisionnelle</a:t>
            </a:r>
            <a:endParaRPr lang="fr-FR" sz="2000" dirty="0" smtClean="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194" name="Picture 2"/>
          <p:cNvPicPr>
            <a:picLocks noChangeAspect="1" noChangeArrowheads="1"/>
          </p:cNvPicPr>
          <p:nvPr/>
        </p:nvPicPr>
        <p:blipFill>
          <a:blip r:embed="rId2">
            <a:extLst>
              <a:ext uri="{28A0092B-C50C-407E-A947-70E740481C1C}">
                <a14:useLocalDpi xmlns="" xmlns:a14="http://schemas.microsoft.com/office/drawing/2010/main" val="0"/>
              </a:ext>
            </a:extLst>
          </a:blip>
          <a:srcRect/>
          <a:stretch>
            <a:fillRect/>
          </a:stretch>
        </p:blipFill>
        <p:spPr bwMode="auto">
          <a:xfrm>
            <a:off x="378566" y="642917"/>
            <a:ext cx="8193962" cy="556937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sp>
        <p:nvSpPr>
          <p:cNvPr id="2" name="Rectangle 1"/>
          <p:cNvSpPr/>
          <p:nvPr/>
        </p:nvSpPr>
        <p:spPr>
          <a:xfrm>
            <a:off x="3071802" y="6357958"/>
            <a:ext cx="3357586" cy="369332"/>
          </a:xfrm>
          <a:prstGeom prst="rect">
            <a:avLst/>
          </a:prstGeom>
        </p:spPr>
        <p:txBody>
          <a:bodyPr wrap="square">
            <a:spAutoFit/>
          </a:bodyPr>
          <a:lstStyle/>
          <a:p>
            <a:r>
              <a:rPr lang="fr-FR" dirty="0" err="1" smtClean="0"/>
              <a:t>Fig</a:t>
            </a:r>
            <a:r>
              <a:rPr lang="fr-FR" dirty="0" smtClean="0"/>
              <a:t> 4:  </a:t>
            </a:r>
            <a:r>
              <a:rPr lang="fr-FR" dirty="0"/>
              <a:t>La topographie du </a:t>
            </a:r>
            <a:r>
              <a:rPr lang="fr-FR" dirty="0" smtClean="0"/>
              <a:t>site</a:t>
            </a:r>
            <a:endParaRPr lang="fr-FR" dirty="0"/>
          </a:p>
        </p:txBody>
      </p:sp>
      <p:sp>
        <p:nvSpPr>
          <p:cNvPr id="4" name="ZoneTexte 3"/>
          <p:cNvSpPr txBox="1"/>
          <p:nvPr/>
        </p:nvSpPr>
        <p:spPr>
          <a:xfrm>
            <a:off x="285720" y="242808"/>
            <a:ext cx="8572560" cy="400110"/>
          </a:xfrm>
          <a:prstGeom prst="rect">
            <a:avLst/>
          </a:prstGeom>
          <a:noFill/>
        </p:spPr>
        <p:txBody>
          <a:bodyPr wrap="square" rtlCol="0">
            <a:spAutoFit/>
          </a:bodyPr>
          <a:lstStyle/>
          <a:p>
            <a:r>
              <a:rPr lang="fr-FR" sz="2000" b="1" dirty="0" smtClean="0">
                <a:latin typeface="Times New Roman" pitchFamily="18" charset="0"/>
                <a:cs typeface="Times New Roman" pitchFamily="18" charset="0"/>
              </a:rPr>
              <a:t>Chapitre 1</a:t>
            </a:r>
            <a:r>
              <a:rPr lang="fr-FR" sz="2000" dirty="0" smtClean="0">
                <a:latin typeface="Times New Roman" pitchFamily="18" charset="0"/>
                <a:cs typeface="Times New Roman" pitchFamily="18" charset="0"/>
              </a:rPr>
              <a:t> :         </a:t>
            </a:r>
            <a:r>
              <a:rPr lang="fr-FR" sz="2000" b="1" dirty="0" smtClean="0">
                <a:latin typeface="Times New Roman" pitchFamily="18" charset="0"/>
                <a:cs typeface="Times New Roman" pitchFamily="18" charset="0"/>
              </a:rPr>
              <a:t>La maintenance préventive conditionnelle et prévisionnelle</a:t>
            </a:r>
            <a:endParaRPr lang="fr-FR" sz="2000" dirty="0" smtClean="0">
              <a:latin typeface="Times New Roman" pitchFamily="18" charset="0"/>
              <a:cs typeface="Times New Roman" pitchFamily="18" charset="0"/>
            </a:endParaRPr>
          </a:p>
        </p:txBody>
      </p:sp>
    </p:spTree>
    <p:extLst>
      <p:ext uri="{BB962C8B-B14F-4D97-AF65-F5344CB8AC3E}">
        <p14:creationId xmlns="" xmlns:p14="http://schemas.microsoft.com/office/powerpoint/2010/main" val="1616748194"/>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70" name="Picture 2"/>
          <p:cNvPicPr>
            <a:picLocks noChangeAspect="1" noChangeArrowheads="1"/>
          </p:cNvPicPr>
          <p:nvPr/>
        </p:nvPicPr>
        <p:blipFill>
          <a:blip r:embed="rId2">
            <a:extLst>
              <a:ext uri="{28A0092B-C50C-407E-A947-70E740481C1C}">
                <a14:useLocalDpi xmlns="" xmlns:a14="http://schemas.microsoft.com/office/drawing/2010/main" val="0"/>
              </a:ext>
            </a:extLst>
          </a:blip>
          <a:srcRect/>
          <a:stretch>
            <a:fillRect/>
          </a:stretch>
        </p:blipFill>
        <p:spPr bwMode="auto">
          <a:xfrm>
            <a:off x="467544" y="1110656"/>
            <a:ext cx="8204144" cy="426256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sp>
        <p:nvSpPr>
          <p:cNvPr id="3" name="ZoneTexte 2"/>
          <p:cNvSpPr txBox="1"/>
          <p:nvPr/>
        </p:nvSpPr>
        <p:spPr>
          <a:xfrm>
            <a:off x="285720" y="242808"/>
            <a:ext cx="8572560" cy="400110"/>
          </a:xfrm>
          <a:prstGeom prst="rect">
            <a:avLst/>
          </a:prstGeom>
          <a:noFill/>
        </p:spPr>
        <p:txBody>
          <a:bodyPr wrap="square" rtlCol="0">
            <a:spAutoFit/>
          </a:bodyPr>
          <a:lstStyle/>
          <a:p>
            <a:r>
              <a:rPr lang="fr-FR" sz="2000" b="1" dirty="0" smtClean="0">
                <a:latin typeface="Times New Roman" pitchFamily="18" charset="0"/>
                <a:cs typeface="Times New Roman" pitchFamily="18" charset="0"/>
              </a:rPr>
              <a:t>Chapitre 1</a:t>
            </a:r>
            <a:r>
              <a:rPr lang="fr-FR" sz="2000" dirty="0" smtClean="0">
                <a:latin typeface="Times New Roman" pitchFamily="18" charset="0"/>
                <a:cs typeface="Times New Roman" pitchFamily="18" charset="0"/>
              </a:rPr>
              <a:t> :         </a:t>
            </a:r>
            <a:r>
              <a:rPr lang="fr-FR" sz="2000" b="1" dirty="0" smtClean="0">
                <a:latin typeface="Times New Roman" pitchFamily="18" charset="0"/>
                <a:cs typeface="Times New Roman" pitchFamily="18" charset="0"/>
              </a:rPr>
              <a:t>La maintenance préventive conditionnelle et prévisionnelle</a:t>
            </a:r>
            <a:endParaRPr lang="fr-FR" sz="2000" dirty="0" smtClean="0">
              <a:latin typeface="Times New Roman" pitchFamily="18" charset="0"/>
              <a:cs typeface="Times New Roman" pitchFamily="18" charset="0"/>
            </a:endParaRPr>
          </a:p>
        </p:txBody>
      </p:sp>
      <p:sp>
        <p:nvSpPr>
          <p:cNvPr id="4" name="Rectangle 3"/>
          <p:cNvSpPr/>
          <p:nvPr/>
        </p:nvSpPr>
        <p:spPr>
          <a:xfrm>
            <a:off x="1714480" y="5786454"/>
            <a:ext cx="5929354" cy="369332"/>
          </a:xfrm>
          <a:prstGeom prst="rect">
            <a:avLst/>
          </a:prstGeom>
        </p:spPr>
        <p:txBody>
          <a:bodyPr wrap="square">
            <a:spAutoFit/>
          </a:bodyPr>
          <a:lstStyle/>
          <a:p>
            <a:r>
              <a:rPr lang="fr-FR" dirty="0" err="1" smtClean="0"/>
              <a:t>Fig</a:t>
            </a:r>
            <a:r>
              <a:rPr lang="fr-FR" dirty="0" smtClean="0"/>
              <a:t> 5: surveillance en line (cas </a:t>
            </a:r>
            <a:r>
              <a:rPr lang="fr-FR" dirty="0" err="1" smtClean="0"/>
              <a:t>Hamma</a:t>
            </a:r>
            <a:r>
              <a:rPr lang="fr-FR" dirty="0" smtClean="0"/>
              <a:t> </a:t>
            </a:r>
            <a:r>
              <a:rPr lang="fr-FR" dirty="0" err="1" smtClean="0"/>
              <a:t>Bouzienne</a:t>
            </a:r>
            <a:r>
              <a:rPr lang="fr-FR" dirty="0" smtClean="0"/>
              <a:t>)</a:t>
            </a:r>
            <a:endParaRPr lang="fr-FR" dirty="0"/>
          </a:p>
        </p:txBody>
      </p:sp>
    </p:spTree>
    <p:extLst>
      <p:ext uri="{BB962C8B-B14F-4D97-AF65-F5344CB8AC3E}">
        <p14:creationId xmlns="" xmlns:p14="http://schemas.microsoft.com/office/powerpoint/2010/main" val="3845094445"/>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6" name="Picture 2"/>
          <p:cNvPicPr>
            <a:picLocks noChangeAspect="1" noChangeArrowheads="1"/>
          </p:cNvPicPr>
          <p:nvPr/>
        </p:nvPicPr>
        <p:blipFill>
          <a:blip r:embed="rId2">
            <a:extLst>
              <a:ext uri="{28A0092B-C50C-407E-A947-70E740481C1C}">
                <a14:useLocalDpi xmlns="" xmlns:a14="http://schemas.microsoft.com/office/drawing/2010/main" val="0"/>
              </a:ext>
            </a:extLst>
          </a:blip>
          <a:srcRect/>
          <a:stretch>
            <a:fillRect/>
          </a:stretch>
        </p:blipFill>
        <p:spPr bwMode="auto">
          <a:xfrm>
            <a:off x="682419" y="750867"/>
            <a:ext cx="6961415" cy="5799465"/>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sp>
        <p:nvSpPr>
          <p:cNvPr id="3" name="ZoneTexte 2"/>
          <p:cNvSpPr txBox="1"/>
          <p:nvPr/>
        </p:nvSpPr>
        <p:spPr>
          <a:xfrm>
            <a:off x="285720" y="242808"/>
            <a:ext cx="8572560" cy="400110"/>
          </a:xfrm>
          <a:prstGeom prst="rect">
            <a:avLst/>
          </a:prstGeom>
          <a:noFill/>
        </p:spPr>
        <p:txBody>
          <a:bodyPr wrap="square" rtlCol="0">
            <a:spAutoFit/>
          </a:bodyPr>
          <a:lstStyle/>
          <a:p>
            <a:r>
              <a:rPr lang="fr-FR" sz="2000" b="1" dirty="0" smtClean="0">
                <a:latin typeface="Times New Roman" pitchFamily="18" charset="0"/>
                <a:cs typeface="Times New Roman" pitchFamily="18" charset="0"/>
              </a:rPr>
              <a:t>Chapitre 1</a:t>
            </a:r>
            <a:r>
              <a:rPr lang="fr-FR" sz="2000" dirty="0" smtClean="0">
                <a:latin typeface="Times New Roman" pitchFamily="18" charset="0"/>
                <a:cs typeface="Times New Roman" pitchFamily="18" charset="0"/>
              </a:rPr>
              <a:t> :         </a:t>
            </a:r>
            <a:r>
              <a:rPr lang="fr-FR" sz="2000" b="1" dirty="0" smtClean="0">
                <a:latin typeface="Times New Roman" pitchFamily="18" charset="0"/>
                <a:cs typeface="Times New Roman" pitchFamily="18" charset="0"/>
              </a:rPr>
              <a:t>La maintenance préventive conditionnelle et prévisionnelle</a:t>
            </a:r>
            <a:endParaRPr lang="fr-FR" sz="2000" dirty="0" smtClean="0">
              <a:latin typeface="Times New Roman" pitchFamily="18" charset="0"/>
              <a:cs typeface="Times New Roman" pitchFamily="18" charset="0"/>
            </a:endParaRPr>
          </a:p>
        </p:txBody>
      </p:sp>
    </p:spTree>
    <p:extLst>
      <p:ext uri="{BB962C8B-B14F-4D97-AF65-F5344CB8AC3E}">
        <p14:creationId xmlns="" xmlns:p14="http://schemas.microsoft.com/office/powerpoint/2010/main" val="590259221"/>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571472" y="1071546"/>
            <a:ext cx="7858180" cy="2585323"/>
          </a:xfrm>
          <a:prstGeom prst="rect">
            <a:avLst/>
          </a:prstGeom>
          <a:noFill/>
        </p:spPr>
        <p:txBody>
          <a:bodyPr wrap="square" rtlCol="0">
            <a:spAutoFit/>
          </a:bodyPr>
          <a:lstStyle/>
          <a:p>
            <a:pPr>
              <a:lnSpc>
                <a:spcPct val="150000"/>
              </a:lnSpc>
            </a:pPr>
            <a:r>
              <a:rPr lang="fr-FR" b="1" dirty="0" smtClean="0">
                <a:latin typeface="Times New Roman" pitchFamily="18" charset="0"/>
                <a:cs typeface="Times New Roman" pitchFamily="18" charset="0"/>
              </a:rPr>
              <a:t>III.4. Traitement des informations</a:t>
            </a:r>
          </a:p>
          <a:p>
            <a:pPr>
              <a:lnSpc>
                <a:spcPct val="150000"/>
              </a:lnSpc>
            </a:pPr>
            <a:r>
              <a:rPr lang="fr-FR" dirty="0" smtClean="0">
                <a:latin typeface="Times New Roman" pitchFamily="18" charset="0"/>
                <a:cs typeface="Times New Roman" pitchFamily="18" charset="0"/>
              </a:rPr>
              <a:t>Dans tous les cas, il est intéressant d’engager un diagnostic après la constatation du franchissement d’un seuil d’alarme.</a:t>
            </a:r>
          </a:p>
          <a:p>
            <a:pPr>
              <a:lnSpc>
                <a:spcPct val="150000"/>
              </a:lnSpc>
            </a:pPr>
            <a:r>
              <a:rPr lang="fr-FR" dirty="0" smtClean="0">
                <a:latin typeface="Times New Roman" pitchFamily="18" charset="0"/>
                <a:cs typeface="Times New Roman" pitchFamily="18" charset="0"/>
              </a:rPr>
              <a:t>Le diagnostic permettra l’ajustement de ce seuil, la programmation de travaux dans un délai plus au moins bref ou encore la poursuite de l’activité sous certaines conditions et avec un suivi plus rapproché.    </a:t>
            </a:r>
            <a:endParaRPr lang="fr-FR" dirty="0">
              <a:latin typeface="Times New Roman" pitchFamily="18" charset="0"/>
              <a:cs typeface="Times New Roman" pitchFamily="18" charset="0"/>
            </a:endParaRPr>
          </a:p>
        </p:txBody>
      </p:sp>
      <p:sp>
        <p:nvSpPr>
          <p:cNvPr id="3" name="Arc 2"/>
          <p:cNvSpPr/>
          <p:nvPr/>
        </p:nvSpPr>
        <p:spPr>
          <a:xfrm rot="335988">
            <a:off x="357158" y="4673104"/>
            <a:ext cx="6306551" cy="1831583"/>
          </a:xfrm>
          <a:prstGeom prst="arc">
            <a:avLst>
              <a:gd name="adj1" fmla="val 17227380"/>
              <a:gd name="adj2" fmla="val 21067281"/>
            </a:avLst>
          </a:prstGeom>
          <a:ln w="28575"/>
        </p:spPr>
        <p:style>
          <a:lnRef idx="1">
            <a:schemeClr val="dk1"/>
          </a:lnRef>
          <a:fillRef idx="0">
            <a:schemeClr val="dk1"/>
          </a:fillRef>
          <a:effectRef idx="0">
            <a:schemeClr val="dk1"/>
          </a:effectRef>
          <a:fontRef idx="minor">
            <a:schemeClr val="tx1"/>
          </a:fontRef>
        </p:style>
        <p:txBody>
          <a:bodyPr rtlCol="0" anchor="ctr"/>
          <a:lstStyle/>
          <a:p>
            <a:pPr algn="ctr"/>
            <a:endParaRPr lang="fr-FR"/>
          </a:p>
        </p:txBody>
      </p:sp>
      <p:sp>
        <p:nvSpPr>
          <p:cNvPr id="4" name="Arc 3"/>
          <p:cNvSpPr/>
          <p:nvPr/>
        </p:nvSpPr>
        <p:spPr>
          <a:xfrm rot="389914" flipH="1" flipV="1">
            <a:off x="3000363" y="3214686"/>
            <a:ext cx="1973138" cy="1494338"/>
          </a:xfrm>
          <a:prstGeom prst="arc">
            <a:avLst>
              <a:gd name="adj1" fmla="val 16315307"/>
              <a:gd name="adj2" fmla="val 19642872"/>
            </a:avLst>
          </a:prstGeom>
          <a:ln w="28575"/>
        </p:spPr>
        <p:style>
          <a:lnRef idx="1">
            <a:schemeClr val="dk1"/>
          </a:lnRef>
          <a:fillRef idx="0">
            <a:schemeClr val="dk1"/>
          </a:fillRef>
          <a:effectRef idx="0">
            <a:schemeClr val="dk1"/>
          </a:effectRef>
          <a:fontRef idx="minor">
            <a:schemeClr val="tx1"/>
          </a:fontRef>
        </p:style>
        <p:txBody>
          <a:bodyPr rtlCol="0" anchor="ctr"/>
          <a:lstStyle/>
          <a:p>
            <a:pPr algn="ctr"/>
            <a:endParaRPr lang="fr-FR"/>
          </a:p>
        </p:txBody>
      </p:sp>
      <p:cxnSp>
        <p:nvCxnSpPr>
          <p:cNvPr id="6" name="Connecteur droit avec flèche 5"/>
          <p:cNvCxnSpPr/>
          <p:nvPr/>
        </p:nvCxnSpPr>
        <p:spPr>
          <a:xfrm>
            <a:off x="3214678" y="5857892"/>
            <a:ext cx="3663933" cy="43494"/>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8" name="Connecteur droit avec flèche 7"/>
          <p:cNvCxnSpPr/>
          <p:nvPr/>
        </p:nvCxnSpPr>
        <p:spPr>
          <a:xfrm rot="16200000" flipV="1">
            <a:off x="2149847" y="4793061"/>
            <a:ext cx="2090899" cy="38764"/>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13" name="Connecteur droit 12"/>
          <p:cNvCxnSpPr/>
          <p:nvPr/>
        </p:nvCxnSpPr>
        <p:spPr>
          <a:xfrm rot="10800000">
            <a:off x="3214678" y="5072073"/>
            <a:ext cx="2500330" cy="71438"/>
          </a:xfrm>
          <a:prstGeom prst="line">
            <a:avLst/>
          </a:prstGeom>
          <a:ln>
            <a:prstDash val="lgDash"/>
          </a:ln>
        </p:spPr>
        <p:style>
          <a:lnRef idx="1">
            <a:schemeClr val="accent1"/>
          </a:lnRef>
          <a:fillRef idx="0">
            <a:schemeClr val="accent1"/>
          </a:fillRef>
          <a:effectRef idx="0">
            <a:schemeClr val="accent1"/>
          </a:effectRef>
          <a:fontRef idx="minor">
            <a:schemeClr val="tx1"/>
          </a:fontRef>
        </p:style>
      </p:cxnSp>
      <p:cxnSp>
        <p:nvCxnSpPr>
          <p:cNvPr id="14" name="Connecteur droit 13"/>
          <p:cNvCxnSpPr/>
          <p:nvPr/>
        </p:nvCxnSpPr>
        <p:spPr>
          <a:xfrm rot="10800000">
            <a:off x="3214678" y="5357826"/>
            <a:ext cx="3071834" cy="71438"/>
          </a:xfrm>
          <a:prstGeom prst="line">
            <a:avLst/>
          </a:prstGeom>
        </p:spPr>
        <p:style>
          <a:lnRef idx="1">
            <a:schemeClr val="accent2"/>
          </a:lnRef>
          <a:fillRef idx="0">
            <a:schemeClr val="accent2"/>
          </a:fillRef>
          <a:effectRef idx="0">
            <a:schemeClr val="accent2"/>
          </a:effectRef>
          <a:fontRef idx="minor">
            <a:schemeClr val="tx1"/>
          </a:fontRef>
        </p:style>
      </p:cxnSp>
      <p:cxnSp>
        <p:nvCxnSpPr>
          <p:cNvPr id="19" name="Connecteur droit 18"/>
          <p:cNvCxnSpPr/>
          <p:nvPr/>
        </p:nvCxnSpPr>
        <p:spPr>
          <a:xfrm rot="5400000">
            <a:off x="6077056" y="5662470"/>
            <a:ext cx="468000" cy="1588"/>
          </a:xfrm>
          <a:prstGeom prst="line">
            <a:avLst/>
          </a:prstGeom>
          <a:ln/>
        </p:spPr>
        <p:style>
          <a:lnRef idx="1">
            <a:schemeClr val="accent2"/>
          </a:lnRef>
          <a:fillRef idx="0">
            <a:schemeClr val="accent2"/>
          </a:fillRef>
          <a:effectRef idx="0">
            <a:schemeClr val="accent2"/>
          </a:effectRef>
          <a:fontRef idx="minor">
            <a:schemeClr val="tx1"/>
          </a:fontRef>
        </p:style>
      </p:cxnSp>
      <p:cxnSp>
        <p:nvCxnSpPr>
          <p:cNvPr id="24" name="Connecteur droit 23"/>
          <p:cNvCxnSpPr/>
          <p:nvPr/>
        </p:nvCxnSpPr>
        <p:spPr>
          <a:xfrm rot="5400000">
            <a:off x="5856430" y="5585469"/>
            <a:ext cx="576000" cy="1588"/>
          </a:xfrm>
          <a:prstGeom prst="line">
            <a:avLst/>
          </a:prstGeom>
          <a:ln>
            <a:solidFill>
              <a:srgbClr val="00B050"/>
            </a:solidFill>
          </a:ln>
        </p:spPr>
        <p:style>
          <a:lnRef idx="1">
            <a:schemeClr val="accent1"/>
          </a:lnRef>
          <a:fillRef idx="0">
            <a:schemeClr val="accent1"/>
          </a:fillRef>
          <a:effectRef idx="0">
            <a:schemeClr val="accent1"/>
          </a:effectRef>
          <a:fontRef idx="minor">
            <a:schemeClr val="tx1"/>
          </a:fontRef>
        </p:style>
      </p:cxnSp>
      <p:cxnSp>
        <p:nvCxnSpPr>
          <p:cNvPr id="25" name="Connecteur droit 24"/>
          <p:cNvCxnSpPr/>
          <p:nvPr/>
        </p:nvCxnSpPr>
        <p:spPr>
          <a:xfrm rot="5400000">
            <a:off x="5588116" y="5556156"/>
            <a:ext cx="684000" cy="1588"/>
          </a:xfrm>
          <a:prstGeom prst="line">
            <a:avLst/>
          </a:prstGeom>
          <a:ln>
            <a:solidFill>
              <a:srgbClr val="00B050"/>
            </a:solidFill>
          </a:ln>
        </p:spPr>
        <p:style>
          <a:lnRef idx="1">
            <a:schemeClr val="accent1"/>
          </a:lnRef>
          <a:fillRef idx="0">
            <a:schemeClr val="accent1"/>
          </a:fillRef>
          <a:effectRef idx="0">
            <a:schemeClr val="accent1"/>
          </a:effectRef>
          <a:fontRef idx="minor">
            <a:schemeClr val="tx1"/>
          </a:fontRef>
        </p:style>
      </p:cxnSp>
      <p:cxnSp>
        <p:nvCxnSpPr>
          <p:cNvPr id="26" name="Connecteur droit 25"/>
          <p:cNvCxnSpPr/>
          <p:nvPr/>
        </p:nvCxnSpPr>
        <p:spPr>
          <a:xfrm rot="5400000">
            <a:off x="5230364" y="5485280"/>
            <a:ext cx="828000" cy="1588"/>
          </a:xfrm>
          <a:prstGeom prst="line">
            <a:avLst/>
          </a:prstGeom>
          <a:ln/>
        </p:spPr>
        <p:style>
          <a:lnRef idx="1">
            <a:schemeClr val="accent1"/>
          </a:lnRef>
          <a:fillRef idx="0">
            <a:schemeClr val="accent1"/>
          </a:fillRef>
          <a:effectRef idx="0">
            <a:schemeClr val="accent1"/>
          </a:effectRef>
          <a:fontRef idx="minor">
            <a:schemeClr val="tx1"/>
          </a:fontRef>
        </p:style>
      </p:cxnSp>
      <p:cxnSp>
        <p:nvCxnSpPr>
          <p:cNvPr id="27" name="Connecteur droit 26"/>
          <p:cNvCxnSpPr/>
          <p:nvPr/>
        </p:nvCxnSpPr>
        <p:spPr>
          <a:xfrm rot="5400000">
            <a:off x="4819174" y="5428470"/>
            <a:ext cx="936000" cy="1588"/>
          </a:xfrm>
          <a:prstGeom prst="line">
            <a:avLst/>
          </a:prstGeom>
          <a:ln>
            <a:solidFill>
              <a:srgbClr val="00B050"/>
            </a:solidFill>
          </a:ln>
        </p:spPr>
        <p:style>
          <a:lnRef idx="1">
            <a:schemeClr val="accent1"/>
          </a:lnRef>
          <a:fillRef idx="0">
            <a:schemeClr val="accent1"/>
          </a:fillRef>
          <a:effectRef idx="0">
            <a:schemeClr val="accent1"/>
          </a:effectRef>
          <a:fontRef idx="minor">
            <a:schemeClr val="tx1"/>
          </a:fontRef>
        </p:style>
      </p:cxnSp>
      <p:cxnSp>
        <p:nvCxnSpPr>
          <p:cNvPr id="28" name="Connecteur droit 27"/>
          <p:cNvCxnSpPr/>
          <p:nvPr/>
        </p:nvCxnSpPr>
        <p:spPr>
          <a:xfrm rot="5400000">
            <a:off x="4354546" y="5360966"/>
            <a:ext cx="1008000" cy="1588"/>
          </a:xfrm>
          <a:prstGeom prst="line">
            <a:avLst/>
          </a:prstGeom>
          <a:ln>
            <a:solidFill>
              <a:srgbClr val="00B050"/>
            </a:solidFill>
          </a:ln>
        </p:spPr>
        <p:style>
          <a:lnRef idx="1">
            <a:schemeClr val="accent1"/>
          </a:lnRef>
          <a:fillRef idx="0">
            <a:schemeClr val="accent1"/>
          </a:fillRef>
          <a:effectRef idx="0">
            <a:schemeClr val="accent1"/>
          </a:effectRef>
          <a:fontRef idx="minor">
            <a:schemeClr val="tx1"/>
          </a:fontRef>
        </p:style>
      </p:cxnSp>
      <p:cxnSp>
        <p:nvCxnSpPr>
          <p:cNvPr id="29" name="Connecteur droit 28"/>
          <p:cNvCxnSpPr/>
          <p:nvPr/>
        </p:nvCxnSpPr>
        <p:spPr>
          <a:xfrm rot="5400000">
            <a:off x="3729042" y="5304156"/>
            <a:ext cx="1116000" cy="1588"/>
          </a:xfrm>
          <a:prstGeom prst="line">
            <a:avLst/>
          </a:prstGeom>
          <a:ln>
            <a:solidFill>
              <a:srgbClr val="00B050"/>
            </a:solidFill>
          </a:ln>
        </p:spPr>
        <p:style>
          <a:lnRef idx="1">
            <a:schemeClr val="accent1"/>
          </a:lnRef>
          <a:fillRef idx="0">
            <a:schemeClr val="accent1"/>
          </a:fillRef>
          <a:effectRef idx="0">
            <a:schemeClr val="accent1"/>
          </a:effectRef>
          <a:fontRef idx="minor">
            <a:schemeClr val="tx1"/>
          </a:fontRef>
        </p:style>
      </p:cxnSp>
      <p:cxnSp>
        <p:nvCxnSpPr>
          <p:cNvPr id="30" name="Connecteur droit 29"/>
          <p:cNvCxnSpPr/>
          <p:nvPr/>
        </p:nvCxnSpPr>
        <p:spPr>
          <a:xfrm rot="5400000">
            <a:off x="2960662" y="5254652"/>
            <a:ext cx="1224000" cy="1588"/>
          </a:xfrm>
          <a:prstGeom prst="line">
            <a:avLst/>
          </a:prstGeom>
          <a:ln>
            <a:solidFill>
              <a:srgbClr val="00B050"/>
            </a:solidFill>
          </a:ln>
        </p:spPr>
        <p:style>
          <a:lnRef idx="1">
            <a:schemeClr val="accent1"/>
          </a:lnRef>
          <a:fillRef idx="0">
            <a:schemeClr val="accent1"/>
          </a:fillRef>
          <a:effectRef idx="0">
            <a:schemeClr val="accent1"/>
          </a:effectRef>
          <a:fontRef idx="minor">
            <a:schemeClr val="tx1"/>
          </a:fontRef>
        </p:style>
      </p:cxnSp>
      <p:sp>
        <p:nvSpPr>
          <p:cNvPr id="31" name="Étoile à 5 branches 30"/>
          <p:cNvSpPr/>
          <p:nvPr/>
        </p:nvSpPr>
        <p:spPr>
          <a:xfrm>
            <a:off x="3547930" y="4583883"/>
            <a:ext cx="71438" cy="71438"/>
          </a:xfrm>
          <a:prstGeom prst="star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2" name="Étoile à 5 branches 31"/>
          <p:cNvSpPr/>
          <p:nvPr/>
        </p:nvSpPr>
        <p:spPr>
          <a:xfrm>
            <a:off x="4274373" y="4736283"/>
            <a:ext cx="71438" cy="71438"/>
          </a:xfrm>
          <a:prstGeom prst="star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3" name="Étoile à 5 branches 32"/>
          <p:cNvSpPr/>
          <p:nvPr/>
        </p:nvSpPr>
        <p:spPr>
          <a:xfrm>
            <a:off x="4834002" y="4833822"/>
            <a:ext cx="71438" cy="71438"/>
          </a:xfrm>
          <a:prstGeom prst="star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4" name="Étoile à 5 branches 33"/>
          <p:cNvSpPr/>
          <p:nvPr/>
        </p:nvSpPr>
        <p:spPr>
          <a:xfrm>
            <a:off x="5262630" y="4964823"/>
            <a:ext cx="71438" cy="71438"/>
          </a:xfrm>
          <a:prstGeom prst="star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5" name="Étoile à 5 branches 34"/>
          <p:cNvSpPr/>
          <p:nvPr/>
        </p:nvSpPr>
        <p:spPr>
          <a:xfrm>
            <a:off x="5607757" y="5060199"/>
            <a:ext cx="71438" cy="71438"/>
          </a:xfrm>
          <a:prstGeom prst="star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6" name="Étoile à 5 branches 35"/>
          <p:cNvSpPr/>
          <p:nvPr/>
        </p:nvSpPr>
        <p:spPr>
          <a:xfrm>
            <a:off x="5905572" y="5179137"/>
            <a:ext cx="71438" cy="71438"/>
          </a:xfrm>
          <a:prstGeom prst="star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7" name="Étoile à 5 branches 36"/>
          <p:cNvSpPr/>
          <p:nvPr/>
        </p:nvSpPr>
        <p:spPr>
          <a:xfrm>
            <a:off x="6119886" y="5286200"/>
            <a:ext cx="71438" cy="71438"/>
          </a:xfrm>
          <a:prstGeom prst="star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8" name="Étoile à 5 branches 37"/>
          <p:cNvSpPr/>
          <p:nvPr/>
        </p:nvSpPr>
        <p:spPr>
          <a:xfrm>
            <a:off x="6274637" y="5369701"/>
            <a:ext cx="71438" cy="71438"/>
          </a:xfrm>
          <a:prstGeom prst="star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9" name="ZoneTexte 38"/>
          <p:cNvSpPr txBox="1"/>
          <p:nvPr/>
        </p:nvSpPr>
        <p:spPr>
          <a:xfrm>
            <a:off x="3214678" y="4952948"/>
            <a:ext cx="1714512" cy="369332"/>
          </a:xfrm>
          <a:prstGeom prst="rect">
            <a:avLst/>
          </a:prstGeom>
          <a:noFill/>
        </p:spPr>
        <p:txBody>
          <a:bodyPr wrap="square" rtlCol="0">
            <a:spAutoFit/>
          </a:bodyPr>
          <a:lstStyle/>
          <a:p>
            <a:r>
              <a:rPr lang="fr-FR" dirty="0" smtClean="0">
                <a:solidFill>
                  <a:schemeClr val="accent1">
                    <a:lumMod val="75000"/>
                  </a:schemeClr>
                </a:solidFill>
                <a:latin typeface="Times New Roman" pitchFamily="18" charset="0"/>
                <a:cs typeface="Times New Roman" pitchFamily="18" charset="0"/>
              </a:rPr>
              <a:t>Seuil d’alarme</a:t>
            </a:r>
            <a:endParaRPr lang="fr-FR" dirty="0">
              <a:solidFill>
                <a:schemeClr val="accent1">
                  <a:lumMod val="75000"/>
                </a:schemeClr>
              </a:solidFill>
              <a:latin typeface="Times New Roman" pitchFamily="18" charset="0"/>
              <a:cs typeface="Times New Roman" pitchFamily="18" charset="0"/>
            </a:endParaRPr>
          </a:p>
        </p:txBody>
      </p:sp>
      <p:sp>
        <p:nvSpPr>
          <p:cNvPr id="40" name="ZoneTexte 39"/>
          <p:cNvSpPr txBox="1"/>
          <p:nvPr/>
        </p:nvSpPr>
        <p:spPr>
          <a:xfrm>
            <a:off x="3226741" y="5274246"/>
            <a:ext cx="2214578" cy="369332"/>
          </a:xfrm>
          <a:prstGeom prst="rect">
            <a:avLst/>
          </a:prstGeom>
          <a:noFill/>
        </p:spPr>
        <p:txBody>
          <a:bodyPr wrap="square" rtlCol="0">
            <a:spAutoFit/>
          </a:bodyPr>
          <a:lstStyle/>
          <a:p>
            <a:r>
              <a:rPr lang="fr-FR" dirty="0" smtClean="0">
                <a:latin typeface="Times New Roman" pitchFamily="18" charset="0"/>
                <a:cs typeface="Times New Roman" pitchFamily="18" charset="0"/>
              </a:rPr>
              <a:t>Seuil d’admissibilité</a:t>
            </a:r>
            <a:endParaRPr lang="fr-FR" dirty="0">
              <a:latin typeface="Times New Roman" pitchFamily="18" charset="0"/>
              <a:cs typeface="Times New Roman" pitchFamily="18" charset="0"/>
            </a:endParaRPr>
          </a:p>
        </p:txBody>
      </p:sp>
      <p:sp>
        <p:nvSpPr>
          <p:cNvPr id="42" name="ZoneTexte 41"/>
          <p:cNvSpPr txBox="1"/>
          <p:nvPr/>
        </p:nvSpPr>
        <p:spPr>
          <a:xfrm>
            <a:off x="6929454" y="5643578"/>
            <a:ext cx="857256" cy="369332"/>
          </a:xfrm>
          <a:prstGeom prst="rect">
            <a:avLst/>
          </a:prstGeom>
          <a:noFill/>
        </p:spPr>
        <p:txBody>
          <a:bodyPr wrap="square" rtlCol="0">
            <a:spAutoFit/>
          </a:bodyPr>
          <a:lstStyle/>
          <a:p>
            <a:r>
              <a:rPr lang="fr-FR" dirty="0" smtClean="0"/>
              <a:t>temps</a:t>
            </a:r>
            <a:endParaRPr lang="fr-FR" dirty="0"/>
          </a:p>
        </p:txBody>
      </p:sp>
      <p:sp>
        <p:nvSpPr>
          <p:cNvPr id="43" name="ZoneTexte 42"/>
          <p:cNvSpPr txBox="1"/>
          <p:nvPr/>
        </p:nvSpPr>
        <p:spPr>
          <a:xfrm>
            <a:off x="2714612" y="3500438"/>
            <a:ext cx="461665" cy="1357322"/>
          </a:xfrm>
          <a:prstGeom prst="rect">
            <a:avLst/>
          </a:prstGeom>
          <a:noFill/>
        </p:spPr>
        <p:txBody>
          <a:bodyPr vert="vert270" wrap="square" rtlCol="0">
            <a:spAutoFit/>
          </a:bodyPr>
          <a:lstStyle/>
          <a:p>
            <a:r>
              <a:rPr lang="fr-FR" dirty="0" smtClean="0"/>
              <a:t>performance</a:t>
            </a:r>
            <a:endParaRPr lang="fr-FR" dirty="0"/>
          </a:p>
        </p:txBody>
      </p:sp>
      <p:sp>
        <p:nvSpPr>
          <p:cNvPr id="41" name="ZoneTexte 40"/>
          <p:cNvSpPr txBox="1"/>
          <p:nvPr/>
        </p:nvSpPr>
        <p:spPr>
          <a:xfrm>
            <a:off x="3500430" y="6000768"/>
            <a:ext cx="2214578" cy="369332"/>
          </a:xfrm>
          <a:prstGeom prst="rect">
            <a:avLst/>
          </a:prstGeom>
          <a:noFill/>
        </p:spPr>
        <p:txBody>
          <a:bodyPr wrap="square" rtlCol="0">
            <a:spAutoFit/>
          </a:bodyPr>
          <a:lstStyle/>
          <a:p>
            <a:r>
              <a:rPr lang="fr-FR" dirty="0" smtClean="0">
                <a:latin typeface="Times New Roman" pitchFamily="18" charset="0"/>
                <a:cs typeface="Times New Roman" pitchFamily="18" charset="0"/>
              </a:rPr>
              <a:t>Rythme des contrôles</a:t>
            </a:r>
            <a:endParaRPr lang="fr-FR" dirty="0">
              <a:latin typeface="Times New Roman" pitchFamily="18" charset="0"/>
              <a:cs typeface="Times New Roman" pitchFamily="18" charset="0"/>
            </a:endParaRPr>
          </a:p>
        </p:txBody>
      </p:sp>
      <p:sp>
        <p:nvSpPr>
          <p:cNvPr id="44" name="ZoneTexte 43"/>
          <p:cNvSpPr txBox="1"/>
          <p:nvPr/>
        </p:nvSpPr>
        <p:spPr>
          <a:xfrm>
            <a:off x="4714876" y="3929066"/>
            <a:ext cx="2214578" cy="369332"/>
          </a:xfrm>
          <a:prstGeom prst="rect">
            <a:avLst/>
          </a:prstGeom>
          <a:noFill/>
        </p:spPr>
        <p:txBody>
          <a:bodyPr wrap="square" rtlCol="0">
            <a:spAutoFit/>
          </a:bodyPr>
          <a:lstStyle/>
          <a:p>
            <a:r>
              <a:rPr lang="fr-FR" dirty="0" smtClean="0">
                <a:latin typeface="Times New Roman" pitchFamily="18" charset="0"/>
                <a:cs typeface="Times New Roman" pitchFamily="18" charset="0"/>
              </a:rPr>
              <a:t>Contrôle périodique</a:t>
            </a:r>
            <a:endParaRPr lang="fr-FR" dirty="0">
              <a:latin typeface="Times New Roman" pitchFamily="18" charset="0"/>
              <a:cs typeface="Times New Roman" pitchFamily="18" charset="0"/>
            </a:endParaRPr>
          </a:p>
        </p:txBody>
      </p:sp>
      <p:cxnSp>
        <p:nvCxnSpPr>
          <p:cNvPr id="46" name="Connecteur droit avec flèche 45"/>
          <p:cNvCxnSpPr/>
          <p:nvPr/>
        </p:nvCxnSpPr>
        <p:spPr>
          <a:xfrm rot="10800000" flipV="1">
            <a:off x="3714744" y="4286256"/>
            <a:ext cx="1071570" cy="28575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49" name="Connecteur droit avec flèche 48"/>
          <p:cNvCxnSpPr/>
          <p:nvPr/>
        </p:nvCxnSpPr>
        <p:spPr>
          <a:xfrm rot="5400000">
            <a:off x="4714876" y="4500570"/>
            <a:ext cx="428628"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51" name="Connecteur droit avec flèche 50"/>
          <p:cNvCxnSpPr/>
          <p:nvPr/>
        </p:nvCxnSpPr>
        <p:spPr>
          <a:xfrm rot="16200000" flipH="1">
            <a:off x="5214942" y="4286256"/>
            <a:ext cx="714380" cy="71438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45" name="ZoneTexte 44"/>
          <p:cNvSpPr txBox="1"/>
          <p:nvPr/>
        </p:nvSpPr>
        <p:spPr>
          <a:xfrm>
            <a:off x="285720" y="242808"/>
            <a:ext cx="8572560" cy="400110"/>
          </a:xfrm>
          <a:prstGeom prst="rect">
            <a:avLst/>
          </a:prstGeom>
          <a:noFill/>
        </p:spPr>
        <p:txBody>
          <a:bodyPr wrap="square" rtlCol="0">
            <a:spAutoFit/>
          </a:bodyPr>
          <a:lstStyle/>
          <a:p>
            <a:r>
              <a:rPr lang="fr-FR" sz="2000" b="1" dirty="0" smtClean="0">
                <a:latin typeface="Times New Roman" pitchFamily="18" charset="0"/>
                <a:cs typeface="Times New Roman" pitchFamily="18" charset="0"/>
              </a:rPr>
              <a:t>Chapitre 1</a:t>
            </a:r>
            <a:r>
              <a:rPr lang="fr-FR" sz="2000" dirty="0" smtClean="0">
                <a:latin typeface="Times New Roman" pitchFamily="18" charset="0"/>
                <a:cs typeface="Times New Roman" pitchFamily="18" charset="0"/>
              </a:rPr>
              <a:t> :         </a:t>
            </a:r>
            <a:r>
              <a:rPr lang="fr-FR" sz="2000" b="1" dirty="0" smtClean="0">
                <a:latin typeface="Times New Roman" pitchFamily="18" charset="0"/>
                <a:cs typeface="Times New Roman" pitchFamily="18" charset="0"/>
              </a:rPr>
              <a:t>La maintenance préventive conditionnelle et prévisionnelle</a:t>
            </a:r>
            <a:endParaRPr lang="fr-FR" sz="2000" dirty="0" smtClean="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51520" y="764704"/>
            <a:ext cx="8424936" cy="7894469"/>
          </a:xfrm>
          <a:prstGeom prst="rect">
            <a:avLst/>
          </a:prstGeom>
        </p:spPr>
        <p:txBody>
          <a:bodyPr wrap="square">
            <a:spAutoFit/>
          </a:bodyPr>
          <a:lstStyle/>
          <a:p>
            <a:pPr algn="just">
              <a:lnSpc>
                <a:spcPct val="150000"/>
              </a:lnSpc>
            </a:pPr>
            <a:r>
              <a:rPr lang="fr-FR" dirty="0" smtClean="0">
                <a:latin typeface="Times New Roman" pitchFamily="18" charset="0"/>
                <a:cs typeface="Times New Roman" pitchFamily="18" charset="0"/>
              </a:rPr>
              <a:t>Le matériel étant régulièrement suivi, la maintenance conditionnelle permet également une diminution sensible des défaillances.</a:t>
            </a:r>
          </a:p>
          <a:p>
            <a:pPr algn="just">
              <a:lnSpc>
                <a:spcPct val="150000"/>
              </a:lnSpc>
            </a:pPr>
            <a:r>
              <a:rPr lang="fr-FR" dirty="0" smtClean="0">
                <a:latin typeface="Times New Roman" pitchFamily="18" charset="0"/>
                <a:cs typeface="Times New Roman" pitchFamily="18" charset="0"/>
              </a:rPr>
              <a:t>De fait, elle entraine une amélioration de la sureté de fonctionnement et supprime pratiquement toute intervention d’urgence.</a:t>
            </a:r>
          </a:p>
          <a:p>
            <a:pPr>
              <a:lnSpc>
                <a:spcPct val="150000"/>
              </a:lnSpc>
            </a:pPr>
            <a:r>
              <a:rPr lang="fr-FR" dirty="0" smtClean="0">
                <a:latin typeface="Times New Roman" pitchFamily="18" charset="0"/>
                <a:cs typeface="Times New Roman" pitchFamily="18" charset="0"/>
              </a:rPr>
              <a:t>     </a:t>
            </a:r>
            <a:r>
              <a:rPr lang="fr-FR" sz="2000" dirty="0" smtClean="0">
                <a:latin typeface="Times New Roman" pitchFamily="18" charset="0"/>
                <a:cs typeface="Times New Roman" pitchFamily="18" charset="0"/>
              </a:rPr>
              <a:t>La </a:t>
            </a:r>
            <a:r>
              <a:rPr lang="fr-FR" sz="2000" dirty="0">
                <a:latin typeface="Times New Roman" pitchFamily="18" charset="0"/>
                <a:cs typeface="Times New Roman" pitchFamily="18" charset="0"/>
              </a:rPr>
              <a:t>maintenance prévisionnelle ne diffère de la maintenance conditionnelle que par l’idée d’extrapolation de la tendance analysée. Ce qui permet d’anticiper et de  prévoir au mieux le moment ou l’intervention devra être réalisée au mieux des intérêts de la production. </a:t>
            </a:r>
            <a:endParaRPr lang="fr-FR" sz="2000" dirty="0" smtClean="0">
              <a:latin typeface="Times New Roman" pitchFamily="18" charset="0"/>
              <a:cs typeface="Times New Roman" pitchFamily="18" charset="0"/>
            </a:endParaRPr>
          </a:p>
          <a:p>
            <a:pPr lvl="0">
              <a:lnSpc>
                <a:spcPct val="150000"/>
              </a:lnSpc>
            </a:pPr>
            <a:r>
              <a:rPr lang="fr-FR" sz="2000" b="1" dirty="0" smtClean="0">
                <a:latin typeface="Times New Roman" pitchFamily="18" charset="0"/>
                <a:cs typeface="Times New Roman" pitchFamily="18" charset="0"/>
              </a:rPr>
              <a:t>2. Illustration </a:t>
            </a:r>
            <a:r>
              <a:rPr lang="fr-FR" sz="2000" b="1" dirty="0">
                <a:latin typeface="Times New Roman" pitchFamily="18" charset="0"/>
                <a:cs typeface="Times New Roman" pitchFamily="18" charset="0"/>
              </a:rPr>
              <a:t>du principe de la maintenance conditionnelle</a:t>
            </a:r>
            <a:r>
              <a:rPr lang="fr-FR" sz="2000" b="1" dirty="0"/>
              <a:t> </a:t>
            </a:r>
            <a:endParaRPr lang="fr-FR" sz="2000" dirty="0"/>
          </a:p>
          <a:p>
            <a:pPr>
              <a:lnSpc>
                <a:spcPct val="150000"/>
              </a:lnSpc>
            </a:pPr>
            <a:r>
              <a:rPr lang="fr-FR" sz="2000" dirty="0">
                <a:latin typeface="Times New Roman" pitchFamily="18" charset="0"/>
                <a:cs typeface="Times New Roman" pitchFamily="18" charset="0"/>
              </a:rPr>
              <a:t>La maintenance conditionnelle est basée sur la surveillance de l’état à partir d’un paramètre significatif d’une dégradation, souvent par des mesures.</a:t>
            </a:r>
          </a:p>
          <a:p>
            <a:pPr>
              <a:lnSpc>
                <a:spcPct val="150000"/>
              </a:lnSpc>
            </a:pPr>
            <a:endParaRPr lang="fr-FR" dirty="0" smtClean="0">
              <a:latin typeface="Times New Roman" pitchFamily="18" charset="0"/>
              <a:cs typeface="Times New Roman" pitchFamily="18" charset="0"/>
            </a:endParaRPr>
          </a:p>
          <a:p>
            <a:pPr>
              <a:lnSpc>
                <a:spcPct val="150000"/>
              </a:lnSpc>
            </a:pPr>
            <a:endParaRPr lang="fr-FR" dirty="0">
              <a:latin typeface="Times New Roman" pitchFamily="18" charset="0"/>
              <a:cs typeface="Times New Roman" pitchFamily="18" charset="0"/>
            </a:endParaRPr>
          </a:p>
          <a:p>
            <a:pPr>
              <a:lnSpc>
                <a:spcPct val="150000"/>
              </a:lnSpc>
            </a:pPr>
            <a:endParaRPr lang="fr-FR" dirty="0" smtClean="0">
              <a:latin typeface="Times New Roman" pitchFamily="18" charset="0"/>
              <a:cs typeface="Times New Roman" pitchFamily="18" charset="0"/>
            </a:endParaRPr>
          </a:p>
          <a:p>
            <a:pPr>
              <a:lnSpc>
                <a:spcPct val="150000"/>
              </a:lnSpc>
            </a:pPr>
            <a:endParaRPr lang="fr-FR" dirty="0">
              <a:latin typeface="Times New Roman" pitchFamily="18" charset="0"/>
              <a:cs typeface="Times New Roman" pitchFamily="18" charset="0"/>
            </a:endParaRPr>
          </a:p>
          <a:p>
            <a:pPr>
              <a:lnSpc>
                <a:spcPct val="150000"/>
              </a:lnSpc>
            </a:pPr>
            <a:endParaRPr lang="fr-FR" dirty="0" smtClean="0">
              <a:latin typeface="Times New Roman" pitchFamily="18" charset="0"/>
              <a:cs typeface="Times New Roman" pitchFamily="18" charset="0"/>
            </a:endParaRPr>
          </a:p>
          <a:p>
            <a:pPr>
              <a:lnSpc>
                <a:spcPct val="150000"/>
              </a:lnSpc>
            </a:pPr>
            <a:endParaRPr lang="fr-FR" dirty="0">
              <a:latin typeface="Times New Roman" pitchFamily="18" charset="0"/>
              <a:cs typeface="Times New Roman" pitchFamily="18" charset="0"/>
            </a:endParaRPr>
          </a:p>
          <a:p>
            <a:pPr>
              <a:lnSpc>
                <a:spcPct val="150000"/>
              </a:lnSpc>
            </a:pPr>
            <a:endParaRPr lang="fr-FR" dirty="0">
              <a:latin typeface="Times New Roman" pitchFamily="18" charset="0"/>
              <a:cs typeface="Times New Roman" pitchFamily="18" charset="0"/>
            </a:endParaRPr>
          </a:p>
        </p:txBody>
      </p:sp>
      <p:sp>
        <p:nvSpPr>
          <p:cNvPr id="5" name="ZoneTexte 4"/>
          <p:cNvSpPr txBox="1"/>
          <p:nvPr/>
        </p:nvSpPr>
        <p:spPr>
          <a:xfrm>
            <a:off x="285720" y="142852"/>
            <a:ext cx="8358246" cy="400110"/>
          </a:xfrm>
          <a:prstGeom prst="rect">
            <a:avLst/>
          </a:prstGeom>
          <a:noFill/>
        </p:spPr>
        <p:txBody>
          <a:bodyPr wrap="square" rtlCol="0">
            <a:spAutoFit/>
          </a:bodyPr>
          <a:lstStyle/>
          <a:p>
            <a:r>
              <a:rPr lang="fr-FR" sz="2000" b="1" dirty="0" smtClean="0">
                <a:latin typeface="Times New Roman" pitchFamily="18" charset="0"/>
                <a:cs typeface="Times New Roman" pitchFamily="18" charset="0"/>
              </a:rPr>
              <a:t>Chapitre 1</a:t>
            </a:r>
            <a:r>
              <a:rPr lang="fr-FR" sz="2000" dirty="0" smtClean="0">
                <a:latin typeface="Times New Roman" pitchFamily="18" charset="0"/>
                <a:cs typeface="Times New Roman" pitchFamily="18" charset="0"/>
              </a:rPr>
              <a:t> :       </a:t>
            </a:r>
            <a:r>
              <a:rPr lang="fr-FR" sz="2000" b="1" dirty="0" smtClean="0">
                <a:latin typeface="Times New Roman" pitchFamily="18" charset="0"/>
                <a:cs typeface="Times New Roman" pitchFamily="18" charset="0"/>
              </a:rPr>
              <a:t>La maintenance préventive conditionnelle et prévisionnelle</a:t>
            </a:r>
            <a:endParaRPr lang="fr-FR" sz="2000" dirty="0" smtClean="0">
              <a:latin typeface="Times New Roman" pitchFamily="18" charset="0"/>
              <a:cs typeface="Times New Roman" pitchFamily="18" charset="0"/>
            </a:endParaRPr>
          </a:p>
        </p:txBody>
      </p:sp>
    </p:spTree>
    <p:extLst>
      <p:ext uri="{BB962C8B-B14F-4D97-AF65-F5344CB8AC3E}">
        <p14:creationId xmlns="" xmlns:p14="http://schemas.microsoft.com/office/powerpoint/2010/main" val="1211849259"/>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642910" y="1428736"/>
            <a:ext cx="8001056" cy="2345322"/>
          </a:xfrm>
          <a:prstGeom prst="rect">
            <a:avLst/>
          </a:prstGeom>
          <a:noFill/>
        </p:spPr>
        <p:txBody>
          <a:bodyPr wrap="square" rtlCol="0">
            <a:spAutoFit/>
          </a:bodyPr>
          <a:lstStyle/>
          <a:p>
            <a:pPr>
              <a:lnSpc>
                <a:spcPct val="150000"/>
              </a:lnSpc>
            </a:pPr>
            <a:r>
              <a:rPr lang="fr-FR" sz="2000" dirty="0" smtClean="0">
                <a:latin typeface="Times New Roman" pitchFamily="18" charset="0"/>
                <a:cs typeface="Times New Roman" pitchFamily="18" charset="0"/>
              </a:rPr>
              <a:t>Le traitement des informations est particulièrement nécessaire dans le cadre du suivi périodique.</a:t>
            </a:r>
          </a:p>
          <a:p>
            <a:pPr>
              <a:lnSpc>
                <a:spcPct val="150000"/>
              </a:lnSpc>
            </a:pPr>
            <a:r>
              <a:rPr lang="fr-FR" sz="2000" dirty="0" smtClean="0">
                <a:latin typeface="Times New Roman" pitchFamily="18" charset="0"/>
                <a:cs typeface="Times New Roman" pitchFamily="18" charset="0"/>
              </a:rPr>
              <a:t> Les mesures permettent l’observation d’une dérive d’état,</a:t>
            </a:r>
          </a:p>
          <a:p>
            <a:pPr>
              <a:lnSpc>
                <a:spcPct val="150000"/>
              </a:lnSpc>
            </a:pPr>
            <a:r>
              <a:rPr lang="fr-FR" sz="2000" dirty="0" smtClean="0">
                <a:latin typeface="Times New Roman" pitchFamily="18" charset="0"/>
                <a:cs typeface="Times New Roman" pitchFamily="18" charset="0"/>
              </a:rPr>
              <a:t>une dégradation n’est ni linéaire ni constante, la fréquence de ces mesures est donc fonction de la progression de la dégradation</a:t>
            </a:r>
            <a:endParaRPr lang="fr-FR" sz="2000" b="1" dirty="0">
              <a:latin typeface="Times New Roman" pitchFamily="18" charset="0"/>
              <a:cs typeface="Times New Roman" pitchFamily="18" charset="0"/>
            </a:endParaRPr>
          </a:p>
        </p:txBody>
      </p:sp>
      <p:sp>
        <p:nvSpPr>
          <p:cNvPr id="3" name="ZoneTexte 2"/>
          <p:cNvSpPr txBox="1"/>
          <p:nvPr/>
        </p:nvSpPr>
        <p:spPr>
          <a:xfrm>
            <a:off x="285720" y="242808"/>
            <a:ext cx="8572560" cy="400110"/>
          </a:xfrm>
          <a:prstGeom prst="rect">
            <a:avLst/>
          </a:prstGeom>
          <a:noFill/>
        </p:spPr>
        <p:txBody>
          <a:bodyPr wrap="square" rtlCol="0">
            <a:spAutoFit/>
          </a:bodyPr>
          <a:lstStyle/>
          <a:p>
            <a:r>
              <a:rPr lang="fr-FR" sz="2000" b="1" dirty="0" smtClean="0">
                <a:latin typeface="Times New Roman" pitchFamily="18" charset="0"/>
                <a:cs typeface="Times New Roman" pitchFamily="18" charset="0"/>
              </a:rPr>
              <a:t>Chapitre 1</a:t>
            </a:r>
            <a:r>
              <a:rPr lang="fr-FR" sz="2000" dirty="0" smtClean="0">
                <a:latin typeface="Times New Roman" pitchFamily="18" charset="0"/>
                <a:cs typeface="Times New Roman" pitchFamily="18" charset="0"/>
              </a:rPr>
              <a:t> :         </a:t>
            </a:r>
            <a:r>
              <a:rPr lang="fr-FR" sz="2000" b="1" dirty="0" smtClean="0">
                <a:latin typeface="Times New Roman" pitchFamily="18" charset="0"/>
                <a:cs typeface="Times New Roman" pitchFamily="18" charset="0"/>
              </a:rPr>
              <a:t>La maintenance préventive conditionnelle et prévisionnelle</a:t>
            </a:r>
            <a:endParaRPr lang="fr-FR" sz="2000" dirty="0" smtClean="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42910" y="928670"/>
            <a:ext cx="7858180" cy="5216813"/>
          </a:xfrm>
          <a:prstGeom prst="rect">
            <a:avLst/>
          </a:prstGeom>
        </p:spPr>
        <p:txBody>
          <a:bodyPr wrap="square">
            <a:spAutoFit/>
          </a:bodyPr>
          <a:lstStyle/>
          <a:p>
            <a:pPr>
              <a:lnSpc>
                <a:spcPct val="150000"/>
              </a:lnSpc>
            </a:pPr>
            <a:r>
              <a:rPr lang="fr-FR" sz="2000" b="1" dirty="0" smtClean="0">
                <a:latin typeface="Times New Roman" pitchFamily="18" charset="0"/>
                <a:cs typeface="Times New Roman" pitchFamily="18" charset="0"/>
              </a:rPr>
              <a:t>les phases de la maintenance préventive conditionnelle</a:t>
            </a:r>
          </a:p>
          <a:p>
            <a:pPr>
              <a:lnSpc>
                <a:spcPct val="150000"/>
              </a:lnSpc>
            </a:pPr>
            <a:r>
              <a:rPr lang="fr-FR" dirty="0" smtClean="0">
                <a:latin typeface="Times New Roman" pitchFamily="18" charset="0"/>
                <a:cs typeface="Times New Roman" pitchFamily="18" charset="0"/>
              </a:rPr>
              <a:t>La mise en œuvre d’un plan de maintenance préventive conditionnelle doit être conduite suivant une succession de phases.</a:t>
            </a:r>
          </a:p>
          <a:p>
            <a:pPr>
              <a:lnSpc>
                <a:spcPct val="150000"/>
              </a:lnSpc>
            </a:pPr>
            <a:endParaRPr lang="fr-FR" dirty="0" smtClean="0">
              <a:latin typeface="Times New Roman" pitchFamily="18" charset="0"/>
              <a:cs typeface="Times New Roman" pitchFamily="18" charset="0"/>
            </a:endParaRPr>
          </a:p>
          <a:p>
            <a:pPr>
              <a:lnSpc>
                <a:spcPct val="150000"/>
              </a:lnSpc>
            </a:pPr>
            <a:r>
              <a:rPr lang="fr-FR" sz="2400" b="1" dirty="0" smtClean="0">
                <a:latin typeface="Times New Roman" pitchFamily="18" charset="0"/>
                <a:cs typeface="Times New Roman" pitchFamily="18" charset="0"/>
              </a:rPr>
              <a:t>Phase1: repérage et choix des systèmes à surveiller en fonction:</a:t>
            </a:r>
          </a:p>
          <a:p>
            <a:pPr>
              <a:lnSpc>
                <a:spcPct val="150000"/>
              </a:lnSpc>
            </a:pPr>
            <a:r>
              <a:rPr lang="fr-FR" sz="2000" dirty="0" smtClean="0">
                <a:latin typeface="Times New Roman" pitchFamily="18" charset="0"/>
                <a:cs typeface="Times New Roman" pitchFamily="18" charset="0"/>
              </a:rPr>
              <a:t>	-De l’importance dans le processus de production ou de service</a:t>
            </a:r>
          </a:p>
          <a:p>
            <a:pPr lvl="2">
              <a:lnSpc>
                <a:spcPct val="150000"/>
              </a:lnSpc>
              <a:buFontTx/>
              <a:buChar char="-"/>
            </a:pPr>
            <a:r>
              <a:rPr lang="fr-FR" sz="2000" dirty="0" smtClean="0">
                <a:latin typeface="Times New Roman" pitchFamily="18" charset="0"/>
                <a:cs typeface="Times New Roman" pitchFamily="18" charset="0"/>
              </a:rPr>
              <a:t>Du risque d’atteinte à la sureté de fonctionnement en cas d’avarie.</a:t>
            </a:r>
          </a:p>
          <a:p>
            <a:pPr lvl="2">
              <a:lnSpc>
                <a:spcPct val="150000"/>
              </a:lnSpc>
              <a:buFontTx/>
              <a:buChar char="-"/>
            </a:pPr>
            <a:r>
              <a:rPr lang="fr-FR" sz="2000" dirty="0" smtClean="0">
                <a:latin typeface="Times New Roman" pitchFamily="18" charset="0"/>
                <a:cs typeface="Times New Roman" pitchFamily="18" charset="0"/>
              </a:rPr>
              <a:t>Des moyens disponibles (finance, main d’œuvre, temps…)</a:t>
            </a:r>
          </a:p>
          <a:p>
            <a:pPr lvl="2">
              <a:lnSpc>
                <a:spcPct val="150000"/>
              </a:lnSpc>
              <a:buFontTx/>
              <a:buChar char="-"/>
            </a:pPr>
            <a:r>
              <a:rPr lang="fr-FR" sz="2000" dirty="0" smtClean="0">
                <a:latin typeface="Times New Roman" pitchFamily="18" charset="0"/>
                <a:cs typeface="Times New Roman" pitchFamily="18" charset="0"/>
              </a:rPr>
              <a:t>Des contraintes réglementaires…</a:t>
            </a:r>
          </a:p>
        </p:txBody>
      </p:sp>
      <p:sp>
        <p:nvSpPr>
          <p:cNvPr id="3" name="ZoneTexte 2"/>
          <p:cNvSpPr txBox="1"/>
          <p:nvPr/>
        </p:nvSpPr>
        <p:spPr>
          <a:xfrm>
            <a:off x="285720" y="242808"/>
            <a:ext cx="8572560" cy="400110"/>
          </a:xfrm>
          <a:prstGeom prst="rect">
            <a:avLst/>
          </a:prstGeom>
          <a:noFill/>
        </p:spPr>
        <p:txBody>
          <a:bodyPr wrap="square" rtlCol="0">
            <a:spAutoFit/>
          </a:bodyPr>
          <a:lstStyle/>
          <a:p>
            <a:r>
              <a:rPr lang="fr-FR" sz="2000" b="1" dirty="0" smtClean="0">
                <a:latin typeface="Times New Roman" pitchFamily="18" charset="0"/>
                <a:cs typeface="Times New Roman" pitchFamily="18" charset="0"/>
              </a:rPr>
              <a:t>Chapitre 2</a:t>
            </a:r>
            <a:r>
              <a:rPr lang="fr-FR" sz="2000" dirty="0" smtClean="0">
                <a:latin typeface="Times New Roman" pitchFamily="18" charset="0"/>
                <a:cs typeface="Times New Roman" pitchFamily="18" charset="0"/>
              </a:rPr>
              <a:t> : </a:t>
            </a:r>
            <a:r>
              <a:rPr lang="fr-FR" sz="2000" b="1" dirty="0" smtClean="0">
                <a:latin typeface="Times New Roman" pitchFamily="18" charset="0"/>
                <a:cs typeface="Times New Roman" pitchFamily="18" charset="0"/>
              </a:rPr>
              <a:t>La mise en œuvre de la maintenance préventive conditionnelle </a:t>
            </a:r>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85720" y="242808"/>
            <a:ext cx="8572560" cy="400110"/>
          </a:xfrm>
          <a:prstGeom prst="rect">
            <a:avLst/>
          </a:prstGeom>
          <a:noFill/>
        </p:spPr>
        <p:txBody>
          <a:bodyPr wrap="square" rtlCol="0">
            <a:spAutoFit/>
          </a:bodyPr>
          <a:lstStyle/>
          <a:p>
            <a:r>
              <a:rPr lang="fr-FR" sz="2000" b="1" dirty="0" smtClean="0">
                <a:latin typeface="Times New Roman" pitchFamily="18" charset="0"/>
                <a:cs typeface="Times New Roman" pitchFamily="18" charset="0"/>
              </a:rPr>
              <a:t>Chapitre 2</a:t>
            </a:r>
            <a:r>
              <a:rPr lang="fr-FR" sz="2000" dirty="0" smtClean="0">
                <a:latin typeface="Times New Roman" pitchFamily="18" charset="0"/>
                <a:cs typeface="Times New Roman" pitchFamily="18" charset="0"/>
              </a:rPr>
              <a:t> : </a:t>
            </a:r>
            <a:r>
              <a:rPr lang="fr-FR" sz="2000" b="1" dirty="0" smtClean="0">
                <a:latin typeface="Times New Roman" pitchFamily="18" charset="0"/>
                <a:cs typeface="Times New Roman" pitchFamily="18" charset="0"/>
              </a:rPr>
              <a:t>La mise en œuvre de la maintenance préventive conditionnelle </a:t>
            </a:r>
          </a:p>
        </p:txBody>
      </p:sp>
      <p:sp>
        <p:nvSpPr>
          <p:cNvPr id="3" name="Rectangle 2"/>
          <p:cNvSpPr/>
          <p:nvPr/>
        </p:nvSpPr>
        <p:spPr>
          <a:xfrm>
            <a:off x="642910" y="928670"/>
            <a:ext cx="7786742" cy="5632311"/>
          </a:xfrm>
          <a:prstGeom prst="rect">
            <a:avLst/>
          </a:prstGeom>
        </p:spPr>
        <p:txBody>
          <a:bodyPr wrap="square">
            <a:spAutoFit/>
          </a:bodyPr>
          <a:lstStyle/>
          <a:p>
            <a:pPr>
              <a:lnSpc>
                <a:spcPct val="150000"/>
              </a:lnSpc>
              <a:buFontTx/>
              <a:buChar char="-"/>
            </a:pPr>
            <a:r>
              <a:rPr lang="fr-FR" sz="2400" b="1" dirty="0" smtClean="0">
                <a:latin typeface="Times New Roman" pitchFamily="18" charset="0"/>
                <a:cs typeface="Times New Roman" pitchFamily="18" charset="0"/>
              </a:rPr>
              <a:t>Phase 2: détermination des paramètres à surveiller en fonction: </a:t>
            </a:r>
          </a:p>
          <a:p>
            <a:pPr lvl="2">
              <a:lnSpc>
                <a:spcPct val="150000"/>
              </a:lnSpc>
              <a:buFontTx/>
              <a:buChar char="-"/>
            </a:pPr>
            <a:r>
              <a:rPr lang="fr-FR" sz="2400" dirty="0" smtClean="0">
                <a:latin typeface="Times New Roman" pitchFamily="18" charset="0"/>
                <a:cs typeface="Times New Roman" pitchFamily="18" charset="0"/>
              </a:rPr>
              <a:t> des symptômes détectables directement ou indirectement</a:t>
            </a:r>
          </a:p>
          <a:p>
            <a:pPr lvl="2">
              <a:lnSpc>
                <a:spcPct val="150000"/>
              </a:lnSpc>
              <a:buFontTx/>
              <a:buChar char="-"/>
            </a:pPr>
            <a:r>
              <a:rPr lang="fr-FR" sz="2400" dirty="0" smtClean="0">
                <a:latin typeface="Times New Roman" pitchFamily="18" charset="0"/>
                <a:cs typeface="Times New Roman" pitchFamily="18" charset="0"/>
              </a:rPr>
              <a:t>De la technologie des capteurs </a:t>
            </a:r>
          </a:p>
          <a:p>
            <a:pPr>
              <a:lnSpc>
                <a:spcPct val="150000"/>
              </a:lnSpc>
            </a:pPr>
            <a:r>
              <a:rPr lang="fr-FR" sz="2400" b="1" dirty="0" smtClean="0">
                <a:latin typeface="Times New Roman" pitchFamily="18" charset="0"/>
                <a:cs typeface="Times New Roman" pitchFamily="18" charset="0"/>
              </a:rPr>
              <a:t>Phase 3: comparaison des différentes techniques de suivi en fonction:</a:t>
            </a:r>
          </a:p>
          <a:p>
            <a:pPr lvl="2">
              <a:lnSpc>
                <a:spcPct val="150000"/>
              </a:lnSpc>
              <a:buFontTx/>
              <a:buChar char="-"/>
            </a:pPr>
            <a:r>
              <a:rPr lang="fr-FR" sz="2400" dirty="0" smtClean="0">
                <a:latin typeface="Times New Roman" pitchFamily="18" charset="0"/>
                <a:cs typeface="Times New Roman" pitchFamily="18" charset="0"/>
              </a:rPr>
              <a:t>Des performance</a:t>
            </a:r>
          </a:p>
          <a:p>
            <a:pPr lvl="2">
              <a:lnSpc>
                <a:spcPct val="150000"/>
              </a:lnSpc>
              <a:buFontTx/>
              <a:buChar char="-"/>
            </a:pPr>
            <a:r>
              <a:rPr lang="fr-FR" sz="2400" dirty="0" smtClean="0">
                <a:latin typeface="Times New Roman" pitchFamily="18" charset="0"/>
                <a:cs typeface="Times New Roman" pitchFamily="18" charset="0"/>
              </a:rPr>
              <a:t>De la fiabilité</a:t>
            </a:r>
          </a:p>
          <a:p>
            <a:pPr lvl="2">
              <a:lnSpc>
                <a:spcPct val="150000"/>
              </a:lnSpc>
              <a:buFontTx/>
              <a:buChar char="-"/>
            </a:pPr>
            <a:r>
              <a:rPr lang="fr-FR" sz="2400" dirty="0" smtClean="0">
                <a:latin typeface="Times New Roman" pitchFamily="18" charset="0"/>
                <a:cs typeface="Times New Roman" pitchFamily="18" charset="0"/>
              </a:rPr>
              <a:t>De leurs complémentarité…</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85720" y="242808"/>
            <a:ext cx="8572560" cy="400110"/>
          </a:xfrm>
          <a:prstGeom prst="rect">
            <a:avLst/>
          </a:prstGeom>
          <a:noFill/>
        </p:spPr>
        <p:txBody>
          <a:bodyPr wrap="square" rtlCol="0">
            <a:spAutoFit/>
          </a:bodyPr>
          <a:lstStyle/>
          <a:p>
            <a:r>
              <a:rPr lang="fr-FR" sz="2000" b="1" dirty="0" smtClean="0">
                <a:latin typeface="Times New Roman" pitchFamily="18" charset="0"/>
                <a:cs typeface="Times New Roman" pitchFamily="18" charset="0"/>
              </a:rPr>
              <a:t>Chapitre 2</a:t>
            </a:r>
            <a:r>
              <a:rPr lang="fr-FR" sz="2000" dirty="0" smtClean="0">
                <a:latin typeface="Times New Roman" pitchFamily="18" charset="0"/>
                <a:cs typeface="Times New Roman" pitchFamily="18" charset="0"/>
              </a:rPr>
              <a:t> : </a:t>
            </a:r>
            <a:r>
              <a:rPr lang="fr-FR" sz="2000" b="1" dirty="0" smtClean="0">
                <a:latin typeface="Times New Roman" pitchFamily="18" charset="0"/>
                <a:cs typeface="Times New Roman" pitchFamily="18" charset="0"/>
              </a:rPr>
              <a:t>La mise en œuvre de la maintenance préventive conditionnelle </a:t>
            </a:r>
          </a:p>
        </p:txBody>
      </p:sp>
      <p:sp>
        <p:nvSpPr>
          <p:cNvPr id="3" name="Rectangle 2"/>
          <p:cNvSpPr/>
          <p:nvPr/>
        </p:nvSpPr>
        <p:spPr>
          <a:xfrm>
            <a:off x="428596" y="928670"/>
            <a:ext cx="8286808" cy="3785652"/>
          </a:xfrm>
          <a:prstGeom prst="rect">
            <a:avLst/>
          </a:prstGeom>
        </p:spPr>
        <p:txBody>
          <a:bodyPr wrap="square">
            <a:spAutoFit/>
          </a:bodyPr>
          <a:lstStyle/>
          <a:p>
            <a:pPr>
              <a:buFontTx/>
              <a:buChar char="-"/>
            </a:pPr>
            <a:endParaRPr lang="fr-FR" sz="2400" dirty="0" smtClean="0">
              <a:latin typeface="Times New Roman" pitchFamily="18" charset="0"/>
              <a:cs typeface="Times New Roman" pitchFamily="18" charset="0"/>
            </a:endParaRPr>
          </a:p>
          <a:p>
            <a:r>
              <a:rPr lang="fr-FR" sz="2400" b="1" dirty="0" smtClean="0">
                <a:latin typeface="Times New Roman" pitchFamily="18" charset="0"/>
                <a:cs typeface="Times New Roman" pitchFamily="18" charset="0"/>
              </a:rPr>
              <a:t>Phase 4</a:t>
            </a:r>
            <a:r>
              <a:rPr lang="fr-FR" sz="2400" dirty="0" smtClean="0">
                <a:latin typeface="Times New Roman" pitchFamily="18" charset="0"/>
                <a:cs typeface="Times New Roman" pitchFamily="18" charset="0"/>
              </a:rPr>
              <a:t>: </a:t>
            </a:r>
            <a:r>
              <a:rPr lang="fr-FR" sz="2400" b="1" dirty="0" smtClean="0">
                <a:latin typeface="Times New Roman" pitchFamily="18" charset="0"/>
                <a:cs typeface="Times New Roman" pitchFamily="18" charset="0"/>
              </a:rPr>
              <a:t>recherche des paramètres pour les 3 situations</a:t>
            </a:r>
            <a:r>
              <a:rPr lang="fr-FR" sz="2400" dirty="0" smtClean="0">
                <a:latin typeface="Times New Roman" pitchFamily="18" charset="0"/>
                <a:cs typeface="Times New Roman" pitchFamily="18" charset="0"/>
              </a:rPr>
              <a:t>:</a:t>
            </a:r>
          </a:p>
          <a:p>
            <a:pPr>
              <a:buFontTx/>
              <a:buChar char="-"/>
            </a:pPr>
            <a:r>
              <a:rPr lang="fr-FR" sz="2400" dirty="0" smtClean="0">
                <a:latin typeface="Times New Roman" pitchFamily="18" charset="0"/>
                <a:cs typeface="Times New Roman" pitchFamily="18" charset="0"/>
              </a:rPr>
              <a:t> fonctionnement normal</a:t>
            </a:r>
          </a:p>
          <a:p>
            <a:pPr>
              <a:buFontTx/>
              <a:buChar char="-"/>
            </a:pPr>
            <a:r>
              <a:rPr lang="fr-FR" sz="2400" dirty="0" smtClean="0">
                <a:latin typeface="Times New Roman" pitchFamily="18" charset="0"/>
                <a:cs typeface="Times New Roman" pitchFamily="18" charset="0"/>
              </a:rPr>
              <a:t>Seuil d’admissibilité</a:t>
            </a:r>
          </a:p>
          <a:p>
            <a:pPr>
              <a:buFontTx/>
              <a:buChar char="-"/>
            </a:pPr>
            <a:r>
              <a:rPr lang="fr-FR" sz="2400" dirty="0" smtClean="0">
                <a:latin typeface="Times New Roman" pitchFamily="18" charset="0"/>
                <a:cs typeface="Times New Roman" pitchFamily="18" charset="0"/>
              </a:rPr>
              <a:t>Seuil d’alarme</a:t>
            </a:r>
          </a:p>
          <a:p>
            <a:pPr>
              <a:buFontTx/>
              <a:buChar char="-"/>
            </a:pPr>
            <a:endParaRPr lang="fr-FR" sz="2400" dirty="0" smtClean="0">
              <a:latin typeface="Times New Roman" pitchFamily="18" charset="0"/>
              <a:cs typeface="Times New Roman" pitchFamily="18" charset="0"/>
            </a:endParaRPr>
          </a:p>
          <a:p>
            <a:r>
              <a:rPr lang="fr-FR" sz="2400" b="1" dirty="0" smtClean="0">
                <a:latin typeface="Times New Roman" pitchFamily="18" charset="0"/>
                <a:cs typeface="Times New Roman" pitchFamily="18" charset="0"/>
              </a:rPr>
              <a:t>Phase 5: détermination de la périodicité en fonction:</a:t>
            </a:r>
          </a:p>
          <a:p>
            <a:pPr>
              <a:buFontTx/>
              <a:buChar char="-"/>
            </a:pPr>
            <a:r>
              <a:rPr lang="fr-FR" sz="2400" dirty="0" smtClean="0">
                <a:latin typeface="Times New Roman" pitchFamily="18" charset="0"/>
                <a:cs typeface="Times New Roman" pitchFamily="18" charset="0"/>
              </a:rPr>
              <a:t>De l’importance des moyens mis en œuvre</a:t>
            </a:r>
          </a:p>
          <a:p>
            <a:pPr>
              <a:buFontTx/>
              <a:buChar char="-"/>
            </a:pPr>
            <a:r>
              <a:rPr lang="fr-FR" sz="2400" dirty="0" smtClean="0">
                <a:latin typeface="Times New Roman" pitchFamily="18" charset="0"/>
                <a:cs typeface="Times New Roman" pitchFamily="18" charset="0"/>
              </a:rPr>
              <a:t>Des allures de dégradation</a:t>
            </a:r>
          </a:p>
          <a:p>
            <a:pPr>
              <a:buFontTx/>
              <a:buChar char="-"/>
            </a:pPr>
            <a:r>
              <a:rPr lang="fr-FR" sz="2400" dirty="0" smtClean="0">
                <a:latin typeface="Times New Roman" pitchFamily="18" charset="0"/>
                <a:cs typeface="Times New Roman" pitchFamily="18" charset="0"/>
              </a:rPr>
              <a:t>Des capacité de traitement des informations…</a:t>
            </a:r>
            <a:endParaRPr lang="fr-FR" sz="2400"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785786" y="1720840"/>
            <a:ext cx="7858180" cy="4154984"/>
          </a:xfrm>
          <a:prstGeom prst="rect">
            <a:avLst/>
          </a:prstGeom>
        </p:spPr>
        <p:txBody>
          <a:bodyPr wrap="square">
            <a:spAutoFit/>
          </a:bodyPr>
          <a:lstStyle/>
          <a:p>
            <a:pPr>
              <a:lnSpc>
                <a:spcPct val="150000"/>
              </a:lnSpc>
            </a:pPr>
            <a:r>
              <a:rPr lang="fr-FR" sz="2400" b="1" dirty="0" smtClean="0">
                <a:latin typeface="Times New Roman" pitchFamily="18" charset="0"/>
                <a:cs typeface="Times New Roman" pitchFamily="18" charset="0"/>
              </a:rPr>
              <a:t>Phase 6: harmonisation de la périodicités de suivi en fonction: </a:t>
            </a:r>
          </a:p>
          <a:p>
            <a:pPr>
              <a:lnSpc>
                <a:spcPct val="150000"/>
              </a:lnSpc>
              <a:buFontTx/>
              <a:buChar char="-"/>
            </a:pPr>
            <a:r>
              <a:rPr lang="fr-FR" sz="2400" dirty="0" smtClean="0">
                <a:latin typeface="Times New Roman" pitchFamily="18" charset="0"/>
                <a:cs typeface="Times New Roman" pitchFamily="18" charset="0"/>
              </a:rPr>
              <a:t>Des différents systèmes surveillés (types, situation géographique)</a:t>
            </a:r>
          </a:p>
          <a:p>
            <a:pPr>
              <a:lnSpc>
                <a:spcPct val="150000"/>
              </a:lnSpc>
              <a:buFontTx/>
              <a:buChar char="-"/>
            </a:pPr>
            <a:r>
              <a:rPr lang="fr-FR" sz="2400" dirty="0" smtClean="0">
                <a:latin typeface="Times New Roman" pitchFamily="18" charset="0"/>
                <a:cs typeface="Times New Roman" pitchFamily="18" charset="0"/>
              </a:rPr>
              <a:t>Des différents points de surveillance</a:t>
            </a:r>
          </a:p>
          <a:p>
            <a:pPr>
              <a:lnSpc>
                <a:spcPct val="150000"/>
              </a:lnSpc>
              <a:buFontTx/>
              <a:buChar char="-"/>
            </a:pPr>
            <a:r>
              <a:rPr lang="fr-FR" sz="2400" dirty="0" smtClean="0">
                <a:latin typeface="Times New Roman" pitchFamily="18" charset="0"/>
                <a:cs typeface="Times New Roman" pitchFamily="18" charset="0"/>
              </a:rPr>
              <a:t>Des procédés de surveillance</a:t>
            </a:r>
          </a:p>
          <a:p>
            <a:pPr>
              <a:buFontTx/>
              <a:buChar char="-"/>
            </a:pPr>
            <a:endParaRPr lang="fr-FR" sz="2400" dirty="0" smtClean="0">
              <a:latin typeface="Times New Roman" pitchFamily="18" charset="0"/>
              <a:cs typeface="Times New Roman" pitchFamily="18" charset="0"/>
            </a:endParaRPr>
          </a:p>
          <a:p>
            <a:pPr>
              <a:buFontTx/>
              <a:buChar char="-"/>
            </a:pPr>
            <a:r>
              <a:rPr lang="fr-FR" sz="2400" b="1" dirty="0" smtClean="0">
                <a:latin typeface="Times New Roman" pitchFamily="18" charset="0"/>
                <a:cs typeface="Times New Roman" pitchFamily="18" charset="0"/>
              </a:rPr>
              <a:t>Phase 7:estimation financière et choix d’investissement</a:t>
            </a:r>
          </a:p>
        </p:txBody>
      </p:sp>
      <p:sp>
        <p:nvSpPr>
          <p:cNvPr id="6" name="ZoneTexte 5"/>
          <p:cNvSpPr txBox="1"/>
          <p:nvPr/>
        </p:nvSpPr>
        <p:spPr>
          <a:xfrm>
            <a:off x="285720" y="242808"/>
            <a:ext cx="8572560" cy="400110"/>
          </a:xfrm>
          <a:prstGeom prst="rect">
            <a:avLst/>
          </a:prstGeom>
          <a:noFill/>
        </p:spPr>
        <p:txBody>
          <a:bodyPr wrap="square" rtlCol="0">
            <a:spAutoFit/>
          </a:bodyPr>
          <a:lstStyle/>
          <a:p>
            <a:r>
              <a:rPr lang="fr-FR" sz="2000" b="1" dirty="0" smtClean="0">
                <a:latin typeface="Times New Roman" pitchFamily="18" charset="0"/>
                <a:cs typeface="Times New Roman" pitchFamily="18" charset="0"/>
              </a:rPr>
              <a:t>Chapitre 2</a:t>
            </a:r>
            <a:r>
              <a:rPr lang="fr-FR" sz="2000" dirty="0" smtClean="0">
                <a:latin typeface="Times New Roman" pitchFamily="18" charset="0"/>
                <a:cs typeface="Times New Roman" pitchFamily="18" charset="0"/>
              </a:rPr>
              <a:t> : </a:t>
            </a:r>
            <a:r>
              <a:rPr lang="fr-FR" sz="2000" b="1" dirty="0" smtClean="0">
                <a:latin typeface="Times New Roman" pitchFamily="18" charset="0"/>
                <a:cs typeface="Times New Roman" pitchFamily="18" charset="0"/>
              </a:rPr>
              <a:t>La mise en œuvre de la maintenance préventive conditionnelle </a:t>
            </a:r>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71472" y="857232"/>
            <a:ext cx="8072494" cy="4801314"/>
          </a:xfrm>
          <a:prstGeom prst="rect">
            <a:avLst/>
          </a:prstGeom>
        </p:spPr>
        <p:txBody>
          <a:bodyPr wrap="square">
            <a:spAutoFit/>
          </a:bodyPr>
          <a:lstStyle/>
          <a:p>
            <a:pPr>
              <a:lnSpc>
                <a:spcPct val="150000"/>
              </a:lnSpc>
              <a:buFontTx/>
              <a:buChar char="-"/>
            </a:pPr>
            <a:r>
              <a:rPr lang="fr-FR" sz="2400" b="1" dirty="0" smtClean="0">
                <a:latin typeface="Times New Roman" pitchFamily="18" charset="0"/>
                <a:cs typeface="Times New Roman" pitchFamily="18" charset="0"/>
              </a:rPr>
              <a:t>Phase 8:mise en œuvre après formation et essais</a:t>
            </a:r>
          </a:p>
          <a:p>
            <a:pPr>
              <a:lnSpc>
                <a:spcPct val="150000"/>
              </a:lnSpc>
              <a:buFontTx/>
              <a:buChar char="-"/>
            </a:pPr>
            <a:r>
              <a:rPr lang="fr-FR" sz="2400" b="1" dirty="0" smtClean="0">
                <a:latin typeface="Times New Roman" pitchFamily="18" charset="0"/>
                <a:cs typeface="Times New Roman" pitchFamily="18" charset="0"/>
              </a:rPr>
              <a:t>Phase 9: traitement et stockage des premières informations afin d’ajuster:</a:t>
            </a:r>
          </a:p>
          <a:p>
            <a:pPr lvl="2">
              <a:lnSpc>
                <a:spcPct val="150000"/>
              </a:lnSpc>
              <a:buFontTx/>
              <a:buChar char="-"/>
            </a:pPr>
            <a:r>
              <a:rPr lang="fr-FR" sz="2400" dirty="0" smtClean="0">
                <a:latin typeface="Times New Roman" pitchFamily="18" charset="0"/>
                <a:cs typeface="Times New Roman" pitchFamily="18" charset="0"/>
              </a:rPr>
              <a:t> Les périodes de contrôle</a:t>
            </a:r>
          </a:p>
          <a:p>
            <a:pPr lvl="2">
              <a:lnSpc>
                <a:spcPct val="150000"/>
              </a:lnSpc>
              <a:buFontTx/>
              <a:buChar char="-"/>
            </a:pPr>
            <a:r>
              <a:rPr lang="fr-FR" sz="2400" dirty="0" smtClean="0">
                <a:latin typeface="Times New Roman" pitchFamily="18" charset="0"/>
                <a:cs typeface="Times New Roman" pitchFamily="18" charset="0"/>
              </a:rPr>
              <a:t>Les valeurs des seuils</a:t>
            </a:r>
          </a:p>
          <a:p>
            <a:pPr lvl="2">
              <a:lnSpc>
                <a:spcPct val="150000"/>
              </a:lnSpc>
              <a:buFontTx/>
              <a:buChar char="-"/>
            </a:pPr>
            <a:r>
              <a:rPr lang="fr-FR" sz="2400" dirty="0" smtClean="0">
                <a:latin typeface="Times New Roman" pitchFamily="18" charset="0"/>
                <a:cs typeface="Times New Roman" pitchFamily="18" charset="0"/>
              </a:rPr>
              <a:t>Les lois de dégradations…</a:t>
            </a:r>
          </a:p>
          <a:p>
            <a:pPr>
              <a:lnSpc>
                <a:spcPct val="150000"/>
              </a:lnSpc>
              <a:buFontTx/>
              <a:buChar char="-"/>
            </a:pPr>
            <a:r>
              <a:rPr lang="fr-FR" sz="2400" b="1" dirty="0" smtClean="0">
                <a:latin typeface="Times New Roman" pitchFamily="18" charset="0"/>
                <a:cs typeface="Times New Roman" pitchFamily="18" charset="0"/>
              </a:rPr>
              <a:t>Phase 10</a:t>
            </a:r>
            <a:r>
              <a:rPr lang="fr-FR" sz="2400" dirty="0" smtClean="0">
                <a:latin typeface="Times New Roman" pitchFamily="18" charset="0"/>
                <a:cs typeface="Times New Roman" pitchFamily="18" charset="0"/>
              </a:rPr>
              <a:t>: régulièrement, contrôle et optimisation des outils , moyens, périodicité, modèles, méthodes, nombre de points… </a:t>
            </a:r>
          </a:p>
          <a:p>
            <a:pPr>
              <a:buFontTx/>
              <a:buChar char="-"/>
            </a:pPr>
            <a:endParaRPr lang="fr-FR" dirty="0" smtClean="0">
              <a:latin typeface="Times New Roman" pitchFamily="18" charset="0"/>
              <a:cs typeface="Times New Roman" pitchFamily="18" charset="0"/>
            </a:endParaRPr>
          </a:p>
        </p:txBody>
      </p:sp>
      <p:sp>
        <p:nvSpPr>
          <p:cNvPr id="3" name="ZoneTexte 2"/>
          <p:cNvSpPr txBox="1"/>
          <p:nvPr/>
        </p:nvSpPr>
        <p:spPr>
          <a:xfrm>
            <a:off x="285720" y="242808"/>
            <a:ext cx="8572560" cy="400110"/>
          </a:xfrm>
          <a:prstGeom prst="rect">
            <a:avLst/>
          </a:prstGeom>
          <a:noFill/>
        </p:spPr>
        <p:txBody>
          <a:bodyPr wrap="square" rtlCol="0">
            <a:spAutoFit/>
          </a:bodyPr>
          <a:lstStyle/>
          <a:p>
            <a:r>
              <a:rPr lang="fr-FR" sz="2000" b="1" dirty="0" smtClean="0">
                <a:latin typeface="Times New Roman" pitchFamily="18" charset="0"/>
                <a:cs typeface="Times New Roman" pitchFamily="18" charset="0"/>
              </a:rPr>
              <a:t>Chapitre 2</a:t>
            </a:r>
            <a:r>
              <a:rPr lang="fr-FR" sz="2000" dirty="0" smtClean="0">
                <a:latin typeface="Times New Roman" pitchFamily="18" charset="0"/>
                <a:cs typeface="Times New Roman" pitchFamily="18" charset="0"/>
              </a:rPr>
              <a:t> : </a:t>
            </a:r>
            <a:r>
              <a:rPr lang="fr-FR" sz="2000" b="1" dirty="0" smtClean="0">
                <a:latin typeface="Times New Roman" pitchFamily="18" charset="0"/>
                <a:cs typeface="Times New Roman" pitchFamily="18" charset="0"/>
              </a:rPr>
              <a:t>La mise en œuvre de la maintenance préventive conditionnelle </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p:cNvSpPr txBox="1"/>
          <p:nvPr/>
        </p:nvSpPr>
        <p:spPr>
          <a:xfrm>
            <a:off x="642910" y="785794"/>
            <a:ext cx="7858180" cy="4862870"/>
          </a:xfrm>
          <a:prstGeom prst="rect">
            <a:avLst/>
          </a:prstGeom>
          <a:noFill/>
        </p:spPr>
        <p:txBody>
          <a:bodyPr wrap="square" rtlCol="0">
            <a:spAutoFit/>
          </a:bodyPr>
          <a:lstStyle/>
          <a:p>
            <a:pPr algn="just"/>
            <a:r>
              <a:rPr lang="fr-FR" b="1" dirty="0" smtClean="0"/>
              <a:t> </a:t>
            </a:r>
            <a:r>
              <a:rPr lang="fr-FR" sz="2000" b="1" dirty="0" smtClean="0">
                <a:latin typeface="Times New Roman" pitchFamily="18" charset="0"/>
                <a:cs typeface="Times New Roman" pitchFamily="18" charset="0"/>
              </a:rPr>
              <a:t>Estimation de la corrélation</a:t>
            </a:r>
          </a:p>
          <a:p>
            <a:pPr algn="just"/>
            <a:endParaRPr lang="fr-FR" sz="2000" dirty="0" smtClean="0">
              <a:latin typeface="Times New Roman" pitchFamily="18" charset="0"/>
              <a:cs typeface="Times New Roman" pitchFamily="18" charset="0"/>
            </a:endParaRPr>
          </a:p>
          <a:p>
            <a:pPr algn="just">
              <a:lnSpc>
                <a:spcPct val="150000"/>
              </a:lnSpc>
            </a:pPr>
            <a:r>
              <a:rPr lang="fr-FR" sz="2000" dirty="0" smtClean="0">
                <a:latin typeface="Times New Roman" pitchFamily="18" charset="0"/>
                <a:cs typeface="Times New Roman" pitchFamily="18" charset="0"/>
              </a:rPr>
              <a:t>	Il n’est pas toujours possible d’apprécier directement l’évolution d’un paramètre, il est alors nécessaire de recourir à la mesure indirecte.</a:t>
            </a:r>
          </a:p>
          <a:p>
            <a:pPr algn="just">
              <a:lnSpc>
                <a:spcPct val="150000"/>
              </a:lnSpc>
            </a:pPr>
            <a:r>
              <a:rPr lang="fr-FR" sz="2000" dirty="0" smtClean="0">
                <a:latin typeface="Times New Roman" pitchFamily="18" charset="0"/>
                <a:cs typeface="Times New Roman" pitchFamily="18" charset="0"/>
              </a:rPr>
              <a:t>Dans ce cas, le préliminaire est de rechercher un autre paramètre ayant une forte liaison avec le phénomène que l’on souhaite observer.</a:t>
            </a:r>
          </a:p>
          <a:p>
            <a:pPr algn="just">
              <a:lnSpc>
                <a:spcPct val="150000"/>
              </a:lnSpc>
            </a:pPr>
            <a:endParaRPr lang="fr-FR" sz="2000" dirty="0" smtClean="0">
              <a:latin typeface="Times New Roman" pitchFamily="18" charset="0"/>
              <a:cs typeface="Times New Roman" pitchFamily="18" charset="0"/>
            </a:endParaRPr>
          </a:p>
          <a:p>
            <a:pPr algn="just">
              <a:lnSpc>
                <a:spcPct val="150000"/>
              </a:lnSpc>
            </a:pPr>
            <a:r>
              <a:rPr lang="fr-FR" sz="2000" b="1" dirty="0" smtClean="0">
                <a:latin typeface="Times New Roman" pitchFamily="18" charset="0"/>
                <a:cs typeface="Times New Roman" pitchFamily="18" charset="0"/>
              </a:rPr>
              <a:t>Exemple:</a:t>
            </a:r>
            <a:r>
              <a:rPr lang="fr-FR" sz="2000" dirty="0" smtClean="0">
                <a:latin typeface="Times New Roman" pitchFamily="18" charset="0"/>
                <a:cs typeface="Times New Roman" pitchFamily="18" charset="0"/>
              </a:rPr>
              <a:t> l’objectif dans ce cas et de vérifier s’il existe une forte corrélation entre l’encrassement des filtres  des systèmes du flux de sortie.</a:t>
            </a:r>
          </a:p>
          <a:p>
            <a:pPr algn="just">
              <a:lnSpc>
                <a:spcPct val="150000"/>
              </a:lnSpc>
            </a:pPr>
            <a:r>
              <a:rPr lang="fr-FR" sz="2000" dirty="0" smtClean="0">
                <a:latin typeface="Times New Roman" pitchFamily="18" charset="0"/>
                <a:cs typeface="Times New Roman" pitchFamily="18" charset="0"/>
              </a:rPr>
              <a:t>Les résultats des observations effectuées sur plusieurs systèmes de ventilation sont collectés dans un tableau    voire TD</a:t>
            </a:r>
            <a:endParaRPr lang="fr-FR" sz="2000" dirty="0">
              <a:latin typeface="Times New Roman" pitchFamily="18" charset="0"/>
              <a:cs typeface="Times New Roman" pitchFamily="18" charset="0"/>
            </a:endParaRPr>
          </a:p>
        </p:txBody>
      </p:sp>
      <p:sp>
        <p:nvSpPr>
          <p:cNvPr id="4" name="ZoneTexte 3"/>
          <p:cNvSpPr txBox="1"/>
          <p:nvPr/>
        </p:nvSpPr>
        <p:spPr>
          <a:xfrm>
            <a:off x="285720" y="242808"/>
            <a:ext cx="8572560" cy="400110"/>
          </a:xfrm>
          <a:prstGeom prst="rect">
            <a:avLst/>
          </a:prstGeom>
          <a:noFill/>
        </p:spPr>
        <p:txBody>
          <a:bodyPr wrap="square" rtlCol="0">
            <a:spAutoFit/>
          </a:bodyPr>
          <a:lstStyle/>
          <a:p>
            <a:r>
              <a:rPr lang="fr-FR" sz="2000" b="1" dirty="0" smtClean="0">
                <a:latin typeface="Times New Roman" pitchFamily="18" charset="0"/>
                <a:cs typeface="Times New Roman" pitchFamily="18" charset="0"/>
              </a:rPr>
              <a:t>Chapitre 2</a:t>
            </a:r>
            <a:r>
              <a:rPr lang="fr-FR" sz="2000" dirty="0" smtClean="0">
                <a:latin typeface="Times New Roman" pitchFamily="18" charset="0"/>
                <a:cs typeface="Times New Roman" pitchFamily="18" charset="0"/>
              </a:rPr>
              <a:t> : </a:t>
            </a:r>
            <a:r>
              <a:rPr lang="fr-FR" sz="2000" b="1" dirty="0" smtClean="0">
                <a:latin typeface="Times New Roman" pitchFamily="18" charset="0"/>
                <a:cs typeface="Times New Roman" pitchFamily="18" charset="0"/>
              </a:rPr>
              <a:t>La mise en œuvre de la maintenance préventive conditionnelle </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au 2"/>
          <p:cNvGraphicFramePr>
            <a:graphicFrameLocks noGrp="1"/>
          </p:cNvGraphicFramePr>
          <p:nvPr/>
        </p:nvGraphicFramePr>
        <p:xfrm>
          <a:off x="857224" y="1027758"/>
          <a:ext cx="6762775" cy="4389120"/>
        </p:xfrm>
        <a:graphic>
          <a:graphicData uri="http://schemas.openxmlformats.org/drawingml/2006/table">
            <a:tbl>
              <a:tblPr firstRow="1" bandRow="1">
                <a:tableStyleId>{5C22544A-7EE6-4342-B048-85BDC9FD1C3A}</a:tableStyleId>
              </a:tblPr>
              <a:tblGrid>
                <a:gridCol w="909481"/>
                <a:gridCol w="876469"/>
                <a:gridCol w="1112381"/>
                <a:gridCol w="966111"/>
                <a:gridCol w="966111"/>
                <a:gridCol w="966111"/>
                <a:gridCol w="966111"/>
              </a:tblGrid>
              <a:tr h="231260">
                <a:tc>
                  <a:txBody>
                    <a:bodyPr/>
                    <a:lstStyle/>
                    <a:p>
                      <a:r>
                        <a:rPr lang="fr-FR" sz="1000" dirty="0" smtClean="0"/>
                        <a:t>Relevés</a:t>
                      </a:r>
                      <a:endParaRPr lang="fr-FR" sz="1000" dirty="0"/>
                    </a:p>
                  </a:txBody>
                  <a:tcPr/>
                </a:tc>
                <a:tc>
                  <a:txBody>
                    <a:bodyPr/>
                    <a:lstStyle/>
                    <a:p>
                      <a:r>
                        <a:rPr lang="fr-FR" sz="1000" dirty="0" smtClean="0"/>
                        <a:t>colmatage</a:t>
                      </a:r>
                      <a:endParaRPr lang="fr-FR" sz="1000" dirty="0"/>
                    </a:p>
                  </a:txBody>
                  <a:tcPr/>
                </a:tc>
                <a:tc>
                  <a:txBody>
                    <a:bodyPr/>
                    <a:lstStyle/>
                    <a:p>
                      <a:r>
                        <a:rPr lang="fr-FR" sz="1000" dirty="0" smtClean="0"/>
                        <a:t>rang</a:t>
                      </a:r>
                      <a:endParaRPr lang="fr-FR" sz="1000" dirty="0"/>
                    </a:p>
                  </a:txBody>
                  <a:tcPr/>
                </a:tc>
                <a:tc>
                  <a:txBody>
                    <a:bodyPr/>
                    <a:lstStyle/>
                    <a:p>
                      <a:r>
                        <a:rPr lang="fr-FR" sz="1000" dirty="0" smtClean="0"/>
                        <a:t>flux</a:t>
                      </a:r>
                      <a:endParaRPr lang="fr-FR" sz="1000" dirty="0"/>
                    </a:p>
                  </a:txBody>
                  <a:tcPr/>
                </a:tc>
                <a:tc>
                  <a:txBody>
                    <a:bodyPr/>
                    <a:lstStyle/>
                    <a:p>
                      <a:r>
                        <a:rPr lang="fr-FR" sz="1000" dirty="0" smtClean="0"/>
                        <a:t>rang</a:t>
                      </a:r>
                      <a:endParaRPr lang="fr-FR" sz="1000" dirty="0"/>
                    </a:p>
                  </a:txBody>
                  <a:tcPr/>
                </a:tc>
                <a:tc>
                  <a:txBody>
                    <a:bodyPr/>
                    <a:lstStyle/>
                    <a:p>
                      <a:r>
                        <a:rPr lang="fr-FR" sz="1000" dirty="0" smtClean="0"/>
                        <a:t>d</a:t>
                      </a:r>
                      <a:endParaRPr lang="fr-FR" sz="1000" dirty="0"/>
                    </a:p>
                  </a:txBody>
                  <a:tcPr/>
                </a:tc>
                <a:tc>
                  <a:txBody>
                    <a:bodyPr/>
                    <a:lstStyle/>
                    <a:p>
                      <a:r>
                        <a:rPr lang="fr-FR" sz="1000" dirty="0" smtClean="0"/>
                        <a:t>d</a:t>
                      </a:r>
                      <a:r>
                        <a:rPr lang="fr-FR" sz="1000" baseline="30000" dirty="0" smtClean="0"/>
                        <a:t>2</a:t>
                      </a:r>
                      <a:endParaRPr lang="fr-FR" sz="1000" baseline="30000" dirty="0"/>
                    </a:p>
                  </a:txBody>
                  <a:tcPr/>
                </a:tc>
              </a:tr>
              <a:tr h="239381">
                <a:tc>
                  <a:txBody>
                    <a:bodyPr/>
                    <a:lstStyle/>
                    <a:p>
                      <a:r>
                        <a:rPr lang="fr-FR" sz="1000" dirty="0" smtClean="0"/>
                        <a:t>1</a:t>
                      </a:r>
                      <a:endParaRPr lang="fr-FR" sz="1000" dirty="0"/>
                    </a:p>
                  </a:txBody>
                  <a:tcPr/>
                </a:tc>
                <a:tc>
                  <a:txBody>
                    <a:bodyPr/>
                    <a:lstStyle/>
                    <a:p>
                      <a:r>
                        <a:rPr lang="fr-FR" sz="1000" dirty="0" smtClean="0"/>
                        <a:t>5</a:t>
                      </a:r>
                      <a:endParaRPr lang="fr-FR" sz="1000" dirty="0"/>
                    </a:p>
                  </a:txBody>
                  <a:tcPr/>
                </a:tc>
                <a:tc>
                  <a:txBody>
                    <a:bodyPr/>
                    <a:lstStyle/>
                    <a:p>
                      <a:endParaRPr lang="fr-FR" sz="1000" dirty="0"/>
                    </a:p>
                  </a:txBody>
                  <a:tcPr/>
                </a:tc>
                <a:tc>
                  <a:txBody>
                    <a:bodyPr/>
                    <a:lstStyle/>
                    <a:p>
                      <a:r>
                        <a:rPr lang="fr-FR" sz="1000" dirty="0" smtClean="0"/>
                        <a:t>100</a:t>
                      </a:r>
                      <a:endParaRPr lang="fr-FR" sz="1000" dirty="0"/>
                    </a:p>
                  </a:txBody>
                  <a:tcPr/>
                </a:tc>
                <a:tc>
                  <a:txBody>
                    <a:bodyPr/>
                    <a:lstStyle/>
                    <a:p>
                      <a:endParaRPr lang="fr-FR" sz="1000" dirty="0"/>
                    </a:p>
                  </a:txBody>
                  <a:tcPr/>
                </a:tc>
                <a:tc>
                  <a:txBody>
                    <a:bodyPr/>
                    <a:lstStyle/>
                    <a:p>
                      <a:endParaRPr lang="fr-FR" sz="1000" dirty="0"/>
                    </a:p>
                  </a:txBody>
                  <a:tcPr/>
                </a:tc>
                <a:tc>
                  <a:txBody>
                    <a:bodyPr/>
                    <a:lstStyle/>
                    <a:p>
                      <a:endParaRPr lang="fr-FR" sz="1000" baseline="30000" dirty="0"/>
                    </a:p>
                  </a:txBody>
                  <a:tcPr/>
                </a:tc>
              </a:tr>
              <a:tr h="169524">
                <a:tc>
                  <a:txBody>
                    <a:bodyPr/>
                    <a:lstStyle/>
                    <a:p>
                      <a:r>
                        <a:rPr lang="fr-FR" sz="1000" dirty="0" smtClean="0"/>
                        <a:t>2</a:t>
                      </a:r>
                      <a:endParaRPr lang="fr-FR" sz="1000" dirty="0"/>
                    </a:p>
                  </a:txBody>
                  <a:tcPr/>
                </a:tc>
                <a:tc>
                  <a:txBody>
                    <a:bodyPr/>
                    <a:lstStyle/>
                    <a:p>
                      <a:r>
                        <a:rPr lang="fr-FR" sz="1000" dirty="0" smtClean="0"/>
                        <a:t>12</a:t>
                      </a:r>
                      <a:endParaRPr lang="fr-FR" sz="1000" dirty="0"/>
                    </a:p>
                  </a:txBody>
                  <a:tcPr/>
                </a:tc>
                <a:tc>
                  <a:txBody>
                    <a:bodyPr/>
                    <a:lstStyle/>
                    <a:p>
                      <a:endParaRPr lang="fr-FR" sz="1000" dirty="0"/>
                    </a:p>
                  </a:txBody>
                  <a:tcPr/>
                </a:tc>
                <a:tc>
                  <a:txBody>
                    <a:bodyPr/>
                    <a:lstStyle/>
                    <a:p>
                      <a:r>
                        <a:rPr lang="fr-FR" sz="1000" dirty="0" smtClean="0"/>
                        <a:t>85</a:t>
                      </a:r>
                      <a:endParaRPr lang="fr-FR" sz="1000" dirty="0"/>
                    </a:p>
                  </a:txBody>
                  <a:tcPr/>
                </a:tc>
                <a:tc>
                  <a:txBody>
                    <a:bodyPr/>
                    <a:lstStyle/>
                    <a:p>
                      <a:endParaRPr lang="fr-FR" sz="1000" dirty="0"/>
                    </a:p>
                  </a:txBody>
                  <a:tcPr/>
                </a:tc>
                <a:tc>
                  <a:txBody>
                    <a:bodyPr/>
                    <a:lstStyle/>
                    <a:p>
                      <a:endParaRPr lang="fr-FR" sz="1000" dirty="0"/>
                    </a:p>
                  </a:txBody>
                  <a:tcPr/>
                </a:tc>
                <a:tc>
                  <a:txBody>
                    <a:bodyPr/>
                    <a:lstStyle/>
                    <a:p>
                      <a:endParaRPr lang="fr-FR" sz="1000" kern="1200" dirty="0" smtClean="0">
                        <a:solidFill>
                          <a:schemeClr val="dk1"/>
                        </a:solidFill>
                        <a:latin typeface="+mn-lt"/>
                        <a:ea typeface="+mn-ea"/>
                        <a:cs typeface="+mn-cs"/>
                      </a:endParaRPr>
                    </a:p>
                  </a:txBody>
                  <a:tcPr/>
                </a:tc>
              </a:tr>
              <a:tr h="243007">
                <a:tc>
                  <a:txBody>
                    <a:bodyPr/>
                    <a:lstStyle/>
                    <a:p>
                      <a:r>
                        <a:rPr lang="fr-FR" sz="1000" dirty="0" smtClean="0"/>
                        <a:t>3</a:t>
                      </a:r>
                      <a:endParaRPr lang="fr-FR" sz="1000" dirty="0"/>
                    </a:p>
                  </a:txBody>
                  <a:tcPr/>
                </a:tc>
                <a:tc>
                  <a:txBody>
                    <a:bodyPr/>
                    <a:lstStyle/>
                    <a:p>
                      <a:r>
                        <a:rPr lang="fr-FR" sz="1000" dirty="0" smtClean="0"/>
                        <a:t>22</a:t>
                      </a:r>
                      <a:endParaRPr lang="fr-FR" sz="1000" dirty="0"/>
                    </a:p>
                  </a:txBody>
                  <a:tcPr/>
                </a:tc>
                <a:tc>
                  <a:txBody>
                    <a:bodyPr/>
                    <a:lstStyle/>
                    <a:p>
                      <a:endParaRPr lang="fr-FR" sz="1000" dirty="0"/>
                    </a:p>
                  </a:txBody>
                  <a:tcPr/>
                </a:tc>
                <a:tc>
                  <a:txBody>
                    <a:bodyPr/>
                    <a:lstStyle/>
                    <a:p>
                      <a:r>
                        <a:rPr lang="fr-FR" sz="1000" dirty="0" smtClean="0"/>
                        <a:t>85</a:t>
                      </a:r>
                      <a:endParaRPr lang="fr-FR" sz="1000" dirty="0"/>
                    </a:p>
                  </a:txBody>
                  <a:tcPr/>
                </a:tc>
                <a:tc>
                  <a:txBody>
                    <a:bodyPr/>
                    <a:lstStyle/>
                    <a:p>
                      <a:endParaRPr lang="fr-FR" sz="1000" dirty="0"/>
                    </a:p>
                  </a:txBody>
                  <a:tcPr/>
                </a:tc>
                <a:tc>
                  <a:txBody>
                    <a:bodyPr/>
                    <a:lstStyle/>
                    <a:p>
                      <a:endParaRPr lang="fr-FR" sz="1000" dirty="0"/>
                    </a:p>
                  </a:txBody>
                  <a:tcPr/>
                </a:tc>
                <a:tc>
                  <a:txBody>
                    <a:bodyPr/>
                    <a:lstStyle/>
                    <a:p>
                      <a:endParaRPr lang="fr-FR" sz="1000" kern="1200" dirty="0" smtClean="0">
                        <a:solidFill>
                          <a:schemeClr val="dk1"/>
                        </a:solidFill>
                        <a:latin typeface="+mn-lt"/>
                        <a:ea typeface="+mn-ea"/>
                        <a:cs typeface="+mn-cs"/>
                      </a:endParaRPr>
                    </a:p>
                  </a:txBody>
                  <a:tcPr/>
                </a:tc>
              </a:tr>
              <a:tr h="181910">
                <a:tc>
                  <a:txBody>
                    <a:bodyPr/>
                    <a:lstStyle/>
                    <a:p>
                      <a:r>
                        <a:rPr lang="fr-FR" sz="1000" dirty="0" smtClean="0"/>
                        <a:t>4</a:t>
                      </a:r>
                      <a:endParaRPr lang="fr-FR" sz="1000" dirty="0"/>
                    </a:p>
                  </a:txBody>
                  <a:tcPr/>
                </a:tc>
                <a:tc>
                  <a:txBody>
                    <a:bodyPr/>
                    <a:lstStyle/>
                    <a:p>
                      <a:r>
                        <a:rPr lang="fr-FR" sz="1000" dirty="0" smtClean="0"/>
                        <a:t>25</a:t>
                      </a:r>
                      <a:endParaRPr lang="fr-FR" sz="1000" dirty="0"/>
                    </a:p>
                  </a:txBody>
                  <a:tcPr/>
                </a:tc>
                <a:tc>
                  <a:txBody>
                    <a:bodyPr/>
                    <a:lstStyle/>
                    <a:p>
                      <a:endParaRPr lang="fr-FR" sz="1000" dirty="0"/>
                    </a:p>
                  </a:txBody>
                  <a:tcPr/>
                </a:tc>
                <a:tc>
                  <a:txBody>
                    <a:bodyPr/>
                    <a:lstStyle/>
                    <a:p>
                      <a:r>
                        <a:rPr lang="fr-FR" sz="1000" dirty="0" smtClean="0"/>
                        <a:t>75</a:t>
                      </a:r>
                      <a:endParaRPr lang="fr-FR" sz="1000" dirty="0"/>
                    </a:p>
                  </a:txBody>
                  <a:tcPr/>
                </a:tc>
                <a:tc>
                  <a:txBody>
                    <a:bodyPr/>
                    <a:lstStyle/>
                    <a:p>
                      <a:endParaRPr lang="fr-FR" sz="1000" dirty="0"/>
                    </a:p>
                  </a:txBody>
                  <a:tcPr/>
                </a:tc>
                <a:tc>
                  <a:txBody>
                    <a:bodyPr/>
                    <a:lstStyle/>
                    <a:p>
                      <a:endParaRPr lang="fr-FR" sz="1000" dirty="0"/>
                    </a:p>
                  </a:txBody>
                  <a:tcPr/>
                </a:tc>
                <a:tc>
                  <a:txBody>
                    <a:bodyPr/>
                    <a:lstStyle/>
                    <a:p>
                      <a:endParaRPr lang="fr-FR" sz="1000" kern="1200" dirty="0" smtClean="0">
                        <a:solidFill>
                          <a:schemeClr val="dk1"/>
                        </a:solidFill>
                        <a:latin typeface="+mn-lt"/>
                        <a:ea typeface="+mn-ea"/>
                        <a:cs typeface="+mn-cs"/>
                      </a:endParaRPr>
                    </a:p>
                  </a:txBody>
                  <a:tcPr/>
                </a:tc>
              </a:tr>
              <a:tr h="231260">
                <a:tc>
                  <a:txBody>
                    <a:bodyPr/>
                    <a:lstStyle/>
                    <a:p>
                      <a:r>
                        <a:rPr lang="fr-FR" sz="1000" dirty="0" smtClean="0"/>
                        <a:t>5</a:t>
                      </a:r>
                      <a:endParaRPr lang="fr-FR" sz="1000" dirty="0"/>
                    </a:p>
                  </a:txBody>
                  <a:tcPr/>
                </a:tc>
                <a:tc>
                  <a:txBody>
                    <a:bodyPr/>
                    <a:lstStyle/>
                    <a:p>
                      <a:r>
                        <a:rPr lang="fr-FR" sz="1000" dirty="0" smtClean="0"/>
                        <a:t>8</a:t>
                      </a:r>
                      <a:endParaRPr lang="fr-FR" sz="1000" dirty="0">
                        <a:solidFill>
                          <a:srgbClr val="FF0000"/>
                        </a:solidFill>
                      </a:endParaRPr>
                    </a:p>
                  </a:txBody>
                  <a:tcPr/>
                </a:tc>
                <a:tc>
                  <a:txBody>
                    <a:bodyPr/>
                    <a:lstStyle/>
                    <a:p>
                      <a:endParaRPr lang="fr-FR" sz="1000" dirty="0"/>
                    </a:p>
                  </a:txBody>
                  <a:tcPr/>
                </a:tc>
                <a:tc>
                  <a:txBody>
                    <a:bodyPr/>
                    <a:lstStyle/>
                    <a:p>
                      <a:r>
                        <a:rPr lang="fr-FR" sz="1000" dirty="0" smtClean="0"/>
                        <a:t>90</a:t>
                      </a:r>
                      <a:endParaRPr lang="fr-FR" sz="1000" dirty="0"/>
                    </a:p>
                  </a:txBody>
                  <a:tcPr/>
                </a:tc>
                <a:tc>
                  <a:txBody>
                    <a:bodyPr/>
                    <a:lstStyle/>
                    <a:p>
                      <a:endParaRPr lang="fr-FR" sz="1000" dirty="0"/>
                    </a:p>
                  </a:txBody>
                  <a:tcPr/>
                </a:tc>
                <a:tc>
                  <a:txBody>
                    <a:bodyPr/>
                    <a:lstStyle/>
                    <a:p>
                      <a:endParaRPr lang="fr-FR" sz="1000" dirty="0"/>
                    </a:p>
                  </a:txBody>
                  <a:tcPr/>
                </a:tc>
                <a:tc>
                  <a:txBody>
                    <a:bodyPr/>
                    <a:lstStyle/>
                    <a:p>
                      <a:endParaRPr lang="fr-FR" sz="1000" kern="1200" dirty="0" smtClean="0">
                        <a:solidFill>
                          <a:schemeClr val="dk1"/>
                        </a:solidFill>
                        <a:latin typeface="+mn-lt"/>
                        <a:ea typeface="+mn-ea"/>
                        <a:cs typeface="+mn-cs"/>
                      </a:endParaRPr>
                    </a:p>
                  </a:txBody>
                  <a:tcPr/>
                </a:tc>
              </a:tr>
              <a:tr h="194296">
                <a:tc>
                  <a:txBody>
                    <a:bodyPr/>
                    <a:lstStyle/>
                    <a:p>
                      <a:r>
                        <a:rPr lang="fr-FR" sz="1000" dirty="0" smtClean="0"/>
                        <a:t>6</a:t>
                      </a:r>
                      <a:endParaRPr lang="fr-FR" sz="1000" dirty="0"/>
                    </a:p>
                  </a:txBody>
                  <a:tcPr/>
                </a:tc>
                <a:tc>
                  <a:txBody>
                    <a:bodyPr/>
                    <a:lstStyle/>
                    <a:p>
                      <a:r>
                        <a:rPr lang="fr-FR" sz="1000" dirty="0" smtClean="0"/>
                        <a:t>20</a:t>
                      </a:r>
                      <a:endParaRPr lang="fr-FR" sz="1000" dirty="0"/>
                    </a:p>
                  </a:txBody>
                  <a:tcPr/>
                </a:tc>
                <a:tc>
                  <a:txBody>
                    <a:bodyPr/>
                    <a:lstStyle/>
                    <a:p>
                      <a:endParaRPr lang="fr-FR" sz="1000" dirty="0"/>
                    </a:p>
                  </a:txBody>
                  <a:tcPr/>
                </a:tc>
                <a:tc>
                  <a:txBody>
                    <a:bodyPr/>
                    <a:lstStyle/>
                    <a:p>
                      <a:r>
                        <a:rPr lang="fr-FR" sz="1000" dirty="0" smtClean="0"/>
                        <a:t>80</a:t>
                      </a:r>
                      <a:endParaRPr lang="fr-FR" sz="1000" dirty="0"/>
                    </a:p>
                  </a:txBody>
                  <a:tcPr/>
                </a:tc>
                <a:tc>
                  <a:txBody>
                    <a:bodyPr/>
                    <a:lstStyle/>
                    <a:p>
                      <a:endParaRPr lang="fr-FR" sz="1000" dirty="0"/>
                    </a:p>
                  </a:txBody>
                  <a:tcPr/>
                </a:tc>
                <a:tc>
                  <a:txBody>
                    <a:bodyPr/>
                    <a:lstStyle/>
                    <a:p>
                      <a:endParaRPr lang="fr-FR" sz="1000" dirty="0"/>
                    </a:p>
                  </a:txBody>
                  <a:tcPr/>
                </a:tc>
                <a:tc>
                  <a:txBody>
                    <a:bodyPr/>
                    <a:lstStyle/>
                    <a:p>
                      <a:endParaRPr lang="fr-FR" sz="1000" kern="1200" dirty="0" smtClean="0">
                        <a:solidFill>
                          <a:schemeClr val="dk1"/>
                        </a:solidFill>
                        <a:latin typeface="+mn-lt"/>
                        <a:ea typeface="+mn-ea"/>
                        <a:cs typeface="+mn-cs"/>
                      </a:endParaRPr>
                    </a:p>
                  </a:txBody>
                  <a:tcPr/>
                </a:tc>
              </a:tr>
              <a:tr h="0">
                <a:tc>
                  <a:txBody>
                    <a:bodyPr/>
                    <a:lstStyle/>
                    <a:p>
                      <a:r>
                        <a:rPr lang="fr-FR" sz="1000" dirty="0" smtClean="0"/>
                        <a:t>7</a:t>
                      </a:r>
                      <a:endParaRPr lang="fr-FR" sz="1000" dirty="0"/>
                    </a:p>
                  </a:txBody>
                  <a:tcPr/>
                </a:tc>
                <a:tc>
                  <a:txBody>
                    <a:bodyPr/>
                    <a:lstStyle/>
                    <a:p>
                      <a:r>
                        <a:rPr lang="fr-FR" sz="1000" dirty="0" smtClean="0"/>
                        <a:t>30</a:t>
                      </a:r>
                      <a:endParaRPr lang="fr-FR" sz="1000" dirty="0"/>
                    </a:p>
                  </a:txBody>
                  <a:tcPr/>
                </a:tc>
                <a:tc>
                  <a:txBody>
                    <a:bodyPr/>
                    <a:lstStyle/>
                    <a:p>
                      <a:endParaRPr lang="fr-FR" sz="1000" dirty="0"/>
                    </a:p>
                  </a:txBody>
                  <a:tcPr/>
                </a:tc>
                <a:tc>
                  <a:txBody>
                    <a:bodyPr/>
                    <a:lstStyle/>
                    <a:p>
                      <a:r>
                        <a:rPr lang="fr-FR" sz="1000" dirty="0" smtClean="0"/>
                        <a:t>65</a:t>
                      </a:r>
                      <a:endParaRPr lang="fr-FR" sz="1000" dirty="0"/>
                    </a:p>
                  </a:txBody>
                  <a:tcPr/>
                </a:tc>
                <a:tc>
                  <a:txBody>
                    <a:bodyPr/>
                    <a:lstStyle/>
                    <a:p>
                      <a:endParaRPr lang="fr-FR" sz="1000" dirty="0"/>
                    </a:p>
                  </a:txBody>
                  <a:tcPr/>
                </a:tc>
                <a:tc>
                  <a:txBody>
                    <a:bodyPr/>
                    <a:lstStyle/>
                    <a:p>
                      <a:endParaRPr lang="fr-FR" sz="1000" dirty="0"/>
                    </a:p>
                  </a:txBody>
                  <a:tcPr/>
                </a:tc>
                <a:tc>
                  <a:txBody>
                    <a:bodyPr/>
                    <a:lstStyle/>
                    <a:p>
                      <a:endParaRPr lang="fr-FR" sz="1000" kern="1200" dirty="0" smtClean="0">
                        <a:solidFill>
                          <a:schemeClr val="dk1"/>
                        </a:solidFill>
                        <a:latin typeface="+mn-lt"/>
                        <a:ea typeface="+mn-ea"/>
                        <a:cs typeface="+mn-cs"/>
                      </a:endParaRPr>
                    </a:p>
                  </a:txBody>
                  <a:tcPr/>
                </a:tc>
              </a:tr>
              <a:tr h="135244">
                <a:tc>
                  <a:txBody>
                    <a:bodyPr/>
                    <a:lstStyle/>
                    <a:p>
                      <a:r>
                        <a:rPr lang="fr-FR" sz="1000" dirty="0" smtClean="0"/>
                        <a:t>8</a:t>
                      </a:r>
                      <a:endParaRPr lang="fr-FR" sz="1000" dirty="0"/>
                    </a:p>
                  </a:txBody>
                  <a:tcPr/>
                </a:tc>
                <a:tc>
                  <a:txBody>
                    <a:bodyPr/>
                    <a:lstStyle/>
                    <a:p>
                      <a:r>
                        <a:rPr lang="fr-FR" sz="1000" dirty="0" smtClean="0"/>
                        <a:t>6</a:t>
                      </a:r>
                      <a:endParaRPr lang="fr-FR" sz="1000" dirty="0"/>
                    </a:p>
                  </a:txBody>
                  <a:tcPr/>
                </a:tc>
                <a:tc>
                  <a:txBody>
                    <a:bodyPr/>
                    <a:lstStyle/>
                    <a:p>
                      <a:endParaRPr lang="fr-FR" sz="1000" dirty="0"/>
                    </a:p>
                  </a:txBody>
                  <a:tcPr/>
                </a:tc>
                <a:tc>
                  <a:txBody>
                    <a:bodyPr/>
                    <a:lstStyle/>
                    <a:p>
                      <a:r>
                        <a:rPr lang="fr-FR" sz="1000" dirty="0" smtClean="0"/>
                        <a:t>90</a:t>
                      </a:r>
                      <a:endParaRPr lang="fr-FR" sz="1000" dirty="0"/>
                    </a:p>
                  </a:txBody>
                  <a:tcPr/>
                </a:tc>
                <a:tc>
                  <a:txBody>
                    <a:bodyPr/>
                    <a:lstStyle/>
                    <a:p>
                      <a:endParaRPr lang="fr-FR" sz="1000" dirty="0"/>
                    </a:p>
                  </a:txBody>
                  <a:tcPr/>
                </a:tc>
                <a:tc>
                  <a:txBody>
                    <a:bodyPr/>
                    <a:lstStyle/>
                    <a:p>
                      <a:endParaRPr lang="fr-FR" sz="1000" dirty="0"/>
                    </a:p>
                  </a:txBody>
                  <a:tcPr/>
                </a:tc>
                <a:tc>
                  <a:txBody>
                    <a:bodyPr/>
                    <a:lstStyle/>
                    <a:p>
                      <a:endParaRPr lang="fr-FR" sz="1000" kern="1200" dirty="0" smtClean="0">
                        <a:solidFill>
                          <a:schemeClr val="dk1"/>
                        </a:solidFill>
                        <a:latin typeface="+mn-lt"/>
                        <a:ea typeface="+mn-ea"/>
                        <a:cs typeface="+mn-cs"/>
                      </a:endParaRPr>
                    </a:p>
                  </a:txBody>
                  <a:tcPr/>
                </a:tc>
              </a:tr>
              <a:tr h="172401">
                <a:tc>
                  <a:txBody>
                    <a:bodyPr/>
                    <a:lstStyle/>
                    <a:p>
                      <a:r>
                        <a:rPr lang="fr-FR" sz="1000" dirty="0" smtClean="0"/>
                        <a:t>9</a:t>
                      </a:r>
                      <a:endParaRPr lang="fr-FR" sz="1000" dirty="0"/>
                    </a:p>
                  </a:txBody>
                  <a:tcPr/>
                </a:tc>
                <a:tc>
                  <a:txBody>
                    <a:bodyPr/>
                    <a:lstStyle/>
                    <a:p>
                      <a:r>
                        <a:rPr lang="fr-FR" sz="1000" dirty="0" smtClean="0"/>
                        <a:t>14</a:t>
                      </a:r>
                      <a:endParaRPr lang="fr-FR" sz="1000" dirty="0"/>
                    </a:p>
                  </a:txBody>
                  <a:tcPr/>
                </a:tc>
                <a:tc>
                  <a:txBody>
                    <a:bodyPr/>
                    <a:lstStyle/>
                    <a:p>
                      <a:endParaRPr lang="fr-FR" sz="1000" dirty="0"/>
                    </a:p>
                  </a:txBody>
                  <a:tcPr/>
                </a:tc>
                <a:tc>
                  <a:txBody>
                    <a:bodyPr/>
                    <a:lstStyle/>
                    <a:p>
                      <a:r>
                        <a:rPr lang="fr-FR" sz="1000" dirty="0" smtClean="0"/>
                        <a:t>90</a:t>
                      </a:r>
                      <a:endParaRPr lang="fr-FR" sz="1000" dirty="0"/>
                    </a:p>
                  </a:txBody>
                  <a:tcPr/>
                </a:tc>
                <a:tc>
                  <a:txBody>
                    <a:bodyPr/>
                    <a:lstStyle/>
                    <a:p>
                      <a:endParaRPr lang="fr-FR" sz="1000" dirty="0"/>
                    </a:p>
                  </a:txBody>
                  <a:tcPr/>
                </a:tc>
                <a:tc>
                  <a:txBody>
                    <a:bodyPr/>
                    <a:lstStyle/>
                    <a:p>
                      <a:endParaRPr lang="fr-FR" sz="1000" dirty="0"/>
                    </a:p>
                  </a:txBody>
                  <a:tcPr/>
                </a:tc>
                <a:tc>
                  <a:txBody>
                    <a:bodyPr/>
                    <a:lstStyle/>
                    <a:p>
                      <a:endParaRPr lang="fr-FR" sz="1000" kern="1200" dirty="0" smtClean="0">
                        <a:solidFill>
                          <a:schemeClr val="dk1"/>
                        </a:solidFill>
                        <a:latin typeface="+mn-lt"/>
                        <a:ea typeface="+mn-ea"/>
                        <a:cs typeface="+mn-cs"/>
                      </a:endParaRPr>
                    </a:p>
                  </a:txBody>
                  <a:tcPr/>
                </a:tc>
              </a:tr>
              <a:tr h="147630">
                <a:tc>
                  <a:txBody>
                    <a:bodyPr/>
                    <a:lstStyle/>
                    <a:p>
                      <a:r>
                        <a:rPr lang="fr-FR" sz="1000" dirty="0" smtClean="0"/>
                        <a:t>10</a:t>
                      </a:r>
                      <a:endParaRPr lang="fr-FR" sz="1000" dirty="0"/>
                    </a:p>
                  </a:txBody>
                  <a:tcPr/>
                </a:tc>
                <a:tc>
                  <a:txBody>
                    <a:bodyPr/>
                    <a:lstStyle/>
                    <a:p>
                      <a:r>
                        <a:rPr lang="fr-FR" sz="1000" dirty="0" smtClean="0"/>
                        <a:t>60</a:t>
                      </a:r>
                      <a:endParaRPr lang="fr-FR" sz="1000" dirty="0"/>
                    </a:p>
                  </a:txBody>
                  <a:tcPr/>
                </a:tc>
                <a:tc>
                  <a:txBody>
                    <a:bodyPr/>
                    <a:lstStyle/>
                    <a:p>
                      <a:endParaRPr lang="fr-FR" sz="1000" dirty="0"/>
                    </a:p>
                  </a:txBody>
                  <a:tcPr/>
                </a:tc>
                <a:tc>
                  <a:txBody>
                    <a:bodyPr/>
                    <a:lstStyle/>
                    <a:p>
                      <a:r>
                        <a:rPr lang="fr-FR" sz="1000" dirty="0" smtClean="0"/>
                        <a:t>35</a:t>
                      </a:r>
                      <a:endParaRPr lang="fr-FR" sz="1000" dirty="0"/>
                    </a:p>
                  </a:txBody>
                  <a:tcPr/>
                </a:tc>
                <a:tc>
                  <a:txBody>
                    <a:bodyPr/>
                    <a:lstStyle/>
                    <a:p>
                      <a:endParaRPr lang="fr-FR" sz="1000" dirty="0"/>
                    </a:p>
                  </a:txBody>
                  <a:tcPr/>
                </a:tc>
                <a:tc>
                  <a:txBody>
                    <a:bodyPr/>
                    <a:lstStyle/>
                    <a:p>
                      <a:endParaRPr lang="fr-FR" sz="1000" dirty="0"/>
                    </a:p>
                  </a:txBody>
                  <a:tcPr/>
                </a:tc>
                <a:tc>
                  <a:txBody>
                    <a:bodyPr/>
                    <a:lstStyle/>
                    <a:p>
                      <a:endParaRPr lang="fr-FR" sz="1000" kern="1200" dirty="0" smtClean="0">
                        <a:solidFill>
                          <a:schemeClr val="dk1"/>
                        </a:solidFill>
                        <a:latin typeface="+mn-lt"/>
                        <a:ea typeface="+mn-ea"/>
                        <a:cs typeface="+mn-cs"/>
                      </a:endParaRPr>
                    </a:p>
                  </a:txBody>
                  <a:tcPr/>
                </a:tc>
              </a:tr>
              <a:tr h="172401">
                <a:tc>
                  <a:txBody>
                    <a:bodyPr/>
                    <a:lstStyle/>
                    <a:p>
                      <a:r>
                        <a:rPr lang="fr-FR" sz="1000" dirty="0" smtClean="0"/>
                        <a:t>11</a:t>
                      </a:r>
                      <a:endParaRPr lang="fr-FR" sz="1000" dirty="0"/>
                    </a:p>
                  </a:txBody>
                  <a:tcPr/>
                </a:tc>
                <a:tc>
                  <a:txBody>
                    <a:bodyPr/>
                    <a:lstStyle/>
                    <a:p>
                      <a:r>
                        <a:rPr lang="fr-FR" sz="1000" dirty="0" smtClean="0"/>
                        <a:t>28</a:t>
                      </a:r>
                      <a:endParaRPr lang="fr-FR" sz="1000" dirty="0"/>
                    </a:p>
                  </a:txBody>
                  <a:tcPr/>
                </a:tc>
                <a:tc>
                  <a:txBody>
                    <a:bodyPr/>
                    <a:lstStyle/>
                    <a:p>
                      <a:endParaRPr lang="fr-FR" sz="1000" dirty="0"/>
                    </a:p>
                  </a:txBody>
                  <a:tcPr/>
                </a:tc>
                <a:tc>
                  <a:txBody>
                    <a:bodyPr/>
                    <a:lstStyle/>
                    <a:p>
                      <a:r>
                        <a:rPr lang="fr-FR" sz="1000" dirty="0" smtClean="0"/>
                        <a:t>70</a:t>
                      </a:r>
                      <a:endParaRPr lang="fr-FR" sz="1000" dirty="0"/>
                    </a:p>
                  </a:txBody>
                  <a:tcPr/>
                </a:tc>
                <a:tc>
                  <a:txBody>
                    <a:bodyPr/>
                    <a:lstStyle/>
                    <a:p>
                      <a:endParaRPr lang="fr-FR" sz="1000" dirty="0"/>
                    </a:p>
                  </a:txBody>
                  <a:tcPr/>
                </a:tc>
                <a:tc>
                  <a:txBody>
                    <a:bodyPr/>
                    <a:lstStyle/>
                    <a:p>
                      <a:endParaRPr lang="fr-FR" sz="1000" dirty="0"/>
                    </a:p>
                  </a:txBody>
                  <a:tcPr/>
                </a:tc>
                <a:tc>
                  <a:txBody>
                    <a:bodyPr/>
                    <a:lstStyle/>
                    <a:p>
                      <a:endParaRPr lang="fr-FR" sz="1000" kern="1200" dirty="0" smtClean="0">
                        <a:solidFill>
                          <a:schemeClr val="dk1"/>
                        </a:solidFill>
                        <a:latin typeface="+mn-lt"/>
                        <a:ea typeface="+mn-ea"/>
                        <a:cs typeface="+mn-cs"/>
                      </a:endParaRPr>
                    </a:p>
                  </a:txBody>
                  <a:tcPr/>
                </a:tc>
              </a:tr>
              <a:tr h="172401">
                <a:tc>
                  <a:txBody>
                    <a:bodyPr/>
                    <a:lstStyle/>
                    <a:p>
                      <a:r>
                        <a:rPr lang="fr-FR" sz="1000" dirty="0" smtClean="0"/>
                        <a:t>12</a:t>
                      </a:r>
                      <a:endParaRPr lang="fr-FR" sz="1000" dirty="0"/>
                    </a:p>
                  </a:txBody>
                  <a:tcPr/>
                </a:tc>
                <a:tc>
                  <a:txBody>
                    <a:bodyPr/>
                    <a:lstStyle/>
                    <a:p>
                      <a:r>
                        <a:rPr lang="fr-FR" sz="1000" dirty="0" smtClean="0"/>
                        <a:t>23</a:t>
                      </a:r>
                      <a:endParaRPr lang="fr-FR" sz="1000" dirty="0"/>
                    </a:p>
                  </a:txBody>
                  <a:tcPr/>
                </a:tc>
                <a:tc>
                  <a:txBody>
                    <a:bodyPr/>
                    <a:lstStyle/>
                    <a:p>
                      <a:endParaRPr lang="fr-FR" sz="1000" dirty="0"/>
                    </a:p>
                  </a:txBody>
                  <a:tcPr/>
                </a:tc>
                <a:tc>
                  <a:txBody>
                    <a:bodyPr/>
                    <a:lstStyle/>
                    <a:p>
                      <a:r>
                        <a:rPr lang="fr-FR" sz="1000" dirty="0" smtClean="0"/>
                        <a:t>60</a:t>
                      </a:r>
                      <a:endParaRPr lang="fr-FR" sz="1000" dirty="0"/>
                    </a:p>
                  </a:txBody>
                  <a:tcPr/>
                </a:tc>
                <a:tc>
                  <a:txBody>
                    <a:bodyPr/>
                    <a:lstStyle/>
                    <a:p>
                      <a:endParaRPr lang="fr-FR" sz="1000" dirty="0"/>
                    </a:p>
                  </a:txBody>
                  <a:tcPr/>
                </a:tc>
                <a:tc>
                  <a:txBody>
                    <a:bodyPr/>
                    <a:lstStyle/>
                    <a:p>
                      <a:endParaRPr lang="fr-FR" sz="1000" dirty="0"/>
                    </a:p>
                  </a:txBody>
                  <a:tcPr/>
                </a:tc>
                <a:tc>
                  <a:txBody>
                    <a:bodyPr/>
                    <a:lstStyle/>
                    <a:p>
                      <a:endParaRPr lang="fr-FR" sz="1000" kern="1200" dirty="0" smtClean="0">
                        <a:solidFill>
                          <a:schemeClr val="dk1"/>
                        </a:solidFill>
                        <a:latin typeface="+mn-lt"/>
                        <a:ea typeface="+mn-ea"/>
                        <a:cs typeface="+mn-cs"/>
                      </a:endParaRPr>
                    </a:p>
                  </a:txBody>
                  <a:tcPr/>
                </a:tc>
              </a:tr>
              <a:tr h="172401">
                <a:tc>
                  <a:txBody>
                    <a:bodyPr/>
                    <a:lstStyle/>
                    <a:p>
                      <a:r>
                        <a:rPr lang="fr-FR" sz="1000" dirty="0" smtClean="0"/>
                        <a:t>13</a:t>
                      </a:r>
                      <a:endParaRPr lang="fr-FR" sz="1000" dirty="0"/>
                    </a:p>
                  </a:txBody>
                  <a:tcPr/>
                </a:tc>
                <a:tc>
                  <a:txBody>
                    <a:bodyPr/>
                    <a:lstStyle/>
                    <a:p>
                      <a:r>
                        <a:rPr lang="fr-FR" sz="1000" dirty="0" smtClean="0"/>
                        <a:t>45</a:t>
                      </a:r>
                      <a:endParaRPr lang="fr-FR" sz="1000" dirty="0"/>
                    </a:p>
                  </a:txBody>
                  <a:tcPr/>
                </a:tc>
                <a:tc>
                  <a:txBody>
                    <a:bodyPr/>
                    <a:lstStyle/>
                    <a:p>
                      <a:endParaRPr lang="fr-FR" sz="1000" dirty="0"/>
                    </a:p>
                  </a:txBody>
                  <a:tcPr/>
                </a:tc>
                <a:tc>
                  <a:txBody>
                    <a:bodyPr/>
                    <a:lstStyle/>
                    <a:p>
                      <a:r>
                        <a:rPr lang="fr-FR" sz="1000" dirty="0" smtClean="0"/>
                        <a:t>50</a:t>
                      </a:r>
                      <a:endParaRPr lang="fr-FR" sz="1000" dirty="0"/>
                    </a:p>
                  </a:txBody>
                  <a:tcPr/>
                </a:tc>
                <a:tc>
                  <a:txBody>
                    <a:bodyPr/>
                    <a:lstStyle/>
                    <a:p>
                      <a:endParaRPr lang="fr-FR" sz="1000" dirty="0"/>
                    </a:p>
                  </a:txBody>
                  <a:tcPr/>
                </a:tc>
                <a:tc>
                  <a:txBody>
                    <a:bodyPr/>
                    <a:lstStyle/>
                    <a:p>
                      <a:endParaRPr lang="fr-FR" sz="10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fr-FR" sz="1000" kern="1200" dirty="0" smtClean="0">
                        <a:solidFill>
                          <a:schemeClr val="dk1"/>
                        </a:solidFill>
                        <a:latin typeface="+mn-lt"/>
                        <a:ea typeface="+mn-ea"/>
                        <a:cs typeface="+mn-cs"/>
                      </a:endParaRPr>
                    </a:p>
                  </a:txBody>
                  <a:tcPr/>
                </a:tc>
              </a:tr>
              <a:tr h="0">
                <a:tc>
                  <a:txBody>
                    <a:bodyPr/>
                    <a:lstStyle/>
                    <a:p>
                      <a:r>
                        <a:rPr lang="fr-FR" sz="1000" dirty="0" smtClean="0"/>
                        <a:t>14</a:t>
                      </a:r>
                      <a:endParaRPr lang="fr-FR" sz="1000" dirty="0"/>
                    </a:p>
                  </a:txBody>
                  <a:tcPr/>
                </a:tc>
                <a:tc>
                  <a:txBody>
                    <a:bodyPr/>
                    <a:lstStyle/>
                    <a:p>
                      <a:r>
                        <a:rPr lang="fr-FR" sz="1000" dirty="0" smtClean="0"/>
                        <a:t>5</a:t>
                      </a:r>
                      <a:endParaRPr lang="fr-FR" sz="10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fr-FR" sz="1000" dirty="0" smtClean="0"/>
                    </a:p>
                  </a:txBody>
                  <a:tcPr/>
                </a:tc>
                <a:tc>
                  <a:txBody>
                    <a:bodyPr/>
                    <a:lstStyle/>
                    <a:p>
                      <a:r>
                        <a:rPr lang="fr-FR" sz="1000" dirty="0" smtClean="0"/>
                        <a:t>98</a:t>
                      </a:r>
                      <a:endParaRPr lang="fr-FR" sz="1000" dirty="0"/>
                    </a:p>
                  </a:txBody>
                  <a:tcPr/>
                </a:tc>
                <a:tc>
                  <a:txBody>
                    <a:bodyPr/>
                    <a:lstStyle/>
                    <a:p>
                      <a:endParaRPr lang="fr-FR" sz="1000" dirty="0"/>
                    </a:p>
                  </a:txBody>
                  <a:tcPr/>
                </a:tc>
                <a:tc>
                  <a:txBody>
                    <a:bodyPr/>
                    <a:lstStyle/>
                    <a:p>
                      <a:endParaRPr lang="fr-FR" sz="10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fr-FR" sz="1000" kern="1200" dirty="0" smtClean="0">
                        <a:solidFill>
                          <a:schemeClr val="dk1"/>
                        </a:solidFill>
                        <a:latin typeface="+mn-lt"/>
                        <a:ea typeface="+mn-ea"/>
                        <a:cs typeface="+mn-cs"/>
                      </a:endParaRPr>
                    </a:p>
                  </a:txBody>
                  <a:tcPr/>
                </a:tc>
              </a:tr>
              <a:tr h="172402">
                <a:tc>
                  <a:txBody>
                    <a:bodyPr/>
                    <a:lstStyle/>
                    <a:p>
                      <a:r>
                        <a:rPr lang="fr-FR" sz="1000" dirty="0" smtClean="0"/>
                        <a:t>15</a:t>
                      </a:r>
                      <a:endParaRPr lang="fr-FR" sz="1000" dirty="0"/>
                    </a:p>
                  </a:txBody>
                  <a:tcPr/>
                </a:tc>
                <a:tc>
                  <a:txBody>
                    <a:bodyPr/>
                    <a:lstStyle/>
                    <a:p>
                      <a:r>
                        <a:rPr lang="fr-FR" sz="1000" dirty="0" smtClean="0"/>
                        <a:t>20</a:t>
                      </a:r>
                      <a:endParaRPr lang="fr-FR" sz="1000" dirty="0"/>
                    </a:p>
                  </a:txBody>
                  <a:tcPr/>
                </a:tc>
                <a:tc>
                  <a:txBody>
                    <a:bodyPr/>
                    <a:lstStyle/>
                    <a:p>
                      <a:endParaRPr lang="fr-FR" sz="1000" dirty="0"/>
                    </a:p>
                  </a:txBody>
                  <a:tcPr/>
                </a:tc>
                <a:tc>
                  <a:txBody>
                    <a:bodyPr/>
                    <a:lstStyle/>
                    <a:p>
                      <a:r>
                        <a:rPr lang="fr-FR" sz="1000" dirty="0" smtClean="0"/>
                        <a:t>80</a:t>
                      </a:r>
                      <a:endParaRPr lang="fr-FR" sz="1000" dirty="0"/>
                    </a:p>
                  </a:txBody>
                  <a:tcPr/>
                </a:tc>
                <a:tc>
                  <a:txBody>
                    <a:bodyPr/>
                    <a:lstStyle/>
                    <a:p>
                      <a:endParaRPr lang="fr-FR" sz="1000" dirty="0"/>
                    </a:p>
                  </a:txBody>
                  <a:tcPr/>
                </a:tc>
                <a:tc>
                  <a:txBody>
                    <a:bodyPr/>
                    <a:lstStyle/>
                    <a:p>
                      <a:endParaRPr lang="fr-FR" sz="1000" dirty="0"/>
                    </a:p>
                  </a:txBody>
                  <a:tcPr/>
                </a:tc>
                <a:tc>
                  <a:txBody>
                    <a:bodyPr/>
                    <a:lstStyle/>
                    <a:p>
                      <a:endParaRPr lang="fr-FR" sz="1000" kern="1200" dirty="0" smtClean="0">
                        <a:solidFill>
                          <a:schemeClr val="dk1"/>
                        </a:solidFill>
                        <a:latin typeface="+mn-lt"/>
                        <a:ea typeface="+mn-ea"/>
                        <a:cs typeface="+mn-cs"/>
                      </a:endParaRPr>
                    </a:p>
                  </a:txBody>
                  <a:tcPr/>
                </a:tc>
              </a:tr>
              <a:tr h="172402">
                <a:tc>
                  <a:txBody>
                    <a:bodyPr/>
                    <a:lstStyle/>
                    <a:p>
                      <a:r>
                        <a:rPr lang="fr-FR" sz="1000" dirty="0" smtClean="0"/>
                        <a:t>16</a:t>
                      </a:r>
                      <a:endParaRPr lang="fr-FR" sz="1000" dirty="0"/>
                    </a:p>
                  </a:txBody>
                  <a:tcPr/>
                </a:tc>
                <a:tc>
                  <a:txBody>
                    <a:bodyPr/>
                    <a:lstStyle/>
                    <a:p>
                      <a:r>
                        <a:rPr lang="fr-FR" sz="1000" dirty="0" smtClean="0"/>
                        <a:t>50</a:t>
                      </a:r>
                      <a:endParaRPr lang="fr-FR" sz="1000" dirty="0"/>
                    </a:p>
                  </a:txBody>
                  <a:tcPr/>
                </a:tc>
                <a:tc>
                  <a:txBody>
                    <a:bodyPr/>
                    <a:lstStyle/>
                    <a:p>
                      <a:endParaRPr lang="fr-FR" sz="1000" dirty="0"/>
                    </a:p>
                  </a:txBody>
                  <a:tcPr/>
                </a:tc>
                <a:tc>
                  <a:txBody>
                    <a:bodyPr/>
                    <a:lstStyle/>
                    <a:p>
                      <a:r>
                        <a:rPr lang="fr-FR" sz="1000" dirty="0" smtClean="0"/>
                        <a:t>50</a:t>
                      </a:r>
                      <a:endParaRPr lang="fr-FR" sz="1000" dirty="0"/>
                    </a:p>
                  </a:txBody>
                  <a:tcPr/>
                </a:tc>
                <a:tc>
                  <a:txBody>
                    <a:bodyPr/>
                    <a:lstStyle/>
                    <a:p>
                      <a:endParaRPr lang="fr-FR" sz="1000" dirty="0"/>
                    </a:p>
                  </a:txBody>
                  <a:tcPr/>
                </a:tc>
                <a:tc>
                  <a:txBody>
                    <a:bodyPr/>
                    <a:lstStyle/>
                    <a:p>
                      <a:endParaRPr lang="fr-FR" sz="1000" dirty="0"/>
                    </a:p>
                  </a:txBody>
                  <a:tcPr/>
                </a:tc>
                <a:tc>
                  <a:txBody>
                    <a:bodyPr/>
                    <a:lstStyle/>
                    <a:p>
                      <a:endParaRPr lang="fr-FR" sz="1000" kern="1200" dirty="0" smtClean="0">
                        <a:solidFill>
                          <a:schemeClr val="dk1"/>
                        </a:solidFill>
                        <a:latin typeface="+mn-lt"/>
                        <a:ea typeface="+mn-ea"/>
                        <a:cs typeface="+mn-cs"/>
                      </a:endParaRPr>
                    </a:p>
                  </a:txBody>
                  <a:tcPr/>
                </a:tc>
              </a:tr>
              <a:tr h="172402">
                <a:tc>
                  <a:txBody>
                    <a:bodyPr/>
                    <a:lstStyle/>
                    <a:p>
                      <a:endParaRPr lang="fr-FR" sz="1000" dirty="0"/>
                    </a:p>
                  </a:txBody>
                  <a:tcPr/>
                </a:tc>
                <a:tc>
                  <a:txBody>
                    <a:bodyPr/>
                    <a:lstStyle/>
                    <a:p>
                      <a:endParaRPr lang="fr-FR" sz="1000" dirty="0"/>
                    </a:p>
                  </a:txBody>
                  <a:tcPr/>
                </a:tc>
                <a:tc>
                  <a:txBody>
                    <a:bodyPr/>
                    <a:lstStyle/>
                    <a:p>
                      <a:endParaRPr lang="fr-FR" sz="1000" dirty="0"/>
                    </a:p>
                  </a:txBody>
                  <a:tcPr/>
                </a:tc>
                <a:tc>
                  <a:txBody>
                    <a:bodyPr/>
                    <a:lstStyle/>
                    <a:p>
                      <a:endParaRPr lang="fr-FR" sz="1000" dirty="0"/>
                    </a:p>
                  </a:txBody>
                  <a:tcPr/>
                </a:tc>
                <a:tc>
                  <a:txBody>
                    <a:bodyPr/>
                    <a:lstStyle/>
                    <a:p>
                      <a:endParaRPr lang="fr-FR" sz="10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fr-FR" sz="1000" baseline="30000" dirty="0" smtClean="0"/>
                    </a:p>
                  </a:txBody>
                  <a:tcPr/>
                </a:tc>
                <a:tc>
                  <a:txBody>
                    <a:bodyPr/>
                    <a:lstStyle/>
                    <a:p>
                      <a:endParaRPr lang="fr-FR" sz="1000" kern="1200" dirty="0" smtClean="0">
                        <a:solidFill>
                          <a:schemeClr val="dk1"/>
                        </a:solidFill>
                        <a:latin typeface="+mn-lt"/>
                        <a:ea typeface="+mn-ea"/>
                        <a:cs typeface="+mn-cs"/>
                      </a:endParaRPr>
                    </a:p>
                  </a:txBody>
                  <a:tcPr/>
                </a:tc>
              </a:tr>
            </a:tbl>
          </a:graphicData>
        </a:graphic>
      </p:graphicFrame>
      <p:sp>
        <p:nvSpPr>
          <p:cNvPr id="4" name="ZoneTexte 3"/>
          <p:cNvSpPr txBox="1"/>
          <p:nvPr/>
        </p:nvSpPr>
        <p:spPr>
          <a:xfrm>
            <a:off x="285720" y="242808"/>
            <a:ext cx="8572560" cy="400110"/>
          </a:xfrm>
          <a:prstGeom prst="rect">
            <a:avLst/>
          </a:prstGeom>
          <a:noFill/>
        </p:spPr>
        <p:txBody>
          <a:bodyPr wrap="square" rtlCol="0">
            <a:spAutoFit/>
          </a:bodyPr>
          <a:lstStyle/>
          <a:p>
            <a:r>
              <a:rPr lang="fr-FR" sz="2000" b="1" dirty="0" smtClean="0">
                <a:latin typeface="Times New Roman" pitchFamily="18" charset="0"/>
                <a:cs typeface="Times New Roman" pitchFamily="18" charset="0"/>
              </a:rPr>
              <a:t>Chapitre 2</a:t>
            </a:r>
            <a:r>
              <a:rPr lang="fr-FR" sz="2000" dirty="0" smtClean="0">
                <a:latin typeface="Times New Roman" pitchFamily="18" charset="0"/>
                <a:cs typeface="Times New Roman" pitchFamily="18" charset="0"/>
              </a:rPr>
              <a:t> : </a:t>
            </a:r>
            <a:r>
              <a:rPr lang="fr-FR" sz="2000" b="1" dirty="0" smtClean="0">
                <a:latin typeface="Times New Roman" pitchFamily="18" charset="0"/>
                <a:cs typeface="Times New Roman" pitchFamily="18" charset="0"/>
              </a:rPr>
              <a:t>La mise en œuvre de la maintenance préventive conditionnelle </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 1"/>
          <p:cNvPicPr/>
          <p:nvPr/>
        </p:nvPicPr>
        <p:blipFill rotWithShape="1">
          <a:blip r:embed="rId2"/>
          <a:srcRect l="25787" t="30935" r="22938" b="31885"/>
          <a:stretch/>
        </p:blipFill>
        <p:spPr bwMode="auto">
          <a:xfrm>
            <a:off x="1000100" y="1285860"/>
            <a:ext cx="6929486" cy="4071966"/>
          </a:xfrm>
          <a:prstGeom prst="rect">
            <a:avLst/>
          </a:prstGeom>
          <a:ln>
            <a:noFill/>
          </a:ln>
          <a:extLst>
            <a:ext uri="{53640926-AAD7-44D8-BBD7-CCE9431645EC}">
              <a14:shadowObscured xmlns="" xmlns:a14="http://schemas.microsoft.com/office/drawing/2010/main"/>
            </a:ext>
          </a:extLst>
        </p:spPr>
      </p:pic>
      <p:sp>
        <p:nvSpPr>
          <p:cNvPr id="3" name="Rectangle 2"/>
          <p:cNvSpPr/>
          <p:nvPr/>
        </p:nvSpPr>
        <p:spPr>
          <a:xfrm>
            <a:off x="1142976" y="5429264"/>
            <a:ext cx="7010056" cy="369332"/>
          </a:xfrm>
          <a:prstGeom prst="rect">
            <a:avLst/>
          </a:prstGeom>
        </p:spPr>
        <p:txBody>
          <a:bodyPr wrap="square">
            <a:spAutoFit/>
          </a:bodyPr>
          <a:lstStyle/>
          <a:p>
            <a:r>
              <a:rPr lang="fr-FR" dirty="0">
                <a:latin typeface="Times New Roman" pitchFamily="18" charset="0"/>
                <a:cs typeface="Times New Roman" pitchFamily="18" charset="0"/>
              </a:rPr>
              <a:t>La (</a:t>
            </a:r>
            <a:r>
              <a:rPr lang="fr-FR" dirty="0" smtClean="0">
                <a:latin typeface="Times New Roman" pitchFamily="18" charset="0"/>
                <a:cs typeface="Times New Roman" pitchFamily="18" charset="0"/>
              </a:rPr>
              <a:t>Fig.1)  </a:t>
            </a:r>
            <a:r>
              <a:rPr lang="fr-FR" dirty="0">
                <a:latin typeface="Times New Roman" pitchFamily="18" charset="0"/>
                <a:cs typeface="Times New Roman" pitchFamily="18" charset="0"/>
              </a:rPr>
              <a:t>Illustre le principe  de la maintenance conditionnelle. </a:t>
            </a:r>
          </a:p>
        </p:txBody>
      </p:sp>
      <p:sp>
        <p:nvSpPr>
          <p:cNvPr id="4" name="ZoneTexte 3"/>
          <p:cNvSpPr txBox="1"/>
          <p:nvPr/>
        </p:nvSpPr>
        <p:spPr>
          <a:xfrm>
            <a:off x="285720" y="142852"/>
            <a:ext cx="8572560" cy="400110"/>
          </a:xfrm>
          <a:prstGeom prst="rect">
            <a:avLst/>
          </a:prstGeom>
          <a:noFill/>
        </p:spPr>
        <p:txBody>
          <a:bodyPr wrap="square" rtlCol="0">
            <a:spAutoFit/>
          </a:bodyPr>
          <a:lstStyle/>
          <a:p>
            <a:r>
              <a:rPr lang="fr-FR" sz="2000" b="1" dirty="0" smtClean="0">
                <a:latin typeface="Times New Roman" pitchFamily="18" charset="0"/>
                <a:cs typeface="Times New Roman" pitchFamily="18" charset="0"/>
              </a:rPr>
              <a:t>Chapitre 1</a:t>
            </a:r>
            <a:r>
              <a:rPr lang="fr-FR" sz="2000" dirty="0" smtClean="0">
                <a:latin typeface="Times New Roman" pitchFamily="18" charset="0"/>
                <a:cs typeface="Times New Roman" pitchFamily="18" charset="0"/>
              </a:rPr>
              <a:t> :         </a:t>
            </a:r>
            <a:r>
              <a:rPr lang="fr-FR" sz="2000" b="1" dirty="0" smtClean="0">
                <a:latin typeface="Times New Roman" pitchFamily="18" charset="0"/>
                <a:cs typeface="Times New Roman" pitchFamily="18" charset="0"/>
              </a:rPr>
              <a:t>La maintenance préventive conditionnelle et prévisionnelle</a:t>
            </a:r>
            <a:endParaRPr lang="fr-FR" sz="2000" dirty="0" smtClean="0">
              <a:latin typeface="Times New Roman" pitchFamily="18" charset="0"/>
              <a:cs typeface="Times New Roman" pitchFamily="18"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17996" y="620688"/>
            <a:ext cx="8208912" cy="5586145"/>
          </a:xfrm>
          <a:prstGeom prst="rect">
            <a:avLst/>
          </a:prstGeom>
        </p:spPr>
        <p:txBody>
          <a:bodyPr wrap="square">
            <a:spAutoFit/>
          </a:bodyPr>
          <a:lstStyle/>
          <a:p>
            <a:pPr algn="just">
              <a:lnSpc>
                <a:spcPct val="150000"/>
              </a:lnSpc>
            </a:pPr>
            <a:r>
              <a:rPr lang="fr-FR" dirty="0" smtClean="0">
                <a:latin typeface="Times New Roman" pitchFamily="18" charset="0"/>
                <a:cs typeface="Times New Roman" pitchFamily="18" charset="0"/>
              </a:rPr>
              <a:t>     </a:t>
            </a:r>
          </a:p>
          <a:p>
            <a:pPr algn="just">
              <a:lnSpc>
                <a:spcPct val="150000"/>
              </a:lnSpc>
            </a:pPr>
            <a:endParaRPr lang="fr-FR" dirty="0" smtClean="0">
              <a:latin typeface="Times New Roman" pitchFamily="18" charset="0"/>
              <a:cs typeface="Times New Roman" pitchFamily="18" charset="0"/>
            </a:endParaRPr>
          </a:p>
          <a:p>
            <a:pPr algn="just">
              <a:lnSpc>
                <a:spcPct val="150000"/>
              </a:lnSpc>
            </a:pPr>
            <a:r>
              <a:rPr lang="fr-FR" sz="2000" dirty="0" smtClean="0">
                <a:latin typeface="Times New Roman" pitchFamily="18" charset="0"/>
                <a:cs typeface="Times New Roman" pitchFamily="18" charset="0"/>
              </a:rPr>
              <a:t> </a:t>
            </a:r>
            <a:r>
              <a:rPr lang="fr-FR" sz="2000" b="1" dirty="0" smtClean="0">
                <a:latin typeface="Times New Roman" pitchFamily="18" charset="0"/>
                <a:cs typeface="Times New Roman" pitchFamily="18" charset="0"/>
              </a:rPr>
              <a:t>3. Champs d’application</a:t>
            </a:r>
          </a:p>
          <a:p>
            <a:pPr>
              <a:lnSpc>
                <a:spcPct val="150000"/>
              </a:lnSpc>
            </a:pPr>
            <a:r>
              <a:rPr lang="fr-FR" dirty="0" smtClean="0">
                <a:latin typeface="Times New Roman" pitchFamily="18" charset="0"/>
                <a:cs typeface="Times New Roman" pitchFamily="18" charset="0"/>
              </a:rPr>
              <a:t>	La </a:t>
            </a:r>
            <a:r>
              <a:rPr lang="fr-FR" dirty="0">
                <a:latin typeface="Times New Roman" pitchFamily="18" charset="0"/>
                <a:cs typeface="Times New Roman" pitchFamily="18" charset="0"/>
              </a:rPr>
              <a:t>MPC repose sur une caractéristique  incontournable : les dérives d’état détectables.</a:t>
            </a:r>
          </a:p>
          <a:p>
            <a:pPr>
              <a:lnSpc>
                <a:spcPct val="150000"/>
              </a:lnSpc>
            </a:pPr>
            <a:r>
              <a:rPr lang="fr-FR" dirty="0">
                <a:latin typeface="Times New Roman" pitchFamily="18" charset="0"/>
                <a:cs typeface="Times New Roman" pitchFamily="18" charset="0"/>
              </a:rPr>
              <a:t>Le développement de la technologie des capteurs a permis d’étendre considérablement le domaine des paramètres mesurables. </a:t>
            </a:r>
            <a:endParaRPr lang="fr-FR" dirty="0" smtClean="0">
              <a:latin typeface="Times New Roman" pitchFamily="18" charset="0"/>
              <a:cs typeface="Times New Roman" pitchFamily="18" charset="0"/>
            </a:endParaRPr>
          </a:p>
          <a:p>
            <a:pPr>
              <a:lnSpc>
                <a:spcPct val="150000"/>
              </a:lnSpc>
            </a:pPr>
            <a:r>
              <a:rPr lang="fr-FR" dirty="0" smtClean="0">
                <a:latin typeface="Times New Roman" pitchFamily="18" charset="0"/>
                <a:cs typeface="Times New Roman" pitchFamily="18" charset="0"/>
              </a:rPr>
              <a:t>La </a:t>
            </a:r>
            <a:r>
              <a:rPr lang="fr-FR" dirty="0">
                <a:latin typeface="Times New Roman" pitchFamily="18" charset="0"/>
                <a:cs typeface="Times New Roman" pitchFamily="18" charset="0"/>
              </a:rPr>
              <a:t>variété des dérives d’état observables est donc régulièrement croissante. </a:t>
            </a:r>
            <a:endParaRPr lang="fr-FR" dirty="0" smtClean="0">
              <a:latin typeface="Times New Roman" pitchFamily="18" charset="0"/>
              <a:cs typeface="Times New Roman" pitchFamily="18" charset="0"/>
            </a:endParaRPr>
          </a:p>
          <a:p>
            <a:pPr>
              <a:lnSpc>
                <a:spcPct val="150000"/>
              </a:lnSpc>
            </a:pPr>
            <a:endParaRPr lang="fr-FR" dirty="0" smtClean="0">
              <a:latin typeface="Times New Roman" pitchFamily="18" charset="0"/>
              <a:cs typeface="Times New Roman" pitchFamily="18" charset="0"/>
            </a:endParaRPr>
          </a:p>
          <a:p>
            <a:pPr lvl="1">
              <a:lnSpc>
                <a:spcPct val="150000"/>
              </a:lnSpc>
            </a:pPr>
            <a:r>
              <a:rPr lang="fr-FR" sz="2000" b="1" dirty="0" smtClean="0">
                <a:latin typeface="Times New Roman" pitchFamily="18" charset="0"/>
                <a:cs typeface="Times New Roman" pitchFamily="18" charset="0"/>
              </a:rPr>
              <a:t>3.1 Les dérives d’état</a:t>
            </a:r>
          </a:p>
          <a:p>
            <a:pPr>
              <a:lnSpc>
                <a:spcPct val="150000"/>
              </a:lnSpc>
            </a:pPr>
            <a:r>
              <a:rPr lang="fr-FR" dirty="0" smtClean="0">
                <a:latin typeface="Times New Roman" pitchFamily="18" charset="0"/>
                <a:cs typeface="Times New Roman" pitchFamily="18" charset="0"/>
              </a:rPr>
              <a:t>     </a:t>
            </a:r>
            <a:r>
              <a:rPr lang="fr-FR" sz="1700" dirty="0" smtClean="0">
                <a:latin typeface="Times New Roman" pitchFamily="18" charset="0"/>
                <a:cs typeface="Times New Roman" pitchFamily="18" charset="0"/>
              </a:rPr>
              <a:t>Parmi les principaux symptômes remarquables on trouve : </a:t>
            </a:r>
          </a:p>
          <a:p>
            <a:pPr>
              <a:lnSpc>
                <a:spcPct val="150000"/>
              </a:lnSpc>
            </a:pPr>
            <a:endParaRPr lang="fr-FR" dirty="0" smtClean="0">
              <a:latin typeface="Times New Roman" pitchFamily="18" charset="0"/>
              <a:cs typeface="Times New Roman" pitchFamily="18" charset="0"/>
            </a:endParaRPr>
          </a:p>
          <a:p>
            <a:pPr>
              <a:lnSpc>
                <a:spcPct val="150000"/>
              </a:lnSpc>
            </a:pPr>
            <a:endParaRPr lang="fr-FR" dirty="0">
              <a:latin typeface="Times New Roman" pitchFamily="18" charset="0"/>
              <a:cs typeface="Times New Roman" pitchFamily="18" charset="0"/>
            </a:endParaRPr>
          </a:p>
        </p:txBody>
      </p:sp>
      <p:sp>
        <p:nvSpPr>
          <p:cNvPr id="3" name="ZoneTexte 2"/>
          <p:cNvSpPr txBox="1"/>
          <p:nvPr/>
        </p:nvSpPr>
        <p:spPr>
          <a:xfrm>
            <a:off x="285720" y="142852"/>
            <a:ext cx="8572560" cy="400110"/>
          </a:xfrm>
          <a:prstGeom prst="rect">
            <a:avLst/>
          </a:prstGeom>
          <a:noFill/>
        </p:spPr>
        <p:txBody>
          <a:bodyPr wrap="square" rtlCol="0">
            <a:spAutoFit/>
          </a:bodyPr>
          <a:lstStyle/>
          <a:p>
            <a:r>
              <a:rPr lang="fr-FR" sz="2000" b="1" dirty="0" smtClean="0">
                <a:latin typeface="Times New Roman" pitchFamily="18" charset="0"/>
                <a:cs typeface="Times New Roman" pitchFamily="18" charset="0"/>
              </a:rPr>
              <a:t>Chapitre 1</a:t>
            </a:r>
            <a:r>
              <a:rPr lang="fr-FR" sz="2000" dirty="0" smtClean="0">
                <a:latin typeface="Times New Roman" pitchFamily="18" charset="0"/>
                <a:cs typeface="Times New Roman" pitchFamily="18" charset="0"/>
              </a:rPr>
              <a:t> :         </a:t>
            </a:r>
            <a:r>
              <a:rPr lang="fr-FR" sz="2000" b="1" dirty="0" smtClean="0">
                <a:latin typeface="Times New Roman" pitchFamily="18" charset="0"/>
                <a:cs typeface="Times New Roman" pitchFamily="18" charset="0"/>
              </a:rPr>
              <a:t>La maintenance préventive conditionnelle et prévisionnelle</a:t>
            </a:r>
            <a:endParaRPr lang="fr-FR" sz="2000" dirty="0" smtClean="0">
              <a:latin typeface="Times New Roman" pitchFamily="18" charset="0"/>
              <a:cs typeface="Times New Roman" pitchFamily="18" charset="0"/>
            </a:endParaRPr>
          </a:p>
        </p:txBody>
      </p:sp>
    </p:spTree>
    <p:extLst>
      <p:ext uri="{BB962C8B-B14F-4D97-AF65-F5344CB8AC3E}">
        <p14:creationId xmlns="" xmlns:p14="http://schemas.microsoft.com/office/powerpoint/2010/main" val="73417280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16797" y="949915"/>
            <a:ext cx="8352928" cy="5470728"/>
          </a:xfrm>
          <a:prstGeom prst="rect">
            <a:avLst/>
          </a:prstGeom>
        </p:spPr>
        <p:txBody>
          <a:bodyPr wrap="square">
            <a:spAutoFit/>
          </a:bodyPr>
          <a:lstStyle/>
          <a:p>
            <a:pPr lvl="0" algn="just">
              <a:lnSpc>
                <a:spcPct val="150000"/>
              </a:lnSpc>
            </a:pPr>
            <a:r>
              <a:rPr lang="fr-FR" b="1" dirty="0" smtClean="0">
                <a:latin typeface="Times New Roman" pitchFamily="18" charset="0"/>
                <a:cs typeface="Times New Roman" pitchFamily="18" charset="0"/>
              </a:rPr>
              <a:t>Des </a:t>
            </a:r>
            <a:r>
              <a:rPr lang="fr-FR" b="1" dirty="0">
                <a:latin typeface="Times New Roman" pitchFamily="18" charset="0"/>
                <a:cs typeface="Times New Roman" pitchFamily="18" charset="0"/>
              </a:rPr>
              <a:t>modifications physiques </a:t>
            </a:r>
            <a:r>
              <a:rPr lang="fr-FR" dirty="0">
                <a:latin typeface="Times New Roman" pitchFamily="18" charset="0"/>
                <a:cs typeface="Times New Roman" pitchFamily="18" charset="0"/>
              </a:rPr>
              <a:t>liées à l’usure, la rupture, (perte de fonction), le colmatage, l’empoussièrement, le poids, la pression, les contraintes mécaniques et thermiques, (rayonnement), la géométrie…</a:t>
            </a:r>
          </a:p>
          <a:p>
            <a:pPr lvl="0" algn="just">
              <a:lnSpc>
                <a:spcPct val="150000"/>
              </a:lnSpc>
            </a:pPr>
            <a:r>
              <a:rPr lang="fr-FR" dirty="0">
                <a:latin typeface="Times New Roman" pitchFamily="18" charset="0"/>
                <a:cs typeface="Times New Roman" pitchFamily="18" charset="0"/>
              </a:rPr>
              <a:t> </a:t>
            </a:r>
            <a:r>
              <a:rPr lang="fr-FR" b="1" dirty="0">
                <a:latin typeface="Times New Roman" pitchFamily="18" charset="0"/>
                <a:cs typeface="Times New Roman" pitchFamily="18" charset="0"/>
              </a:rPr>
              <a:t>Des modifications de composition </a:t>
            </a:r>
            <a:r>
              <a:rPr lang="fr-FR" dirty="0">
                <a:latin typeface="Times New Roman" pitchFamily="18" charset="0"/>
                <a:cs typeface="Times New Roman" pitchFamily="18" charset="0"/>
              </a:rPr>
              <a:t>comme la pollution des fluides, des fumées ou autres gaz</a:t>
            </a:r>
            <a:r>
              <a:rPr lang="fr-FR" dirty="0" smtClean="0">
                <a:latin typeface="Times New Roman" pitchFamily="18" charset="0"/>
                <a:cs typeface="Times New Roman" pitchFamily="18" charset="0"/>
              </a:rPr>
              <a:t>…</a:t>
            </a:r>
          </a:p>
          <a:p>
            <a:pPr lvl="0" algn="just">
              <a:lnSpc>
                <a:spcPct val="150000"/>
              </a:lnSpc>
            </a:pPr>
            <a:r>
              <a:rPr lang="fr-FR" b="1" dirty="0" smtClean="0">
                <a:latin typeface="Times New Roman" pitchFamily="18" charset="0"/>
                <a:cs typeface="Times New Roman" pitchFamily="18" charset="0"/>
              </a:rPr>
              <a:t>Des modifications de position </a:t>
            </a:r>
            <a:r>
              <a:rPr lang="fr-FR" dirty="0" smtClean="0">
                <a:latin typeface="Times New Roman" pitchFamily="18" charset="0"/>
                <a:cs typeface="Times New Roman" pitchFamily="18" charset="0"/>
              </a:rPr>
              <a:t>dues à des ruptures (séparation de composants), des modifications de dimensions , des écarts entre composants, des variation de niveau, des effets de contraintes thermiques (dilatation)… </a:t>
            </a:r>
            <a:endParaRPr lang="fr-FR" dirty="0">
              <a:latin typeface="Times New Roman" pitchFamily="18" charset="0"/>
              <a:cs typeface="Times New Roman" pitchFamily="18" charset="0"/>
            </a:endParaRPr>
          </a:p>
          <a:p>
            <a:pPr lvl="0" algn="just">
              <a:lnSpc>
                <a:spcPct val="150000"/>
              </a:lnSpc>
            </a:pPr>
            <a:r>
              <a:rPr lang="fr-FR" dirty="0">
                <a:latin typeface="Times New Roman" pitchFamily="18" charset="0"/>
                <a:cs typeface="Times New Roman" pitchFamily="18" charset="0"/>
              </a:rPr>
              <a:t> </a:t>
            </a:r>
            <a:r>
              <a:rPr lang="fr-FR" b="1" dirty="0">
                <a:latin typeface="Times New Roman" pitchFamily="18" charset="0"/>
                <a:cs typeface="Times New Roman" pitchFamily="18" charset="0"/>
              </a:rPr>
              <a:t>Des modifications de caractéristiques électriques </a:t>
            </a:r>
            <a:r>
              <a:rPr lang="fr-FR" dirty="0">
                <a:latin typeface="Times New Roman" pitchFamily="18" charset="0"/>
                <a:cs typeface="Times New Roman" pitchFamily="18" charset="0"/>
              </a:rPr>
              <a:t>telles que la tension, l’isolation, l’intensité…</a:t>
            </a:r>
          </a:p>
          <a:p>
            <a:pPr lvl="0" algn="just">
              <a:lnSpc>
                <a:spcPct val="150000"/>
              </a:lnSpc>
            </a:pPr>
            <a:r>
              <a:rPr lang="fr-FR" b="1" dirty="0">
                <a:latin typeface="Times New Roman" pitchFamily="18" charset="0"/>
                <a:cs typeface="Times New Roman" pitchFamily="18" charset="0"/>
              </a:rPr>
              <a:t>Des modifications du comportement </a:t>
            </a:r>
            <a:r>
              <a:rPr lang="fr-FR" dirty="0">
                <a:latin typeface="Times New Roman" pitchFamily="18" charset="0"/>
                <a:cs typeface="Times New Roman" pitchFamily="18" charset="0"/>
              </a:rPr>
              <a:t>telles que les vibrations, les balourds, les chocs, la température, les dégagements d’odeurs, la variation de température, etc</a:t>
            </a:r>
            <a:r>
              <a:rPr lang="fr-FR" dirty="0" smtClean="0">
                <a:latin typeface="Times New Roman" pitchFamily="18" charset="0"/>
                <a:cs typeface="Times New Roman" pitchFamily="18" charset="0"/>
              </a:rPr>
              <a:t>.</a:t>
            </a:r>
          </a:p>
          <a:p>
            <a:pPr algn="just">
              <a:lnSpc>
                <a:spcPct val="150000"/>
              </a:lnSpc>
            </a:pPr>
            <a:r>
              <a:rPr lang="fr-FR" sz="1700" dirty="0" smtClean="0">
                <a:latin typeface="Times New Roman" pitchFamily="18" charset="0"/>
                <a:cs typeface="Times New Roman" pitchFamily="18" charset="0"/>
              </a:rPr>
              <a:t>   </a:t>
            </a:r>
            <a:endParaRPr lang="fr-FR" sz="1700" dirty="0">
              <a:latin typeface="Times New Roman" pitchFamily="18" charset="0"/>
              <a:cs typeface="Times New Roman" pitchFamily="18" charset="0"/>
            </a:endParaRPr>
          </a:p>
        </p:txBody>
      </p:sp>
      <p:sp>
        <p:nvSpPr>
          <p:cNvPr id="3" name="ZoneTexte 2"/>
          <p:cNvSpPr txBox="1"/>
          <p:nvPr/>
        </p:nvSpPr>
        <p:spPr>
          <a:xfrm>
            <a:off x="285720" y="142852"/>
            <a:ext cx="8572560" cy="400110"/>
          </a:xfrm>
          <a:prstGeom prst="rect">
            <a:avLst/>
          </a:prstGeom>
          <a:noFill/>
        </p:spPr>
        <p:txBody>
          <a:bodyPr wrap="square" rtlCol="0">
            <a:spAutoFit/>
          </a:bodyPr>
          <a:lstStyle/>
          <a:p>
            <a:r>
              <a:rPr lang="fr-FR" sz="2000" b="1" dirty="0" smtClean="0">
                <a:latin typeface="Times New Roman" pitchFamily="18" charset="0"/>
                <a:cs typeface="Times New Roman" pitchFamily="18" charset="0"/>
              </a:rPr>
              <a:t>Chapitre 1</a:t>
            </a:r>
            <a:r>
              <a:rPr lang="fr-FR" sz="2000" dirty="0" smtClean="0">
                <a:latin typeface="Times New Roman" pitchFamily="18" charset="0"/>
                <a:cs typeface="Times New Roman" pitchFamily="18" charset="0"/>
              </a:rPr>
              <a:t> :         </a:t>
            </a:r>
            <a:r>
              <a:rPr lang="fr-FR" sz="2000" b="1" dirty="0" smtClean="0">
                <a:latin typeface="Times New Roman" pitchFamily="18" charset="0"/>
                <a:cs typeface="Times New Roman" pitchFamily="18" charset="0"/>
              </a:rPr>
              <a:t>La maintenance préventive conditionnelle et prévisionnelle</a:t>
            </a:r>
            <a:endParaRPr lang="fr-FR" sz="2000" dirty="0" smtClean="0">
              <a:latin typeface="Times New Roman" pitchFamily="18" charset="0"/>
              <a:cs typeface="Times New Roman" pitchFamily="18" charset="0"/>
            </a:endParaRPr>
          </a:p>
        </p:txBody>
      </p:sp>
    </p:spTree>
    <p:extLst>
      <p:ext uri="{BB962C8B-B14F-4D97-AF65-F5344CB8AC3E}">
        <p14:creationId xmlns="" xmlns:p14="http://schemas.microsoft.com/office/powerpoint/2010/main" val="150864143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71472" y="1117849"/>
            <a:ext cx="8001056" cy="5078313"/>
          </a:xfrm>
          <a:prstGeom prst="rect">
            <a:avLst/>
          </a:prstGeom>
        </p:spPr>
        <p:txBody>
          <a:bodyPr wrap="square">
            <a:spAutoFit/>
          </a:bodyPr>
          <a:lstStyle/>
          <a:p>
            <a:pPr algn="just">
              <a:lnSpc>
                <a:spcPct val="150000"/>
              </a:lnSpc>
            </a:pPr>
            <a:r>
              <a:rPr lang="fr-FR" dirty="0" smtClean="0">
                <a:latin typeface="Times New Roman" pitchFamily="18" charset="0"/>
                <a:cs typeface="Times New Roman" pitchFamily="18" charset="0"/>
              </a:rPr>
              <a:t>      Généralement </a:t>
            </a:r>
            <a:r>
              <a:rPr lang="fr-FR" dirty="0">
                <a:latin typeface="Times New Roman" pitchFamily="18" charset="0"/>
                <a:cs typeface="Times New Roman" pitchFamily="18" charset="0"/>
              </a:rPr>
              <a:t>les dérives d’état ont pour conséquences premières la manifestation de dérives de fonctionnement, dont les symptômes sont des modifications des paramètres d’entrée, de sortie et de fonctionnement propres au système </a:t>
            </a:r>
            <a:endParaRPr lang="fr-FR" dirty="0" smtClean="0">
              <a:latin typeface="Times New Roman" pitchFamily="18" charset="0"/>
              <a:cs typeface="Times New Roman" pitchFamily="18" charset="0"/>
            </a:endParaRPr>
          </a:p>
          <a:p>
            <a:pPr algn="just">
              <a:lnSpc>
                <a:spcPct val="150000"/>
              </a:lnSpc>
            </a:pPr>
            <a:endParaRPr lang="fr-FR" dirty="0" smtClean="0">
              <a:latin typeface="Times New Roman" pitchFamily="18" charset="0"/>
              <a:cs typeface="Times New Roman" pitchFamily="18" charset="0"/>
            </a:endParaRPr>
          </a:p>
          <a:p>
            <a:pPr algn="just">
              <a:lnSpc>
                <a:spcPct val="150000"/>
              </a:lnSpc>
            </a:pPr>
            <a:r>
              <a:rPr lang="fr-FR" dirty="0" smtClean="0">
                <a:latin typeface="Times New Roman" pitchFamily="18" charset="0"/>
                <a:cs typeface="Times New Roman" pitchFamily="18" charset="0"/>
              </a:rPr>
              <a:t>	</a:t>
            </a:r>
            <a:r>
              <a:rPr lang="fr-FR" b="1" dirty="0" smtClean="0">
                <a:latin typeface="Times New Roman" pitchFamily="18" charset="0"/>
                <a:cs typeface="Times New Roman" pitchFamily="18" charset="0"/>
              </a:rPr>
              <a:t>Ex</a:t>
            </a:r>
            <a:r>
              <a:rPr lang="fr-FR" b="1" dirty="0">
                <a:latin typeface="Times New Roman" pitchFamily="18" charset="0"/>
                <a:cs typeface="Times New Roman" pitchFamily="18" charset="0"/>
              </a:rPr>
              <a:t> </a:t>
            </a:r>
            <a:r>
              <a:rPr lang="fr-FR" b="1" dirty="0" smtClean="0">
                <a:latin typeface="Times New Roman" pitchFamily="18" charset="0"/>
                <a:cs typeface="Times New Roman" pitchFamily="18" charset="0"/>
              </a:rPr>
              <a:t>1: pollution </a:t>
            </a:r>
            <a:r>
              <a:rPr lang="fr-FR" b="1" dirty="0">
                <a:latin typeface="Times New Roman" pitchFamily="18" charset="0"/>
                <a:cs typeface="Times New Roman" pitchFamily="18" charset="0"/>
              </a:rPr>
              <a:t>en sortie d’un fluide, à cause de l’encrassement des filtres, </a:t>
            </a:r>
            <a:endParaRPr lang="fr-FR" b="1" dirty="0" smtClean="0">
              <a:latin typeface="Times New Roman" pitchFamily="18" charset="0"/>
              <a:cs typeface="Times New Roman" pitchFamily="18" charset="0"/>
            </a:endParaRPr>
          </a:p>
          <a:p>
            <a:pPr algn="just">
              <a:lnSpc>
                <a:spcPct val="150000"/>
              </a:lnSpc>
            </a:pPr>
            <a:r>
              <a:rPr lang="fr-FR" b="1" dirty="0" smtClean="0">
                <a:latin typeface="Times New Roman" pitchFamily="18" charset="0"/>
                <a:cs typeface="Times New Roman" pitchFamily="18" charset="0"/>
              </a:rPr>
              <a:t>	Ex2: mauvais </a:t>
            </a:r>
            <a:r>
              <a:rPr lang="fr-FR" b="1" dirty="0">
                <a:latin typeface="Times New Roman" pitchFamily="18" charset="0"/>
                <a:cs typeface="Times New Roman" pitchFamily="18" charset="0"/>
              </a:rPr>
              <a:t>état de surface d’une pièce usiné causée par les vibrations d’un roulement de broche</a:t>
            </a:r>
            <a:r>
              <a:rPr lang="fr-FR" b="1" dirty="0" smtClean="0">
                <a:latin typeface="Times New Roman" pitchFamily="18" charset="0"/>
                <a:cs typeface="Times New Roman" pitchFamily="18" charset="0"/>
              </a:rPr>
              <a:t>,</a:t>
            </a:r>
          </a:p>
          <a:p>
            <a:pPr algn="just">
              <a:lnSpc>
                <a:spcPct val="150000"/>
              </a:lnSpc>
            </a:pPr>
            <a:r>
              <a:rPr lang="fr-FR" b="1" dirty="0" smtClean="0">
                <a:latin typeface="Times New Roman" pitchFamily="18" charset="0"/>
                <a:cs typeface="Times New Roman" pitchFamily="18" charset="0"/>
              </a:rPr>
              <a:t>	Ex3:  </a:t>
            </a:r>
            <a:r>
              <a:rPr lang="fr-FR" b="1" dirty="0">
                <a:latin typeface="Times New Roman" pitchFamily="18" charset="0"/>
                <a:cs typeface="Times New Roman" pitchFamily="18" charset="0"/>
              </a:rPr>
              <a:t>surconsommation de carburant liée à l’usure d’un moteur, etc</a:t>
            </a:r>
            <a:r>
              <a:rPr lang="fr-FR" b="1" dirty="0" smtClean="0">
                <a:latin typeface="Times New Roman" pitchFamily="18" charset="0"/>
                <a:cs typeface="Times New Roman" pitchFamily="18" charset="0"/>
              </a:rPr>
              <a:t>.)</a:t>
            </a:r>
          </a:p>
          <a:p>
            <a:pPr algn="just">
              <a:lnSpc>
                <a:spcPct val="150000"/>
              </a:lnSpc>
            </a:pPr>
            <a:endParaRPr lang="fr-FR" dirty="0" smtClean="0">
              <a:latin typeface="Times New Roman" pitchFamily="18" charset="0"/>
              <a:cs typeface="Times New Roman" pitchFamily="18" charset="0"/>
            </a:endParaRPr>
          </a:p>
          <a:p>
            <a:pPr algn="just">
              <a:lnSpc>
                <a:spcPct val="150000"/>
              </a:lnSpc>
            </a:pPr>
            <a:endParaRPr lang="fr-FR" dirty="0">
              <a:latin typeface="Times New Roman" pitchFamily="18" charset="0"/>
              <a:cs typeface="Times New Roman" pitchFamily="18" charset="0"/>
            </a:endParaRPr>
          </a:p>
        </p:txBody>
      </p:sp>
      <p:sp>
        <p:nvSpPr>
          <p:cNvPr id="3" name="ZoneTexte 2"/>
          <p:cNvSpPr txBox="1"/>
          <p:nvPr/>
        </p:nvSpPr>
        <p:spPr>
          <a:xfrm>
            <a:off x="285720" y="142852"/>
            <a:ext cx="8572560" cy="400110"/>
          </a:xfrm>
          <a:prstGeom prst="rect">
            <a:avLst/>
          </a:prstGeom>
          <a:noFill/>
        </p:spPr>
        <p:txBody>
          <a:bodyPr wrap="square" rtlCol="0">
            <a:spAutoFit/>
          </a:bodyPr>
          <a:lstStyle/>
          <a:p>
            <a:r>
              <a:rPr lang="fr-FR" sz="2000" b="1" dirty="0" smtClean="0">
                <a:latin typeface="Times New Roman" pitchFamily="18" charset="0"/>
                <a:cs typeface="Times New Roman" pitchFamily="18" charset="0"/>
              </a:rPr>
              <a:t>Chapitre 1</a:t>
            </a:r>
            <a:r>
              <a:rPr lang="fr-FR" sz="2000" dirty="0" smtClean="0">
                <a:latin typeface="Times New Roman" pitchFamily="18" charset="0"/>
                <a:cs typeface="Times New Roman" pitchFamily="18" charset="0"/>
              </a:rPr>
              <a:t> :         </a:t>
            </a:r>
            <a:r>
              <a:rPr lang="fr-FR" sz="2000" b="1" dirty="0" smtClean="0">
                <a:latin typeface="Times New Roman" pitchFamily="18" charset="0"/>
                <a:cs typeface="Times New Roman" pitchFamily="18" charset="0"/>
              </a:rPr>
              <a:t>La maintenance préventive conditionnelle et prévisionnelle</a:t>
            </a:r>
            <a:endParaRPr lang="fr-FR" sz="2000" dirty="0" smtClean="0">
              <a:latin typeface="Times New Roman" pitchFamily="18" charset="0"/>
              <a:cs typeface="Times New Roman" pitchFamily="18" charset="0"/>
            </a:endParaRPr>
          </a:p>
        </p:txBody>
      </p:sp>
    </p:spTree>
    <p:extLst>
      <p:ext uri="{BB962C8B-B14F-4D97-AF65-F5344CB8AC3E}">
        <p14:creationId xmlns="" xmlns:p14="http://schemas.microsoft.com/office/powerpoint/2010/main" val="328659852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95536" y="908720"/>
            <a:ext cx="7920880" cy="5693866"/>
          </a:xfrm>
          <a:prstGeom prst="rect">
            <a:avLst/>
          </a:prstGeom>
        </p:spPr>
        <p:txBody>
          <a:bodyPr wrap="square">
            <a:spAutoFit/>
          </a:bodyPr>
          <a:lstStyle/>
          <a:p>
            <a:pPr algn="just">
              <a:lnSpc>
                <a:spcPct val="150000"/>
              </a:lnSpc>
            </a:pPr>
            <a:r>
              <a:rPr lang="fr-FR" dirty="0" smtClean="0">
                <a:latin typeface="Times New Roman" pitchFamily="18" charset="0"/>
                <a:cs typeface="Times New Roman" pitchFamily="18" charset="0"/>
              </a:rPr>
              <a:t>            </a:t>
            </a:r>
            <a:r>
              <a:rPr lang="fr-FR" sz="2000" b="1" dirty="0" smtClean="0">
                <a:latin typeface="Times New Roman" pitchFamily="18" charset="0"/>
                <a:cs typeface="Times New Roman" pitchFamily="18" charset="0"/>
              </a:rPr>
              <a:t>3.2.les moyens de détection</a:t>
            </a:r>
            <a:endParaRPr lang="fr-FR" sz="2000" dirty="0" smtClean="0">
              <a:latin typeface="Times New Roman" pitchFamily="18" charset="0"/>
              <a:cs typeface="Times New Roman" pitchFamily="18" charset="0"/>
            </a:endParaRPr>
          </a:p>
          <a:p>
            <a:pPr algn="just">
              <a:lnSpc>
                <a:spcPct val="150000"/>
              </a:lnSpc>
            </a:pPr>
            <a:r>
              <a:rPr lang="fr-FR" dirty="0" smtClean="0">
                <a:latin typeface="Times New Roman" pitchFamily="18" charset="0"/>
                <a:cs typeface="Times New Roman" pitchFamily="18" charset="0"/>
              </a:rPr>
              <a:t>     Détecter une modification c’est constater un écart entre un état réel et un état de référence. </a:t>
            </a:r>
            <a:r>
              <a:rPr lang="fr-FR" dirty="0" smtClean="0">
                <a:solidFill>
                  <a:schemeClr val="bg1">
                    <a:lumMod val="75000"/>
                  </a:schemeClr>
                </a:solidFill>
                <a:latin typeface="Times New Roman" pitchFamily="18" charset="0"/>
                <a:cs typeface="Times New Roman" pitchFamily="18" charset="0"/>
              </a:rPr>
              <a:t> </a:t>
            </a:r>
          </a:p>
          <a:p>
            <a:pPr algn="just">
              <a:lnSpc>
                <a:spcPct val="150000"/>
              </a:lnSpc>
            </a:pPr>
            <a:r>
              <a:rPr lang="fr-FR" dirty="0" smtClean="0">
                <a:latin typeface="Times New Roman" pitchFamily="18" charset="0"/>
                <a:cs typeface="Times New Roman" pitchFamily="18" charset="0"/>
              </a:rPr>
              <a:t>	-</a:t>
            </a:r>
            <a:r>
              <a:rPr lang="fr-FR" dirty="0" smtClean="0">
                <a:solidFill>
                  <a:schemeClr val="bg1">
                    <a:lumMod val="75000"/>
                  </a:schemeClr>
                </a:solidFill>
                <a:latin typeface="Times New Roman" pitchFamily="18" charset="0"/>
                <a:cs typeface="Times New Roman" pitchFamily="18" charset="0"/>
              </a:rPr>
              <a:t> </a:t>
            </a:r>
            <a:r>
              <a:rPr lang="fr-FR" dirty="0" smtClean="0">
                <a:latin typeface="Times New Roman" pitchFamily="18" charset="0"/>
                <a:cs typeface="Times New Roman" pitchFamily="18" charset="0"/>
              </a:rPr>
              <a:t>les capteurs, qu’ils soient analogiques ou numériques</a:t>
            </a:r>
            <a:r>
              <a:rPr lang="fr-FR" dirty="0" smtClean="0">
                <a:solidFill>
                  <a:schemeClr val="bg1">
                    <a:lumMod val="75000"/>
                  </a:schemeClr>
                </a:solidFill>
                <a:latin typeface="Times New Roman" pitchFamily="18" charset="0"/>
                <a:cs typeface="Times New Roman" pitchFamily="18" charset="0"/>
              </a:rPr>
              <a:t>,</a:t>
            </a:r>
            <a:r>
              <a:rPr lang="fr-FR" dirty="0" smtClean="0">
                <a:latin typeface="Times New Roman" pitchFamily="18" charset="0"/>
                <a:cs typeface="Times New Roman" pitchFamily="18" charset="0"/>
              </a:rPr>
              <a:t> permettent ces comparaisons. </a:t>
            </a:r>
          </a:p>
          <a:p>
            <a:pPr algn="just">
              <a:lnSpc>
                <a:spcPct val="150000"/>
              </a:lnSpc>
            </a:pPr>
            <a:r>
              <a:rPr lang="fr-FR" b="1" dirty="0" smtClean="0">
                <a:latin typeface="Times New Roman" pitchFamily="18" charset="0"/>
                <a:cs typeface="Times New Roman" pitchFamily="18" charset="0"/>
              </a:rPr>
              <a:t> 	- </a:t>
            </a:r>
            <a:r>
              <a:rPr lang="fr-FR" dirty="0" smtClean="0">
                <a:latin typeface="Times New Roman" pitchFamily="18" charset="0"/>
                <a:cs typeface="Times New Roman" pitchFamily="18" charset="0"/>
              </a:rPr>
              <a:t>l’homme  (l’utilisateur du système) lui- même équipé de capteurs sensitifs puissants et fiables ( la vue, l’ ouïe, l’olfaction, le toucher )  peuvent être exploité pour la détection de toute sortes d’anomalie comme un mouvement, un bruit, une odeur, une vibration inhabituels pourvu qu’ils soient exercés. </a:t>
            </a:r>
          </a:p>
          <a:p>
            <a:pPr algn="just">
              <a:lnSpc>
                <a:spcPct val="150000"/>
              </a:lnSpc>
              <a:spcBef>
                <a:spcPts val="1200"/>
              </a:spcBef>
            </a:pPr>
            <a:r>
              <a:rPr lang="fr-FR" dirty="0" smtClean="0">
                <a:latin typeface="Times New Roman" pitchFamily="18" charset="0"/>
                <a:cs typeface="Times New Roman" pitchFamily="18" charset="0"/>
              </a:rPr>
              <a:t>	Néanmoins</a:t>
            </a:r>
            <a:r>
              <a:rPr lang="fr-FR" dirty="0">
                <a:latin typeface="Times New Roman" pitchFamily="18" charset="0"/>
                <a:cs typeface="Times New Roman" pitchFamily="18" charset="0"/>
              </a:rPr>
              <a:t>, certaines dérives ne peuvent être détectées par un utilisateur aussi performant soit-il. Les capteurs ou appareillage technologiques permettent la surveillance de quasiment tous les types d’évolutions de caractéristiques, avec ou sans intervention humaine</a:t>
            </a:r>
            <a:r>
              <a:rPr lang="fr-FR" dirty="0" smtClean="0">
                <a:latin typeface="Times New Roman" pitchFamily="18" charset="0"/>
                <a:cs typeface="Times New Roman" pitchFamily="18" charset="0"/>
              </a:rPr>
              <a:t>.</a:t>
            </a:r>
            <a:endParaRPr lang="fr-FR" dirty="0">
              <a:latin typeface="Times New Roman" pitchFamily="18" charset="0"/>
              <a:cs typeface="Times New Roman" pitchFamily="18" charset="0"/>
            </a:endParaRPr>
          </a:p>
        </p:txBody>
      </p:sp>
      <p:sp>
        <p:nvSpPr>
          <p:cNvPr id="4" name="ZoneTexte 3"/>
          <p:cNvSpPr txBox="1"/>
          <p:nvPr/>
        </p:nvSpPr>
        <p:spPr>
          <a:xfrm>
            <a:off x="285720" y="142852"/>
            <a:ext cx="8572560" cy="400110"/>
          </a:xfrm>
          <a:prstGeom prst="rect">
            <a:avLst/>
          </a:prstGeom>
          <a:noFill/>
        </p:spPr>
        <p:txBody>
          <a:bodyPr wrap="square" rtlCol="0">
            <a:spAutoFit/>
          </a:bodyPr>
          <a:lstStyle/>
          <a:p>
            <a:r>
              <a:rPr lang="fr-FR" sz="2000" b="1" dirty="0" smtClean="0">
                <a:latin typeface="Times New Roman" pitchFamily="18" charset="0"/>
                <a:cs typeface="Times New Roman" pitchFamily="18" charset="0"/>
              </a:rPr>
              <a:t>Chapitre 1</a:t>
            </a:r>
            <a:r>
              <a:rPr lang="fr-FR" sz="2000" dirty="0" smtClean="0">
                <a:latin typeface="Times New Roman" pitchFamily="18" charset="0"/>
                <a:cs typeface="Times New Roman" pitchFamily="18" charset="0"/>
              </a:rPr>
              <a:t> :         </a:t>
            </a:r>
            <a:r>
              <a:rPr lang="fr-FR" sz="2000" b="1" dirty="0" smtClean="0">
                <a:latin typeface="Times New Roman" pitchFamily="18" charset="0"/>
                <a:cs typeface="Times New Roman" pitchFamily="18" charset="0"/>
              </a:rPr>
              <a:t>La maintenance préventive conditionnelle et prévisionnelle</a:t>
            </a:r>
            <a:endParaRPr lang="fr-FR" sz="2000" dirty="0" smtClean="0">
              <a:latin typeface="Times New Roman" pitchFamily="18" charset="0"/>
              <a:cs typeface="Times New Roman" pitchFamily="18" charset="0"/>
            </a:endParaRPr>
          </a:p>
        </p:txBody>
      </p:sp>
    </p:spTree>
    <p:extLst>
      <p:ext uri="{BB962C8B-B14F-4D97-AF65-F5344CB8AC3E}">
        <p14:creationId xmlns="" xmlns:p14="http://schemas.microsoft.com/office/powerpoint/2010/main" val="37164478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11560" y="1155688"/>
            <a:ext cx="7848872" cy="3416320"/>
          </a:xfrm>
          <a:prstGeom prst="rect">
            <a:avLst/>
          </a:prstGeom>
        </p:spPr>
        <p:txBody>
          <a:bodyPr wrap="square">
            <a:spAutoFit/>
          </a:bodyPr>
          <a:lstStyle/>
          <a:p>
            <a:pPr algn="just">
              <a:lnSpc>
                <a:spcPct val="150000"/>
              </a:lnSpc>
            </a:pPr>
            <a:r>
              <a:rPr lang="fr-FR" dirty="0" smtClean="0">
                <a:latin typeface="Times New Roman" pitchFamily="18" charset="0"/>
                <a:cs typeface="Times New Roman" pitchFamily="18" charset="0"/>
              </a:rPr>
              <a:t>    La </a:t>
            </a:r>
            <a:r>
              <a:rPr lang="fr-FR" dirty="0">
                <a:latin typeface="Times New Roman" pitchFamily="18" charset="0"/>
                <a:cs typeface="Times New Roman" pitchFamily="18" charset="0"/>
              </a:rPr>
              <a:t>surveillance de dérives peut être  ponctuelle et aléatoire  ou continue et même faire  l’objet d’enregistrement. Dans tous les cas, le but est d’émettre un signal (voyant lumineux, signal sonore, fax, message sur écran de surveillance</a:t>
            </a:r>
            <a:r>
              <a:rPr lang="fr-FR" dirty="0" smtClean="0">
                <a:latin typeface="Times New Roman" pitchFamily="18" charset="0"/>
                <a:cs typeface="Times New Roman" pitchFamily="18" charset="0"/>
              </a:rPr>
              <a:t>). lors </a:t>
            </a:r>
            <a:r>
              <a:rPr lang="fr-FR" dirty="0">
                <a:latin typeface="Times New Roman" pitchFamily="18" charset="0"/>
                <a:cs typeface="Times New Roman" pitchFamily="18" charset="0"/>
              </a:rPr>
              <a:t>du dépassement du seuil d’alarme et/ou de garder une trace de l’évolution d’un paramètre</a:t>
            </a:r>
            <a:r>
              <a:rPr lang="fr-FR" dirty="0" smtClean="0">
                <a:latin typeface="Times New Roman" pitchFamily="18" charset="0"/>
                <a:cs typeface="Times New Roman" pitchFamily="18" charset="0"/>
              </a:rPr>
              <a:t>.</a:t>
            </a:r>
          </a:p>
          <a:p>
            <a:pPr algn="just">
              <a:lnSpc>
                <a:spcPct val="150000"/>
              </a:lnSpc>
            </a:pPr>
            <a:endParaRPr lang="fr-FR" dirty="0">
              <a:latin typeface="Times New Roman" pitchFamily="18" charset="0"/>
              <a:cs typeface="Times New Roman" pitchFamily="18" charset="0"/>
            </a:endParaRPr>
          </a:p>
          <a:p>
            <a:pPr algn="just">
              <a:lnSpc>
                <a:spcPct val="150000"/>
              </a:lnSpc>
            </a:pPr>
            <a:r>
              <a:rPr lang="fr-FR" dirty="0" smtClean="0">
                <a:latin typeface="Times New Roman" pitchFamily="18" charset="0"/>
                <a:cs typeface="Times New Roman" pitchFamily="18" charset="0"/>
              </a:rPr>
              <a:t>    Le </a:t>
            </a:r>
            <a:r>
              <a:rPr lang="fr-FR" dirty="0">
                <a:latin typeface="Times New Roman" pitchFamily="18" charset="0"/>
                <a:cs typeface="Times New Roman" pitchFamily="18" charset="0"/>
              </a:rPr>
              <a:t>tableau suivant présente quelques exemples de moyens de détection et de </a:t>
            </a:r>
            <a:r>
              <a:rPr lang="fr-FR" dirty="0" smtClean="0">
                <a:latin typeface="Times New Roman" pitchFamily="18" charset="0"/>
                <a:cs typeface="Times New Roman" pitchFamily="18" charset="0"/>
              </a:rPr>
              <a:t>mesure</a:t>
            </a:r>
            <a:endParaRPr lang="fr-FR" dirty="0">
              <a:latin typeface="Times New Roman" pitchFamily="18" charset="0"/>
              <a:cs typeface="Times New Roman" pitchFamily="18" charset="0"/>
            </a:endParaRPr>
          </a:p>
        </p:txBody>
      </p:sp>
      <p:sp>
        <p:nvSpPr>
          <p:cNvPr id="3" name="ZoneTexte 2"/>
          <p:cNvSpPr txBox="1"/>
          <p:nvPr/>
        </p:nvSpPr>
        <p:spPr>
          <a:xfrm>
            <a:off x="285720" y="142852"/>
            <a:ext cx="8572560" cy="400110"/>
          </a:xfrm>
          <a:prstGeom prst="rect">
            <a:avLst/>
          </a:prstGeom>
          <a:noFill/>
        </p:spPr>
        <p:txBody>
          <a:bodyPr wrap="square" rtlCol="0">
            <a:spAutoFit/>
          </a:bodyPr>
          <a:lstStyle/>
          <a:p>
            <a:r>
              <a:rPr lang="fr-FR" sz="2000" b="1" dirty="0" smtClean="0">
                <a:latin typeface="Times New Roman" pitchFamily="18" charset="0"/>
                <a:cs typeface="Times New Roman" pitchFamily="18" charset="0"/>
              </a:rPr>
              <a:t>Chapitre 1</a:t>
            </a:r>
            <a:r>
              <a:rPr lang="fr-FR" sz="2000" dirty="0" smtClean="0">
                <a:latin typeface="Times New Roman" pitchFamily="18" charset="0"/>
                <a:cs typeface="Times New Roman" pitchFamily="18" charset="0"/>
              </a:rPr>
              <a:t> :         </a:t>
            </a:r>
            <a:r>
              <a:rPr lang="fr-FR" sz="2000" b="1" dirty="0" smtClean="0">
                <a:latin typeface="Times New Roman" pitchFamily="18" charset="0"/>
                <a:cs typeface="Times New Roman" pitchFamily="18" charset="0"/>
              </a:rPr>
              <a:t>La maintenance préventive conditionnelle et prévisionnelle</a:t>
            </a:r>
            <a:endParaRPr lang="fr-FR" sz="2000" dirty="0" smtClean="0">
              <a:latin typeface="Times New Roman" pitchFamily="18" charset="0"/>
              <a:cs typeface="Times New Roman" pitchFamily="18" charset="0"/>
            </a:endParaRPr>
          </a:p>
        </p:txBody>
      </p:sp>
    </p:spTree>
    <p:extLst>
      <p:ext uri="{BB962C8B-B14F-4D97-AF65-F5344CB8AC3E}">
        <p14:creationId xmlns="" xmlns:p14="http://schemas.microsoft.com/office/powerpoint/2010/main" val="2144238294"/>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Débit">
  <a:themeElements>
    <a:clrScheme name="Débit">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Débit">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Débit">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5706</TotalTime>
  <Words>1994</Words>
  <Application>Microsoft Office PowerPoint</Application>
  <PresentationFormat>Affichage à l'écran (4:3)</PresentationFormat>
  <Paragraphs>367</Paragraphs>
  <Slides>37</Slides>
  <Notes>1</Notes>
  <HiddenSlides>0</HiddenSlides>
  <MMClips>0</MMClips>
  <ScaleCrop>false</ScaleCrop>
  <HeadingPairs>
    <vt:vector size="4" baseType="variant">
      <vt:variant>
        <vt:lpstr>Thème</vt:lpstr>
      </vt:variant>
      <vt:variant>
        <vt:i4>1</vt:i4>
      </vt:variant>
      <vt:variant>
        <vt:lpstr>Titres des diapositives</vt:lpstr>
      </vt:variant>
      <vt:variant>
        <vt:i4>37</vt:i4>
      </vt:variant>
    </vt:vector>
  </HeadingPairs>
  <TitlesOfParts>
    <vt:vector size="38" baseType="lpstr">
      <vt:lpstr>Débit</vt:lpstr>
      <vt:lpstr>Diapositive 1</vt:lpstr>
      <vt:lpstr>Diapositive 2</vt:lpstr>
      <vt:lpstr>Diapositive 3</vt:lpstr>
      <vt:lpstr>Diapositive 4</vt:lpstr>
      <vt:lpstr>Diapositive 5</vt:lpstr>
      <vt:lpstr>Diapositive 6</vt:lpstr>
      <vt:lpstr>Diapositive 7</vt:lpstr>
      <vt:lpstr>Diapositive 8</vt:lpstr>
      <vt:lpstr>Diapositive 9</vt:lpstr>
      <vt:lpstr>Diapositive 10</vt:lpstr>
      <vt:lpstr>Diapositive 11</vt:lpstr>
      <vt:lpstr>Diapositive 12</vt:lpstr>
      <vt:lpstr>Diapositive 13</vt:lpstr>
      <vt:lpstr>Diapositive 14</vt:lpstr>
      <vt:lpstr>Diapositive 15</vt:lpstr>
      <vt:lpstr>Diapositive 16</vt:lpstr>
      <vt:lpstr>Diapositive 17</vt:lpstr>
      <vt:lpstr>Diapositive 18</vt:lpstr>
      <vt:lpstr>Diapositive 19</vt:lpstr>
      <vt:lpstr>Diapositive 20</vt:lpstr>
      <vt:lpstr>Diapositive 21</vt:lpstr>
      <vt:lpstr>Diapositive 22</vt:lpstr>
      <vt:lpstr>Diapositive 23</vt:lpstr>
      <vt:lpstr>Diapositive 24</vt:lpstr>
      <vt:lpstr>Diapositive 25</vt:lpstr>
      <vt:lpstr>Diapositive 26</vt:lpstr>
      <vt:lpstr>Diapositive 27</vt:lpstr>
      <vt:lpstr>Diapositive 28</vt:lpstr>
      <vt:lpstr>Diapositive 29</vt:lpstr>
      <vt:lpstr>Diapositive 30</vt:lpstr>
      <vt:lpstr>Diapositive 31</vt:lpstr>
      <vt:lpstr>Diapositive 32</vt:lpstr>
      <vt:lpstr>Diapositive 33</vt:lpstr>
      <vt:lpstr>Diapositive 34</vt:lpstr>
      <vt:lpstr>Diapositive 35</vt:lpstr>
      <vt:lpstr>Diapositive 36</vt:lpstr>
      <vt:lpstr>Diapositive 37</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Chapitre II : Analyse des vibrations                         IV.1.Introduction  Le  fonctionnement des machines engendre des efforts (efforts tournants,  turbulence, chocs, instabilité) qui seront souvent la cause des défaillances ultérieures.  Pour établir un diagnostic, il faut s'appuyer sur le fait qu'une machine émet vers l'extérieur de nombreux signaux qui sont symptomatiques de  son fonctionnement, tels que la chaleur dégagée, la puissance absorbée, le  bruit, les vibrations, etc.    les vibrations dépendant directement des forces  générées par les différents éléments internes  en mouvements, pondérées par la fonction de transfert des liaisons (roulements, film d'huile, film d'air, boulons, supports  élastiques, ressorts, etc., présentent des grands avantages en raison de la richesse des informations qu'elles véhiculent, de leur transmission quasi- instantanée et de leur rapport direct avec les mouvements de la machine, ainsi les vibrations occupent une place privilégiée parmi les paramètres à prendre en considération pour assurer une surveillance efficace du bon état de fonctionnement des machines tournantes, éléments essentiels, au cœur des proces de fabrication. C'est pourquoi, la plupart des méthodes modernes de maintenance des machines font  appel à l'analyse du comportement vibratoire, qui s’est aujourd’hui très fortement répandue dans l’industrie en y trouvant sa place au sein des stratégies de maintenance conditionnelle. Les mesures réalisées sur les machines en fonctionnement sont faciles à mettre en œuvre et la technique permet une détection précoce de la pl upart des défauts rencontrés sur les machines de production. De nombreuses anomalies telles que le déséquilibre des lignes d’arbres, le mauvais lignage des machines accouplées, la dégradation des accouplements, les jeux, l’usure des roulements et même les défauts électriques peuvent être détectés suffisamment tôt pour planifier une intervention avant la panne.</dc:title>
  <dc:creator>SAMIRA</dc:creator>
  <cp:lastModifiedBy>java</cp:lastModifiedBy>
  <cp:revision>296</cp:revision>
  <dcterms:created xsi:type="dcterms:W3CDTF">2014-04-14T16:24:44Z</dcterms:created>
  <dcterms:modified xsi:type="dcterms:W3CDTF">2020-03-30T14:32:18Z</dcterms:modified>
</cp:coreProperties>
</file>