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22"/>
  </p:notesMasterIdLst>
  <p:handoutMasterIdLst>
    <p:handoutMasterId r:id="rId23"/>
  </p:handoutMasterIdLst>
  <p:sldIdLst>
    <p:sldId id="422" r:id="rId2"/>
    <p:sldId id="336" r:id="rId3"/>
    <p:sldId id="423" r:id="rId4"/>
    <p:sldId id="424" r:id="rId5"/>
    <p:sldId id="425" r:id="rId6"/>
    <p:sldId id="426" r:id="rId7"/>
    <p:sldId id="427" r:id="rId8"/>
    <p:sldId id="428" r:id="rId9"/>
    <p:sldId id="429" r:id="rId10"/>
    <p:sldId id="430" r:id="rId11"/>
    <p:sldId id="431" r:id="rId12"/>
    <p:sldId id="432" r:id="rId13"/>
    <p:sldId id="433" r:id="rId14"/>
    <p:sldId id="434" r:id="rId15"/>
    <p:sldId id="435" r:id="rId16"/>
    <p:sldId id="436" r:id="rId17"/>
    <p:sldId id="437" r:id="rId18"/>
    <p:sldId id="438" r:id="rId19"/>
    <p:sldId id="439" r:id="rId20"/>
    <p:sldId id="440"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9853" autoAdjust="0"/>
    <p:restoredTop sz="94660"/>
  </p:normalViewPr>
  <p:slideViewPr>
    <p:cSldViewPr>
      <p:cViewPr>
        <p:scale>
          <a:sx n="100" d="100"/>
          <a:sy n="100" d="100"/>
        </p:scale>
        <p:origin x="-750" y="127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9162BB5-993B-43F3-93B9-6A5484C158B0}" type="datetimeFigureOut">
              <a:rPr lang="fr-FR" smtClean="0"/>
              <a:pPr/>
              <a:t>30/03/2020</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1FAE694-8087-450B-80A3-F23DC7089730}" type="slidenum">
              <a:rPr lang="fr-FR" smtClean="0"/>
              <a:pPr/>
              <a:t>‹N°›</a:t>
            </a:fld>
            <a:endParaRPr lang="fr-F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4598C4-9EC9-4278-8820-BB02490C7B6B}" type="datetimeFigureOut">
              <a:rPr lang="fr-FR" smtClean="0"/>
              <a:pPr/>
              <a:t>30/03/2020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F6834E-0B9B-4513-BD93-7E7A6DBFEE7A}" type="slidenum">
              <a:rPr lang="fr-FR" smtClean="0"/>
              <a:pPr/>
              <a:t>‹N°›</a:t>
            </a:fld>
            <a:endParaRPr lang="fr-FR"/>
          </a:p>
        </p:txBody>
      </p:sp>
    </p:spTree>
    <p:extLst>
      <p:ext uri="{BB962C8B-B14F-4D97-AF65-F5344CB8AC3E}">
        <p14:creationId xmlns="" xmlns:p14="http://schemas.microsoft.com/office/powerpoint/2010/main" val="22015110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EF6834E-0B9B-4513-BD93-7E7A6DBFEE7A}" type="slidenum">
              <a:rPr lang="fr-FR" smtClean="0"/>
              <a:pPr/>
              <a:t>2</a:t>
            </a:fld>
            <a:endParaRPr lang="fr-FR"/>
          </a:p>
        </p:txBody>
      </p:sp>
    </p:spTree>
    <p:extLst>
      <p:ext uri="{BB962C8B-B14F-4D97-AF65-F5344CB8AC3E}">
        <p14:creationId xmlns="" xmlns:p14="http://schemas.microsoft.com/office/powerpoint/2010/main" val="30462010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0DE6850E-45F8-40B4-B960-9AA4574DDEE1}" type="datetime1">
              <a:rPr lang="fr-FR" smtClean="0"/>
              <a:pPr/>
              <a:t>30/03/2020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E3D4E5D0-8D55-4091-9970-7BCDD251401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EF0D135-D34C-44A9-8823-A925FCE98506}" type="datetime1">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897A048-7F04-4064-8724-C8BB6B82621C}" type="datetime1">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8B50552-90D0-45C4-B5CD-07A5D20E89EE}" type="datetime1">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E08A0C68-BE34-4064-A56D-E626D8C4B768}" type="datetime1">
              <a:rPr lang="fr-FR" smtClean="0"/>
              <a:pPr/>
              <a:t>30/03/2020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3D4E5D0-8D55-4091-9970-7BCDD251401F}"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5AE78E2-32A5-4EC7-8056-1A2792268D20}" type="datetime1">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98820059-81DF-41B3-9216-A471205FAB6D}" type="datetime1">
              <a:rPr lang="fr-FR" smtClean="0"/>
              <a:pPr/>
              <a:t>30/03/2020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6AA1FD5-09A4-4F4D-8BD2-20C6B486FD06}" type="datetime1">
              <a:rPr lang="fr-FR" smtClean="0"/>
              <a:pPr/>
              <a:t>30/03/2020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63E0941-6E0C-43F7-91E2-4DDA1A4B8FD6}" type="datetime1">
              <a:rPr lang="fr-FR" smtClean="0"/>
              <a:pPr/>
              <a:t>30/03/2020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6708C3A-8F67-4EE9-9CD3-66A19D448450}" type="datetime1">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3D4E5D0-8D55-4091-9970-7BCDD251401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0B0BF85-9403-43A2-91FA-FB5CB0F7DA13}" type="datetime1">
              <a:rPr lang="fr-FR" smtClean="0"/>
              <a:pPr/>
              <a:t>30/03/2020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E3D4E5D0-8D55-4091-9970-7BCDD251401F}"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A123E7D-5FCB-411C-BEEC-B5E922947797}" type="datetime1">
              <a:rPr lang="fr-FR" smtClean="0"/>
              <a:pPr/>
              <a:t>30/03/2020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3D4E5D0-8D55-4091-9970-7BCDD251401F}"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7224" y="1285860"/>
            <a:ext cx="7572428" cy="3231654"/>
          </a:xfrm>
          <a:prstGeom prst="rect">
            <a:avLst/>
          </a:prstGeom>
        </p:spPr>
        <p:txBody>
          <a:bodyPr wrap="square">
            <a:spAutoFit/>
          </a:bodyPr>
          <a:lstStyle/>
          <a:p>
            <a:pPr>
              <a:spcBef>
                <a:spcPts val="1200"/>
              </a:spcBef>
              <a:spcAft>
                <a:spcPts val="1200"/>
              </a:spcAft>
            </a:pPr>
            <a:r>
              <a:rPr lang="fr-FR" sz="3600" b="1" dirty="0" smtClean="0">
                <a:solidFill>
                  <a:schemeClr val="accent1">
                    <a:lumMod val="75000"/>
                  </a:schemeClr>
                </a:solidFill>
              </a:rPr>
              <a:t>Intitulé du cours :</a:t>
            </a:r>
          </a:p>
          <a:p>
            <a:pPr algn="ctr">
              <a:spcBef>
                <a:spcPts val="1200"/>
              </a:spcBef>
              <a:spcAft>
                <a:spcPts val="1200"/>
              </a:spcAft>
            </a:pPr>
            <a:r>
              <a:rPr lang="fr-FR" sz="3600" b="1" dirty="0" smtClean="0">
                <a:solidFill>
                  <a:schemeClr val="accent1">
                    <a:lumMod val="75000"/>
                  </a:schemeClr>
                </a:solidFill>
              </a:rPr>
              <a:t>Sécurité </a:t>
            </a:r>
          </a:p>
          <a:p>
            <a:pPr algn="ctr">
              <a:spcBef>
                <a:spcPts val="1200"/>
              </a:spcBef>
              <a:spcAft>
                <a:spcPts val="1200"/>
              </a:spcAft>
            </a:pPr>
            <a:r>
              <a:rPr lang="fr-FR" sz="3600" b="1" dirty="0" smtClean="0">
                <a:solidFill>
                  <a:schemeClr val="accent1">
                    <a:lumMod val="75000"/>
                  </a:schemeClr>
                </a:solidFill>
              </a:rPr>
              <a:t>et </a:t>
            </a:r>
          </a:p>
          <a:p>
            <a:pPr algn="ctr">
              <a:spcBef>
                <a:spcPts val="1200"/>
              </a:spcBef>
              <a:spcAft>
                <a:spcPts val="1200"/>
              </a:spcAft>
            </a:pPr>
            <a:r>
              <a:rPr lang="fr-FR" sz="3600" b="1" dirty="0" smtClean="0">
                <a:solidFill>
                  <a:schemeClr val="accent1">
                    <a:lumMod val="75000"/>
                  </a:schemeClr>
                </a:solidFill>
              </a:rPr>
              <a:t>maintenance</a:t>
            </a:r>
            <a:endParaRPr lang="fr-FR" sz="3600" b="1" dirty="0">
              <a:solidFill>
                <a:schemeClr val="accent1">
                  <a:lumMod val="75000"/>
                </a:schemeClr>
              </a:solidFill>
            </a:endParaRPr>
          </a:p>
        </p:txBody>
      </p:sp>
      <p:sp>
        <p:nvSpPr>
          <p:cNvPr id="3" name="ZoneTexte 2"/>
          <p:cNvSpPr txBox="1"/>
          <p:nvPr/>
        </p:nvSpPr>
        <p:spPr>
          <a:xfrm>
            <a:off x="1071538" y="5643578"/>
            <a:ext cx="6786610" cy="369332"/>
          </a:xfrm>
          <a:prstGeom prst="rect">
            <a:avLst/>
          </a:prstGeom>
          <a:noFill/>
        </p:spPr>
        <p:txBody>
          <a:bodyPr wrap="square" rtlCol="0">
            <a:spAutoFit/>
          </a:bodyPr>
          <a:lstStyle/>
          <a:p>
            <a:r>
              <a:rPr lang="fr-FR" b="1" dirty="0" smtClean="0"/>
              <a:t>Responsable  du cours:      BELHOUR SAMIRA</a:t>
            </a:r>
            <a:endParaRPr lang="fr-FR" b="1" dirty="0"/>
          </a:p>
        </p:txBody>
      </p:sp>
      <p:sp>
        <p:nvSpPr>
          <p:cNvPr id="4" name="ZoneTexte 3"/>
          <p:cNvSpPr txBox="1"/>
          <p:nvPr/>
        </p:nvSpPr>
        <p:spPr>
          <a:xfrm>
            <a:off x="500034" y="142852"/>
            <a:ext cx="8286808" cy="707886"/>
          </a:xfrm>
          <a:prstGeom prst="rect">
            <a:avLst/>
          </a:prstGeom>
          <a:noFill/>
        </p:spPr>
        <p:txBody>
          <a:bodyPr wrap="square" rtlCol="0">
            <a:spAutoFit/>
          </a:bodyPr>
          <a:lstStyle/>
          <a:p>
            <a:pPr algn="ctr"/>
            <a:r>
              <a:rPr lang="fr-FR" sz="2000" b="1" dirty="0" smtClean="0">
                <a:solidFill>
                  <a:srgbClr val="FF0000"/>
                </a:solidFill>
              </a:rPr>
              <a:t>Spécialité:  License  Ingénierie de la Maintenance des Moyens de Transport              IMMT                                           niveau 3ème année</a:t>
            </a:r>
            <a:endParaRPr lang="fr-FR" sz="2000"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785786" y="857232"/>
            <a:ext cx="7786742" cy="5632311"/>
          </a:xfrm>
          <a:prstGeom prst="rect">
            <a:avLst/>
          </a:prstGeom>
          <a:noFill/>
        </p:spPr>
        <p:txBody>
          <a:bodyPr wrap="square" rtlCol="0">
            <a:spAutoFit/>
          </a:bodyPr>
          <a:lstStyle/>
          <a:p>
            <a:pPr algn="just">
              <a:lnSpc>
                <a:spcPct val="150000"/>
              </a:lnSpc>
              <a:spcBef>
                <a:spcPts val="600"/>
              </a:spcBef>
              <a:spcAft>
                <a:spcPts val="600"/>
              </a:spcAft>
            </a:pPr>
            <a:r>
              <a:rPr lang="fr-FR" sz="2000" b="1" dirty="0" smtClean="0">
                <a:latin typeface="Times New Roman" pitchFamily="18" charset="0"/>
                <a:cs typeface="Times New Roman" pitchFamily="18" charset="0"/>
              </a:rPr>
              <a:t>La maintenance corrective </a:t>
            </a:r>
            <a:endParaRPr lang="fr-FR" sz="2000" dirty="0" smtClean="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	La </a:t>
            </a:r>
            <a:r>
              <a:rPr lang="fr-FR" dirty="0" smtClean="0">
                <a:latin typeface="Times New Roman" pitchFamily="18" charset="0"/>
                <a:cs typeface="Times New Roman" pitchFamily="18" charset="0"/>
              </a:rPr>
              <a:t>maintenance corrective est exécutée après la détection d’une panne afin de remettre un outil de production dans un état lui permettant d’accomplir sa fonction, provisoirement ou définitivement. </a:t>
            </a:r>
          </a:p>
          <a:p>
            <a:pPr algn="just">
              <a:lnSpc>
                <a:spcPct val="150000"/>
              </a:lnSpc>
              <a:spcBef>
                <a:spcPts val="600"/>
              </a:spcBef>
              <a:spcAft>
                <a:spcPts val="600"/>
              </a:spcAft>
            </a:pPr>
            <a:r>
              <a:rPr lang="fr-FR" sz="2000" b="1" dirty="0" smtClean="0">
                <a:latin typeface="Times New Roman" pitchFamily="18" charset="0"/>
                <a:cs typeface="Times New Roman" pitchFamily="18" charset="0"/>
              </a:rPr>
              <a:t>La maintenance à échelle majeur : </a:t>
            </a:r>
            <a:endParaRPr lang="fr-FR" sz="2000" b="1" dirty="0" smtClean="0">
              <a:latin typeface="Times New Roman" pitchFamily="18" charset="0"/>
              <a:cs typeface="Times New Roman" pitchFamily="18" charset="0"/>
            </a:endParaRPr>
          </a:p>
          <a:p>
            <a:pPr algn="just">
              <a:lnSpc>
                <a:spcPct val="150000"/>
              </a:lnSpc>
              <a:spcBef>
                <a:spcPts val="600"/>
              </a:spcBef>
              <a:spcAft>
                <a:spcPts val="600"/>
              </a:spcAft>
            </a:pPr>
            <a:r>
              <a:rPr lang="fr-FR" dirty="0" smtClean="0">
                <a:latin typeface="Times New Roman" pitchFamily="18" charset="0"/>
                <a:cs typeface="Times New Roman" pitchFamily="18" charset="0"/>
              </a:rPr>
              <a:t>	La</a:t>
            </a: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maintenance </a:t>
            </a:r>
            <a:r>
              <a:rPr lang="fr-FR" dirty="0" smtClean="0">
                <a:latin typeface="Times New Roman" pitchFamily="18" charset="0"/>
                <a:cs typeface="Times New Roman" pitchFamily="18" charset="0"/>
              </a:rPr>
              <a:t>effectuée dans le but de permettre</a:t>
            </a:r>
            <a:r>
              <a:rPr lang="fr-FR" b="1"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l’accomplissement par le bien des fonctions nouvelles ou supplémentaires, ou des mêmes fonctions dans des meilleures </a:t>
            </a:r>
            <a:r>
              <a:rPr lang="fr-FR" dirty="0" smtClean="0">
                <a:latin typeface="Times New Roman" pitchFamily="18" charset="0"/>
                <a:cs typeface="Times New Roman" pitchFamily="18" charset="0"/>
              </a:rPr>
              <a:t>conditions </a:t>
            </a:r>
          </a:p>
          <a:p>
            <a:pPr algn="just">
              <a:lnSpc>
                <a:spcPct val="150000"/>
              </a:lnSpc>
              <a:spcBef>
                <a:spcPts val="600"/>
              </a:spcBef>
              <a:spcAft>
                <a:spcPts val="600"/>
              </a:spcAft>
            </a:pP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La </a:t>
            </a:r>
            <a:r>
              <a:rPr lang="fr-FR" dirty="0" smtClean="0">
                <a:latin typeface="Times New Roman" pitchFamily="18" charset="0"/>
                <a:cs typeface="Times New Roman" pitchFamily="18" charset="0"/>
              </a:rPr>
              <a:t>plupart des accidents liés à la maintenance surviennent au cours de l’intervention proprement dite. Cependant, il est indispensable de prendre en considération, dans l’ensemble du processus, les trois étapes essentielles de la maintenance : la préparation, la réalisation elle-même et le retour d’expérience</a:t>
            </a:r>
            <a:r>
              <a:rPr lang="fr-FR" dirty="0" smtClean="0">
                <a:latin typeface="Times New Roman" pitchFamily="18" charset="0"/>
                <a:cs typeface="Times New Roman" pitchFamily="18" charset="0"/>
              </a:rPr>
              <a:t>.</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pic>
        <p:nvPicPr>
          <p:cNvPr id="3" name="Image 2"/>
          <p:cNvPicPr/>
          <p:nvPr/>
        </p:nvPicPr>
        <p:blipFill>
          <a:blip r:embed="rId2"/>
          <a:srcRect l="19366" t="18317" r="17736" b="17757"/>
          <a:stretch>
            <a:fillRect/>
          </a:stretch>
        </p:blipFill>
        <p:spPr bwMode="auto">
          <a:xfrm>
            <a:off x="428596" y="857232"/>
            <a:ext cx="8215370" cy="5500726"/>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500034" y="857232"/>
            <a:ext cx="8001056" cy="4216539"/>
          </a:xfrm>
          <a:prstGeom prst="rect">
            <a:avLst/>
          </a:prstGeom>
          <a:noFill/>
        </p:spPr>
        <p:txBody>
          <a:bodyPr wrap="square" rtlCol="0">
            <a:spAutoFit/>
          </a:bodyPr>
          <a:lstStyle/>
          <a:p>
            <a:pPr lvl="0" algn="ctr">
              <a:lnSpc>
                <a:spcPct val="150000"/>
              </a:lnSpc>
              <a:spcBef>
                <a:spcPts val="1200"/>
              </a:spcBef>
              <a:spcAft>
                <a:spcPts val="1200"/>
              </a:spcAft>
            </a:pPr>
            <a:r>
              <a:rPr lang="fr-FR" sz="2400" b="1" dirty="0" smtClean="0">
                <a:solidFill>
                  <a:srgbClr val="FF0000"/>
                </a:solidFill>
              </a:rPr>
              <a:t>Les cinq niveaux de maintenance </a:t>
            </a:r>
            <a:endParaRPr lang="fr-FR" sz="2400" b="1" dirty="0" smtClean="0">
              <a:solidFill>
                <a:srgbClr val="FF0000"/>
              </a:solidFill>
            </a:endParaRPr>
          </a:p>
          <a:p>
            <a:pPr algn="just">
              <a:lnSpc>
                <a:spcPct val="150000"/>
              </a:lnSpc>
            </a:pPr>
            <a:r>
              <a:rPr lang="fr-FR" sz="2000" b="1" dirty="0" smtClean="0">
                <a:latin typeface="Times New Roman" pitchFamily="18" charset="0"/>
                <a:cs typeface="Times New Roman" pitchFamily="18" charset="0"/>
              </a:rPr>
              <a:t>1</a:t>
            </a:r>
            <a:r>
              <a:rPr lang="fr-FR" sz="2000" b="1" baseline="30000" dirty="0" smtClean="0">
                <a:latin typeface="Times New Roman" pitchFamily="18" charset="0"/>
                <a:cs typeface="Times New Roman" pitchFamily="18" charset="0"/>
              </a:rPr>
              <a:t>er</a:t>
            </a:r>
            <a:r>
              <a:rPr lang="fr-FR" sz="2000" b="1" dirty="0" smtClean="0"/>
              <a:t> </a:t>
            </a:r>
            <a:r>
              <a:rPr lang="fr-FR" sz="2000" b="1" dirty="0" smtClean="0"/>
              <a:t>niveau</a:t>
            </a:r>
            <a:r>
              <a:rPr lang="fr-FR" dirty="0" smtClean="0"/>
              <a:t> : réglage simples prévus par le constructeur au moyen d’éléments accessible sans aucun démontage ou ouverture de l’équipement, échange d’éléments consommables accessible en toute sécurité (voyants, certains fusibles </a:t>
            </a:r>
            <a:r>
              <a:rPr lang="fr-FR" dirty="0" smtClean="0"/>
              <a:t>…)</a:t>
            </a:r>
          </a:p>
          <a:p>
            <a:pPr algn="just">
              <a:lnSpc>
                <a:spcPct val="150000"/>
              </a:lnSpc>
            </a:pPr>
            <a:endParaRPr lang="fr-FR" dirty="0" smtClean="0"/>
          </a:p>
          <a:p>
            <a:pPr algn="just">
              <a:lnSpc>
                <a:spcPct val="150000"/>
              </a:lnSpc>
            </a:pPr>
            <a:r>
              <a:rPr lang="fr-FR" sz="2000" b="1" dirty="0" smtClean="0">
                <a:latin typeface="Times New Roman" pitchFamily="18" charset="0"/>
                <a:cs typeface="Times New Roman" pitchFamily="18" charset="0"/>
              </a:rPr>
              <a:t>2</a:t>
            </a:r>
            <a:r>
              <a:rPr lang="fr-FR" sz="2000" b="1" baseline="30000" dirty="0" smtClean="0">
                <a:latin typeface="Times New Roman" pitchFamily="18" charset="0"/>
                <a:cs typeface="Times New Roman" pitchFamily="18" charset="0"/>
              </a:rPr>
              <a:t>ème</a:t>
            </a:r>
            <a:r>
              <a:rPr lang="fr-FR" sz="2000" b="1" dirty="0" smtClean="0">
                <a:latin typeface="Times New Roman" pitchFamily="18" charset="0"/>
                <a:cs typeface="Times New Roman" pitchFamily="18" charset="0"/>
              </a:rPr>
              <a:t> niveau</a:t>
            </a:r>
            <a:r>
              <a:rPr lang="fr-FR" dirty="0" smtClean="0"/>
              <a:t> : dépannages par échange standard et opérations mineures de maintenance préventives Telles que graissage et contrôle du bon </a:t>
            </a:r>
            <a:r>
              <a:rPr lang="fr-FR" dirty="0" smtClean="0"/>
              <a:t>fonctionnement</a:t>
            </a:r>
            <a:endParaRPr lang="fr-FR"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571472" y="1357298"/>
            <a:ext cx="7929618" cy="3908762"/>
          </a:xfrm>
          <a:prstGeom prst="rect">
            <a:avLst/>
          </a:prstGeom>
          <a:noFill/>
        </p:spPr>
        <p:txBody>
          <a:bodyPr wrap="square" rtlCol="0">
            <a:spAutoFit/>
          </a:bodyPr>
          <a:lstStyle/>
          <a:p>
            <a:pPr algn="just">
              <a:lnSpc>
                <a:spcPct val="150000"/>
              </a:lnSpc>
            </a:pPr>
            <a:r>
              <a:rPr lang="fr-FR" sz="2000" b="1" dirty="0" smtClean="0">
                <a:latin typeface="Times New Roman" pitchFamily="18" charset="0"/>
                <a:cs typeface="Times New Roman" pitchFamily="18" charset="0"/>
              </a:rPr>
              <a:t>3</a:t>
            </a:r>
            <a:r>
              <a:rPr lang="fr-FR" sz="2000" b="1" baseline="30000" dirty="0" smtClean="0">
                <a:latin typeface="Times New Roman" pitchFamily="18" charset="0"/>
                <a:cs typeface="Times New Roman" pitchFamily="18" charset="0"/>
              </a:rPr>
              <a:t>ème</a:t>
            </a:r>
            <a:r>
              <a:rPr lang="fr-FR" sz="2000" b="1" dirty="0" smtClean="0">
                <a:latin typeface="Times New Roman" pitchFamily="18" charset="0"/>
                <a:cs typeface="Times New Roman" pitchFamily="18" charset="0"/>
              </a:rPr>
              <a:t> niveau</a:t>
            </a:r>
            <a:r>
              <a:rPr lang="fr-FR" sz="2000" dirty="0" smtClean="0">
                <a:latin typeface="Times New Roman" pitchFamily="18" charset="0"/>
                <a:cs typeface="Times New Roman" pitchFamily="18" charset="0"/>
              </a:rPr>
              <a:t> : identification et diagnostic de pannes, réparation par échange composants ou d’éléments,  réparations mécaniques mineures et toutes opérations courantes de maintenance préventive.</a:t>
            </a:r>
          </a:p>
          <a:p>
            <a:pPr algn="just">
              <a:lnSpc>
                <a:spcPct val="150000"/>
              </a:lnSpc>
              <a:spcBef>
                <a:spcPts val="600"/>
              </a:spcBef>
              <a:spcAft>
                <a:spcPts val="600"/>
              </a:spcAft>
            </a:pPr>
            <a:r>
              <a:rPr lang="fr-FR" sz="2000" b="1" dirty="0" smtClean="0">
                <a:latin typeface="Times New Roman" pitchFamily="18" charset="0"/>
                <a:cs typeface="Times New Roman" pitchFamily="18" charset="0"/>
              </a:rPr>
              <a:t>4 </a:t>
            </a:r>
            <a:r>
              <a:rPr lang="fr-FR" sz="2000" b="1" baseline="30000" dirty="0" err="1" smtClean="0">
                <a:latin typeface="Times New Roman" pitchFamily="18" charset="0"/>
                <a:cs typeface="Times New Roman" pitchFamily="18" charset="0"/>
              </a:rPr>
              <a:t>ème</a:t>
            </a:r>
            <a:r>
              <a:rPr lang="fr-FR" sz="2000" b="1" dirty="0" smtClean="0">
                <a:latin typeface="Times New Roman" pitchFamily="18" charset="0"/>
                <a:cs typeface="Times New Roman" pitchFamily="18" charset="0"/>
              </a:rPr>
              <a:t> niveau</a:t>
            </a:r>
            <a:r>
              <a:rPr lang="fr-FR" sz="2000" dirty="0" smtClean="0">
                <a:latin typeface="Times New Roman" pitchFamily="18" charset="0"/>
                <a:cs typeface="Times New Roman" pitchFamily="18" charset="0"/>
              </a:rPr>
              <a:t> : travaux importants de maintenance corrective ou préventive à l’exception de la rénovation et de la reconstruction.</a:t>
            </a:r>
          </a:p>
          <a:p>
            <a:pPr algn="just">
              <a:lnSpc>
                <a:spcPct val="150000"/>
              </a:lnSpc>
              <a:spcBef>
                <a:spcPts val="600"/>
              </a:spcBef>
              <a:spcAft>
                <a:spcPts val="600"/>
              </a:spcAft>
            </a:pPr>
            <a:r>
              <a:rPr lang="fr-FR" sz="2000" b="1" dirty="0" smtClean="0">
                <a:latin typeface="Times New Roman" pitchFamily="18" charset="0"/>
                <a:cs typeface="Times New Roman" pitchFamily="18" charset="0"/>
              </a:rPr>
              <a:t>5</a:t>
            </a:r>
            <a:r>
              <a:rPr lang="fr-FR" sz="2000" b="1" baseline="30000" dirty="0" smtClean="0">
                <a:latin typeface="Times New Roman" pitchFamily="18" charset="0"/>
                <a:cs typeface="Times New Roman" pitchFamily="18" charset="0"/>
              </a:rPr>
              <a:t>ème</a:t>
            </a:r>
            <a:r>
              <a:rPr lang="fr-FR" sz="2000" b="1" dirty="0" smtClean="0">
                <a:latin typeface="Times New Roman" pitchFamily="18" charset="0"/>
                <a:cs typeface="Times New Roman" pitchFamily="18" charset="0"/>
              </a:rPr>
              <a:t> niveau</a:t>
            </a:r>
            <a:r>
              <a:rPr lang="fr-FR" sz="2000" dirty="0" smtClean="0">
                <a:latin typeface="Times New Roman" pitchFamily="18" charset="0"/>
                <a:cs typeface="Times New Roman" pitchFamily="18" charset="0"/>
              </a:rPr>
              <a:t> : rénovation, reconstruction ou exécution des réparations importantes confiées à un atelier central ou à une unité extérieure.</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4" name="ZoneTexte 3"/>
          <p:cNvSpPr txBox="1"/>
          <p:nvPr/>
        </p:nvSpPr>
        <p:spPr>
          <a:xfrm>
            <a:off x="428596" y="714356"/>
            <a:ext cx="8501122" cy="6124754"/>
          </a:xfrm>
          <a:prstGeom prst="rect">
            <a:avLst/>
          </a:prstGeom>
          <a:noFill/>
        </p:spPr>
        <p:txBody>
          <a:bodyPr wrap="square" rtlCol="0">
            <a:spAutoFit/>
          </a:bodyPr>
          <a:lstStyle/>
          <a:p>
            <a:pPr lvl="0">
              <a:lnSpc>
                <a:spcPct val="150000"/>
              </a:lnSpc>
            </a:pPr>
            <a:r>
              <a:rPr lang="fr-FR" sz="2000" b="1" dirty="0" smtClean="0">
                <a:solidFill>
                  <a:srgbClr val="002060"/>
                </a:solidFill>
                <a:latin typeface="Times New Roman" pitchFamily="18" charset="0"/>
                <a:cs typeface="Times New Roman" pitchFamily="18" charset="0"/>
              </a:rPr>
              <a:t>Les formes d’organisation de la maintenance</a:t>
            </a:r>
            <a:endParaRPr lang="fr-FR" sz="2000" dirty="0" smtClean="0">
              <a:solidFill>
                <a:srgbClr val="002060"/>
              </a:solidFill>
              <a:latin typeface="Times New Roman" pitchFamily="18" charset="0"/>
              <a:cs typeface="Times New Roman" pitchFamily="18" charset="0"/>
            </a:endParaRPr>
          </a:p>
          <a:p>
            <a:pPr>
              <a:lnSpc>
                <a:spcPct val="150000"/>
              </a:lnSpc>
            </a:pPr>
            <a:r>
              <a:rPr lang="fr-FR" b="1" dirty="0" smtClean="0">
                <a:solidFill>
                  <a:srgbClr val="FF0000"/>
                </a:solidFill>
                <a:latin typeface="Times New Roman" pitchFamily="18" charset="0"/>
                <a:cs typeface="Times New Roman" pitchFamily="18" charset="0"/>
              </a:rPr>
              <a:t>Répartition des taches entre la maintenance et la production</a:t>
            </a:r>
          </a:p>
          <a:p>
            <a:pPr lvl="0"/>
            <a:r>
              <a:rPr lang="fr-FR" b="1" dirty="0" smtClean="0">
                <a:latin typeface="Times New Roman" pitchFamily="18" charset="0"/>
                <a:cs typeface="Times New Roman" pitchFamily="18" charset="0"/>
              </a:rPr>
              <a:t>	Maintenance </a:t>
            </a:r>
            <a:r>
              <a:rPr lang="fr-FR" b="1" dirty="0" smtClean="0">
                <a:latin typeface="Times New Roman" pitchFamily="18" charset="0"/>
                <a:cs typeface="Times New Roman" pitchFamily="18" charset="0"/>
              </a:rPr>
              <a:t>spécialisée</a:t>
            </a:r>
            <a:r>
              <a:rPr lang="fr-FR" dirty="0" smtClean="0">
                <a:latin typeface="Times New Roman" pitchFamily="18" charset="0"/>
                <a:cs typeface="Times New Roman" pitchFamily="18" charset="0"/>
              </a:rPr>
              <a:t> : effectuée par les seuls opérateurs de maintenance (opérateurs spécialisés ou polyvalents). </a:t>
            </a:r>
          </a:p>
          <a:p>
            <a:pPr lvl="0"/>
            <a:r>
              <a:rPr lang="fr-FR" b="1" dirty="0" smtClean="0">
                <a:latin typeface="Times New Roman" pitchFamily="18" charset="0"/>
                <a:cs typeface="Times New Roman" pitchFamily="18" charset="0"/>
              </a:rPr>
              <a:t>	Maintenance </a:t>
            </a:r>
            <a:r>
              <a:rPr lang="fr-FR" b="1" dirty="0" smtClean="0">
                <a:latin typeface="Times New Roman" pitchFamily="18" charset="0"/>
                <a:cs typeface="Times New Roman" pitchFamily="18" charset="0"/>
              </a:rPr>
              <a:t>partagée</a:t>
            </a:r>
            <a:r>
              <a:rPr lang="fr-FR" dirty="0" smtClean="0">
                <a:latin typeface="Times New Roman" pitchFamily="18" charset="0"/>
                <a:cs typeface="Times New Roman" pitchFamily="18" charset="0"/>
              </a:rPr>
              <a:t>: réalisée à la fois par les opérateurs de maintenance et par les opérateurs de production.</a:t>
            </a:r>
          </a:p>
          <a:p>
            <a:pPr lvl="0"/>
            <a:r>
              <a:rPr lang="fr-FR" b="1" dirty="0" smtClean="0">
                <a:latin typeface="Times New Roman" pitchFamily="18" charset="0"/>
                <a:cs typeface="Times New Roman" pitchFamily="18" charset="0"/>
              </a:rPr>
              <a:t>	Maintenance </a:t>
            </a:r>
            <a:r>
              <a:rPr lang="fr-FR" b="1" dirty="0" smtClean="0">
                <a:latin typeface="Times New Roman" pitchFamily="18" charset="0"/>
                <a:cs typeface="Times New Roman" pitchFamily="18" charset="0"/>
              </a:rPr>
              <a:t>intégrée</a:t>
            </a:r>
            <a:r>
              <a:rPr lang="fr-FR" dirty="0" smtClean="0">
                <a:latin typeface="Times New Roman" pitchFamily="18" charset="0"/>
                <a:cs typeface="Times New Roman" pitchFamily="18" charset="0"/>
              </a:rPr>
              <a:t> : réalisée essentiellement par les </a:t>
            </a:r>
            <a:r>
              <a:rPr lang="fr-FR" dirty="0" smtClean="0">
                <a:latin typeface="Times New Roman" pitchFamily="18" charset="0"/>
                <a:cs typeface="Times New Roman" pitchFamily="18" charset="0"/>
              </a:rPr>
              <a:t>opérateurs </a:t>
            </a:r>
            <a:r>
              <a:rPr lang="fr-FR" dirty="0" smtClean="0">
                <a:latin typeface="Times New Roman" pitchFamily="18" charset="0"/>
                <a:cs typeface="Times New Roman" pitchFamily="18" charset="0"/>
              </a:rPr>
              <a:t>de production.</a:t>
            </a:r>
          </a:p>
          <a:p>
            <a:pPr>
              <a:lnSpc>
                <a:spcPct val="150000"/>
              </a:lnSpc>
              <a:spcBef>
                <a:spcPts val="600"/>
              </a:spcBef>
              <a:spcAft>
                <a:spcPts val="600"/>
              </a:spcAft>
            </a:pPr>
            <a:r>
              <a:rPr lang="fr-FR" b="1" dirty="0" smtClean="0">
                <a:solidFill>
                  <a:srgbClr val="FF0000"/>
                </a:solidFill>
                <a:latin typeface="Times New Roman" pitchFamily="18" charset="0"/>
                <a:cs typeface="Times New Roman" pitchFamily="18" charset="0"/>
              </a:rPr>
              <a:t>Répartition des taches en interne/ externe à l’entreprise</a:t>
            </a:r>
            <a:endParaRPr lang="fr-FR" dirty="0" smtClean="0">
              <a:solidFill>
                <a:srgbClr val="FF0000"/>
              </a:solidFill>
              <a:latin typeface="Times New Roman" pitchFamily="18" charset="0"/>
              <a:cs typeface="Times New Roman" pitchFamily="18" charset="0"/>
            </a:endParaRPr>
          </a:p>
          <a:p>
            <a:pPr lvl="0"/>
            <a:r>
              <a:rPr lang="fr-FR" b="1" dirty="0" smtClean="0">
                <a:latin typeface="Times New Roman" pitchFamily="18" charset="0"/>
                <a:cs typeface="Times New Roman" pitchFamily="18" charset="0"/>
              </a:rPr>
              <a:t>	Maintenance </a:t>
            </a:r>
            <a:r>
              <a:rPr lang="fr-FR" b="1" dirty="0" smtClean="0">
                <a:latin typeface="Times New Roman" pitchFamily="18" charset="0"/>
                <a:cs typeface="Times New Roman" pitchFamily="18" charset="0"/>
              </a:rPr>
              <a:t>sous-traitée</a:t>
            </a:r>
            <a:r>
              <a:rPr lang="fr-FR" dirty="0" smtClean="0">
                <a:latin typeface="Times New Roman" pitchFamily="18" charset="0"/>
                <a:cs typeface="Times New Roman" pitchFamily="18" charset="0"/>
              </a:rPr>
              <a:t> : effectuée par les opérateurs d’entreprises extérieures </a:t>
            </a:r>
          </a:p>
          <a:p>
            <a:pPr lvl="0"/>
            <a:r>
              <a:rPr lang="fr-FR" b="1" dirty="0" smtClean="0">
                <a:latin typeface="Times New Roman" pitchFamily="18" charset="0"/>
                <a:cs typeface="Times New Roman" pitchFamily="18" charset="0"/>
              </a:rPr>
              <a:t>	Maintenance </a:t>
            </a:r>
            <a:r>
              <a:rPr lang="fr-FR" b="1" dirty="0" smtClean="0">
                <a:latin typeface="Times New Roman" pitchFamily="18" charset="0"/>
                <a:cs typeface="Times New Roman" pitchFamily="18" charset="0"/>
              </a:rPr>
              <a:t>interne </a:t>
            </a:r>
            <a:r>
              <a:rPr lang="fr-FR" dirty="0" smtClean="0">
                <a:latin typeface="Times New Roman" pitchFamily="18" charset="0"/>
                <a:cs typeface="Times New Roman" pitchFamily="18" charset="0"/>
              </a:rPr>
              <a:t>: effectuée par les opérateurs de l’entreprise.</a:t>
            </a:r>
          </a:p>
          <a:p>
            <a:pPr>
              <a:spcBef>
                <a:spcPts val="600"/>
              </a:spcBef>
              <a:spcAft>
                <a:spcPts val="600"/>
              </a:spcAft>
            </a:pPr>
            <a:r>
              <a:rPr lang="fr-FR" b="1" dirty="0" smtClean="0">
                <a:solidFill>
                  <a:srgbClr val="FF0000"/>
                </a:solidFill>
                <a:latin typeface="Times New Roman" pitchFamily="18" charset="0"/>
                <a:cs typeface="Times New Roman" pitchFamily="18" charset="0"/>
              </a:rPr>
              <a:t>Répartition géographique des équipements à maintenir</a:t>
            </a:r>
            <a:endParaRPr lang="fr-FR" dirty="0" smtClean="0">
              <a:solidFill>
                <a:srgbClr val="FF0000"/>
              </a:solidFill>
              <a:latin typeface="Times New Roman" pitchFamily="18" charset="0"/>
              <a:cs typeface="Times New Roman" pitchFamily="18" charset="0"/>
            </a:endParaRPr>
          </a:p>
          <a:p>
            <a:pPr lvl="0"/>
            <a:r>
              <a:rPr lang="fr-FR" b="1" dirty="0" smtClean="0">
                <a:latin typeface="Times New Roman" pitchFamily="18" charset="0"/>
                <a:cs typeface="Times New Roman" pitchFamily="18" charset="0"/>
              </a:rPr>
              <a:t>	Maintenance </a:t>
            </a:r>
            <a:r>
              <a:rPr lang="fr-FR" b="1" dirty="0" smtClean="0">
                <a:latin typeface="Times New Roman" pitchFamily="18" charset="0"/>
                <a:cs typeface="Times New Roman" pitchFamily="18" charset="0"/>
              </a:rPr>
              <a:t>centralisée</a:t>
            </a:r>
            <a:r>
              <a:rPr lang="fr-FR" dirty="0" smtClean="0">
                <a:latin typeface="Times New Roman" pitchFamily="18" charset="0"/>
                <a:cs typeface="Times New Roman" pitchFamily="18" charset="0"/>
              </a:rPr>
              <a:t>: les opérateurs interviennent sur l’ensemble des équipements</a:t>
            </a:r>
          </a:p>
          <a:p>
            <a:pPr lvl="0">
              <a:lnSpc>
                <a:spcPct val="150000"/>
              </a:lnSpc>
            </a:pPr>
            <a:r>
              <a:rPr lang="fr-FR" b="1" dirty="0" smtClean="0">
                <a:latin typeface="Times New Roman" pitchFamily="18" charset="0"/>
                <a:cs typeface="Times New Roman" pitchFamily="18" charset="0"/>
              </a:rPr>
              <a:t>	Maintenance </a:t>
            </a:r>
            <a:r>
              <a:rPr lang="fr-FR" b="1" dirty="0" smtClean="0">
                <a:latin typeface="Times New Roman" pitchFamily="18" charset="0"/>
                <a:cs typeface="Times New Roman" pitchFamily="18" charset="0"/>
              </a:rPr>
              <a:t>géographique</a:t>
            </a:r>
            <a:r>
              <a:rPr lang="fr-FR" dirty="0" smtClean="0">
                <a:latin typeface="Times New Roman" pitchFamily="18" charset="0"/>
                <a:cs typeface="Times New Roman" pitchFamily="18" charset="0"/>
              </a:rPr>
              <a:t> : les opérateurs n’interviennent que sur des secteurs délimités</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642910" y="1428736"/>
            <a:ext cx="8001056" cy="4708981"/>
          </a:xfrm>
          <a:prstGeom prst="rect">
            <a:avLst/>
          </a:prstGeom>
          <a:noFill/>
        </p:spPr>
        <p:txBody>
          <a:bodyPr wrap="square" rtlCol="0">
            <a:spAutoFit/>
          </a:bodyPr>
          <a:lstStyle/>
          <a:p>
            <a:pPr lvl="0" algn="just">
              <a:lnSpc>
                <a:spcPct val="150000"/>
              </a:lnSpc>
            </a:pPr>
            <a:r>
              <a:rPr lang="fr-FR" sz="2000" b="1" dirty="0" smtClean="0">
                <a:solidFill>
                  <a:srgbClr val="FF0000"/>
                </a:solidFill>
                <a:latin typeface="Times New Roman" pitchFamily="18" charset="0"/>
                <a:cs typeface="Times New Roman" pitchFamily="18" charset="0"/>
              </a:rPr>
              <a:t>Les interventions de maintenance</a:t>
            </a:r>
            <a:endParaRPr lang="fr-FR" sz="2000" dirty="0" smtClean="0">
              <a:solidFill>
                <a:srgbClr val="FF0000"/>
              </a:solidFill>
              <a:latin typeface="Times New Roman" pitchFamily="18" charset="0"/>
              <a:cs typeface="Times New Roman" pitchFamily="18" charset="0"/>
            </a:endParaRPr>
          </a:p>
          <a:p>
            <a:pPr algn="just">
              <a:lnSpc>
                <a:spcPct val="150000"/>
              </a:lnSpc>
            </a:pPr>
            <a:r>
              <a:rPr lang="fr-FR" sz="2000" dirty="0" smtClean="0">
                <a:latin typeface="Times New Roman" pitchFamily="18" charset="0"/>
                <a:cs typeface="Times New Roman" pitchFamily="18" charset="0"/>
              </a:rPr>
              <a:t>Les interventions de maintenance préventive (nettoyage, vérification électrique, graissage des roulements, changement de pièces d’usure…) sont régulières et planifiées, alors que les interventions de maintenance corrective (diagnostic de la cause d’une panne de machine, remplacement des pièces défaillantes, réglages et remise en service…) sont inopinées et urgentes.</a:t>
            </a:r>
          </a:p>
          <a:p>
            <a:pPr algn="just">
              <a:lnSpc>
                <a:spcPct val="150000"/>
              </a:lnSpc>
            </a:pPr>
            <a:r>
              <a:rPr lang="fr-FR" sz="2000" dirty="0" smtClean="0">
                <a:latin typeface="Times New Roman" pitchFamily="18" charset="0"/>
                <a:cs typeface="Times New Roman" pitchFamily="18" charset="0"/>
              </a:rPr>
              <a:t>Le technicien de maintenance effectue à la fois une maintenance préventive de surveillance et d’entretien courant (destinée à réduire la probabilité de défaillance ou de dégradation du fonctionnement) et une maintenance corrective sous forme d’interventions </a:t>
            </a:r>
            <a:endParaRPr lang="fr-FR" sz="20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571472" y="1000108"/>
            <a:ext cx="7786742" cy="5078313"/>
          </a:xfrm>
          <a:prstGeom prst="rect">
            <a:avLst/>
          </a:prstGeom>
          <a:noFill/>
        </p:spPr>
        <p:txBody>
          <a:bodyPr wrap="square" rtlCol="0">
            <a:spAutoFit/>
          </a:bodyPr>
          <a:lstStyle/>
          <a:p>
            <a:pPr algn="just">
              <a:lnSpc>
                <a:spcPct val="150000"/>
              </a:lnSpc>
            </a:pPr>
            <a:r>
              <a:rPr lang="fr-FR" dirty="0" smtClean="0">
                <a:latin typeface="Times New Roman" pitchFamily="18" charset="0"/>
                <a:cs typeface="Times New Roman" pitchFamily="18" charset="0"/>
              </a:rPr>
              <a:t>plus lourdes et compliquées de dépannage sur les machines d'un atelier ou les installations techniques. </a:t>
            </a:r>
          </a:p>
          <a:p>
            <a:pPr algn="just">
              <a:lnSpc>
                <a:spcPct val="150000"/>
              </a:lnSpc>
            </a:pPr>
            <a:r>
              <a:rPr lang="fr-FR" dirty="0" smtClean="0">
                <a:latin typeface="Times New Roman" pitchFamily="18" charset="0"/>
                <a:cs typeface="Times New Roman" pitchFamily="18" charset="0"/>
              </a:rPr>
              <a:t>450 000 salariés travaillent en France dans la maintenance, dont 250 000 dans le secteur industriel et 200 000 dans le bâtiment résidentiel ou tertiaire.</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Les informations collectées et analysées par l'association AFIM (Association Française des Ingénieurs et responsables de Maintenance) ont établi un état des lieux préoccupant en termes de santé et de sécurité pour les métiers de maintenance :</a:t>
            </a:r>
          </a:p>
          <a:p>
            <a:pPr algn="just">
              <a:lnSpc>
                <a:spcPct val="150000"/>
              </a:lnSpc>
            </a:pP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une occurrence d'accident grave 3 fois supérieure à la moyenne nationale,</a:t>
            </a:r>
            <a:br>
              <a:rPr lang="fr-FR" dirty="0" smtClean="0">
                <a:latin typeface="Times New Roman" pitchFamily="18" charset="0"/>
                <a:cs typeface="Times New Roman" pitchFamily="18" charset="0"/>
              </a:rPr>
            </a:br>
            <a:r>
              <a:rPr lang="fr-FR" dirty="0" smtClean="0">
                <a:latin typeface="Times New Roman" pitchFamily="18" charset="0"/>
                <a:cs typeface="Times New Roman" pitchFamily="18" charset="0"/>
              </a:rPr>
              <a:t>	- </a:t>
            </a:r>
            <a:r>
              <a:rPr lang="fr-FR" dirty="0" smtClean="0">
                <a:latin typeface="Times New Roman" pitchFamily="18" charset="0"/>
                <a:cs typeface="Times New Roman" pitchFamily="18" charset="0"/>
              </a:rPr>
              <a:t>une occurrence de maladie 6 fois supérieure,</a:t>
            </a:r>
          </a:p>
          <a:p>
            <a:pPr algn="just">
              <a:lnSpc>
                <a:spcPct val="150000"/>
              </a:lnSpc>
            </a:pPr>
            <a:r>
              <a:rPr lang="fr-FR" dirty="0" smtClean="0">
                <a:latin typeface="Times New Roman" pitchFamily="18" charset="0"/>
                <a:cs typeface="Times New Roman" pitchFamily="18" charset="0"/>
              </a:rPr>
              <a:t>	- </a:t>
            </a:r>
            <a:r>
              <a:rPr lang="fr-FR" dirty="0" smtClean="0">
                <a:latin typeface="Times New Roman" pitchFamily="18" charset="0"/>
                <a:cs typeface="Times New Roman" pitchFamily="18" charset="0"/>
              </a:rPr>
              <a:t>une occurrence de mortalité 8 fois supérieure</a:t>
            </a:r>
            <a:r>
              <a:rPr lang="fr-FR" dirty="0" smtClean="0">
                <a:latin typeface="Times New Roman" pitchFamily="18" charset="0"/>
                <a:cs typeface="Times New Roman" pitchFamily="18" charset="0"/>
              </a:rPr>
              <a:t>,</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571472" y="785794"/>
            <a:ext cx="8072494" cy="4708981"/>
          </a:xfrm>
          <a:prstGeom prst="rect">
            <a:avLst/>
          </a:prstGeom>
          <a:noFill/>
        </p:spPr>
        <p:txBody>
          <a:bodyPr wrap="square" rtlCol="0">
            <a:spAutoFit/>
          </a:bodyPr>
          <a:lstStyle/>
          <a:p>
            <a:pPr lvl="0" algn="just">
              <a:lnSpc>
                <a:spcPct val="150000"/>
              </a:lnSpc>
            </a:pPr>
            <a:r>
              <a:rPr lang="fr-FR" sz="2000" b="1" dirty="0" smtClean="0">
                <a:solidFill>
                  <a:srgbClr val="FF0000"/>
                </a:solidFill>
                <a:latin typeface="Times New Roman" pitchFamily="18" charset="0"/>
                <a:cs typeface="Times New Roman" pitchFamily="18" charset="0"/>
              </a:rPr>
              <a:t>Les différents cas possibles d’intervention</a:t>
            </a:r>
            <a:endParaRPr lang="fr-FR" sz="2000" dirty="0" smtClean="0">
              <a:solidFill>
                <a:srgbClr val="FF0000"/>
              </a:solidFill>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En effet, le personnel de maintenance est amené à effectuer de nombreuses interventions :</a:t>
            </a:r>
          </a:p>
          <a:p>
            <a:pPr marL="342900" lvl="0" indent="-342900" algn="just">
              <a:lnSpc>
                <a:spcPct val="150000"/>
              </a:lnSpc>
              <a:buFont typeface="+mj-lt"/>
              <a:buAutoNum type="arabicPeriod"/>
            </a:pPr>
            <a:r>
              <a:rPr lang="fr-FR" dirty="0" smtClean="0">
                <a:latin typeface="Times New Roman" pitchFamily="18" charset="0"/>
                <a:cs typeface="Times New Roman" pitchFamily="18" charset="0"/>
              </a:rPr>
              <a:t>qui ne sont pas toujours répétitives et par suite, soumises à de nombreux aléas ou situations inhabituelles,</a:t>
            </a:r>
          </a:p>
          <a:p>
            <a:pPr marL="342900" lvl="0" indent="-342900" algn="just">
              <a:lnSpc>
                <a:spcPct val="150000"/>
              </a:lnSpc>
              <a:buFont typeface="+mj-lt"/>
              <a:buAutoNum type="arabicPeriod"/>
            </a:pPr>
            <a:r>
              <a:rPr lang="fr-FR" dirty="0" smtClean="0">
                <a:latin typeface="Times New Roman" pitchFamily="18" charset="0"/>
                <a:cs typeface="Times New Roman" pitchFamily="18" charset="0"/>
              </a:rPr>
              <a:t>très </a:t>
            </a:r>
            <a:r>
              <a:rPr lang="fr-FR" dirty="0" smtClean="0">
                <a:latin typeface="Times New Roman" pitchFamily="18" charset="0"/>
                <a:cs typeface="Times New Roman" pitchFamily="18" charset="0"/>
              </a:rPr>
              <a:t>diversifiées</a:t>
            </a:r>
            <a:r>
              <a:rPr lang="fr-FR" dirty="0" smtClean="0">
                <a:latin typeface="Times New Roman" pitchFamily="18" charset="0"/>
                <a:cs typeface="Times New Roman" pitchFamily="18" charset="0"/>
              </a:rPr>
              <a:t>, souvent conduites sur des équipements en fonctionnement,</a:t>
            </a:r>
          </a:p>
          <a:p>
            <a:pPr marL="342900" lvl="0" indent="-342900" algn="just">
              <a:lnSpc>
                <a:spcPct val="150000"/>
              </a:lnSpc>
              <a:buFont typeface="+mj-lt"/>
              <a:buAutoNum type="arabicPeriod"/>
            </a:pPr>
            <a:r>
              <a:rPr lang="fr-FR" dirty="0" smtClean="0">
                <a:latin typeface="Times New Roman" pitchFamily="18" charset="0"/>
                <a:cs typeface="Times New Roman" pitchFamily="18" charset="0"/>
              </a:rPr>
              <a:t>sur des éléments d’équipements ou de machines difficilement accessibles au démontage et au remontage, et/ou lourds à manipuler,</a:t>
            </a:r>
          </a:p>
          <a:p>
            <a:pPr marL="342900" lvl="0" indent="-342900" algn="just">
              <a:lnSpc>
                <a:spcPct val="150000"/>
              </a:lnSpc>
              <a:buFont typeface="+mj-lt"/>
              <a:buAutoNum type="arabicPeriod"/>
            </a:pPr>
            <a:r>
              <a:rPr lang="fr-FR" dirty="0" smtClean="0">
                <a:latin typeface="Times New Roman" pitchFamily="18" charset="0"/>
                <a:cs typeface="Times New Roman" pitchFamily="18" charset="0"/>
              </a:rPr>
              <a:t>exposant au contact avec des pièces nues sous tension ou fluides sous pression,</a:t>
            </a:r>
          </a:p>
          <a:p>
            <a:pPr marL="342900" lvl="0" indent="-342900" algn="just">
              <a:lnSpc>
                <a:spcPct val="150000"/>
              </a:lnSpc>
              <a:buFont typeface="+mj-lt"/>
              <a:buAutoNum type="arabicPeriod"/>
            </a:pPr>
            <a:r>
              <a:rPr lang="fr-FR" dirty="0" smtClean="0">
                <a:latin typeface="Times New Roman" pitchFamily="18" charset="0"/>
                <a:cs typeface="Times New Roman" pitchFamily="18" charset="0"/>
              </a:rPr>
              <a:t>avec une pression temporelle forte, surtout si la machine en cause est vitale pour la production</a:t>
            </a:r>
            <a:r>
              <a:rPr lang="fr-FR" dirty="0" smtClean="0">
                <a:latin typeface="Times New Roman" pitchFamily="18" charset="0"/>
                <a:cs typeface="Times New Roman" pitchFamily="18" charset="0"/>
              </a:rPr>
              <a:t>,</a:t>
            </a:r>
            <a:endParaRPr lang="fr-FR" dirty="0" smtClean="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500034" y="785794"/>
            <a:ext cx="8215370" cy="5493812"/>
          </a:xfrm>
          <a:prstGeom prst="rect">
            <a:avLst/>
          </a:prstGeom>
          <a:noFill/>
        </p:spPr>
        <p:txBody>
          <a:bodyPr wrap="square" rtlCol="0">
            <a:spAutoFit/>
          </a:bodyPr>
          <a:lstStyle/>
          <a:p>
            <a:pPr marL="342900" lvl="0" indent="-342900" algn="just">
              <a:lnSpc>
                <a:spcPct val="150000"/>
              </a:lnSpc>
            </a:pPr>
            <a:r>
              <a:rPr lang="fr-FR" dirty="0" smtClean="0">
                <a:latin typeface="Times New Roman" pitchFamily="18" charset="0"/>
                <a:cs typeface="Times New Roman" pitchFamily="18" charset="0"/>
              </a:rPr>
              <a:t>6- avec une lourde charge mentale pour des systèmes industriels automatisés qui deviennent plus complexes et donc plus difficiles à maintenir en état,</a:t>
            </a:r>
          </a:p>
          <a:p>
            <a:pPr lvl="0" algn="just">
              <a:lnSpc>
                <a:spcPct val="150000"/>
              </a:lnSpc>
            </a:pPr>
            <a:r>
              <a:rPr lang="fr-FR" dirty="0" smtClean="0">
                <a:latin typeface="Times New Roman" pitchFamily="18" charset="0"/>
                <a:cs typeface="Times New Roman" pitchFamily="18" charset="0"/>
              </a:rPr>
              <a:t>7- souvent </a:t>
            </a:r>
            <a:r>
              <a:rPr lang="fr-FR" dirty="0" smtClean="0">
                <a:latin typeface="Times New Roman" pitchFamily="18" charset="0"/>
                <a:cs typeface="Times New Roman" pitchFamily="18" charset="0"/>
              </a:rPr>
              <a:t>sous-traitées, donc avec du personnel connaissant peu ou pas du tout les lieux,</a:t>
            </a:r>
          </a:p>
          <a:p>
            <a:pPr lvl="0" algn="just">
              <a:lnSpc>
                <a:spcPct val="150000"/>
              </a:lnSpc>
            </a:pPr>
            <a:r>
              <a:rPr lang="fr-FR" dirty="0" smtClean="0">
                <a:latin typeface="Times New Roman" pitchFamily="18" charset="0"/>
                <a:cs typeface="Times New Roman" pitchFamily="18" charset="0"/>
              </a:rPr>
              <a:t>8- qui </a:t>
            </a:r>
            <a:r>
              <a:rPr lang="fr-FR" dirty="0" smtClean="0">
                <a:latin typeface="Times New Roman" pitchFamily="18" charset="0"/>
                <a:cs typeface="Times New Roman" pitchFamily="18" charset="0"/>
              </a:rPr>
              <a:t>peuvent s’effectuer de jour comme de nuit,</a:t>
            </a:r>
          </a:p>
          <a:p>
            <a:pPr lvl="0" algn="just">
              <a:lnSpc>
                <a:spcPct val="150000"/>
              </a:lnSpc>
            </a:pP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9- souvent </a:t>
            </a:r>
            <a:r>
              <a:rPr lang="fr-FR" dirty="0" smtClean="0">
                <a:latin typeface="Times New Roman" pitchFamily="18" charset="0"/>
                <a:cs typeface="Times New Roman" pitchFamily="18" charset="0"/>
              </a:rPr>
              <a:t>dans des espaces clos, mal éclairés, exigus voire insalubres, </a:t>
            </a:r>
            <a:r>
              <a:rPr lang="fr-FR" dirty="0" smtClean="0">
                <a:latin typeface="Times New Roman" pitchFamily="18" charset="0"/>
                <a:cs typeface="Times New Roman" pitchFamily="18" charset="0"/>
              </a:rPr>
              <a:t>…</a:t>
            </a:r>
          </a:p>
          <a:p>
            <a:pPr algn="just">
              <a:lnSpc>
                <a:spcPct val="150000"/>
              </a:lnSpc>
            </a:pPr>
            <a:r>
              <a:rPr lang="fr-FR" dirty="0" smtClean="0">
                <a:latin typeface="Times New Roman" pitchFamily="18" charset="0"/>
                <a:cs typeface="Times New Roman" pitchFamily="18" charset="0"/>
              </a:rPr>
              <a:t>	C’est </a:t>
            </a:r>
            <a:r>
              <a:rPr lang="fr-FR" dirty="0" smtClean="0">
                <a:latin typeface="Times New Roman" pitchFamily="18" charset="0"/>
                <a:cs typeface="Times New Roman" pitchFamily="18" charset="0"/>
              </a:rPr>
              <a:t>pourquoi ces conditions de travail soulèvent généralement des problèmes de sécurité, et par conséquent doivent faire l’objet d’une attention particulière pour en maîtriser les risques.</a:t>
            </a:r>
            <a:endParaRPr lang="fr-FR" dirty="0" smtClean="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	Par </a:t>
            </a:r>
            <a:r>
              <a:rPr lang="fr-FR" dirty="0" smtClean="0">
                <a:latin typeface="Times New Roman" pitchFamily="18" charset="0"/>
                <a:cs typeface="Times New Roman" pitchFamily="18" charset="0"/>
              </a:rPr>
              <a:t>ailleurs, plus encore que dans toute autre activité, les accidents liés à la maintenance se caractérisent par leurs causes multiples : cela augmente d’autant les risques dans un secteur où le salarié y est, par nature, davantage exposé que dans la production</a:t>
            </a:r>
            <a:r>
              <a:rPr lang="fr-FR" dirty="0" smtClean="0">
                <a:latin typeface="Times New Roman" pitchFamily="18" charset="0"/>
                <a:cs typeface="Times New Roman" pitchFamily="18" charset="0"/>
              </a:rPr>
              <a:t>.</a:t>
            </a: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500034" y="1214422"/>
            <a:ext cx="7929618" cy="4662815"/>
          </a:xfrm>
          <a:prstGeom prst="rect">
            <a:avLst/>
          </a:prstGeom>
          <a:noFill/>
        </p:spPr>
        <p:txBody>
          <a:bodyPr wrap="square" rtlCol="0">
            <a:spAutoFit/>
          </a:bodyPr>
          <a:lstStyle/>
          <a:p>
            <a:pPr algn="just">
              <a:lnSpc>
                <a:spcPct val="150000"/>
              </a:lnSpc>
            </a:pPr>
            <a:r>
              <a:rPr lang="fr-FR"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La </a:t>
            </a:r>
            <a:r>
              <a:rPr lang="fr-FR" sz="2000" dirty="0" smtClean="0">
                <a:latin typeface="Times New Roman" pitchFamily="18" charset="0"/>
                <a:cs typeface="Times New Roman" pitchFamily="18" charset="0"/>
              </a:rPr>
              <a:t>prévention des risques professionnels </a:t>
            </a:r>
            <a:r>
              <a:rPr lang="fr-FR" sz="2000" u="sng" dirty="0" smtClean="0">
                <a:latin typeface="Times New Roman" pitchFamily="18" charset="0"/>
                <a:cs typeface="Times New Roman" pitchFamily="18" charset="0"/>
              </a:rPr>
              <a:t>ne peut pas être identique</a:t>
            </a:r>
            <a:r>
              <a:rPr lang="fr-FR" sz="2000" dirty="0" smtClean="0">
                <a:latin typeface="Times New Roman" pitchFamily="18" charset="0"/>
                <a:cs typeface="Times New Roman" pitchFamily="18" charset="0"/>
              </a:rPr>
              <a:t> pour une maintenance préventive, effectuée régulièrement et préparée, ou pour une maintenance corrective, effectuée inopinément (accidentellement</a:t>
            </a:r>
            <a:r>
              <a:rPr lang="fr-FR" sz="2000" dirty="0" smtClean="0">
                <a:latin typeface="Times New Roman" pitchFamily="18" charset="0"/>
                <a:cs typeface="Times New Roman" pitchFamily="18" charset="0"/>
              </a:rPr>
              <a:t>):</a:t>
            </a:r>
          </a:p>
          <a:p>
            <a:pPr algn="just">
              <a:lnSpc>
                <a:spcPct val="150000"/>
              </a:lnSpc>
            </a:pPr>
            <a:r>
              <a:rPr lang="fr-FR" sz="2000" dirty="0" smtClean="0">
                <a:latin typeface="Times New Roman" pitchFamily="18" charset="0"/>
                <a:cs typeface="Times New Roman" pitchFamily="18" charset="0"/>
              </a:rPr>
              <a:t> </a:t>
            </a:r>
            <a:endParaRPr lang="fr-FR" sz="2000" dirty="0" smtClean="0">
              <a:latin typeface="Times New Roman" pitchFamily="18" charset="0"/>
              <a:cs typeface="Times New Roman" pitchFamily="18" charset="0"/>
            </a:endParaRPr>
          </a:p>
          <a:p>
            <a:pPr lvl="1" algn="just">
              <a:lnSpc>
                <a:spcPct val="150000"/>
              </a:lnSpc>
              <a:buFont typeface="Arial" pitchFamily="34" charset="0"/>
              <a:buChar char="•"/>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dans le premier cas, on peut prévoir les dispositifs de protection qui permettront de minimiser les risques d'accidents ou d'exposition, </a:t>
            </a:r>
          </a:p>
          <a:p>
            <a:pPr lvl="1" algn="just">
              <a:lnSpc>
                <a:spcPct val="150000"/>
              </a:lnSpc>
              <a:buFont typeface="Arial" pitchFamily="34" charset="0"/>
              <a:buChar char="•"/>
            </a:pPr>
            <a:r>
              <a:rPr lang="fr-FR" sz="2000" dirty="0" smtClean="0">
                <a:latin typeface="Times New Roman" pitchFamily="18" charset="0"/>
                <a:cs typeface="Times New Roman" pitchFamily="18" charset="0"/>
              </a:rPr>
              <a:t>dans </a:t>
            </a:r>
            <a:r>
              <a:rPr lang="fr-FR" sz="2000" dirty="0" smtClean="0">
                <a:latin typeface="Times New Roman" pitchFamily="18" charset="0"/>
                <a:cs typeface="Times New Roman" pitchFamily="18" charset="0"/>
              </a:rPr>
              <a:t>le deuxième cas, une analyse des risques spécifiques devra être menée préalablement à chaque intervention afin de procéder à la mise en place des procédures et outils de prévention adéquats</a:t>
            </a:r>
            <a:r>
              <a:rPr lang="fr-FR" sz="2000" dirty="0" smtClean="0">
                <a:latin typeface="Times New Roman" pitchFamily="18" charset="0"/>
                <a:cs typeface="Times New Roman" pitchFamily="18" charset="0"/>
              </a:rPr>
              <a:t>.</a:t>
            </a:r>
          </a:p>
          <a:p>
            <a:pPr algn="just">
              <a:lnSpc>
                <a:spcPct val="150000"/>
              </a:lnSpc>
            </a:pPr>
            <a:endParaRPr lang="fr-FR"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714356"/>
            <a:ext cx="8424936" cy="4524315"/>
          </a:xfrm>
          <a:prstGeom prst="rect">
            <a:avLst/>
          </a:prstGeom>
        </p:spPr>
        <p:txBody>
          <a:bodyPr wrap="square">
            <a:spAutoFit/>
          </a:bodyPr>
          <a:lstStyle/>
          <a:p>
            <a:r>
              <a:rPr lang="fr-FR" dirty="0" smtClean="0">
                <a:latin typeface="Times New Roman" pitchFamily="18" charset="0"/>
                <a:cs typeface="Times New Roman" pitchFamily="18" charset="0"/>
              </a:rPr>
              <a:t> </a:t>
            </a:r>
          </a:p>
          <a:p>
            <a:pPr lvl="0">
              <a:lnSpc>
                <a:spcPct val="150000"/>
              </a:lnSpc>
            </a:pPr>
            <a:r>
              <a:rPr lang="fr-FR" sz="2000" b="1" dirty="0" smtClean="0">
                <a:latin typeface="Times New Roman" pitchFamily="18" charset="0"/>
                <a:cs typeface="Times New Roman" pitchFamily="18" charset="0"/>
              </a:rPr>
              <a:t>Introduction </a:t>
            </a:r>
            <a:endParaRPr lang="fr-FR" sz="2000" dirty="0" smtClean="0">
              <a:latin typeface="Times New Roman" pitchFamily="18" charset="0"/>
              <a:cs typeface="Times New Roman" pitchFamily="18" charset="0"/>
            </a:endParaRPr>
          </a:p>
          <a:p>
            <a:pPr algn="just">
              <a:lnSpc>
                <a:spcPct val="150000"/>
              </a:lnSpc>
            </a:pPr>
            <a:r>
              <a:rPr lang="fr-FR" sz="2000" dirty="0" smtClean="0">
                <a:latin typeface="Times New Roman" pitchFamily="18" charset="0"/>
                <a:cs typeface="Times New Roman" pitchFamily="18" charset="0"/>
              </a:rPr>
              <a:t>	Les </a:t>
            </a:r>
            <a:r>
              <a:rPr lang="fr-FR" sz="2000" dirty="0" smtClean="0">
                <a:latin typeface="Times New Roman" pitchFamily="18" charset="0"/>
                <a:cs typeface="Times New Roman" pitchFamily="18" charset="0"/>
              </a:rPr>
              <a:t>activités de maintenance sont très </a:t>
            </a:r>
            <a:r>
              <a:rPr lang="fr-FR" sz="2000" dirty="0" smtClean="0">
                <a:latin typeface="Times New Roman" pitchFamily="18" charset="0"/>
                <a:cs typeface="Times New Roman" pitchFamily="18" charset="0"/>
              </a:rPr>
              <a:t>accidentogène </a:t>
            </a:r>
            <a:r>
              <a:rPr lang="fr-FR" sz="2000" dirty="0" smtClean="0">
                <a:latin typeface="Times New Roman" pitchFamily="18" charset="0"/>
                <a:cs typeface="Times New Roman" pitchFamily="18" charset="0"/>
              </a:rPr>
              <a:t>et exposent les salariés à des risques variés. De plus, les organisations du travail de maintenance se sont fortement diversifiées. Elles ont complexifié les systèmes sociotechniques, dans lesquels les activités de maintenance s'insèrent, et peuvent ainsi contribuer à générer des risques.</a:t>
            </a:r>
          </a:p>
          <a:p>
            <a:pPr algn="just">
              <a:lnSpc>
                <a:spcPct val="150000"/>
              </a:lnSpc>
            </a:pPr>
            <a:r>
              <a:rPr lang="fr-FR" sz="2000" dirty="0" smtClean="0">
                <a:latin typeface="Times New Roman" pitchFamily="18" charset="0"/>
                <a:cs typeface="Times New Roman" pitchFamily="18" charset="0"/>
              </a:rPr>
              <a:t>	Les </a:t>
            </a:r>
            <a:r>
              <a:rPr lang="fr-FR" sz="2000" dirty="0" smtClean="0">
                <a:latin typeface="Times New Roman" pitchFamily="18" charset="0"/>
                <a:cs typeface="Times New Roman" pitchFamily="18" charset="0"/>
              </a:rPr>
              <a:t>opérateurs de maintenance sont plus fréquemment accidentés que leurs collègues de production. Les accidents dont ils sont victimes sont également plus graves. </a:t>
            </a:r>
            <a:endParaRPr lang="fr-FR" sz="2000" dirty="0">
              <a:latin typeface="Times New Roman" pitchFamily="18" charset="0"/>
              <a:cs typeface="Times New Roman" pitchFamily="18" charset="0"/>
            </a:endParaRPr>
          </a:p>
        </p:txBody>
      </p:sp>
      <p:sp>
        <p:nvSpPr>
          <p:cNvPr id="3" name="ZoneTexte 2"/>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1802858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1142984"/>
            <a:ext cx="7786742" cy="4247317"/>
          </a:xfrm>
          <a:prstGeom prst="rect">
            <a:avLst/>
          </a:prstGeom>
        </p:spPr>
        <p:txBody>
          <a:bodyPr wrap="square">
            <a:spAutoFit/>
          </a:bodyPr>
          <a:lstStyle/>
          <a:p>
            <a:pPr algn="just">
              <a:lnSpc>
                <a:spcPct val="150000"/>
              </a:lnSpc>
            </a:pPr>
            <a:r>
              <a:rPr lang="fr-FR" sz="2000" dirty="0" smtClean="0">
                <a:latin typeface="Times New Roman" pitchFamily="18" charset="0"/>
                <a:cs typeface="Times New Roman" pitchFamily="18" charset="0"/>
              </a:rPr>
              <a:t>	L’intégration </a:t>
            </a:r>
            <a:r>
              <a:rPr lang="fr-FR" sz="2000" dirty="0" smtClean="0">
                <a:latin typeface="Times New Roman" pitchFamily="18" charset="0"/>
                <a:cs typeface="Times New Roman" pitchFamily="18" charset="0"/>
              </a:rPr>
              <a:t>des exigences de maintenance lors de </a:t>
            </a:r>
            <a:r>
              <a:rPr lang="fr-FR" sz="2000" u="sng" dirty="0" smtClean="0">
                <a:solidFill>
                  <a:srgbClr val="FF0000"/>
                </a:solidFill>
                <a:latin typeface="Times New Roman" pitchFamily="18" charset="0"/>
                <a:cs typeface="Times New Roman" pitchFamily="18" charset="0"/>
              </a:rPr>
              <a:t>la conception des machines</a:t>
            </a:r>
            <a:r>
              <a:rPr lang="fr-FR" sz="2000" dirty="0" smtClean="0">
                <a:latin typeface="Times New Roman" pitchFamily="18" charset="0"/>
                <a:cs typeface="Times New Roman" pitchFamily="18" charset="0"/>
              </a:rPr>
              <a:t> est une étape nécessaire pour que les utilisateurs finaux de la machine ne se retrouvent pas avec des machines trop difficiles ou dangereuses à entretenir.</a:t>
            </a:r>
          </a:p>
          <a:p>
            <a:pPr algn="just">
              <a:lnSpc>
                <a:spcPct val="150000"/>
              </a:lnSpc>
            </a:pPr>
            <a:r>
              <a:rPr lang="fr-FR" sz="2000" dirty="0" smtClean="0">
                <a:latin typeface="Times New Roman" pitchFamily="18" charset="0"/>
                <a:cs typeface="Times New Roman" pitchFamily="18" charset="0"/>
              </a:rPr>
              <a:t>	De </a:t>
            </a:r>
            <a:r>
              <a:rPr lang="fr-FR" sz="2000" dirty="0" smtClean="0">
                <a:latin typeface="Times New Roman" pitchFamily="18" charset="0"/>
                <a:cs typeface="Times New Roman" pitchFamily="18" charset="0"/>
              </a:rPr>
              <a:t>même, il est essentiel, dès </a:t>
            </a:r>
            <a:r>
              <a:rPr lang="fr-FR" sz="2000" u="sng" dirty="0" smtClean="0">
                <a:latin typeface="Times New Roman" pitchFamily="18" charset="0"/>
                <a:cs typeface="Times New Roman" pitchFamily="18" charset="0"/>
              </a:rPr>
              <a:t>la conception d’un lieu de travail</a:t>
            </a:r>
            <a:r>
              <a:rPr lang="fr-FR" sz="2000" dirty="0" smtClean="0">
                <a:latin typeface="Times New Roman" pitchFamily="18" charset="0"/>
                <a:cs typeface="Times New Roman" pitchFamily="18" charset="0"/>
              </a:rPr>
              <a:t>, de prévoir le déroulement des opérations de maintenance et d’envisager les interventions ultérieures. L’équipe de conception doit prendre en compte l’ensemble de ces impératifs afin d’intégrer des dispositifs et d’assurer la santé et la sécurité des opérateurs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a:t>
            </a:r>
            <a:r>
              <a:rPr lang="fr-FR" sz="2000" b="1" dirty="0" smtClean="0">
                <a:latin typeface="Times New Roman" pitchFamily="18" charset="0"/>
                <a:cs typeface="Times New Roman" pitchFamily="18" charset="0"/>
              </a:rPr>
              <a:t>1</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risques</a:t>
            </a:r>
            <a:endParaRPr lang="fr-FR" sz="2000" dirty="0" smtClean="0">
              <a:latin typeface="Times New Roman" pitchFamily="18" charset="0"/>
              <a:cs typeface="Times New Roman" pitchFamily="18" charset="0"/>
            </a:endParaRPr>
          </a:p>
        </p:txBody>
      </p:sp>
      <p:sp>
        <p:nvSpPr>
          <p:cNvPr id="8" name="ZoneTexte 7"/>
          <p:cNvSpPr txBox="1"/>
          <p:nvPr/>
        </p:nvSpPr>
        <p:spPr>
          <a:xfrm>
            <a:off x="571472" y="1071546"/>
            <a:ext cx="8143932" cy="4524315"/>
          </a:xfrm>
          <a:prstGeom prst="rect">
            <a:avLst/>
          </a:prstGeom>
          <a:noFill/>
        </p:spPr>
        <p:txBody>
          <a:bodyPr wrap="square" rtlCol="0">
            <a:spAutoFit/>
          </a:bodyPr>
          <a:lstStyle/>
          <a:p>
            <a:pPr algn="just">
              <a:lnSpc>
                <a:spcPct val="150000"/>
              </a:lnSpc>
            </a:pPr>
            <a:r>
              <a:rPr lang="fr-FR" dirty="0" smtClean="0">
                <a:latin typeface="Times New Roman" pitchFamily="18" charset="0"/>
                <a:cs typeface="Times New Roman" pitchFamily="18" charset="0"/>
              </a:rPr>
              <a:t>Les accidents du travail liés à la maintenance sont nombreux et souvent graves. </a:t>
            </a:r>
            <a:r>
              <a:rPr lang="fr-FR" b="1" dirty="0" smtClean="0">
                <a:latin typeface="Times New Roman" pitchFamily="18" charset="0"/>
                <a:cs typeface="Times New Roman" pitchFamily="18" charset="0"/>
              </a:rPr>
              <a:t>Entre 15 et 20 % de l'ensemble des accidents du travail et 10 à 15 % des accidents mortels survenus en Europe en 2006 étaient liés aux opérations de maintenance</a:t>
            </a:r>
            <a:r>
              <a:rPr lang="fr-FR" dirty="0" smtClean="0">
                <a:latin typeface="Times New Roman" pitchFamily="18" charset="0"/>
                <a:cs typeface="Times New Roman" pitchFamily="18" charset="0"/>
              </a:rPr>
              <a:t>.</a:t>
            </a:r>
          </a:p>
          <a:p>
            <a:pPr algn="just">
              <a:lnSpc>
                <a:spcPct val="150000"/>
              </a:lnSpc>
            </a:pPr>
            <a:r>
              <a:rPr lang="fr-FR" dirty="0" smtClean="0">
                <a:latin typeface="Times New Roman" pitchFamily="18" charset="0"/>
                <a:cs typeface="Times New Roman" pitchFamily="18" charset="0"/>
              </a:rPr>
              <a:t>Ces accidents concernent tous les types de maintenance, même si la maintenance corrective immédiate ou urgente reste la plus accidentogène.</a:t>
            </a:r>
          </a:p>
          <a:p>
            <a:pPr algn="just">
              <a:lnSpc>
                <a:spcPct val="150000"/>
              </a:lnSpc>
            </a:pPr>
            <a:r>
              <a:rPr lang="fr-FR" b="1" dirty="0" smtClean="0">
                <a:solidFill>
                  <a:srgbClr val="FF0000"/>
                </a:solidFill>
                <a:latin typeface="Times New Roman" pitchFamily="18" charset="0"/>
                <a:cs typeface="Times New Roman" pitchFamily="18" charset="0"/>
              </a:rPr>
              <a:t>La maintenance constitue une activité à risque, quels que soient les personnels qui la réalisent </a:t>
            </a:r>
            <a:r>
              <a:rPr lang="fr-FR" b="1" dirty="0" smtClean="0">
                <a:latin typeface="Times New Roman" pitchFamily="18" charset="0"/>
                <a:cs typeface="Times New Roman" pitchFamily="18" charset="0"/>
              </a:rPr>
              <a:t>: personnels spécialisés </a:t>
            </a:r>
            <a:r>
              <a:rPr lang="fr-FR" dirty="0" smtClean="0">
                <a:latin typeface="Times New Roman" pitchFamily="18" charset="0"/>
                <a:cs typeface="Times New Roman" pitchFamily="18" charset="0"/>
              </a:rPr>
              <a:t>de maintenance, mais aussi opérateurs de production chargés d’effectuer de telles interventions. De plus, une maintenance tardive ou inadaptée (dépannage au lieu d'une réparation, par exemple) contribue aux accidents dont sont victimes les utilisateurs des équipements concernés.</a:t>
            </a:r>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642910" y="1571612"/>
            <a:ext cx="7715304" cy="3139321"/>
          </a:xfrm>
          <a:prstGeom prst="rect">
            <a:avLst/>
          </a:prstGeom>
          <a:noFill/>
        </p:spPr>
        <p:txBody>
          <a:bodyPr wrap="square" rtlCol="0">
            <a:spAutoFit/>
          </a:bodyPr>
          <a:lstStyle/>
          <a:p>
            <a:pPr algn="just">
              <a:lnSpc>
                <a:spcPct val="150000"/>
              </a:lnSpc>
            </a:pPr>
            <a:r>
              <a:rPr lang="fr-FR" sz="2000" dirty="0" smtClean="0"/>
              <a:t>Les personnels de maintenance peuvent en outre développer différentes maladies professionnelles, telles que les troubles </a:t>
            </a:r>
            <a:r>
              <a:rPr lang="fr-FR" sz="2000" dirty="0" err="1" smtClean="0"/>
              <a:t>musculo</a:t>
            </a:r>
            <a:r>
              <a:rPr lang="fr-FR" sz="2000" dirty="0" smtClean="0"/>
              <a:t>-squelettiques (TMS) </a:t>
            </a:r>
            <a:r>
              <a:rPr lang="ar-SA" sz="2000" dirty="0" smtClean="0"/>
              <a:t>الجهاز العضلي </a:t>
            </a:r>
            <a:r>
              <a:rPr lang="ar-SA" sz="2000" dirty="0" err="1" smtClean="0"/>
              <a:t>والعضمي</a:t>
            </a:r>
            <a:r>
              <a:rPr lang="fr-FR" sz="2000" dirty="0" smtClean="0"/>
              <a:t>, les cancers professionnels ou les surdités professionnelles, etc. Néanmoins, peu de chiffres sur les maladies professionnelles de ces salariés sont disponibles.</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714348" y="1000108"/>
            <a:ext cx="7572428" cy="4154984"/>
          </a:xfrm>
          <a:prstGeom prst="rect">
            <a:avLst/>
          </a:prstGeom>
          <a:noFill/>
        </p:spPr>
        <p:txBody>
          <a:bodyPr wrap="square" rtlCol="0">
            <a:spAutoFit/>
          </a:bodyPr>
          <a:lstStyle/>
          <a:p>
            <a:r>
              <a:rPr lang="fr-FR" dirty="0" smtClean="0"/>
              <a:t> </a:t>
            </a:r>
          </a:p>
          <a:p>
            <a:pPr lvl="0">
              <a:lnSpc>
                <a:spcPct val="150000"/>
              </a:lnSpc>
            </a:pPr>
            <a:r>
              <a:rPr lang="fr-FR" sz="2000" b="1" dirty="0" smtClean="0">
                <a:solidFill>
                  <a:srgbClr val="FF0000"/>
                </a:solidFill>
                <a:latin typeface="Times New Roman" pitchFamily="18" charset="0"/>
                <a:cs typeface="Times New Roman" pitchFamily="18" charset="0"/>
              </a:rPr>
              <a:t>1-</a:t>
            </a:r>
            <a:r>
              <a:rPr lang="fr-FR" b="1" dirty="0" smtClean="0">
                <a:solidFill>
                  <a:srgbClr val="FF0000"/>
                </a:solidFill>
              </a:rPr>
              <a:t> Maitrise </a:t>
            </a:r>
            <a:r>
              <a:rPr lang="fr-FR" b="1" dirty="0" smtClean="0">
                <a:solidFill>
                  <a:srgbClr val="FF0000"/>
                </a:solidFill>
              </a:rPr>
              <a:t>des opérations de maintenances</a:t>
            </a:r>
            <a:r>
              <a:rPr lang="fr-FR" b="1" dirty="0" smtClean="0"/>
              <a:t> </a:t>
            </a:r>
            <a:endParaRPr lang="fr-FR" dirty="0" smtClean="0"/>
          </a:p>
          <a:p>
            <a:pPr>
              <a:lnSpc>
                <a:spcPct val="150000"/>
              </a:lnSpc>
            </a:pPr>
            <a:r>
              <a:rPr lang="fr-FR" b="1" dirty="0" smtClean="0"/>
              <a:t>Les opérations de maintenance doivent être considérées comme dangereuses par nature </a:t>
            </a:r>
            <a:r>
              <a:rPr lang="fr-FR" b="1" dirty="0" smtClean="0"/>
              <a:t>:</a:t>
            </a:r>
          </a:p>
          <a:p>
            <a:pPr>
              <a:lnSpc>
                <a:spcPct val="150000"/>
              </a:lnSpc>
            </a:pPr>
            <a:endParaRPr lang="fr-FR" dirty="0" smtClean="0"/>
          </a:p>
          <a:p>
            <a:pPr lvl="1">
              <a:lnSpc>
                <a:spcPct val="150000"/>
              </a:lnSpc>
              <a:buFont typeface="Arial" pitchFamily="34" charset="0"/>
              <a:buChar char="•"/>
            </a:pPr>
            <a:r>
              <a:rPr lang="fr-FR" sz="2000" dirty="0" smtClean="0"/>
              <a:t>Perte d’une partie de la sécurité prévue par le constructeur,</a:t>
            </a:r>
          </a:p>
          <a:p>
            <a:pPr lvl="1">
              <a:lnSpc>
                <a:spcPct val="150000"/>
              </a:lnSpc>
              <a:buFont typeface="Arial" pitchFamily="34" charset="0"/>
              <a:buChar char="•"/>
            </a:pPr>
            <a:r>
              <a:rPr lang="fr-FR" sz="2000" dirty="0" smtClean="0"/>
              <a:t>Travail en présence du danger</a:t>
            </a:r>
            <a:r>
              <a:rPr lang="fr-FR" sz="2000" dirty="0" smtClean="0"/>
              <a:t>,</a:t>
            </a:r>
          </a:p>
          <a:p>
            <a:pPr lvl="1">
              <a:lnSpc>
                <a:spcPct val="150000"/>
              </a:lnSpc>
              <a:buFont typeface="Arial" pitchFamily="34" charset="0"/>
              <a:buChar char="•"/>
            </a:pPr>
            <a:r>
              <a:rPr lang="fr-FR" sz="2000" dirty="0" smtClean="0"/>
              <a:t>Impératifs de disponibilité de l’outil de production.(</a:t>
            </a:r>
            <a:r>
              <a:rPr lang="ar-DZ" sz="2000" dirty="0" smtClean="0"/>
              <a:t>حتمية</a:t>
            </a:r>
            <a:r>
              <a:rPr lang="fr-FR" sz="2000" dirty="0" smtClean="0"/>
              <a:t>)</a:t>
            </a:r>
          </a:p>
          <a:p>
            <a:pPr lvl="1">
              <a:lnSpc>
                <a:spcPct val="150000"/>
              </a:lnSpc>
            </a:pPr>
            <a:endParaRPr lang="fr-FR" dirty="0" smtClean="0"/>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4" name="ZoneTexte 3"/>
          <p:cNvSpPr txBox="1"/>
          <p:nvPr/>
        </p:nvSpPr>
        <p:spPr>
          <a:xfrm>
            <a:off x="642910" y="1071546"/>
            <a:ext cx="8001056" cy="4355038"/>
          </a:xfrm>
          <a:prstGeom prst="rect">
            <a:avLst/>
          </a:prstGeom>
          <a:noFill/>
        </p:spPr>
        <p:txBody>
          <a:bodyPr wrap="square" rtlCol="0">
            <a:spAutoFit/>
          </a:bodyPr>
          <a:lstStyle/>
          <a:p>
            <a:pPr lvl="0">
              <a:lnSpc>
                <a:spcPct val="150000"/>
              </a:lnSpc>
            </a:pPr>
            <a:r>
              <a:rPr lang="fr-FR" sz="2000" b="1" dirty="0" smtClean="0">
                <a:solidFill>
                  <a:srgbClr val="FF0000"/>
                </a:solidFill>
                <a:latin typeface="Times New Roman" pitchFamily="18" charset="0"/>
                <a:cs typeface="Times New Roman" pitchFamily="18" charset="0"/>
              </a:rPr>
              <a:t>2- Réponse </a:t>
            </a:r>
            <a:r>
              <a:rPr lang="fr-FR" sz="2000" b="1" dirty="0" smtClean="0">
                <a:solidFill>
                  <a:srgbClr val="FF0000"/>
                </a:solidFill>
                <a:latin typeface="Times New Roman" pitchFamily="18" charset="0"/>
                <a:cs typeface="Times New Roman" pitchFamily="18" charset="0"/>
              </a:rPr>
              <a:t>réglementaire </a:t>
            </a:r>
            <a:endParaRPr lang="fr-FR" sz="2000" dirty="0" smtClean="0">
              <a:solidFill>
                <a:srgbClr val="FF0000"/>
              </a:solidFill>
              <a:latin typeface="Times New Roman" pitchFamily="18" charset="0"/>
              <a:cs typeface="Times New Roman" pitchFamily="18" charset="0"/>
            </a:endParaRPr>
          </a:p>
          <a:p>
            <a:pPr>
              <a:lnSpc>
                <a:spcPct val="150000"/>
              </a:lnSpc>
            </a:pPr>
            <a:r>
              <a:rPr lang="fr-FR" sz="2000" dirty="0" smtClean="0">
                <a:latin typeface="Times New Roman" pitchFamily="18" charset="0"/>
                <a:cs typeface="Times New Roman" pitchFamily="18" charset="0"/>
              </a:rPr>
              <a:t>Les équipements doivent être conçus et construits de façon que leur mise en place, leur utilisation, leur réglage, leur maintenance n’exposent pas les personnes à un risque d’atteinte à leur sécurité ou à leur santé… </a:t>
            </a:r>
          </a:p>
          <a:p>
            <a:pPr lvl="0" algn="ctr">
              <a:lnSpc>
                <a:spcPct val="150000"/>
              </a:lnSpc>
              <a:spcBef>
                <a:spcPts val="600"/>
              </a:spcBef>
              <a:spcAft>
                <a:spcPts val="600"/>
              </a:spcAft>
            </a:pPr>
            <a:r>
              <a:rPr lang="fr-FR" sz="2000" b="1" dirty="0" smtClean="0">
                <a:latin typeface="Times New Roman" pitchFamily="18" charset="0"/>
                <a:cs typeface="Times New Roman" pitchFamily="18" charset="0"/>
              </a:rPr>
              <a:t>La réglementation est en avance sur la réalité des entreprises</a:t>
            </a:r>
            <a:endParaRPr lang="fr-FR" sz="2000" dirty="0" smtClean="0">
              <a:latin typeface="Times New Roman" pitchFamily="18" charset="0"/>
              <a:cs typeface="Times New Roman" pitchFamily="18" charset="0"/>
            </a:endParaRPr>
          </a:p>
          <a:p>
            <a:pPr>
              <a:lnSpc>
                <a:spcPct val="150000"/>
              </a:lnSpc>
            </a:pPr>
            <a:r>
              <a:rPr lang="fr-FR" sz="2000" b="1" dirty="0" smtClean="0">
                <a:latin typeface="Times New Roman" pitchFamily="18" charset="0"/>
                <a:cs typeface="Times New Roman" pitchFamily="18" charset="0"/>
              </a:rPr>
              <a:t> </a:t>
            </a:r>
            <a:r>
              <a:rPr lang="fr-FR" sz="2000" b="1" dirty="0" smtClean="0">
                <a:solidFill>
                  <a:srgbClr val="FF0000"/>
                </a:solidFill>
                <a:latin typeface="Times New Roman" pitchFamily="18" charset="0"/>
                <a:cs typeface="Times New Roman" pitchFamily="18" charset="0"/>
              </a:rPr>
              <a:t>3- </a:t>
            </a:r>
            <a:r>
              <a:rPr lang="fr-FR" sz="2000" b="1" dirty="0" smtClean="0">
                <a:solidFill>
                  <a:srgbClr val="FF0000"/>
                </a:solidFill>
                <a:latin typeface="Times New Roman" pitchFamily="18" charset="0"/>
                <a:cs typeface="Times New Roman" pitchFamily="18" charset="0"/>
              </a:rPr>
              <a:t>Responsabilité juridique des intervenants</a:t>
            </a:r>
          </a:p>
          <a:p>
            <a:pPr algn="ctr">
              <a:lnSpc>
                <a:spcPct val="150000"/>
              </a:lnSpc>
            </a:pPr>
            <a:r>
              <a:rPr lang="fr-FR" b="1" dirty="0" smtClean="0">
                <a:latin typeface="Times New Roman" pitchFamily="18" charset="0"/>
                <a:cs typeface="Times New Roman" pitchFamily="18" charset="0"/>
              </a:rPr>
              <a:t>Voir Article et code </a:t>
            </a:r>
            <a:r>
              <a:rPr lang="fr-FR" b="1" dirty="0" smtClean="0">
                <a:latin typeface="Times New Roman" pitchFamily="18" charset="0"/>
                <a:cs typeface="Times New Roman" pitchFamily="18" charset="0"/>
              </a:rPr>
              <a:t>du travail </a:t>
            </a:r>
            <a:endParaRPr lang="fr-FR" dirty="0" smtClean="0">
              <a:latin typeface="Times New Roman" pitchFamily="18" charset="0"/>
              <a:cs typeface="Times New Roman" pitchFamily="18" charset="0"/>
            </a:endParaRPr>
          </a:p>
          <a:p>
            <a:pPr>
              <a:lnSpc>
                <a:spcPct val="150000"/>
              </a:lnSpc>
            </a:pPr>
            <a:r>
              <a:rPr lang="fr-FR" sz="2000" b="1" dirty="0" smtClean="0">
                <a:latin typeface="Times New Roman" pitchFamily="18" charset="0"/>
                <a:cs typeface="Times New Roman" pitchFamily="18" charset="0"/>
              </a:rPr>
              <a:t>« le chef d’établissement prend les mesures nécessaires pour assurer le sécurité et protéger la santé physique et </a:t>
            </a:r>
            <a:r>
              <a:rPr lang="fr-FR" sz="2000" b="1" dirty="0" smtClean="0">
                <a:latin typeface="Times New Roman" pitchFamily="18" charset="0"/>
                <a:cs typeface="Times New Roman" pitchFamily="18" charset="0"/>
              </a:rPr>
              <a:t>mentale </a:t>
            </a:r>
            <a:r>
              <a:rPr lang="fr-FR" sz="2000" b="1" dirty="0" smtClean="0">
                <a:latin typeface="Times New Roman" pitchFamily="18" charset="0"/>
                <a:cs typeface="Times New Roman" pitchFamily="18" charset="0"/>
              </a:rPr>
              <a:t>des travailleurs… »</a:t>
            </a:r>
            <a:endParaRPr lang="fr-FR" sz="2000" b="1"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4" name="ZoneTexte 3"/>
          <p:cNvSpPr txBox="1"/>
          <p:nvPr/>
        </p:nvSpPr>
        <p:spPr>
          <a:xfrm>
            <a:off x="714348" y="1000108"/>
            <a:ext cx="7929618" cy="4801314"/>
          </a:xfrm>
          <a:prstGeom prst="rect">
            <a:avLst/>
          </a:prstGeom>
          <a:noFill/>
        </p:spPr>
        <p:txBody>
          <a:bodyPr wrap="square" rtlCol="0">
            <a:spAutoFit/>
          </a:bodyPr>
          <a:lstStyle/>
          <a:p>
            <a:pPr>
              <a:lnSpc>
                <a:spcPct val="150000"/>
              </a:lnSpc>
            </a:pPr>
            <a:r>
              <a:rPr lang="fr-FR" sz="2000" dirty="0" smtClean="0">
                <a:latin typeface="Times New Roman" pitchFamily="18" charset="0"/>
                <a:cs typeface="Times New Roman" pitchFamily="18" charset="0"/>
              </a:rPr>
              <a:t>Exemple </a:t>
            </a:r>
            <a:r>
              <a:rPr lang="fr-FR" sz="2000" dirty="0" smtClean="0">
                <a:latin typeface="Times New Roman" pitchFamily="18" charset="0"/>
                <a:cs typeface="Times New Roman" pitchFamily="18" charset="0"/>
              </a:rPr>
              <a:t>d’une loi </a:t>
            </a:r>
            <a:r>
              <a:rPr lang="fr-FR" sz="2000" dirty="0" smtClean="0">
                <a:latin typeface="Times New Roman" pitchFamily="18" charset="0"/>
                <a:cs typeface="Times New Roman" pitchFamily="18" charset="0"/>
              </a:rPr>
              <a:t>française …/… </a:t>
            </a:r>
            <a:r>
              <a:rPr lang="fr-FR" sz="2000" dirty="0" smtClean="0">
                <a:latin typeface="Times New Roman" pitchFamily="18" charset="0"/>
                <a:cs typeface="Times New Roman" pitchFamily="18" charset="0"/>
              </a:rPr>
              <a:t>il incombe (</a:t>
            </a:r>
            <a:r>
              <a:rPr lang="ar-DZ" sz="2000" dirty="0" smtClean="0">
                <a:latin typeface="Times New Roman" pitchFamily="18" charset="0"/>
                <a:cs typeface="Times New Roman" pitchFamily="18" charset="0"/>
              </a:rPr>
              <a:t>يتعين</a:t>
            </a:r>
            <a:r>
              <a:rPr lang="fr-FR" sz="2000" dirty="0" smtClean="0">
                <a:latin typeface="Times New Roman" pitchFamily="18" charset="0"/>
                <a:cs typeface="Times New Roman" pitchFamily="18" charset="0"/>
              </a:rPr>
              <a:t>) à chaque travailleur de prendre soin, en fonction de sa formation et de ses possibilité, de sa sécurité et de sa santé ainsi que celle des autres personnes concernées du fait de ses actes ou de ses omissions au travail.</a:t>
            </a:r>
          </a:p>
          <a:p>
            <a:pPr>
              <a:lnSpc>
                <a:spcPct val="150000"/>
              </a:lnSpc>
            </a:pPr>
            <a:r>
              <a:rPr lang="fr-FR" sz="2000" dirty="0" smtClean="0">
                <a:latin typeface="Times New Roman" pitchFamily="18" charset="0"/>
                <a:cs typeface="Times New Roman" pitchFamily="18" charset="0"/>
              </a:rPr>
              <a:t>	Pour </a:t>
            </a:r>
            <a:r>
              <a:rPr lang="fr-FR" sz="2000" dirty="0" smtClean="0">
                <a:latin typeface="Times New Roman" pitchFamily="18" charset="0"/>
                <a:cs typeface="Times New Roman" pitchFamily="18" charset="0"/>
              </a:rPr>
              <a:t>analyser la responsabilité </a:t>
            </a:r>
            <a:r>
              <a:rPr lang="fr-FR" sz="2000" dirty="0" smtClean="0">
                <a:latin typeface="Times New Roman" pitchFamily="18" charset="0"/>
                <a:cs typeface="Times New Roman" pitchFamily="18" charset="0"/>
              </a:rPr>
              <a:t>d’ un </a:t>
            </a:r>
            <a:r>
              <a:rPr lang="fr-FR" sz="2000" dirty="0" smtClean="0">
                <a:latin typeface="Times New Roman" pitchFamily="18" charset="0"/>
                <a:cs typeface="Times New Roman" pitchFamily="18" charset="0"/>
              </a:rPr>
              <a:t>salarié il faut répondre aux questions suivantes:</a:t>
            </a:r>
          </a:p>
          <a:p>
            <a:pPr lvl="3">
              <a:lnSpc>
                <a:spcPct val="150000"/>
              </a:lnSpc>
              <a:buFont typeface="Arial" pitchFamily="34" charset="0"/>
              <a:buChar char="•"/>
            </a:pPr>
            <a:r>
              <a:rPr lang="fr-FR" sz="2400" b="1" dirty="0" smtClean="0">
                <a:solidFill>
                  <a:srgbClr val="FF0000"/>
                </a:solidFill>
                <a:latin typeface="Times New Roman" pitchFamily="18" charset="0"/>
                <a:cs typeface="Times New Roman" pitchFamily="18" charset="0"/>
              </a:rPr>
              <a:t>Le salarié savait –il ?</a:t>
            </a:r>
          </a:p>
          <a:p>
            <a:pPr lvl="3">
              <a:lnSpc>
                <a:spcPct val="150000"/>
              </a:lnSpc>
              <a:buFont typeface="Arial" pitchFamily="34" charset="0"/>
              <a:buChar char="•"/>
            </a:pPr>
            <a:r>
              <a:rPr lang="fr-FR" sz="2400" b="1" dirty="0" smtClean="0">
                <a:solidFill>
                  <a:srgbClr val="FF0000"/>
                </a:solidFill>
                <a:latin typeface="Times New Roman" pitchFamily="18" charset="0"/>
                <a:cs typeface="Times New Roman" pitchFamily="18" charset="0"/>
              </a:rPr>
              <a:t>Le salarié pouvait –il ?</a:t>
            </a:r>
          </a:p>
          <a:p>
            <a:pPr lvl="3">
              <a:lnSpc>
                <a:spcPct val="150000"/>
              </a:lnSpc>
              <a:buFont typeface="Arial" pitchFamily="34" charset="0"/>
              <a:buChar char="•"/>
            </a:pPr>
            <a:r>
              <a:rPr lang="fr-FR" sz="2400" b="1" dirty="0" smtClean="0">
                <a:solidFill>
                  <a:srgbClr val="FF0000"/>
                </a:solidFill>
                <a:latin typeface="Times New Roman" pitchFamily="18" charset="0"/>
                <a:cs typeface="Times New Roman" pitchFamily="18" charset="0"/>
              </a:rPr>
              <a:t>Le salarié voulait-il ?</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642910" y="1000108"/>
            <a:ext cx="8072494" cy="4939814"/>
          </a:xfrm>
          <a:prstGeom prst="rect">
            <a:avLst/>
          </a:prstGeom>
          <a:noFill/>
        </p:spPr>
        <p:txBody>
          <a:bodyPr wrap="square" rtlCol="0">
            <a:spAutoFit/>
          </a:bodyPr>
          <a:lstStyle/>
          <a:p>
            <a:pPr lvl="0" algn="just">
              <a:lnSpc>
                <a:spcPct val="150000"/>
              </a:lnSpc>
            </a:pPr>
            <a:r>
              <a:rPr lang="fr-FR" b="1" dirty="0" smtClean="0">
                <a:latin typeface="Times New Roman" pitchFamily="18" charset="0"/>
                <a:cs typeface="Times New Roman" pitchFamily="18" charset="0"/>
              </a:rPr>
              <a:t>II- rappels </a:t>
            </a:r>
            <a:r>
              <a:rPr lang="fr-FR" b="1" dirty="0" smtClean="0">
                <a:latin typeface="Times New Roman" pitchFamily="18" charset="0"/>
                <a:cs typeface="Times New Roman" pitchFamily="18" charset="0"/>
              </a:rPr>
              <a:t>sur la maintenance</a:t>
            </a:r>
            <a:endParaRPr lang="fr-FR" dirty="0" smtClean="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La maintenance concerne la combinaison de toutes les actions techniques, administratives et de management au cours du cycle de vie d'un équipement ou d'une installation destinées à maintenir dans un état optimal de fonctionnement des équipements, à préserver voire améliorer la productivité, la qualité et la conformité des produits/services, et enfin à garantir la sûreté des systèmes et la sécurité des personnels. Cette fonction est essentielle aux entreprises, dans la mesure où elle contribue à leur capacité à rester concurrentielles, dans un contexte où les équipements et les technologies sont de plus en plus coûteux et complexes. Elle est transversale et concerne tous les secteurs d'activités et toutes les entreprises et peut être internalisée ou externalisée </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52"/>
            <a:ext cx="8572560" cy="707886"/>
          </a:xfrm>
          <a:prstGeom prst="rect">
            <a:avLst/>
          </a:prstGeom>
          <a:noFill/>
        </p:spPr>
        <p:txBody>
          <a:bodyPr wrap="square" rtlCol="0">
            <a:spAutoFit/>
          </a:bodyPr>
          <a:lstStyle/>
          <a:p>
            <a:pPr algn="r"/>
            <a:r>
              <a:rPr lang="fr-FR" sz="2000" b="1" dirty="0" smtClean="0">
                <a:latin typeface="Times New Roman" pitchFamily="18" charset="0"/>
                <a:cs typeface="Times New Roman" pitchFamily="18" charset="0"/>
              </a:rPr>
              <a:t>Chapitre 1</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dirty="0" smtClean="0"/>
              <a:t>Introduction </a:t>
            </a:r>
            <a:r>
              <a:rPr lang="fr-FR" sz="2000" b="1" dirty="0" smtClean="0"/>
              <a:t>général : la maintenance est une activité </a:t>
            </a:r>
            <a:r>
              <a:rPr lang="fr-FR" sz="2000" b="1" dirty="0" smtClean="0"/>
              <a:t> à </a:t>
            </a:r>
            <a:r>
              <a:rPr lang="fr-FR" sz="2000" b="1" dirty="0" smtClean="0"/>
              <a:t>risques</a:t>
            </a:r>
            <a:endParaRPr lang="fr-FR" sz="2000" dirty="0" smtClean="0">
              <a:latin typeface="Times New Roman" pitchFamily="18" charset="0"/>
              <a:cs typeface="Times New Roman" pitchFamily="18" charset="0"/>
            </a:endParaRPr>
          </a:p>
        </p:txBody>
      </p:sp>
      <p:sp>
        <p:nvSpPr>
          <p:cNvPr id="3" name="ZoneTexte 2"/>
          <p:cNvSpPr txBox="1"/>
          <p:nvPr/>
        </p:nvSpPr>
        <p:spPr>
          <a:xfrm>
            <a:off x="500034" y="785794"/>
            <a:ext cx="7929618" cy="5093702"/>
          </a:xfrm>
          <a:prstGeom prst="rect">
            <a:avLst/>
          </a:prstGeom>
          <a:noFill/>
        </p:spPr>
        <p:txBody>
          <a:bodyPr wrap="square" rtlCol="0">
            <a:spAutoFit/>
          </a:bodyPr>
          <a:lstStyle/>
          <a:p>
            <a:pPr>
              <a:spcBef>
                <a:spcPts val="600"/>
              </a:spcBef>
              <a:spcAft>
                <a:spcPts val="600"/>
              </a:spcAft>
            </a:pPr>
            <a:r>
              <a:rPr lang="fr-FR" dirty="0" smtClean="0"/>
              <a:t>  </a:t>
            </a:r>
            <a:r>
              <a:rPr lang="fr-FR" b="1" dirty="0" smtClean="0">
                <a:latin typeface="Times New Roman" pitchFamily="18" charset="0"/>
                <a:cs typeface="Times New Roman" pitchFamily="18" charset="0"/>
              </a:rPr>
              <a:t>1-</a:t>
            </a:r>
            <a:r>
              <a:rPr lang="fr-FR" b="1" dirty="0" smtClean="0"/>
              <a:t> Les </a:t>
            </a:r>
            <a:r>
              <a:rPr lang="fr-FR" b="1" dirty="0" smtClean="0"/>
              <a:t>trois formes </a:t>
            </a:r>
            <a:r>
              <a:rPr lang="fr-FR" b="1" dirty="0" smtClean="0">
                <a:latin typeface="Times New Roman" pitchFamily="18" charset="0"/>
                <a:cs typeface="Times New Roman" pitchFamily="18" charset="0"/>
              </a:rPr>
              <a:t>de maintenance</a:t>
            </a:r>
            <a:endParaRPr lang="fr-FR" dirty="0" smtClean="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	</a:t>
            </a:r>
            <a:r>
              <a:rPr lang="fr-FR" b="1" dirty="0" smtClean="0">
                <a:latin typeface="Times New Roman" pitchFamily="18" charset="0"/>
                <a:cs typeface="Times New Roman" pitchFamily="18" charset="0"/>
              </a:rPr>
              <a:t>La </a:t>
            </a:r>
            <a:r>
              <a:rPr lang="fr-FR" b="1" dirty="0" smtClean="0">
                <a:latin typeface="Times New Roman" pitchFamily="18" charset="0"/>
                <a:cs typeface="Times New Roman" pitchFamily="18" charset="0"/>
              </a:rPr>
              <a:t>maintenance préventive</a:t>
            </a:r>
            <a:r>
              <a:rPr lang="fr-FR" dirty="0" smtClean="0">
                <a:latin typeface="Times New Roman" pitchFamily="18" charset="0"/>
                <a:cs typeface="Times New Roman" pitchFamily="18" charset="0"/>
              </a:rPr>
              <a:t> désigne les opérations exécutées à des intervalles de temps ou d’unités d’usage (tonnes, pièces, m</a:t>
            </a:r>
            <a:r>
              <a:rPr lang="fr-FR" baseline="30000" dirty="0" smtClean="0">
                <a:latin typeface="Times New Roman" pitchFamily="18" charset="0"/>
                <a:cs typeface="Times New Roman" pitchFamily="18" charset="0"/>
              </a:rPr>
              <a:t>3 </a:t>
            </a:r>
            <a:r>
              <a:rPr lang="fr-FR" dirty="0" smtClean="0">
                <a:latin typeface="Times New Roman" pitchFamily="18" charset="0"/>
                <a:cs typeface="Times New Roman" pitchFamily="18" charset="0"/>
              </a:rPr>
              <a:t>, etc.) prédéterminés ou selon des critères prescrits (nombre d’heures de fonctionnement etc.). </a:t>
            </a:r>
            <a:endParaRPr lang="fr-FR" dirty="0" smtClean="0">
              <a:latin typeface="Times New Roman" pitchFamily="18" charset="0"/>
              <a:cs typeface="Times New Roman" pitchFamily="18" charset="0"/>
            </a:endParaRPr>
          </a:p>
          <a:p>
            <a:pPr algn="just">
              <a:lnSpc>
                <a:spcPct val="150000"/>
              </a:lnSpc>
            </a:pPr>
            <a:r>
              <a:rPr lang="fr-FR" dirty="0" smtClean="0">
                <a:latin typeface="Times New Roman" pitchFamily="18" charset="0"/>
                <a:cs typeface="Times New Roman" pitchFamily="18" charset="0"/>
              </a:rPr>
              <a:t>Cette </a:t>
            </a:r>
            <a:r>
              <a:rPr lang="fr-FR" dirty="0" smtClean="0">
                <a:latin typeface="Times New Roman" pitchFamily="18" charset="0"/>
                <a:cs typeface="Times New Roman" pitchFamily="18" charset="0"/>
              </a:rPr>
              <a:t>maintenance a pour but de réduire la probabilité de défaillance ou la dégradation d’un outil ou d’une installation. </a:t>
            </a:r>
            <a:endParaRPr lang="fr-FR" dirty="0" smtClean="0">
              <a:latin typeface="Times New Roman" pitchFamily="18" charset="0"/>
              <a:cs typeface="Times New Roman" pitchFamily="18" charset="0"/>
            </a:endParaRPr>
          </a:p>
          <a:p>
            <a:pPr algn="just">
              <a:lnSpc>
                <a:spcPct val="150000"/>
              </a:lnSpc>
              <a:spcBef>
                <a:spcPts val="600"/>
              </a:spcBef>
            </a:pPr>
            <a:r>
              <a:rPr lang="fr-FR" dirty="0" smtClean="0">
                <a:latin typeface="Times New Roman" pitchFamily="18" charset="0"/>
                <a:cs typeface="Times New Roman" pitchFamily="18" charset="0"/>
              </a:rPr>
              <a:t>	</a:t>
            </a:r>
            <a:r>
              <a:rPr lang="fr-FR" dirty="0" smtClean="0">
                <a:latin typeface="Times New Roman" pitchFamily="18" charset="0"/>
                <a:cs typeface="Times New Roman" pitchFamily="18" charset="0"/>
              </a:rPr>
              <a:t>La maintenance préventive</a:t>
            </a:r>
            <a:r>
              <a:rPr lang="fr-FR" dirty="0" smtClean="0">
                <a:latin typeface="Times New Roman" pitchFamily="18" charset="0"/>
                <a:cs typeface="Times New Roman" pitchFamily="18" charset="0"/>
              </a:rPr>
              <a:t> est </a:t>
            </a:r>
            <a:r>
              <a:rPr lang="fr-FR" dirty="0" smtClean="0">
                <a:latin typeface="Times New Roman" pitchFamily="18" charset="0"/>
                <a:cs typeface="Times New Roman" pitchFamily="18" charset="0"/>
              </a:rPr>
              <a:t>complétée progressivement par la maintenance prédictive qui vise à programmer les opérations de maintenance en fonction </a:t>
            </a:r>
            <a:r>
              <a:rPr lang="fr-FR" dirty="0" smtClean="0">
                <a:latin typeface="Times New Roman" pitchFamily="18" charset="0"/>
                <a:cs typeface="Times New Roman" pitchFamily="18" charset="0"/>
              </a:rPr>
              <a:t>du </a:t>
            </a:r>
            <a:r>
              <a:rPr lang="fr-FR" dirty="0" smtClean="0">
                <a:latin typeface="Times New Roman" pitchFamily="18" charset="0"/>
                <a:cs typeface="Times New Roman" pitchFamily="18" charset="0"/>
              </a:rPr>
              <a:t>mesurage des contraintes subies par les outils de production (niveau de vibration, températures…). </a:t>
            </a:r>
            <a:r>
              <a:rPr lang="fr-FR" dirty="0" smtClean="0">
                <a:latin typeface="Times New Roman" pitchFamily="18" charset="0"/>
                <a:cs typeface="Times New Roman" pitchFamily="18" charset="0"/>
              </a:rPr>
              <a:t>Elle a pour but d’intervenir le plus en amont possible et d’éviter autant que possible de recourir à la maintenance corrective, la plus accidentogène.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5762</TotalTime>
  <Words>862</Words>
  <Application>Microsoft Office PowerPoint</Application>
  <PresentationFormat>Affichage à l'écran (4:3)</PresentationFormat>
  <Paragraphs>106</Paragraphs>
  <Slides>20</Slides>
  <Notes>1</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II : Analyse des vibrations                         IV.1.Introduction  Le  fonctionnement des machines engendre des efforts (efforts tournants,  turbulence, chocs, instabilité) qui seront souvent la cause des défaillances ultérieures.  Pour établir un diagnostic, il faut s'appuyer sur le fait qu'une machine émet vers l'extérieur de nombreux signaux qui sont symptomatiques de  son fonctionnement, tels que la chaleur dégagée, la puissance absorbée, le  bruit, les vibrations, etc.    les vibrations dépendant directement des forces  générées par les différents éléments internes  en mouvements, pondérées par la fonction de transfert des liaisons (roulements, film d'huile, film d'air, boulons, supports  élastiques, ressorts, etc., présentent des grands avantages en raison de la richesse des informations qu'elles véhiculent, de leur transmission quasi- instantanée et de leur rapport direct avec les mouvements de la machine, ainsi les vibrations occupent une place privilégiée parmi les paramètres à prendre en considération pour assurer une surveillance efficace du bon état de fonctionnement des machines tournantes, éléments essentiels, au cœur des proces de fabrication. C'est pourquoi, la plupart des méthodes modernes de maintenance des machines font  appel à l'analyse du comportement vibratoire, qui s’est aujourd’hui très fortement répandue dans l’industrie en y trouvant sa place au sein des stratégies de maintenance conditionnelle. Les mesures réalisées sur les machines en fonctionnement sont faciles à mettre en œuvre et la technique permet une détection précoce de la pl upart des défauts rencontrés sur les machines de production. De nombreuses anomalies telles que le déséquilibre des lignes d’arbres, le mauvais lignage des machines accouplées, la dégradation des accouplements, les jeux, l’usure des roulements et même les défauts électriques peuvent être détectés suffisamment tôt pour planifier une intervention avant la panne.</dc:title>
  <dc:creator>SAMIRA</dc:creator>
  <cp:lastModifiedBy>java</cp:lastModifiedBy>
  <cp:revision>307</cp:revision>
  <dcterms:created xsi:type="dcterms:W3CDTF">2014-04-14T16:24:44Z</dcterms:created>
  <dcterms:modified xsi:type="dcterms:W3CDTF">2020-03-30T15:38:58Z</dcterms:modified>
</cp:coreProperties>
</file>