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952" r:id="rId1"/>
  </p:sldMasterIdLst>
  <p:notesMasterIdLst>
    <p:notesMasterId r:id="rId28"/>
  </p:notesMasterIdLst>
  <p:handoutMasterIdLst>
    <p:handoutMasterId r:id="rId29"/>
  </p:handoutMasterIdLst>
  <p:sldIdLst>
    <p:sldId id="365" r:id="rId2"/>
    <p:sldId id="415" r:id="rId3"/>
    <p:sldId id="416" r:id="rId4"/>
    <p:sldId id="417" r:id="rId5"/>
    <p:sldId id="418" r:id="rId6"/>
    <p:sldId id="368" r:id="rId7"/>
    <p:sldId id="419" r:id="rId8"/>
    <p:sldId id="384" r:id="rId9"/>
    <p:sldId id="370" r:id="rId10"/>
    <p:sldId id="410" r:id="rId11"/>
    <p:sldId id="385" r:id="rId12"/>
    <p:sldId id="386" r:id="rId13"/>
    <p:sldId id="424" r:id="rId14"/>
    <p:sldId id="387" r:id="rId15"/>
    <p:sldId id="411" r:id="rId16"/>
    <p:sldId id="371" r:id="rId17"/>
    <p:sldId id="388" r:id="rId18"/>
    <p:sldId id="421" r:id="rId19"/>
    <p:sldId id="425" r:id="rId20"/>
    <p:sldId id="426" r:id="rId21"/>
    <p:sldId id="372" r:id="rId22"/>
    <p:sldId id="390" r:id="rId23"/>
    <p:sldId id="422" r:id="rId24"/>
    <p:sldId id="409" r:id="rId25"/>
    <p:sldId id="420" r:id="rId26"/>
    <p:sldId id="423" r:id="rId27"/>
  </p:sldIdLst>
  <p:sldSz cx="9144000" cy="6858000" type="screen4x3"/>
  <p:notesSz cx="6858000" cy="97377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6600"/>
    <a:srgbClr val="00CC00"/>
    <a:srgbClr val="00FF00"/>
    <a:srgbClr val="008000"/>
    <a:srgbClr val="99FF66"/>
    <a:srgbClr val="CCFF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40" autoAdjust="0"/>
    <p:restoredTop sz="94639" autoAdjust="0"/>
  </p:normalViewPr>
  <p:slideViewPr>
    <p:cSldViewPr>
      <p:cViewPr>
        <p:scale>
          <a:sx n="50" d="100"/>
          <a:sy n="50" d="100"/>
        </p:scale>
        <p:origin x="-756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86"/>
    </p:cViewPr>
  </p:sorterViewPr>
  <p:notesViewPr>
    <p:cSldViewPr>
      <p:cViewPr varScale="1">
        <p:scale>
          <a:sx n="81" d="100"/>
          <a:sy n="81" d="100"/>
        </p:scale>
        <p:origin x="-2082" y="-78"/>
      </p:cViewPr>
      <p:guideLst>
        <p:guide orient="horz" pos="306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487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48775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0E851B52-CE66-40C3-A9D8-0024C577654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1408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5363" y="730250"/>
            <a:ext cx="4868862" cy="3651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25975"/>
            <a:ext cx="50292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50363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250363"/>
            <a:ext cx="2971800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ffectLst/>
                <a:latin typeface="Times New Roman" pitchFamily="18" charset="0"/>
              </a:defRPr>
            </a:lvl1pPr>
          </a:lstStyle>
          <a:p>
            <a:pPr>
              <a:defRPr/>
            </a:pPr>
            <a:fld id="{7D59348A-873D-4BBA-9FF4-CEFE76AE2D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1362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AE1087-03F4-493B-A519-61572D1AD51A}" type="slidenum">
              <a:rPr lang="fr-FR" smtClean="0"/>
              <a:pPr/>
              <a:t>1</a:t>
            </a:fld>
            <a:endParaRPr lang="fr-FR" dirty="0" smtClean="0"/>
          </a:p>
        </p:txBody>
      </p:sp>
      <p:sp>
        <p:nvSpPr>
          <p:cNvPr id="8909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995BE6-6E27-484E-B040-FD704B3B9D81}" type="slidenum">
              <a:rPr lang="fr-FR" smtClean="0"/>
              <a:pPr/>
              <a:t>11</a:t>
            </a:fld>
            <a:endParaRPr lang="fr-FR" dirty="0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CBAA25-A51D-4DD6-B109-8F0F305A812A}" type="slidenum">
              <a:rPr lang="fr-FR" smtClean="0"/>
              <a:pPr/>
              <a:t>12</a:t>
            </a:fld>
            <a:endParaRPr lang="fr-FR" dirty="0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85B7866-FDFE-456D-AE70-42B6A4DF1569}" type="slidenum">
              <a:rPr lang="fr-FR" smtClean="0"/>
              <a:pPr/>
              <a:t>14</a:t>
            </a:fld>
            <a:endParaRPr lang="fr-FR" dirty="0" smtClean="0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BEACC-2929-4019-9EFC-FFBF02974767}" type="slidenum">
              <a:rPr lang="fr-FR" smtClean="0"/>
              <a:pPr/>
              <a:t>16</a:t>
            </a:fld>
            <a:endParaRPr lang="fr-FR" dirty="0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267206-368E-410A-9A9E-15662521D46F}" type="slidenum">
              <a:rPr lang="fr-FR" smtClean="0"/>
              <a:pPr/>
              <a:t>17</a:t>
            </a:fld>
            <a:endParaRPr lang="fr-FR" dirty="0" smtClean="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7EC627-916F-458F-9144-88DC9CE62804}" type="slidenum">
              <a:rPr lang="fr-FR" smtClean="0"/>
              <a:pPr/>
              <a:t>18</a:t>
            </a:fld>
            <a:endParaRPr lang="fr-FR" dirty="0" smtClean="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101DFD-A412-4D9E-9BA9-3E8C7883DD96}" type="slidenum">
              <a:rPr lang="fr-FR" smtClean="0"/>
              <a:pPr/>
              <a:t>21</a:t>
            </a:fld>
            <a:endParaRPr lang="fr-FR" dirty="0" smtClean="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F934D0-2305-4DEB-9B7D-C24BE9DC9BAF}" type="slidenum">
              <a:rPr lang="fr-FR" smtClean="0"/>
              <a:pPr/>
              <a:t>22</a:t>
            </a:fld>
            <a:endParaRPr lang="fr-FR" dirty="0" smtClean="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127162-BE25-4F96-9170-96B0B4EB6BEF}" type="slidenum">
              <a:rPr lang="fr-FR" smtClean="0"/>
              <a:pPr/>
              <a:t>23</a:t>
            </a:fld>
            <a:endParaRPr lang="fr-FR" dirty="0" smtClean="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CEAD41-FC0B-4356-A5B7-337E83F803C1}" type="slidenum">
              <a:rPr lang="fr-FR" smtClean="0"/>
              <a:pPr/>
              <a:t>2</a:t>
            </a:fld>
            <a:endParaRPr lang="fr-FR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CEAD41-FC0B-4356-A5B7-337E83F803C1}" type="slidenum">
              <a:rPr lang="fr-FR" smtClean="0"/>
              <a:pPr/>
              <a:t>3</a:t>
            </a:fld>
            <a:endParaRPr lang="fr-FR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CEAD41-FC0B-4356-A5B7-337E83F803C1}" type="slidenum">
              <a:rPr lang="fr-FR" smtClean="0"/>
              <a:pPr/>
              <a:t>4</a:t>
            </a:fld>
            <a:endParaRPr lang="fr-FR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CEAD41-FC0B-4356-A5B7-337E83F803C1}" type="slidenum">
              <a:rPr lang="fr-FR" smtClean="0"/>
              <a:pPr/>
              <a:t>5</a:t>
            </a:fld>
            <a:endParaRPr lang="fr-FR" dirty="0" smtClean="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BEB7DF-4A95-485F-B6D6-6C445437AB6A}" type="slidenum">
              <a:rPr lang="fr-FR" smtClean="0"/>
              <a:pPr/>
              <a:t>6</a:t>
            </a:fld>
            <a:endParaRPr lang="fr-FR" dirty="0" smtClean="0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D40DF9-25E1-490F-B8C5-0D889EF7D7B2}" type="slidenum">
              <a:rPr lang="fr-FR" smtClean="0"/>
              <a:pPr/>
              <a:t>8</a:t>
            </a:fld>
            <a:endParaRPr lang="fr-FR" dirty="0" smtClean="0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6950" y="730250"/>
            <a:ext cx="4865688" cy="3651250"/>
          </a:xfrm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542317-E7B4-407C-931B-8A65E96C6253}" type="slidenum">
              <a:rPr lang="fr-FR" smtClean="0"/>
              <a:pPr/>
              <a:t>9</a:t>
            </a:fld>
            <a:endParaRPr lang="fr-FR" dirty="0" smtClean="0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59348A-873D-4BBA-9FF4-CEFE76AE2D67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62634C5A-D302-4D14-AF17-9AFB429B09C6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DCF9E-4AC2-4F81-8AFE-9B899404949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74CF94-DB74-4E0A-93A0-26529B1B5A6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566738" y="304800"/>
            <a:ext cx="8008937" cy="5715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DECK TECK 2005 jpV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9C4D7-AA27-4927-966F-0543A40CB56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9CEEBA12-82C2-4E30-8BCD-BBFF8467B9AA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4244B4-2A09-4F6B-B3E4-BE23358B52E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40D9AA-9C93-4D81-8258-71FB9F35A16D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87C34045-DFDB-436F-829A-9BF7E1B1A96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72055-6B1B-4093-BE80-BAE1B7192DB4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70AD82D7-7B1F-4F62-8240-2E604B9E7C50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BB041BC8-DBD8-49CF-B569-F2CC6F052EE5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r>
              <a:rPr lang="fr-FR" smtClean="0"/>
              <a:t>DECK TECK 2005 jpV</a:t>
            </a:r>
            <a:endParaRPr lang="fr-FR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fr-FR" smtClean="0"/>
              <a:t>DECK TECK 2005 jpV</a:t>
            </a:r>
            <a:endParaRPr lang="fr-FR" dirty="0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AD368CF-FB9F-4FFF-88BB-209844022BB3}" type="slidenum">
              <a:rPr lang="fr-FR" smtClean="0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  <p:sldLayoutId id="2147483964" r:id="rId12"/>
  </p:sldLayoutIdLst>
  <p:transition spd="slow"/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974725" y="7270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fr-FR" sz="2400" dirty="0">
              <a:effectLst/>
              <a:latin typeface="Times New Roman" pitchFamily="18" charset="0"/>
            </a:endParaRPr>
          </a:p>
        </p:txBody>
      </p:sp>
      <p:sp>
        <p:nvSpPr>
          <p:cNvPr id="17413" name="WordArt 22"/>
          <p:cNvSpPr>
            <a:spLocks noChangeArrowheads="1" noChangeShapeType="1" noTextEdit="1"/>
          </p:cNvSpPr>
          <p:nvPr/>
        </p:nvSpPr>
        <p:spPr bwMode="auto">
          <a:xfrm>
            <a:off x="1785918" y="2420888"/>
            <a:ext cx="7286676" cy="1176381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61"/>
              </a:avLst>
            </a:prstTxWarp>
          </a:bodyPr>
          <a:lstStyle/>
          <a:p>
            <a:pPr algn="ctr"/>
            <a:r>
              <a:rPr lang="fr-FR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formes de </a:t>
            </a:r>
            <a:r>
              <a:rPr lang="fr-FR" sz="3600" b="1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maintenance</a:t>
            </a:r>
          </a:p>
        </p:txBody>
      </p:sp>
      <p:sp>
        <p:nvSpPr>
          <p:cNvPr id="5" name="Rectangle 4"/>
          <p:cNvSpPr/>
          <p:nvPr/>
        </p:nvSpPr>
        <p:spPr>
          <a:xfrm>
            <a:off x="571472" y="3643314"/>
            <a:ext cx="15001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3900" indent="-723900">
              <a:defRPr/>
            </a:pPr>
            <a:r>
              <a:rPr lang="fr-FR" sz="4000" b="1" dirty="0" smtClean="0">
                <a:effectLst/>
                <a:latin typeface="Arial Narrow" pitchFamily="34" charset="0"/>
              </a:rPr>
              <a:t>CH/02</a:t>
            </a:r>
            <a:endParaRPr lang="fr-FR" sz="4000" b="1" dirty="0"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04800" y="2286000"/>
          <a:ext cx="8077200" cy="318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4" name="Picture" r:id="rId4" imgW="5050440" imgH="1989000" progId="Word.Picture.8">
                  <p:embed/>
                </p:oleObj>
              </mc:Choice>
              <mc:Fallback>
                <p:oleObj name="Picture" r:id="rId4" imgW="5050440" imgH="1989000" progId="Word.Picture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286000"/>
                        <a:ext cx="8077200" cy="3181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0" name="Line 6"/>
          <p:cNvSpPr>
            <a:spLocks noChangeShapeType="1"/>
          </p:cNvSpPr>
          <p:nvPr/>
        </p:nvSpPr>
        <p:spPr bwMode="auto">
          <a:xfrm>
            <a:off x="3505200" y="4572000"/>
            <a:ext cx="533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sm" len="sm"/>
            <a:tailEnd type="triangle" w="sm" len="sm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5791200" y="4572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sm" len="sm"/>
            <a:tailEnd type="triangle" w="sm" len="sm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1512" name="AutoShape 8"/>
          <p:cNvSpPr>
            <a:spLocks/>
          </p:cNvSpPr>
          <p:nvPr/>
        </p:nvSpPr>
        <p:spPr bwMode="auto">
          <a:xfrm>
            <a:off x="1371600" y="4419600"/>
            <a:ext cx="1216025" cy="258763"/>
          </a:xfrm>
          <a:prstGeom prst="callout2">
            <a:avLst>
              <a:gd name="adj1" fmla="val 50921"/>
              <a:gd name="adj2" fmla="val 106269"/>
              <a:gd name="adj3" fmla="val 50921"/>
              <a:gd name="adj4" fmla="val 137991"/>
              <a:gd name="adj5" fmla="val 53375"/>
              <a:gd name="adj6" fmla="val 170106"/>
            </a:avLst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triangle" w="sm" len="sm"/>
          </a:ln>
          <a:effectLst/>
        </p:spPr>
        <p:txBody>
          <a:bodyPr lIns="12700" tIns="12700" rIns="12700" bIns="12700"/>
          <a:lstStyle/>
          <a:p>
            <a:pPr algn="r"/>
            <a:r>
              <a:rPr lang="fr-FR" sz="1600"/>
              <a:t>réparation</a:t>
            </a:r>
            <a:endParaRPr lang="fr-FR" sz="1000"/>
          </a:p>
        </p:txBody>
      </p:sp>
      <p:sp>
        <p:nvSpPr>
          <p:cNvPr id="21513" name="AutoShape 9"/>
          <p:cNvSpPr>
            <a:spLocks/>
          </p:cNvSpPr>
          <p:nvPr/>
        </p:nvSpPr>
        <p:spPr bwMode="auto">
          <a:xfrm>
            <a:off x="4017963" y="4545013"/>
            <a:ext cx="1087437" cy="179387"/>
          </a:xfrm>
          <a:prstGeom prst="callout2">
            <a:avLst>
              <a:gd name="adj1" fmla="val 29204"/>
              <a:gd name="adj2" fmla="val 107009"/>
              <a:gd name="adj3" fmla="val 29204"/>
              <a:gd name="adj4" fmla="val 134454"/>
              <a:gd name="adj5" fmla="val 33630"/>
              <a:gd name="adj6" fmla="val 162042"/>
            </a:avLst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triangle" w="sm" len="sm"/>
          </a:ln>
          <a:effectLst/>
        </p:spPr>
        <p:txBody>
          <a:bodyPr lIns="12700" tIns="12700" rIns="12700" bIns="12700"/>
          <a:lstStyle/>
          <a:p>
            <a:pPr algn="r"/>
            <a:r>
              <a:rPr lang="fr-FR" sz="1600" dirty="0"/>
              <a:t>dépannage</a:t>
            </a:r>
            <a:endParaRPr lang="fr-FR" sz="1000" dirty="0"/>
          </a:p>
        </p:txBody>
      </p:sp>
      <p:sp>
        <p:nvSpPr>
          <p:cNvPr id="21514" name="AutoShape 10"/>
          <p:cNvSpPr>
            <a:spLocks/>
          </p:cNvSpPr>
          <p:nvPr/>
        </p:nvSpPr>
        <p:spPr bwMode="auto">
          <a:xfrm>
            <a:off x="838201" y="3603349"/>
            <a:ext cx="1357536" cy="685800"/>
          </a:xfrm>
          <a:prstGeom prst="callout2">
            <a:avLst>
              <a:gd name="adj1" fmla="val 20370"/>
              <a:gd name="adj2" fmla="val 98517"/>
              <a:gd name="adj3" fmla="val 28703"/>
              <a:gd name="adj4" fmla="val 114889"/>
              <a:gd name="adj5" fmla="val -30556"/>
              <a:gd name="adj6" fmla="val 158743"/>
            </a:avLst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triangle" w="sm" len="sm"/>
          </a:ln>
          <a:effectLst/>
        </p:spPr>
        <p:txBody>
          <a:bodyPr lIns="12700" tIns="12700" rIns="12700" bIns="12700"/>
          <a:lstStyle/>
          <a:p>
            <a:r>
              <a:rPr lang="fr-FR" sz="1600" dirty="0" smtClean="0"/>
              <a:t>dégradation</a:t>
            </a:r>
            <a:endParaRPr lang="fr-FR" sz="1600" dirty="0"/>
          </a:p>
        </p:txBody>
      </p:sp>
      <p:sp>
        <p:nvSpPr>
          <p:cNvPr id="21515" name="AutoShape 11"/>
          <p:cNvSpPr>
            <a:spLocks/>
          </p:cNvSpPr>
          <p:nvPr/>
        </p:nvSpPr>
        <p:spPr bwMode="auto">
          <a:xfrm>
            <a:off x="6858000" y="2438400"/>
            <a:ext cx="1143000" cy="307975"/>
          </a:xfrm>
          <a:prstGeom prst="callout2">
            <a:avLst>
              <a:gd name="adj1" fmla="val 41236"/>
              <a:gd name="adj2" fmla="val -6667"/>
              <a:gd name="adj3" fmla="val 41236"/>
              <a:gd name="adj4" fmla="val -46250"/>
              <a:gd name="adj5" fmla="val 218556"/>
              <a:gd name="adj6" fmla="val -86111"/>
            </a:avLst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triangle" w="sm" len="sm"/>
          </a:ln>
          <a:effectLst/>
        </p:spPr>
        <p:txBody>
          <a:bodyPr lIns="12700" tIns="12700" rIns="12700" bIns="12700"/>
          <a:lstStyle/>
          <a:p>
            <a:r>
              <a:rPr lang="fr-FR" sz="1600"/>
              <a:t>arrêt brusque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1447800" y="2895600"/>
            <a:ext cx="6359525" cy="1981200"/>
            <a:chOff x="912" y="1824"/>
            <a:chExt cx="4006" cy="1248"/>
          </a:xfrm>
        </p:grpSpPr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912" y="1824"/>
              <a:ext cx="4006" cy="1248"/>
              <a:chOff x="1590" y="2954"/>
              <a:chExt cx="2500" cy="795"/>
            </a:xfrm>
          </p:grpSpPr>
          <p:sp>
            <p:nvSpPr>
              <p:cNvPr id="21516" name="Line 12"/>
              <p:cNvSpPr>
                <a:spLocks noChangeShapeType="1"/>
              </p:cNvSpPr>
              <p:nvPr/>
            </p:nvSpPr>
            <p:spPr bwMode="auto">
              <a:xfrm flipV="1">
                <a:off x="2613" y="2954"/>
                <a:ext cx="0" cy="795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17" name="Line 13"/>
              <p:cNvSpPr>
                <a:spLocks noChangeShapeType="1"/>
              </p:cNvSpPr>
              <p:nvPr/>
            </p:nvSpPr>
            <p:spPr bwMode="auto">
              <a:xfrm flipV="1">
                <a:off x="2386" y="3408"/>
                <a:ext cx="0" cy="341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18" name="Arc 14"/>
              <p:cNvSpPr>
                <a:spLocks/>
              </p:cNvSpPr>
              <p:nvPr/>
            </p:nvSpPr>
            <p:spPr bwMode="auto">
              <a:xfrm>
                <a:off x="1590" y="2954"/>
                <a:ext cx="796" cy="45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5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19" name="Line 15"/>
              <p:cNvSpPr>
                <a:spLocks noChangeShapeType="1"/>
              </p:cNvSpPr>
              <p:nvPr/>
            </p:nvSpPr>
            <p:spPr bwMode="auto">
              <a:xfrm flipV="1">
                <a:off x="3294" y="3067"/>
                <a:ext cx="1" cy="682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20" name="Arc 16"/>
              <p:cNvSpPr>
                <a:spLocks/>
              </p:cNvSpPr>
              <p:nvPr/>
            </p:nvSpPr>
            <p:spPr bwMode="auto">
              <a:xfrm>
                <a:off x="2613" y="2954"/>
                <a:ext cx="682" cy="11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5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21" name="Line 17"/>
              <p:cNvSpPr>
                <a:spLocks noChangeShapeType="1"/>
              </p:cNvSpPr>
              <p:nvPr/>
            </p:nvSpPr>
            <p:spPr bwMode="auto">
              <a:xfrm>
                <a:off x="2386" y="3749"/>
                <a:ext cx="227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22" name="Line 18"/>
              <p:cNvSpPr>
                <a:spLocks noChangeShapeType="1"/>
              </p:cNvSpPr>
              <p:nvPr/>
            </p:nvSpPr>
            <p:spPr bwMode="auto">
              <a:xfrm flipV="1">
                <a:off x="3408" y="3181"/>
                <a:ext cx="0" cy="568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23" name="Arc 19"/>
              <p:cNvSpPr>
                <a:spLocks/>
              </p:cNvSpPr>
              <p:nvPr/>
            </p:nvSpPr>
            <p:spPr bwMode="auto">
              <a:xfrm>
                <a:off x="3408" y="3181"/>
                <a:ext cx="455" cy="114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54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24" name="Line 20"/>
              <p:cNvSpPr>
                <a:spLocks noChangeShapeType="1"/>
              </p:cNvSpPr>
              <p:nvPr/>
            </p:nvSpPr>
            <p:spPr bwMode="auto">
              <a:xfrm>
                <a:off x="3862" y="3294"/>
                <a:ext cx="1" cy="455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25" name="Line 21"/>
              <p:cNvSpPr>
                <a:spLocks noChangeShapeType="1"/>
              </p:cNvSpPr>
              <p:nvPr/>
            </p:nvSpPr>
            <p:spPr bwMode="auto">
              <a:xfrm>
                <a:off x="3862" y="3749"/>
                <a:ext cx="228" cy="0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21526" name="Line 22"/>
              <p:cNvSpPr>
                <a:spLocks noChangeShapeType="1"/>
              </p:cNvSpPr>
              <p:nvPr/>
            </p:nvSpPr>
            <p:spPr bwMode="auto">
              <a:xfrm flipV="1">
                <a:off x="4090" y="2954"/>
                <a:ext cx="0" cy="795"/>
              </a:xfrm>
              <a:prstGeom prst="line">
                <a:avLst/>
              </a:prstGeom>
              <a:noFill/>
              <a:ln w="25400">
                <a:solidFill>
                  <a:schemeClr val="accent2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</p:grpSp>
        <p:sp>
          <p:nvSpPr>
            <p:cNvPr id="21528" name="Line 24"/>
            <p:cNvSpPr>
              <a:spLocks noChangeShapeType="1"/>
            </p:cNvSpPr>
            <p:nvPr/>
          </p:nvSpPr>
          <p:spPr bwMode="auto">
            <a:xfrm>
              <a:off x="3648" y="3072"/>
              <a:ext cx="168" cy="0"/>
            </a:xfrm>
            <a:prstGeom prst="line">
              <a:avLst/>
            </a:prstGeom>
            <a:noFill/>
            <a:ln w="254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323850" y="-297825"/>
            <a:ext cx="856932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ctr">
              <a:defRPr/>
            </a:pPr>
            <a:r>
              <a:rPr lang="fr-FR" sz="44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Cycle de marche de la </a:t>
            </a:r>
            <a:r>
              <a:rPr lang="fr-FR" sz="4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maintenance corrective</a:t>
            </a:r>
            <a:endParaRPr lang="fr-FR" sz="3600" dirty="0">
              <a:solidFill>
                <a:schemeClr val="folHlink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8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1" grpId="0" animBg="1"/>
      <p:bldP spid="21512" grpId="0" animBg="1" autoUpdateAnimBg="0"/>
      <p:bldP spid="21513" grpId="0" animBg="1" autoUpdateAnimBg="0"/>
      <p:bldP spid="21514" grpId="0" animBg="1" autoUpdateAnimBg="0"/>
      <p:bldP spid="21515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23F43E3-433E-4807-9F73-26F4BF4D0A3B}" type="slidenum">
              <a:rPr lang="fr-FR" smtClean="0"/>
              <a:pPr/>
              <a:t>11</a:t>
            </a:fld>
            <a:endParaRPr lang="fr-FR" dirty="0" smtClean="0"/>
          </a:p>
        </p:txBody>
      </p:sp>
      <p:sp>
        <p:nvSpPr>
          <p:cNvPr id="122883" name="Text Box 3"/>
          <p:cNvSpPr txBox="1">
            <a:spLocks noChangeArrowheads="1"/>
          </p:cNvSpPr>
          <p:nvPr/>
        </p:nvSpPr>
        <p:spPr bwMode="auto">
          <a:xfrm>
            <a:off x="3822700" y="2335213"/>
            <a:ext cx="1643063" cy="508000"/>
          </a:xfrm>
          <a:prstGeom prst="rect">
            <a:avLst/>
          </a:prstGeom>
          <a:solidFill>
            <a:srgbClr val="99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fr-FR" sz="1800" dirty="0">
                <a:solidFill>
                  <a:srgbClr val="008000"/>
                </a:solidFill>
                <a:effectLst/>
                <a:latin typeface="Arial Narrow" pitchFamily="34" charset="0"/>
              </a:rPr>
              <a:t>1. État normal</a:t>
            </a:r>
            <a:endParaRPr lang="fr-FR" sz="1800" dirty="0">
              <a:solidFill>
                <a:srgbClr val="008000"/>
              </a:solidFill>
              <a:effectLst/>
            </a:endParaRPr>
          </a:p>
        </p:txBody>
      </p:sp>
      <p:sp>
        <p:nvSpPr>
          <p:cNvPr id="122884" name="Text Box 4"/>
          <p:cNvSpPr txBox="1">
            <a:spLocks noChangeArrowheads="1"/>
          </p:cNvSpPr>
          <p:nvPr/>
        </p:nvSpPr>
        <p:spPr bwMode="auto">
          <a:xfrm>
            <a:off x="3822700" y="4857760"/>
            <a:ext cx="1643063" cy="5080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fr-FR" sz="1800" dirty="0">
                <a:effectLst/>
                <a:latin typeface="Arial Narrow" pitchFamily="34" charset="0"/>
              </a:rPr>
              <a:t>2. État défaillant</a:t>
            </a:r>
            <a:endParaRPr lang="fr-FR" sz="1800" dirty="0">
              <a:effectLst/>
            </a:endParaRPr>
          </a:p>
        </p:txBody>
      </p:sp>
      <p:sp>
        <p:nvSpPr>
          <p:cNvPr id="122885" name="AutoShape 5"/>
          <p:cNvSpPr>
            <a:spLocks noChangeArrowheads="1"/>
          </p:cNvSpPr>
          <p:nvPr/>
        </p:nvSpPr>
        <p:spPr bwMode="auto">
          <a:xfrm rot="21187671">
            <a:off x="6039417" y="3092097"/>
            <a:ext cx="2778125" cy="847725"/>
          </a:xfrm>
          <a:prstGeom prst="irregularSeal2">
            <a:avLst/>
          </a:prstGeom>
          <a:solidFill>
            <a:srgbClr val="FFFFFF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r-FR" sz="1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Défaillance</a:t>
            </a:r>
            <a:endParaRPr lang="fr-FR" sz="18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886" name="AutoShape 6"/>
          <p:cNvSpPr>
            <a:spLocks noChangeArrowheads="1"/>
          </p:cNvSpPr>
          <p:nvPr/>
        </p:nvSpPr>
        <p:spPr bwMode="auto">
          <a:xfrm>
            <a:off x="1187450" y="3182938"/>
            <a:ext cx="1814513" cy="746128"/>
          </a:xfrm>
          <a:prstGeom prst="plus">
            <a:avLst>
              <a:gd name="adj" fmla="val 25000"/>
            </a:avLst>
          </a:prstGeom>
          <a:solidFill>
            <a:srgbClr val="FFCC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fr-FR" sz="1800" dirty="0">
                <a:effectLst/>
                <a:latin typeface="Arial Narrow" pitchFamily="34" charset="0"/>
              </a:rPr>
              <a:t>3. Réparation</a:t>
            </a:r>
            <a:endParaRPr lang="fr-FR" sz="1800" dirty="0">
              <a:effectLst/>
            </a:endParaRPr>
          </a:p>
        </p:txBody>
      </p:sp>
      <p:sp>
        <p:nvSpPr>
          <p:cNvPr id="122887" name="Freeform 7"/>
          <p:cNvSpPr>
            <a:spLocks/>
          </p:cNvSpPr>
          <p:nvPr/>
        </p:nvSpPr>
        <p:spPr bwMode="auto">
          <a:xfrm>
            <a:off x="5429256" y="3929066"/>
            <a:ext cx="1928825" cy="1214447"/>
          </a:xfrm>
          <a:custGeom>
            <a:avLst/>
            <a:gdLst/>
            <a:ahLst/>
            <a:cxnLst>
              <a:cxn ang="0">
                <a:pos x="1629" y="0"/>
              </a:cxn>
              <a:cxn ang="0">
                <a:pos x="1629" y="543"/>
              </a:cxn>
              <a:cxn ang="0">
                <a:pos x="0" y="905"/>
              </a:cxn>
            </a:cxnLst>
            <a:rect l="0" t="0" r="r" b="b"/>
            <a:pathLst>
              <a:path w="1901" h="905">
                <a:moveTo>
                  <a:pt x="1629" y="0"/>
                </a:moveTo>
                <a:cubicBezTo>
                  <a:pt x="1765" y="196"/>
                  <a:pt x="1901" y="392"/>
                  <a:pt x="1629" y="543"/>
                </a:cubicBezTo>
                <a:cubicBezTo>
                  <a:pt x="1357" y="694"/>
                  <a:pt x="678" y="799"/>
                  <a:pt x="0" y="90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22888" name="Freeform 8"/>
          <p:cNvSpPr>
            <a:spLocks/>
          </p:cNvSpPr>
          <p:nvPr/>
        </p:nvSpPr>
        <p:spPr bwMode="auto">
          <a:xfrm>
            <a:off x="5465763" y="2505075"/>
            <a:ext cx="1535129" cy="781049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67" y="181"/>
              </a:cxn>
              <a:cxn ang="0">
                <a:pos x="1629" y="905"/>
              </a:cxn>
            </a:cxnLst>
            <a:rect l="0" t="0" r="r" b="b"/>
            <a:pathLst>
              <a:path w="1629" h="905">
                <a:moveTo>
                  <a:pt x="0" y="0"/>
                </a:moveTo>
                <a:cubicBezTo>
                  <a:pt x="497" y="15"/>
                  <a:pt x="995" y="30"/>
                  <a:pt x="1267" y="181"/>
                </a:cubicBezTo>
                <a:cubicBezTo>
                  <a:pt x="1539" y="332"/>
                  <a:pt x="1584" y="618"/>
                  <a:pt x="1629" y="90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22890" name="Freeform 10"/>
          <p:cNvSpPr>
            <a:spLocks/>
          </p:cNvSpPr>
          <p:nvPr/>
        </p:nvSpPr>
        <p:spPr bwMode="auto">
          <a:xfrm>
            <a:off x="2071688" y="2505075"/>
            <a:ext cx="1751012" cy="677863"/>
          </a:xfrm>
          <a:custGeom>
            <a:avLst/>
            <a:gdLst/>
            <a:ahLst/>
            <a:cxnLst>
              <a:cxn ang="0">
                <a:pos x="121" y="724"/>
              </a:cxn>
              <a:cxn ang="0">
                <a:pos x="302" y="181"/>
              </a:cxn>
              <a:cxn ang="0">
                <a:pos x="1931" y="0"/>
              </a:cxn>
            </a:cxnLst>
            <a:rect l="0" t="0" r="r" b="b"/>
            <a:pathLst>
              <a:path w="1931" h="724">
                <a:moveTo>
                  <a:pt x="121" y="724"/>
                </a:moveTo>
                <a:cubicBezTo>
                  <a:pt x="60" y="513"/>
                  <a:pt x="0" y="302"/>
                  <a:pt x="302" y="181"/>
                </a:cubicBezTo>
                <a:cubicBezTo>
                  <a:pt x="604" y="60"/>
                  <a:pt x="1267" y="30"/>
                  <a:pt x="1931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22891" name="Oval 11"/>
          <p:cNvSpPr>
            <a:spLocks noChangeArrowheads="1"/>
          </p:cNvSpPr>
          <p:nvPr/>
        </p:nvSpPr>
        <p:spPr bwMode="auto">
          <a:xfrm>
            <a:off x="1331913" y="4929198"/>
            <a:ext cx="1727200" cy="6762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fr-FR" sz="18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Diagnostic</a:t>
            </a:r>
            <a:endParaRPr lang="fr-FR" sz="180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893" name="Text Box 13"/>
          <p:cNvSpPr txBox="1">
            <a:spLocks noChangeArrowheads="1"/>
          </p:cNvSpPr>
          <p:nvPr/>
        </p:nvSpPr>
        <p:spPr bwMode="auto">
          <a:xfrm>
            <a:off x="1619250" y="4206884"/>
            <a:ext cx="1149350" cy="50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FR" sz="1800" dirty="0">
                <a:effectLst/>
                <a:latin typeface="Arial Narrow" pitchFamily="34" charset="0"/>
              </a:rPr>
              <a:t>Remède</a:t>
            </a:r>
            <a:endParaRPr lang="fr-FR" sz="1800" dirty="0">
              <a:effectLst/>
            </a:endParaRPr>
          </a:p>
        </p:txBody>
      </p:sp>
      <p:sp>
        <p:nvSpPr>
          <p:cNvPr id="122896" name="Text Box 16"/>
          <p:cNvSpPr txBox="1">
            <a:spLocks noChangeArrowheads="1"/>
          </p:cNvSpPr>
          <p:nvPr/>
        </p:nvSpPr>
        <p:spPr bwMode="auto">
          <a:xfrm>
            <a:off x="3822700" y="1150938"/>
            <a:ext cx="1643063" cy="508000"/>
          </a:xfrm>
          <a:prstGeom prst="rect">
            <a:avLst/>
          </a:prstGeom>
          <a:solidFill>
            <a:srgbClr val="FFFF99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fr-FR" sz="1800" dirty="0">
                <a:effectLst/>
                <a:latin typeface="Arial Narrow" pitchFamily="34" charset="0"/>
              </a:rPr>
              <a:t>5. État renforcé</a:t>
            </a:r>
            <a:endParaRPr lang="fr-FR" sz="1800" dirty="0">
              <a:effectLst/>
            </a:endParaRPr>
          </a:p>
        </p:txBody>
      </p:sp>
      <p:sp>
        <p:nvSpPr>
          <p:cNvPr id="122897" name="Text Box 17"/>
          <p:cNvSpPr txBox="1">
            <a:spLocks noChangeArrowheads="1"/>
          </p:cNvSpPr>
          <p:nvPr/>
        </p:nvSpPr>
        <p:spPr bwMode="auto">
          <a:xfrm>
            <a:off x="3857631" y="3706818"/>
            <a:ext cx="1643063" cy="5080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fr-FR" sz="1800" dirty="0">
                <a:effectLst/>
                <a:latin typeface="Arial Narrow" pitchFamily="34" charset="0"/>
              </a:rPr>
              <a:t>Arrêt programmé</a:t>
            </a:r>
            <a:endParaRPr lang="fr-FR" sz="1800" dirty="0">
              <a:effectLst/>
            </a:endParaRPr>
          </a:p>
        </p:txBody>
      </p:sp>
      <p:sp>
        <p:nvSpPr>
          <p:cNvPr id="122898" name="Text Box 18"/>
          <p:cNvSpPr txBox="1">
            <a:spLocks noChangeArrowheads="1"/>
          </p:cNvSpPr>
          <p:nvPr/>
        </p:nvSpPr>
        <p:spPr bwMode="auto">
          <a:xfrm>
            <a:off x="1071538" y="642918"/>
            <a:ext cx="1643063" cy="676275"/>
          </a:xfrm>
          <a:prstGeom prst="rect">
            <a:avLst/>
          </a:prstGeom>
          <a:solidFill>
            <a:srgbClr val="CC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fr-FR" sz="1800" dirty="0" smtClean="0">
                <a:effectLst/>
                <a:latin typeface="Arial Narrow" pitchFamily="34" charset="0"/>
              </a:rPr>
              <a:t>4. Modifications,</a:t>
            </a:r>
          </a:p>
          <a:p>
            <a:r>
              <a:rPr lang="fr-FR" sz="1800" dirty="0" smtClean="0">
                <a:effectLst/>
                <a:latin typeface="Arial Narrow" pitchFamily="34" charset="0"/>
              </a:rPr>
              <a:t>Aménagements</a:t>
            </a:r>
            <a:endParaRPr lang="fr-FR" sz="1800" dirty="0">
              <a:effectLst/>
            </a:endParaRPr>
          </a:p>
        </p:txBody>
      </p:sp>
      <p:sp>
        <p:nvSpPr>
          <p:cNvPr id="122899" name="Line 19"/>
          <p:cNvSpPr>
            <a:spLocks noChangeShapeType="1"/>
          </p:cNvSpPr>
          <p:nvPr/>
        </p:nvSpPr>
        <p:spPr bwMode="auto">
          <a:xfrm>
            <a:off x="2786050" y="928670"/>
            <a:ext cx="1035063" cy="56040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22900" name="Line 20"/>
          <p:cNvSpPr>
            <a:spLocks noChangeShapeType="1"/>
          </p:cNvSpPr>
          <p:nvPr/>
        </p:nvSpPr>
        <p:spPr bwMode="auto">
          <a:xfrm>
            <a:off x="4646613" y="2843213"/>
            <a:ext cx="0" cy="847725"/>
          </a:xfrm>
          <a:prstGeom prst="line">
            <a:avLst/>
          </a:prstGeom>
          <a:noFill/>
          <a:ln w="9525">
            <a:solidFill>
              <a:srgbClr val="FF0000"/>
            </a:solidFill>
            <a:prstDash val="dash"/>
            <a:round/>
            <a:headEnd/>
            <a:tailEnd type="triangle" w="med" len="med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22901" name="Freeform 21"/>
          <p:cNvSpPr>
            <a:spLocks/>
          </p:cNvSpPr>
          <p:nvPr/>
        </p:nvSpPr>
        <p:spPr bwMode="auto">
          <a:xfrm>
            <a:off x="2071670" y="1357298"/>
            <a:ext cx="1751030" cy="2857519"/>
          </a:xfrm>
          <a:custGeom>
            <a:avLst/>
            <a:gdLst/>
            <a:ahLst/>
            <a:cxnLst>
              <a:cxn ang="0">
                <a:pos x="1448" y="2172"/>
              </a:cxn>
              <a:cxn ang="0">
                <a:pos x="905" y="2172"/>
              </a:cxn>
              <a:cxn ang="0">
                <a:pos x="0" y="0"/>
              </a:cxn>
            </a:cxnLst>
            <a:rect l="0" t="0" r="r" b="b"/>
            <a:pathLst>
              <a:path w="1448" h="2534">
                <a:moveTo>
                  <a:pt x="1448" y="2172"/>
                </a:moveTo>
                <a:cubicBezTo>
                  <a:pt x="1297" y="2353"/>
                  <a:pt x="1146" y="2534"/>
                  <a:pt x="905" y="2172"/>
                </a:cubicBezTo>
                <a:cubicBezTo>
                  <a:pt x="664" y="1810"/>
                  <a:pt x="332" y="905"/>
                  <a:pt x="0" y="0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22902" name="Freeform 22"/>
          <p:cNvSpPr>
            <a:spLocks/>
          </p:cNvSpPr>
          <p:nvPr/>
        </p:nvSpPr>
        <p:spPr bwMode="auto">
          <a:xfrm rot="20554222">
            <a:off x="5637957" y="1921324"/>
            <a:ext cx="2559604" cy="1465036"/>
          </a:xfrm>
          <a:custGeom>
            <a:avLst/>
            <a:gdLst/>
            <a:ahLst/>
            <a:cxnLst>
              <a:cxn ang="0">
                <a:pos x="0" y="181"/>
              </a:cxn>
              <a:cxn ang="0">
                <a:pos x="1991" y="362"/>
              </a:cxn>
              <a:cxn ang="0">
                <a:pos x="2172" y="2353"/>
              </a:cxn>
            </a:cxnLst>
            <a:rect l="0" t="0" r="r" b="b"/>
            <a:pathLst>
              <a:path w="2353" h="2353">
                <a:moveTo>
                  <a:pt x="0" y="181"/>
                </a:moveTo>
                <a:cubicBezTo>
                  <a:pt x="814" y="90"/>
                  <a:pt x="1629" y="0"/>
                  <a:pt x="1991" y="362"/>
                </a:cubicBezTo>
                <a:cubicBezTo>
                  <a:pt x="2353" y="724"/>
                  <a:pt x="2262" y="1538"/>
                  <a:pt x="2172" y="2353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22903" name="Line 23"/>
          <p:cNvSpPr>
            <a:spLocks noChangeShapeType="1"/>
          </p:cNvSpPr>
          <p:nvPr/>
        </p:nvSpPr>
        <p:spPr bwMode="auto">
          <a:xfrm flipH="1">
            <a:off x="7183438" y="1604963"/>
            <a:ext cx="436562" cy="477837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22904" name="Line 24"/>
          <p:cNvSpPr>
            <a:spLocks noChangeShapeType="1"/>
          </p:cNvSpPr>
          <p:nvPr/>
        </p:nvSpPr>
        <p:spPr bwMode="auto">
          <a:xfrm>
            <a:off x="7104063" y="1717675"/>
            <a:ext cx="561975" cy="2397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22905" name="Text Box 25"/>
          <p:cNvSpPr txBox="1">
            <a:spLocks noChangeArrowheads="1"/>
          </p:cNvSpPr>
          <p:nvPr/>
        </p:nvSpPr>
        <p:spPr bwMode="auto">
          <a:xfrm>
            <a:off x="7270750" y="981074"/>
            <a:ext cx="1477963" cy="876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r-FR" sz="16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Pour </a:t>
            </a:r>
          </a:p>
          <a:p>
            <a:pPr>
              <a:defRPr/>
            </a:pPr>
            <a:r>
              <a:rPr lang="fr-FR" sz="1600" b="1" dirty="0" smtClean="0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Rompre </a:t>
            </a:r>
            <a:r>
              <a:rPr lang="fr-FR" sz="1600" b="1" dirty="0">
                <a:solidFill>
                  <a:srgbClr val="33CC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le cycle des défaillances</a:t>
            </a:r>
            <a:endParaRPr lang="fr-FR" sz="1600" dirty="0">
              <a:solidFill>
                <a:srgbClr val="33CC33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22906" name="Text Box 26"/>
          <p:cNvSpPr txBox="1">
            <a:spLocks noChangeArrowheads="1"/>
          </p:cNvSpPr>
          <p:nvPr/>
        </p:nvSpPr>
        <p:spPr bwMode="auto">
          <a:xfrm>
            <a:off x="723900" y="12701"/>
            <a:ext cx="817245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ORGANIGRAMME DE MAINTENANCE </a:t>
            </a:r>
            <a:r>
              <a:rPr lang="fr-F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CORRECTIVE </a:t>
            </a:r>
            <a:r>
              <a:rPr lang="fr-F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CURATIVE/curatif</a:t>
            </a:r>
            <a:endParaRPr lang="fr-FR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07" name="Line 27"/>
          <p:cNvSpPr>
            <a:spLocks noChangeShapeType="1"/>
          </p:cNvSpPr>
          <p:nvPr/>
        </p:nvSpPr>
        <p:spPr bwMode="auto">
          <a:xfrm flipV="1">
            <a:off x="2235200" y="4714884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122908" name="Line 28"/>
          <p:cNvSpPr>
            <a:spLocks noChangeShapeType="1"/>
          </p:cNvSpPr>
          <p:nvPr/>
        </p:nvSpPr>
        <p:spPr bwMode="auto">
          <a:xfrm flipH="1">
            <a:off x="3059113" y="5143512"/>
            <a:ext cx="720725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122909" name="Line 29"/>
          <p:cNvSpPr>
            <a:spLocks noChangeShapeType="1"/>
          </p:cNvSpPr>
          <p:nvPr/>
        </p:nvSpPr>
        <p:spPr bwMode="auto">
          <a:xfrm flipV="1">
            <a:off x="2195513" y="3929066"/>
            <a:ext cx="0" cy="263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122910" name="Text Box 30"/>
          <p:cNvSpPr txBox="1">
            <a:spLocks noChangeArrowheads="1"/>
          </p:cNvSpPr>
          <p:nvPr/>
        </p:nvSpPr>
        <p:spPr bwMode="auto">
          <a:xfrm>
            <a:off x="3995738" y="3000372"/>
            <a:ext cx="1298575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1200" dirty="0" smtClean="0">
                <a:effectLst/>
                <a:latin typeface="Arial Narrow" pitchFamily="34" charset="0"/>
              </a:rPr>
              <a:t>Il faut faire </a:t>
            </a:r>
            <a:r>
              <a:rPr lang="fr-FR" sz="1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A.M.D.E.C</a:t>
            </a:r>
            <a:r>
              <a:rPr lang="fr-F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.</a:t>
            </a:r>
          </a:p>
        </p:txBody>
      </p:sp>
      <p:sp>
        <p:nvSpPr>
          <p:cNvPr id="28" name="Rectangle 27"/>
          <p:cNvSpPr/>
          <p:nvPr/>
        </p:nvSpPr>
        <p:spPr>
          <a:xfrm rot="17319525">
            <a:off x="2937832" y="5094550"/>
            <a:ext cx="1099020" cy="20446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200" dirty="0" smtClean="0">
                <a:effectLst/>
              </a:rPr>
              <a:t>Il faut faire</a:t>
            </a:r>
            <a:endParaRPr lang="fr-FR" sz="1200" dirty="0">
              <a:effectLst/>
            </a:endParaRPr>
          </a:p>
        </p:txBody>
      </p:sp>
      <p:sp>
        <p:nvSpPr>
          <p:cNvPr id="29" name="Rectangle 28"/>
          <p:cNvSpPr/>
          <p:nvPr/>
        </p:nvSpPr>
        <p:spPr>
          <a:xfrm rot="19815681">
            <a:off x="1210374" y="1735280"/>
            <a:ext cx="1944785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effectLst/>
              </a:rPr>
              <a:t>Sur la base d’analyse il faut faire :</a:t>
            </a:r>
            <a:endParaRPr lang="fr-FR" sz="1100" dirty="0">
              <a:effectLst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42844" y="6364452"/>
            <a:ext cx="85725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A.M.D.E.C : Analyse de mode de Défaillance de leurs Effets et de leurs Criticité</a:t>
            </a:r>
          </a:p>
          <a:p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22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22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2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22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22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22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22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22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22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22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22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122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122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122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122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1" dur="500"/>
                                        <p:tgtEl>
                                          <p:spTgt spid="122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122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9" dur="500"/>
                                        <p:tgtEl>
                                          <p:spTgt spid="122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4" dur="500"/>
                                        <p:tgtEl>
                                          <p:spTgt spid="12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122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 animBg="1"/>
      <p:bldP spid="122884" grpId="0" animBg="1"/>
      <p:bldP spid="122885" grpId="0" animBg="1"/>
      <p:bldP spid="122886" grpId="0" animBg="1"/>
      <p:bldP spid="122891" grpId="0" animBg="1"/>
      <p:bldP spid="122893" grpId="0" animBg="1"/>
      <p:bldP spid="122896" grpId="0" animBg="1"/>
      <p:bldP spid="122897" grpId="0" animBg="1"/>
      <p:bldP spid="122898" grpId="0" animBg="1"/>
      <p:bldP spid="122905" grpId="0"/>
      <p:bldP spid="122910" grpId="0"/>
      <p:bldP spid="28" grpId="0" build="allAtOnce" animBg="1"/>
      <p:bldP spid="29" grpId="0" build="allAtOnce" animBg="1"/>
      <p:bldP spid="30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B20363C-BC22-421E-A712-D134AD0A6ED9}" type="slidenum">
              <a:rPr lang="fr-FR" smtClean="0"/>
              <a:pPr/>
              <a:t>12</a:t>
            </a:fld>
            <a:endParaRPr lang="fr-FR" dirty="0" smtClean="0"/>
          </a:p>
        </p:txBody>
      </p:sp>
      <p:sp>
        <p:nvSpPr>
          <p:cNvPr id="180226" name="Text Box 2"/>
          <p:cNvSpPr txBox="1">
            <a:spLocks noChangeArrowheads="1"/>
          </p:cNvSpPr>
          <p:nvPr/>
        </p:nvSpPr>
        <p:spPr bwMode="auto">
          <a:xfrm>
            <a:off x="3822700" y="2335213"/>
            <a:ext cx="1643063" cy="508000"/>
          </a:xfrm>
          <a:prstGeom prst="rect">
            <a:avLst/>
          </a:prstGeom>
          <a:solidFill>
            <a:srgbClr val="99FF66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fr-FR" sz="1800" dirty="0">
                <a:solidFill>
                  <a:srgbClr val="008000"/>
                </a:solidFill>
                <a:effectLst/>
                <a:latin typeface="Arial Narrow" pitchFamily="34" charset="0"/>
              </a:rPr>
              <a:t>1. État normal</a:t>
            </a:r>
            <a:endParaRPr lang="fr-FR" sz="1800" dirty="0">
              <a:solidFill>
                <a:srgbClr val="008000"/>
              </a:solidFill>
              <a:effectLst/>
            </a:endParaRPr>
          </a:p>
        </p:txBody>
      </p:sp>
      <p:sp>
        <p:nvSpPr>
          <p:cNvPr id="180227" name="Text Box 3"/>
          <p:cNvSpPr txBox="1">
            <a:spLocks noChangeArrowheads="1"/>
          </p:cNvSpPr>
          <p:nvPr/>
        </p:nvSpPr>
        <p:spPr bwMode="auto">
          <a:xfrm>
            <a:off x="3822700" y="5214938"/>
            <a:ext cx="1643063" cy="5080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fr-FR" sz="1800" dirty="0">
                <a:effectLst/>
                <a:latin typeface="Arial Narrow" pitchFamily="34" charset="0"/>
              </a:rPr>
              <a:t>2. État défaillant</a:t>
            </a:r>
            <a:endParaRPr lang="fr-FR" sz="1800" dirty="0">
              <a:effectLst/>
            </a:endParaRPr>
          </a:p>
        </p:txBody>
      </p:sp>
      <p:sp>
        <p:nvSpPr>
          <p:cNvPr id="180228" name="AutoShape 4"/>
          <p:cNvSpPr>
            <a:spLocks noChangeArrowheads="1"/>
          </p:cNvSpPr>
          <p:nvPr/>
        </p:nvSpPr>
        <p:spPr bwMode="auto">
          <a:xfrm>
            <a:off x="5651500" y="3351213"/>
            <a:ext cx="2778125" cy="847725"/>
          </a:xfrm>
          <a:prstGeom prst="irregularSeal2">
            <a:avLst/>
          </a:prstGeom>
          <a:solidFill>
            <a:srgbClr val="FFFFFF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fr-FR" sz="1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Défaillance</a:t>
            </a:r>
            <a:endParaRPr lang="fr-FR" sz="18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0229" name="AutoShape 5"/>
          <p:cNvSpPr>
            <a:spLocks noChangeArrowheads="1"/>
          </p:cNvSpPr>
          <p:nvPr/>
        </p:nvSpPr>
        <p:spPr bwMode="auto">
          <a:xfrm>
            <a:off x="1187450" y="3182938"/>
            <a:ext cx="1944688" cy="1016000"/>
          </a:xfrm>
          <a:prstGeom prst="plus">
            <a:avLst>
              <a:gd name="adj" fmla="val 25000"/>
            </a:avLst>
          </a:prstGeom>
          <a:solidFill>
            <a:srgbClr val="FFCC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fr-FR" sz="1800" dirty="0">
                <a:effectLst/>
                <a:latin typeface="Arial Narrow" pitchFamily="34" charset="0"/>
              </a:rPr>
              <a:t>3. Dépannage</a:t>
            </a:r>
            <a:endParaRPr lang="fr-FR" sz="1800" dirty="0">
              <a:effectLst/>
            </a:endParaRPr>
          </a:p>
        </p:txBody>
      </p:sp>
      <p:sp>
        <p:nvSpPr>
          <p:cNvPr id="180230" name="Freeform 6"/>
          <p:cNvSpPr>
            <a:spLocks/>
          </p:cNvSpPr>
          <p:nvPr/>
        </p:nvSpPr>
        <p:spPr bwMode="auto">
          <a:xfrm>
            <a:off x="5465763" y="4076700"/>
            <a:ext cx="1724025" cy="1476375"/>
          </a:xfrm>
          <a:custGeom>
            <a:avLst/>
            <a:gdLst/>
            <a:ahLst/>
            <a:cxnLst>
              <a:cxn ang="0">
                <a:pos x="1629" y="0"/>
              </a:cxn>
              <a:cxn ang="0">
                <a:pos x="1629" y="543"/>
              </a:cxn>
              <a:cxn ang="0">
                <a:pos x="0" y="905"/>
              </a:cxn>
            </a:cxnLst>
            <a:rect l="0" t="0" r="r" b="b"/>
            <a:pathLst>
              <a:path w="1901" h="905">
                <a:moveTo>
                  <a:pt x="1629" y="0"/>
                </a:moveTo>
                <a:cubicBezTo>
                  <a:pt x="1765" y="196"/>
                  <a:pt x="1901" y="392"/>
                  <a:pt x="1629" y="543"/>
                </a:cubicBezTo>
                <a:cubicBezTo>
                  <a:pt x="1357" y="694"/>
                  <a:pt x="678" y="799"/>
                  <a:pt x="0" y="90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80231" name="Freeform 7"/>
          <p:cNvSpPr>
            <a:spLocks/>
          </p:cNvSpPr>
          <p:nvPr/>
        </p:nvSpPr>
        <p:spPr bwMode="auto">
          <a:xfrm>
            <a:off x="5465763" y="2505075"/>
            <a:ext cx="1411287" cy="923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267" y="181"/>
              </a:cxn>
              <a:cxn ang="0">
                <a:pos x="1629" y="905"/>
              </a:cxn>
            </a:cxnLst>
            <a:rect l="0" t="0" r="r" b="b"/>
            <a:pathLst>
              <a:path w="1629" h="905">
                <a:moveTo>
                  <a:pt x="0" y="0"/>
                </a:moveTo>
                <a:cubicBezTo>
                  <a:pt x="497" y="15"/>
                  <a:pt x="995" y="30"/>
                  <a:pt x="1267" y="181"/>
                </a:cubicBezTo>
                <a:cubicBezTo>
                  <a:pt x="1539" y="332"/>
                  <a:pt x="1584" y="618"/>
                  <a:pt x="1629" y="905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80232" name="Freeform 8"/>
          <p:cNvSpPr>
            <a:spLocks/>
          </p:cNvSpPr>
          <p:nvPr/>
        </p:nvSpPr>
        <p:spPr bwMode="auto">
          <a:xfrm>
            <a:off x="3027363" y="1751013"/>
            <a:ext cx="1658937" cy="582612"/>
          </a:xfrm>
          <a:custGeom>
            <a:avLst/>
            <a:gdLst/>
            <a:ahLst/>
            <a:cxnLst>
              <a:cxn ang="0">
                <a:pos x="0" y="214"/>
              </a:cxn>
              <a:cxn ang="0">
                <a:pos x="866" y="25"/>
              </a:cxn>
              <a:cxn ang="0">
                <a:pos x="1046" y="367"/>
              </a:cxn>
            </a:cxnLst>
            <a:rect l="0" t="0" r="r" b="b"/>
            <a:pathLst>
              <a:path w="1046" h="367">
                <a:moveTo>
                  <a:pt x="0" y="214"/>
                </a:moveTo>
                <a:cubicBezTo>
                  <a:pt x="144" y="183"/>
                  <a:pt x="692" y="0"/>
                  <a:pt x="866" y="25"/>
                </a:cubicBezTo>
                <a:cubicBezTo>
                  <a:pt x="1040" y="50"/>
                  <a:pt x="1009" y="296"/>
                  <a:pt x="1046" y="367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80233" name="Oval 9"/>
          <p:cNvSpPr>
            <a:spLocks noChangeArrowheads="1"/>
          </p:cNvSpPr>
          <p:nvPr/>
        </p:nvSpPr>
        <p:spPr bwMode="auto">
          <a:xfrm>
            <a:off x="1331913" y="5157788"/>
            <a:ext cx="1727200" cy="67627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r>
              <a:rPr lang="fr-FR" sz="18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Diagnostic</a:t>
            </a:r>
            <a:endParaRPr lang="fr-FR" sz="1800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80234" name="Text Box 10"/>
          <p:cNvSpPr txBox="1">
            <a:spLocks noChangeArrowheads="1"/>
          </p:cNvSpPr>
          <p:nvPr/>
        </p:nvSpPr>
        <p:spPr bwMode="auto">
          <a:xfrm>
            <a:off x="1619250" y="4437063"/>
            <a:ext cx="1149350" cy="508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fr-FR" sz="1800" dirty="0">
                <a:effectLst/>
                <a:latin typeface="Arial Narrow" pitchFamily="34" charset="0"/>
              </a:rPr>
              <a:t>Remède</a:t>
            </a:r>
            <a:endParaRPr lang="fr-FR" sz="1800" dirty="0">
              <a:effectLst/>
            </a:endParaRPr>
          </a:p>
        </p:txBody>
      </p:sp>
      <p:sp>
        <p:nvSpPr>
          <p:cNvPr id="180236" name="Text Box 12"/>
          <p:cNvSpPr txBox="1">
            <a:spLocks noChangeArrowheads="1"/>
          </p:cNvSpPr>
          <p:nvPr/>
        </p:nvSpPr>
        <p:spPr bwMode="auto">
          <a:xfrm>
            <a:off x="3852863" y="3213100"/>
            <a:ext cx="1641475" cy="5080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fr-FR" sz="1800" dirty="0">
                <a:effectLst/>
                <a:latin typeface="Arial Narrow" pitchFamily="34" charset="0"/>
              </a:rPr>
              <a:t>4. Etat provisoire</a:t>
            </a:r>
            <a:endParaRPr lang="fr-FR" sz="1800" dirty="0">
              <a:effectLst/>
            </a:endParaRPr>
          </a:p>
        </p:txBody>
      </p:sp>
      <p:sp>
        <p:nvSpPr>
          <p:cNvPr id="180240" name="Freeform 16"/>
          <p:cNvSpPr>
            <a:spLocks/>
          </p:cNvSpPr>
          <p:nvPr/>
        </p:nvSpPr>
        <p:spPr bwMode="auto">
          <a:xfrm>
            <a:off x="3124200" y="2855913"/>
            <a:ext cx="1020763" cy="858837"/>
          </a:xfrm>
          <a:custGeom>
            <a:avLst/>
            <a:gdLst/>
            <a:ahLst/>
            <a:cxnLst>
              <a:cxn ang="0">
                <a:pos x="0" y="541"/>
              </a:cxn>
              <a:cxn ang="0">
                <a:pos x="210" y="79"/>
              </a:cxn>
              <a:cxn ang="0">
                <a:pos x="462" y="67"/>
              </a:cxn>
              <a:cxn ang="0">
                <a:pos x="642" y="223"/>
              </a:cxn>
            </a:cxnLst>
            <a:rect l="0" t="0" r="r" b="b"/>
            <a:pathLst>
              <a:path w="642" h="541">
                <a:moveTo>
                  <a:pt x="0" y="541"/>
                </a:moveTo>
                <a:cubicBezTo>
                  <a:pt x="35" y="464"/>
                  <a:pt x="133" y="158"/>
                  <a:pt x="210" y="79"/>
                </a:cubicBezTo>
                <a:cubicBezTo>
                  <a:pt x="287" y="0"/>
                  <a:pt x="390" y="43"/>
                  <a:pt x="462" y="67"/>
                </a:cubicBezTo>
                <a:cubicBezTo>
                  <a:pt x="534" y="91"/>
                  <a:pt x="605" y="191"/>
                  <a:pt x="642" y="223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80245" name="Text Box 21"/>
          <p:cNvSpPr txBox="1">
            <a:spLocks noChangeArrowheads="1"/>
          </p:cNvSpPr>
          <p:nvPr/>
        </p:nvSpPr>
        <p:spPr bwMode="auto">
          <a:xfrm>
            <a:off x="0" y="0"/>
            <a:ext cx="89297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ORAGANIGRAMME DE MAINTENANCE </a:t>
            </a:r>
            <a:r>
              <a:rPr lang="fr-FR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CORRECTIVE </a:t>
            </a:r>
            <a:r>
              <a:rPr lang="fr-F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PALLIATIVE/palliatif</a:t>
            </a:r>
            <a:endParaRPr lang="fr-FR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0246" name="Line 22"/>
          <p:cNvSpPr>
            <a:spLocks noChangeShapeType="1"/>
          </p:cNvSpPr>
          <p:nvPr/>
        </p:nvSpPr>
        <p:spPr bwMode="auto">
          <a:xfrm flipV="1">
            <a:off x="2235200" y="49418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180247" name="Line 23"/>
          <p:cNvSpPr>
            <a:spLocks noChangeShapeType="1"/>
          </p:cNvSpPr>
          <p:nvPr/>
        </p:nvSpPr>
        <p:spPr bwMode="auto">
          <a:xfrm flipH="1">
            <a:off x="3059113" y="5445125"/>
            <a:ext cx="793750" cy="71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180248" name="Line 24"/>
          <p:cNvSpPr>
            <a:spLocks noChangeShapeType="1"/>
          </p:cNvSpPr>
          <p:nvPr/>
        </p:nvSpPr>
        <p:spPr bwMode="auto">
          <a:xfrm flipV="1">
            <a:off x="2195513" y="4173538"/>
            <a:ext cx="0" cy="263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180250" name="Text Box 26"/>
          <p:cNvSpPr txBox="1">
            <a:spLocks noChangeArrowheads="1"/>
          </p:cNvSpPr>
          <p:nvPr/>
        </p:nvSpPr>
        <p:spPr bwMode="auto">
          <a:xfrm>
            <a:off x="3852863" y="4437063"/>
            <a:ext cx="1641475" cy="508000"/>
          </a:xfrm>
          <a:prstGeom prst="rect">
            <a:avLst/>
          </a:prstGeom>
          <a:solidFill>
            <a:srgbClr val="FFFFFF"/>
          </a:solidFill>
          <a:ln w="9525">
            <a:solidFill>
              <a:srgbClr val="FF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fr-FR" sz="1800" dirty="0">
                <a:effectLst/>
                <a:latin typeface="Arial Narrow" pitchFamily="34" charset="0"/>
              </a:rPr>
              <a:t>Arrêt programmé</a:t>
            </a:r>
            <a:endParaRPr lang="fr-FR" sz="1800" dirty="0">
              <a:effectLst/>
            </a:endParaRPr>
          </a:p>
        </p:txBody>
      </p:sp>
      <p:sp>
        <p:nvSpPr>
          <p:cNvPr id="180251" name="Line 27"/>
          <p:cNvSpPr>
            <a:spLocks noChangeShapeType="1"/>
          </p:cNvSpPr>
          <p:nvPr/>
        </p:nvSpPr>
        <p:spPr bwMode="auto">
          <a:xfrm>
            <a:off x="4643438" y="3716338"/>
            <a:ext cx="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180252" name="AutoShape 28"/>
          <p:cNvSpPr>
            <a:spLocks noChangeArrowheads="1"/>
          </p:cNvSpPr>
          <p:nvPr/>
        </p:nvSpPr>
        <p:spPr bwMode="auto">
          <a:xfrm>
            <a:off x="1187450" y="1844675"/>
            <a:ext cx="1944688" cy="1016000"/>
          </a:xfrm>
          <a:prstGeom prst="plus">
            <a:avLst>
              <a:gd name="adj" fmla="val 25000"/>
            </a:avLst>
          </a:prstGeom>
          <a:solidFill>
            <a:srgbClr val="FFCC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r>
              <a:rPr lang="fr-FR" sz="1800" dirty="0">
                <a:effectLst/>
                <a:latin typeface="Arial Narrow" pitchFamily="34" charset="0"/>
              </a:rPr>
              <a:t>5. Réparation</a:t>
            </a:r>
            <a:endParaRPr lang="fr-FR" sz="1800" dirty="0">
              <a:effectLst/>
            </a:endParaRPr>
          </a:p>
        </p:txBody>
      </p:sp>
      <p:sp>
        <p:nvSpPr>
          <p:cNvPr id="180253" name="Freeform 29"/>
          <p:cNvSpPr>
            <a:spLocks/>
          </p:cNvSpPr>
          <p:nvPr/>
        </p:nvSpPr>
        <p:spPr bwMode="auto">
          <a:xfrm>
            <a:off x="2343150" y="2857500"/>
            <a:ext cx="1619250" cy="1574800"/>
          </a:xfrm>
          <a:custGeom>
            <a:avLst/>
            <a:gdLst/>
            <a:ahLst/>
            <a:cxnLst>
              <a:cxn ang="0">
                <a:pos x="996" y="992"/>
              </a:cxn>
              <a:cxn ang="0">
                <a:pos x="828" y="840"/>
              </a:cxn>
              <a:cxn ang="0">
                <a:pos x="882" y="546"/>
              </a:cxn>
              <a:cxn ang="0">
                <a:pos x="0" y="0"/>
              </a:cxn>
            </a:cxnLst>
            <a:rect l="0" t="0" r="r" b="b"/>
            <a:pathLst>
              <a:path w="1020" h="992">
                <a:moveTo>
                  <a:pt x="996" y="992"/>
                </a:moveTo>
                <a:cubicBezTo>
                  <a:pt x="968" y="967"/>
                  <a:pt x="847" y="914"/>
                  <a:pt x="828" y="840"/>
                </a:cubicBezTo>
                <a:cubicBezTo>
                  <a:pt x="809" y="766"/>
                  <a:pt x="1020" y="686"/>
                  <a:pt x="882" y="546"/>
                </a:cubicBezTo>
                <a:cubicBezTo>
                  <a:pt x="744" y="406"/>
                  <a:pt x="184" y="114"/>
                  <a:pt x="0" y="0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0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80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80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80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02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02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80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8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80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8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8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0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80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80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180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80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80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80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226" grpId="0" animBg="1"/>
      <p:bldP spid="180227" grpId="0" animBg="1"/>
      <p:bldP spid="180228" grpId="0" animBg="1"/>
      <p:bldP spid="180229" grpId="0" animBg="1"/>
      <p:bldP spid="180233" grpId="0" animBg="1"/>
      <p:bldP spid="180234" grpId="0" animBg="1"/>
      <p:bldP spid="180236" grpId="0" animBg="1"/>
      <p:bldP spid="180250" grpId="0" animBg="1"/>
      <p:bldP spid="18025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72055-6B1B-4093-BE80-BAE1B7192DB4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1921073" y="2174740"/>
            <a:ext cx="5365571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fr-FR" sz="5400" b="1" dirty="0" smtClean="0">
                <a:effectLst/>
              </a:rPr>
              <a:t>Maintenance </a:t>
            </a:r>
          </a:p>
          <a:p>
            <a:pPr algn="ctr">
              <a:defRPr/>
            </a:pPr>
            <a:r>
              <a:rPr lang="fr-FR" sz="5400" b="1" dirty="0" smtClean="0">
                <a:effectLst/>
              </a:rPr>
              <a:t>préventive</a:t>
            </a:r>
            <a:endParaRPr lang="fr-FR" sz="5400" dirty="0"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ce réservé du numéro de diapositive 5"/>
          <p:cNvSpPr>
            <a:spLocks noGrp="1"/>
          </p:cNvSpPr>
          <p:nvPr>
            <p:ph type="sldNum" sz="quarter" idx="15"/>
          </p:nvPr>
        </p:nvSpPr>
        <p:spPr>
          <a:noFill/>
        </p:spPr>
        <p:txBody>
          <a:bodyPr/>
          <a:lstStyle/>
          <a:p>
            <a:fld id="{7281413F-962F-4C99-87A7-1D638D0FFE1A}" type="slidenum">
              <a:rPr lang="fr-FR" smtClean="0"/>
              <a:pPr/>
              <a:t>14</a:t>
            </a:fld>
            <a:endParaRPr lang="fr-FR" dirty="0" smtClean="0"/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23850" y="476250"/>
            <a:ext cx="84963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fr-FR" sz="40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Maintenance préventive</a:t>
            </a:r>
            <a:endParaRPr lang="fr-FR" sz="6000" dirty="0">
              <a:effectLst/>
              <a:latin typeface="Arial Narrow" pitchFamily="34" charset="0"/>
            </a:endParaRP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252413" y="1500174"/>
            <a:ext cx="864235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fr-FR" sz="4000" dirty="0">
                <a:effectLst/>
                <a:latin typeface="Arial Narrow" pitchFamily="34" charset="0"/>
              </a:rPr>
              <a:t>Maintenance exécutée à des </a:t>
            </a:r>
            <a:endParaRPr lang="fr-FR" sz="4000" dirty="0" smtClean="0">
              <a:effectLst/>
              <a:latin typeface="Arial Narrow" pitchFamily="34" charset="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fr-FR" sz="40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intervalles  prédéterminés</a:t>
            </a:r>
            <a:r>
              <a:rPr lang="fr-FR" sz="4000" dirty="0" smtClean="0">
                <a:solidFill>
                  <a:srgbClr val="FF0000"/>
                </a:solidFill>
                <a:effectLst/>
                <a:latin typeface="Arial Narrow" pitchFamily="34" charset="0"/>
              </a:rPr>
              <a:t>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fr-FR" sz="4000" dirty="0" smtClean="0">
                <a:effectLst/>
                <a:latin typeface="Arial Narrow" pitchFamily="34" charset="0"/>
              </a:rPr>
              <a:t>ou </a:t>
            </a:r>
            <a:r>
              <a:rPr lang="fr-FR" sz="4000" dirty="0">
                <a:effectLst/>
                <a:latin typeface="Arial Narrow" pitchFamily="34" charset="0"/>
              </a:rPr>
              <a:t>selon </a:t>
            </a:r>
            <a:endParaRPr lang="fr-FR" sz="4000" dirty="0" smtClean="0">
              <a:effectLst/>
              <a:latin typeface="Arial Narrow" pitchFamily="34" charset="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fr-FR" sz="4000" dirty="0" smtClean="0">
                <a:effectLst/>
                <a:latin typeface="Arial Narrow" pitchFamily="34" charset="0"/>
              </a:rPr>
              <a:t>des </a:t>
            </a:r>
            <a:r>
              <a:rPr lang="fr-FR" sz="4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critères prescrits</a:t>
            </a:r>
            <a:r>
              <a:rPr lang="fr-FR" sz="4000" dirty="0">
                <a:solidFill>
                  <a:srgbClr val="FF0000"/>
                </a:solidFill>
                <a:effectLst/>
                <a:latin typeface="Arial Narrow" pitchFamily="34" charset="0"/>
              </a:rPr>
              <a:t> </a:t>
            </a:r>
            <a:endParaRPr lang="fr-FR" sz="4000" dirty="0" smtClean="0">
              <a:solidFill>
                <a:srgbClr val="FF0000"/>
              </a:solidFill>
              <a:effectLst/>
              <a:latin typeface="Arial Narrow" pitchFamily="34" charset="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fr-FR" sz="4000" dirty="0" smtClean="0">
                <a:effectLst/>
                <a:latin typeface="Arial Narrow" pitchFamily="34" charset="0"/>
              </a:rPr>
              <a:t>et </a:t>
            </a:r>
            <a:r>
              <a:rPr lang="fr-FR" sz="4000" dirty="0">
                <a:effectLst/>
                <a:latin typeface="Arial Narrow" pitchFamily="34" charset="0"/>
              </a:rPr>
              <a:t>destinée à réduire la </a:t>
            </a:r>
            <a:r>
              <a:rPr lang="fr-FR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probabilité de défaillance</a:t>
            </a:r>
            <a:r>
              <a:rPr lang="fr-FR" sz="4000" dirty="0">
                <a:effectLst/>
                <a:latin typeface="Arial Narrow" pitchFamily="34" charset="0"/>
              </a:rPr>
              <a:t> </a:t>
            </a:r>
            <a:r>
              <a:rPr lang="fr-FR" sz="4000" dirty="0" smtClean="0">
                <a:effectLst/>
                <a:latin typeface="Arial Narrow" pitchFamily="34" charset="0"/>
              </a:rPr>
              <a:t> ou </a:t>
            </a:r>
            <a:r>
              <a:rPr lang="fr-FR" sz="4000" dirty="0">
                <a:effectLst/>
                <a:latin typeface="Arial Narrow" pitchFamily="34" charset="0"/>
              </a:rPr>
              <a:t>la </a:t>
            </a:r>
            <a:r>
              <a:rPr lang="fr-FR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dégradation du fonctionnement</a:t>
            </a:r>
            <a:r>
              <a:rPr lang="fr-FR" sz="4000" dirty="0">
                <a:effectLst/>
                <a:latin typeface="Arial Narrow" pitchFamily="34" charset="0"/>
              </a:rPr>
              <a:t> </a:t>
            </a:r>
            <a:r>
              <a:rPr lang="fr-FR" sz="4000" dirty="0" smtClean="0">
                <a:effectLst/>
                <a:latin typeface="Arial Narrow" pitchFamily="34" charset="0"/>
              </a:rPr>
              <a:t> d'un </a:t>
            </a:r>
            <a:r>
              <a:rPr lang="fr-FR" sz="4000" dirty="0">
                <a:effectLst/>
                <a:latin typeface="Arial Narrow" pitchFamily="34" charset="0"/>
              </a:rPr>
              <a:t>bien.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455613" y="2101850"/>
          <a:ext cx="6937375" cy="3459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6" name="Picture" r:id="rId3" imgW="4334040" imgH="2162160" progId="Word.Picture.8">
                  <p:embed/>
                </p:oleObj>
              </mc:Choice>
              <mc:Fallback>
                <p:oleObj name="Picture" r:id="rId3" imgW="4334040" imgH="2162160" progId="Word.Picture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2101850"/>
                        <a:ext cx="6937375" cy="3459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Line 4"/>
          <p:cNvSpPr>
            <a:spLocks noChangeShapeType="1"/>
          </p:cNvSpPr>
          <p:nvPr/>
        </p:nvSpPr>
        <p:spPr bwMode="auto">
          <a:xfrm>
            <a:off x="4191000" y="43434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sm" len="sm"/>
            <a:tailEnd type="triangle" w="sm" len="sm"/>
          </a:ln>
          <a:effectLst/>
        </p:spPr>
        <p:txBody>
          <a:bodyPr/>
          <a:lstStyle/>
          <a:p>
            <a:endParaRPr lang="fr-FR"/>
          </a:p>
        </p:txBody>
      </p:sp>
      <p:sp>
        <p:nvSpPr>
          <p:cNvPr id="22536" name="AutoShape 8"/>
          <p:cNvSpPr>
            <a:spLocks/>
          </p:cNvSpPr>
          <p:nvPr/>
        </p:nvSpPr>
        <p:spPr bwMode="auto">
          <a:xfrm>
            <a:off x="741363" y="4191000"/>
            <a:ext cx="2133600" cy="304800"/>
          </a:xfrm>
          <a:prstGeom prst="callout2">
            <a:avLst>
              <a:gd name="adj1" fmla="val 58333"/>
              <a:gd name="adj2" fmla="val 103569"/>
              <a:gd name="adj3" fmla="val 58333"/>
              <a:gd name="adj4" fmla="val 139435"/>
              <a:gd name="adj5" fmla="val 50523"/>
              <a:gd name="adj6" fmla="val 157815"/>
            </a:avLst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triangle" w="sm" len="sm"/>
          </a:ln>
          <a:effectLst/>
        </p:spPr>
        <p:txBody>
          <a:bodyPr lIns="12700" tIns="12700" rIns="12700" bIns="12700"/>
          <a:lstStyle/>
          <a:p>
            <a:r>
              <a:rPr lang="fr-FR" sz="1600"/>
              <a:t>Intervention préventive</a:t>
            </a:r>
          </a:p>
        </p:txBody>
      </p:sp>
      <p:sp>
        <p:nvSpPr>
          <p:cNvPr id="22537" name="AutoShape 9"/>
          <p:cNvSpPr>
            <a:spLocks/>
          </p:cNvSpPr>
          <p:nvPr/>
        </p:nvSpPr>
        <p:spPr bwMode="auto">
          <a:xfrm>
            <a:off x="4114800" y="2209800"/>
            <a:ext cx="1447800" cy="307975"/>
          </a:xfrm>
          <a:prstGeom prst="callout2">
            <a:avLst>
              <a:gd name="adj1" fmla="val 41236"/>
              <a:gd name="adj2" fmla="val -5264"/>
              <a:gd name="adj3" fmla="val 41236"/>
              <a:gd name="adj4" fmla="val -28509"/>
              <a:gd name="adj5" fmla="val 192269"/>
              <a:gd name="adj6" fmla="val -51972"/>
            </a:avLst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triangle" w="sm" len="sm"/>
          </a:ln>
          <a:effectLst/>
        </p:spPr>
        <p:txBody>
          <a:bodyPr lIns="12700" tIns="12700" rIns="12700" bIns="12700"/>
          <a:lstStyle/>
          <a:p>
            <a:r>
              <a:rPr lang="fr-FR" sz="1600"/>
              <a:t>Visite préventive</a:t>
            </a:r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209800" y="2667000"/>
            <a:ext cx="4800600" cy="1143000"/>
            <a:chOff x="1590" y="2954"/>
            <a:chExt cx="1932" cy="454"/>
          </a:xfrm>
        </p:grpSpPr>
        <p:sp>
          <p:nvSpPr>
            <p:cNvPr id="22547" name="Arc 19"/>
            <p:cNvSpPr>
              <a:spLocks/>
            </p:cNvSpPr>
            <p:nvPr/>
          </p:nvSpPr>
          <p:spPr bwMode="auto">
            <a:xfrm>
              <a:off x="1590" y="2954"/>
              <a:ext cx="910" cy="45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accent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2548" name="Arc 20"/>
            <p:cNvSpPr>
              <a:spLocks/>
            </p:cNvSpPr>
            <p:nvPr/>
          </p:nvSpPr>
          <p:spPr bwMode="auto">
            <a:xfrm>
              <a:off x="2613" y="2954"/>
              <a:ext cx="909" cy="454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chemeClr val="accent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22550" name="Line 22"/>
          <p:cNvSpPr>
            <a:spLocks noChangeShapeType="1"/>
          </p:cNvSpPr>
          <p:nvPr/>
        </p:nvSpPr>
        <p:spPr bwMode="auto">
          <a:xfrm>
            <a:off x="2209800" y="3810000"/>
            <a:ext cx="4953000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2209800" y="2667000"/>
            <a:ext cx="4876800" cy="2057400"/>
            <a:chOff x="1590" y="2954"/>
            <a:chExt cx="1932" cy="795"/>
          </a:xfrm>
        </p:grpSpPr>
        <p:sp>
          <p:nvSpPr>
            <p:cNvPr id="22539" name="Line 11"/>
            <p:cNvSpPr>
              <a:spLocks noChangeShapeType="1"/>
            </p:cNvSpPr>
            <p:nvPr/>
          </p:nvSpPr>
          <p:spPr bwMode="auto">
            <a:xfrm flipV="1">
              <a:off x="2613" y="2954"/>
              <a:ext cx="0" cy="79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2540" name="Line 12"/>
            <p:cNvSpPr>
              <a:spLocks noChangeShapeType="1"/>
            </p:cNvSpPr>
            <p:nvPr/>
          </p:nvSpPr>
          <p:spPr bwMode="auto">
            <a:xfrm flipV="1">
              <a:off x="2386" y="3294"/>
              <a:ext cx="0" cy="45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2541" name="Arc 13"/>
            <p:cNvSpPr>
              <a:spLocks/>
            </p:cNvSpPr>
            <p:nvPr/>
          </p:nvSpPr>
          <p:spPr bwMode="auto">
            <a:xfrm>
              <a:off x="1590" y="2954"/>
              <a:ext cx="796" cy="3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2542" name="Line 14"/>
            <p:cNvSpPr>
              <a:spLocks noChangeShapeType="1"/>
            </p:cNvSpPr>
            <p:nvPr/>
          </p:nvSpPr>
          <p:spPr bwMode="auto">
            <a:xfrm flipV="1">
              <a:off x="3408" y="3294"/>
              <a:ext cx="0" cy="45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2543" name="Arc 15"/>
            <p:cNvSpPr>
              <a:spLocks/>
            </p:cNvSpPr>
            <p:nvPr/>
          </p:nvSpPr>
          <p:spPr bwMode="auto">
            <a:xfrm>
              <a:off x="2613" y="2954"/>
              <a:ext cx="795" cy="341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2544" name="Line 16"/>
            <p:cNvSpPr>
              <a:spLocks noChangeShapeType="1"/>
            </p:cNvSpPr>
            <p:nvPr/>
          </p:nvSpPr>
          <p:spPr bwMode="auto">
            <a:xfrm>
              <a:off x="2386" y="3749"/>
              <a:ext cx="227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2545" name="Line 17"/>
            <p:cNvSpPr>
              <a:spLocks noChangeShapeType="1"/>
            </p:cNvSpPr>
            <p:nvPr/>
          </p:nvSpPr>
          <p:spPr bwMode="auto">
            <a:xfrm>
              <a:off x="3408" y="3749"/>
              <a:ext cx="114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323850" y="116632"/>
            <a:ext cx="84963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3600" b="1" i="1" u="sng" dirty="0" smtClean="0">
                <a:effectLst/>
                <a:latin typeface="Arial" pitchFamily="34" charset="0"/>
                <a:cs typeface="Arial" pitchFamily="34" charset="0"/>
              </a:rPr>
              <a:t>Cycle de marche de la m</a:t>
            </a:r>
            <a:r>
              <a:rPr lang="fr-FR" sz="3600" b="1" u="sng" dirty="0" smtClean="0">
                <a:effectLst/>
                <a:latin typeface="Arial" pitchFamily="34" charset="0"/>
                <a:cs typeface="Arial" pitchFamily="34" charset="0"/>
              </a:rPr>
              <a:t>aintenance </a:t>
            </a:r>
            <a:r>
              <a:rPr lang="fr-FR" sz="3600" b="1" u="sng" dirty="0">
                <a:effectLst/>
                <a:latin typeface="Arial" pitchFamily="34" charset="0"/>
                <a:cs typeface="Arial" pitchFamily="34" charset="0"/>
              </a:rPr>
              <a:t>préventive</a:t>
            </a:r>
          </a:p>
        </p:txBody>
      </p:sp>
      <p:sp>
        <p:nvSpPr>
          <p:cNvPr id="32" name="Text Box 4"/>
          <p:cNvSpPr txBox="1">
            <a:spLocks noChangeArrowheads="1"/>
          </p:cNvSpPr>
          <p:nvPr/>
        </p:nvSpPr>
        <p:spPr bwMode="auto">
          <a:xfrm>
            <a:off x="0" y="6286520"/>
            <a:ext cx="84963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r-FR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TBF =</a:t>
            </a:r>
            <a:r>
              <a:rPr lang="fr-FR" sz="1600" dirty="0" smtClean="0">
                <a:latin typeface="Arial" pitchFamily="34" charset="0"/>
                <a:cs typeface="Arial" pitchFamily="34" charset="0"/>
              </a:rPr>
              <a:t> temps  de bon fonctionnement    ,  TA = </a:t>
            </a:r>
            <a:r>
              <a:rPr lang="fr-FR" sz="1600" dirty="0" smtClean="0"/>
              <a:t>Temps d’Arrêt </a:t>
            </a:r>
            <a:endParaRPr lang="fr-FR" sz="16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Espace réservé du numéro de diapositive 5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</p:spPr>
        <p:txBody>
          <a:bodyPr/>
          <a:lstStyle/>
          <a:p>
            <a:fld id="{7281413F-962F-4C99-87A7-1D638D0FFE1A}" type="slidenum">
              <a:rPr lang="fr-FR" smtClean="0"/>
              <a:pPr/>
              <a:t>15</a:t>
            </a:fld>
            <a:endParaRPr lang="fr-FR" dirty="0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1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 animBg="1"/>
      <p:bldP spid="22536" grpId="0" animBg="1" autoUpdateAnimBg="0"/>
      <p:bldP spid="22537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F370E5-C905-4773-8711-022414136983}" type="slidenum">
              <a:rPr lang="fr-FR" smtClean="0"/>
              <a:pPr/>
              <a:t>16</a:t>
            </a:fld>
            <a:endParaRPr lang="fr-FR" dirty="0" smtClean="0"/>
          </a:p>
        </p:txBody>
      </p:sp>
      <p:sp>
        <p:nvSpPr>
          <p:cNvPr id="241666" name="Rectangle 2"/>
          <p:cNvSpPr>
            <a:spLocks noChangeArrowheads="1"/>
          </p:cNvSpPr>
          <p:nvPr/>
        </p:nvSpPr>
        <p:spPr bwMode="auto">
          <a:xfrm>
            <a:off x="285720" y="-61934"/>
            <a:ext cx="85693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ctr">
              <a:defRPr/>
            </a:pPr>
            <a:r>
              <a:rPr lang="fr-FR" sz="4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La maintenance préventive</a:t>
            </a:r>
            <a:endParaRPr lang="fr-FR" sz="3600" dirty="0">
              <a:effectLst/>
              <a:latin typeface="Arial Narrow" pitchFamily="34" charset="0"/>
            </a:endParaRPr>
          </a:p>
        </p:txBody>
      </p:sp>
      <p:sp>
        <p:nvSpPr>
          <p:cNvPr id="241669" name="Rectangle 5"/>
          <p:cNvSpPr>
            <a:spLocks noChangeArrowheads="1"/>
          </p:cNvSpPr>
          <p:nvPr/>
        </p:nvSpPr>
        <p:spPr bwMode="auto">
          <a:xfrm>
            <a:off x="133350" y="609584"/>
            <a:ext cx="885828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>
              <a:lnSpc>
                <a:spcPct val="150000"/>
              </a:lnSpc>
              <a:tabLst>
                <a:tab pos="228600" algn="l"/>
              </a:tabLst>
            </a:pPr>
            <a:r>
              <a:rPr lang="fr-FR" sz="2400" b="1" dirty="0" smtClean="0">
                <a:effectLst/>
              </a:rPr>
              <a:t>Buts </a:t>
            </a:r>
            <a:r>
              <a:rPr lang="fr-FR" sz="2400" b="1" dirty="0">
                <a:effectLst/>
              </a:rPr>
              <a:t>de la maintenance préventive </a:t>
            </a:r>
          </a:p>
          <a:p>
            <a:pPr>
              <a:lnSpc>
                <a:spcPct val="150000"/>
              </a:lnSpc>
              <a:buFontTx/>
              <a:buChar char="•"/>
              <a:tabLst>
                <a:tab pos="228600" algn="l"/>
              </a:tabLst>
            </a:pPr>
            <a:r>
              <a:rPr lang="fr-FR" sz="2400" dirty="0">
                <a:effectLst/>
              </a:rPr>
              <a:t>Augmenter la durée de vie des matériels</a:t>
            </a:r>
          </a:p>
          <a:p>
            <a:pPr>
              <a:lnSpc>
                <a:spcPct val="150000"/>
              </a:lnSpc>
              <a:buFontTx/>
              <a:buChar char="•"/>
              <a:tabLst>
                <a:tab pos="228600" algn="l"/>
              </a:tabLst>
            </a:pPr>
            <a:r>
              <a:rPr lang="fr-FR" sz="2400" dirty="0">
                <a:effectLst/>
              </a:rPr>
              <a:t>Diminuer la probabilité des défaillances en service</a:t>
            </a:r>
          </a:p>
          <a:p>
            <a:pPr>
              <a:buFontTx/>
              <a:buChar char="•"/>
              <a:tabLst>
                <a:tab pos="228600" algn="l"/>
              </a:tabLst>
            </a:pPr>
            <a:r>
              <a:rPr lang="fr-FR" sz="2400" dirty="0">
                <a:effectLst/>
              </a:rPr>
              <a:t>Diminuer les temps d’arrêt en cas de révision ou de panne</a:t>
            </a:r>
          </a:p>
          <a:p>
            <a:pPr>
              <a:buFontTx/>
              <a:buChar char="•"/>
              <a:tabLst>
                <a:tab pos="228600" algn="l"/>
              </a:tabLst>
            </a:pPr>
            <a:r>
              <a:rPr lang="fr-FR" sz="2400" dirty="0" smtClean="0">
                <a:effectLst/>
              </a:rPr>
              <a:t>Prévenir et prévoir les interventions coûteuses de maintenance corrective </a:t>
            </a:r>
          </a:p>
          <a:p>
            <a:pPr>
              <a:buFontTx/>
              <a:buChar char="•"/>
              <a:tabLst>
                <a:tab pos="228600" algn="l"/>
              </a:tabLst>
            </a:pPr>
            <a:r>
              <a:rPr lang="fr-FR" sz="2400" dirty="0" smtClean="0">
                <a:effectLst/>
              </a:rPr>
              <a:t>Eviter </a:t>
            </a:r>
            <a:r>
              <a:rPr lang="fr-FR" sz="2400" dirty="0">
                <a:effectLst/>
              </a:rPr>
              <a:t>les consommations anormales d’énergie, de lubrifiant, etc.</a:t>
            </a:r>
          </a:p>
          <a:p>
            <a:pPr>
              <a:buFontTx/>
              <a:buChar char="•"/>
              <a:tabLst>
                <a:tab pos="228600" algn="l"/>
              </a:tabLst>
            </a:pPr>
            <a:r>
              <a:rPr lang="fr-FR" sz="2400" dirty="0">
                <a:effectLst/>
              </a:rPr>
              <a:t>Améliorer les conditions de travail du personnel de </a:t>
            </a:r>
            <a:r>
              <a:rPr lang="fr-FR" sz="2400" dirty="0" smtClean="0">
                <a:effectLst/>
              </a:rPr>
              <a:t>production</a:t>
            </a:r>
          </a:p>
          <a:p>
            <a:pPr>
              <a:lnSpc>
                <a:spcPct val="150000"/>
              </a:lnSpc>
              <a:buFontTx/>
              <a:buChar char="•"/>
              <a:tabLst>
                <a:tab pos="228600" algn="l"/>
              </a:tabLst>
            </a:pPr>
            <a:r>
              <a:rPr lang="fr-FR" sz="2400" dirty="0" smtClean="0">
                <a:effectLst/>
              </a:rPr>
              <a:t>Diminuer le budget de maintenance</a:t>
            </a:r>
          </a:p>
          <a:p>
            <a:pPr>
              <a:lnSpc>
                <a:spcPct val="150000"/>
              </a:lnSpc>
              <a:buFontTx/>
              <a:buChar char="•"/>
              <a:tabLst>
                <a:tab pos="228600" algn="l"/>
              </a:tabLst>
            </a:pPr>
            <a:r>
              <a:rPr lang="fr-FR" sz="2400" dirty="0" smtClean="0">
                <a:effectLst/>
              </a:rPr>
              <a:t>Supprimer les causes d’accidents graves</a:t>
            </a:r>
            <a:endParaRPr lang="fr-FR" sz="2400" dirty="0">
              <a:effectLst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41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416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1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510CA6-704B-47BB-A338-105C39760EE0}" type="slidenum">
              <a:rPr lang="fr-FR" smtClean="0"/>
              <a:pPr/>
              <a:t>17</a:t>
            </a:fld>
            <a:endParaRPr lang="fr-FR" dirty="0" smtClean="0"/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395288" y="836613"/>
            <a:ext cx="8353425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44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Maintenance systématique</a:t>
            </a:r>
          </a:p>
          <a:p>
            <a:pPr algn="ctr">
              <a:defRPr/>
            </a:pPr>
            <a:r>
              <a:rPr lang="fr-FR" sz="4400" b="1" dirty="0">
                <a:effectLst/>
                <a:latin typeface="Arial Narrow" pitchFamily="34" charset="0"/>
              </a:rPr>
              <a:t> </a:t>
            </a:r>
            <a:endParaRPr lang="fr-FR" sz="4400" dirty="0">
              <a:effectLst/>
              <a:latin typeface="Arial Narrow" pitchFamily="34" charset="0"/>
            </a:endParaRPr>
          </a:p>
          <a:p>
            <a:pPr algn="ctr">
              <a:defRPr/>
            </a:pPr>
            <a:r>
              <a:rPr lang="fr-FR" sz="4400" dirty="0">
                <a:effectLst/>
                <a:latin typeface="Arial Narrow" pitchFamily="34" charset="0"/>
              </a:rPr>
              <a:t>Maintenance </a:t>
            </a:r>
            <a:r>
              <a:rPr lang="fr-FR" sz="4400" dirty="0" smtClean="0">
                <a:effectLst/>
                <a:latin typeface="Arial Narrow" pitchFamily="34" charset="0"/>
              </a:rPr>
              <a:t>effectuée selon un </a:t>
            </a:r>
            <a:r>
              <a:rPr lang="fr-FR" sz="4400" b="1" dirty="0" smtClean="0">
                <a:solidFill>
                  <a:srgbClr val="FF0000"/>
                </a:solidFill>
                <a:latin typeface="Arial Narrow" pitchFamily="34" charset="0"/>
              </a:rPr>
              <a:t>échéancier</a:t>
            </a:r>
          </a:p>
          <a:p>
            <a:pPr algn="ctr">
              <a:defRPr/>
            </a:pPr>
            <a:r>
              <a:rPr lang="fr-FR" sz="4400" dirty="0" smtClean="0">
                <a:effectLst/>
                <a:latin typeface="Arial Narrow" pitchFamily="34" charset="0"/>
              </a:rPr>
              <a:t> établi selon </a:t>
            </a:r>
            <a:r>
              <a:rPr lang="fr-FR" sz="4400" b="1" dirty="0" smtClean="0">
                <a:latin typeface="Arial Narrow" pitchFamily="34" charset="0"/>
              </a:rPr>
              <a:t>le temps </a:t>
            </a:r>
            <a:r>
              <a:rPr lang="fr-FR" sz="4400" dirty="0" smtClean="0">
                <a:effectLst/>
                <a:latin typeface="Arial Narrow" pitchFamily="34" charset="0"/>
              </a:rPr>
              <a:t>ou le </a:t>
            </a:r>
            <a:r>
              <a:rPr lang="fr-FR" sz="4400" b="1" dirty="0" smtClean="0">
                <a:latin typeface="Arial Narrow" pitchFamily="34" charset="0"/>
              </a:rPr>
              <a:t>nombre </a:t>
            </a:r>
            <a:r>
              <a:rPr lang="fr-FR" sz="4400" b="1" i="1" dirty="0">
                <a:latin typeface="Arial Narrow" pitchFamily="34" charset="0"/>
              </a:rPr>
              <a:t>d'unités d'usage</a:t>
            </a:r>
            <a:r>
              <a:rPr lang="fr-FR" sz="4400" b="1" dirty="0">
                <a:latin typeface="Arial Narrow" pitchFamily="34" charset="0"/>
              </a:rPr>
              <a:t> </a:t>
            </a:r>
            <a:r>
              <a:rPr lang="fr-FR" sz="4400" dirty="0">
                <a:effectLst/>
                <a:latin typeface="Arial Narrow" pitchFamily="34" charset="0"/>
              </a:rPr>
              <a:t>mais </a:t>
            </a:r>
            <a:r>
              <a:rPr lang="fr-FR" sz="4400" b="1" i="1" dirty="0">
                <a:latin typeface="Arial Narrow" pitchFamily="34" charset="0"/>
              </a:rPr>
              <a:t>sans contrôle</a:t>
            </a:r>
            <a:r>
              <a:rPr lang="fr-FR" sz="4400" b="1" dirty="0">
                <a:latin typeface="Arial Narrow" pitchFamily="34" charset="0"/>
              </a:rPr>
              <a:t> </a:t>
            </a:r>
            <a:r>
              <a:rPr lang="fr-FR" sz="4400" dirty="0">
                <a:effectLst/>
                <a:latin typeface="Arial Narrow" pitchFamily="34" charset="0"/>
              </a:rPr>
              <a:t>préalable de l'état du bien</a:t>
            </a:r>
            <a:r>
              <a:rPr lang="fr-FR" sz="4000" dirty="0">
                <a:effectLst/>
                <a:latin typeface="Arial Narrow" pitchFamily="34" charset="0"/>
              </a:rPr>
              <a:t>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88732F-46E6-4335-8489-34948BDA186E}" type="slidenum">
              <a:rPr lang="fr-FR" smtClean="0"/>
              <a:pPr/>
              <a:t>18</a:t>
            </a:fld>
            <a:endParaRPr lang="fr-FR" dirty="0" smtClean="0"/>
          </a:p>
        </p:txBody>
      </p:sp>
      <p:sp>
        <p:nvSpPr>
          <p:cNvPr id="116739" name="Text Box 3"/>
          <p:cNvSpPr txBox="1">
            <a:spLocks noChangeArrowheads="1"/>
          </p:cNvSpPr>
          <p:nvPr/>
        </p:nvSpPr>
        <p:spPr bwMode="auto">
          <a:xfrm>
            <a:off x="3932238" y="1412875"/>
            <a:ext cx="1909762" cy="7000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fr-FR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État normal</a:t>
            </a:r>
            <a:endParaRPr lang="fr-FR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6740" name="Text Box 4"/>
          <p:cNvSpPr txBox="1">
            <a:spLocks noChangeArrowheads="1"/>
          </p:cNvSpPr>
          <p:nvPr/>
        </p:nvSpPr>
        <p:spPr bwMode="auto">
          <a:xfrm>
            <a:off x="3932238" y="3744913"/>
            <a:ext cx="1909762" cy="5476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fr-FR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Arrêt programmé</a:t>
            </a:r>
            <a:endParaRPr lang="fr-FR" b="1" dirty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6741" name="Text Box 5"/>
          <p:cNvSpPr txBox="1">
            <a:spLocks noChangeArrowheads="1"/>
          </p:cNvSpPr>
          <p:nvPr/>
        </p:nvSpPr>
        <p:spPr bwMode="auto">
          <a:xfrm>
            <a:off x="1258888" y="2276475"/>
            <a:ext cx="1909762" cy="10017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fr-FR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Remplacement systématique d’un organe</a:t>
            </a:r>
            <a:endParaRPr lang="fr-FR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6742" name="Text Box 6"/>
          <p:cNvSpPr txBox="1">
            <a:spLocks noChangeArrowheads="1"/>
          </p:cNvSpPr>
          <p:nvPr/>
        </p:nvSpPr>
        <p:spPr bwMode="auto">
          <a:xfrm>
            <a:off x="1258888" y="4910138"/>
            <a:ext cx="1909762" cy="1111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fr-FR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Analyse</a:t>
            </a:r>
            <a:r>
              <a:rPr lang="fr-FR" dirty="0">
                <a:effectLst/>
                <a:latin typeface="Arial Narrow" pitchFamily="34" charset="0"/>
              </a:rPr>
              <a:t> des organes remplacés</a:t>
            </a:r>
            <a:endParaRPr lang="fr-FR" dirty="0">
              <a:effectLst/>
            </a:endParaRPr>
          </a:p>
        </p:txBody>
      </p:sp>
      <p:sp>
        <p:nvSpPr>
          <p:cNvPr id="116743" name="Text Box 7"/>
          <p:cNvSpPr txBox="1">
            <a:spLocks noChangeArrowheads="1"/>
          </p:cNvSpPr>
          <p:nvPr/>
        </p:nvSpPr>
        <p:spPr bwMode="auto">
          <a:xfrm>
            <a:off x="5461000" y="4910138"/>
            <a:ext cx="1909763" cy="11112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endParaRPr lang="fr-FR" sz="1800" dirty="0">
              <a:effectLst/>
              <a:latin typeface="Arial Narrow" pitchFamily="34" charset="0"/>
            </a:endParaRPr>
          </a:p>
          <a:p>
            <a:pPr algn="ctr">
              <a:defRPr/>
            </a:pPr>
            <a:r>
              <a:rPr lang="fr-FR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Optimisation</a:t>
            </a:r>
            <a:r>
              <a:rPr lang="fr-FR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fr-FR" dirty="0">
                <a:effectLst/>
                <a:latin typeface="Arial Narrow" pitchFamily="34" charset="0"/>
              </a:rPr>
              <a:t>de la périodicité</a:t>
            </a:r>
            <a:endParaRPr lang="fr-FR" dirty="0">
              <a:effectLst/>
            </a:endParaRPr>
          </a:p>
        </p:txBody>
      </p:sp>
      <p:sp>
        <p:nvSpPr>
          <p:cNvPr id="116744" name="Line 8"/>
          <p:cNvSpPr>
            <a:spLocks noChangeShapeType="1"/>
          </p:cNvSpPr>
          <p:nvPr/>
        </p:nvSpPr>
        <p:spPr bwMode="auto">
          <a:xfrm>
            <a:off x="4887913" y="2112963"/>
            <a:ext cx="0" cy="1631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6745" name="Freeform 9"/>
          <p:cNvSpPr>
            <a:spLocks/>
          </p:cNvSpPr>
          <p:nvPr/>
        </p:nvSpPr>
        <p:spPr bwMode="auto">
          <a:xfrm>
            <a:off x="3143240" y="3286124"/>
            <a:ext cx="788998" cy="806451"/>
          </a:xfrm>
          <a:custGeom>
            <a:avLst/>
            <a:gdLst/>
            <a:ahLst/>
            <a:cxnLst>
              <a:cxn ang="0">
                <a:pos x="1448" y="543"/>
              </a:cxn>
              <a:cxn ang="0">
                <a:pos x="362" y="543"/>
              </a:cxn>
              <a:cxn ang="0">
                <a:pos x="0" y="0"/>
              </a:cxn>
            </a:cxnLst>
            <a:rect l="0" t="0" r="r" b="b"/>
            <a:pathLst>
              <a:path w="1448" h="633">
                <a:moveTo>
                  <a:pt x="1448" y="543"/>
                </a:moveTo>
                <a:cubicBezTo>
                  <a:pt x="1025" y="588"/>
                  <a:pt x="603" y="633"/>
                  <a:pt x="362" y="543"/>
                </a:cubicBezTo>
                <a:cubicBezTo>
                  <a:pt x="121" y="453"/>
                  <a:pt x="60" y="226"/>
                  <a:pt x="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6746" name="Freeform 10"/>
          <p:cNvSpPr>
            <a:spLocks/>
          </p:cNvSpPr>
          <p:nvPr/>
        </p:nvSpPr>
        <p:spPr bwMode="auto">
          <a:xfrm>
            <a:off x="2214563" y="1646238"/>
            <a:ext cx="1717675" cy="698500"/>
          </a:xfrm>
          <a:custGeom>
            <a:avLst/>
            <a:gdLst/>
            <a:ahLst/>
            <a:cxnLst>
              <a:cxn ang="0">
                <a:pos x="0" y="543"/>
              </a:cxn>
              <a:cxn ang="0">
                <a:pos x="362" y="181"/>
              </a:cxn>
              <a:cxn ang="0">
                <a:pos x="1629" y="0"/>
              </a:cxn>
            </a:cxnLst>
            <a:rect l="0" t="0" r="r" b="b"/>
            <a:pathLst>
              <a:path w="1629" h="543">
                <a:moveTo>
                  <a:pt x="0" y="543"/>
                </a:moveTo>
                <a:cubicBezTo>
                  <a:pt x="45" y="407"/>
                  <a:pt x="90" y="272"/>
                  <a:pt x="362" y="181"/>
                </a:cubicBezTo>
                <a:cubicBezTo>
                  <a:pt x="634" y="90"/>
                  <a:pt x="1131" y="45"/>
                  <a:pt x="1629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6747" name="Line 11"/>
          <p:cNvSpPr>
            <a:spLocks noChangeShapeType="1"/>
          </p:cNvSpPr>
          <p:nvPr/>
        </p:nvSpPr>
        <p:spPr bwMode="auto">
          <a:xfrm>
            <a:off x="2024063" y="3278188"/>
            <a:ext cx="0" cy="16319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6748" name="Line 12"/>
          <p:cNvSpPr>
            <a:spLocks noChangeShapeType="1"/>
          </p:cNvSpPr>
          <p:nvPr/>
        </p:nvSpPr>
        <p:spPr bwMode="auto">
          <a:xfrm>
            <a:off x="3168650" y="5608638"/>
            <a:ext cx="229235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6749" name="Freeform 13"/>
          <p:cNvSpPr>
            <a:spLocks/>
          </p:cNvSpPr>
          <p:nvPr/>
        </p:nvSpPr>
        <p:spPr bwMode="auto">
          <a:xfrm>
            <a:off x="5846763" y="3976688"/>
            <a:ext cx="3117850" cy="1631950"/>
          </a:xfrm>
          <a:custGeom>
            <a:avLst/>
            <a:gdLst/>
            <a:ahLst/>
            <a:cxnLst>
              <a:cxn ang="0">
                <a:pos x="1448" y="1267"/>
              </a:cxn>
              <a:cxn ang="0">
                <a:pos x="2715" y="543"/>
              </a:cxn>
              <a:cxn ang="0">
                <a:pos x="0" y="0"/>
              </a:cxn>
            </a:cxnLst>
            <a:rect l="0" t="0" r="r" b="b"/>
            <a:pathLst>
              <a:path w="2956" h="1267">
                <a:moveTo>
                  <a:pt x="1448" y="1267"/>
                </a:moveTo>
                <a:cubicBezTo>
                  <a:pt x="2202" y="1010"/>
                  <a:pt x="2956" y="754"/>
                  <a:pt x="2715" y="543"/>
                </a:cubicBezTo>
                <a:cubicBezTo>
                  <a:pt x="2474" y="332"/>
                  <a:pt x="1237" y="166"/>
                  <a:pt x="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6750" name="Text Box 14"/>
          <p:cNvSpPr txBox="1">
            <a:spLocks noChangeArrowheads="1"/>
          </p:cNvSpPr>
          <p:nvPr/>
        </p:nvSpPr>
        <p:spPr bwMode="auto">
          <a:xfrm>
            <a:off x="1042988" y="-24"/>
            <a:ext cx="75612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fr-F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ORAGANIGRAMME DE MAINTENANCE </a:t>
            </a:r>
            <a:r>
              <a:rPr lang="fr-FR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PREVENTIVE </a:t>
            </a:r>
            <a:r>
              <a:rPr lang="fr-FR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SYSTEMATIQUE</a:t>
            </a:r>
          </a:p>
        </p:txBody>
      </p:sp>
      <p:sp>
        <p:nvSpPr>
          <p:cNvPr id="116751" name="AutoShape 15"/>
          <p:cNvSpPr>
            <a:spLocks noChangeArrowheads="1"/>
          </p:cNvSpPr>
          <p:nvPr/>
        </p:nvSpPr>
        <p:spPr bwMode="auto">
          <a:xfrm>
            <a:off x="323850" y="1628775"/>
            <a:ext cx="1295400" cy="1152525"/>
          </a:xfrm>
          <a:prstGeom prst="irregularSeal2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Sans contrôle</a:t>
            </a:r>
          </a:p>
        </p:txBody>
      </p:sp>
      <p:sp>
        <p:nvSpPr>
          <p:cNvPr id="16" name="Rectangle 15"/>
          <p:cNvSpPr/>
          <p:nvPr/>
        </p:nvSpPr>
        <p:spPr>
          <a:xfrm rot="19822002">
            <a:off x="1078985" y="3808089"/>
            <a:ext cx="1954621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effectLst/>
              </a:rPr>
              <a:t>D’après le temps et le </a:t>
            </a:r>
            <a:r>
              <a:rPr lang="fr-FR" sz="1100" dirty="0" err="1" smtClean="0">
                <a:effectLst/>
              </a:rPr>
              <a:t>nbre</a:t>
            </a:r>
            <a:r>
              <a:rPr lang="fr-FR" sz="1100" dirty="0" smtClean="0">
                <a:effectLst/>
              </a:rPr>
              <a:t> d’unité d’usage il faut </a:t>
            </a:r>
            <a:endParaRPr lang="fr-FR" sz="1100" dirty="0">
              <a:effectLst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14282" y="6143644"/>
            <a:ext cx="5929354" cy="3571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effectLst/>
              </a:rPr>
              <a:t>Exemple1 : Change les roues du train au début de l’hiver et du printemps </a:t>
            </a:r>
            <a:endParaRPr lang="fr-FR" sz="1200" dirty="0">
              <a:effectLst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14282" y="6500858"/>
            <a:ext cx="5929354" cy="3571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effectLst/>
              </a:rPr>
              <a:t>Exemple2 : vidange tous les 1000 km  </a:t>
            </a:r>
            <a:endParaRPr lang="fr-FR" sz="1200" dirty="0">
              <a:effectLst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6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67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6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6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6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67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6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116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16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39" grpId="0" animBg="1"/>
      <p:bldP spid="116740" grpId="0" animBg="1"/>
      <p:bldP spid="116741" grpId="0" animBg="1"/>
      <p:bldP spid="116742" grpId="0" animBg="1"/>
      <p:bldP spid="116743" grpId="0" animBg="1"/>
      <p:bldP spid="116751" grpId="0" animBg="1"/>
      <p:bldP spid="16" grpId="0" build="allAtOnce" animBg="1"/>
      <p:bldP spid="17" grpId="0" build="allAtOnce" animBg="1"/>
      <p:bldP spid="18" grpId="0" build="allAtOnce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72055-6B1B-4093-BE80-BAE1B7192DB4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  <p:pic>
        <p:nvPicPr>
          <p:cNvPr id="3" name="Image 2" descr="C:\Users\AOUAD\Pictures\index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0"/>
            <a:ext cx="4536504" cy="249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179512" y="3933056"/>
            <a:ext cx="84969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>
                <a:effectLst/>
                <a:latin typeface="Times New Roman" pitchFamily="18" charset="0"/>
                <a:cs typeface="Times New Roman" pitchFamily="18" charset="0"/>
              </a:rPr>
              <a:t>La vidange qui consiste à purger l’huile usagée pour la remplacer </a:t>
            </a:r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par l’huile neuve.</a:t>
            </a:r>
          </a:p>
          <a:p>
            <a:pPr algn="just"/>
            <a:r>
              <a:rPr lang="fr-FR" sz="2400" dirty="0" smtClean="0">
                <a:effectLst/>
                <a:latin typeface="Times New Roman" pitchFamily="18" charset="0"/>
                <a:cs typeface="Times New Roman" pitchFamily="18" charset="0"/>
              </a:rPr>
              <a:t>Toutes </a:t>
            </a:r>
            <a:r>
              <a:rPr lang="fr-FR" sz="2400" dirty="0">
                <a:effectLst/>
                <a:latin typeface="Times New Roman" pitchFamily="18" charset="0"/>
                <a:cs typeface="Times New Roman" pitchFamily="18" charset="0"/>
              </a:rPr>
              <a:t>les vidanges doivent être réalisées selon le programme d’entretien du constructeur disponible dans le carnet de garantie et d’entretien de votre véhicule</a:t>
            </a:r>
            <a:r>
              <a:rPr lang="fr-FR" dirty="0"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51520" y="2497815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smtClean="0">
                <a:effectLst/>
              </a:rPr>
              <a:t>La définition de vidange</a:t>
            </a:r>
          </a:p>
        </p:txBody>
      </p:sp>
      <p:pic>
        <p:nvPicPr>
          <p:cNvPr id="68610" name="Picture 2" descr="https://upload.wikimedia.org/wikipedia/commons/thumb/c/ce/Oil_Change_oil_pan_2005_gmc_suv.JPG/220px-Oil_Change_oil_pan_2005_gmc_suv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4320480" cy="2492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07504" y="2917393"/>
            <a:ext cx="9001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effectLst/>
              </a:rPr>
              <a:t>Opération qui consiste à vider un récipient, un réservoir de son contenu pour le nettoyer, le rendre de nouveau utilisable</a:t>
            </a:r>
            <a:r>
              <a:rPr lang="fr-FR" dirty="0" smtClean="0">
                <a:effectLst/>
              </a:rPr>
              <a:t>.</a:t>
            </a:r>
          </a:p>
          <a:p>
            <a:pPr algn="ctr"/>
            <a:r>
              <a:rPr lang="fr-FR" dirty="0" smtClean="0">
                <a:effectLst/>
              </a:rPr>
              <a:t>ou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5178020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2F95F18-8BB6-499F-B1CF-26E6CE350758}" type="slidenum">
              <a:rPr lang="fr-FR" smtClean="0"/>
              <a:pPr/>
              <a:t>2</a:t>
            </a:fld>
            <a:endParaRPr lang="fr-FR" dirty="0" smtClean="0"/>
          </a:p>
        </p:txBody>
      </p:sp>
      <p:sp>
        <p:nvSpPr>
          <p:cNvPr id="144390" name="Oval 6"/>
          <p:cNvSpPr>
            <a:spLocks noChangeArrowheads="1"/>
          </p:cNvSpPr>
          <p:nvPr/>
        </p:nvSpPr>
        <p:spPr bwMode="auto">
          <a:xfrm>
            <a:off x="3052769" y="1071546"/>
            <a:ext cx="2519363" cy="1008062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1ere </a:t>
            </a:r>
          </a:p>
          <a:p>
            <a:pPr algn="ct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CONCEPTS</a:t>
            </a:r>
            <a:endParaRPr lang="fr-FR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44391" name="Oval 7"/>
          <p:cNvSpPr>
            <a:spLocks noChangeArrowheads="1"/>
          </p:cNvSpPr>
          <p:nvPr/>
        </p:nvSpPr>
        <p:spPr bwMode="auto">
          <a:xfrm>
            <a:off x="3071802" y="3429000"/>
            <a:ext cx="2428892" cy="1008062"/>
          </a:xfrm>
          <a:prstGeom prst="ellipse">
            <a:avLst/>
          </a:prstGeom>
          <a:solidFill>
            <a:schemeClr val="bg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les évènements</a:t>
            </a:r>
            <a:endParaRPr lang="fr-FR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357158" y="4943486"/>
            <a:ext cx="2159000" cy="100806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Echéancier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" name="Titre 1"/>
          <p:cNvSpPr txBox="1">
            <a:spLocks/>
          </p:cNvSpPr>
          <p:nvPr/>
        </p:nvSpPr>
        <p:spPr>
          <a:xfrm>
            <a:off x="571472" y="0"/>
            <a:ext cx="7467600" cy="857256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fontAlgn="auto">
              <a:spcAft>
                <a:spcPts val="0"/>
              </a:spcAft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30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fontAlgn="auto">
              <a:spcAft>
                <a:spcPts val="0"/>
              </a:spcAft>
            </a:pPr>
            <a:endParaRPr lang="fr-FR" sz="3000" cap="small" dirty="0" smtClean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  <a:p>
            <a:pPr lvl="0" fontAlgn="auto">
              <a:spcAft>
                <a:spcPts val="0"/>
              </a:spcAft>
            </a:pPr>
            <a:endParaRPr lang="fr-FR" sz="3000" cap="small" dirty="0" smtClean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  <a:p>
            <a:pPr lvl="0" algn="ctr" fontAlgn="auto">
              <a:spcAft>
                <a:spcPts val="0"/>
              </a:spcAft>
            </a:pPr>
            <a:r>
              <a:rPr lang="fr-FR" sz="14400" dirty="0" smtClean="0">
                <a:latin typeface="Times New Roman" pitchFamily="18" charset="0"/>
                <a:cs typeface="Times New Roman" pitchFamily="18" charset="0"/>
              </a:rPr>
              <a:t>1. Les concepts de maintenance </a:t>
            </a:r>
          </a:p>
          <a:p>
            <a:pPr lvl="0" fontAlgn="auto">
              <a:spcAft>
                <a:spcPts val="0"/>
              </a:spcAft>
            </a:pPr>
            <a:r>
              <a:rPr lang="fr-FR" sz="8000" dirty="0" smtClean="0">
                <a:effectLst/>
                <a:latin typeface="Times New Roman" pitchFamily="18" charset="0"/>
                <a:cs typeface="Times New Roman" pitchFamily="18" charset="0"/>
              </a:rPr>
              <a:t>Les  différents  forme de  maintenance  repose  sur  04 concepts :</a:t>
            </a:r>
            <a:endParaRPr kumimoji="0" lang="fr-FR" sz="8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Rectangle 8"/>
          <p:cNvSpPr>
            <a:spLocks noChangeArrowheads="1"/>
          </p:cNvSpPr>
          <p:nvPr/>
        </p:nvSpPr>
        <p:spPr bwMode="auto">
          <a:xfrm>
            <a:off x="3214678" y="4929198"/>
            <a:ext cx="2159000" cy="100806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Etat </a:t>
            </a:r>
            <a:r>
              <a:rPr lang="fr-FR" sz="1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du </a:t>
            </a: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bien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5984900" y="4953010"/>
            <a:ext cx="2159000" cy="1008062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Défaillance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cxnSp>
        <p:nvCxnSpPr>
          <p:cNvPr id="24" name="Connecteur droit avec flèche 23"/>
          <p:cNvCxnSpPr>
            <a:stCxn id="144390" idx="4"/>
            <a:endCxn id="144391" idx="0"/>
          </p:cNvCxnSpPr>
          <p:nvPr/>
        </p:nvCxnSpPr>
        <p:spPr>
          <a:xfrm rot="5400000">
            <a:off x="3624654" y="2741203"/>
            <a:ext cx="1349392" cy="262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>
            <a:stCxn id="144391" idx="2"/>
            <a:endCxn id="144392" idx="0"/>
          </p:cNvCxnSpPr>
          <p:nvPr/>
        </p:nvCxnSpPr>
        <p:spPr>
          <a:xfrm rot="10800000" flipV="1">
            <a:off x="1436658" y="3933030"/>
            <a:ext cx="1635144" cy="10104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/>
          <p:cNvCxnSpPr>
            <a:stCxn id="144391" idx="4"/>
            <a:endCxn id="18" idx="0"/>
          </p:cNvCxnSpPr>
          <p:nvPr/>
        </p:nvCxnSpPr>
        <p:spPr>
          <a:xfrm rot="16200000" flipH="1">
            <a:off x="4044145" y="4679165"/>
            <a:ext cx="492136" cy="79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>
            <a:stCxn id="144391" idx="6"/>
            <a:endCxn id="19" idx="0"/>
          </p:cNvCxnSpPr>
          <p:nvPr/>
        </p:nvCxnSpPr>
        <p:spPr>
          <a:xfrm>
            <a:off x="5500694" y="3933031"/>
            <a:ext cx="1563706" cy="10199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785918" y="4357694"/>
            <a:ext cx="1071570" cy="2143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effectLst/>
              </a:rPr>
              <a:t>Peut être </a:t>
            </a:r>
            <a:endParaRPr lang="fr-FR" sz="1200" dirty="0">
              <a:effectLst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4439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439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4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43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4439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4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1" grpId="0" build="allAtOnce" animBg="1"/>
      <p:bldP spid="144392" grpId="0" build="allAtOnce" animBg="1"/>
      <p:bldP spid="18" grpId="0" build="allAtOnce" animBg="1"/>
      <p:bldP spid="19" grpId="0" build="allAtOnce" animBg="1"/>
      <p:bldP spid="13" grpId="0" build="allAtOnce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72055-6B1B-4093-BE80-BAE1B7192DB4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  <p:sp>
        <p:nvSpPr>
          <p:cNvPr id="3" name="Rectangle 2"/>
          <p:cNvSpPr/>
          <p:nvPr/>
        </p:nvSpPr>
        <p:spPr>
          <a:xfrm>
            <a:off x="251520" y="1052736"/>
            <a:ext cx="8064896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lnSpc>
                <a:spcPct val="150000"/>
              </a:lnSpc>
            </a:pPr>
            <a:r>
              <a:rPr lang="fr-FR" dirty="0"/>
              <a:t>-	</a:t>
            </a:r>
            <a:r>
              <a:rPr lang="fr-FR" dirty="0">
                <a:effectLst/>
                <a:latin typeface="Times New Roman" pitchFamily="18" charset="0"/>
                <a:cs typeface="Times New Roman" pitchFamily="18" charset="0"/>
              </a:rPr>
              <a:t>La vidange va lubrifier les pièces mobiles du moteur </a:t>
            </a:r>
          </a:p>
          <a:p>
            <a:pPr algn="just" defTabSz="457200">
              <a:lnSpc>
                <a:spcPct val="150000"/>
              </a:lnSpc>
            </a:pPr>
            <a:r>
              <a:rPr lang="fr-FR" dirty="0">
                <a:effectLst/>
                <a:latin typeface="Times New Roman" pitchFamily="18" charset="0"/>
                <a:cs typeface="Times New Roman" pitchFamily="18" charset="0"/>
              </a:rPr>
              <a:t>-	va permettre de faire les contrôles nécessaires au bon fonctionnement de votre voiture</a:t>
            </a:r>
          </a:p>
          <a:p>
            <a:pPr algn="just" defTabSz="457200">
              <a:lnSpc>
                <a:spcPct val="150000"/>
              </a:lnSpc>
            </a:pPr>
            <a:r>
              <a:rPr lang="fr-FR" dirty="0">
                <a:effectLst/>
                <a:latin typeface="Times New Roman" pitchFamily="18" charset="0"/>
                <a:cs typeface="Times New Roman" pitchFamily="18" charset="0"/>
              </a:rPr>
              <a:t>-	d’assurer la longévité de votre moteur.</a:t>
            </a:r>
          </a:p>
          <a:p>
            <a:pPr algn="just" defTabSz="457200">
              <a:lnSpc>
                <a:spcPct val="150000"/>
              </a:lnSpc>
            </a:pPr>
            <a:r>
              <a:rPr lang="fr-FR" dirty="0">
                <a:effectLst/>
                <a:latin typeface="Times New Roman" pitchFamily="18" charset="0"/>
                <a:cs typeface="Times New Roman" pitchFamily="18" charset="0"/>
              </a:rPr>
              <a:t>-	limiter le frottement entre les pièces métalliques. </a:t>
            </a:r>
          </a:p>
          <a:p>
            <a:pPr algn="just" defTabSz="457200">
              <a:lnSpc>
                <a:spcPct val="150000"/>
              </a:lnSpc>
            </a:pPr>
            <a:r>
              <a:rPr lang="fr-FR" dirty="0">
                <a:effectLst/>
                <a:latin typeface="Times New Roman" pitchFamily="18" charset="0"/>
                <a:cs typeface="Times New Roman" pitchFamily="18" charset="0"/>
              </a:rPr>
              <a:t>-	Elle évacue également les saletés, les particules de métal et les autres impuretés en suspension et les dépose dans le filtre à huile.</a:t>
            </a:r>
          </a:p>
          <a:p>
            <a:pPr marL="342900" indent="-342900" algn="just" defTabSz="457200">
              <a:lnSpc>
                <a:spcPct val="150000"/>
              </a:lnSpc>
              <a:buFontTx/>
              <a:buChar char="-"/>
            </a:pPr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permet </a:t>
            </a:r>
            <a:r>
              <a:rPr lang="fr-FR" dirty="0">
                <a:effectLst/>
                <a:latin typeface="Times New Roman" pitchFamily="18" charset="0"/>
                <a:cs typeface="Times New Roman" pitchFamily="18" charset="0"/>
              </a:rPr>
              <a:t>de changer régulièrement l’huile de votre moteur ainsi que le filtre à huile. </a:t>
            </a:r>
            <a:endParaRPr lang="fr-FR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 defTabSz="457200">
              <a:lnSpc>
                <a:spcPct val="150000"/>
              </a:lnSpc>
              <a:buFontTx/>
              <a:buChar char="-"/>
            </a:pPr>
            <a:r>
              <a:rPr lang="fr-FR" dirty="0">
                <a:effectLst/>
                <a:latin typeface="Times New Roman" pitchFamily="18" charset="0"/>
                <a:cs typeface="Times New Roman" pitchFamily="18" charset="0"/>
              </a:rPr>
              <a:t>permet un meilleur fonctionnement des organes de votre véhicule (moteur, boîte de vitesses</a:t>
            </a:r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).</a:t>
            </a:r>
            <a:endParaRPr lang="fr-FR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1640" y="188640"/>
            <a:ext cx="57783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effectLst/>
              </a:rPr>
              <a:t>Pourquoi dois-je vidange ma voiture ?</a:t>
            </a:r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08090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02A3E1-A32A-4326-B4D6-9C92C538071F}" type="slidenum">
              <a:rPr lang="fr-FR" smtClean="0"/>
              <a:pPr/>
              <a:t>21</a:t>
            </a:fld>
            <a:endParaRPr lang="fr-FR" dirty="0" smtClean="0"/>
          </a:p>
        </p:txBody>
      </p:sp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323850" y="44450"/>
            <a:ext cx="85693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ctr">
              <a:defRPr/>
            </a:pPr>
            <a:r>
              <a:rPr lang="fr-FR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La maintenance préventive systématique</a:t>
            </a:r>
            <a:endParaRPr lang="fr-FR" sz="3600" dirty="0">
              <a:effectLst/>
              <a:latin typeface="Arial Narrow" pitchFamily="34" charset="0"/>
            </a:endParaRPr>
          </a:p>
        </p:txBody>
      </p:sp>
      <p:sp>
        <p:nvSpPr>
          <p:cNvPr id="243718" name="Rectangle 6"/>
          <p:cNvSpPr>
            <a:spLocks noChangeArrowheads="1"/>
          </p:cNvSpPr>
          <p:nvPr/>
        </p:nvSpPr>
        <p:spPr bwMode="auto">
          <a:xfrm>
            <a:off x="179388" y="761982"/>
            <a:ext cx="8785225" cy="5170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b="1" dirty="0">
                <a:effectLst/>
              </a:rPr>
              <a:t>Cas d’application </a:t>
            </a: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fr-FR" dirty="0">
                <a:effectLst/>
              </a:rPr>
              <a:t>Equipements soumis à une </a:t>
            </a:r>
            <a:r>
              <a:rPr lang="fr-FR" dirty="0" smtClean="0">
                <a:effectLst/>
              </a:rPr>
              <a:t>législation </a:t>
            </a:r>
            <a:r>
              <a:rPr lang="fr-FR" dirty="0">
                <a:effectLst/>
              </a:rPr>
              <a:t>(sécurité réglementée) : </a:t>
            </a:r>
            <a:r>
              <a:rPr lang="fr-FR" dirty="0"/>
              <a:t>appareils de levage, extincteurs, ascenseurs, etc.</a:t>
            </a: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fr-FR" dirty="0">
                <a:effectLst/>
              </a:rPr>
              <a:t>Equipements dont la panne risque de provoquer des accidents graves </a:t>
            </a:r>
            <a:r>
              <a:rPr lang="fr-FR" dirty="0" smtClean="0">
                <a:effectLst/>
              </a:rPr>
              <a:t>:</a:t>
            </a:r>
            <a:r>
              <a:rPr lang="fr-FR" dirty="0" smtClean="0"/>
              <a:t> avions, trains, etc.</a:t>
            </a:r>
            <a:r>
              <a:rPr lang="fr-FR" dirty="0" smtClean="0">
                <a:effectLst/>
              </a:rPr>
              <a:t>.</a:t>
            </a:r>
            <a:endParaRPr lang="fr-FR" dirty="0">
              <a:effectLst/>
            </a:endParaRPr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fr-FR" dirty="0" smtClean="0">
                <a:effectLst/>
              </a:rPr>
              <a:t>Equipements </a:t>
            </a:r>
            <a:r>
              <a:rPr lang="fr-FR" dirty="0">
                <a:effectLst/>
              </a:rPr>
              <a:t>ayant un coût de défaillance élevé </a:t>
            </a:r>
            <a:r>
              <a:rPr lang="fr-FR" dirty="0" smtClean="0">
                <a:effectLst/>
              </a:rPr>
              <a:t>: </a:t>
            </a:r>
            <a:r>
              <a:rPr lang="fr-FR" dirty="0" smtClean="0"/>
              <a:t>industries </a:t>
            </a:r>
            <a:r>
              <a:rPr lang="fr-FR" dirty="0"/>
              <a:t>chimiques ou </a:t>
            </a:r>
            <a:r>
              <a:rPr lang="fr-FR" dirty="0" smtClean="0"/>
              <a:t>métallurgiques .</a:t>
            </a:r>
            <a:endParaRPr lang="fr-FR" dirty="0"/>
          </a:p>
          <a:p>
            <a:pPr algn="just">
              <a:lnSpc>
                <a:spcPct val="150000"/>
              </a:lnSpc>
              <a:buFontTx/>
              <a:buChar char="•"/>
            </a:pPr>
            <a:r>
              <a:rPr lang="fr-FR" dirty="0">
                <a:effectLst/>
              </a:rPr>
              <a:t>Equipements dont les dépenses de fonctionnement deviennent anormalement élevées au cours de leur temps de service : </a:t>
            </a:r>
            <a:r>
              <a:rPr lang="fr-FR" dirty="0"/>
              <a:t>consommation excessive d’énergie, éclairage par lampes usagées, etc.</a:t>
            </a:r>
            <a:endParaRPr lang="fr-FR" sz="2800" dirty="0">
              <a:latin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B16B3D-F643-4241-8FDF-82A7ACBD85AE}" type="slidenum">
              <a:rPr lang="fr-FR" smtClean="0"/>
              <a:pPr/>
              <a:t>22</a:t>
            </a:fld>
            <a:endParaRPr lang="fr-FR" dirty="0" smtClean="0"/>
          </a:p>
        </p:txBody>
      </p:sp>
      <p:sp>
        <p:nvSpPr>
          <p:cNvPr id="117762" name="Text Box 2"/>
          <p:cNvSpPr txBox="1">
            <a:spLocks noChangeArrowheads="1"/>
          </p:cNvSpPr>
          <p:nvPr/>
        </p:nvSpPr>
        <p:spPr bwMode="auto">
          <a:xfrm>
            <a:off x="323850" y="381445"/>
            <a:ext cx="8424863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fr-FR" sz="4000" b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MAINTENANCE </a:t>
            </a:r>
            <a:r>
              <a:rPr lang="fr-FR" sz="40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CONDITIONNELLE</a:t>
            </a:r>
          </a:p>
          <a:p>
            <a:pPr>
              <a:defRPr/>
            </a:pPr>
            <a:r>
              <a:rPr lang="fr-FR" sz="4000" dirty="0" smtClean="0">
                <a:effectLst/>
                <a:latin typeface="Arial Narrow" pitchFamily="34" charset="0"/>
              </a:rPr>
              <a:t> </a:t>
            </a:r>
            <a:r>
              <a:rPr lang="fr-FR" sz="3600" dirty="0">
                <a:effectLst/>
                <a:latin typeface="Arial Narrow" pitchFamily="34" charset="0"/>
              </a:rPr>
              <a:t>basée sur :</a:t>
            </a:r>
          </a:p>
          <a:p>
            <a:pPr algn="just">
              <a:spcAft>
                <a:spcPts val="0"/>
              </a:spcAft>
              <a:buFont typeface="Arial" pitchFamily="34" charset="0"/>
              <a:buChar char="•"/>
            </a:pPr>
            <a:r>
              <a:rPr lang="fr-FR" sz="4000" dirty="0">
                <a:effectLst/>
                <a:latin typeface="Arial Narrow" pitchFamily="34" charset="0"/>
              </a:rPr>
              <a:t> </a:t>
            </a:r>
            <a:r>
              <a:rPr lang="fr-FR" sz="3600" dirty="0">
                <a:effectLst/>
                <a:latin typeface="Arial Narrow" pitchFamily="34" charset="0"/>
              </a:rPr>
              <a:t>une </a:t>
            </a:r>
            <a:r>
              <a:rPr lang="fr-FR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surveillance du fonctionnement</a:t>
            </a:r>
            <a:r>
              <a:rPr lang="fr-FR" sz="3600" dirty="0">
                <a:effectLst/>
                <a:latin typeface="Arial Narrow" pitchFamily="34" charset="0"/>
              </a:rPr>
              <a:t> du </a:t>
            </a:r>
            <a:r>
              <a:rPr lang="fr-FR" sz="3600" dirty="0" smtClean="0">
                <a:effectLst/>
                <a:latin typeface="Arial Narrow" pitchFamily="34" charset="0"/>
                <a:cs typeface="Andalus" pitchFamily="18" charset="-78"/>
              </a:rPr>
              <a:t>bien (</a:t>
            </a:r>
            <a:r>
              <a:rPr lang="fr-FR" sz="3200" dirty="0" smtClean="0">
                <a:effectLst/>
                <a:latin typeface="Arial Narrow" pitchFamily="34" charset="0"/>
                <a:ea typeface="Times New Roman"/>
                <a:cs typeface="Andalus" pitchFamily="18" charset="-78"/>
              </a:rPr>
              <a:t>La surveillance est soit périodique, soit continue)</a:t>
            </a:r>
            <a:r>
              <a:rPr lang="fr-FR" sz="3200" dirty="0" smtClean="0">
                <a:effectLst/>
                <a:latin typeface="Arial Narrow" pitchFamily="34" charset="0"/>
                <a:cs typeface="Andalus" pitchFamily="18" charset="-78"/>
              </a:rPr>
              <a:t>,</a:t>
            </a:r>
            <a:endParaRPr lang="fr-FR" sz="3200" dirty="0">
              <a:effectLst/>
              <a:latin typeface="Arial Narrow" pitchFamily="34" charset="0"/>
              <a:cs typeface="Andalus" pitchFamily="18" charset="-78"/>
            </a:endParaRPr>
          </a:p>
          <a:p>
            <a:pPr algn="just">
              <a:spcAft>
                <a:spcPts val="0"/>
              </a:spcAft>
              <a:buFont typeface="Arial" pitchFamily="34" charset="0"/>
              <a:buChar char="•"/>
            </a:pPr>
            <a:r>
              <a:rPr lang="fr-FR" sz="4000" dirty="0" smtClean="0">
                <a:effectLst/>
                <a:latin typeface="Arial Narrow" pitchFamily="34" charset="0"/>
              </a:rPr>
              <a:t> </a:t>
            </a:r>
            <a:r>
              <a:rPr lang="fr-FR" sz="3600" dirty="0">
                <a:effectLst/>
                <a:latin typeface="Arial Narrow" pitchFamily="34" charset="0"/>
              </a:rPr>
              <a:t>et/ou des </a:t>
            </a:r>
            <a:r>
              <a:rPr lang="fr-FR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paramètres significatifs</a:t>
            </a:r>
            <a:r>
              <a:rPr lang="fr-FR" sz="3600" dirty="0">
                <a:effectLst/>
                <a:latin typeface="Arial Narrow" pitchFamily="34" charset="0"/>
              </a:rPr>
              <a:t> de ce fonctionnement</a:t>
            </a:r>
            <a:r>
              <a:rPr lang="fr-FR" sz="3600" dirty="0" smtClean="0">
                <a:effectLst/>
                <a:latin typeface="Arial Narrow" pitchFamily="34" charset="0"/>
              </a:rPr>
              <a:t>,</a:t>
            </a:r>
          </a:p>
          <a:p>
            <a:pPr algn="ctr">
              <a:spcAft>
                <a:spcPts val="0"/>
              </a:spcAft>
            </a:pPr>
            <a:r>
              <a:rPr lang="fr-FR" sz="3600" dirty="0" smtClean="0">
                <a:effectLst/>
                <a:latin typeface="Arial Narrow" pitchFamily="34" charset="0"/>
              </a:rPr>
              <a:t>(</a:t>
            </a:r>
            <a:r>
              <a:rPr lang="fr-FR" sz="3600" dirty="0">
                <a:effectLst/>
                <a:latin typeface="Arial Narrow" pitchFamily="34" charset="0"/>
              </a:rPr>
              <a:t>La surveillance du fonctionnement et des paramètres peut être exécutée selon un </a:t>
            </a:r>
            <a:r>
              <a:rPr lang="fr-FR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calendrier</a:t>
            </a:r>
            <a:r>
              <a:rPr lang="fr-FR" sz="3600" dirty="0">
                <a:effectLst/>
                <a:latin typeface="Arial Narrow" pitchFamily="34" charset="0"/>
              </a:rPr>
              <a:t>, ou </a:t>
            </a:r>
            <a:r>
              <a:rPr lang="fr-FR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à la demande</a:t>
            </a:r>
            <a:r>
              <a:rPr lang="fr-FR" sz="3600" dirty="0">
                <a:effectLst/>
                <a:latin typeface="Arial Narrow" pitchFamily="34" charset="0"/>
              </a:rPr>
              <a:t>, ou </a:t>
            </a:r>
            <a:r>
              <a:rPr lang="fr-FR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de façon continue</a:t>
            </a:r>
            <a:r>
              <a:rPr lang="fr-FR" sz="3600" dirty="0">
                <a:effectLst/>
                <a:latin typeface="Arial Narrow" pitchFamily="34" charset="0"/>
              </a:rPr>
              <a:t>.)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77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77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7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77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FADCFA2-2809-4146-B129-D0F62EB0ADBB}" type="slidenum">
              <a:rPr lang="fr-FR" smtClean="0"/>
              <a:pPr/>
              <a:t>23</a:t>
            </a:fld>
            <a:endParaRPr lang="fr-FR" dirty="0" smtClean="0"/>
          </a:p>
        </p:txBody>
      </p:sp>
      <p:sp>
        <p:nvSpPr>
          <p:cNvPr id="118786" name="Text Box 2"/>
          <p:cNvSpPr txBox="1">
            <a:spLocks noChangeArrowheads="1"/>
          </p:cNvSpPr>
          <p:nvPr/>
        </p:nvSpPr>
        <p:spPr bwMode="auto">
          <a:xfrm>
            <a:off x="3640138" y="1052513"/>
            <a:ext cx="1958975" cy="762000"/>
          </a:xfrm>
          <a:prstGeom prst="rect">
            <a:avLst/>
          </a:prstGeom>
          <a:solidFill>
            <a:srgbClr val="66FF3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fr-F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État normal</a:t>
            </a:r>
            <a:endParaRPr lang="fr-FR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8787" name="Text Box 3"/>
          <p:cNvSpPr txBox="1">
            <a:spLocks noChangeArrowheads="1"/>
          </p:cNvSpPr>
          <p:nvPr/>
        </p:nvSpPr>
        <p:spPr bwMode="auto">
          <a:xfrm>
            <a:off x="3640138" y="3590925"/>
            <a:ext cx="1958975" cy="558800"/>
          </a:xfrm>
          <a:prstGeom prst="rect">
            <a:avLst/>
          </a:prstGeom>
          <a:solidFill>
            <a:srgbClr val="CCFFFF"/>
          </a:solidFill>
          <a:ln w="9525">
            <a:solidFill>
              <a:srgbClr val="00008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fr-FR" sz="18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Arrêt programmé</a:t>
            </a:r>
            <a:endParaRPr lang="fr-FR" sz="1800" b="1" dirty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18788" name="Text Box 4"/>
          <p:cNvSpPr txBox="1">
            <a:spLocks noChangeArrowheads="1"/>
          </p:cNvSpPr>
          <p:nvPr/>
        </p:nvSpPr>
        <p:spPr bwMode="auto">
          <a:xfrm>
            <a:off x="900113" y="2565400"/>
            <a:ext cx="1957387" cy="517525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fr-FR" sz="1800" dirty="0">
                <a:effectLst/>
                <a:latin typeface="Arial Narrow" pitchFamily="34" charset="0"/>
              </a:rPr>
              <a:t>Réparation </a:t>
            </a:r>
            <a:endParaRPr lang="fr-FR" sz="1800" dirty="0">
              <a:effectLst/>
            </a:endParaRPr>
          </a:p>
        </p:txBody>
      </p:sp>
      <p:sp>
        <p:nvSpPr>
          <p:cNvPr id="118789" name="Text Box 5"/>
          <p:cNvSpPr txBox="1">
            <a:spLocks noChangeArrowheads="1"/>
          </p:cNvSpPr>
          <p:nvPr/>
        </p:nvSpPr>
        <p:spPr bwMode="auto">
          <a:xfrm>
            <a:off x="900113" y="5084763"/>
            <a:ext cx="1957387" cy="792162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fr-FR" sz="1800" dirty="0">
                <a:effectLst/>
                <a:latin typeface="Arial Narrow" pitchFamily="34" charset="0"/>
              </a:rPr>
              <a:t>Analyse des organes remplacés</a:t>
            </a:r>
            <a:endParaRPr lang="fr-FR" sz="1800" dirty="0">
              <a:effectLst/>
            </a:endParaRPr>
          </a:p>
        </p:txBody>
      </p:sp>
      <p:sp>
        <p:nvSpPr>
          <p:cNvPr id="118791" name="Freeform 7"/>
          <p:cNvSpPr>
            <a:spLocks/>
          </p:cNvSpPr>
          <p:nvPr/>
        </p:nvSpPr>
        <p:spPr bwMode="auto">
          <a:xfrm>
            <a:off x="2786050" y="3071811"/>
            <a:ext cx="854088" cy="898528"/>
          </a:xfrm>
          <a:custGeom>
            <a:avLst/>
            <a:gdLst/>
            <a:ahLst/>
            <a:cxnLst>
              <a:cxn ang="0">
                <a:pos x="1448" y="543"/>
              </a:cxn>
              <a:cxn ang="0">
                <a:pos x="362" y="543"/>
              </a:cxn>
              <a:cxn ang="0">
                <a:pos x="0" y="0"/>
              </a:cxn>
            </a:cxnLst>
            <a:rect l="0" t="0" r="r" b="b"/>
            <a:pathLst>
              <a:path w="1448" h="633">
                <a:moveTo>
                  <a:pt x="1448" y="543"/>
                </a:moveTo>
                <a:cubicBezTo>
                  <a:pt x="1025" y="588"/>
                  <a:pt x="603" y="633"/>
                  <a:pt x="362" y="543"/>
                </a:cubicBezTo>
                <a:cubicBezTo>
                  <a:pt x="121" y="453"/>
                  <a:pt x="60" y="226"/>
                  <a:pt x="0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8792" name="Freeform 8"/>
          <p:cNvSpPr>
            <a:spLocks/>
          </p:cNvSpPr>
          <p:nvPr/>
        </p:nvSpPr>
        <p:spPr bwMode="auto">
          <a:xfrm>
            <a:off x="1646238" y="1306513"/>
            <a:ext cx="1993900" cy="1252537"/>
          </a:xfrm>
          <a:custGeom>
            <a:avLst/>
            <a:gdLst/>
            <a:ahLst/>
            <a:cxnLst>
              <a:cxn ang="0">
                <a:pos x="0" y="543"/>
              </a:cxn>
              <a:cxn ang="0">
                <a:pos x="362" y="181"/>
              </a:cxn>
              <a:cxn ang="0">
                <a:pos x="1629" y="0"/>
              </a:cxn>
            </a:cxnLst>
            <a:rect l="0" t="0" r="r" b="b"/>
            <a:pathLst>
              <a:path w="1629" h="543">
                <a:moveTo>
                  <a:pt x="0" y="543"/>
                </a:moveTo>
                <a:cubicBezTo>
                  <a:pt x="45" y="407"/>
                  <a:pt x="90" y="272"/>
                  <a:pt x="362" y="181"/>
                </a:cubicBezTo>
                <a:cubicBezTo>
                  <a:pt x="634" y="90"/>
                  <a:pt x="1131" y="45"/>
                  <a:pt x="1629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8793" name="Line 9"/>
          <p:cNvSpPr>
            <a:spLocks noChangeShapeType="1"/>
          </p:cNvSpPr>
          <p:nvPr/>
        </p:nvSpPr>
        <p:spPr bwMode="auto">
          <a:xfrm>
            <a:off x="1684338" y="3082925"/>
            <a:ext cx="11112" cy="19843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8794" name="Text Box 10"/>
          <p:cNvSpPr txBox="1">
            <a:spLocks noChangeArrowheads="1"/>
          </p:cNvSpPr>
          <p:nvPr/>
        </p:nvSpPr>
        <p:spPr bwMode="auto">
          <a:xfrm>
            <a:off x="6577013" y="2066925"/>
            <a:ext cx="1955800" cy="1016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fr-FR" sz="1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Surveillance, </a:t>
            </a:r>
          </a:p>
          <a:p>
            <a:pPr algn="ctr">
              <a:defRPr/>
            </a:pPr>
            <a:r>
              <a:rPr lang="fr-FR" sz="1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signalisation</a:t>
            </a:r>
            <a:r>
              <a:rPr lang="fr-FR" sz="1800" dirty="0">
                <a:effectLst/>
                <a:latin typeface="Arial Narrow" pitchFamily="34" charset="0"/>
              </a:rPr>
              <a:t> </a:t>
            </a:r>
            <a:endParaRPr lang="fr-FR" sz="1800" dirty="0">
              <a:effectLst/>
            </a:endParaRPr>
          </a:p>
        </p:txBody>
      </p:sp>
      <p:sp>
        <p:nvSpPr>
          <p:cNvPr id="118795" name="Text Box 11"/>
          <p:cNvSpPr txBox="1">
            <a:spLocks noChangeArrowheads="1"/>
          </p:cNvSpPr>
          <p:nvPr/>
        </p:nvSpPr>
        <p:spPr bwMode="auto">
          <a:xfrm>
            <a:off x="6577013" y="3590925"/>
            <a:ext cx="1955800" cy="558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>
              <a:defRPr/>
            </a:pPr>
            <a:r>
              <a:rPr lang="fr-FR" sz="18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Seuil d’alerte</a:t>
            </a:r>
            <a:endParaRPr lang="fr-FR" sz="1800" b="1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8796" name="Line 12"/>
          <p:cNvSpPr>
            <a:spLocks noChangeShapeType="1"/>
          </p:cNvSpPr>
          <p:nvPr/>
        </p:nvSpPr>
        <p:spPr bwMode="auto">
          <a:xfrm flipH="1">
            <a:off x="5599113" y="3843338"/>
            <a:ext cx="9779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8797" name="Freeform 13"/>
          <p:cNvSpPr>
            <a:spLocks/>
          </p:cNvSpPr>
          <p:nvPr/>
        </p:nvSpPr>
        <p:spPr bwMode="auto">
          <a:xfrm>
            <a:off x="5599113" y="1179513"/>
            <a:ext cx="2152650" cy="887412"/>
          </a:xfrm>
          <a:custGeom>
            <a:avLst/>
            <a:gdLst/>
            <a:ahLst/>
            <a:cxnLst>
              <a:cxn ang="0">
                <a:pos x="0" y="90"/>
              </a:cxn>
              <a:cxn ang="0">
                <a:pos x="1629" y="90"/>
              </a:cxn>
              <a:cxn ang="0">
                <a:pos x="1991" y="633"/>
              </a:cxn>
            </a:cxnLst>
            <a:rect l="0" t="0" r="r" b="b"/>
            <a:pathLst>
              <a:path w="1991" h="633">
                <a:moveTo>
                  <a:pt x="0" y="90"/>
                </a:moveTo>
                <a:cubicBezTo>
                  <a:pt x="648" y="45"/>
                  <a:pt x="1297" y="0"/>
                  <a:pt x="1629" y="90"/>
                </a:cubicBezTo>
                <a:cubicBezTo>
                  <a:pt x="1961" y="180"/>
                  <a:pt x="1976" y="406"/>
                  <a:pt x="1991" y="633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8798" name="Line 14"/>
          <p:cNvSpPr>
            <a:spLocks noChangeShapeType="1"/>
          </p:cNvSpPr>
          <p:nvPr/>
        </p:nvSpPr>
        <p:spPr bwMode="auto">
          <a:xfrm>
            <a:off x="7554913" y="3082925"/>
            <a:ext cx="1587" cy="508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8799" name="Text Box 15"/>
          <p:cNvSpPr txBox="1">
            <a:spLocks noChangeArrowheads="1"/>
          </p:cNvSpPr>
          <p:nvPr/>
        </p:nvSpPr>
        <p:spPr bwMode="auto">
          <a:xfrm>
            <a:off x="6577013" y="5113338"/>
            <a:ext cx="1955800" cy="76358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r>
              <a:rPr lang="fr-FR" sz="1800" dirty="0">
                <a:effectLst/>
                <a:latin typeface="Arial Narrow" pitchFamily="34" charset="0"/>
              </a:rPr>
              <a:t>Optimisation</a:t>
            </a:r>
          </a:p>
          <a:p>
            <a:pPr algn="ctr"/>
            <a:r>
              <a:rPr lang="fr-FR" sz="1800" dirty="0">
                <a:effectLst/>
                <a:latin typeface="Arial Narrow" pitchFamily="34" charset="0"/>
              </a:rPr>
              <a:t>du seuil  </a:t>
            </a:r>
            <a:endParaRPr lang="fr-FR" sz="1800" dirty="0">
              <a:effectLst/>
            </a:endParaRPr>
          </a:p>
        </p:txBody>
      </p:sp>
      <p:sp>
        <p:nvSpPr>
          <p:cNvPr id="118800" name="Line 16"/>
          <p:cNvSpPr>
            <a:spLocks noChangeShapeType="1"/>
          </p:cNvSpPr>
          <p:nvPr/>
        </p:nvSpPr>
        <p:spPr bwMode="auto">
          <a:xfrm>
            <a:off x="2843213" y="5516563"/>
            <a:ext cx="37211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118801" name="Line 17"/>
          <p:cNvSpPr>
            <a:spLocks noChangeShapeType="1"/>
          </p:cNvSpPr>
          <p:nvPr/>
        </p:nvSpPr>
        <p:spPr bwMode="auto">
          <a:xfrm flipH="1" flipV="1">
            <a:off x="7554913" y="4149725"/>
            <a:ext cx="0" cy="9636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lg" len="lg"/>
          </a:ln>
        </p:spPr>
        <p:txBody>
          <a:bodyPr/>
          <a:lstStyle/>
          <a:p>
            <a:pPr>
              <a:defRPr/>
            </a:pPr>
            <a:endParaRPr lang="fr-FR" dirty="0"/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1258888" y="-24"/>
            <a:ext cx="70580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ORAGANIGRAMME DE MAINTENANCE </a:t>
            </a:r>
            <a:r>
              <a:rPr lang="fr-FR" sz="2400" b="1" dirty="0" smtClean="0">
                <a:solidFill>
                  <a:srgbClr val="00CC00"/>
                </a:solidFill>
                <a:effectLst/>
                <a:latin typeface="Arial Narrow" pitchFamily="34" charset="0"/>
              </a:rPr>
              <a:t> </a:t>
            </a:r>
            <a:r>
              <a:rPr lang="fr-FR" sz="2400" b="1" dirty="0">
                <a:effectLst/>
                <a:latin typeface="Arial Narrow" pitchFamily="34" charset="0"/>
              </a:rPr>
              <a:t>PREVENTIVE CONDITIONNELLE</a:t>
            </a:r>
          </a:p>
        </p:txBody>
      </p:sp>
      <p:sp>
        <p:nvSpPr>
          <p:cNvPr id="19" name="Rectangle 18"/>
          <p:cNvSpPr/>
          <p:nvPr/>
        </p:nvSpPr>
        <p:spPr>
          <a:xfrm rot="20309790">
            <a:off x="6084419" y="1267248"/>
            <a:ext cx="1714512" cy="2143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effectLst/>
              </a:rPr>
              <a:t>Il faut </a:t>
            </a:r>
            <a:r>
              <a:rPr lang="fr-FR" sz="1100" dirty="0" err="1" smtClean="0">
                <a:effectLst/>
              </a:rPr>
              <a:t>tjs</a:t>
            </a:r>
            <a:r>
              <a:rPr lang="fr-FR" sz="1100" dirty="0" smtClean="0">
                <a:effectLst/>
              </a:rPr>
              <a:t> faire et voir</a:t>
            </a:r>
            <a:endParaRPr lang="fr-FR" sz="1100" dirty="0">
              <a:effectLst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00892" y="3286124"/>
            <a:ext cx="1091960" cy="19329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effectLst/>
                <a:latin typeface="Times New Roman" pitchFamily="18" charset="0"/>
                <a:cs typeface="Times New Roman" pitchFamily="18" charset="0"/>
              </a:rPr>
              <a:t>Pour éviter </a:t>
            </a:r>
            <a:endParaRPr lang="fr-FR" sz="11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 rot="19822002">
            <a:off x="939620" y="3750800"/>
            <a:ext cx="1722894" cy="50006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100" dirty="0" smtClean="0">
                <a:effectLst/>
              </a:rPr>
              <a:t>D’après la réparation</a:t>
            </a:r>
          </a:p>
          <a:p>
            <a:pPr algn="ctr"/>
            <a:r>
              <a:rPr lang="fr-FR" sz="1100" dirty="0" smtClean="0">
                <a:effectLst/>
              </a:rPr>
              <a:t> il faut </a:t>
            </a:r>
            <a:endParaRPr lang="fr-FR" sz="1100" dirty="0">
              <a:effectLst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000100" y="6215082"/>
            <a:ext cx="4572032" cy="64291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 smtClean="0">
                <a:effectLst/>
                <a:latin typeface="Times New Roman" pitchFamily="18" charset="0"/>
                <a:cs typeface="Times New Roman" pitchFamily="18" charset="0"/>
              </a:rPr>
              <a:t>Ex: plein d’essence (niveau d’essence)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87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/>
      <p:bldP spid="118787" grpId="0" animBg="1"/>
      <p:bldP spid="118788" grpId="0" animBg="1"/>
      <p:bldP spid="118789" grpId="0" animBg="1"/>
      <p:bldP spid="118794" grpId="0" animBg="1"/>
      <p:bldP spid="118795" grpId="0" animBg="1"/>
      <p:bldP spid="118799" grpId="0" animBg="1"/>
      <p:bldP spid="19" grpId="0" build="allAtOnce" animBg="1"/>
      <p:bldP spid="20" grpId="0" build="allAtOnce" animBg="1"/>
      <p:bldP spid="21" grpId="0" build="allAtOnce" animBg="1"/>
      <p:bldP spid="22" grpId="0" build="allAtOnce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72055-6B1B-4093-BE80-BAE1B7192DB4}" type="slidenum">
              <a:rPr lang="fr-FR" smtClean="0"/>
              <a:pPr>
                <a:defRPr/>
              </a:pPr>
              <a:t>24</a:t>
            </a:fld>
            <a:endParaRPr lang="fr-FR" dirty="0"/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0" y="857232"/>
            <a:ext cx="91440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3600" b="1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Les paramètres mesurés </a:t>
            </a:r>
            <a:r>
              <a:rPr kumimoji="0" lang="fr-FR" sz="36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peuvent porter sur :</a:t>
            </a:r>
            <a:endParaRPr kumimoji="0" lang="fr-FR" sz="36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6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Le niveau et la qualité de l’huile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6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Les températures , les pressions</a:t>
            </a:r>
            <a:r>
              <a:rPr kumimoji="0" lang="fr-FR" sz="3600" b="0" i="0" u="none" strike="noStrike" cap="none" normalizeH="0" dirty="0" smtClean="0">
                <a:ln>
                  <a:noFill/>
                </a:ln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 et les vitesse</a:t>
            </a:r>
            <a:endParaRPr kumimoji="0" lang="fr-FR" sz="36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6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La tension et l’intensité des matériels électriques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3600" b="0" i="0" u="none" strike="noStrike" cap="none" normalizeH="0" baseline="0" dirty="0" smtClean="0">
                <a:ln>
                  <a:noFill/>
                </a:ln>
                <a:effectLst/>
                <a:latin typeface="Arial Narrow" pitchFamily="34" charset="0"/>
                <a:ea typeface="Times New Roman" pitchFamily="18" charset="0"/>
                <a:cs typeface="Arial" pitchFamily="34" charset="0"/>
              </a:rPr>
              <a:t>Les vibrations ……..Etc.</a:t>
            </a:r>
            <a:endParaRPr kumimoji="0" lang="fr-FR" sz="3600" b="0" i="0" u="none" strike="noStrike" cap="none" normalizeH="0" baseline="0" dirty="0" smtClean="0">
              <a:ln>
                <a:noFill/>
              </a:ln>
              <a:effectLst/>
              <a:latin typeface="Arial Narrow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72055-6B1B-4093-BE80-BAE1B7192DB4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  <p:sp>
        <p:nvSpPr>
          <p:cNvPr id="3" name="Espace réservé du numéro de diapositive 5"/>
          <p:cNvSpPr txBox="1">
            <a:spLocks/>
          </p:cNvSpPr>
          <p:nvPr/>
        </p:nvSpPr>
        <p:spPr>
          <a:xfrm>
            <a:off x="2500298" y="2071678"/>
            <a:ext cx="3286148" cy="1214446"/>
          </a:xfrm>
          <a:prstGeom prst="rect">
            <a:avLst/>
          </a:prstGeom>
          <a:noFill/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6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6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Verdana" pitchFamily="34" charset="0"/>
                <a:ea typeface="+mn-ea"/>
                <a:cs typeface="+mn-cs"/>
              </a:rPr>
              <a:t>Fin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0"/>
            <a:ext cx="8001000" cy="806469"/>
          </a:xfrm>
        </p:spPr>
        <p:txBody>
          <a:bodyPr/>
          <a:lstStyle/>
          <a:p>
            <a:r>
              <a:rPr lang="fr-FR" dirty="0" smtClean="0"/>
              <a:t>TD </a:t>
            </a:r>
            <a:r>
              <a:rPr lang="fr-FR" dirty="0" smtClean="0"/>
              <a:t>03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070CC857-5145-4364-8EB0-409600C1E5C0}" type="slidenum">
              <a:rPr lang="fr-FR" smtClean="0"/>
              <a:pPr>
                <a:defRPr/>
              </a:pPr>
              <a:t>26</a:t>
            </a:fld>
            <a:endParaRPr lang="fr-FR" dirty="0"/>
          </a:p>
        </p:txBody>
      </p:sp>
      <p:pic>
        <p:nvPicPr>
          <p:cNvPr id="552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142984"/>
            <a:ext cx="857256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2F95F18-8BB6-499F-B1CF-26E6CE350758}" type="slidenum">
              <a:rPr lang="fr-FR" smtClean="0"/>
              <a:pPr/>
              <a:t>3</a:t>
            </a:fld>
            <a:endParaRPr lang="fr-FR" dirty="0" smtClean="0"/>
          </a:p>
        </p:txBody>
      </p:sp>
      <p:sp>
        <p:nvSpPr>
          <p:cNvPr id="144393" name="Oval 9"/>
          <p:cNvSpPr>
            <a:spLocks noChangeArrowheads="1"/>
          </p:cNvSpPr>
          <p:nvPr/>
        </p:nvSpPr>
        <p:spPr bwMode="auto">
          <a:xfrm>
            <a:off x="3929058" y="1071546"/>
            <a:ext cx="2271741" cy="1208101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2400" dirty="0" smtClean="0">
                <a:effectLst/>
              </a:rPr>
              <a:t>les méthodes</a:t>
            </a:r>
            <a:endParaRPr lang="fr-FR" sz="2400" dirty="0">
              <a:effectLst/>
            </a:endParaRPr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6643702" y="2500306"/>
            <a:ext cx="2159000" cy="64928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Préventive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" name="Titre 1"/>
          <p:cNvSpPr txBox="1">
            <a:spLocks/>
          </p:cNvSpPr>
          <p:nvPr/>
        </p:nvSpPr>
        <p:spPr>
          <a:xfrm>
            <a:off x="571472" y="0"/>
            <a:ext cx="7467600" cy="857256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fontAlgn="auto">
              <a:spcAft>
                <a:spcPts val="0"/>
              </a:spcAft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30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fontAlgn="auto">
              <a:spcAft>
                <a:spcPts val="0"/>
              </a:spcAft>
            </a:pPr>
            <a:endParaRPr lang="fr-FR" sz="3000" cap="small" dirty="0" smtClean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  <a:p>
            <a:pPr lvl="0" fontAlgn="auto">
              <a:spcAft>
                <a:spcPts val="0"/>
              </a:spcAft>
            </a:pPr>
            <a:endParaRPr lang="fr-FR" sz="3000" cap="small" dirty="0" smtClean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  <a:p>
            <a:pPr lvl="0" algn="ctr" fontAlgn="auto">
              <a:spcAft>
                <a:spcPts val="0"/>
              </a:spcAft>
            </a:pPr>
            <a:r>
              <a:rPr lang="fr-FR" sz="14400" dirty="0" smtClean="0">
                <a:latin typeface="Times New Roman" pitchFamily="18" charset="0"/>
                <a:cs typeface="Times New Roman" pitchFamily="18" charset="0"/>
              </a:rPr>
              <a:t>1. Les concepts de maintenance </a:t>
            </a:r>
          </a:p>
          <a:p>
            <a:pPr lvl="0" fontAlgn="auto">
              <a:spcAft>
                <a:spcPts val="0"/>
              </a:spcAft>
            </a:pPr>
            <a:endParaRPr kumimoji="0" lang="fr-FR" sz="8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Oval 6"/>
          <p:cNvSpPr>
            <a:spLocks noChangeArrowheads="1"/>
          </p:cNvSpPr>
          <p:nvPr/>
        </p:nvSpPr>
        <p:spPr bwMode="auto">
          <a:xfrm>
            <a:off x="285720" y="2928934"/>
            <a:ext cx="2519363" cy="1008062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2eme </a:t>
            </a:r>
          </a:p>
          <a:p>
            <a:pPr algn="ct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CONCEPTS</a:t>
            </a:r>
            <a:endParaRPr lang="fr-FR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9" name="Rectangle 10"/>
          <p:cNvSpPr>
            <a:spLocks noChangeArrowheads="1"/>
          </p:cNvSpPr>
          <p:nvPr/>
        </p:nvSpPr>
        <p:spPr bwMode="auto">
          <a:xfrm>
            <a:off x="6627842" y="4214818"/>
            <a:ext cx="2159000" cy="649287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Corrective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cxnSp>
        <p:nvCxnSpPr>
          <p:cNvPr id="23" name="Connecteur droit avec flèche 22"/>
          <p:cNvCxnSpPr>
            <a:stCxn id="18" idx="7"/>
            <a:endCxn id="144393" idx="2"/>
          </p:cNvCxnSpPr>
          <p:nvPr/>
        </p:nvCxnSpPr>
        <p:spPr>
          <a:xfrm rot="5400000" flipH="1" flipV="1">
            <a:off x="2482112" y="1629616"/>
            <a:ext cx="1400964" cy="14929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>
            <a:stCxn id="144393" idx="5"/>
          </p:cNvCxnSpPr>
          <p:nvPr/>
        </p:nvCxnSpPr>
        <p:spPr>
          <a:xfrm rot="16200000" flipH="1">
            <a:off x="6057116" y="1913719"/>
            <a:ext cx="397581" cy="775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144393" idx="4"/>
            <a:endCxn id="19" idx="1"/>
          </p:cNvCxnSpPr>
          <p:nvPr/>
        </p:nvCxnSpPr>
        <p:spPr>
          <a:xfrm rot="16200000" flipH="1">
            <a:off x="4716478" y="2628097"/>
            <a:ext cx="2259815" cy="1562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439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4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4439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443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3" grpId="0" build="allAtOnce" animBg="1"/>
      <p:bldP spid="144394" grpId="0" build="allAtOnce" animBg="1"/>
      <p:bldP spid="19" grpId="0" build="allAtOnce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5" name="Oval 11"/>
          <p:cNvSpPr>
            <a:spLocks noChangeArrowheads="1"/>
          </p:cNvSpPr>
          <p:nvPr/>
        </p:nvSpPr>
        <p:spPr bwMode="auto">
          <a:xfrm>
            <a:off x="2643174" y="2857496"/>
            <a:ext cx="2286016" cy="10080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dirty="0" smtClean="0">
                <a:effectLst/>
              </a:rPr>
              <a:t>les opérations</a:t>
            </a:r>
            <a:endParaRPr lang="fr-FR" dirty="0">
              <a:effectLst/>
            </a:endParaRPr>
          </a:p>
        </p:txBody>
      </p:sp>
      <p:sp>
        <p:nvSpPr>
          <p:cNvPr id="144396" name="Rectangle 12"/>
          <p:cNvSpPr>
            <a:spLocks noChangeArrowheads="1"/>
          </p:cNvSpPr>
          <p:nvPr/>
        </p:nvSpPr>
        <p:spPr bwMode="auto">
          <a:xfrm>
            <a:off x="6143636" y="4714884"/>
            <a:ext cx="2159000" cy="50006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Visites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7" name="Titre 1"/>
          <p:cNvSpPr txBox="1">
            <a:spLocks/>
          </p:cNvSpPr>
          <p:nvPr/>
        </p:nvSpPr>
        <p:spPr>
          <a:xfrm>
            <a:off x="571472" y="0"/>
            <a:ext cx="7467600" cy="857256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fontAlgn="auto">
              <a:spcAft>
                <a:spcPts val="0"/>
              </a:spcAft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30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fontAlgn="auto">
              <a:spcAft>
                <a:spcPts val="0"/>
              </a:spcAft>
            </a:pPr>
            <a:endParaRPr lang="fr-FR" sz="3000" cap="small" dirty="0" smtClean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  <a:p>
            <a:pPr lvl="0" fontAlgn="auto">
              <a:spcAft>
                <a:spcPts val="0"/>
              </a:spcAft>
            </a:pPr>
            <a:endParaRPr lang="fr-FR" sz="3000" cap="small" dirty="0" smtClean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  <a:p>
            <a:pPr lvl="0" algn="ctr" fontAlgn="auto">
              <a:spcAft>
                <a:spcPts val="0"/>
              </a:spcAft>
            </a:pPr>
            <a:r>
              <a:rPr lang="fr-FR" sz="14400" dirty="0" smtClean="0">
                <a:latin typeface="Times New Roman" pitchFamily="18" charset="0"/>
                <a:cs typeface="Times New Roman" pitchFamily="18" charset="0"/>
              </a:rPr>
              <a:t>1. Les concepts de maintenance </a:t>
            </a:r>
          </a:p>
          <a:p>
            <a:pPr lvl="0" fontAlgn="auto">
              <a:spcAft>
                <a:spcPts val="0"/>
              </a:spcAft>
            </a:pPr>
            <a:endParaRPr kumimoji="0" lang="fr-FR" sz="8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Oval 6"/>
          <p:cNvSpPr>
            <a:spLocks noChangeArrowheads="1"/>
          </p:cNvSpPr>
          <p:nvPr/>
        </p:nvSpPr>
        <p:spPr bwMode="auto">
          <a:xfrm>
            <a:off x="285720" y="1142984"/>
            <a:ext cx="2519363" cy="1008062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3eme </a:t>
            </a:r>
          </a:p>
          <a:p>
            <a:pPr algn="ct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CONCEPTS</a:t>
            </a:r>
            <a:endParaRPr lang="fr-FR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0" name="Rectangle 12"/>
          <p:cNvSpPr>
            <a:spLocks noChangeArrowheads="1"/>
          </p:cNvSpPr>
          <p:nvPr/>
        </p:nvSpPr>
        <p:spPr bwMode="auto">
          <a:xfrm>
            <a:off x="357158" y="4786322"/>
            <a:ext cx="2159000" cy="500066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Inspections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1" name="Rectangle 12"/>
          <p:cNvSpPr>
            <a:spLocks noChangeArrowheads="1"/>
          </p:cNvSpPr>
          <p:nvPr/>
        </p:nvSpPr>
        <p:spPr bwMode="auto">
          <a:xfrm>
            <a:off x="3214678" y="5357826"/>
            <a:ext cx="2159000" cy="512755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Contrôles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2" name="Rectangle 12"/>
          <p:cNvSpPr>
            <a:spLocks noChangeArrowheads="1"/>
          </p:cNvSpPr>
          <p:nvPr/>
        </p:nvSpPr>
        <p:spPr bwMode="auto">
          <a:xfrm>
            <a:off x="5929322" y="3000372"/>
            <a:ext cx="2159000" cy="571504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Réparation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3" name="Rectangle 12"/>
          <p:cNvSpPr>
            <a:spLocks noChangeArrowheads="1"/>
          </p:cNvSpPr>
          <p:nvPr/>
        </p:nvSpPr>
        <p:spPr bwMode="auto">
          <a:xfrm>
            <a:off x="5929322" y="1714488"/>
            <a:ext cx="2159000" cy="642942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Dépannage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cxnSp>
        <p:nvCxnSpPr>
          <p:cNvPr id="25" name="Connecteur droit avec flèche 24"/>
          <p:cNvCxnSpPr>
            <a:stCxn id="18" idx="5"/>
            <a:endCxn id="144395" idx="0"/>
          </p:cNvCxnSpPr>
          <p:nvPr/>
        </p:nvCxnSpPr>
        <p:spPr>
          <a:xfrm rot="16200000" flipH="1">
            <a:off x="2684118" y="1755431"/>
            <a:ext cx="854077" cy="13500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>
            <a:stCxn id="144395" idx="7"/>
            <a:endCxn id="23" idx="1"/>
          </p:cNvCxnSpPr>
          <p:nvPr/>
        </p:nvCxnSpPr>
        <p:spPr>
          <a:xfrm rot="5400000" flipH="1" flipV="1">
            <a:off x="4777284" y="1853085"/>
            <a:ext cx="969164" cy="13349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stCxn id="144395" idx="6"/>
            <a:endCxn id="22" idx="1"/>
          </p:cNvCxnSpPr>
          <p:nvPr/>
        </p:nvCxnSpPr>
        <p:spPr>
          <a:xfrm flipV="1">
            <a:off x="4929190" y="3286124"/>
            <a:ext cx="1000132" cy="754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>
            <a:stCxn id="144395" idx="5"/>
            <a:endCxn id="144396" idx="1"/>
          </p:cNvCxnSpPr>
          <p:nvPr/>
        </p:nvCxnSpPr>
        <p:spPr>
          <a:xfrm rot="16200000" flipH="1">
            <a:off x="4745531" y="3566811"/>
            <a:ext cx="1246985" cy="15492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/>
          <p:cNvCxnSpPr>
            <a:stCxn id="144395" idx="4"/>
            <a:endCxn id="21" idx="0"/>
          </p:cNvCxnSpPr>
          <p:nvPr/>
        </p:nvCxnSpPr>
        <p:spPr>
          <a:xfrm rot="16200000" flipH="1">
            <a:off x="3294047" y="4357694"/>
            <a:ext cx="1492267" cy="5079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/>
          <p:cNvCxnSpPr>
            <a:stCxn id="144395" idx="3"/>
            <a:endCxn id="20" idx="0"/>
          </p:cNvCxnSpPr>
          <p:nvPr/>
        </p:nvCxnSpPr>
        <p:spPr>
          <a:xfrm rot="5400000">
            <a:off x="1673111" y="3481479"/>
            <a:ext cx="1068390" cy="154129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439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439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4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4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439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439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4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43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5" grpId="0" build="allAtOnce" animBg="1"/>
      <p:bldP spid="144396" grpId="0" build="allAtOnce" animBg="1"/>
      <p:bldP spid="20" grpId="0" build="allAtOnce" animBg="1"/>
      <p:bldP spid="21" grpId="0" build="allAtOnce" animBg="1"/>
      <p:bldP spid="22" grpId="0" build="allAtOnce" animBg="1"/>
      <p:bldP spid="23" grpId="0" build="allAtOnce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numéro de diapositive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2F95F18-8BB6-499F-B1CF-26E6CE350758}" type="slidenum">
              <a:rPr lang="fr-FR" smtClean="0"/>
              <a:pPr/>
              <a:t>5</a:t>
            </a:fld>
            <a:endParaRPr lang="fr-FR" dirty="0" smtClean="0"/>
          </a:p>
        </p:txBody>
      </p:sp>
      <p:sp>
        <p:nvSpPr>
          <p:cNvPr id="144397" name="Oval 13"/>
          <p:cNvSpPr>
            <a:spLocks noChangeArrowheads="1"/>
          </p:cNvSpPr>
          <p:nvPr/>
        </p:nvSpPr>
        <p:spPr bwMode="auto">
          <a:xfrm>
            <a:off x="2786050" y="2786058"/>
            <a:ext cx="2087562" cy="1008063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1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Activités</a:t>
            </a:r>
          </a:p>
          <a:p>
            <a:pPr algn="ctr">
              <a:defRPr/>
            </a:pPr>
            <a:r>
              <a:rPr lang="fr-FR" sz="1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connexes</a:t>
            </a:r>
          </a:p>
        </p:txBody>
      </p:sp>
      <p:sp>
        <p:nvSpPr>
          <p:cNvPr id="144398" name="Rectangle 14"/>
          <p:cNvSpPr>
            <a:spLocks noChangeArrowheads="1"/>
          </p:cNvSpPr>
          <p:nvPr/>
        </p:nvSpPr>
        <p:spPr bwMode="auto">
          <a:xfrm>
            <a:off x="1500165" y="4786322"/>
            <a:ext cx="4800027" cy="1512887"/>
          </a:xfrm>
          <a:prstGeom prst="rect">
            <a:avLst/>
          </a:prstGeom>
          <a:solidFill>
            <a:srgbClr val="99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285750" indent="-285750" algn="ctr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Maintenance d’amélioration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285750" indent="-285750" algn="ctr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Opération de modernisation</a:t>
            </a:r>
            <a:endParaRPr lang="fr-FR" sz="18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285750" indent="-285750" algn="ctr">
              <a:lnSpc>
                <a:spcPct val="150000"/>
              </a:lnSpc>
              <a:buFont typeface="Wingdings" pitchFamily="2" charset="2"/>
              <a:buChar char="§"/>
              <a:defRPr/>
            </a:pPr>
            <a:r>
              <a:rPr lang="fr-FR" sz="18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Travaux </a:t>
            </a:r>
            <a:r>
              <a:rPr lang="fr-FR" sz="1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neufs</a:t>
            </a:r>
          </a:p>
          <a:p>
            <a:pPr algn="ctr">
              <a:defRPr/>
            </a:pPr>
            <a:r>
              <a:rPr lang="fr-FR" sz="1800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…</a:t>
            </a:r>
          </a:p>
        </p:txBody>
      </p:sp>
      <p:sp>
        <p:nvSpPr>
          <p:cNvPr id="17" name="Titre 1"/>
          <p:cNvSpPr txBox="1">
            <a:spLocks/>
          </p:cNvSpPr>
          <p:nvPr/>
        </p:nvSpPr>
        <p:spPr>
          <a:xfrm>
            <a:off x="571472" y="0"/>
            <a:ext cx="7467600" cy="857256"/>
          </a:xfrm>
          <a:prstGeom prst="rect">
            <a:avLst/>
          </a:prstGeom>
        </p:spPr>
        <p:txBody>
          <a:bodyPr vert="horz" anchor="b">
            <a:normAutofit fontScale="25000" lnSpcReduction="20000"/>
          </a:bodyPr>
          <a:lstStyle/>
          <a:p>
            <a:pPr lvl="0" fontAlgn="auto">
              <a:spcAft>
                <a:spcPts val="0"/>
              </a:spcAft>
            </a:pP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fr-FR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fr-FR" sz="3000" b="0" i="0" u="none" strike="noStrike" kern="1200" cap="small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lvl="0" fontAlgn="auto">
              <a:spcAft>
                <a:spcPts val="0"/>
              </a:spcAft>
            </a:pPr>
            <a:endParaRPr lang="fr-FR" sz="3000" cap="small" dirty="0" smtClean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  <a:p>
            <a:pPr lvl="0" fontAlgn="auto">
              <a:spcAft>
                <a:spcPts val="0"/>
              </a:spcAft>
            </a:pPr>
            <a:endParaRPr lang="fr-FR" sz="3000" cap="small" dirty="0" smtClean="0">
              <a:solidFill>
                <a:schemeClr val="tx2"/>
              </a:solidFill>
              <a:effectLst/>
              <a:latin typeface="+mj-lt"/>
              <a:ea typeface="+mj-ea"/>
              <a:cs typeface="+mj-cs"/>
            </a:endParaRPr>
          </a:p>
          <a:p>
            <a:pPr lvl="0" algn="ctr" fontAlgn="auto">
              <a:spcAft>
                <a:spcPts val="0"/>
              </a:spcAft>
            </a:pPr>
            <a:r>
              <a:rPr lang="fr-FR" sz="14400" dirty="0" smtClean="0">
                <a:latin typeface="Times New Roman" pitchFamily="18" charset="0"/>
                <a:cs typeface="Times New Roman" pitchFamily="18" charset="0"/>
              </a:rPr>
              <a:t>1. Les concepts de maintenance </a:t>
            </a:r>
          </a:p>
          <a:p>
            <a:pPr lvl="0" fontAlgn="auto">
              <a:spcAft>
                <a:spcPts val="0"/>
              </a:spcAft>
            </a:pPr>
            <a:endParaRPr kumimoji="0" lang="fr-FR" sz="8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8" name="Oval 6"/>
          <p:cNvSpPr>
            <a:spLocks noChangeArrowheads="1"/>
          </p:cNvSpPr>
          <p:nvPr/>
        </p:nvSpPr>
        <p:spPr bwMode="auto">
          <a:xfrm>
            <a:off x="2571736" y="928670"/>
            <a:ext cx="2519363" cy="1008062"/>
          </a:xfrm>
          <a:prstGeom prst="ellipse">
            <a:avLst/>
          </a:prstGeom>
          <a:solidFill>
            <a:srgbClr val="FFCC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4 </a:t>
            </a:r>
            <a:r>
              <a:rPr lang="fr-FR" sz="2400" dirty="0" err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eme</a:t>
            </a: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  <a:p>
            <a:pPr algn="ctr">
              <a:defRPr/>
            </a:pPr>
            <a:r>
              <a:rPr lang="fr-FR" sz="2400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CONCEPTS</a:t>
            </a:r>
            <a:endParaRPr lang="fr-FR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cxnSp>
        <p:nvCxnSpPr>
          <p:cNvPr id="20" name="Connecteur droit avec flèche 19"/>
          <p:cNvCxnSpPr>
            <a:stCxn id="18" idx="4"/>
            <a:endCxn id="144397" idx="0"/>
          </p:cNvCxnSpPr>
          <p:nvPr/>
        </p:nvCxnSpPr>
        <p:spPr>
          <a:xfrm rot="5400000">
            <a:off x="3405962" y="2360602"/>
            <a:ext cx="849326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>
            <a:stCxn id="144397" idx="4"/>
            <a:endCxn id="144398" idx="0"/>
          </p:cNvCxnSpPr>
          <p:nvPr/>
        </p:nvCxnSpPr>
        <p:spPr>
          <a:xfrm>
            <a:off x="3829831" y="3794121"/>
            <a:ext cx="70348" cy="9922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4439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4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44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439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439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4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43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4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43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4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43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4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43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7" grpId="0" build="allAtOnce" animBg="1"/>
      <p:bldP spid="144398" grpId="0" build="allAtOnce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F4FE6A4-8106-49EC-A4EA-B2D8AF0ECFF2}" type="slidenum">
              <a:rPr lang="fr-FR" smtClean="0"/>
              <a:pPr/>
              <a:t>6</a:t>
            </a:fld>
            <a:endParaRPr lang="fr-FR" dirty="0" smtClean="0"/>
          </a:p>
        </p:txBody>
      </p:sp>
      <p:sp>
        <p:nvSpPr>
          <p:cNvPr id="139272" name="Rectangle 8"/>
          <p:cNvSpPr>
            <a:spLocks noChangeArrowheads="1"/>
          </p:cNvSpPr>
          <p:nvPr/>
        </p:nvSpPr>
        <p:spPr bwMode="auto">
          <a:xfrm>
            <a:off x="2643174" y="2143116"/>
            <a:ext cx="4071966" cy="7350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marL="723900" indent="-723900">
              <a:defRPr/>
            </a:pPr>
            <a:r>
              <a:rPr lang="fr-FR" sz="4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2. Les </a:t>
            </a:r>
            <a:r>
              <a:rPr lang="fr-FR" sz="4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méthodes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3" name="Object 2"/>
          <p:cNvGraphicFramePr>
            <a:graphicFrameLocks noGrp="1" noChangeAspect="1"/>
          </p:cNvGraphicFramePr>
          <p:nvPr>
            <p:ph/>
          </p:nvPr>
        </p:nvGraphicFramePr>
        <p:xfrm>
          <a:off x="179388" y="190500"/>
          <a:ext cx="8785225" cy="533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01" name="Visio" r:id="rId3" imgW="8138160" imgH="4941712" progId="">
                  <p:embed/>
                </p:oleObj>
              </mc:Choice>
              <mc:Fallback>
                <p:oleObj name="Visio" r:id="rId3" imgW="8138160" imgH="4941712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90500"/>
                        <a:ext cx="8785225" cy="5335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2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220A58-E83B-4D69-828E-295D554B664A}" type="slidenum">
              <a:rPr lang="fr-FR" smtClean="0"/>
              <a:pPr/>
              <a:t>7</a:t>
            </a:fld>
            <a:endParaRPr lang="fr-FR" dirty="0" smtClean="0"/>
          </a:p>
        </p:txBody>
      </p:sp>
      <p:sp>
        <p:nvSpPr>
          <p:cNvPr id="239623" name="Rectangle 7"/>
          <p:cNvSpPr>
            <a:spLocks noChangeArrowheads="1"/>
          </p:cNvSpPr>
          <p:nvPr/>
        </p:nvSpPr>
        <p:spPr bwMode="auto">
          <a:xfrm>
            <a:off x="1116013" y="981075"/>
            <a:ext cx="1728787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24" name="Rectangle 8"/>
          <p:cNvSpPr>
            <a:spLocks noChangeArrowheads="1"/>
          </p:cNvSpPr>
          <p:nvPr/>
        </p:nvSpPr>
        <p:spPr bwMode="auto">
          <a:xfrm>
            <a:off x="107950" y="1773238"/>
            <a:ext cx="1728788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25" name="Rectangle 9"/>
          <p:cNvSpPr>
            <a:spLocks noChangeArrowheads="1"/>
          </p:cNvSpPr>
          <p:nvPr/>
        </p:nvSpPr>
        <p:spPr bwMode="auto">
          <a:xfrm>
            <a:off x="2051050" y="1773238"/>
            <a:ext cx="1728788" cy="7191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 smtClean="0"/>
          </a:p>
          <a:p>
            <a:pPr>
              <a:defRPr/>
            </a:pPr>
            <a:endParaRPr lang="fr-FR" dirty="0"/>
          </a:p>
        </p:txBody>
      </p:sp>
      <p:sp>
        <p:nvSpPr>
          <p:cNvPr id="239626" name="Rectangle 10"/>
          <p:cNvSpPr>
            <a:spLocks noChangeArrowheads="1"/>
          </p:cNvSpPr>
          <p:nvPr/>
        </p:nvSpPr>
        <p:spPr bwMode="auto">
          <a:xfrm>
            <a:off x="179388" y="2924175"/>
            <a:ext cx="1728787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27" name="Rectangle 11"/>
          <p:cNvSpPr>
            <a:spLocks noChangeArrowheads="1"/>
          </p:cNvSpPr>
          <p:nvPr/>
        </p:nvSpPr>
        <p:spPr bwMode="auto">
          <a:xfrm>
            <a:off x="2051050" y="2924175"/>
            <a:ext cx="1728788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28" name="Rectangle 12"/>
          <p:cNvSpPr>
            <a:spLocks noChangeArrowheads="1"/>
          </p:cNvSpPr>
          <p:nvPr/>
        </p:nvSpPr>
        <p:spPr bwMode="auto">
          <a:xfrm>
            <a:off x="179388" y="3860800"/>
            <a:ext cx="1728787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29" name="Rectangle 13"/>
          <p:cNvSpPr>
            <a:spLocks noChangeArrowheads="1"/>
          </p:cNvSpPr>
          <p:nvPr/>
        </p:nvSpPr>
        <p:spPr bwMode="auto">
          <a:xfrm>
            <a:off x="1042988" y="4437063"/>
            <a:ext cx="1728787" cy="50323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0" name="Rectangle 14"/>
          <p:cNvSpPr>
            <a:spLocks noChangeArrowheads="1"/>
          </p:cNvSpPr>
          <p:nvPr/>
        </p:nvSpPr>
        <p:spPr bwMode="auto">
          <a:xfrm>
            <a:off x="2051050" y="5013325"/>
            <a:ext cx="1728788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1" name="Rectangle 15"/>
          <p:cNvSpPr>
            <a:spLocks noChangeArrowheads="1"/>
          </p:cNvSpPr>
          <p:nvPr/>
        </p:nvSpPr>
        <p:spPr bwMode="auto">
          <a:xfrm>
            <a:off x="5724525" y="549275"/>
            <a:ext cx="1728788" cy="503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2" name="Rectangle 16"/>
          <p:cNvSpPr>
            <a:spLocks noChangeArrowheads="1"/>
          </p:cNvSpPr>
          <p:nvPr/>
        </p:nvSpPr>
        <p:spPr bwMode="auto">
          <a:xfrm>
            <a:off x="4787900" y="1268413"/>
            <a:ext cx="1728788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4" name="Rectangle 18"/>
          <p:cNvSpPr>
            <a:spLocks noChangeArrowheads="1"/>
          </p:cNvSpPr>
          <p:nvPr/>
        </p:nvSpPr>
        <p:spPr bwMode="auto">
          <a:xfrm>
            <a:off x="5795963" y="2349500"/>
            <a:ext cx="1728787" cy="5762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5" name="Rectangle 19"/>
          <p:cNvSpPr>
            <a:spLocks noChangeArrowheads="1"/>
          </p:cNvSpPr>
          <p:nvPr/>
        </p:nvSpPr>
        <p:spPr bwMode="auto">
          <a:xfrm>
            <a:off x="4787900" y="2852738"/>
            <a:ext cx="1728788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6" name="Rectangle 20"/>
          <p:cNvSpPr>
            <a:spLocks noChangeArrowheads="1"/>
          </p:cNvSpPr>
          <p:nvPr/>
        </p:nvSpPr>
        <p:spPr bwMode="auto">
          <a:xfrm>
            <a:off x="6732588" y="2852738"/>
            <a:ext cx="1728787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7" name="Rectangle 21"/>
          <p:cNvSpPr>
            <a:spLocks noChangeArrowheads="1"/>
          </p:cNvSpPr>
          <p:nvPr/>
        </p:nvSpPr>
        <p:spPr bwMode="auto">
          <a:xfrm>
            <a:off x="8532813" y="188913"/>
            <a:ext cx="503237" cy="22320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8" name="Rectangle 22"/>
          <p:cNvSpPr>
            <a:spLocks noChangeArrowheads="1"/>
          </p:cNvSpPr>
          <p:nvPr/>
        </p:nvSpPr>
        <p:spPr bwMode="auto">
          <a:xfrm>
            <a:off x="5003800" y="4652963"/>
            <a:ext cx="3024188" cy="5762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9" name="Rectangle 23"/>
          <p:cNvSpPr>
            <a:spLocks noChangeArrowheads="1"/>
          </p:cNvSpPr>
          <p:nvPr/>
        </p:nvSpPr>
        <p:spPr bwMode="auto">
          <a:xfrm>
            <a:off x="8532813" y="2492375"/>
            <a:ext cx="503237" cy="12969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" name="ZoneTexte 1"/>
          <p:cNvSpPr txBox="1"/>
          <p:nvPr/>
        </p:nvSpPr>
        <p:spPr>
          <a:xfrm>
            <a:off x="7236296" y="1825079"/>
            <a:ext cx="7564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>
                <a:latin typeface="Times New Roman" pitchFamily="18" charset="0"/>
                <a:cs typeface="Times New Roman" pitchFamily="18" charset="0"/>
              </a:rPr>
              <a:t>palliatif</a:t>
            </a:r>
            <a:endParaRPr lang="fr-FR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9640" name="Rectangle 24"/>
          <p:cNvSpPr>
            <a:spLocks noChangeArrowheads="1"/>
          </p:cNvSpPr>
          <p:nvPr/>
        </p:nvSpPr>
        <p:spPr bwMode="auto">
          <a:xfrm>
            <a:off x="8532813" y="3933825"/>
            <a:ext cx="503237" cy="13668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  <p:sp>
        <p:nvSpPr>
          <p:cNvPr id="239633" name="Rectangle 17"/>
          <p:cNvSpPr>
            <a:spLocks noChangeArrowheads="1"/>
          </p:cNvSpPr>
          <p:nvPr/>
        </p:nvSpPr>
        <p:spPr bwMode="auto">
          <a:xfrm>
            <a:off x="6785670" y="1304925"/>
            <a:ext cx="1728787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000"/>
                                        <p:tgtEl>
                                          <p:spTgt spid="239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1000"/>
                                        <p:tgtEl>
                                          <p:spTgt spid="2396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1000"/>
                                        <p:tgtEl>
                                          <p:spTgt spid="2396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1000"/>
                                        <p:tgtEl>
                                          <p:spTgt spid="2396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000"/>
                                        <p:tgtEl>
                                          <p:spTgt spid="2396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1000"/>
                                        <p:tgtEl>
                                          <p:spTgt spid="239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500"/>
                                        <p:tgtEl>
                                          <p:spTgt spid="2396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2396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2396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239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500"/>
                                        <p:tgtEl>
                                          <p:spTgt spid="2396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3" dur="1000"/>
                                        <p:tgtEl>
                                          <p:spTgt spid="2396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2396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1000"/>
                                        <p:tgtEl>
                                          <p:spTgt spid="2396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39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239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2396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2396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9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8" dur="1000"/>
                                        <p:tgtEl>
                                          <p:spTgt spid="2396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9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23" grpId="0" animBg="1"/>
      <p:bldP spid="239624" grpId="0" animBg="1"/>
      <p:bldP spid="239625" grpId="0" animBg="1"/>
      <p:bldP spid="239626" grpId="0" animBg="1"/>
      <p:bldP spid="239627" grpId="0" animBg="1"/>
      <p:bldP spid="239628" grpId="0" animBg="1"/>
      <p:bldP spid="239629" grpId="0" animBg="1"/>
      <p:bldP spid="239630" grpId="0" animBg="1"/>
      <p:bldP spid="239631" grpId="0" animBg="1"/>
      <p:bldP spid="239632" grpId="0" animBg="1"/>
      <p:bldP spid="239634" grpId="0" animBg="1"/>
      <p:bldP spid="239635" grpId="0" animBg="1"/>
      <p:bldP spid="239635" grpId="1" animBg="1"/>
      <p:bldP spid="239636" grpId="0" animBg="1"/>
      <p:bldP spid="239637" grpId="0" animBg="1"/>
      <p:bldP spid="239638" grpId="0" animBg="1"/>
      <p:bldP spid="239639" grpId="0" animBg="1"/>
      <p:bldP spid="2" grpId="0"/>
      <p:bldP spid="239640" grpId="0" animBg="1"/>
      <p:bldP spid="23963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A8631B-4C97-4801-A704-A282879A7B3D}" type="slidenum">
              <a:rPr lang="fr-FR" smtClean="0"/>
              <a:pPr/>
              <a:t>8</a:t>
            </a:fld>
            <a:endParaRPr lang="fr-FR" dirty="0" smtClean="0"/>
          </a:p>
        </p:txBody>
      </p:sp>
      <p:sp>
        <p:nvSpPr>
          <p:cNvPr id="121858" name="Text Box 2"/>
          <p:cNvSpPr txBox="1">
            <a:spLocks noChangeArrowheads="1"/>
          </p:cNvSpPr>
          <p:nvPr/>
        </p:nvSpPr>
        <p:spPr bwMode="auto">
          <a:xfrm>
            <a:off x="500034" y="1714488"/>
            <a:ext cx="82804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4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fr-FR" sz="44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fr-FR" sz="4400" dirty="0">
                <a:effectLst/>
                <a:latin typeface="Times New Roman" pitchFamily="18" charset="0"/>
                <a:cs typeface="Times New Roman" pitchFamily="18" charset="0"/>
              </a:rPr>
              <a:t>Maintenance exécutée </a:t>
            </a:r>
            <a:endParaRPr lang="fr-FR" sz="4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fr-FR" sz="44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après défaillance</a:t>
            </a:r>
            <a:r>
              <a:rPr lang="fr-FR" sz="4400" dirty="0" smtClean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fr-FR" sz="4400" dirty="0" smtClean="0"/>
          </a:p>
          <a:p>
            <a:pPr algn="ctr">
              <a:defRPr/>
            </a:pPr>
            <a:r>
              <a:rPr lang="fr-FR" sz="4400" dirty="0" smtClean="0">
                <a:effectLst/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sz="4400" dirty="0">
                <a:effectLst/>
                <a:latin typeface="Times New Roman" pitchFamily="18" charset="0"/>
                <a:cs typeface="Times New Roman" pitchFamily="18" charset="0"/>
              </a:rPr>
              <a:t>destinée à remettre un bien </a:t>
            </a:r>
            <a:r>
              <a:rPr lang="fr-FR" sz="4400" dirty="0" smtClean="0">
                <a:effectLst/>
                <a:latin typeface="Times New Roman" pitchFamily="18" charset="0"/>
                <a:cs typeface="Times New Roman" pitchFamily="18" charset="0"/>
              </a:rPr>
              <a:t>dans un </a:t>
            </a:r>
            <a:r>
              <a:rPr lang="fr-FR" sz="4400" dirty="0">
                <a:effectLst/>
                <a:latin typeface="Times New Roman" pitchFamily="18" charset="0"/>
                <a:cs typeface="Times New Roman" pitchFamily="18" charset="0"/>
              </a:rPr>
              <a:t>état dans lequel </a:t>
            </a:r>
            <a:endParaRPr lang="fr-FR" sz="4400" dirty="0" smtClean="0">
              <a:effectLst/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fr-FR" sz="4400" dirty="0" smtClean="0">
                <a:effectLst/>
                <a:latin typeface="Times New Roman" pitchFamily="18" charset="0"/>
                <a:cs typeface="Times New Roman" pitchFamily="18" charset="0"/>
              </a:rPr>
              <a:t>il </a:t>
            </a:r>
            <a:r>
              <a:rPr lang="fr-FR" sz="4400" dirty="0">
                <a:effectLst/>
                <a:latin typeface="Times New Roman" pitchFamily="18" charset="0"/>
                <a:cs typeface="Times New Roman" pitchFamily="18" charset="0"/>
              </a:rPr>
              <a:t>peut accomplir une fonction requise.</a:t>
            </a:r>
          </a:p>
        </p:txBody>
      </p:sp>
      <p:sp>
        <p:nvSpPr>
          <p:cNvPr id="4" name="Rectangle 3"/>
          <p:cNvSpPr/>
          <p:nvPr/>
        </p:nvSpPr>
        <p:spPr>
          <a:xfrm>
            <a:off x="1857356" y="714356"/>
            <a:ext cx="563327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4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Maintenance corrective </a:t>
            </a:r>
            <a:endParaRPr lang="en-GB" sz="44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07A2DF-7981-4102-981D-D43CDE913C28}" type="slidenum">
              <a:rPr lang="fr-FR" smtClean="0"/>
              <a:pPr/>
              <a:t>9</a:t>
            </a:fld>
            <a:endParaRPr lang="fr-FR" dirty="0" smtClean="0"/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214282" y="357166"/>
            <a:ext cx="85693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449263" algn="ctr">
              <a:defRPr/>
            </a:pPr>
            <a:r>
              <a:rPr lang="fr-FR" sz="4400" b="1" i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La maintenance corrective</a:t>
            </a:r>
            <a:endParaRPr lang="fr-FR" sz="3600" dirty="0">
              <a:solidFill>
                <a:schemeClr val="folHlink"/>
              </a:solidFill>
              <a:effectLst/>
              <a:latin typeface="Arial Narrow" pitchFamily="34" charset="0"/>
            </a:endParaRP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287369" y="1142984"/>
            <a:ext cx="8785225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endParaRPr lang="fr-FR" sz="2400" dirty="0">
              <a:effectLst/>
            </a:endParaRPr>
          </a:p>
          <a:p>
            <a:r>
              <a:rPr lang="fr-FR" sz="2800" dirty="0" smtClean="0">
                <a:effectLst/>
                <a:latin typeface="Times New Roman" pitchFamily="18" charset="0"/>
                <a:cs typeface="Times New Roman" pitchFamily="18" charset="0"/>
              </a:rPr>
              <a:t>     Il </a:t>
            </a:r>
            <a:r>
              <a:rPr lang="fr-FR" sz="2800" dirty="0">
                <a:effectLst/>
                <a:latin typeface="Times New Roman" pitchFamily="18" charset="0"/>
                <a:cs typeface="Times New Roman" pitchFamily="18" charset="0"/>
              </a:rPr>
              <a:t>existe 2 formes de défaillance </a:t>
            </a:r>
            <a:r>
              <a:rPr lang="fr-FR" sz="2800" dirty="0" smtClean="0">
                <a:effectLst/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fr-FR" sz="28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fr-FR" sz="2800" b="1" dirty="0">
                <a:effectLst/>
                <a:latin typeface="Times New Roman" pitchFamily="18" charset="0"/>
                <a:cs typeface="Times New Roman" pitchFamily="18" charset="0"/>
              </a:rPr>
              <a:t>Défaillance partielle : </a:t>
            </a:r>
            <a:r>
              <a:rPr lang="fr-FR" sz="28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altération</a:t>
            </a:r>
            <a:r>
              <a:rPr lang="fr-FR" sz="2800" dirty="0">
                <a:effectLst/>
                <a:latin typeface="Times New Roman" pitchFamily="18" charset="0"/>
                <a:cs typeface="Times New Roman" pitchFamily="18" charset="0"/>
              </a:rPr>
              <a:t> de l’aptitude d’un bien à accomplir la fonction </a:t>
            </a:r>
            <a:r>
              <a:rPr lang="fr-FR" sz="2800" dirty="0" smtClean="0">
                <a:effectLst/>
                <a:latin typeface="Times New Roman" pitchFamily="18" charset="0"/>
                <a:cs typeface="Times New Roman" pitchFamily="18" charset="0"/>
              </a:rPr>
              <a:t> requise</a:t>
            </a:r>
            <a:r>
              <a:rPr lang="fr-FR" sz="2800" dirty="0"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Tx/>
              <a:buChar char="•"/>
            </a:pPr>
            <a:endParaRPr lang="fr-FR" sz="2800" dirty="0"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•"/>
            </a:pPr>
            <a:r>
              <a:rPr lang="fr-FR" sz="2800" b="1" dirty="0">
                <a:effectLst/>
                <a:latin typeface="Times New Roman" pitchFamily="18" charset="0"/>
                <a:cs typeface="Times New Roman" pitchFamily="18" charset="0"/>
              </a:rPr>
              <a:t>Défaillance complète : </a:t>
            </a:r>
            <a:r>
              <a:rPr lang="fr-FR" sz="2800" dirty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cessation</a:t>
            </a:r>
            <a:r>
              <a:rPr lang="fr-FR" sz="2800" dirty="0">
                <a:effectLst/>
                <a:latin typeface="Times New Roman" pitchFamily="18" charset="0"/>
                <a:cs typeface="Times New Roman" pitchFamily="18" charset="0"/>
              </a:rPr>
              <a:t> de l’aptitude d’un bien à accomplir la fonction </a:t>
            </a:r>
            <a:r>
              <a:rPr lang="fr-FR" sz="2800" dirty="0" smtClean="0">
                <a:effectLst/>
                <a:latin typeface="Times New Roman" pitchFamily="18" charset="0"/>
                <a:cs typeface="Times New Roman" pitchFamily="18" charset="0"/>
              </a:rPr>
              <a:t> requise</a:t>
            </a:r>
            <a:r>
              <a:rPr lang="fr-FR" sz="2800" dirty="0"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fr-FR" sz="2800" b="1" dirty="0">
              <a:effectLst/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>
                <a:effectLst/>
                <a:latin typeface="Times New Roman" pitchFamily="18" charset="0"/>
                <a:cs typeface="Times New Roman" pitchFamily="18" charset="0"/>
              </a:rPr>
              <a:t>La maintenance </a:t>
            </a:r>
            <a:r>
              <a:rPr lang="fr-FR" sz="2800" dirty="0" smtClean="0">
                <a:effectLst/>
                <a:latin typeface="Times New Roman" pitchFamily="18" charset="0"/>
                <a:cs typeface="Times New Roman" pitchFamily="18" charset="0"/>
              </a:rPr>
              <a:t> corrective  appelée  parfois  curative </a:t>
            </a:r>
            <a:r>
              <a:rPr lang="fr-FR" sz="2800" dirty="0">
                <a:effectLst/>
                <a:latin typeface="Times New Roman" pitchFamily="18" charset="0"/>
                <a:cs typeface="Times New Roman" pitchFamily="18" charset="0"/>
              </a:rPr>
              <a:t>(terme non normalisé)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6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619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619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7765</TotalTime>
  <Words>563</Words>
  <Application>Microsoft Office PowerPoint</Application>
  <PresentationFormat>Affichage à l'écran (4:3)</PresentationFormat>
  <Paragraphs>223</Paragraphs>
  <Slides>26</Slides>
  <Notes>18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26</vt:i4>
      </vt:variant>
    </vt:vector>
  </HeadingPairs>
  <TitlesOfParts>
    <vt:vector size="29" baseType="lpstr">
      <vt:lpstr>Oriel</vt:lpstr>
      <vt:lpstr>Visio</vt:lpstr>
      <vt:lpstr>Picture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TD 03</vt:lpstr>
    </vt:vector>
  </TitlesOfParts>
  <Company>université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Verdenal jean paul</dc:creator>
  <cp:lastModifiedBy>pc</cp:lastModifiedBy>
  <cp:revision>316</cp:revision>
  <cp:lastPrinted>1999-10-15T08:58:02Z</cp:lastPrinted>
  <dcterms:created xsi:type="dcterms:W3CDTF">1999-09-12T12:36:38Z</dcterms:created>
  <dcterms:modified xsi:type="dcterms:W3CDTF">2019-07-06T21:00:01Z</dcterms:modified>
</cp:coreProperties>
</file>