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86" r:id="rId1"/>
  </p:sldMasterIdLst>
  <p:notesMasterIdLst>
    <p:notesMasterId r:id="rId28"/>
  </p:notesMasterIdLst>
  <p:handoutMasterIdLst>
    <p:handoutMasterId r:id="rId29"/>
  </p:handoutMasterIdLst>
  <p:sldIdLst>
    <p:sldId id="446" r:id="rId2"/>
    <p:sldId id="466" r:id="rId3"/>
    <p:sldId id="413" r:id="rId4"/>
    <p:sldId id="422" r:id="rId5"/>
    <p:sldId id="423" r:id="rId6"/>
    <p:sldId id="424" r:id="rId7"/>
    <p:sldId id="425" r:id="rId8"/>
    <p:sldId id="433" r:id="rId9"/>
    <p:sldId id="437" r:id="rId10"/>
    <p:sldId id="435" r:id="rId11"/>
    <p:sldId id="468" r:id="rId12"/>
    <p:sldId id="420" r:id="rId13"/>
    <p:sldId id="398" r:id="rId14"/>
    <p:sldId id="421" r:id="rId15"/>
    <p:sldId id="454" r:id="rId16"/>
    <p:sldId id="448" r:id="rId17"/>
    <p:sldId id="462" r:id="rId18"/>
    <p:sldId id="467" r:id="rId19"/>
    <p:sldId id="464" r:id="rId20"/>
    <p:sldId id="465" r:id="rId21"/>
    <p:sldId id="441" r:id="rId22"/>
    <p:sldId id="403" r:id="rId23"/>
    <p:sldId id="401" r:id="rId24"/>
    <p:sldId id="442" r:id="rId25"/>
    <p:sldId id="402" r:id="rId26"/>
    <p:sldId id="411" r:id="rId27"/>
  </p:sldIdLst>
  <p:sldSz cx="9144000" cy="6858000" type="screen4x3"/>
  <p:notesSz cx="6858000" cy="973772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6600"/>
    <a:srgbClr val="00CC00"/>
    <a:srgbClr val="00FF00"/>
    <a:srgbClr val="008000"/>
    <a:srgbClr val="99FF66"/>
    <a:srgbClr val="CCFFFF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40" autoAdjust="0"/>
    <p:restoredTop sz="94639" autoAdjust="0"/>
  </p:normalViewPr>
  <p:slideViewPr>
    <p:cSldViewPr>
      <p:cViewPr>
        <p:scale>
          <a:sx n="50" d="100"/>
          <a:sy n="50" d="100"/>
        </p:scale>
        <p:origin x="-75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86"/>
    </p:cViewPr>
  </p:sorterViewPr>
  <p:notesViewPr>
    <p:cSldViewPr>
      <p:cViewPr varScale="1">
        <p:scale>
          <a:sx n="81" d="100"/>
          <a:sy n="81" d="100"/>
        </p:scale>
        <p:origin x="-2082" y="-78"/>
      </p:cViewPr>
      <p:guideLst>
        <p:guide orient="horz" pos="3067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48775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48775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fld id="{0E851B52-CE66-40C3-A9D8-0024C577654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9009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30250"/>
            <a:ext cx="4868862" cy="3651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25975"/>
            <a:ext cx="50292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50363"/>
            <a:ext cx="29718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50363"/>
            <a:ext cx="29718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fld id="{7D59348A-873D-4BBA-9FF4-CEFE76AE2D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95874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9348A-873D-4BBA-9FF4-CEFE76AE2D67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728B21-50DF-4AA9-9E6C-3A37A65FE17B}" type="slidenum">
              <a:rPr lang="fr-FR" smtClean="0"/>
              <a:pPr/>
              <a:t>12</a:t>
            </a:fld>
            <a:endParaRPr lang="fr-FR" smtClean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9348A-873D-4BBA-9FF4-CEFE76AE2D67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728B21-50DF-4AA9-9E6C-3A37A65FE17B}" type="slidenum">
              <a:rPr lang="fr-FR" smtClean="0"/>
              <a:pPr/>
              <a:t>22</a:t>
            </a:fld>
            <a:endParaRPr lang="fr-FR" smtClean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63F718-2E98-411E-AF0F-769A25669C3C}" type="slidenum">
              <a:rPr lang="fr-FR" smtClean="0"/>
              <a:pPr/>
              <a:t>23</a:t>
            </a:fld>
            <a:endParaRPr lang="fr-FR" smtClean="0"/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8538" y="730250"/>
            <a:ext cx="4865687" cy="3651250"/>
          </a:xfrm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97276B-2054-4CBB-A5A0-5BE3ADA84C45}" type="slidenum">
              <a:rPr lang="fr-FR" smtClean="0"/>
              <a:pPr/>
              <a:t>24</a:t>
            </a:fld>
            <a:endParaRPr lang="fr-FR" smtClean="0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8538" y="730250"/>
            <a:ext cx="4865687" cy="3651250"/>
          </a:xfrm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1F318C-9224-4F01-89ED-818B9EA8F137}" type="slidenum">
              <a:rPr lang="fr-FR" smtClean="0"/>
              <a:pPr/>
              <a:t>25</a:t>
            </a:fld>
            <a:endParaRPr lang="fr-FR" smtClean="0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8538" y="730250"/>
            <a:ext cx="4865687" cy="3651250"/>
          </a:xfrm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7CBD30-A05D-4878-8403-21F8E76D6F05}" type="slidenum">
              <a:rPr lang="fr-FR" smtClean="0"/>
              <a:pPr/>
              <a:t>26</a:t>
            </a:fld>
            <a:endParaRPr lang="fr-FR" smtClean="0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730250"/>
            <a:ext cx="4865688" cy="3651250"/>
          </a:xfrm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2861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GB"/>
              <a:t>Cliquez pour modifier le style du titre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0419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566D9-DA57-44F6-BFDC-C1A817BC4CB6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F0497-59DE-4FF3-866E-C538219F1BAC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84170-9A01-4A7A-8691-E2BAB00918FE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CD344-1963-4AC9-8D1A-ADF51B42D3E8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FDF67D-5555-48D4-AB5E-261732948292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DD7B5-FBDD-4E5B-9D69-C49D3A85388C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AFB78-01BB-4024-AEA7-92C7AEA991CB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9C789-2738-4D8F-979E-F5E57E395057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2F6F8-FE06-4E7F-9899-4D85DF280B8B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A1917-7F10-44C9-9AE8-6E4FBFF8B536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96D91-07D6-48FC-80E9-8DAB74509BF2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BA7E6-563D-460A-A3A5-1AAE6A5CD6CF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B7207-ED99-412D-A18A-11B8A612DAB6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C3D7E-FC1D-43C2-A254-9B534BE86F52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modifier les styles du texte du masque</a:t>
            </a:r>
          </a:p>
          <a:p>
            <a:pPr lvl="1"/>
            <a:r>
              <a:rPr lang="en-GB" smtClean="0"/>
              <a:t>Deuxième niveau</a:t>
            </a:r>
          </a:p>
          <a:p>
            <a:pPr lvl="2"/>
            <a:r>
              <a:rPr lang="en-GB" smtClean="0"/>
              <a:t>Troisième niveau</a:t>
            </a:r>
          </a:p>
          <a:p>
            <a:pPr lvl="3"/>
            <a:r>
              <a:rPr lang="en-GB" smtClean="0"/>
              <a:t>Quatrième niveau</a:t>
            </a:r>
          </a:p>
          <a:p>
            <a:pPr lvl="4"/>
            <a:r>
              <a:rPr lang="en-GB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E0A6937-4256-4AF4-BEDF-04626D891B2A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  <p:sldLayoutId id="2147483898" r:id="rId12"/>
    <p:sldLayoutId id="2147483899" r:id="rId13"/>
    <p:sldLayoutId id="2147483900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OUED\Downloads\&#9654;%20La%20Maintenance%20Industrielle%20%20Mieux%20vaut%20pr&#233;venir%20que%20gu&#233;rir%20-%20Bac%20Pro%20MEI%20de%20Cergy-le-Haut.mp4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34" name="Text Box 22"/>
          <p:cNvSpPr txBox="1">
            <a:spLocks noChangeArrowheads="1"/>
          </p:cNvSpPr>
          <p:nvPr/>
        </p:nvSpPr>
        <p:spPr bwMode="auto">
          <a:xfrm>
            <a:off x="3995936" y="133464"/>
            <a:ext cx="5076861" cy="624786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fr-F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Module :</a:t>
            </a:r>
          </a:p>
          <a:p>
            <a:pPr algn="ctr">
              <a:defRPr/>
            </a:pPr>
            <a:r>
              <a:rPr lang="fr-F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Maintenance </a:t>
            </a:r>
          </a:p>
          <a:p>
            <a:pPr algn="ctr">
              <a:defRPr/>
            </a:pPr>
            <a:endParaRPr lang="fr-FR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endParaRPr lang="fr-FR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fr-F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Chapitre 01</a:t>
            </a:r>
          </a:p>
          <a:p>
            <a:pPr algn="ctr">
              <a:defRPr/>
            </a:pPr>
            <a:r>
              <a:rPr lang="fr-F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Généralité sur la maintenance</a:t>
            </a:r>
          </a:p>
          <a:p>
            <a:pPr algn="ctr">
              <a:defRPr/>
            </a:pPr>
            <a:endParaRPr lang="fr-FR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endParaRPr lang="fr-FR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fr-F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2eme partie</a:t>
            </a:r>
            <a:endParaRPr lang="fr-F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143092"/>
            <a:ext cx="9144000" cy="292898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		Le service maintenance doit mettre en œuvre la politique de </a:t>
            </a:r>
          </a:p>
          <a:p>
            <a:pPr algn="just">
              <a:lnSpc>
                <a:spcPct val="150000"/>
              </a:lnSpc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maintenance définie par la direction de l’entreprise ; cette politique </a:t>
            </a:r>
          </a:p>
          <a:p>
            <a:pPr algn="just">
              <a:lnSpc>
                <a:spcPct val="150000"/>
              </a:lnSpc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devant permettre : </a:t>
            </a:r>
          </a:p>
          <a:p>
            <a:pPr algn="just">
              <a:lnSpc>
                <a:spcPct val="150000"/>
              </a:lnSpc>
              <a:buClrTx/>
              <a:buSzPct val="80000"/>
              <a:buFont typeface="Wingdings" pitchFamily="2" charset="2"/>
              <a:buChar char="ü"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d’atteindre le rendement maximal des systèmes de  production.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0CC857-5145-4364-8EB0-409600C1E5C0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642910" y="44624"/>
            <a:ext cx="80010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fr-FR" sz="2800" b="1" dirty="0" smtClean="0">
                <a:effectLst/>
                <a:latin typeface="Times New Roman" pitchFamily="18" charset="0"/>
                <a:cs typeface="Times New Roman" pitchFamily="18" charset="0"/>
              </a:rPr>
              <a:t>Importance de la maintenance</a:t>
            </a:r>
          </a:p>
          <a:p>
            <a:pPr>
              <a:buNone/>
            </a:pPr>
            <a:endParaRPr lang="fr-FR" sz="2800" b="1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b="1" dirty="0" smtClean="0">
                <a:effectLst/>
                <a:latin typeface="Times New Roman" pitchFamily="18" charset="0"/>
                <a:cs typeface="Times New Roman" pitchFamily="18" charset="0"/>
              </a:rPr>
              <a:t>Dans l’entreprise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71414"/>
            <a:ext cx="8929718" cy="693290"/>
          </a:xfrm>
        </p:spPr>
        <p:txBody>
          <a:bodyPr>
            <a:noAutofit/>
          </a:bodyPr>
          <a:lstStyle/>
          <a:p>
            <a:pPr algn="ctr"/>
            <a:r>
              <a:rPr lang="fr-FR" sz="2800" b="1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Importance de la maintenance</a:t>
            </a:r>
            <a:br>
              <a:rPr lang="fr-FR" sz="2800" b="1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fr-FR" sz="2800" b="1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endParaRPr lang="fr-FR" sz="2800" b="1" cap="none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485778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lvl="0" algn="just"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l'importance de la maintenance diffère selon le secteur d'activité :</a:t>
            </a:r>
          </a:p>
          <a:p>
            <a:pPr lvl="0" algn="just">
              <a:buFont typeface="Wingdings" pitchFamily="2" charset="2"/>
              <a:buChar char="v"/>
            </a:pP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Importance fondamentale </a:t>
            </a:r>
          </a:p>
          <a:p>
            <a:pPr marL="0" lvl="0" indent="0" algn="just">
              <a:buNone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Comme :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nucléaire, pétrochimie, chimie, transports .</a:t>
            </a:r>
          </a:p>
          <a:p>
            <a:pPr marL="0" lvl="0" indent="0" algn="just">
              <a:buNone/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v"/>
            </a:pP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Importance indispensable et moyenne </a:t>
            </a:r>
          </a:p>
          <a:p>
            <a:pPr marL="0" lvl="0" indent="0" algn="just"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Comme: construction automobile.</a:t>
            </a:r>
          </a:p>
          <a:p>
            <a:pPr marL="0" lvl="0" indent="0" algn="just">
              <a:buNone/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v"/>
            </a:pP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Importance faible ou négligeable :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entreprise forte masse salariale.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0CC857-5145-4364-8EB0-409600C1E5C0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0" y="692696"/>
            <a:ext cx="63001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>
                <a:effectLst/>
                <a:latin typeface="Times New Roman" pitchFamily="18" charset="0"/>
                <a:cs typeface="Times New Roman" pitchFamily="18" charset="0"/>
              </a:rPr>
              <a:t>Par rapport  à l’activité de l’entreprise</a:t>
            </a:r>
          </a:p>
        </p:txBody>
      </p:sp>
    </p:spTree>
    <p:extLst>
      <p:ext uri="{BB962C8B-B14F-4D97-AF65-F5344CB8AC3E}">
        <p14:creationId xmlns:p14="http://schemas.microsoft.com/office/powerpoint/2010/main" val="32429293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974725" y="727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fr-FR" sz="2400">
              <a:effectLst/>
              <a:latin typeface="Times New Roman" pitchFamily="18" charset="0"/>
            </a:endParaRPr>
          </a:p>
        </p:txBody>
      </p:sp>
      <p:pic>
        <p:nvPicPr>
          <p:cNvPr id="48131" name="Picture 3" descr="auto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35150" y="476250"/>
            <a:ext cx="5473700" cy="48323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 advClick="0" advTm="25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772055-6B1B-4093-BE80-BAE1B7192DB4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0" y="2571744"/>
            <a:ext cx="9144000" cy="219579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400" dirty="0" smtClean="0">
                <a:effectLst/>
                <a:latin typeface="Times New Roman" pitchFamily="18" charset="0"/>
                <a:cs typeface="Times New Roman" pitchFamily="18" charset="0"/>
              </a:rPr>
              <a:t>                 Dans une entreprise, il existe un grand nombre de matériels différents qui sont liés ou non à la production . Dont ce la, il existe plusieurs domaines d’action de la fonction maintenance :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14348" y="785794"/>
            <a:ext cx="77724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fr-FR" sz="3200" b="1" dirty="0" smtClean="0">
                <a:effectLst/>
                <a:latin typeface="Times New Roman" pitchFamily="18" charset="0"/>
                <a:cs typeface="Times New Roman" pitchFamily="18" charset="0"/>
              </a:rPr>
              <a:t>Domaines </a:t>
            </a:r>
            <a:r>
              <a:rPr lang="fr-FR" sz="3200" b="1" dirty="0">
                <a:effectLst/>
                <a:latin typeface="Times New Roman" pitchFamily="18" charset="0"/>
                <a:cs typeface="Times New Roman" pitchFamily="18" charset="0"/>
              </a:rPr>
              <a:t>d’action de la fonction maintenance</a:t>
            </a:r>
            <a:endParaRPr kumimoji="0" lang="fr-FR" sz="24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4348" y="0"/>
            <a:ext cx="7772400" cy="1143000"/>
          </a:xfr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3200" dirty="0" smtClean="0"/>
              <a:t>2 - </a:t>
            </a:r>
            <a:r>
              <a:rPr lang="es-ES" sz="3200" dirty="0"/>
              <a:t>APPROCHE DE LA MAINTENANCE</a:t>
            </a:r>
            <a:r>
              <a:rPr lang="es-ES" dirty="0"/>
              <a:t/>
            </a:r>
            <a:br>
              <a:rPr lang="es-ES" dirty="0"/>
            </a:br>
            <a:r>
              <a:rPr lang="fr-FR" sz="2400" dirty="0" smtClean="0"/>
              <a:t>Domaines  d’action</a:t>
            </a:r>
            <a:br>
              <a:rPr lang="fr-FR" sz="2400" dirty="0" smtClean="0"/>
            </a:br>
            <a:r>
              <a:rPr lang="fr-FR" sz="2400" dirty="0" smtClean="0"/>
              <a:t>sont:</a:t>
            </a:r>
            <a:endParaRPr lang="fr-FR" sz="2400" dirty="0"/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1981200" y="3276600"/>
            <a:ext cx="5334000" cy="838200"/>
          </a:xfrm>
          <a:prstGeom prst="ellipse">
            <a:avLst/>
          </a:pr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2800" dirty="0">
                <a:solidFill>
                  <a:schemeClr val="bg1"/>
                </a:solidFill>
              </a:rPr>
              <a:t>DOMAINE D´ACTION</a:t>
            </a:r>
            <a:endParaRPr lang="fr-FR" sz="2800" dirty="0">
              <a:solidFill>
                <a:schemeClr val="bg1"/>
              </a:solidFill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0" y="4000506"/>
            <a:ext cx="3000188" cy="2857502"/>
            <a:chOff x="0" y="2520"/>
            <a:chExt cx="1969" cy="1800"/>
          </a:xfrm>
        </p:grpSpPr>
        <p:sp>
          <p:nvSpPr>
            <p:cNvPr id="16391" name="Oval 7"/>
            <p:cNvSpPr>
              <a:spLocks noChangeArrowheads="1"/>
            </p:cNvSpPr>
            <p:nvPr/>
          </p:nvSpPr>
          <p:spPr bwMode="auto">
            <a:xfrm>
              <a:off x="0" y="2520"/>
              <a:ext cx="1407" cy="1800"/>
            </a:xfrm>
            <a:prstGeom prst="ellipse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sz="2000" dirty="0">
                  <a:solidFill>
                    <a:schemeClr val="bg1"/>
                  </a:solidFill>
                </a:rPr>
                <a:t>TRAVAUX</a:t>
              </a:r>
            </a:p>
            <a:p>
              <a:pPr algn="ctr"/>
              <a:r>
                <a:rPr lang="es-ES" sz="2000" dirty="0" smtClean="0">
                  <a:solidFill>
                    <a:schemeClr val="bg1"/>
                  </a:solidFill>
                </a:rPr>
                <a:t>NEUFS</a:t>
              </a:r>
            </a:p>
            <a:p>
              <a:pPr lvl="0" algn="ctr"/>
              <a:r>
                <a:rPr lang="fr-FR" dirty="0" smtClean="0"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Travaux </a:t>
              </a:r>
            </a:p>
            <a:p>
              <a:pPr lvl="0" algn="ctr"/>
              <a:r>
                <a:rPr lang="fr-FR" dirty="0" smtClean="0"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d’installation et </a:t>
              </a:r>
            </a:p>
            <a:p>
              <a:pPr lvl="0" algn="ctr"/>
              <a:r>
                <a:rPr lang="fr-FR" dirty="0" smtClean="0"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de mise en route </a:t>
              </a:r>
            </a:p>
            <a:p>
              <a:pPr lvl="0" algn="ctr"/>
              <a:r>
                <a:rPr lang="fr-FR" dirty="0" smtClean="0"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De matériels </a:t>
              </a:r>
            </a:p>
            <a:p>
              <a:pPr lvl="0" algn="ctr"/>
              <a:r>
                <a:rPr lang="fr-FR" dirty="0" smtClean="0"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neufs</a:t>
              </a:r>
              <a:endParaRPr lang="es-ES" sz="2000" dirty="0" smtClean="0">
                <a:solidFill>
                  <a:schemeClr val="bg1"/>
                </a:solidFill>
              </a:endParaRPr>
            </a:p>
            <a:p>
              <a:pPr algn="ctr"/>
              <a:endParaRPr lang="fr-FR" sz="2800" dirty="0">
                <a:solidFill>
                  <a:schemeClr val="bg1"/>
                </a:solidFill>
              </a:endParaRPr>
            </a:p>
          </p:txBody>
        </p:sp>
        <p:sp>
          <p:nvSpPr>
            <p:cNvPr id="16392" name="Line 8"/>
            <p:cNvSpPr>
              <a:spLocks noChangeShapeType="1"/>
            </p:cNvSpPr>
            <p:nvPr/>
          </p:nvSpPr>
          <p:spPr bwMode="auto">
            <a:xfrm flipV="1">
              <a:off x="1266" y="2520"/>
              <a:ext cx="703" cy="2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5792159" y="3857630"/>
            <a:ext cx="3351842" cy="3000377"/>
            <a:chOff x="3552" y="2505"/>
            <a:chExt cx="2208" cy="1890"/>
          </a:xfrm>
        </p:grpSpPr>
        <p:sp>
          <p:nvSpPr>
            <p:cNvPr id="16389" name="Oval 5"/>
            <p:cNvSpPr>
              <a:spLocks noChangeArrowheads="1"/>
            </p:cNvSpPr>
            <p:nvPr/>
          </p:nvSpPr>
          <p:spPr bwMode="auto">
            <a:xfrm>
              <a:off x="4113" y="2505"/>
              <a:ext cx="1647" cy="1890"/>
            </a:xfrm>
            <a:prstGeom prst="ellipse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fr-FR" sz="2000" dirty="0" smtClean="0">
                  <a:solidFill>
                    <a:schemeClr val="bg1"/>
                  </a:solidFill>
                </a:rPr>
                <a:t>Domaine</a:t>
              </a:r>
              <a:r>
                <a:rPr lang="es-ES" sz="2000" dirty="0" smtClean="0">
                  <a:solidFill>
                    <a:schemeClr val="bg1"/>
                  </a:solidFill>
                </a:rPr>
                <a:t> de </a:t>
              </a:r>
            </a:p>
            <a:p>
              <a:pPr algn="ctr"/>
              <a:r>
                <a:rPr lang="es-ES" sz="2000" dirty="0" smtClean="0">
                  <a:solidFill>
                    <a:schemeClr val="bg1"/>
                  </a:solidFill>
                </a:rPr>
                <a:t> SECURITE</a:t>
              </a:r>
            </a:p>
            <a:p>
              <a:pPr lvl="0" algn="ctr"/>
              <a:r>
                <a:rPr lang="fr-FR" dirty="0" smtClean="0"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Mayens de transports,</a:t>
              </a:r>
            </a:p>
            <a:p>
              <a:pPr lvl="0" algn="ctr"/>
              <a:r>
                <a:rPr lang="fr-FR" dirty="0" smtClean="0"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ascenseur.</a:t>
              </a:r>
              <a:endParaRPr lang="fr-FR" dirty="0" smtClean="0"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393" name="Line 9"/>
            <p:cNvSpPr>
              <a:spLocks noChangeShapeType="1"/>
            </p:cNvSpPr>
            <p:nvPr/>
          </p:nvSpPr>
          <p:spPr bwMode="auto">
            <a:xfrm flipH="1" flipV="1">
              <a:off x="3552" y="2640"/>
              <a:ext cx="749" cy="1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6072034" y="571645"/>
            <a:ext cx="3071973" cy="2713745"/>
            <a:chOff x="3506" y="1052"/>
            <a:chExt cx="2155" cy="1064"/>
          </a:xfrm>
        </p:grpSpPr>
        <p:sp>
          <p:nvSpPr>
            <p:cNvPr id="16390" name="Oval 6"/>
            <p:cNvSpPr>
              <a:spLocks noChangeArrowheads="1"/>
            </p:cNvSpPr>
            <p:nvPr/>
          </p:nvSpPr>
          <p:spPr bwMode="auto">
            <a:xfrm>
              <a:off x="4007" y="1052"/>
              <a:ext cx="1654" cy="1008"/>
            </a:xfrm>
            <a:prstGeom prst="ellipse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fr-FR" sz="2000" dirty="0" smtClean="0">
                  <a:solidFill>
                    <a:schemeClr val="bg1"/>
                  </a:solidFill>
                </a:rPr>
                <a:t>Domaine de </a:t>
              </a:r>
            </a:p>
            <a:p>
              <a:pPr algn="ctr"/>
              <a:r>
                <a:rPr lang="fr-FR" sz="2000" dirty="0" smtClean="0">
                  <a:solidFill>
                    <a:schemeClr val="bg1"/>
                  </a:solidFill>
                </a:rPr>
                <a:t>fabrication</a:t>
              </a:r>
              <a:endParaRPr lang="fr-FR" dirty="0" smtClean="0"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394" name="Line 10"/>
            <p:cNvSpPr>
              <a:spLocks noChangeShapeType="1"/>
            </p:cNvSpPr>
            <p:nvPr/>
          </p:nvSpPr>
          <p:spPr bwMode="auto">
            <a:xfrm flipH="1">
              <a:off x="3506" y="1808"/>
              <a:ext cx="584" cy="3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71438" y="642921"/>
            <a:ext cx="2728913" cy="2714626"/>
            <a:chOff x="225" y="270"/>
            <a:chExt cx="1719" cy="1710"/>
          </a:xfrm>
        </p:grpSpPr>
        <p:sp>
          <p:nvSpPr>
            <p:cNvPr id="16388" name="Oval 4"/>
            <p:cNvSpPr>
              <a:spLocks noChangeArrowheads="1"/>
            </p:cNvSpPr>
            <p:nvPr/>
          </p:nvSpPr>
          <p:spPr bwMode="auto">
            <a:xfrm>
              <a:off x="225" y="270"/>
              <a:ext cx="1701" cy="1710"/>
            </a:xfrm>
            <a:prstGeom prst="ellipse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fr-FR" sz="2000" dirty="0" smtClean="0">
                  <a:solidFill>
                    <a:schemeClr val="bg1"/>
                  </a:solidFill>
                </a:rPr>
                <a:t>Domaine industriel:</a:t>
              </a:r>
            </a:p>
            <a:p>
              <a:pPr algn="ctr"/>
              <a:r>
                <a:rPr lang="fr-FR" dirty="0" smtClean="0"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Matériels de production </a:t>
              </a:r>
            </a:p>
            <a:p>
              <a:pPr algn="ctr"/>
              <a:r>
                <a:rPr lang="fr-FR" dirty="0" smtClean="0"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(machine, moyen de</a:t>
              </a:r>
            </a:p>
            <a:p>
              <a:pPr algn="ctr"/>
              <a:r>
                <a:rPr lang="fr-FR" dirty="0" smtClean="0"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Levage…</a:t>
              </a:r>
              <a:endParaRPr lang="fr-FR" dirty="0" smtClean="0"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395" name="Line 11"/>
            <p:cNvSpPr>
              <a:spLocks noChangeShapeType="1"/>
            </p:cNvSpPr>
            <p:nvPr/>
          </p:nvSpPr>
          <p:spPr bwMode="auto">
            <a:xfrm>
              <a:off x="1665" y="1620"/>
              <a:ext cx="279" cy="3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2358213" y="4129091"/>
            <a:ext cx="4071850" cy="2728908"/>
            <a:chOff x="1939" y="2680"/>
            <a:chExt cx="2154" cy="1910"/>
          </a:xfrm>
        </p:grpSpPr>
        <p:sp>
          <p:nvSpPr>
            <p:cNvPr id="16396" name="Oval 12"/>
            <p:cNvSpPr>
              <a:spLocks noChangeArrowheads="1"/>
            </p:cNvSpPr>
            <p:nvPr/>
          </p:nvSpPr>
          <p:spPr bwMode="auto">
            <a:xfrm>
              <a:off x="1939" y="2890"/>
              <a:ext cx="2154" cy="1700"/>
            </a:xfrm>
            <a:prstGeom prst="ellipse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sz="2000" dirty="0">
                  <a:solidFill>
                    <a:schemeClr val="bg1"/>
                  </a:solidFill>
                </a:rPr>
                <a:t>GESTION </a:t>
              </a:r>
              <a:r>
                <a:rPr lang="es-ES" sz="2000" dirty="0" smtClean="0">
                  <a:solidFill>
                    <a:schemeClr val="bg1"/>
                  </a:solidFill>
                </a:rPr>
                <a:t>DES STOCKS</a:t>
              </a:r>
            </a:p>
            <a:p>
              <a:pPr lvl="0" algn="ctr">
                <a:buFont typeface="Wingdings" pitchFamily="2" charset="2"/>
                <a:buChar char="§"/>
              </a:pPr>
              <a:r>
                <a:rPr lang="fr-FR" dirty="0" smtClean="0">
                  <a:effectLst/>
                  <a:latin typeface="Times New Roman" pitchFamily="18" charset="0"/>
                  <a:ea typeface="Verdana" pitchFamily="34" charset="0"/>
                  <a:cs typeface="Times New Roman" pitchFamily="18" charset="0"/>
                </a:rPr>
                <a:t> Gestion des pièces de rechange,</a:t>
              </a:r>
            </a:p>
            <a:p>
              <a:pPr lvl="0" algn="ctr"/>
              <a:r>
                <a:rPr lang="fr-FR" dirty="0" smtClean="0">
                  <a:effectLst/>
                  <a:latin typeface="Times New Roman" pitchFamily="18" charset="0"/>
                  <a:ea typeface="Verdana" pitchFamily="34" charset="0"/>
                  <a:cs typeface="Times New Roman" pitchFamily="18" charset="0"/>
                </a:rPr>
                <a:t> des outillages et de manutention</a:t>
              </a:r>
            </a:p>
            <a:p>
              <a:pPr lvl="0" algn="ctr">
                <a:buFont typeface="Wingdings" pitchFamily="2" charset="2"/>
                <a:buChar char="§"/>
              </a:pPr>
              <a:r>
                <a:rPr lang="fr-FR" dirty="0" smtClean="0">
                  <a:effectLst/>
                  <a:latin typeface="Times New Roman" pitchFamily="18" charset="0"/>
                  <a:ea typeface="Verdana" pitchFamily="34" charset="0"/>
                  <a:cs typeface="Times New Roman" pitchFamily="18" charset="0"/>
                </a:rPr>
                <a:t> </a:t>
              </a:r>
              <a:r>
                <a:rPr lang="fr-FR" dirty="0" smtClean="0"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Gestion des différentes énergies </a:t>
              </a:r>
            </a:p>
            <a:p>
              <a:pPr algn="ctr"/>
              <a:r>
                <a:rPr lang="fr-FR" dirty="0" smtClean="0"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et des réseaux de communication</a:t>
              </a:r>
              <a:endParaRPr lang="fr-FR" dirty="0" smtClean="0"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397" name="Line 13"/>
            <p:cNvSpPr>
              <a:spLocks noChangeShapeType="1"/>
            </p:cNvSpPr>
            <p:nvPr/>
          </p:nvSpPr>
          <p:spPr bwMode="auto">
            <a:xfrm flipV="1">
              <a:off x="2911" y="2680"/>
              <a:ext cx="24" cy="2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cap="none" dirty="0" smtClean="0">
                <a:solidFill>
                  <a:schemeClr val="tx1"/>
                </a:solidFill>
                <a:effectLst/>
              </a:rPr>
              <a:t>La </a:t>
            </a:r>
            <a:r>
              <a:rPr lang="fr-FR" b="1" dirty="0" smtClean="0">
                <a:solidFill>
                  <a:schemeClr val="tx1"/>
                </a:solidFill>
              </a:rPr>
              <a:t>fonction et </a:t>
            </a:r>
            <a:r>
              <a:rPr lang="fr-FR" b="1" cap="none" dirty="0" smtClean="0">
                <a:solidFill>
                  <a:schemeClr val="tx1"/>
                </a:solidFill>
                <a:effectLst/>
              </a:rPr>
              <a:t> les politiques de maintenance</a:t>
            </a:r>
            <a:endParaRPr lang="fr-FR" b="1" cap="none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0042" y="1071546"/>
            <a:ext cx="8686800" cy="71438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		Dans une entreprise il existe plusieurs politiques: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0CC857-5145-4364-8EB0-409600C1E5C0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0" y="4889384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auto">
              <a:spcBef>
                <a:spcPct val="20000"/>
              </a:spcBef>
              <a:spcAft>
                <a:spcPts val="0"/>
              </a:spcAft>
              <a:buClr>
                <a:srgbClr val="F0A22E"/>
              </a:buClr>
              <a:buSzPct val="70000"/>
            </a:pPr>
            <a:r>
              <a:rPr lang="fr-FR" sz="2400" dirty="0" smtClean="0">
                <a:solidFill>
                  <a:srgbClr val="4E3B30"/>
                </a:solidFill>
                <a:effectLst/>
                <a:latin typeface="Times New Roman" pitchFamily="18" charset="0"/>
                <a:cs typeface="Times New Roman" pitchFamily="18" charset="0"/>
              </a:rPr>
              <a:t>     	En général la politique c’est </a:t>
            </a:r>
            <a:r>
              <a:rPr lang="fr-FR" sz="2400" b="1" dirty="0" smtClean="0">
                <a:solidFill>
                  <a:srgbClr val="4E3B30"/>
                </a:solidFill>
                <a:effectLst/>
                <a:latin typeface="Times New Roman" pitchFamily="18" charset="0"/>
                <a:cs typeface="Times New Roman" pitchFamily="18" charset="0"/>
              </a:rPr>
              <a:t>l'art de gouverner </a:t>
            </a:r>
            <a:r>
              <a:rPr lang="fr-FR" sz="2400" dirty="0" smtClean="0">
                <a:solidFill>
                  <a:srgbClr val="4E3B30"/>
                </a:solidFill>
                <a:effectLst/>
                <a:latin typeface="Times New Roman" pitchFamily="18" charset="0"/>
                <a:cs typeface="Times New Roman" pitchFamily="18" charset="0"/>
              </a:rPr>
              <a:t>, mais la politique de la maintenance c’est de définir au niveau de l’entreprise.</a:t>
            </a:r>
            <a:endParaRPr lang="fr-FR" sz="2400" dirty="0">
              <a:solidFill>
                <a:srgbClr val="4E3B3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Hexagone 6"/>
          <p:cNvSpPr/>
          <p:nvPr/>
        </p:nvSpPr>
        <p:spPr>
          <a:xfrm>
            <a:off x="0" y="1643050"/>
            <a:ext cx="1928794" cy="785818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Politique financières</a:t>
            </a:r>
            <a:endParaRPr lang="fr-FR" dirty="0"/>
          </a:p>
        </p:txBody>
      </p:sp>
      <p:sp>
        <p:nvSpPr>
          <p:cNvPr id="8" name="Hexagone 7"/>
          <p:cNvSpPr/>
          <p:nvPr/>
        </p:nvSpPr>
        <p:spPr>
          <a:xfrm>
            <a:off x="1857356" y="2071678"/>
            <a:ext cx="2143140" cy="785818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Politique du personnel</a:t>
            </a:r>
            <a:endParaRPr lang="fr-FR" dirty="0"/>
          </a:p>
        </p:txBody>
      </p:sp>
      <p:sp>
        <p:nvSpPr>
          <p:cNvPr id="10" name="Hexagone 9"/>
          <p:cNvSpPr/>
          <p:nvPr/>
        </p:nvSpPr>
        <p:spPr>
          <a:xfrm>
            <a:off x="3929058" y="2500306"/>
            <a:ext cx="2286016" cy="785818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Politique de production</a:t>
            </a:r>
            <a:endParaRPr lang="fr-FR" dirty="0"/>
          </a:p>
        </p:txBody>
      </p:sp>
      <p:sp>
        <p:nvSpPr>
          <p:cNvPr id="11" name="Hexagone 10"/>
          <p:cNvSpPr/>
          <p:nvPr/>
        </p:nvSpPr>
        <p:spPr>
          <a:xfrm>
            <a:off x="6072198" y="2928934"/>
            <a:ext cx="2286016" cy="785818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Politique de commerciale</a:t>
            </a:r>
          </a:p>
        </p:txBody>
      </p:sp>
      <p:sp>
        <p:nvSpPr>
          <p:cNvPr id="12" name="Hexagone 11"/>
          <p:cNvSpPr/>
          <p:nvPr/>
        </p:nvSpPr>
        <p:spPr>
          <a:xfrm>
            <a:off x="3929058" y="3429000"/>
            <a:ext cx="2286016" cy="785818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Politique de maintenance</a:t>
            </a:r>
            <a:endParaRPr lang="fr-FR" dirty="0"/>
          </a:p>
        </p:txBody>
      </p:sp>
      <p:sp>
        <p:nvSpPr>
          <p:cNvPr id="13" name="Hexagone 12"/>
          <p:cNvSpPr/>
          <p:nvPr/>
        </p:nvSpPr>
        <p:spPr>
          <a:xfrm>
            <a:off x="1857356" y="3857628"/>
            <a:ext cx="2143140" cy="785818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Politique de qualité</a:t>
            </a:r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 animBg="1"/>
      <p:bldP spid="8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1357298"/>
            <a:ext cx="8686800" cy="286379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	au  sein  du  service de maintenance, on  distingue globalement deux politiques de  maintenance : </a:t>
            </a:r>
          </a:p>
          <a:p>
            <a:pPr algn="just">
              <a:lnSpc>
                <a:spcPct val="150000"/>
              </a:lnSpc>
              <a:buClrTx/>
              <a:buSzPct val="80000"/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politiques de la Maintenance Préventive (MP) et</a:t>
            </a:r>
          </a:p>
          <a:p>
            <a:pPr algn="just">
              <a:lnSpc>
                <a:spcPct val="150000"/>
              </a:lnSpc>
              <a:buClrTx/>
              <a:buSzPct val="80000"/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politiques de la Maintenance Corrective (MC).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0CC857-5145-4364-8EB0-409600C1E5C0}" type="slidenum">
              <a:rPr lang="fr-FR" smtClean="0"/>
              <a:pPr>
                <a:defRPr/>
              </a:pPr>
              <a:t>16</a:t>
            </a:fld>
            <a:endParaRPr lang="fr-FR" dirty="0"/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457200" y="438128"/>
            <a:ext cx="8686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67500" lnSpcReduction="20000"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 fonction et les politiques de maintenance</a:t>
            </a:r>
            <a:endParaRPr kumimoji="0" lang="fr-FR" sz="4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39752" y="412527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mais pour 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mieux  rentabiliser  les  équipements, il  faut  choisir  une  </a:t>
            </a:r>
          </a:p>
          <a:p>
            <a:pPr algn="just">
              <a:lnSpc>
                <a:spcPct val="150000"/>
              </a:lnSpc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stratégie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adaptée </a:t>
            </a:r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928670"/>
            <a:ext cx="8643998" cy="52149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Les décisions d’appliquer une fonction maintenance reposent sur 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trois critères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de choix  de la politique de maintenance : </a:t>
            </a:r>
          </a:p>
          <a:p>
            <a:pPr>
              <a:buNone/>
            </a:pPr>
            <a:endParaRPr lang="fr-FR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		</a:t>
            </a:r>
            <a:endParaRPr lang="fr-FR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0CC857-5145-4364-8EB0-409600C1E5C0}" type="slidenum">
              <a:rPr lang="fr-FR" smtClean="0"/>
              <a:pPr>
                <a:defRPr/>
              </a:pPr>
              <a:t>17</a:t>
            </a:fld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71438" y="2571744"/>
            <a:ext cx="1785918" cy="100013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RISQUE</a:t>
            </a:r>
            <a:endParaRPr lang="fr-FR" dirty="0"/>
          </a:p>
        </p:txBody>
      </p:sp>
      <p:sp>
        <p:nvSpPr>
          <p:cNvPr id="6" name="Flèche droite 5"/>
          <p:cNvSpPr/>
          <p:nvPr/>
        </p:nvSpPr>
        <p:spPr>
          <a:xfrm>
            <a:off x="1928794" y="2786058"/>
            <a:ext cx="928694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3000364" y="2428868"/>
            <a:ext cx="2500330" cy="142876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l'importance des conséquences d'une panne</a:t>
            </a:r>
            <a:endParaRPr lang="fr-FR" dirty="0"/>
          </a:p>
        </p:txBody>
      </p:sp>
      <p:sp>
        <p:nvSpPr>
          <p:cNvPr id="8" name="Flèche vers le bas 7"/>
          <p:cNvSpPr/>
          <p:nvPr/>
        </p:nvSpPr>
        <p:spPr>
          <a:xfrm>
            <a:off x="4000496" y="4786322"/>
            <a:ext cx="500066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vers le bas 8"/>
          <p:cNvSpPr/>
          <p:nvPr/>
        </p:nvSpPr>
        <p:spPr>
          <a:xfrm>
            <a:off x="7358082" y="4786322"/>
            <a:ext cx="500066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vers le bas 9"/>
          <p:cNvSpPr/>
          <p:nvPr/>
        </p:nvSpPr>
        <p:spPr>
          <a:xfrm>
            <a:off x="1142976" y="4714884"/>
            <a:ext cx="500066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6715140" y="4214818"/>
            <a:ext cx="1785950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Economique</a:t>
            </a:r>
            <a:endParaRPr lang="fr-FR" dirty="0">
              <a:solidFill>
                <a:schemeClr val="tx1"/>
              </a:solidFill>
              <a:effectLst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429388" y="5357826"/>
            <a:ext cx="2500330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perte d'exploitation,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retards de livraison et pénalités  de retard pour  un fournisseur</a:t>
            </a:r>
            <a:endParaRPr lang="fr-FR" dirty="0">
              <a:solidFill>
                <a:schemeClr val="tx1"/>
              </a:solidFill>
              <a:effectLst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14678" y="4214818"/>
            <a:ext cx="2214578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Environnemental</a:t>
            </a:r>
            <a:r>
              <a:rPr lang="fr-F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0034" y="4214818"/>
            <a:ext cx="1785950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Qualitative</a:t>
            </a:r>
            <a:endParaRPr lang="fr-FR" dirty="0">
              <a:solidFill>
                <a:schemeClr val="tx1"/>
              </a:solidFill>
              <a:effectLst/>
            </a:endParaRPr>
          </a:p>
        </p:txBody>
      </p:sp>
      <p:cxnSp>
        <p:nvCxnSpPr>
          <p:cNvPr id="22" name="Connecteur droit avec flèche 21"/>
          <p:cNvCxnSpPr>
            <a:stCxn id="7" idx="5"/>
          </p:cNvCxnSpPr>
          <p:nvPr/>
        </p:nvCxnSpPr>
        <p:spPr>
          <a:xfrm rot="16200000" flipH="1">
            <a:off x="5641621" y="3141298"/>
            <a:ext cx="566427" cy="15806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7" idx="3"/>
          </p:cNvCxnSpPr>
          <p:nvPr/>
        </p:nvCxnSpPr>
        <p:spPr>
          <a:xfrm rot="5400000">
            <a:off x="2543044" y="3391332"/>
            <a:ext cx="566427" cy="10805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7" idx="4"/>
            <a:endCxn id="13" idx="0"/>
          </p:cNvCxnSpPr>
          <p:nvPr/>
        </p:nvCxnSpPr>
        <p:spPr>
          <a:xfrm rot="16200000" flipH="1">
            <a:off x="4107653" y="4000504"/>
            <a:ext cx="357190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071802" y="5357826"/>
            <a:ext cx="3071834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le retraitement d'effluents (fumées, fluides...) ne peut se faire durant la panne, libérant ces effluents dans l'environnement</a:t>
            </a:r>
            <a:endParaRPr lang="fr-FR" dirty="0">
              <a:solidFill>
                <a:schemeClr val="tx1"/>
              </a:solidFill>
              <a:effectLst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5286388"/>
            <a:ext cx="2714612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l'arrêt et le redémarrage</a:t>
            </a:r>
            <a:endParaRPr lang="fr-FR" dirty="0">
              <a:solidFill>
                <a:schemeClr val="tx1"/>
              </a:solidFill>
              <a:effectLst/>
            </a:endParaRPr>
          </a:p>
        </p:txBody>
      </p:sp>
      <p:sp>
        <p:nvSpPr>
          <p:cNvPr id="30" name="Titre 1"/>
          <p:cNvSpPr txBox="1">
            <a:spLocks/>
          </p:cNvSpPr>
          <p:nvPr/>
        </p:nvSpPr>
        <p:spPr bwMode="auto">
          <a:xfrm>
            <a:off x="457200" y="71414"/>
            <a:ext cx="8686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67500" lnSpcReduction="20000"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Les</a:t>
            </a:r>
            <a:r>
              <a:rPr kumimoji="0" lang="fr-FR" sz="4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critères de choix de la politique </a:t>
            </a:r>
            <a:r>
              <a:rPr kumimoji="0" lang="fr-FR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 maintenance</a:t>
            </a:r>
            <a:endParaRPr kumimoji="0" lang="fr-FR" sz="4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429388" y="2071678"/>
            <a:ext cx="27146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800" dirty="0" smtClean="0">
                <a:effectLst/>
                <a:latin typeface="Times New Roman" pitchFamily="18" charset="0"/>
                <a:cs typeface="Times New Roman" pitchFamily="18" charset="0"/>
              </a:rPr>
              <a:t>Certains  équipements  ou machines  ne  doivent  pas tomber  en  panne,  car  les: </a:t>
            </a:r>
            <a:endParaRPr lang="fr-FR" sz="1800" dirty="0"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2" grpId="0" animBg="1"/>
      <p:bldP spid="13" grpId="0" animBg="1"/>
      <p:bldP spid="14" grpId="0" animBg="1"/>
      <p:bldP spid="27" grpId="0" animBg="1"/>
      <p:bldP spid="28" grpId="0" animBg="1"/>
      <p:bldP spid="3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2918" y="46045"/>
            <a:ext cx="8686800" cy="659766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fr-FR" sz="2000" u="sng" dirty="0" smtClean="0"/>
          </a:p>
          <a:p>
            <a:pPr algn="just"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lors en peut dire que, d’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aprés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les trois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exemples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le risque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inacceptable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Mais généralement dans une entreprise il existe trois type de risque</a:t>
            </a:r>
          </a:p>
          <a:p>
            <a:pPr algn="just"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inacceptable,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acceptable si limité, ou même totalement acceptable. </a:t>
            </a:r>
          </a:p>
          <a:p>
            <a:pPr algn="just">
              <a:buNone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	Conclusion : La politique de maintenance base sur ce critère qui se compose  en trois types :</a:t>
            </a:r>
          </a:p>
          <a:p>
            <a:pPr algn="just">
              <a:buNone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Risque inacceptable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: il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faut choisir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politique de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maintenance préventive 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Risque acceptable si limité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: il faut choisir la politique de maintenance préventive  </a:t>
            </a:r>
          </a:p>
          <a:p>
            <a:pPr lvl="0" algn="just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Risque acceptable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: il faut choisir la politique de maintenance corrective. </a:t>
            </a:r>
          </a:p>
        </p:txBody>
      </p:sp>
    </p:spTree>
    <p:extLst>
      <p:ext uri="{BB962C8B-B14F-4D97-AF65-F5344CB8AC3E}">
        <p14:creationId xmlns:p14="http://schemas.microsoft.com/office/powerpoint/2010/main" val="333651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0CC857-5145-4364-8EB0-409600C1E5C0}" type="slidenum">
              <a:rPr lang="fr-FR" smtClean="0"/>
              <a:pPr>
                <a:defRPr/>
              </a:pPr>
              <a:t>19</a:t>
            </a:fld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0" y="2786058"/>
            <a:ext cx="1785918" cy="135732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deuxième critère de choix  c’est</a:t>
            </a:r>
            <a:endParaRPr lang="fr-FR" dirty="0"/>
          </a:p>
        </p:txBody>
      </p:sp>
      <p:sp>
        <p:nvSpPr>
          <p:cNvPr id="6" name="Flèche droite 5"/>
          <p:cNvSpPr/>
          <p:nvPr/>
        </p:nvSpPr>
        <p:spPr>
          <a:xfrm>
            <a:off x="1857356" y="3214686"/>
            <a:ext cx="714380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2571736" y="2500306"/>
            <a:ext cx="2428892" cy="192882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l'importance de  la machine </a:t>
            </a:r>
            <a:endParaRPr lang="fr-FR" dirty="0"/>
          </a:p>
        </p:txBody>
      </p:sp>
      <p:sp>
        <p:nvSpPr>
          <p:cNvPr id="9" name="Flèche vers le bas 8"/>
          <p:cNvSpPr/>
          <p:nvPr/>
        </p:nvSpPr>
        <p:spPr>
          <a:xfrm rot="10800000">
            <a:off x="7572396" y="5929329"/>
            <a:ext cx="500066" cy="428627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vers le bas 9"/>
          <p:cNvSpPr/>
          <p:nvPr/>
        </p:nvSpPr>
        <p:spPr>
          <a:xfrm>
            <a:off x="7358082" y="357166"/>
            <a:ext cx="500066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6858016" y="6357958"/>
            <a:ext cx="2286016" cy="500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est  précieuse</a:t>
            </a:r>
            <a:endParaRPr lang="fr-FR" dirty="0">
              <a:solidFill>
                <a:schemeClr val="tx1"/>
              </a:solidFill>
              <a:effectLst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7950" y="3857628"/>
            <a:ext cx="2786050" cy="20717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 on ne peut délester se charge sur d'autres  machine , l'entreprise est fortement  dépendante  de  cette ressource, qui est donc </a:t>
            </a:r>
            <a:r>
              <a:rPr lang="fr-FR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très importante.</a:t>
            </a:r>
            <a:endParaRPr lang="fr-FR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715140" y="-24"/>
            <a:ext cx="1785950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est  banale</a:t>
            </a:r>
            <a:endParaRPr lang="fr-FR" dirty="0">
              <a:solidFill>
                <a:schemeClr val="tx1"/>
              </a:solidFill>
              <a:effectLst/>
            </a:endParaRPr>
          </a:p>
        </p:txBody>
      </p:sp>
      <p:cxnSp>
        <p:nvCxnSpPr>
          <p:cNvPr id="22" name="Connecteur droit avec flèche 21"/>
          <p:cNvCxnSpPr>
            <a:stCxn id="7" idx="5"/>
            <a:endCxn id="11" idx="1"/>
          </p:cNvCxnSpPr>
          <p:nvPr/>
        </p:nvCxnSpPr>
        <p:spPr>
          <a:xfrm rot="16200000" flipH="1">
            <a:off x="4520812" y="4270774"/>
            <a:ext cx="2461317" cy="22130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7" idx="7"/>
            <a:endCxn id="14" idx="1"/>
          </p:cNvCxnSpPr>
          <p:nvPr/>
        </p:nvCxnSpPr>
        <p:spPr>
          <a:xfrm rot="5400000" flipH="1" flipV="1">
            <a:off x="4395789" y="463426"/>
            <a:ext cx="2568486" cy="20702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6357950" y="857232"/>
            <a:ext cx="2786050" cy="1785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que  sa charge peut  aisément  être transférée  vers  une autre machine , cette ressource sera considérée  </a:t>
            </a:r>
            <a:r>
              <a:rPr lang="fr-FR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peu  importante</a:t>
            </a:r>
            <a:r>
              <a:rPr lang="fr-FR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fr-FR" dirty="0">
              <a:solidFill>
                <a:schemeClr val="tx1"/>
              </a:solidFill>
              <a:effectLst/>
            </a:endParaRPr>
          </a:p>
        </p:txBody>
      </p:sp>
      <p:sp>
        <p:nvSpPr>
          <p:cNvPr id="34" name="Rectangle 33"/>
          <p:cNvSpPr/>
          <p:nvPr/>
        </p:nvSpPr>
        <p:spPr>
          <a:xfrm rot="21166049">
            <a:off x="4655742" y="1731850"/>
            <a:ext cx="142876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  l'opposé, si</a:t>
            </a:r>
            <a:endParaRPr lang="fr-FR" sz="1600" dirty="0">
              <a:solidFill>
                <a:schemeClr val="tx1"/>
              </a:solidFill>
              <a:effectLst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429256" y="2752720"/>
            <a:ext cx="3714744" cy="1015663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fr-FR" dirty="0" smtClean="0">
                <a:effectLst/>
                <a:latin typeface="Times New Roman" pitchFamily="18" charset="0"/>
                <a:cs typeface="Times New Roman" pitchFamily="18" charset="0"/>
              </a:rPr>
              <a:t>Il est clair que la politique de maintenance  sera  radicalement différente  entre  ces deux cas.</a:t>
            </a:r>
          </a:p>
        </p:txBody>
      </p:sp>
      <p:sp>
        <p:nvSpPr>
          <p:cNvPr id="56" name="Rectangle 55"/>
          <p:cNvSpPr/>
          <p:nvPr/>
        </p:nvSpPr>
        <p:spPr>
          <a:xfrm rot="721474">
            <a:off x="4655178" y="4954338"/>
            <a:ext cx="1643074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 cette machine</a:t>
            </a:r>
            <a:endParaRPr lang="fr-FR" sz="1600" dirty="0">
              <a:solidFill>
                <a:schemeClr val="tx1"/>
              </a:solidFill>
              <a:effectLst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0" y="1"/>
            <a:ext cx="2285984" cy="203132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800" dirty="0" smtClean="0">
                <a:effectLst/>
              </a:rPr>
              <a:t>peut être aussi défini suivant l'importance de l'incidence qu'elle peut être causer sur la production, si:</a:t>
            </a:r>
            <a:endParaRPr lang="fr-FR" sz="1800" dirty="0">
              <a:effectLst/>
            </a:endParaRPr>
          </a:p>
        </p:txBody>
      </p:sp>
      <p:cxnSp>
        <p:nvCxnSpPr>
          <p:cNvPr id="61" name="Connecteur droit 60"/>
          <p:cNvCxnSpPr>
            <a:endCxn id="7" idx="1"/>
          </p:cNvCxnSpPr>
          <p:nvPr/>
        </p:nvCxnSpPr>
        <p:spPr>
          <a:xfrm rot="16200000" flipH="1">
            <a:off x="2072567" y="1927904"/>
            <a:ext cx="1068288" cy="6414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Flèche gauche 64"/>
          <p:cNvSpPr/>
          <p:nvPr/>
        </p:nvSpPr>
        <p:spPr>
          <a:xfrm>
            <a:off x="5205418" y="6357958"/>
            <a:ext cx="1357322" cy="50004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tx1"/>
                </a:solidFill>
                <a:effectLst/>
              </a:rPr>
              <a:t>on utilise</a:t>
            </a:r>
            <a:endParaRPr lang="fr-FR" sz="1600" dirty="0"/>
          </a:p>
        </p:txBody>
      </p:sp>
      <p:sp>
        <p:nvSpPr>
          <p:cNvPr id="66" name="Rectangle 65"/>
          <p:cNvSpPr/>
          <p:nvPr/>
        </p:nvSpPr>
        <p:spPr>
          <a:xfrm>
            <a:off x="3214678" y="5500702"/>
            <a:ext cx="1785950" cy="12858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effectLst/>
              </a:rPr>
              <a:t>la maintenance préventive</a:t>
            </a:r>
            <a:r>
              <a:rPr lang="fr-FR" b="1" dirty="0" smtClean="0"/>
              <a:t>.</a:t>
            </a:r>
            <a:endParaRPr lang="fr-FR" b="1" dirty="0"/>
          </a:p>
        </p:txBody>
      </p:sp>
      <p:sp>
        <p:nvSpPr>
          <p:cNvPr id="67" name="Flèche gauche 66"/>
          <p:cNvSpPr/>
          <p:nvPr/>
        </p:nvSpPr>
        <p:spPr>
          <a:xfrm>
            <a:off x="5143504" y="0"/>
            <a:ext cx="1357322" cy="50004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tx1"/>
                </a:solidFill>
                <a:effectLst/>
              </a:rPr>
              <a:t>on utilise</a:t>
            </a:r>
            <a:endParaRPr lang="fr-FR" sz="1600" dirty="0"/>
          </a:p>
        </p:txBody>
      </p:sp>
      <p:sp>
        <p:nvSpPr>
          <p:cNvPr id="68" name="Rectangle 67"/>
          <p:cNvSpPr/>
          <p:nvPr/>
        </p:nvSpPr>
        <p:spPr>
          <a:xfrm>
            <a:off x="3286116" y="71414"/>
            <a:ext cx="1857388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effectLst/>
              </a:rPr>
              <a:t>la maintenance corrective</a:t>
            </a:r>
            <a:r>
              <a:rPr lang="fr-FR" b="1" dirty="0" smtClean="0"/>
              <a:t>.</a:t>
            </a:r>
            <a:endParaRPr lang="fr-FR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6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6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6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build="allAtOnce" animBg="1"/>
      <p:bldP spid="9" grpId="0" animBg="1"/>
      <p:bldP spid="10" grpId="0" animBg="1"/>
      <p:bldP spid="11" grpId="0" build="allAtOnce" animBg="1"/>
      <p:bldP spid="12" grpId="0" build="allAtOnce" animBg="1"/>
      <p:bldP spid="14" grpId="0" build="allAtOnce" animBg="1"/>
      <p:bldP spid="28" grpId="0" build="allAtOnce" animBg="1"/>
      <p:bldP spid="34" grpId="0" build="allAtOnce" animBg="1"/>
      <p:bldP spid="40" grpId="0" build="allAtOnce" animBg="1"/>
      <p:bldP spid="56" grpId="0" build="allAtOnce" animBg="1"/>
      <p:bldP spid="59" grpId="0" build="allAtOnce" animBg="1"/>
      <p:bldP spid="65" grpId="0" build="allAtOnce" animBg="1"/>
      <p:bldP spid="66" grpId="0" build="allAtOnce" animBg="1"/>
      <p:bldP spid="67" grpId="0" build="allAtOnce" animBg="1"/>
      <p:bldP spid="68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85720" y="2296862"/>
            <a:ext cx="3810000" cy="214314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ES" b="1" dirty="0" smtClean="0"/>
              <a:t>La </a:t>
            </a:r>
            <a:r>
              <a:rPr lang="es-ES" b="1" dirty="0" err="1" smtClean="0"/>
              <a:t>Naissance</a:t>
            </a:r>
            <a:endParaRPr lang="es-ES" b="1" dirty="0"/>
          </a:p>
          <a:p>
            <a:pPr>
              <a:buFont typeface="Wingdings" pitchFamily="2" charset="2"/>
              <a:buChar char="q"/>
            </a:pPr>
            <a:r>
              <a:rPr lang="es-ES" b="1" dirty="0" err="1"/>
              <a:t>Longévité</a:t>
            </a:r>
            <a:endParaRPr lang="es-ES" b="1" dirty="0"/>
          </a:p>
          <a:p>
            <a:pPr>
              <a:buFont typeface="Wingdings" pitchFamily="2" charset="2"/>
              <a:buChar char="q"/>
            </a:pPr>
            <a:r>
              <a:rPr lang="es-ES" b="1" dirty="0" err="1"/>
              <a:t>Bonne</a:t>
            </a:r>
            <a:r>
              <a:rPr lang="es-ES" b="1" dirty="0"/>
              <a:t> </a:t>
            </a:r>
            <a:r>
              <a:rPr lang="es-ES" b="1" dirty="0" err="1"/>
              <a:t>santé</a:t>
            </a:r>
            <a:endParaRPr lang="es-ES" b="1" dirty="0"/>
          </a:p>
          <a:p>
            <a:pPr>
              <a:buFont typeface="Wingdings" pitchFamily="2" charset="2"/>
              <a:buChar char="q"/>
            </a:pPr>
            <a:r>
              <a:rPr lang="es-ES" b="1" dirty="0" smtClean="0"/>
              <a:t>La </a:t>
            </a:r>
            <a:r>
              <a:rPr lang="es-ES" b="1" dirty="0" err="1" smtClean="0"/>
              <a:t>Mort</a:t>
            </a:r>
            <a:r>
              <a:rPr lang="es-ES" b="1" dirty="0" smtClean="0"/>
              <a:t> </a:t>
            </a:r>
            <a:endParaRPr lang="fr-FR" b="1" dirty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2285992"/>
            <a:ext cx="3810000" cy="221457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s-ES" b="1" dirty="0"/>
              <a:t>Mise en </a:t>
            </a:r>
            <a:r>
              <a:rPr lang="es-ES" b="1" dirty="0" err="1"/>
              <a:t>service</a:t>
            </a:r>
            <a:endParaRPr lang="es-ES" b="1" dirty="0"/>
          </a:p>
          <a:p>
            <a:pPr>
              <a:buFont typeface="Wingdings" pitchFamily="2" charset="2"/>
              <a:buChar char="Ø"/>
            </a:pPr>
            <a:r>
              <a:rPr lang="es-ES" b="1" dirty="0" err="1"/>
              <a:t>Durabilité</a:t>
            </a:r>
            <a:endParaRPr lang="es-ES" b="1" dirty="0"/>
          </a:p>
          <a:p>
            <a:pPr>
              <a:buFont typeface="Wingdings" pitchFamily="2" charset="2"/>
              <a:buChar char="Ø"/>
            </a:pPr>
            <a:r>
              <a:rPr lang="es-ES" b="1" dirty="0" err="1"/>
              <a:t>Fiabilité</a:t>
            </a:r>
            <a:endParaRPr lang="es-ES" b="1" dirty="0"/>
          </a:p>
          <a:p>
            <a:pPr>
              <a:buFont typeface="Wingdings" pitchFamily="2" charset="2"/>
              <a:buChar char="Ø"/>
            </a:pPr>
            <a:r>
              <a:rPr lang="es-ES" b="1" dirty="0"/>
              <a:t>Rebut </a:t>
            </a:r>
            <a:endParaRPr lang="fr-FR" b="1" dirty="0"/>
          </a:p>
        </p:txBody>
      </p:sp>
      <p:sp>
        <p:nvSpPr>
          <p:cNvPr id="8197" name="Oval 5"/>
          <p:cNvSpPr>
            <a:spLocks noChangeArrowheads="1"/>
          </p:cNvSpPr>
          <p:nvPr/>
        </p:nvSpPr>
        <p:spPr bwMode="auto">
          <a:xfrm>
            <a:off x="642910" y="1142984"/>
            <a:ext cx="2867052" cy="1166826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2800" b="1" dirty="0">
                <a:solidFill>
                  <a:srgbClr val="FF6600"/>
                </a:solidFill>
              </a:rPr>
              <a:t>L´HOMME</a:t>
            </a:r>
            <a:endParaRPr lang="fr-FR" sz="2800" b="1" dirty="0">
              <a:solidFill>
                <a:srgbClr val="FF6600"/>
              </a:solidFill>
            </a:endParaRPr>
          </a:p>
        </p:txBody>
      </p:sp>
      <p:sp>
        <p:nvSpPr>
          <p:cNvPr id="8199" name="Oval 7"/>
          <p:cNvSpPr>
            <a:spLocks noChangeArrowheads="1"/>
          </p:cNvSpPr>
          <p:nvPr/>
        </p:nvSpPr>
        <p:spPr bwMode="auto">
          <a:xfrm>
            <a:off x="5105400" y="1142984"/>
            <a:ext cx="3109938" cy="1166826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2800" b="1" dirty="0">
                <a:solidFill>
                  <a:srgbClr val="FF6600"/>
                </a:solidFill>
              </a:rPr>
              <a:t>LA MACHINE</a:t>
            </a:r>
            <a:endParaRPr lang="fr-FR" sz="2800" b="1" dirty="0">
              <a:solidFill>
                <a:srgbClr val="FF6600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 bwMode="auto">
          <a:xfrm>
            <a:off x="285720" y="0"/>
            <a:ext cx="885828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fr-FR" sz="2400" b="1" dirty="0" smtClean="0">
                <a:effectLst/>
                <a:latin typeface="Times New Roman" pitchFamily="18" charset="0"/>
                <a:cs typeface="Times New Roman" pitchFamily="18" charset="0"/>
              </a:rPr>
              <a:t>Maintenance, « médecine des machines » </a:t>
            </a:r>
          </a:p>
          <a:p>
            <a:pPr lvl="0" algn="ctr" fontAlgn="auto">
              <a:spcAft>
                <a:spcPts val="0"/>
              </a:spcAft>
              <a:defRPr/>
            </a:pPr>
            <a:r>
              <a:rPr lang="fr-FR" sz="2400" dirty="0" smtClean="0">
                <a:effectLst/>
                <a:latin typeface="Times New Roman" pitchFamily="18" charset="0"/>
                <a:cs typeface="Times New Roman" pitchFamily="18" charset="0"/>
              </a:rPr>
              <a:t>Il existe une analogie entre  « l’homme » et  « la machine </a:t>
            </a:r>
            <a:endParaRPr kumimoji="0" lang="fr-FR" sz="2400" i="0" u="none" strike="noStrike" kern="1200" normalizeH="0" baseline="0" noProof="0" dirty="0"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43306" y="1428736"/>
            <a:ext cx="13376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smtClean="0">
                <a:effectLst/>
                <a:latin typeface="Times New Roman" pitchFamily="18" charset="0"/>
                <a:cs typeface="Times New Roman" pitchFamily="18" charset="0"/>
              </a:rPr>
              <a:t>Analogie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0" y="4598267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b="1" dirty="0" smtClean="0">
                <a:effectLst/>
                <a:latin typeface="Times New Roman" pitchFamily="18" charset="0"/>
                <a:cs typeface="Times New Roman" pitchFamily="18" charset="0"/>
              </a:rPr>
              <a:t>   Durabilité :  </a:t>
            </a:r>
            <a:r>
              <a:rPr lang="fr-FR" sz="2400" dirty="0" smtClean="0">
                <a:effectLst/>
                <a:latin typeface="Times New Roman" pitchFamily="18" charset="0"/>
                <a:cs typeface="Times New Roman" pitchFamily="18" charset="0"/>
              </a:rPr>
              <a:t>c’est  l’aptitude  d’un </a:t>
            </a:r>
            <a:r>
              <a:rPr lang="es-ES" sz="2400" dirty="0" smtClean="0">
                <a:effectLst/>
                <a:latin typeface="Times New Roman" pitchFamily="18" charset="0"/>
                <a:cs typeface="Times New Roman" pitchFamily="18" charset="0"/>
              </a:rPr>
              <a:t> bien à  </a:t>
            </a:r>
            <a:r>
              <a:rPr lang="fr-FR" sz="2400" dirty="0" smtClean="0">
                <a:effectLst/>
                <a:latin typeface="Times New Roman" pitchFamily="18" charset="0"/>
                <a:cs typeface="Times New Roman" pitchFamily="18" charset="0"/>
              </a:rPr>
              <a:t>accomplir  une  </a:t>
            </a:r>
            <a:r>
              <a:rPr lang="fr-FR" sz="2400" noProof="1" smtClean="0">
                <a:effectLst/>
                <a:latin typeface="Times New Roman" pitchFamily="18" charset="0"/>
                <a:cs typeface="Times New Roman" pitchFamily="18" charset="0"/>
              </a:rPr>
              <a:t>fonction                         </a:t>
            </a:r>
          </a:p>
          <a:p>
            <a:pPr algn="just"/>
            <a:r>
              <a:rPr lang="fr-FR" sz="2400" noProof="1" smtClean="0">
                <a:effectLst/>
                <a:latin typeface="Times New Roman" pitchFamily="18" charset="0"/>
                <a:cs typeface="Times New Roman" pitchFamily="18" charset="0"/>
              </a:rPr>
              <a:t>                         jusqu’à  ce  q’un  état  limite </a:t>
            </a:r>
            <a:r>
              <a:rPr lang="fr-FR" sz="2400" dirty="0" smtClean="0">
                <a:effectLst/>
                <a:latin typeface="Times New Roman" pitchFamily="18" charset="0"/>
                <a:cs typeface="Times New Roman" pitchFamily="18" charset="0"/>
              </a:rPr>
              <a:t>soit </a:t>
            </a:r>
            <a:r>
              <a:rPr lang="es-ES" sz="24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effectLst/>
                <a:latin typeface="Times New Roman" pitchFamily="18" charset="0"/>
                <a:cs typeface="Times New Roman" pitchFamily="18" charset="0"/>
              </a:rPr>
              <a:t>éteint </a:t>
            </a:r>
            <a:endParaRPr lang="fr-FR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5643578"/>
            <a:ext cx="85725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b="1" dirty="0" smtClean="0">
                <a:effectLst/>
                <a:latin typeface="Times New Roman" pitchFamily="18" charset="0"/>
                <a:cs typeface="Times New Roman" pitchFamily="18" charset="0"/>
              </a:rPr>
              <a:t>   Fiabilité :  </a:t>
            </a:r>
            <a:r>
              <a:rPr lang="fr-FR" sz="2400" dirty="0" smtClean="0">
                <a:effectLst/>
                <a:latin typeface="Times New Roman" pitchFamily="18" charset="0"/>
                <a:cs typeface="Times New Roman" pitchFamily="18" charset="0"/>
              </a:rPr>
              <a:t>c’est  la  probabilité  de   n’avoir  aucune  défaillance      </a:t>
            </a:r>
          </a:p>
          <a:p>
            <a:pPr algn="just"/>
            <a:r>
              <a:rPr lang="fr-FR" sz="2400" dirty="0" smtClean="0">
                <a:effectLst/>
                <a:latin typeface="Times New Roman" pitchFamily="18" charset="0"/>
                <a:cs typeface="Times New Roman" pitchFamily="18" charset="0"/>
              </a:rPr>
              <a:t>                      à  l’instant   «  t  » </a:t>
            </a:r>
            <a:endParaRPr lang="fr-FR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  <p:bldP spid="8196" grpId="0" build="p" autoUpdateAnimBg="0"/>
      <p:bldP spid="8197" grpId="0" animBg="1" autoUpdateAnimBg="0"/>
      <p:bldP spid="8199" grpId="0" animBg="1" autoUpdateAnimBg="0"/>
      <p:bldP spid="8" grpId="0" build="allAtOnce"/>
      <p:bldP spid="9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0CC857-5145-4364-8EB0-409600C1E5C0}" type="slidenum">
              <a:rPr lang="fr-FR" smtClean="0"/>
              <a:pPr>
                <a:defRPr/>
              </a:pPr>
              <a:t>20</a:t>
            </a:fld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0" y="1928802"/>
            <a:ext cx="2143108" cy="135732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Troisième critère est </a:t>
            </a:r>
            <a:endParaRPr lang="fr-FR" dirty="0"/>
          </a:p>
        </p:txBody>
      </p:sp>
      <p:sp>
        <p:nvSpPr>
          <p:cNvPr id="7" name="Ellipse 6"/>
          <p:cNvSpPr/>
          <p:nvPr/>
        </p:nvSpPr>
        <p:spPr>
          <a:xfrm>
            <a:off x="3214678" y="2571744"/>
            <a:ext cx="2000264" cy="185738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la charge et la capacité de la machine</a:t>
            </a:r>
          </a:p>
        </p:txBody>
      </p:sp>
      <p:sp>
        <p:nvSpPr>
          <p:cNvPr id="10" name="Flèche vers le bas 9"/>
          <p:cNvSpPr/>
          <p:nvPr/>
        </p:nvSpPr>
        <p:spPr>
          <a:xfrm rot="16200000">
            <a:off x="5500694" y="3000373"/>
            <a:ext cx="785818" cy="1214446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fr-FR" sz="1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si la machine  </a:t>
            </a:r>
            <a:endParaRPr lang="fr-FR" sz="1600" dirty="0">
              <a:solidFill>
                <a:schemeClr val="tx1"/>
              </a:solidFill>
              <a:effectLst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786578" y="1857364"/>
            <a:ext cx="1857388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solidFill>
                  <a:schemeClr val="tx1"/>
                </a:solidFill>
                <a:effectLst/>
              </a:rPr>
              <a:t>totalement chargée </a:t>
            </a:r>
            <a:endParaRPr lang="fr-FR" dirty="0">
              <a:solidFill>
                <a:schemeClr val="tx1"/>
              </a:solidFill>
              <a:effectLst/>
            </a:endParaRPr>
          </a:p>
        </p:txBody>
      </p:sp>
      <p:cxnSp>
        <p:nvCxnSpPr>
          <p:cNvPr id="22" name="Connecteur droit avec flèche 21"/>
          <p:cNvCxnSpPr>
            <a:endCxn id="7" idx="2"/>
          </p:cNvCxnSpPr>
          <p:nvPr/>
        </p:nvCxnSpPr>
        <p:spPr>
          <a:xfrm>
            <a:off x="2071670" y="2714620"/>
            <a:ext cx="1143008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0" idx="3"/>
            <a:endCxn id="14" idx="1"/>
          </p:cNvCxnSpPr>
          <p:nvPr/>
        </p:nvCxnSpPr>
        <p:spPr>
          <a:xfrm rot="5400000" flipH="1" flipV="1">
            <a:off x="5965040" y="2393150"/>
            <a:ext cx="964414" cy="6786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 rot="1252334">
            <a:off x="6723246" y="3181795"/>
            <a:ext cx="2177932" cy="9623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On remarque que l'impact d'un arrêt n'est pas le même</a:t>
            </a:r>
            <a:endParaRPr lang="fr-FR" dirty="0">
              <a:solidFill>
                <a:schemeClr val="tx1"/>
              </a:solidFill>
              <a:effectLst/>
            </a:endParaRPr>
          </a:p>
        </p:txBody>
      </p:sp>
      <p:sp>
        <p:nvSpPr>
          <p:cNvPr id="23" name="Rectangle 22"/>
          <p:cNvSpPr/>
          <p:nvPr/>
        </p:nvSpPr>
        <p:spPr>
          <a:xfrm rot="19254363">
            <a:off x="1692717" y="3047770"/>
            <a:ext cx="1866702" cy="367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à prendre en compte</a:t>
            </a:r>
            <a:endParaRPr lang="fr-FR" sz="1600" dirty="0">
              <a:solidFill>
                <a:schemeClr val="tx1"/>
              </a:solidFill>
              <a:effectLst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000892" y="4643446"/>
            <a:ext cx="178595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effectLst/>
              </a:rPr>
              <a:t>a une charge faible</a:t>
            </a:r>
            <a:endParaRPr lang="fr-FR" dirty="0">
              <a:solidFill>
                <a:schemeClr val="tx1"/>
              </a:solidFill>
              <a:effectLst/>
            </a:endParaRPr>
          </a:p>
        </p:txBody>
      </p:sp>
      <p:cxnSp>
        <p:nvCxnSpPr>
          <p:cNvPr id="35" name="Connecteur droit avec flèche 34"/>
          <p:cNvCxnSpPr>
            <a:stCxn id="10" idx="1"/>
            <a:endCxn id="33" idx="1"/>
          </p:cNvCxnSpPr>
          <p:nvPr/>
        </p:nvCxnSpPr>
        <p:spPr>
          <a:xfrm rot="16200000" flipH="1">
            <a:off x="6036479" y="4071942"/>
            <a:ext cx="1035850" cy="892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1071538" y="214290"/>
            <a:ext cx="3214710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effectLst/>
              </a:rPr>
              <a:t>la maintenance préventive</a:t>
            </a:r>
            <a:r>
              <a:rPr lang="fr-FR" b="1" dirty="0" smtClean="0"/>
              <a:t>.</a:t>
            </a:r>
            <a:endParaRPr lang="fr-FR" b="1" dirty="0"/>
          </a:p>
        </p:txBody>
      </p:sp>
      <p:sp>
        <p:nvSpPr>
          <p:cNvPr id="52" name="Rectangle 51"/>
          <p:cNvSpPr/>
          <p:nvPr/>
        </p:nvSpPr>
        <p:spPr>
          <a:xfrm>
            <a:off x="5929290" y="-24"/>
            <a:ext cx="3214710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>
              <a:solidFill>
                <a:schemeClr val="tx1"/>
              </a:solidFill>
              <a:effectLst/>
            </a:endParaRPr>
          </a:p>
          <a:p>
            <a:pPr algn="ctr"/>
            <a:r>
              <a:rPr lang="fr-FR" dirty="0" smtClean="0">
                <a:solidFill>
                  <a:schemeClr val="tx1"/>
                </a:solidFill>
                <a:effectLst/>
              </a:rPr>
              <a:t> préférable d’éviter les défaillances</a:t>
            </a:r>
          </a:p>
          <a:p>
            <a:pPr algn="ctr"/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53" name="Flèche vers le haut 52"/>
          <p:cNvSpPr/>
          <p:nvPr/>
        </p:nvSpPr>
        <p:spPr>
          <a:xfrm>
            <a:off x="7429520" y="714356"/>
            <a:ext cx="714380" cy="1071570"/>
          </a:xfrm>
          <a:prstGeom prst="upArrow">
            <a:avLst>
              <a:gd name="adj1" fmla="val 50000"/>
              <a:gd name="adj2" fmla="val 531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600" dirty="0" smtClean="0">
                <a:solidFill>
                  <a:schemeClr val="tx1"/>
                </a:solidFill>
                <a:effectLst/>
              </a:rPr>
              <a:t>alors  il est</a:t>
            </a:r>
            <a:endParaRPr lang="fr-FR" sz="1600" dirty="0"/>
          </a:p>
        </p:txBody>
      </p:sp>
      <p:sp>
        <p:nvSpPr>
          <p:cNvPr id="54" name="Flèche gauche 53"/>
          <p:cNvSpPr/>
          <p:nvPr/>
        </p:nvSpPr>
        <p:spPr>
          <a:xfrm>
            <a:off x="4429124" y="285752"/>
            <a:ext cx="1357322" cy="50004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tx1"/>
                </a:solidFill>
                <a:effectLst/>
              </a:rPr>
              <a:t>on utilise </a:t>
            </a:r>
            <a:endParaRPr lang="fr-FR" sz="1600" dirty="0"/>
          </a:p>
        </p:txBody>
      </p:sp>
      <p:sp>
        <p:nvSpPr>
          <p:cNvPr id="62" name="Flèche gauche 61"/>
          <p:cNvSpPr/>
          <p:nvPr/>
        </p:nvSpPr>
        <p:spPr>
          <a:xfrm rot="19913452">
            <a:off x="6429388" y="5643578"/>
            <a:ext cx="1357322" cy="50004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tx1"/>
                </a:solidFill>
                <a:effectLst/>
              </a:rPr>
              <a:t>on utilise </a:t>
            </a:r>
            <a:endParaRPr lang="fr-FR" sz="1600" dirty="0"/>
          </a:p>
        </p:txBody>
      </p:sp>
      <p:sp>
        <p:nvSpPr>
          <p:cNvPr id="63" name="Rectangle 62"/>
          <p:cNvSpPr/>
          <p:nvPr/>
        </p:nvSpPr>
        <p:spPr>
          <a:xfrm>
            <a:off x="3286116" y="5786454"/>
            <a:ext cx="3214710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effectLst/>
              </a:rPr>
              <a:t>la maintenance corrective</a:t>
            </a:r>
            <a:r>
              <a:rPr lang="fr-FR" b="1" dirty="0" smtClean="0"/>
              <a:t>.</a:t>
            </a:r>
            <a:endParaRPr lang="fr-FR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6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  <p:bldP spid="10" grpId="0" build="allAtOnce" animBg="1"/>
      <p:bldP spid="14" grpId="0" build="allAtOnce" animBg="1"/>
      <p:bldP spid="34" grpId="0" build="allAtOnce" animBg="1"/>
      <p:bldP spid="23" grpId="0" build="allAtOnce" animBg="1"/>
      <p:bldP spid="33" grpId="0" build="allAtOnce" animBg="1"/>
      <p:bldP spid="51" grpId="0" build="allAtOnce" animBg="1"/>
      <p:bldP spid="52" grpId="0" build="allAtOnce" animBg="1"/>
      <p:bldP spid="53" grpId="0" build="allAtOnce" animBg="1"/>
      <p:bldP spid="54" grpId="0" build="allAtOnce" animBg="1"/>
      <p:bldP spid="62" grpId="0" build="allAtOnce" animBg="1"/>
      <p:bldP spid="63" grpId="0" build="allAtOnce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cap="none" dirty="0" smtClean="0">
                <a:solidFill>
                  <a:schemeClr val="tx1"/>
                </a:solidFill>
                <a:effectLst/>
              </a:rPr>
              <a:t>Orientation des politiques de maintenance</a:t>
            </a:r>
            <a:br>
              <a:rPr lang="fr-FR" cap="none" dirty="0" smtClean="0">
                <a:solidFill>
                  <a:schemeClr val="tx1"/>
                </a:solidFill>
                <a:effectLst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285860"/>
            <a:ext cx="8643998" cy="392909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fr-FR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		les trois critères de choix de la politique de maintenance qui déterminent trois grandes orientations des politiques de maintenance . Les trois notions d’orientations sont :</a:t>
            </a:r>
          </a:p>
          <a:p>
            <a:pPr>
              <a:buNone/>
            </a:pPr>
            <a:endParaRPr lang="fr-FR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ClrTx/>
              <a:buSzPct val="80000"/>
              <a:buFont typeface="Wingdings" pitchFamily="2" charset="2"/>
              <a:buChar char="ü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Le Coût.</a:t>
            </a:r>
          </a:p>
          <a:p>
            <a:pPr>
              <a:lnSpc>
                <a:spcPct val="120000"/>
              </a:lnSpc>
              <a:buClrTx/>
              <a:buSzPct val="80000"/>
              <a:buFont typeface="Wingdings" pitchFamily="2" charset="2"/>
              <a:buChar char="ü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La Disponibilité.</a:t>
            </a:r>
          </a:p>
          <a:p>
            <a:pPr>
              <a:lnSpc>
                <a:spcPct val="120000"/>
              </a:lnSpc>
              <a:buClrTx/>
              <a:buSzPct val="80000"/>
              <a:buFont typeface="Wingdings" pitchFamily="2" charset="2"/>
              <a:buChar char="ü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La Fiabilité .</a:t>
            </a:r>
            <a:endParaRPr lang="fr-FR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0CC857-5145-4364-8EB0-409600C1E5C0}" type="slidenum">
              <a:rPr lang="fr-FR" smtClean="0"/>
              <a:pPr>
                <a:defRPr/>
              </a:pPr>
              <a:t>21</a:t>
            </a:fld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974725" y="727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fr-FR" sz="2400">
              <a:effectLst/>
              <a:latin typeface="Times New Roman" pitchFamily="18" charset="0"/>
            </a:endParaRPr>
          </a:p>
        </p:txBody>
      </p:sp>
      <p:pic>
        <p:nvPicPr>
          <p:cNvPr id="48131" name="Picture 3" descr="auto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35150" y="476250"/>
            <a:ext cx="5473700" cy="48323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48133" name="WordArt 6"/>
          <p:cNvSpPr>
            <a:spLocks noChangeArrowheads="1" noChangeShapeType="1" noTextEdit="1"/>
          </p:cNvSpPr>
          <p:nvPr/>
        </p:nvSpPr>
        <p:spPr bwMode="auto">
          <a:xfrm>
            <a:off x="71438" y="5589588"/>
            <a:ext cx="8929687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Arial Narrow"/>
              </a:rPr>
              <a:t>Stratégies de maintenance</a:t>
            </a:r>
          </a:p>
        </p:txBody>
      </p:sp>
    </p:spTree>
  </p:cSld>
  <p:clrMapOvr>
    <a:masterClrMapping/>
  </p:clrMapOvr>
  <p:transition spd="slow" advClick="0" advTm="2500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fr-F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Choix </a:t>
            </a:r>
            <a:r>
              <a:rPr lang="fr-FR" b="1" dirty="0" smtClean="0">
                <a:solidFill>
                  <a:schemeClr val="tx1"/>
                </a:solidFill>
                <a:latin typeface="Arial Narrow" pitchFamily="34" charset="0"/>
              </a:rPr>
              <a:t>d’une s</a:t>
            </a:r>
            <a:r>
              <a:rPr lang="fr-F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tratégie de maintenance</a:t>
            </a:r>
          </a:p>
        </p:txBody>
      </p:sp>
      <p:sp>
        <p:nvSpPr>
          <p:cNvPr id="49154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09CEC0-7B03-4E69-93A9-23A936873EF9}" type="slidenum">
              <a:rPr lang="fr-FR" smtClean="0"/>
              <a:pPr/>
              <a:t>23</a:t>
            </a:fld>
            <a:endParaRPr lang="fr-FR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32586" y="3500438"/>
            <a:ext cx="8911414" cy="2061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0975" algn="l"/>
              </a:tabLs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Stratégie de maintenance 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est</a:t>
            </a:r>
            <a:r>
              <a:rPr kumimoji="0" lang="fr-FR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une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méthode de management </a:t>
            </a:r>
          </a:p>
          <a:p>
            <a:pPr marL="0" marR="0" lvl="0" indent="0" algn="justLow" defTabSz="914400" rtl="0" eaLnBrk="1" fontAlgn="base" latinLnBrk="0" hangingPunct="1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0975" algn="l"/>
              </a:tabLs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utilisée en vue d'atteindre les objectifs de maintenance.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1928802"/>
            <a:ext cx="891141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>
              <a:tabLst>
                <a:tab pos="180975" algn="l"/>
              </a:tabLst>
            </a:pPr>
            <a:r>
              <a:rPr lang="fr-FR" sz="2400" dirty="0" smtClean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Dans chaque entreprise et après de choisir un politique de maintenance, il faut suivi par un choix d’une stratégie de maintenance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 advTm="2500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Text Box 2"/>
          <p:cNvSpPr txBox="1">
            <a:spLocks noChangeArrowheads="1"/>
          </p:cNvSpPr>
          <p:nvPr/>
        </p:nvSpPr>
        <p:spPr bwMode="auto">
          <a:xfrm>
            <a:off x="0" y="1000108"/>
            <a:ext cx="3709987" cy="1661993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fr-FR" sz="2400" dirty="0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Totale Productive Maintenance</a:t>
            </a:r>
            <a:r>
              <a:rPr lang="fr-FR" sz="2400" dirty="0">
                <a:effectLst/>
                <a:latin typeface="Arial Narrow" pitchFamily="34" charset="0"/>
              </a:rPr>
              <a:t> </a:t>
            </a:r>
            <a:r>
              <a:rPr lang="fr-FR" sz="1800" dirty="0">
                <a:effectLst/>
                <a:latin typeface="Arial Narrow" pitchFamily="34" charset="0"/>
              </a:rPr>
              <a:t> </a:t>
            </a:r>
            <a:r>
              <a:rPr lang="fr-FR" sz="2400" b="1" u="sng" dirty="0">
                <a:effectLst/>
                <a:latin typeface="Arial Narrow" pitchFamily="34" charset="0"/>
              </a:rPr>
              <a:t>T.P.M</a:t>
            </a:r>
            <a:r>
              <a:rPr lang="fr-FR" sz="1800" b="1" dirty="0">
                <a:effectLst/>
                <a:latin typeface="Arial Narrow" pitchFamily="34" charset="0"/>
              </a:rPr>
              <a:t>.</a:t>
            </a:r>
          </a:p>
          <a:p>
            <a:pPr lvl="1" eaLnBrk="0" hangingPunct="0">
              <a:spcBef>
                <a:spcPct val="50000"/>
              </a:spcBef>
              <a:buFontTx/>
              <a:buChar char="•"/>
              <a:defRPr/>
            </a:pPr>
            <a:r>
              <a:rPr lang="fr-FR" sz="1800" dirty="0">
                <a:effectLst/>
                <a:latin typeface="Arial Narrow" pitchFamily="34" charset="0"/>
              </a:rPr>
              <a:t>    Méthode de management</a:t>
            </a:r>
          </a:p>
          <a:p>
            <a:pPr lvl="1" eaLnBrk="0" hangingPunct="0">
              <a:spcBef>
                <a:spcPct val="50000"/>
              </a:spcBef>
              <a:buFontTx/>
              <a:buChar char="•"/>
              <a:defRPr/>
            </a:pPr>
            <a:r>
              <a:rPr lang="fr-FR" sz="1800" dirty="0">
                <a:effectLst/>
                <a:latin typeface="Arial Narrow" pitchFamily="34" charset="0"/>
              </a:rPr>
              <a:t>    Méthode de </a:t>
            </a:r>
            <a:r>
              <a:rPr lang="fr-FR" sz="1800" dirty="0" smtClean="0">
                <a:effectLst/>
                <a:latin typeface="Arial Narrow" pitchFamily="34" charset="0"/>
              </a:rPr>
              <a:t>productivité</a:t>
            </a:r>
            <a:endParaRPr lang="fr-FR" sz="1800" dirty="0">
              <a:effectLst/>
              <a:latin typeface="Arial Narrow" pitchFamily="34" charset="0"/>
            </a:endParaRPr>
          </a:p>
        </p:txBody>
      </p:sp>
      <p:sp>
        <p:nvSpPr>
          <p:cNvPr id="197635" name="Text Box 3"/>
          <p:cNvSpPr txBox="1">
            <a:spLocks noChangeArrowheads="1"/>
          </p:cNvSpPr>
          <p:nvPr/>
        </p:nvSpPr>
        <p:spPr bwMode="auto">
          <a:xfrm>
            <a:off x="3214678" y="2002216"/>
            <a:ext cx="3352800" cy="156966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endParaRPr lang="fr-FR" sz="2400" dirty="0" smtClean="0">
              <a:solidFill>
                <a:srgbClr val="9900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pPr algn="ctr" eaLnBrk="0" hangingPunct="0">
              <a:spcBef>
                <a:spcPct val="50000"/>
              </a:spcBef>
              <a:defRPr/>
            </a:pPr>
            <a:r>
              <a:rPr lang="fr-FR" sz="2400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5.S</a:t>
            </a:r>
          </a:p>
          <a:p>
            <a:pPr algn="ctr" eaLnBrk="0" hangingPunct="0">
              <a:spcBef>
                <a:spcPct val="50000"/>
              </a:spcBef>
              <a:defRPr/>
            </a:pPr>
            <a:endParaRPr lang="fr-FR" sz="2400" b="1" dirty="0" smtClean="0">
              <a:solidFill>
                <a:srgbClr val="9900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197636" name="Text Box 4"/>
          <p:cNvSpPr txBox="1">
            <a:spLocks noChangeArrowheads="1"/>
          </p:cNvSpPr>
          <p:nvPr/>
        </p:nvSpPr>
        <p:spPr bwMode="auto">
          <a:xfrm>
            <a:off x="5394294" y="2928934"/>
            <a:ext cx="3749706" cy="1754326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  <a:defRPr/>
            </a:pPr>
            <a:endParaRPr lang="fr-FR" sz="1800" dirty="0" smtClean="0">
              <a:effectLst/>
              <a:latin typeface="Arial Narrow" pitchFamily="34" charset="0"/>
            </a:endParaRPr>
          </a:p>
          <a:p>
            <a:pPr algn="ctr" eaLnBrk="0" hangingPunct="0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sz="1800" dirty="0" smtClean="0">
                <a:effectLst/>
                <a:latin typeface="Arial Narrow" pitchFamily="34" charset="0"/>
              </a:rPr>
              <a:t>Réduction des  </a:t>
            </a:r>
            <a:r>
              <a:rPr lang="fr-FR" sz="1800" dirty="0">
                <a:effectLst/>
                <a:latin typeface="Arial Narrow" pitchFamily="34" charset="0"/>
              </a:rPr>
              <a:t>temps </a:t>
            </a:r>
            <a:r>
              <a:rPr lang="fr-FR" sz="1800" dirty="0" smtClean="0">
                <a:effectLst/>
                <a:latin typeface="Arial Narrow" pitchFamily="34" charset="0"/>
              </a:rPr>
              <a:t>  de </a:t>
            </a:r>
          </a:p>
          <a:p>
            <a:pPr algn="ctr" eaLnBrk="0" hangingPunct="0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sz="1800" dirty="0" smtClean="0">
                <a:effectLst/>
                <a:latin typeface="Arial Narrow" pitchFamily="34" charset="0"/>
              </a:rPr>
              <a:t>Changement  </a:t>
            </a:r>
            <a:r>
              <a:rPr lang="fr-FR" sz="1800" dirty="0">
                <a:effectLst/>
                <a:latin typeface="Arial Narrow" pitchFamily="34" charset="0"/>
              </a:rPr>
              <a:t>de </a:t>
            </a:r>
            <a:r>
              <a:rPr lang="fr-FR" sz="1800" dirty="0" smtClean="0">
                <a:effectLst/>
                <a:latin typeface="Arial Narrow" pitchFamily="34" charset="0"/>
              </a:rPr>
              <a:t>fabrication</a:t>
            </a:r>
          </a:p>
          <a:p>
            <a:pPr algn="ctr" eaLnBrk="0" hangingPunct="0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sz="1800" dirty="0" smtClean="0">
                <a:effectLst/>
                <a:latin typeface="Arial Narrow" pitchFamily="34" charset="0"/>
              </a:rPr>
              <a:t> </a:t>
            </a:r>
            <a:r>
              <a:rPr lang="fr-FR" sz="1800" dirty="0">
                <a:effectLst/>
                <a:latin typeface="Arial Narrow" pitchFamily="34" charset="0"/>
              </a:rPr>
              <a:t>(S.M.E.D</a:t>
            </a:r>
            <a:r>
              <a:rPr lang="fr-FR" sz="1800" dirty="0" smtClean="0">
                <a:effectLst/>
                <a:latin typeface="Arial Narrow" pitchFamily="34" charset="0"/>
              </a:rPr>
              <a:t>.)</a:t>
            </a:r>
            <a:endParaRPr lang="fr-FR" sz="1800" dirty="0">
              <a:effectLst/>
              <a:latin typeface="Arial Narrow" pitchFamily="34" charset="0"/>
            </a:endParaRPr>
          </a:p>
          <a:p>
            <a:pPr algn="ctr" eaLnBrk="0" hangingPunct="0">
              <a:lnSpc>
                <a:spcPct val="80000"/>
              </a:lnSpc>
              <a:spcBef>
                <a:spcPct val="50000"/>
              </a:spcBef>
              <a:defRPr/>
            </a:pPr>
            <a:endParaRPr lang="fr-FR" sz="1800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197637" name="Text Box 5"/>
          <p:cNvSpPr txBox="1">
            <a:spLocks noChangeArrowheads="1"/>
          </p:cNvSpPr>
          <p:nvPr/>
        </p:nvSpPr>
        <p:spPr bwMode="auto">
          <a:xfrm>
            <a:off x="3071802" y="4490404"/>
            <a:ext cx="3503610" cy="1938992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fr-FR" sz="2400" dirty="0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Contrats Internes de </a:t>
            </a:r>
            <a:r>
              <a:rPr lang="fr-FR" sz="2400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Maintenance pour </a:t>
            </a:r>
            <a:endParaRPr lang="fr-FR" sz="2400" b="1" u="sng" dirty="0">
              <a:solidFill>
                <a:srgbClr val="9900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pPr algn="ctr" eaLnBrk="0" hangingPunct="0">
              <a:defRPr/>
            </a:pPr>
            <a:r>
              <a:rPr lang="fr-FR" sz="1800" dirty="0">
                <a:effectLst/>
                <a:latin typeface="Arial Narrow" pitchFamily="34" charset="0"/>
              </a:rPr>
              <a:t>Formalisation </a:t>
            </a:r>
            <a:endParaRPr lang="fr-FR" sz="1800" dirty="0" smtClean="0">
              <a:effectLst/>
              <a:latin typeface="Arial Narrow" pitchFamily="34" charset="0"/>
            </a:endParaRPr>
          </a:p>
          <a:p>
            <a:pPr algn="ctr" eaLnBrk="0" hangingPunct="0">
              <a:defRPr/>
            </a:pPr>
            <a:r>
              <a:rPr lang="fr-FR" sz="1800" dirty="0" smtClean="0">
                <a:effectLst/>
                <a:latin typeface="Arial Narrow" pitchFamily="34" charset="0"/>
              </a:rPr>
              <a:t>des </a:t>
            </a:r>
            <a:r>
              <a:rPr lang="fr-FR" sz="1800" dirty="0">
                <a:effectLst/>
                <a:latin typeface="Arial Narrow" pitchFamily="34" charset="0"/>
              </a:rPr>
              <a:t>relations </a:t>
            </a:r>
            <a:endParaRPr lang="fr-FR" sz="1800" dirty="0" smtClean="0">
              <a:effectLst/>
              <a:latin typeface="Arial Narrow" pitchFamily="34" charset="0"/>
            </a:endParaRPr>
          </a:p>
          <a:p>
            <a:pPr algn="ctr" eaLnBrk="0" hangingPunct="0">
              <a:defRPr/>
            </a:pPr>
            <a:r>
              <a:rPr lang="fr-FR" sz="1800" dirty="0" smtClean="0">
                <a:effectLst/>
                <a:latin typeface="Arial Narrow" pitchFamily="34" charset="0"/>
              </a:rPr>
              <a:t>Maintenance / </a:t>
            </a:r>
            <a:r>
              <a:rPr lang="fr-FR" sz="1800" dirty="0">
                <a:effectLst/>
                <a:latin typeface="Arial Narrow" pitchFamily="34" charset="0"/>
              </a:rPr>
              <a:t>production </a:t>
            </a:r>
            <a:endParaRPr lang="fr-FR" sz="1800" dirty="0" smtClean="0">
              <a:effectLst/>
              <a:latin typeface="Arial Narrow" pitchFamily="34" charset="0"/>
            </a:endParaRPr>
          </a:p>
          <a:p>
            <a:pPr algn="ctr" eaLnBrk="0" hangingPunct="0">
              <a:defRPr/>
            </a:pPr>
            <a:r>
              <a:rPr lang="fr-FR" sz="1800" dirty="0" smtClean="0">
                <a:effectLst/>
                <a:latin typeface="Arial Narrow" pitchFamily="34" charset="0"/>
              </a:rPr>
              <a:t>par   des   </a:t>
            </a:r>
            <a:r>
              <a:rPr lang="fr-FR" sz="1800" dirty="0">
                <a:effectLst/>
                <a:latin typeface="Arial Narrow" pitchFamily="34" charset="0"/>
              </a:rPr>
              <a:t>contrats </a:t>
            </a:r>
            <a:r>
              <a:rPr lang="fr-FR" sz="1800" dirty="0" smtClean="0">
                <a:effectLst/>
                <a:latin typeface="Arial Narrow" pitchFamily="34" charset="0"/>
              </a:rPr>
              <a:t>  annuels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1693863" y="249238"/>
            <a:ext cx="630716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fr-FR" sz="2800" b="1" dirty="0" smtClean="0">
                <a:effectLst/>
                <a:latin typeface="Arial Narrow" pitchFamily="34" charset="0"/>
              </a:rPr>
              <a:t>Outils d’une </a:t>
            </a:r>
            <a:r>
              <a:rPr lang="fr-FR" sz="2800" b="1" dirty="0">
                <a:effectLst/>
                <a:latin typeface="Arial Narrow" pitchFamily="34" charset="0"/>
              </a:rPr>
              <a:t>stratégie de maintenance</a:t>
            </a:r>
          </a:p>
        </p:txBody>
      </p:sp>
    </p:spTree>
  </p:cSld>
  <p:clrMapOvr>
    <a:masterClrMapping/>
  </p:clrMapOvr>
  <p:transition spd="slow" advClick="0"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7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7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7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7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4" grpId="0" animBg="1"/>
      <p:bldP spid="197635" grpId="0" animBg="1"/>
      <p:bldP spid="197636" grpId="0" animBg="1"/>
      <p:bldP spid="19763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273319" y="128025"/>
            <a:ext cx="8715404" cy="1468094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r-FR" sz="3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 stratégie de maintenance</a:t>
            </a:r>
            <a:r>
              <a:rPr lang="fr-F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700" cap="non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qui résulte de la </a:t>
            </a:r>
            <a:r>
              <a:rPr lang="fr-FR" sz="3100" b="1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politique de maintenance</a:t>
            </a:r>
            <a:r>
              <a:rPr lang="fr-FR" sz="2700" b="1" cap="non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r>
              <a:rPr lang="fr-FR" sz="2700" cap="non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impose </a:t>
            </a:r>
            <a:r>
              <a:rPr lang="fr-FR" sz="3100" b="1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 choix</a:t>
            </a:r>
            <a:r>
              <a:rPr lang="fr-FR" sz="3100" b="1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700" cap="non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pour atteindre.</a:t>
            </a:r>
            <a:br>
              <a:rPr lang="fr-FR" sz="2700" cap="non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2700" cap="non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700" cap="non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2700" cap="non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Ces choix sont à faire pour </a:t>
            </a:r>
            <a:r>
              <a:rPr lang="fr-FR" sz="27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85926"/>
            <a:ext cx="86868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fr-FR" dirty="0" smtClean="0">
                <a:solidFill>
                  <a:srgbClr val="FF0000"/>
                </a:solidFill>
                <a:latin typeface="Arial Narrow" pitchFamily="34" charset="0"/>
              </a:rPr>
              <a:t>Développer, adapter </a:t>
            </a:r>
            <a:r>
              <a:rPr lang="fr-FR" dirty="0" smtClean="0">
                <a:latin typeface="Arial Narrow" pitchFamily="34" charset="0"/>
              </a:rPr>
              <a:t>ou</a:t>
            </a:r>
            <a:r>
              <a:rPr lang="fr-FR" dirty="0" smtClean="0">
                <a:solidFill>
                  <a:srgbClr val="FF0000"/>
                </a:solidFill>
                <a:latin typeface="Arial Narrow" pitchFamily="34" charset="0"/>
              </a:rPr>
              <a:t> mettre en place des </a:t>
            </a:r>
            <a:r>
              <a:rPr lang="fr-FR" dirty="0" smtClean="0">
                <a:solidFill>
                  <a:schemeClr val="tx1"/>
                </a:solidFill>
                <a:latin typeface="Arial Narrow" pitchFamily="34" charset="0"/>
              </a:rPr>
              <a:t>méthodes de maintenance</a:t>
            </a:r>
            <a:r>
              <a:rPr lang="fr-FR" dirty="0" smtClean="0">
                <a:solidFill>
                  <a:srgbClr val="FF0000"/>
                </a:solidFill>
                <a:latin typeface="Arial Narrow" pitchFamily="34" charset="0"/>
              </a:rPr>
              <a:t> ;</a:t>
            </a:r>
          </a:p>
          <a:p>
            <a:pPr eaLnBrk="1" hangingPunct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fr-FR" dirty="0" smtClean="0">
                <a:solidFill>
                  <a:srgbClr val="FF0000"/>
                </a:solidFill>
                <a:latin typeface="Arial Narrow" pitchFamily="34" charset="0"/>
              </a:rPr>
              <a:t>Elaborer </a:t>
            </a:r>
            <a:r>
              <a:rPr lang="fr-FR" dirty="0" smtClean="0">
                <a:latin typeface="Arial Narrow" pitchFamily="34" charset="0"/>
              </a:rPr>
              <a:t>et </a:t>
            </a:r>
            <a:r>
              <a:rPr lang="fr-FR" dirty="0" smtClean="0">
                <a:solidFill>
                  <a:srgbClr val="FF0000"/>
                </a:solidFill>
                <a:latin typeface="Arial Narrow" pitchFamily="34" charset="0"/>
              </a:rPr>
              <a:t>optimiser </a:t>
            </a:r>
            <a:r>
              <a:rPr lang="fr-FR" dirty="0" smtClean="0">
                <a:solidFill>
                  <a:schemeClr val="tx1"/>
                </a:solidFill>
                <a:latin typeface="Arial Narrow" pitchFamily="34" charset="0"/>
              </a:rPr>
              <a:t>les</a:t>
            </a:r>
            <a:r>
              <a:rPr lang="fr-FR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fr-FR" dirty="0" smtClean="0">
                <a:solidFill>
                  <a:schemeClr val="tx1"/>
                </a:solidFill>
                <a:latin typeface="Arial Narrow" pitchFamily="34" charset="0"/>
              </a:rPr>
              <a:t>gammes de maintenance</a:t>
            </a:r>
            <a:r>
              <a:rPr lang="fr-FR" dirty="0" smtClean="0">
                <a:solidFill>
                  <a:srgbClr val="FF0000"/>
                </a:solidFill>
                <a:latin typeface="Arial Narrow" pitchFamily="34" charset="0"/>
              </a:rPr>
              <a:t> ;</a:t>
            </a:r>
          </a:p>
          <a:p>
            <a:pPr eaLnBrk="1" hangingPunct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fr-FR" dirty="0" smtClean="0">
                <a:solidFill>
                  <a:srgbClr val="FF0000"/>
                </a:solidFill>
                <a:latin typeface="Arial Narrow" pitchFamily="34" charset="0"/>
              </a:rPr>
              <a:t>Organiser </a:t>
            </a:r>
            <a:r>
              <a:rPr lang="fr-FR" dirty="0" smtClean="0">
                <a:solidFill>
                  <a:schemeClr val="tx1"/>
                </a:solidFill>
                <a:latin typeface="Arial Narrow" pitchFamily="34" charset="0"/>
              </a:rPr>
              <a:t>les</a:t>
            </a:r>
            <a:r>
              <a:rPr lang="fr-FR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fr-FR" dirty="0" smtClean="0">
                <a:solidFill>
                  <a:schemeClr val="tx1"/>
                </a:solidFill>
                <a:latin typeface="Arial Narrow" pitchFamily="34" charset="0"/>
              </a:rPr>
              <a:t>équipes de maintenance </a:t>
            </a:r>
            <a:r>
              <a:rPr lang="fr-FR" dirty="0" smtClean="0">
                <a:solidFill>
                  <a:srgbClr val="FF0000"/>
                </a:solidFill>
                <a:latin typeface="Arial Narrow" pitchFamily="34" charset="0"/>
              </a:rPr>
              <a:t>;</a:t>
            </a:r>
          </a:p>
          <a:p>
            <a:pPr eaLnBrk="1" hangingPunct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fr-FR" dirty="0" smtClean="0">
                <a:solidFill>
                  <a:srgbClr val="FF0000"/>
                </a:solidFill>
                <a:latin typeface="Arial Narrow" pitchFamily="34" charset="0"/>
              </a:rPr>
              <a:t>Définir, gérer </a:t>
            </a:r>
            <a:r>
              <a:rPr lang="fr-FR" dirty="0" smtClean="0">
                <a:latin typeface="Arial Narrow" pitchFamily="34" charset="0"/>
              </a:rPr>
              <a:t>et</a:t>
            </a:r>
            <a:r>
              <a:rPr lang="fr-FR" dirty="0" smtClean="0">
                <a:solidFill>
                  <a:srgbClr val="FF0000"/>
                </a:solidFill>
                <a:latin typeface="Arial Narrow" pitchFamily="34" charset="0"/>
              </a:rPr>
              <a:t> optimiser </a:t>
            </a:r>
            <a:r>
              <a:rPr lang="fr-FR" dirty="0" smtClean="0">
                <a:solidFill>
                  <a:schemeClr val="tx1"/>
                </a:solidFill>
                <a:latin typeface="Arial Narrow" pitchFamily="34" charset="0"/>
              </a:rPr>
              <a:t>les</a:t>
            </a:r>
            <a:r>
              <a:rPr lang="fr-FR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fr-FR" dirty="0" smtClean="0">
                <a:solidFill>
                  <a:schemeClr val="tx1"/>
                </a:solidFill>
                <a:latin typeface="Arial Narrow" pitchFamily="34" charset="0"/>
              </a:rPr>
              <a:t>stocks de pièces de rechange</a:t>
            </a:r>
            <a:r>
              <a:rPr lang="fr-FR" dirty="0" smtClean="0">
                <a:solidFill>
                  <a:schemeClr val="folHlink"/>
                </a:solidFill>
                <a:latin typeface="Arial Narrow" pitchFamily="34" charset="0"/>
              </a:rPr>
              <a:t> </a:t>
            </a:r>
            <a:r>
              <a:rPr lang="fr-FR" dirty="0" smtClean="0">
                <a:solidFill>
                  <a:schemeClr val="tx1"/>
                </a:solidFill>
                <a:latin typeface="Arial Narrow" pitchFamily="34" charset="0"/>
              </a:rPr>
              <a:t>et de consommables </a:t>
            </a:r>
            <a:r>
              <a:rPr lang="fr-FR" dirty="0" smtClean="0">
                <a:solidFill>
                  <a:srgbClr val="FF0000"/>
                </a:solidFill>
                <a:latin typeface="Arial Narrow" pitchFamily="34" charset="0"/>
              </a:rPr>
              <a:t>;      </a:t>
            </a:r>
            <a:endParaRPr lang="fr-FR" sz="1800" dirty="0" smtClean="0">
              <a:solidFill>
                <a:srgbClr val="FF0000"/>
              </a:solidFill>
              <a:latin typeface="Arial Narrow" pitchFamily="34" charset="0"/>
            </a:endParaRPr>
          </a:p>
        </p:txBody>
      </p:sp>
      <p:sp>
        <p:nvSpPr>
          <p:cNvPr id="5017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1E0D69-FA77-4990-8360-46B0A1DE3914}" type="slidenum">
              <a:rPr lang="fr-FR" smtClean="0"/>
              <a:pPr/>
              <a:t>25</a:t>
            </a:fld>
            <a:endParaRPr lang="fr-FR" smtClean="0"/>
          </a:p>
        </p:txBody>
      </p:sp>
    </p:spTree>
  </p:cSld>
  <p:clrMapOvr>
    <a:masterClrMapping/>
  </p:clrMapOvr>
  <p:transition spd="slow" advClick="0"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5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5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976313" y="727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fr-FR" sz="2400">
              <a:effectLst/>
              <a:latin typeface="Times New Roman" pitchFamily="18" charset="0"/>
            </a:endParaRPr>
          </a:p>
        </p:txBody>
      </p:sp>
      <p:pic>
        <p:nvPicPr>
          <p:cNvPr id="66563" name="Picture 3" descr="auto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35150" y="476250"/>
            <a:ext cx="5473700" cy="48323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6565" name="WordArt 5"/>
          <p:cNvSpPr>
            <a:spLocks noChangeArrowheads="1" noChangeShapeType="1" noTextEdit="1"/>
          </p:cNvSpPr>
          <p:nvPr/>
        </p:nvSpPr>
        <p:spPr bwMode="auto">
          <a:xfrm>
            <a:off x="2625725" y="5589588"/>
            <a:ext cx="3732213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Arial Narrow"/>
              </a:rPr>
              <a:t>FIN</a:t>
            </a:r>
          </a:p>
        </p:txBody>
      </p:sp>
    </p:spTree>
  </p:cSld>
  <p:clrMapOvr>
    <a:masterClrMapping/>
  </p:clrMapOvr>
  <p:transition spd="slow" advClick="0" advTm="25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00034" y="2571744"/>
            <a:ext cx="3810000" cy="10668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ES" b="1" dirty="0" smtClean="0"/>
              <a:t>La </a:t>
            </a:r>
            <a:r>
              <a:rPr lang="es-ES" b="1" dirty="0" err="1" smtClean="0"/>
              <a:t>Naissance</a:t>
            </a:r>
            <a:endParaRPr lang="es-ES" b="1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786314" y="2357430"/>
            <a:ext cx="3810000" cy="9144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s-ES" b="1" dirty="0"/>
              <a:t>Mise en </a:t>
            </a:r>
            <a:r>
              <a:rPr lang="es-ES" b="1" dirty="0" smtClean="0"/>
              <a:t>sèrvice</a:t>
            </a:r>
            <a:endParaRPr lang="es-ES" b="1" dirty="0"/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fr-FR" sz="3200" b="1" dirty="0" smtClean="0">
                <a:effectLst/>
                <a:latin typeface="Times New Roman" pitchFamily="18" charset="0"/>
                <a:cs typeface="Times New Roman" pitchFamily="18" charset="0"/>
              </a:rPr>
              <a:t>Analogie entre la « santé humaine » et la « santé machine</a:t>
            </a:r>
            <a:endParaRPr kumimoji="0" lang="fr-FR" sz="24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642910" y="1214422"/>
            <a:ext cx="2867052" cy="1166826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2800" b="1" dirty="0">
                <a:solidFill>
                  <a:srgbClr val="FF6600"/>
                </a:solidFill>
              </a:rPr>
              <a:t>L´HOMME</a:t>
            </a:r>
            <a:endParaRPr lang="fr-FR" sz="2800" b="1" dirty="0">
              <a:solidFill>
                <a:srgbClr val="FF6600"/>
              </a:solidFill>
            </a:endParaRPr>
          </a:p>
        </p:txBody>
      </p:sp>
      <p:sp>
        <p:nvSpPr>
          <p:cNvPr id="23" name="Oval 7"/>
          <p:cNvSpPr>
            <a:spLocks noChangeArrowheads="1"/>
          </p:cNvSpPr>
          <p:nvPr/>
        </p:nvSpPr>
        <p:spPr bwMode="auto">
          <a:xfrm>
            <a:off x="5072066" y="1214422"/>
            <a:ext cx="3109938" cy="1166826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2800" b="1" dirty="0">
                <a:solidFill>
                  <a:srgbClr val="FF6600"/>
                </a:solidFill>
              </a:rPr>
              <a:t>LA MACHINE</a:t>
            </a:r>
            <a:endParaRPr lang="fr-FR" sz="2800" b="1" dirty="0">
              <a:solidFill>
                <a:srgbClr val="FF66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43306" y="1500174"/>
            <a:ext cx="13376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smtClean="0">
                <a:effectLst/>
                <a:latin typeface="Times New Roman" pitchFamily="18" charset="0"/>
                <a:cs typeface="Times New Roman" pitchFamily="18" charset="0"/>
              </a:rPr>
              <a:t>Analogie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428596" y="3643314"/>
            <a:ext cx="35654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MEDECINE de l’homme 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5530510" y="3786190"/>
            <a:ext cx="36134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ea typeface="Verdana" pitchFamily="34" charset="0"/>
                <a:cs typeface="Verdana" pitchFamily="34" charset="0"/>
              </a:rPr>
              <a:t>médecine des machines</a:t>
            </a:r>
            <a:endParaRPr lang="fr-FR" dirty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357158" y="4500570"/>
            <a:ext cx="3929090" cy="207170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20000"/>
              </a:spcBef>
            </a:pPr>
            <a:r>
              <a:rPr lang="es-ES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Connaissance</a:t>
            </a:r>
            <a:endParaRPr lang="es-E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es-E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s-ES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l´homme</a:t>
            </a:r>
            <a:r>
              <a:rPr lang="es-E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20000"/>
              </a:spcBef>
              <a:buFont typeface="Wingdings" pitchFamily="2" charset="2"/>
              <a:buChar char="§"/>
            </a:pPr>
            <a:r>
              <a:rPr lang="es-ES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Nom</a:t>
            </a:r>
            <a:r>
              <a:rPr lang="es-ES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es-ES" sz="18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prénom</a:t>
            </a:r>
            <a:endParaRPr lang="es-ES" sz="18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§"/>
            </a:pPr>
            <a:r>
              <a:rPr lang="es-ES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Date de </a:t>
            </a:r>
            <a:r>
              <a:rPr lang="es-ES" sz="18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naissance</a:t>
            </a:r>
            <a:r>
              <a:rPr lang="es-ES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,</a:t>
            </a:r>
          </a:p>
          <a:p>
            <a:pPr>
              <a:spcBef>
                <a:spcPct val="20000"/>
              </a:spcBef>
              <a:buFont typeface="Wingdings" pitchFamily="2" charset="2"/>
              <a:buChar char="§"/>
            </a:pPr>
            <a:r>
              <a:rPr lang="es-ES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age</a:t>
            </a:r>
            <a:r>
              <a:rPr lang="es-ES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s-ES" sz="18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etc</a:t>
            </a:r>
            <a:endParaRPr lang="fr-FR" sz="18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5072066" y="4500570"/>
            <a:ext cx="3929090" cy="207170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20000"/>
              </a:spcBef>
            </a:pPr>
            <a:r>
              <a:rPr lang="es-ES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Connaissance</a:t>
            </a:r>
            <a:endParaRPr lang="es-E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es-ES" sz="2400" b="1" dirty="0" err="1" smtClean="0">
                <a:effectLst/>
                <a:latin typeface="Times New Roman" pitchFamily="18" charset="0"/>
                <a:cs typeface="Times New Roman" pitchFamily="18" charset="0"/>
              </a:rPr>
              <a:t>Téchnologique</a:t>
            </a:r>
            <a:r>
              <a:rPr lang="es-ES" sz="2400" b="1" dirty="0" smtClean="0">
                <a:effectLst/>
                <a:latin typeface="Times New Roman" pitchFamily="18" charset="0"/>
                <a:cs typeface="Times New Roman" pitchFamily="18" charset="0"/>
              </a:rPr>
              <a:t> :</a:t>
            </a:r>
            <a:endParaRPr lang="fr-FR" sz="2400" b="1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§"/>
            </a:pPr>
            <a:r>
              <a:rPr lang="es-ES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Nom</a:t>
            </a:r>
            <a:r>
              <a:rPr lang="es-ES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de machine et le </a:t>
            </a:r>
            <a:r>
              <a:rPr lang="es-ES" sz="18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fabriquant</a:t>
            </a:r>
            <a:endParaRPr lang="es-ES" sz="18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§"/>
            </a:pPr>
            <a:r>
              <a:rPr lang="es-ES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Date de </a:t>
            </a:r>
            <a:r>
              <a:rPr lang="es-ES" sz="18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fabrication</a:t>
            </a:r>
            <a:r>
              <a:rPr lang="es-ES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ct val="20000"/>
              </a:spcBef>
              <a:buFont typeface="Wingdings" pitchFamily="2" charset="2"/>
              <a:buChar char="§"/>
            </a:pPr>
            <a:r>
              <a:rPr lang="es-ES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La duré  et le </a:t>
            </a:r>
            <a:r>
              <a:rPr lang="es-ES" sz="18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pays</a:t>
            </a:r>
            <a:r>
              <a:rPr lang="es-ES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….</a:t>
            </a:r>
            <a:r>
              <a:rPr lang="es-ES" sz="18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ect</a:t>
            </a:r>
            <a:r>
              <a:rPr lang="es-ES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 animBg="1"/>
      <p:bldP spid="15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00034" y="2285992"/>
            <a:ext cx="3810000" cy="1066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s-ES" b="1" dirty="0" err="1" smtClean="0"/>
              <a:t>Longévité</a:t>
            </a:r>
            <a:endParaRPr lang="es-ES" b="1" dirty="0" smtClean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334032" y="2285992"/>
            <a:ext cx="3810000" cy="914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s-ES" b="1" dirty="0" err="1" smtClean="0"/>
              <a:t>Durabilité</a:t>
            </a:r>
            <a:endParaRPr lang="es-ES" b="1" dirty="0" smtClean="0"/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57158" y="1071546"/>
            <a:ext cx="2867052" cy="1166826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2800" b="1" dirty="0">
                <a:solidFill>
                  <a:srgbClr val="FF6600"/>
                </a:solidFill>
              </a:rPr>
              <a:t>L´HOMME</a:t>
            </a:r>
            <a:endParaRPr lang="fr-FR" sz="2800" b="1" dirty="0">
              <a:solidFill>
                <a:srgbClr val="FF6600"/>
              </a:solidFill>
            </a:endParaRPr>
          </a:p>
        </p:txBody>
      </p:sp>
      <p:sp>
        <p:nvSpPr>
          <p:cNvPr id="23" name="Oval 7"/>
          <p:cNvSpPr>
            <a:spLocks noChangeArrowheads="1"/>
          </p:cNvSpPr>
          <p:nvPr/>
        </p:nvSpPr>
        <p:spPr bwMode="auto">
          <a:xfrm>
            <a:off x="5676904" y="1071546"/>
            <a:ext cx="3109938" cy="1166826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2800" b="1" dirty="0">
                <a:solidFill>
                  <a:srgbClr val="FF6600"/>
                </a:solidFill>
              </a:rPr>
              <a:t>LA MACHINE</a:t>
            </a:r>
            <a:endParaRPr lang="fr-FR" sz="2800" b="1" dirty="0">
              <a:solidFill>
                <a:srgbClr val="FF6600"/>
              </a:solidFill>
            </a:endParaRPr>
          </a:p>
        </p:txBody>
      </p:sp>
      <p:sp>
        <p:nvSpPr>
          <p:cNvPr id="9" name="Oval 5"/>
          <p:cNvSpPr>
            <a:spLocks noChangeArrowheads="1"/>
          </p:cNvSpPr>
          <p:nvPr/>
        </p:nvSpPr>
        <p:spPr bwMode="auto">
          <a:xfrm>
            <a:off x="-32" y="3857628"/>
            <a:ext cx="4500594" cy="3000396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es-ES" sz="2400" b="1" dirty="0" smtClean="0">
                <a:effectLst/>
                <a:latin typeface="Times New Roman" pitchFamily="18" charset="0"/>
                <a:cs typeface="Times New Roman" pitchFamily="18" charset="0"/>
              </a:rPr>
              <a:t>Connaissance</a:t>
            </a:r>
          </a:p>
          <a:p>
            <a:pPr>
              <a:spcBef>
                <a:spcPct val="20000"/>
              </a:spcBef>
              <a:buFont typeface="Wingdings" pitchFamily="2" charset="2"/>
              <a:buChar char="§"/>
            </a:pPr>
            <a:r>
              <a:rPr lang="es-ES" sz="2400" b="1" dirty="0" smtClean="0">
                <a:effectLst/>
                <a:latin typeface="Times New Roman" pitchFamily="18" charset="0"/>
                <a:cs typeface="Times New Roman" pitchFamily="18" charset="0"/>
              </a:rPr>
              <a:t>Des </a:t>
            </a:r>
            <a:r>
              <a:rPr lang="es-ES" sz="2400" b="1" dirty="0" err="1" smtClean="0">
                <a:effectLst/>
                <a:latin typeface="Times New Roman" pitchFamily="18" charset="0"/>
                <a:cs typeface="Times New Roman" pitchFamily="18" charset="0"/>
              </a:rPr>
              <a:t>maladies</a:t>
            </a:r>
            <a:endParaRPr lang="es-ES" sz="2400" b="1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b="1" dirty="0" smtClean="0">
                <a:effectLst/>
                <a:latin typeface="Times New Roman" pitchFamily="18" charset="0"/>
                <a:cs typeface="Times New Roman" pitchFamily="18" charset="0"/>
              </a:rPr>
              <a:t>Carnet de santé</a:t>
            </a:r>
          </a:p>
          <a:p>
            <a:pPr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b="1" dirty="0" smtClean="0">
                <a:effectLst/>
                <a:latin typeface="Times New Roman" pitchFamily="18" charset="0"/>
                <a:cs typeface="Times New Roman" pitchFamily="18" charset="0"/>
              </a:rPr>
              <a:t>Dossier médical</a:t>
            </a:r>
          </a:p>
          <a:p>
            <a:pPr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b="1" dirty="0" smtClean="0">
                <a:effectLst/>
                <a:latin typeface="Times New Roman" pitchFamily="18" charset="0"/>
                <a:cs typeface="Times New Roman" pitchFamily="18" charset="0"/>
              </a:rPr>
              <a:t>Diagnostic, examen, visite</a:t>
            </a:r>
          </a:p>
          <a:p>
            <a:pPr algn="ctr">
              <a:spcBef>
                <a:spcPct val="20000"/>
              </a:spcBef>
            </a:pPr>
            <a:endParaRPr lang="fr-FR" sz="2800" dirty="0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5143504" y="4000504"/>
            <a:ext cx="4000528" cy="2857520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es-ES" sz="2400" b="1" dirty="0">
                <a:effectLst/>
                <a:latin typeface="Times New Roman" pitchFamily="18" charset="0"/>
                <a:cs typeface="Times New Roman" pitchFamily="18" charset="0"/>
              </a:rPr>
              <a:t>Connaissance</a:t>
            </a:r>
          </a:p>
          <a:p>
            <a:pPr>
              <a:buFont typeface="Wingdings" pitchFamily="2" charset="2"/>
              <a:buChar char="§"/>
            </a:pPr>
            <a:r>
              <a:rPr lang="fr-FR" sz="2400" b="1" dirty="0" smtClean="0">
                <a:effectLst/>
                <a:latin typeface="Times New Roman" pitchFamily="18" charset="0"/>
                <a:cs typeface="Times New Roman" pitchFamily="18" charset="0"/>
              </a:rPr>
              <a:t>Modes de défaillances</a:t>
            </a:r>
          </a:p>
          <a:p>
            <a:pPr lvl="0">
              <a:buFont typeface="Wingdings" pitchFamily="2" charset="2"/>
              <a:buChar char="§"/>
            </a:pPr>
            <a:r>
              <a:rPr lang="fr-FR" sz="2400" b="1" dirty="0" smtClean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Dossier machine</a:t>
            </a:r>
          </a:p>
          <a:p>
            <a:pPr lvl="0">
              <a:buFont typeface="Wingdings" pitchFamily="2" charset="2"/>
              <a:buChar char="§"/>
            </a:pPr>
            <a:r>
              <a:rPr lang="fr-FR" sz="2400" b="1" dirty="0" smtClean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Diagnostic, expertise ,</a:t>
            </a:r>
          </a:p>
          <a:p>
            <a:pPr lvl="0"/>
            <a:r>
              <a:rPr lang="fr-FR" sz="2400" b="1" dirty="0" smtClean="0">
                <a:effectLst/>
                <a:latin typeface="Times New Roman" pitchFamily="18" charset="0"/>
                <a:cs typeface="Times New Roman" pitchFamily="18" charset="0"/>
              </a:rPr>
              <a:t>Inspection</a:t>
            </a:r>
          </a:p>
          <a:p>
            <a:endParaRPr lang="fr-FR" sz="2400" b="1" dirty="0" smtClean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fr-FR" sz="3200" b="1" dirty="0" smtClean="0">
                <a:effectLst/>
                <a:latin typeface="Times New Roman" pitchFamily="18" charset="0"/>
                <a:cs typeface="Times New Roman" pitchFamily="18" charset="0"/>
              </a:rPr>
              <a:t>Analogie entre la « santé humaine » et la « santé machine</a:t>
            </a:r>
            <a:endParaRPr kumimoji="0" lang="fr-FR" sz="24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86182" y="1428736"/>
            <a:ext cx="13376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smtClean="0">
                <a:effectLst/>
                <a:latin typeface="Times New Roman" pitchFamily="18" charset="0"/>
                <a:cs typeface="Times New Roman" pitchFamily="18" charset="0"/>
              </a:rPr>
              <a:t>Analogie</a:t>
            </a:r>
            <a:endParaRPr lang="fr-FR" dirty="0"/>
          </a:p>
        </p:txBody>
      </p:sp>
      <p:sp>
        <p:nvSpPr>
          <p:cNvPr id="15" name="Rectangle 14"/>
          <p:cNvSpPr/>
          <p:nvPr/>
        </p:nvSpPr>
        <p:spPr>
          <a:xfrm>
            <a:off x="500034" y="3357562"/>
            <a:ext cx="35654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MEDECINE de l’homme </a:t>
            </a: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5530510" y="3429000"/>
            <a:ext cx="33089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ea typeface="Verdana" pitchFamily="34" charset="0"/>
                <a:cs typeface="Verdana" pitchFamily="34" charset="0"/>
              </a:rPr>
              <a:t>médecine de machine</a:t>
            </a:r>
            <a:endParaRPr lang="fr-FR" dirty="0"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 autoUpdateAnimBg="0"/>
      <p:bldP spid="10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28596" y="2285992"/>
            <a:ext cx="3810000" cy="1066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s-ES" b="1" dirty="0" err="1" smtClean="0"/>
              <a:t>Bonne</a:t>
            </a:r>
            <a:r>
              <a:rPr lang="es-ES" b="1" dirty="0" smtClean="0"/>
              <a:t> </a:t>
            </a:r>
            <a:r>
              <a:rPr lang="es-ES" b="1" dirty="0" err="1" smtClean="0"/>
              <a:t>santé</a:t>
            </a:r>
            <a:endParaRPr lang="es-ES" b="1" dirty="0" smtClean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262594" y="2285992"/>
            <a:ext cx="3810000" cy="914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s-ES" b="1" dirty="0" err="1" smtClean="0"/>
              <a:t>Fiabilité</a:t>
            </a:r>
            <a:endParaRPr lang="es-ES" b="1" dirty="0"/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57158" y="1071546"/>
            <a:ext cx="2867052" cy="1166826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2800" b="1" dirty="0">
                <a:solidFill>
                  <a:srgbClr val="FF6600"/>
                </a:solidFill>
              </a:rPr>
              <a:t>L´HOMME</a:t>
            </a:r>
            <a:endParaRPr lang="fr-FR" sz="2800" b="1" dirty="0">
              <a:solidFill>
                <a:srgbClr val="FF6600"/>
              </a:solidFill>
            </a:endParaRPr>
          </a:p>
        </p:txBody>
      </p:sp>
      <p:sp>
        <p:nvSpPr>
          <p:cNvPr id="23" name="Oval 7"/>
          <p:cNvSpPr>
            <a:spLocks noChangeArrowheads="1"/>
          </p:cNvSpPr>
          <p:nvPr/>
        </p:nvSpPr>
        <p:spPr bwMode="auto">
          <a:xfrm>
            <a:off x="5319714" y="1071546"/>
            <a:ext cx="3109938" cy="1166826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2800" b="1" dirty="0">
                <a:solidFill>
                  <a:srgbClr val="FF6600"/>
                </a:solidFill>
              </a:rPr>
              <a:t>LA MACHINE</a:t>
            </a:r>
            <a:endParaRPr lang="fr-FR" sz="2800" b="1" dirty="0">
              <a:solidFill>
                <a:srgbClr val="FF6600"/>
              </a:solidFill>
            </a:endParaRPr>
          </a:p>
        </p:txBody>
      </p:sp>
      <p:sp>
        <p:nvSpPr>
          <p:cNvPr id="11" name="Oval 5"/>
          <p:cNvSpPr>
            <a:spLocks noChangeArrowheads="1"/>
          </p:cNvSpPr>
          <p:nvPr/>
        </p:nvSpPr>
        <p:spPr bwMode="auto">
          <a:xfrm>
            <a:off x="357158" y="4071942"/>
            <a:ext cx="3357586" cy="2071702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es-ES" sz="2400" b="1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</a:pPr>
            <a:r>
              <a:rPr lang="es-ES" sz="2400" b="1" dirty="0" err="1" smtClean="0">
                <a:effectLst/>
                <a:latin typeface="Times New Roman" pitchFamily="18" charset="0"/>
                <a:cs typeface="Times New Roman" pitchFamily="18" charset="0"/>
              </a:rPr>
              <a:t>Connaissance</a:t>
            </a:r>
            <a:endParaRPr lang="es-ES" sz="2400" b="1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§"/>
            </a:pPr>
            <a:r>
              <a:rPr lang="es-ES" sz="2400" b="1" dirty="0" smtClean="0">
                <a:effectLst/>
                <a:latin typeface="Times New Roman" pitchFamily="18" charset="0"/>
                <a:cs typeface="Times New Roman" pitchFamily="18" charset="0"/>
              </a:rPr>
              <a:t> Des traitements</a:t>
            </a:r>
          </a:p>
          <a:p>
            <a:pPr>
              <a:spcBef>
                <a:spcPct val="20000"/>
              </a:spcBef>
            </a:pPr>
            <a:r>
              <a:rPr lang="es-ES" sz="2400" b="1" dirty="0" smtClean="0"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s-ES" sz="2400" b="1" dirty="0" err="1" smtClean="0">
                <a:effectLst/>
                <a:latin typeface="Times New Roman" pitchFamily="18" charset="0"/>
                <a:cs typeface="Times New Roman" pitchFamily="18" charset="0"/>
              </a:rPr>
              <a:t>curatifs</a:t>
            </a:r>
            <a:endParaRPr lang="es-ES" sz="2400" b="1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endParaRPr lang="fr-FR" sz="24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4429124" y="4114800"/>
            <a:ext cx="4714876" cy="2743200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es-ES" sz="2400" b="1" dirty="0" err="1" smtClean="0">
                <a:effectLst/>
                <a:latin typeface="Times New Roman" pitchFamily="18" charset="0"/>
                <a:cs typeface="Times New Roman" pitchFamily="18" charset="0"/>
              </a:rPr>
              <a:t>Connaissance</a:t>
            </a:r>
            <a:endParaRPr lang="es-ES" sz="2400" b="1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buFont typeface="Wingdings" pitchFamily="2" charset="2"/>
              <a:buChar char="§"/>
            </a:pPr>
            <a:r>
              <a:rPr lang="es-ES" sz="2400" b="1" dirty="0" smtClean="0">
                <a:effectLst/>
                <a:latin typeface="Times New Roman" pitchFamily="18" charset="0"/>
                <a:cs typeface="Times New Roman" pitchFamily="18" charset="0"/>
              </a:rPr>
              <a:t>Des actions correctives</a:t>
            </a:r>
          </a:p>
          <a:p>
            <a:pPr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b="1" dirty="0" smtClean="0">
                <a:effectLst/>
                <a:latin typeface="Times New Roman" pitchFamily="18" charset="0"/>
                <a:cs typeface="Times New Roman" pitchFamily="18" charset="0"/>
              </a:rPr>
              <a:t>Dépannage, réparation </a:t>
            </a:r>
          </a:p>
          <a:p>
            <a:pPr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b="1" dirty="0" smtClean="0">
                <a:effectLst/>
                <a:latin typeface="Times New Roman" pitchFamily="18" charset="0"/>
                <a:cs typeface="Times New Roman" pitchFamily="18" charset="0"/>
              </a:rPr>
              <a:t>Rénovation, modernisation, </a:t>
            </a:r>
          </a:p>
          <a:p>
            <a:pPr>
              <a:spcBef>
                <a:spcPct val="20000"/>
              </a:spcBef>
            </a:pPr>
            <a:r>
              <a:rPr lang="fr-FR" sz="2400" b="1" dirty="0" smtClean="0">
                <a:effectLst/>
                <a:latin typeface="Times New Roman" pitchFamily="18" charset="0"/>
                <a:cs typeface="Times New Roman" pitchFamily="18" charset="0"/>
              </a:rPr>
              <a:t>         Échange .. </a:t>
            </a:r>
            <a:r>
              <a:rPr lang="fr-FR" sz="2400" b="1" dirty="0" err="1" smtClean="0">
                <a:effectLst/>
                <a:latin typeface="Times New Roman" pitchFamily="18" charset="0"/>
                <a:cs typeface="Times New Roman" pitchFamily="18" charset="0"/>
              </a:rPr>
              <a:t>ect</a:t>
            </a:r>
            <a:r>
              <a:rPr lang="fr-FR" sz="2400" b="1" dirty="0" smtClean="0"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fr-FR" sz="24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fr-FR" sz="3200" b="1" dirty="0" smtClean="0">
                <a:effectLst/>
                <a:latin typeface="Times New Roman" pitchFamily="18" charset="0"/>
                <a:cs typeface="Times New Roman" pitchFamily="18" charset="0"/>
              </a:rPr>
              <a:t>Analogie entre la « santé humaine » et la « santé machine</a:t>
            </a:r>
            <a:endParaRPr kumimoji="0" lang="fr-FR" sz="24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86446" y="3286124"/>
            <a:ext cx="24240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MAINTENANCE </a:t>
            </a:r>
          </a:p>
          <a:p>
            <a:r>
              <a:rPr lang="fr-FR" b="1" dirty="0" smtClean="0"/>
              <a:t>INDUSTRIELLE 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1142976" y="3500438"/>
            <a:ext cx="17956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MEDECINE </a:t>
            </a:r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3571868" y="1357298"/>
            <a:ext cx="13376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smtClean="0">
                <a:effectLst/>
                <a:latin typeface="Times New Roman" pitchFamily="18" charset="0"/>
                <a:cs typeface="Times New Roman" pitchFamily="18" charset="0"/>
              </a:rPr>
              <a:t>Analogie</a:t>
            </a:r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 autoUpdateAnimBg="0"/>
      <p:bldP spid="12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85800" y="2819400"/>
            <a:ext cx="3810000" cy="1066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s-ES" b="1" dirty="0" smtClean="0">
                <a:solidFill>
                  <a:schemeClr val="tx1"/>
                </a:solidFill>
              </a:rPr>
              <a:t>La </a:t>
            </a:r>
            <a:r>
              <a:rPr lang="es-ES" b="1" dirty="0" err="1" smtClean="0">
                <a:solidFill>
                  <a:schemeClr val="tx1"/>
                </a:solidFill>
              </a:rPr>
              <a:t>Mort</a:t>
            </a:r>
            <a:endParaRPr lang="es-ES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s-ES" b="1" dirty="0" smtClean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214942" y="2819400"/>
            <a:ext cx="3810000" cy="914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s-ES" b="1" dirty="0" smtClean="0">
                <a:solidFill>
                  <a:schemeClr val="tx1"/>
                </a:solidFill>
              </a:rPr>
              <a:t>Rebut</a:t>
            </a: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642910" y="1500174"/>
            <a:ext cx="2867052" cy="1166826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2800" b="1" dirty="0">
                <a:solidFill>
                  <a:srgbClr val="FF6600"/>
                </a:solidFill>
              </a:rPr>
              <a:t>L´HOMME</a:t>
            </a:r>
            <a:endParaRPr lang="fr-FR" sz="2800" b="1" dirty="0">
              <a:solidFill>
                <a:srgbClr val="FF6600"/>
              </a:solidFill>
            </a:endParaRPr>
          </a:p>
        </p:txBody>
      </p:sp>
      <p:sp>
        <p:nvSpPr>
          <p:cNvPr id="23" name="Oval 7"/>
          <p:cNvSpPr>
            <a:spLocks noChangeArrowheads="1"/>
          </p:cNvSpPr>
          <p:nvPr/>
        </p:nvSpPr>
        <p:spPr bwMode="auto">
          <a:xfrm>
            <a:off x="5319714" y="1500174"/>
            <a:ext cx="3109938" cy="1166826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2800" b="1" dirty="0">
                <a:solidFill>
                  <a:srgbClr val="FF6600"/>
                </a:solidFill>
              </a:rPr>
              <a:t>LA MACHINE</a:t>
            </a:r>
            <a:endParaRPr lang="fr-FR" sz="2800" b="1" dirty="0">
              <a:solidFill>
                <a:srgbClr val="FF6600"/>
              </a:solidFill>
            </a:endParaRPr>
          </a:p>
        </p:txBody>
      </p:sp>
      <p:sp>
        <p:nvSpPr>
          <p:cNvPr id="9" name="Oval 5"/>
          <p:cNvSpPr>
            <a:spLocks noChangeArrowheads="1"/>
          </p:cNvSpPr>
          <p:nvPr/>
        </p:nvSpPr>
        <p:spPr bwMode="auto">
          <a:xfrm>
            <a:off x="762000" y="4919682"/>
            <a:ext cx="2743200" cy="1295400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2400" b="1" dirty="0">
                <a:effectLst/>
                <a:latin typeface="Times New Roman" pitchFamily="18" charset="0"/>
                <a:cs typeface="Times New Roman" pitchFamily="18" charset="0"/>
              </a:rPr>
              <a:t>Opération</a:t>
            </a:r>
            <a:endParaRPr lang="fr-FR" sz="24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5453090" y="4848244"/>
            <a:ext cx="3048000" cy="1295400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es-ES" sz="2400" b="1" dirty="0" smtClean="0">
                <a:effectLst/>
                <a:latin typeface="Times New Roman" pitchFamily="18" charset="0"/>
                <a:cs typeface="Times New Roman" pitchFamily="18" charset="0"/>
              </a:rPr>
              <a:t>Rénovation</a:t>
            </a:r>
            <a:endParaRPr lang="fr-FR" sz="24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fr-FR" sz="3200" b="1" dirty="0" smtClean="0">
                <a:effectLst/>
                <a:latin typeface="Times New Roman" pitchFamily="18" charset="0"/>
                <a:cs typeface="Times New Roman" pitchFamily="18" charset="0"/>
              </a:rPr>
              <a:t>Analogie entre la « santé humaine » et la « santé machine</a:t>
            </a:r>
            <a:endParaRPr kumimoji="0" lang="fr-FR" sz="24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42976" y="4386212"/>
            <a:ext cx="17956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MEDECINE 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5715008" y="4006998"/>
            <a:ext cx="24240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MAINTENANCE </a:t>
            </a:r>
          </a:p>
          <a:p>
            <a:r>
              <a:rPr lang="fr-FR" b="1" dirty="0" smtClean="0"/>
              <a:t>INDUSTRIELLE </a:t>
            </a:r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3805861" y="1885882"/>
            <a:ext cx="13376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smtClean="0">
                <a:effectLst/>
                <a:latin typeface="Times New Roman" pitchFamily="18" charset="0"/>
                <a:cs typeface="Times New Roman" pitchFamily="18" charset="0"/>
              </a:rPr>
              <a:t>Analogie</a:t>
            </a:r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 autoUpdateAnimBg="0"/>
      <p:bldP spid="10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▶ La Maintenance Industrielle  Mieux vaut prévenir que guérir - Bac Pro MEI de Cergy-le-Haut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0CC857-5145-4364-8EB0-409600C1E5C0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9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804" y="1806446"/>
            <a:ext cx="8991600" cy="421484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>
              <a:lnSpc>
                <a:spcPct val="170000"/>
              </a:lnSpc>
              <a:buNone/>
            </a:pPr>
            <a:r>
              <a:rPr lang="fr-FR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 technicien de Maintenance est un gestionnaire rigoureux des équipements de production. </a:t>
            </a:r>
          </a:p>
          <a:p>
            <a:pPr algn="just">
              <a:lnSpc>
                <a:spcPct val="170000"/>
              </a:lnSpc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          L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 rôle de la maintenance dans le production c’est : </a:t>
            </a:r>
          </a:p>
          <a:p>
            <a:pPr>
              <a:lnSpc>
                <a:spcPct val="170000"/>
              </a:lnSpc>
              <a:buClr>
                <a:schemeClr val="tx1"/>
              </a:buClr>
              <a:buSzPct val="80000"/>
              <a:buFont typeface="Wingdings" pitchFamily="2" charset="2"/>
              <a:buChar char="ü"/>
            </a:pP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d’améliorer la qualité  et la disponibilité de la production au moindre coût</a:t>
            </a:r>
          </a:p>
          <a:p>
            <a:pPr>
              <a:buNone/>
            </a:pPr>
            <a:r>
              <a:rPr lang="fr-FR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0CC857-5145-4364-8EB0-409600C1E5C0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152400" y="-27384"/>
            <a:ext cx="8991600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7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	</a:t>
            </a:r>
            <a:r>
              <a:rPr kumimoji="0" lang="fr-F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 technicien de Maintenance c’est</a:t>
            </a:r>
            <a:r>
              <a:rPr kumimoji="0" lang="fr-FR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qui?</a:t>
            </a:r>
            <a:endParaRPr kumimoji="0" lang="fr-F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661728"/>
            <a:ext cx="8740080" cy="51435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lnSpc>
                <a:spcPct val="170000"/>
              </a:lnSpc>
              <a:buNone/>
            </a:pPr>
            <a:r>
              <a:rPr lang="fr-F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 technicien doit être capable :</a:t>
            </a:r>
          </a:p>
          <a:p>
            <a:pPr>
              <a:buFontTx/>
              <a:buChar char="-"/>
            </a:pPr>
            <a:r>
              <a:rPr lang="fr-F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d’organiser, d’animer et de gérer son service.</a:t>
            </a:r>
          </a:p>
          <a:p>
            <a:pPr>
              <a:buNone/>
            </a:pPr>
            <a:r>
              <a:rPr lang="fr-F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 de situer et d’orienter l’intervention des spécialistes et d’assurer avec eux un dialogue pertinent.</a:t>
            </a:r>
          </a:p>
          <a:p>
            <a:pPr>
              <a:buNone/>
            </a:pPr>
            <a:r>
              <a:rPr lang="fr-F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 de proposer des améliorations.</a:t>
            </a:r>
          </a:p>
          <a:p>
            <a:pPr>
              <a:buNone/>
            </a:pPr>
            <a:r>
              <a:rPr lang="fr-F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 d’encadrer le personnel d’intervention en appliquant les règles d’hygiène et de sécurité du travail.</a:t>
            </a:r>
          </a:p>
          <a:p>
            <a:pPr>
              <a:buNone/>
            </a:pPr>
            <a:r>
              <a:rPr lang="fr-F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 d’établir un bilan des coûts d’interventions.</a:t>
            </a:r>
          </a:p>
          <a:p>
            <a:pPr>
              <a:buNone/>
            </a:pPr>
            <a:r>
              <a:rPr lang="fr-F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 d’utiliser les moyens informatiques et méthodes modernes de maintenance conditionnelle.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</p:spPr>
        <p:txBody>
          <a:bodyPr/>
          <a:lstStyle/>
          <a:p>
            <a:pPr>
              <a:defRPr/>
            </a:pPr>
            <a:fld id="{070CC857-5145-4364-8EB0-409600C1E5C0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_0674_slide">
  <a:themeElements>
    <a:clrScheme name="ind_0674_slide 1">
      <a:dk1>
        <a:srgbClr val="000000"/>
      </a:dk1>
      <a:lt1>
        <a:srgbClr val="F5DEB3"/>
      </a:lt1>
      <a:dk2>
        <a:srgbClr val="000000"/>
      </a:dk2>
      <a:lt2>
        <a:srgbClr val="9C9C9C"/>
      </a:lt2>
      <a:accent1>
        <a:srgbClr val="D5B87B"/>
      </a:accent1>
      <a:accent2>
        <a:srgbClr val="EFB65A"/>
      </a:accent2>
      <a:accent3>
        <a:srgbClr val="F9ECD6"/>
      </a:accent3>
      <a:accent4>
        <a:srgbClr val="000000"/>
      </a:accent4>
      <a:accent5>
        <a:srgbClr val="E7D8BF"/>
      </a:accent5>
      <a:accent6>
        <a:srgbClr val="D9A551"/>
      </a:accent6>
      <a:hlink>
        <a:srgbClr val="B57D18"/>
      </a:hlink>
      <a:folHlink>
        <a:srgbClr val="846D4A"/>
      </a:folHlink>
    </a:clrScheme>
    <a:fontScheme name="ind_0674_slid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d_0674_slide 1">
        <a:dk1>
          <a:srgbClr val="000000"/>
        </a:dk1>
        <a:lt1>
          <a:srgbClr val="F5DEB3"/>
        </a:lt1>
        <a:dk2>
          <a:srgbClr val="000000"/>
        </a:dk2>
        <a:lt2>
          <a:srgbClr val="9C9C9C"/>
        </a:lt2>
        <a:accent1>
          <a:srgbClr val="D5B87B"/>
        </a:accent1>
        <a:accent2>
          <a:srgbClr val="EFB65A"/>
        </a:accent2>
        <a:accent3>
          <a:srgbClr val="F9ECD6"/>
        </a:accent3>
        <a:accent4>
          <a:srgbClr val="000000"/>
        </a:accent4>
        <a:accent5>
          <a:srgbClr val="E7D8BF"/>
        </a:accent5>
        <a:accent6>
          <a:srgbClr val="D9A551"/>
        </a:accent6>
        <a:hlink>
          <a:srgbClr val="B57D18"/>
        </a:hlink>
        <a:folHlink>
          <a:srgbClr val="846D4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674_slide 2">
        <a:dk1>
          <a:srgbClr val="000000"/>
        </a:dk1>
        <a:lt1>
          <a:srgbClr val="F5DEB3"/>
        </a:lt1>
        <a:dk2>
          <a:srgbClr val="000000"/>
        </a:dk2>
        <a:lt2>
          <a:srgbClr val="9C9C9C"/>
        </a:lt2>
        <a:accent1>
          <a:srgbClr val="E8C42E"/>
        </a:accent1>
        <a:accent2>
          <a:srgbClr val="E8A22E"/>
        </a:accent2>
        <a:accent3>
          <a:srgbClr val="F9ECD6"/>
        </a:accent3>
        <a:accent4>
          <a:srgbClr val="000000"/>
        </a:accent4>
        <a:accent5>
          <a:srgbClr val="F2DEAD"/>
        </a:accent5>
        <a:accent6>
          <a:srgbClr val="D29229"/>
        </a:accent6>
        <a:hlink>
          <a:srgbClr val="A98B09"/>
        </a:hlink>
        <a:folHlink>
          <a:srgbClr val="EF720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674_slide 3">
        <a:dk1>
          <a:srgbClr val="000000"/>
        </a:dk1>
        <a:lt1>
          <a:srgbClr val="F5DEB3"/>
        </a:lt1>
        <a:dk2>
          <a:srgbClr val="000000"/>
        </a:dk2>
        <a:lt2>
          <a:srgbClr val="9C9C9C"/>
        </a:lt2>
        <a:accent1>
          <a:srgbClr val="A58BEB"/>
        </a:accent1>
        <a:accent2>
          <a:srgbClr val="E1AB52"/>
        </a:accent2>
        <a:accent3>
          <a:srgbClr val="F9ECD6"/>
        </a:accent3>
        <a:accent4>
          <a:srgbClr val="000000"/>
        </a:accent4>
        <a:accent5>
          <a:srgbClr val="CFC4F3"/>
        </a:accent5>
        <a:accent6>
          <a:srgbClr val="CC9B49"/>
        </a:accent6>
        <a:hlink>
          <a:srgbClr val="096EA9"/>
        </a:hlink>
        <a:folHlink>
          <a:srgbClr val="C17B0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674_slide 4">
        <a:dk1>
          <a:srgbClr val="000000"/>
        </a:dk1>
        <a:lt1>
          <a:srgbClr val="F5DEB3"/>
        </a:lt1>
        <a:dk2>
          <a:srgbClr val="000000"/>
        </a:dk2>
        <a:lt2>
          <a:srgbClr val="9C9C9C"/>
        </a:lt2>
        <a:accent1>
          <a:srgbClr val="AAD016"/>
        </a:accent1>
        <a:accent2>
          <a:srgbClr val="EFB759"/>
        </a:accent2>
        <a:accent3>
          <a:srgbClr val="F9ECD6"/>
        </a:accent3>
        <a:accent4>
          <a:srgbClr val="000000"/>
        </a:accent4>
        <a:accent5>
          <a:srgbClr val="D2E4AB"/>
        </a:accent5>
        <a:accent6>
          <a:srgbClr val="D9A650"/>
        </a:accent6>
        <a:hlink>
          <a:srgbClr val="0D4FF0"/>
        </a:hlink>
        <a:folHlink>
          <a:srgbClr val="ED0C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674_slide 5">
        <a:dk1>
          <a:srgbClr val="000000"/>
        </a:dk1>
        <a:lt1>
          <a:srgbClr val="FFFFFF"/>
        </a:lt1>
        <a:dk2>
          <a:srgbClr val="000000"/>
        </a:dk2>
        <a:lt2>
          <a:srgbClr val="9C9C9C"/>
        </a:lt2>
        <a:accent1>
          <a:srgbClr val="D5B87B"/>
        </a:accent1>
        <a:accent2>
          <a:srgbClr val="EFB65A"/>
        </a:accent2>
        <a:accent3>
          <a:srgbClr val="FFFFFF"/>
        </a:accent3>
        <a:accent4>
          <a:srgbClr val="000000"/>
        </a:accent4>
        <a:accent5>
          <a:srgbClr val="E7D8BF"/>
        </a:accent5>
        <a:accent6>
          <a:srgbClr val="D9A551"/>
        </a:accent6>
        <a:hlink>
          <a:srgbClr val="B57D18"/>
        </a:hlink>
        <a:folHlink>
          <a:srgbClr val="846D4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674_slide 6">
        <a:dk1>
          <a:srgbClr val="000000"/>
        </a:dk1>
        <a:lt1>
          <a:srgbClr val="FFFFFF"/>
        </a:lt1>
        <a:dk2>
          <a:srgbClr val="000000"/>
        </a:dk2>
        <a:lt2>
          <a:srgbClr val="9C9C9C"/>
        </a:lt2>
        <a:accent1>
          <a:srgbClr val="E8C42E"/>
        </a:accent1>
        <a:accent2>
          <a:srgbClr val="E8A22E"/>
        </a:accent2>
        <a:accent3>
          <a:srgbClr val="FFFFFF"/>
        </a:accent3>
        <a:accent4>
          <a:srgbClr val="000000"/>
        </a:accent4>
        <a:accent5>
          <a:srgbClr val="F2DEAD"/>
        </a:accent5>
        <a:accent6>
          <a:srgbClr val="D29229"/>
        </a:accent6>
        <a:hlink>
          <a:srgbClr val="A98B09"/>
        </a:hlink>
        <a:folHlink>
          <a:srgbClr val="EF720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674_slide 7">
        <a:dk1>
          <a:srgbClr val="000000"/>
        </a:dk1>
        <a:lt1>
          <a:srgbClr val="FFFFFF"/>
        </a:lt1>
        <a:dk2>
          <a:srgbClr val="000000"/>
        </a:dk2>
        <a:lt2>
          <a:srgbClr val="9C9C9C"/>
        </a:lt2>
        <a:accent1>
          <a:srgbClr val="A58BEB"/>
        </a:accent1>
        <a:accent2>
          <a:srgbClr val="E1AB52"/>
        </a:accent2>
        <a:accent3>
          <a:srgbClr val="FFFFFF"/>
        </a:accent3>
        <a:accent4>
          <a:srgbClr val="000000"/>
        </a:accent4>
        <a:accent5>
          <a:srgbClr val="CFC4F3"/>
        </a:accent5>
        <a:accent6>
          <a:srgbClr val="CC9B49"/>
        </a:accent6>
        <a:hlink>
          <a:srgbClr val="096EA9"/>
        </a:hlink>
        <a:folHlink>
          <a:srgbClr val="C17B0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674_slide 8">
        <a:dk1>
          <a:srgbClr val="000000"/>
        </a:dk1>
        <a:lt1>
          <a:srgbClr val="FFFFFF"/>
        </a:lt1>
        <a:dk2>
          <a:srgbClr val="000000"/>
        </a:dk2>
        <a:lt2>
          <a:srgbClr val="9C9C9C"/>
        </a:lt2>
        <a:accent1>
          <a:srgbClr val="AAD016"/>
        </a:accent1>
        <a:accent2>
          <a:srgbClr val="EFB759"/>
        </a:accent2>
        <a:accent3>
          <a:srgbClr val="FFFFFF"/>
        </a:accent3>
        <a:accent4>
          <a:srgbClr val="000000"/>
        </a:accent4>
        <a:accent5>
          <a:srgbClr val="D2E4AB"/>
        </a:accent5>
        <a:accent6>
          <a:srgbClr val="D9A650"/>
        </a:accent6>
        <a:hlink>
          <a:srgbClr val="0D4FF0"/>
        </a:hlink>
        <a:folHlink>
          <a:srgbClr val="ED0C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7789</TotalTime>
  <Words>929</Words>
  <Application>Microsoft Office PowerPoint</Application>
  <PresentationFormat>Affichage à l'écran (4:3)</PresentationFormat>
  <Paragraphs>269</Paragraphs>
  <Slides>26</Slides>
  <Notes>9</Notes>
  <HiddenSlides>0</HiddenSlides>
  <MMClips>1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7" baseType="lpstr">
      <vt:lpstr>ind_0674_slide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Importance de la maintenance  </vt:lpstr>
      <vt:lpstr>Présentation PowerPoint</vt:lpstr>
      <vt:lpstr>Présentation PowerPoint</vt:lpstr>
      <vt:lpstr>2 - APPROCHE DE LA MAINTENANCE Domaines  d’action sont:</vt:lpstr>
      <vt:lpstr>La fonction et  les politiques de maintenance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Orientation des politiques de maintenance </vt:lpstr>
      <vt:lpstr>Présentation PowerPoint</vt:lpstr>
      <vt:lpstr>Choix d’une stratégie de maintenance</vt:lpstr>
      <vt:lpstr>Présentation PowerPoint</vt:lpstr>
      <vt:lpstr>La stratégie de maintenance, qui résulte de la politique de maintenance, impose des choix pour atteindre.  Ces choix sont à faire pour :</vt:lpstr>
      <vt:lpstr>Présentation PowerPoint</vt:lpstr>
    </vt:vector>
  </TitlesOfParts>
  <Company>université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Aucun titre de diapositive</dc:title>
  <dc:creator>Verdenal jean paul</dc:creator>
  <cp:lastModifiedBy>pc</cp:lastModifiedBy>
  <cp:revision>400</cp:revision>
  <cp:lastPrinted>1999-10-15T08:58:02Z</cp:lastPrinted>
  <dcterms:created xsi:type="dcterms:W3CDTF">1999-09-12T12:36:38Z</dcterms:created>
  <dcterms:modified xsi:type="dcterms:W3CDTF">2019-06-22T15:41:05Z</dcterms:modified>
</cp:coreProperties>
</file>