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4" r:id="rId2"/>
    <p:sldId id="292" r:id="rId3"/>
    <p:sldId id="298" r:id="rId4"/>
    <p:sldId id="299" r:id="rId5"/>
    <p:sldId id="297" r:id="rId6"/>
    <p:sldId id="302" r:id="rId7"/>
    <p:sldId id="295" r:id="rId8"/>
    <p:sldId id="303" r:id="rId9"/>
    <p:sldId id="306" r:id="rId10"/>
    <p:sldId id="296" r:id="rId11"/>
    <p:sldId id="305" r:id="rId12"/>
    <p:sldId id="293" r:id="rId13"/>
    <p:sldId id="294" r:id="rId14"/>
    <p:sldId id="300" r:id="rId15"/>
    <p:sldId id="301" r:id="rId16"/>
    <p:sldId id="307" r:id="rId17"/>
    <p:sldId id="318" r:id="rId18"/>
    <p:sldId id="320" r:id="rId19"/>
    <p:sldId id="321" r:id="rId20"/>
    <p:sldId id="308" r:id="rId21"/>
    <p:sldId id="310" r:id="rId22"/>
    <p:sldId id="311" r:id="rId23"/>
    <p:sldId id="312" r:id="rId24"/>
    <p:sldId id="313" r:id="rId25"/>
    <p:sldId id="314" r:id="rId26"/>
    <p:sldId id="315" r:id="rId27"/>
    <p:sldId id="316" r:id="rId28"/>
    <p:sldId id="317" r:id="rId29"/>
    <p:sldId id="323" r:id="rId30"/>
    <p:sldId id="322"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6" autoAdjust="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5259A-D5D8-468D-81A9-20EF2B99800D}" type="datetimeFigureOut">
              <a:rPr lang="fr-FR" smtClean="0"/>
              <a:t>19/05/2018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9C571-08A8-4ED2-A448-F28F10DA2360}" type="slidenum">
              <a:rPr lang="fr-FR" smtClean="0"/>
              <a:t>‹#›</a:t>
            </a:fld>
            <a:endParaRPr lang="fr-FR"/>
          </a:p>
        </p:txBody>
      </p:sp>
    </p:spTree>
    <p:extLst>
      <p:ext uri="{BB962C8B-B14F-4D97-AF65-F5344CB8AC3E}">
        <p14:creationId xmlns:p14="http://schemas.microsoft.com/office/powerpoint/2010/main" val="244038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E39C571-08A8-4ED2-A448-F28F10DA2360}" type="slidenum">
              <a:rPr lang="fr-FR" smtClean="0"/>
              <a:t>1</a:t>
            </a:fld>
            <a:endParaRPr lang="fr-FR"/>
          </a:p>
        </p:txBody>
      </p:sp>
    </p:spTree>
    <p:extLst>
      <p:ext uri="{BB962C8B-B14F-4D97-AF65-F5344CB8AC3E}">
        <p14:creationId xmlns:p14="http://schemas.microsoft.com/office/powerpoint/2010/main" val="38831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17" name="Footer Placeholder 16"/>
          <p:cNvSpPr>
            <a:spLocks noGrp="1"/>
          </p:cNvSpPr>
          <p:nvPr>
            <p:ph type="ftr" sz="quarter" idx="11"/>
          </p:nvPr>
        </p:nvSpPr>
        <p:spPr/>
        <p:txBody>
          <a:bodyPr/>
          <a:lstStyle/>
          <a:p>
            <a:endParaRPr lang="fr-F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281866-7439-4FD9-81E5-0699F6BE55FF}" type="slidenum">
              <a:rPr lang="fr-FR" smtClean="0"/>
              <a:pPr/>
              <a:t>‹#›</a:t>
            </a:fld>
            <a:endParaRPr lang="fr-F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281866-7439-4FD9-81E5-0699F6BE55F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F281866-7439-4FD9-81E5-0699F6BE55FF}" type="slidenum">
              <a:rPr lang="fr-FR" smtClean="0"/>
              <a:pPr/>
              <a:t>‹#›</a:t>
            </a:fld>
            <a:endParaRPr lang="fr-F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5" name="Footer Placeholder 4"/>
          <p:cNvSpPr>
            <a:spLocks noGrp="1"/>
          </p:cNvSpPr>
          <p:nvPr>
            <p:ph type="ftr" sz="quarter" idx="11"/>
          </p:nvPr>
        </p:nvSpPr>
        <p:spPr/>
        <p:txBody>
          <a:bodyPr/>
          <a:lstStyle/>
          <a:p>
            <a:endParaRPr lang="fr-F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4361688" y="1026372"/>
            <a:ext cx="457200" cy="441325"/>
          </a:xfrm>
        </p:spPr>
        <p:txBody>
          <a:bodyPr/>
          <a:lstStyle/>
          <a:p>
            <a:fld id="{2F281866-7439-4FD9-81E5-0699F6BE55FF}" type="slidenum">
              <a:rPr lang="fr-FR" smtClean="0"/>
              <a:pPr/>
              <a:t>‹#›</a:t>
            </a:fld>
            <a:endParaRPr lang="fr-F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r-FR"/>
          </a:p>
        </p:txBody>
      </p:sp>
      <p:sp>
        <p:nvSpPr>
          <p:cNvPr id="4" name="Date Placeholder 3"/>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281866-7439-4FD9-81E5-0699F6BE55FF}" type="slidenum">
              <a:rPr lang="fr-FR" smtClean="0"/>
              <a:pPr/>
              <a:t>‹#›</a:t>
            </a:fld>
            <a:endParaRPr lang="fr-F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7E58823-BAE4-49FE-A208-AF7B0B849938}" type="datetimeFigureOut">
              <a:rPr lang="fr-FR" smtClean="0"/>
              <a:pPr/>
              <a:t>19/05/2018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281866-7439-4FD9-81E5-0699F6BE55FF}" type="slidenum">
              <a:rPr lang="fr-FR" smtClean="0"/>
              <a:pPr/>
              <a:t>‹#›</a:t>
            </a:fld>
            <a:endParaRPr lang="fr-F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8" name="Footer Placeholder 7"/>
          <p:cNvSpPr>
            <a:spLocks noGrp="1"/>
          </p:cNvSpPr>
          <p:nvPr>
            <p:ph type="ftr" sz="quarter" idx="11"/>
          </p:nvPr>
        </p:nvSpPr>
        <p:spPr>
          <a:xfrm>
            <a:off x="304800" y="6409944"/>
            <a:ext cx="3581400" cy="365760"/>
          </a:xfrm>
        </p:spPr>
        <p:txBody>
          <a:bodyPr/>
          <a:lstStyle/>
          <a:p>
            <a:endParaRPr lang="fr-F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F281866-7439-4FD9-81E5-0699F6BE55FF}" type="slidenum">
              <a:rPr lang="fr-FR" smtClean="0"/>
              <a:pPr/>
              <a:t>‹#›</a:t>
            </a:fld>
            <a:endParaRPr lang="fr-F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a:xfrm>
            <a:off x="4343400" y="1036020"/>
            <a:ext cx="457200" cy="441325"/>
          </a:xfrm>
        </p:spPr>
        <p:txBody>
          <a:bodyPr/>
          <a:lstStyle/>
          <a:p>
            <a:fld id="{2F281866-7439-4FD9-81E5-0699F6BE55F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F281866-7439-4FD9-81E5-0699F6BE55F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F281866-7439-4FD9-81E5-0699F6BE55FF}" type="slidenum">
              <a:rPr lang="fr-FR" smtClean="0"/>
              <a:pPr/>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7E58823-BAE4-49FE-A208-AF7B0B849938}" type="datetimeFigureOut">
              <a:rPr lang="fr-FR" smtClean="0"/>
              <a:pPr/>
              <a:t>19/05/2018</a:t>
            </a:fld>
            <a:endParaRPr lang="fr-FR"/>
          </a:p>
        </p:txBody>
      </p:sp>
      <p:sp>
        <p:nvSpPr>
          <p:cNvPr id="6" name="Footer Placeholder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F281866-7439-4FD9-81E5-0699F6BE55FF}" type="slidenum">
              <a:rPr lang="fr-FR" smtClean="0"/>
              <a:pPr/>
              <a:t>‹#›</a:t>
            </a:fld>
            <a:endParaRPr lang="fr-F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7E58823-BAE4-49FE-A208-AF7B0B849938}" type="datetimeFigureOut">
              <a:rPr lang="fr-FR" smtClean="0"/>
              <a:pPr/>
              <a:t>19/05/2018</a:t>
            </a:fld>
            <a:endParaRPr lang="fr-FR"/>
          </a:p>
        </p:txBody>
      </p:sp>
      <p:sp>
        <p:nvSpPr>
          <p:cNvPr id="6" name="Footer Placeholder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7E58823-BAE4-49FE-A208-AF7B0B849938}" type="datetimeFigureOut">
              <a:rPr lang="fr-FR" smtClean="0"/>
              <a:pPr/>
              <a:t>19/05/2018</a:t>
            </a:fld>
            <a:endParaRPr lang="fr-F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F281866-7439-4FD9-81E5-0699F6BE55FF}" type="slidenum">
              <a:rPr lang="fr-FR" smtClean="0"/>
              <a:pPr/>
              <a:t>‹#›</a:t>
            </a:fld>
            <a:endParaRPr lang="fr-F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Processus_informatique" TargetMode="External"/><Relationship Id="rId2" Type="http://schemas.openxmlformats.org/officeDocument/2006/relationships/hyperlink" Target="https://fr.wikipedia.org/wiki/Processus_l%C3%A9ger" TargetMode="External"/><Relationship Id="rId1" Type="http://schemas.openxmlformats.org/officeDocument/2006/relationships/slideLayout" Target="../slideLayouts/slideLayout2.xml"/><Relationship Id="rId4" Type="http://schemas.openxmlformats.org/officeDocument/2006/relationships/hyperlink" Target="https://fr.wikipedia.org/wiki/Pile_d'ex%C3%A9cu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r.wikipedia.org/wiki/Moniteur_(informatique)" TargetMode="External"/><Relationship Id="rId2" Type="http://schemas.openxmlformats.org/officeDocument/2006/relationships/hyperlink" Target="https://fr.wikipedia.org/wiki/Exclusion_mutuelle" TargetMode="External"/><Relationship Id="rId1" Type="http://schemas.openxmlformats.org/officeDocument/2006/relationships/slideLayout" Target="../slideLayouts/slideLayout2.xml"/><Relationship Id="rId6" Type="http://schemas.openxmlformats.org/officeDocument/2006/relationships/hyperlink" Target="https://fr.wikipedia.org/wiki/Processus_(informatique)" TargetMode="External"/><Relationship Id="rId5" Type="http://schemas.openxmlformats.org/officeDocument/2006/relationships/hyperlink" Target="https://fr.wikipedia.org/wiki/Programmation_concurrente" TargetMode="External"/><Relationship Id="rId4" Type="http://schemas.openxmlformats.org/officeDocument/2006/relationships/hyperlink" Target="https://fr.wikipedia.org/wiki/S%C3%A9maphore_(informatiqu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r.wikipedia.org/wiki/Base_de_donn%C3%A9es_relationnelle" TargetMode="External"/><Relationship Id="rId2" Type="http://schemas.openxmlformats.org/officeDocument/2006/relationships/hyperlink" Target="https://fr.wikipedia.org/wiki/Famine_(informatiq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1752" y="-243408"/>
            <a:ext cx="8534400" cy="758952"/>
          </a:xfrm>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sp>
        <p:nvSpPr>
          <p:cNvPr id="7" name="TextBox 6"/>
          <p:cNvSpPr txBox="1"/>
          <p:nvPr/>
        </p:nvSpPr>
        <p:spPr>
          <a:xfrm>
            <a:off x="2771800" y="476672"/>
            <a:ext cx="3600400" cy="369332"/>
          </a:xfrm>
          <a:prstGeom prst="rect">
            <a:avLst/>
          </a:prstGeom>
          <a:solidFill>
            <a:schemeClr val="bg1"/>
          </a:solidFill>
        </p:spPr>
        <p:txBody>
          <a:bodyPr wrap="square" rtlCol="0">
            <a:spAutoFit/>
          </a:bodyPr>
          <a:lstStyle/>
          <a:p>
            <a:endParaRPr lang="fr-FR" dirty="0"/>
          </a:p>
        </p:txBody>
      </p:sp>
      <p:sp>
        <p:nvSpPr>
          <p:cNvPr id="4" name="TextBox 3"/>
          <p:cNvSpPr txBox="1"/>
          <p:nvPr/>
        </p:nvSpPr>
        <p:spPr>
          <a:xfrm>
            <a:off x="3635896" y="846004"/>
            <a:ext cx="3456384" cy="369332"/>
          </a:xfrm>
          <a:prstGeom prst="rect">
            <a:avLst/>
          </a:prstGeom>
          <a:noFill/>
        </p:spPr>
        <p:txBody>
          <a:bodyPr wrap="square" rtlCol="0">
            <a:spAutoFit/>
          </a:bodyPr>
          <a:lstStyle/>
          <a:p>
            <a:r>
              <a:rPr lang="fr-FR" b="1" dirty="0" smtClean="0">
                <a:solidFill>
                  <a:srgbClr val="00B050"/>
                </a:solidFill>
              </a:rPr>
              <a:t>Intégration Technologique</a:t>
            </a:r>
            <a:endParaRPr lang="fr-FR" b="1" dirty="0">
              <a:solidFill>
                <a:srgbClr val="00B050"/>
              </a:solidFill>
            </a:endParaRPr>
          </a:p>
        </p:txBody>
      </p:sp>
    </p:spTree>
    <p:extLst>
      <p:ext uri="{BB962C8B-B14F-4D97-AF65-F5344CB8AC3E}">
        <p14:creationId xmlns:p14="http://schemas.microsoft.com/office/powerpoint/2010/main" val="60184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08720"/>
            <a:ext cx="2808312" cy="369332"/>
          </a:xfrm>
          <a:prstGeom prst="rect">
            <a:avLst/>
          </a:prstGeom>
          <a:noFill/>
        </p:spPr>
        <p:txBody>
          <a:bodyPr wrap="square" rtlCol="0">
            <a:spAutoFit/>
          </a:bodyPr>
          <a:lstStyle/>
          <a:p>
            <a:r>
              <a:rPr lang="fr-FR" dirty="0" smtClean="0">
                <a:solidFill>
                  <a:srgbClr val="7030A0"/>
                </a:solidFill>
              </a:rPr>
              <a:t>II. Gestion de la mémoire</a:t>
            </a:r>
            <a:endParaRPr lang="fr-FR"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5698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777478"/>
            <a:ext cx="2880320" cy="830997"/>
          </a:xfrm>
          <a:prstGeom prst="rect">
            <a:avLst/>
          </a:prstGeom>
        </p:spPr>
        <p:txBody>
          <a:bodyPr wrap="square">
            <a:spAutoFit/>
          </a:bodyPr>
          <a:lstStyle/>
          <a:p>
            <a:r>
              <a:rPr lang="fr-FR" sz="1600" dirty="0">
                <a:latin typeface="Calibri" pitchFamily="34" charset="0"/>
                <a:cs typeface="Calibri" pitchFamily="34" charset="0"/>
              </a:rPr>
              <a:t>Zone créée au moment </a:t>
            </a:r>
            <a:r>
              <a:rPr lang="fr-FR" sz="1600" dirty="0" smtClean="0">
                <a:latin typeface="Calibri" pitchFamily="34" charset="0"/>
                <a:cs typeface="Calibri" pitchFamily="34" charset="0"/>
              </a:rPr>
              <a:t>du chargement </a:t>
            </a:r>
            <a:r>
              <a:rPr lang="fr-FR" sz="1600" dirty="0">
                <a:latin typeface="Calibri" pitchFamily="34" charset="0"/>
                <a:cs typeface="Calibri" pitchFamily="34" charset="0"/>
              </a:rPr>
              <a:t>en </a:t>
            </a:r>
            <a:r>
              <a:rPr lang="fr-FR" sz="1600" dirty="0" smtClean="0">
                <a:latin typeface="Calibri" pitchFamily="34" charset="0"/>
                <a:cs typeface="Calibri" pitchFamily="34" charset="0"/>
              </a:rPr>
              <a:t>mémoire (</a:t>
            </a:r>
            <a:r>
              <a:rPr lang="fr-FR" sz="1600" dirty="0">
                <a:latin typeface="Calibri" pitchFamily="34" charset="0"/>
                <a:cs typeface="Calibri" pitchFamily="34" charset="0"/>
              </a:rPr>
              <a:t>taille minimale)</a:t>
            </a:r>
          </a:p>
        </p:txBody>
      </p:sp>
      <p:sp>
        <p:nvSpPr>
          <p:cNvPr id="6" name="Rectangle 5"/>
          <p:cNvSpPr/>
          <p:nvPr/>
        </p:nvSpPr>
        <p:spPr>
          <a:xfrm>
            <a:off x="144016" y="3861048"/>
            <a:ext cx="2987824" cy="830997"/>
          </a:xfrm>
          <a:prstGeom prst="rect">
            <a:avLst/>
          </a:prstGeom>
        </p:spPr>
        <p:txBody>
          <a:bodyPr wrap="square">
            <a:spAutoFit/>
          </a:bodyPr>
          <a:lstStyle/>
          <a:p>
            <a:r>
              <a:rPr lang="fr-FR" sz="1600" dirty="0">
                <a:latin typeface="Calibri" pitchFamily="34" charset="0"/>
                <a:cs typeface="Calibri" pitchFamily="34" charset="0"/>
              </a:rPr>
              <a:t>Zones créées au moment </a:t>
            </a:r>
            <a:r>
              <a:rPr lang="fr-FR" sz="1600" dirty="0" smtClean="0">
                <a:latin typeface="Calibri" pitchFamily="34" charset="0"/>
                <a:cs typeface="Calibri" pitchFamily="34" charset="0"/>
              </a:rPr>
              <a:t>de la compilation: Fichier </a:t>
            </a:r>
            <a:r>
              <a:rPr lang="fr-FR" sz="1600" dirty="0">
                <a:latin typeface="Calibri" pitchFamily="34" charset="0"/>
                <a:cs typeface="Calibri" pitchFamily="34" charset="0"/>
              </a:rPr>
              <a:t>binaire exécutable </a:t>
            </a:r>
          </a:p>
        </p:txBody>
      </p:sp>
      <p:sp>
        <p:nvSpPr>
          <p:cNvPr id="7" name="Rectangle 6"/>
          <p:cNvSpPr/>
          <p:nvPr/>
        </p:nvSpPr>
        <p:spPr>
          <a:xfrm>
            <a:off x="7835062" y="2276872"/>
            <a:ext cx="1129425" cy="1077218"/>
          </a:xfrm>
          <a:prstGeom prst="rect">
            <a:avLst/>
          </a:prstGeom>
        </p:spPr>
        <p:txBody>
          <a:bodyPr wrap="square">
            <a:spAutoFit/>
          </a:bodyPr>
          <a:lstStyle/>
          <a:p>
            <a:r>
              <a:rPr lang="fr-FR" sz="1600" dirty="0">
                <a:latin typeface="Calibri" pitchFamily="34" charset="0"/>
                <a:cs typeface="Calibri" pitchFamily="34" charset="0"/>
              </a:rPr>
              <a:t>Zones </a:t>
            </a:r>
            <a:r>
              <a:rPr lang="fr-FR" sz="1600" dirty="0" smtClean="0">
                <a:latin typeface="Calibri" pitchFamily="34" charset="0"/>
                <a:cs typeface="Calibri" pitchFamily="34" charset="0"/>
              </a:rPr>
              <a:t>composant un </a:t>
            </a:r>
            <a:r>
              <a:rPr lang="fr-FR" sz="1600" dirty="0">
                <a:latin typeface="Calibri" pitchFamily="34" charset="0"/>
                <a:cs typeface="Calibri" pitchFamily="34" charset="0"/>
              </a:rPr>
              <a:t>processus </a:t>
            </a:r>
          </a:p>
        </p:txBody>
      </p:sp>
      <p:sp>
        <p:nvSpPr>
          <p:cNvPr id="10" name="Rectangle 9"/>
          <p:cNvSpPr/>
          <p:nvPr/>
        </p:nvSpPr>
        <p:spPr>
          <a:xfrm>
            <a:off x="1547664" y="131147"/>
            <a:ext cx="6336704" cy="369332"/>
          </a:xfrm>
          <a:prstGeom prst="rect">
            <a:avLst/>
          </a:prstGeom>
        </p:spPr>
        <p:txBody>
          <a:bodyPr wrap="square">
            <a:spAutoFit/>
          </a:bodyPr>
          <a:lstStyle/>
          <a:p>
            <a:r>
              <a:rPr lang="fr-FR" b="1" dirty="0">
                <a:solidFill>
                  <a:srgbClr val="7030A0"/>
                </a:solidFill>
                <a:latin typeface="Calibri" pitchFamily="34" charset="0"/>
                <a:cs typeface="Calibri" pitchFamily="34" charset="0"/>
              </a:rPr>
              <a:t>Architecture logicielle des processus informatiques </a:t>
            </a:r>
          </a:p>
        </p:txBody>
      </p:sp>
    </p:spTree>
    <p:extLst>
      <p:ext uri="{BB962C8B-B14F-4D97-AF65-F5344CB8AC3E}">
        <p14:creationId xmlns:p14="http://schemas.microsoft.com/office/powerpoint/2010/main" val="633494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012355"/>
            <a:ext cx="8856984" cy="3046988"/>
          </a:xfrm>
          <a:prstGeom prst="rect">
            <a:avLst/>
          </a:prstGeom>
        </p:spPr>
        <p:txBody>
          <a:bodyPr wrap="square">
            <a:spAutoFit/>
          </a:bodyPr>
          <a:lstStyle/>
          <a:p>
            <a:pPr>
              <a:lnSpc>
                <a:spcPct val="150000"/>
              </a:lnSpc>
            </a:pPr>
            <a:r>
              <a:rPr lang="fr-FR" sz="1600" b="1" dirty="0" smtClean="0">
                <a:solidFill>
                  <a:schemeClr val="accent1">
                    <a:lumMod val="75000"/>
                  </a:schemeClr>
                </a:solidFill>
                <a:latin typeface="Calibri" pitchFamily="34" charset="0"/>
                <a:cs typeface="Calibri" pitchFamily="34" charset="0"/>
              </a:rPr>
              <a:t>Mémoire Virtuelle: </a:t>
            </a:r>
            <a:r>
              <a:rPr lang="fr-FR" sz="1400" dirty="0" smtClean="0">
                <a:latin typeface="Calibri" pitchFamily="34" charset="0"/>
                <a:cs typeface="Calibri" pitchFamily="34" charset="0"/>
              </a:rPr>
              <a:t>Les processus sont composés de segments de code, de segments de données statiques et de segments de données dynamiques. Pour faciliter la gestion de l’espace mémoire pour tous les segments de tous les processus, la mémoire physique (mémoire vive + mémoire d’échange) est décomposée en pages (</a:t>
            </a:r>
            <a:r>
              <a:rPr lang="fr-FR" sz="1400" i="1" dirty="0" smtClean="0">
                <a:latin typeface="Calibri" pitchFamily="34" charset="0"/>
                <a:cs typeface="Calibri" pitchFamily="34" charset="0"/>
              </a:rPr>
              <a:t>page frames</a:t>
            </a:r>
            <a:r>
              <a:rPr lang="fr-FR" sz="1400" dirty="0" smtClean="0">
                <a:latin typeface="Calibri" pitchFamily="34" charset="0"/>
                <a:cs typeface="Calibri" pitchFamily="34" charset="0"/>
              </a:rPr>
              <a:t>) d’une taille constante (4Ko par exemple). Ces pages sont mises en correspondance avec les pages de la mémoire virtuelle (disque dur) qui est un espace mémoire adressable par un processus, indépendamment des autres processus et indépendamment de la mémoire physique. Ce mécanisme permet de ne charger en mémoire physique que les pages des segments concernés pour l’exécution immédiate. On a donc la possibilité </a:t>
            </a:r>
            <a:r>
              <a:rPr lang="fr-FR" sz="1400" dirty="0">
                <a:latin typeface="Calibri" pitchFamily="34" charset="0"/>
                <a:cs typeface="Calibri" pitchFamily="34" charset="0"/>
              </a:rPr>
              <a:t>d’exécuter des programmes dont la taille est bien supérieure à celle de la mémoire </a:t>
            </a:r>
            <a:r>
              <a:rPr lang="fr-FR" sz="1400" dirty="0" smtClean="0">
                <a:latin typeface="Calibri" pitchFamily="34" charset="0"/>
                <a:cs typeface="Calibri" pitchFamily="34" charset="0"/>
              </a:rPr>
              <a:t>vive.  Sur </a:t>
            </a:r>
            <a:r>
              <a:rPr lang="fr-FR" sz="1400" dirty="0">
                <a:latin typeface="Calibri" pitchFamily="34" charset="0"/>
                <a:cs typeface="Calibri" pitchFamily="34" charset="0"/>
              </a:rPr>
              <a:t>les ordinateurs actuels, l’espace mémoire virtuel projeté pour un processus peut atteindre plusieurs </a:t>
            </a:r>
            <a:r>
              <a:rPr lang="fr-FR" sz="1400" dirty="0" smtClean="0">
                <a:latin typeface="Calibri" pitchFamily="34" charset="0"/>
                <a:cs typeface="Calibri" pitchFamily="34" charset="0"/>
              </a:rPr>
              <a:t>Go.</a:t>
            </a:r>
            <a:endParaRPr lang="fr-FR" sz="1400" dirty="0">
              <a:latin typeface="Calibri" pitchFamily="34" charset="0"/>
              <a:cs typeface="Calibri" pitchFamily="34" charset="0"/>
            </a:endParaRPr>
          </a:p>
        </p:txBody>
      </p:sp>
      <p:sp>
        <p:nvSpPr>
          <p:cNvPr id="4" name="TextBox 3"/>
          <p:cNvSpPr txBox="1"/>
          <p:nvPr/>
        </p:nvSpPr>
        <p:spPr>
          <a:xfrm>
            <a:off x="755576" y="908720"/>
            <a:ext cx="2808312" cy="369332"/>
          </a:xfrm>
          <a:prstGeom prst="rect">
            <a:avLst/>
          </a:prstGeom>
          <a:noFill/>
        </p:spPr>
        <p:txBody>
          <a:bodyPr wrap="square" rtlCol="0">
            <a:spAutoFit/>
          </a:bodyPr>
          <a:lstStyle/>
          <a:p>
            <a:r>
              <a:rPr lang="fr-FR" dirty="0" smtClean="0">
                <a:solidFill>
                  <a:srgbClr val="7030A0"/>
                </a:solidFill>
              </a:rPr>
              <a:t>II. Gestion de la mémoire</a:t>
            </a:r>
            <a:endParaRPr lang="fr-FR" dirty="0">
              <a:solidFill>
                <a:srgbClr val="7030A0"/>
              </a:solidFill>
            </a:endParaRPr>
          </a:p>
        </p:txBody>
      </p:sp>
    </p:spTree>
    <p:extLst>
      <p:ext uri="{BB962C8B-B14F-4D97-AF65-F5344CB8AC3E}">
        <p14:creationId xmlns:p14="http://schemas.microsoft.com/office/powerpoint/2010/main" val="125662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13" y="908720"/>
            <a:ext cx="885698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76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8856984" cy="3693319"/>
          </a:xfrm>
          <a:prstGeom prst="rect">
            <a:avLst/>
          </a:prstGeom>
        </p:spPr>
        <p:txBody>
          <a:bodyPr wrap="square">
            <a:spAutoFit/>
          </a:bodyPr>
          <a:lstStyle/>
          <a:p>
            <a:pPr>
              <a:lnSpc>
                <a:spcPct val="150000"/>
              </a:lnSpc>
            </a:pPr>
            <a:r>
              <a:rPr lang="fr-FR" sz="1600" b="1" dirty="0" smtClean="0">
                <a:solidFill>
                  <a:schemeClr val="accent1">
                    <a:lumMod val="75000"/>
                  </a:schemeClr>
                </a:solidFill>
                <a:latin typeface="Calibri" pitchFamily="34" charset="0"/>
                <a:cs typeface="Calibri" pitchFamily="34" charset="0"/>
              </a:rPr>
              <a:t>Exemple:</a:t>
            </a:r>
            <a:r>
              <a:rPr lang="fr-FR" sz="1600" b="1" dirty="0" smtClean="0">
                <a:latin typeface="Calibri" pitchFamily="34" charset="0"/>
                <a:cs typeface="Calibri" pitchFamily="34" charset="0"/>
              </a:rPr>
              <a:t> </a:t>
            </a:r>
            <a:r>
              <a:rPr lang="fr-FR" sz="1400" dirty="0" smtClean="0">
                <a:latin typeface="Calibri" pitchFamily="34" charset="0"/>
                <a:cs typeface="Calibri" pitchFamily="34" charset="0"/>
              </a:rPr>
              <a:t>On considère un ordinateur dont le système d'exploitation est multitâche. La mémoire physique totale est de 32Mo. La mémoire vive (RAM) et la mémoire d'échange (swap) sont composées de 16 Mo chacune répartie en pages de 4Ko. Le système d'exploitation possède, pour lui tout seul, les 6Mo supérieurs (10 à 16 Mo) de la mémoire vive. Cinq processus utilisateurs se partagent la mémoire vive restante (10Mo) sous le contrôle du système d'exploitation. Le premier processus utilisateur a besoin de placer 4 Mo de données statiques, 512Ko de code (pour les instructions) et      8 Ko pour sa zone initiale de données dynamiques (pile initiale de 8Ko,tas nul) en mémoire vive. Les autres processus utilisateur sont identiques entre eux, à savoir: 1Mo pour les données statiques, 256Ko pour le code et 8Ko pour la pile initiale. </a:t>
            </a:r>
          </a:p>
          <a:p>
            <a:pPr marL="342900" indent="-342900">
              <a:lnSpc>
                <a:spcPct val="150000"/>
              </a:lnSpc>
              <a:buFontTx/>
              <a:buAutoNum type="alphaLcParenR"/>
            </a:pPr>
            <a:r>
              <a:rPr lang="fr-FR" sz="1400" dirty="0" smtClean="0">
                <a:latin typeface="Calibri" pitchFamily="34" charset="0"/>
                <a:cs typeface="Calibri" pitchFamily="34" charset="0"/>
              </a:rPr>
              <a:t>Combien de pages sont nécessaires à chaque processus utilisateur? (Remarque 1Mo=1024Ko). </a:t>
            </a:r>
          </a:p>
          <a:p>
            <a:pPr marL="342900" indent="-342900">
              <a:lnSpc>
                <a:spcPct val="150000"/>
              </a:lnSpc>
              <a:buAutoNum type="alphaLcParenR"/>
            </a:pPr>
            <a:r>
              <a:rPr lang="fr-FR" sz="1400" dirty="0" smtClean="0">
                <a:latin typeface="Calibri" pitchFamily="34" charset="0"/>
                <a:cs typeface="Calibri" pitchFamily="34" charset="0"/>
              </a:rPr>
              <a:t>Dans le cas où le premier processus utilisateur fait une requête d'allocation de mémoire de données dynamiques, </a:t>
            </a:r>
            <a:r>
              <a:rPr lang="fr-FR" sz="1400" dirty="0">
                <a:latin typeface="Calibri" pitchFamily="34" charset="0"/>
                <a:cs typeface="Calibri" pitchFamily="34" charset="0"/>
              </a:rPr>
              <a:t>c</a:t>
            </a:r>
            <a:r>
              <a:rPr lang="fr-FR" sz="1400" dirty="0" smtClean="0">
                <a:latin typeface="Calibri" pitchFamily="34" charset="0"/>
                <a:cs typeface="Calibri" pitchFamily="34" charset="0"/>
              </a:rPr>
              <a:t>ombien d'octets peuvent-ils  lui être alloués sans faire appel à la mémoire d'échange? </a:t>
            </a:r>
            <a:endParaRPr lang="fr-FR" sz="1400" dirty="0">
              <a:latin typeface="Calibri" pitchFamily="34" charset="0"/>
              <a:cs typeface="Calibri" pitchFamily="34" charset="0"/>
            </a:endParaRPr>
          </a:p>
        </p:txBody>
      </p:sp>
    </p:spTree>
    <p:extLst>
      <p:ext uri="{BB962C8B-B14F-4D97-AF65-F5344CB8AC3E}">
        <p14:creationId xmlns:p14="http://schemas.microsoft.com/office/powerpoint/2010/main" val="295151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21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29640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004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73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48680"/>
            <a:ext cx="4354077" cy="523220"/>
          </a:xfrm>
          <a:prstGeom prst="rect">
            <a:avLst/>
          </a:prstGeom>
        </p:spPr>
        <p:txBody>
          <a:bodyPr wrap="none">
            <a:spAutoFit/>
          </a:bodyPr>
          <a:lstStyle/>
          <a:p>
            <a:r>
              <a:rPr lang="fr-FR" sz="2800" dirty="0" smtClean="0">
                <a:solidFill>
                  <a:schemeClr val="accent1"/>
                </a:solidFill>
                <a:latin typeface="+mj-lt"/>
                <a:ea typeface="+mj-ea"/>
                <a:cs typeface="+mj-cs"/>
              </a:rPr>
              <a:t>Gestion de la Concurrence</a:t>
            </a:r>
            <a:endParaRPr lang="fr-FR" sz="2800" dirty="0">
              <a:solidFill>
                <a:schemeClr val="accent1"/>
              </a:solidFill>
              <a:latin typeface="+mj-lt"/>
              <a:ea typeface="+mj-ea"/>
              <a:cs typeface="+mj-cs"/>
            </a:endParaRPr>
          </a:p>
        </p:txBody>
      </p:sp>
      <p:sp>
        <p:nvSpPr>
          <p:cNvPr id="2" name="Rectangle 1"/>
          <p:cNvSpPr/>
          <p:nvPr/>
        </p:nvSpPr>
        <p:spPr>
          <a:xfrm>
            <a:off x="358582" y="1484784"/>
            <a:ext cx="8533898" cy="830997"/>
          </a:xfrm>
          <a:prstGeom prst="rect">
            <a:avLst/>
          </a:prstGeom>
        </p:spPr>
        <p:txBody>
          <a:bodyPr wrap="square">
            <a:spAutoFit/>
          </a:bodyPr>
          <a:lstStyle/>
          <a:p>
            <a:r>
              <a:rPr lang="fr-FR" sz="1600" dirty="0"/>
              <a:t>La </a:t>
            </a:r>
            <a:r>
              <a:rPr lang="fr-FR" sz="1600" b="1" dirty="0"/>
              <a:t>programmation concurrente</a:t>
            </a:r>
            <a:r>
              <a:rPr lang="fr-FR" sz="1600" dirty="0"/>
              <a:t> </a:t>
            </a:r>
            <a:r>
              <a:rPr lang="fr-FR" sz="1600" dirty="0" smtClean="0"/>
              <a:t>tient compte</a:t>
            </a:r>
            <a:r>
              <a:rPr lang="fr-FR" sz="1600" dirty="0"/>
              <a:t>, dans un programme, de l'existence de plusieurs piles sémantiques qui peuvent être </a:t>
            </a:r>
            <a:r>
              <a:rPr lang="fr-FR" sz="1600" dirty="0" smtClean="0"/>
              <a:t> appelées</a:t>
            </a:r>
            <a:r>
              <a:rPr lang="fr-FR" sz="1600" dirty="0"/>
              <a:t> </a:t>
            </a:r>
            <a:r>
              <a:rPr lang="fr-FR" sz="1600" dirty="0" smtClean="0">
                <a:hlinkClick r:id="rId2" tooltip="Processus léger"/>
              </a:rPr>
              <a:t>threads</a:t>
            </a:r>
            <a:r>
              <a:rPr lang="fr-FR" sz="1600" dirty="0"/>
              <a:t> </a:t>
            </a:r>
            <a:r>
              <a:rPr lang="fr-FR" sz="1600" dirty="0" smtClean="0"/>
              <a:t>ou </a:t>
            </a:r>
            <a:r>
              <a:rPr lang="fr-FR" sz="1600" dirty="0" smtClean="0">
                <a:hlinkClick r:id="rId3" tooltip="Processus informatique"/>
              </a:rPr>
              <a:t>processus</a:t>
            </a:r>
            <a:r>
              <a:rPr lang="fr-FR" sz="1600" dirty="0" smtClean="0"/>
              <a:t>. </a:t>
            </a:r>
            <a:r>
              <a:rPr lang="fr-FR" sz="1600" dirty="0"/>
              <a:t>Elles sont matérialisées en machine par une </a:t>
            </a:r>
            <a:r>
              <a:rPr lang="fr-FR" sz="1600" dirty="0">
                <a:hlinkClick r:id="rId4" tooltip="Pile d'exécution"/>
              </a:rPr>
              <a:t>pile d'exécution</a:t>
            </a:r>
            <a:r>
              <a:rPr lang="fr-FR" sz="1600" dirty="0"/>
              <a:t> et un ensemble de données privées.</a:t>
            </a:r>
          </a:p>
        </p:txBody>
      </p:sp>
      <p:sp>
        <p:nvSpPr>
          <p:cNvPr id="4" name="Rectangle 3"/>
          <p:cNvSpPr/>
          <p:nvPr/>
        </p:nvSpPr>
        <p:spPr>
          <a:xfrm>
            <a:off x="395536" y="2423790"/>
            <a:ext cx="8568952" cy="1077218"/>
          </a:xfrm>
          <a:prstGeom prst="rect">
            <a:avLst/>
          </a:prstGeom>
        </p:spPr>
        <p:txBody>
          <a:bodyPr wrap="square">
            <a:spAutoFit/>
          </a:bodyPr>
          <a:lstStyle/>
          <a:p>
            <a:r>
              <a:rPr lang="fr-FR" sz="1600" dirty="0"/>
              <a:t>La concurrence est indispensable lorsque l'on souhaite écrire des programmes interagissant avec le monde réel (qui est concurrent) ou tirant parti de multiples unités centrales (couplées, comme dans un système multiprocesseurs, ou distribuées, éventuellement en grille ou en grappe).</a:t>
            </a:r>
          </a:p>
        </p:txBody>
      </p:sp>
      <p:sp>
        <p:nvSpPr>
          <p:cNvPr id="5" name="Rectangle 4"/>
          <p:cNvSpPr/>
          <p:nvPr/>
        </p:nvSpPr>
        <p:spPr>
          <a:xfrm>
            <a:off x="395536" y="3815169"/>
            <a:ext cx="8496944" cy="2308324"/>
          </a:xfrm>
          <a:prstGeom prst="rect">
            <a:avLst/>
          </a:prstGeom>
        </p:spPr>
        <p:txBody>
          <a:bodyPr wrap="square">
            <a:spAutoFit/>
          </a:bodyPr>
          <a:lstStyle/>
          <a:p>
            <a:r>
              <a:rPr lang="fr-FR" sz="1600" dirty="0"/>
              <a:t>On distingue trois types de </a:t>
            </a:r>
            <a:r>
              <a:rPr lang="fr-FR" sz="1600" dirty="0" smtClean="0"/>
              <a:t>concurrence:</a:t>
            </a:r>
          </a:p>
          <a:p>
            <a:endParaRPr lang="fr-FR" sz="1600" dirty="0"/>
          </a:p>
          <a:p>
            <a:r>
              <a:rPr lang="fr-FR" sz="1600" dirty="0" smtClean="0"/>
              <a:t>1. Disjointe: </a:t>
            </a:r>
            <a:r>
              <a:rPr lang="fr-FR" sz="1600" dirty="0"/>
              <a:t>L</a:t>
            </a:r>
            <a:r>
              <a:rPr lang="fr-FR" sz="1600" dirty="0" smtClean="0"/>
              <a:t>es </a:t>
            </a:r>
            <a:r>
              <a:rPr lang="fr-FR" sz="1600" dirty="0"/>
              <a:t>entités concurrentes ne communiquent et n'interagissent </a:t>
            </a:r>
            <a:r>
              <a:rPr lang="fr-FR" sz="1600" dirty="0" smtClean="0"/>
              <a:t>pas.</a:t>
            </a:r>
            <a:endParaRPr lang="fr-FR" sz="1600" dirty="0"/>
          </a:p>
          <a:p>
            <a:r>
              <a:rPr lang="fr-FR" sz="1600" dirty="0" smtClean="0"/>
              <a:t>2. Compétitive: </a:t>
            </a:r>
            <a:r>
              <a:rPr lang="fr-FR" sz="1600" dirty="0"/>
              <a:t>U</a:t>
            </a:r>
            <a:r>
              <a:rPr lang="fr-FR" sz="1600" dirty="0" smtClean="0"/>
              <a:t>n </a:t>
            </a:r>
            <a:r>
              <a:rPr lang="fr-FR" sz="1600" dirty="0"/>
              <a:t>ensemble d'entités concurrentes en compétition pour l'accès à certaines ressources partagées (par exemple le temps CPU, un port d'entrées/sorties, une zone mémoire</a:t>
            </a:r>
            <a:r>
              <a:rPr lang="fr-FR" sz="1600" dirty="0" smtClean="0"/>
              <a:t>).</a:t>
            </a:r>
            <a:endParaRPr lang="fr-FR" sz="1600" dirty="0"/>
          </a:p>
          <a:p>
            <a:r>
              <a:rPr lang="fr-FR" sz="1600" dirty="0" smtClean="0"/>
              <a:t>3. Coopérative: </a:t>
            </a:r>
            <a:r>
              <a:rPr lang="fr-FR" sz="1600" dirty="0"/>
              <a:t>U</a:t>
            </a:r>
            <a:r>
              <a:rPr lang="fr-FR" sz="1600" dirty="0" smtClean="0"/>
              <a:t>n </a:t>
            </a:r>
            <a:r>
              <a:rPr lang="fr-FR" sz="1600" dirty="0"/>
              <a:t>ensemble d'entités concurrentes qui coopèrent pour atteindre un objectif commun. Des échanges ont lieu entre les processus. La coopération est un élément primordial de la programmation concurrente.</a:t>
            </a:r>
          </a:p>
        </p:txBody>
      </p:sp>
    </p:spTree>
    <p:extLst>
      <p:ext uri="{BB962C8B-B14F-4D97-AF65-F5344CB8AC3E}">
        <p14:creationId xmlns:p14="http://schemas.microsoft.com/office/powerpoint/2010/main" val="230528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13118"/>
            <a:ext cx="8784976" cy="1815882"/>
          </a:xfrm>
          <a:prstGeom prst="rect">
            <a:avLst/>
          </a:prstGeom>
        </p:spPr>
        <p:txBody>
          <a:bodyPr wrap="square">
            <a:spAutoFit/>
          </a:bodyPr>
          <a:lstStyle/>
          <a:p>
            <a:r>
              <a:rPr lang="fr-FR" sz="1600" dirty="0"/>
              <a:t>Les techniques spécifiques pour le traitement de la concurrence </a:t>
            </a:r>
            <a:r>
              <a:rPr lang="fr-FR" sz="1600" dirty="0" smtClean="0"/>
              <a:t>sont:</a:t>
            </a:r>
          </a:p>
          <a:p>
            <a:endParaRPr lang="fr-FR" sz="1600" dirty="0"/>
          </a:p>
          <a:p>
            <a:r>
              <a:rPr lang="fr-FR" sz="1600" dirty="0" smtClean="0">
                <a:solidFill>
                  <a:srgbClr val="FF0000"/>
                </a:solidFill>
              </a:rPr>
              <a:t>1. </a:t>
            </a:r>
            <a:r>
              <a:rPr lang="fr-FR" sz="1600" dirty="0" smtClean="0"/>
              <a:t>Concurrence </a:t>
            </a:r>
            <a:r>
              <a:rPr lang="fr-FR" sz="1600" dirty="0"/>
              <a:t>déclarative (langage fonctionnel étendu avec des threads)</a:t>
            </a:r>
          </a:p>
          <a:p>
            <a:r>
              <a:rPr lang="fr-FR" sz="1600" dirty="0" smtClean="0">
                <a:solidFill>
                  <a:srgbClr val="FF0000"/>
                </a:solidFill>
              </a:rPr>
              <a:t>2. </a:t>
            </a:r>
            <a:r>
              <a:rPr lang="fr-FR" sz="1600" dirty="0"/>
              <a:t>C</a:t>
            </a:r>
            <a:r>
              <a:rPr lang="fr-FR" sz="1600" dirty="0" smtClean="0"/>
              <a:t>oncurrence </a:t>
            </a:r>
            <a:r>
              <a:rPr lang="fr-FR" sz="1600" dirty="0"/>
              <a:t>en programmation logique</a:t>
            </a:r>
          </a:p>
          <a:p>
            <a:r>
              <a:rPr lang="fr-FR" sz="1600" dirty="0" smtClean="0">
                <a:solidFill>
                  <a:srgbClr val="FF0000"/>
                </a:solidFill>
              </a:rPr>
              <a:t>3. </a:t>
            </a:r>
            <a:r>
              <a:rPr lang="fr-FR" sz="1600" dirty="0"/>
              <a:t>C</a:t>
            </a:r>
            <a:r>
              <a:rPr lang="fr-FR" sz="1600" dirty="0" smtClean="0"/>
              <a:t>oncurrence </a:t>
            </a:r>
            <a:r>
              <a:rPr lang="fr-FR" sz="1600" dirty="0"/>
              <a:t>déclarative avec des ports et envoi de messages</a:t>
            </a:r>
          </a:p>
          <a:p>
            <a:r>
              <a:rPr lang="fr-FR" sz="1600" dirty="0" smtClean="0">
                <a:solidFill>
                  <a:srgbClr val="FF0000"/>
                </a:solidFill>
              </a:rPr>
              <a:t>4. </a:t>
            </a:r>
            <a:r>
              <a:rPr lang="fr-FR" sz="1600" dirty="0" smtClean="0"/>
              <a:t>Concurrence </a:t>
            </a:r>
            <a:r>
              <a:rPr lang="fr-FR" sz="1600" dirty="0"/>
              <a:t>impérative avec ports et envoi de messages</a:t>
            </a:r>
          </a:p>
          <a:p>
            <a:r>
              <a:rPr lang="fr-FR" sz="1600" dirty="0" smtClean="0">
                <a:solidFill>
                  <a:srgbClr val="FF0000"/>
                </a:solidFill>
              </a:rPr>
              <a:t>5. </a:t>
            </a:r>
            <a:r>
              <a:rPr lang="fr-FR" sz="1600" dirty="0" smtClean="0"/>
              <a:t>Concurrence </a:t>
            </a:r>
            <a:r>
              <a:rPr lang="fr-FR" sz="1600" dirty="0"/>
              <a:t>impérative avec mémoire partagée</a:t>
            </a:r>
          </a:p>
        </p:txBody>
      </p:sp>
      <p:sp>
        <p:nvSpPr>
          <p:cNvPr id="3" name="Rectangle 2"/>
          <p:cNvSpPr/>
          <p:nvPr/>
        </p:nvSpPr>
        <p:spPr>
          <a:xfrm>
            <a:off x="323528" y="3546882"/>
            <a:ext cx="8568952" cy="1323439"/>
          </a:xfrm>
          <a:prstGeom prst="rect">
            <a:avLst/>
          </a:prstGeom>
        </p:spPr>
        <p:txBody>
          <a:bodyPr wrap="square">
            <a:spAutoFit/>
          </a:bodyPr>
          <a:lstStyle/>
          <a:p>
            <a:r>
              <a:rPr lang="fr-FR" sz="1600" dirty="0"/>
              <a:t>Les problèmes induits par la concurrence se manifestent dans les cas de la concurrence compétitive et coopérative. À cause de l'indéterminisme de l'exécution, l'accès à des données partagées par les entités concurrentes peut conduire à des incohérences au niveau des relations liant ces données. Pour cela, on a </a:t>
            </a:r>
            <a:r>
              <a:rPr lang="fr-FR" sz="1600" dirty="0" smtClean="0"/>
              <a:t>différentes </a:t>
            </a:r>
            <a:r>
              <a:rPr lang="fr-FR" sz="1600" dirty="0"/>
              <a:t>primitives de synchronisation comme les </a:t>
            </a:r>
            <a:r>
              <a:rPr lang="fr-FR" sz="1600" dirty="0" err="1">
                <a:hlinkClick r:id="rId2" tooltip="Exclusion mutuelle"/>
              </a:rPr>
              <a:t>mutex</a:t>
            </a:r>
            <a:r>
              <a:rPr lang="fr-FR" sz="1600" dirty="0"/>
              <a:t>, les </a:t>
            </a:r>
            <a:r>
              <a:rPr lang="fr-FR" sz="1600" dirty="0">
                <a:hlinkClick r:id="rId3" tooltip="Moniteur (informatique)"/>
              </a:rPr>
              <a:t>moniteurs</a:t>
            </a:r>
            <a:r>
              <a:rPr lang="fr-FR" sz="1600" dirty="0"/>
              <a:t> ou encore les </a:t>
            </a:r>
            <a:r>
              <a:rPr lang="fr-FR" sz="1600" dirty="0">
                <a:hlinkClick r:id="rId4" tooltip="Sémaphore (informatique)"/>
              </a:rPr>
              <a:t>sémaphores</a:t>
            </a:r>
            <a:r>
              <a:rPr lang="fr-FR" sz="1600" dirty="0"/>
              <a:t>. </a:t>
            </a:r>
          </a:p>
        </p:txBody>
      </p:sp>
      <p:sp>
        <p:nvSpPr>
          <p:cNvPr id="4" name="Rectangle 3"/>
          <p:cNvSpPr/>
          <p:nvPr/>
        </p:nvSpPr>
        <p:spPr>
          <a:xfrm>
            <a:off x="287524" y="5013176"/>
            <a:ext cx="8568952" cy="1077218"/>
          </a:xfrm>
          <a:prstGeom prst="rect">
            <a:avLst/>
          </a:prstGeom>
        </p:spPr>
        <p:txBody>
          <a:bodyPr wrap="square">
            <a:spAutoFit/>
          </a:bodyPr>
          <a:lstStyle/>
          <a:p>
            <a:r>
              <a:rPr lang="fr-FR" sz="1600" dirty="0" err="1">
                <a:solidFill>
                  <a:srgbClr val="00B0F0"/>
                </a:solidFill>
              </a:rPr>
              <a:t>I</a:t>
            </a:r>
            <a:r>
              <a:rPr lang="fr-FR" sz="1600" dirty="0" err="1" smtClean="0">
                <a:solidFill>
                  <a:srgbClr val="00B0F0"/>
                </a:solidFill>
              </a:rPr>
              <a:t>nterblocage</a:t>
            </a:r>
            <a:r>
              <a:rPr lang="fr-FR" sz="1600" dirty="0"/>
              <a:t> (</a:t>
            </a:r>
            <a:r>
              <a:rPr lang="fr-FR" sz="1600" dirty="0" err="1"/>
              <a:t>deadlock</a:t>
            </a:r>
            <a:r>
              <a:rPr lang="fr-FR" sz="1600" dirty="0"/>
              <a:t>) est un phénomène qui peut survenir en </a:t>
            </a:r>
            <a:r>
              <a:rPr lang="fr-FR" sz="1600" dirty="0">
                <a:hlinkClick r:id="rId5" tooltip="Programmation concurrente"/>
              </a:rPr>
              <a:t>programmation concurrente</a:t>
            </a:r>
            <a:r>
              <a:rPr lang="fr-FR" sz="1600" dirty="0"/>
              <a:t>. L'</a:t>
            </a:r>
            <a:r>
              <a:rPr lang="fr-FR" sz="1600" dirty="0" err="1"/>
              <a:t>interblocage</a:t>
            </a:r>
            <a:r>
              <a:rPr lang="fr-FR" sz="1600" dirty="0"/>
              <a:t> se produit lorsque deux </a:t>
            </a:r>
            <a:r>
              <a:rPr lang="fr-FR" sz="1600" dirty="0">
                <a:hlinkClick r:id="rId6" tooltip="Processus (informatique)"/>
              </a:rPr>
              <a:t>processus</a:t>
            </a:r>
            <a:r>
              <a:rPr lang="fr-FR" sz="1600" dirty="0"/>
              <a:t> concurrents s'attendent mutuellement. Les processus bloqués dans cet état le sont définitivement, il s'agit donc d'une situation catastrophique. </a:t>
            </a:r>
          </a:p>
        </p:txBody>
      </p:sp>
    </p:spTree>
    <p:extLst>
      <p:ext uri="{BB962C8B-B14F-4D97-AF65-F5344CB8AC3E}">
        <p14:creationId xmlns:p14="http://schemas.microsoft.com/office/powerpoint/2010/main" val="1046289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556792"/>
            <a:ext cx="8568952" cy="584775"/>
          </a:xfrm>
          <a:prstGeom prst="rect">
            <a:avLst/>
          </a:prstGeom>
        </p:spPr>
        <p:txBody>
          <a:bodyPr wrap="square">
            <a:spAutoFit/>
          </a:bodyPr>
          <a:lstStyle/>
          <a:p>
            <a:r>
              <a:rPr lang="fr-FR" sz="1600" dirty="0">
                <a:hlinkClick r:id="rId2" tooltip="Famine (informatique)"/>
              </a:rPr>
              <a:t>Famines</a:t>
            </a:r>
            <a:r>
              <a:rPr lang="fr-FR" sz="1600" dirty="0"/>
              <a:t> (</a:t>
            </a:r>
            <a:r>
              <a:rPr lang="fr-FR" sz="1600" dirty="0" err="1"/>
              <a:t>livelocks</a:t>
            </a:r>
            <a:r>
              <a:rPr lang="fr-FR" sz="1600" dirty="0"/>
              <a:t>) d'une entité (processus ou thread) essayant d'acquérir une ressource, mais jamais ordonnancé au moment où elle est disponible.</a:t>
            </a:r>
          </a:p>
        </p:txBody>
      </p:sp>
      <p:sp>
        <p:nvSpPr>
          <p:cNvPr id="6" name="Rectangle 5"/>
          <p:cNvSpPr/>
          <p:nvPr/>
        </p:nvSpPr>
        <p:spPr>
          <a:xfrm>
            <a:off x="323528" y="2276872"/>
            <a:ext cx="8424936" cy="584775"/>
          </a:xfrm>
          <a:prstGeom prst="rect">
            <a:avLst/>
          </a:prstGeom>
        </p:spPr>
        <p:txBody>
          <a:bodyPr wrap="square">
            <a:spAutoFit/>
          </a:bodyPr>
          <a:lstStyle/>
          <a:p>
            <a:r>
              <a:rPr lang="fr-FR" sz="1600" dirty="0"/>
              <a:t>Pour chaque type de programmation concurrente, on dispose d'abstractions de haut niveau facilitant l'écriture de programmes concurrents.</a:t>
            </a:r>
          </a:p>
        </p:txBody>
      </p:sp>
      <p:sp>
        <p:nvSpPr>
          <p:cNvPr id="7" name="Rectangle 6"/>
          <p:cNvSpPr/>
          <p:nvPr/>
        </p:nvSpPr>
        <p:spPr>
          <a:xfrm>
            <a:off x="323528" y="2937718"/>
            <a:ext cx="8208912" cy="1077218"/>
          </a:xfrm>
          <a:prstGeom prst="rect">
            <a:avLst/>
          </a:prstGeom>
        </p:spPr>
        <p:txBody>
          <a:bodyPr wrap="square">
            <a:spAutoFit/>
          </a:bodyPr>
          <a:lstStyle/>
          <a:p>
            <a:r>
              <a:rPr lang="fr-FR" sz="1600" dirty="0"/>
              <a:t>Les systèmes transactionnels, utilisés principalement pour des </a:t>
            </a:r>
            <a:r>
              <a:rPr lang="fr-FR" sz="1600" dirty="0">
                <a:hlinkClick r:id="rId3" tooltip="Base de données relationnelle"/>
              </a:rPr>
              <a:t>bases de données</a:t>
            </a:r>
            <a:r>
              <a:rPr lang="fr-FR" sz="1600" dirty="0"/>
              <a:t> partagées, s'appuient sur la théorie de la </a:t>
            </a:r>
            <a:r>
              <a:rPr lang="fr-FR" sz="1600" dirty="0" err="1"/>
              <a:t>sérialisabilité</a:t>
            </a:r>
            <a:r>
              <a:rPr lang="fr-FR" sz="1600" dirty="0"/>
              <a:t> pour garantir un accès concurrent à des ressources </a:t>
            </a:r>
            <a:r>
              <a:rPr lang="fr-FR" sz="1600" dirty="0" smtClean="0"/>
              <a:t>partagées.</a:t>
            </a:r>
            <a:r>
              <a:rPr lang="fr-FR" sz="1600" dirty="0"/>
              <a:t> </a:t>
            </a:r>
            <a:r>
              <a:rPr lang="fr-FR" sz="1600" dirty="0" smtClean="0"/>
              <a:t>On parle de mémoire transactionnelle Logicielle. (STM)</a:t>
            </a:r>
            <a:endParaRPr lang="fr-FR" sz="1600" dirty="0"/>
          </a:p>
        </p:txBody>
      </p:sp>
      <p:sp>
        <p:nvSpPr>
          <p:cNvPr id="8" name="Rectangle 7"/>
          <p:cNvSpPr/>
          <p:nvPr/>
        </p:nvSpPr>
        <p:spPr>
          <a:xfrm>
            <a:off x="251520" y="4111912"/>
            <a:ext cx="8640960" cy="1077218"/>
          </a:xfrm>
          <a:prstGeom prst="rect">
            <a:avLst/>
          </a:prstGeom>
        </p:spPr>
        <p:txBody>
          <a:bodyPr wrap="square">
            <a:spAutoFit/>
          </a:bodyPr>
          <a:lstStyle/>
          <a:p>
            <a:r>
              <a:rPr lang="fr-FR" sz="1600" dirty="0"/>
              <a:t>Dans le cas de processus en coopération en vue d'un but commun, au moins deux techniques ont fait leurs </a:t>
            </a:r>
            <a:r>
              <a:rPr lang="fr-FR" sz="1600" dirty="0" smtClean="0"/>
              <a:t>preuves: </a:t>
            </a:r>
            <a:r>
              <a:rPr lang="fr-FR" sz="1600" dirty="0"/>
              <a:t>L</a:t>
            </a:r>
            <a:r>
              <a:rPr lang="fr-FR" sz="1600" dirty="0" smtClean="0"/>
              <a:t>a </a:t>
            </a:r>
            <a:r>
              <a:rPr lang="fr-FR" sz="1600" dirty="0"/>
              <a:t>communication </a:t>
            </a:r>
            <a:r>
              <a:rPr lang="fr-FR" sz="1600" dirty="0" err="1"/>
              <a:t>inter-processus</a:t>
            </a:r>
            <a:r>
              <a:rPr lang="fr-FR" sz="1600" dirty="0"/>
              <a:t> utilisant exclusivement l'envoi de </a:t>
            </a:r>
            <a:r>
              <a:rPr lang="fr-FR" sz="1600" dirty="0" smtClean="0"/>
              <a:t>messages et </a:t>
            </a:r>
            <a:r>
              <a:rPr lang="fr-FR" sz="1600" dirty="0"/>
              <a:t>la synchronisation </a:t>
            </a:r>
            <a:r>
              <a:rPr lang="fr-FR" sz="1600" dirty="0" err="1"/>
              <a:t>dataflow</a:t>
            </a:r>
            <a:r>
              <a:rPr lang="fr-FR" sz="1600" dirty="0"/>
              <a:t>, c’est-à-dire l'ordonnancement dynamique des threads en fonction de la disponibilité des </a:t>
            </a:r>
            <a:r>
              <a:rPr lang="fr-FR" sz="1600" dirty="0" smtClean="0"/>
              <a:t>données. </a:t>
            </a:r>
            <a:endParaRPr lang="fr-FR" sz="1600" dirty="0"/>
          </a:p>
        </p:txBody>
      </p:sp>
    </p:spTree>
    <p:extLst>
      <p:ext uri="{BB962C8B-B14F-4D97-AF65-F5344CB8AC3E}">
        <p14:creationId xmlns:p14="http://schemas.microsoft.com/office/powerpoint/2010/main" val="9234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5" y="655658"/>
            <a:ext cx="892899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520" y="188640"/>
            <a:ext cx="2808312" cy="369332"/>
          </a:xfrm>
          <a:prstGeom prst="rect">
            <a:avLst/>
          </a:prstGeom>
          <a:noFill/>
        </p:spPr>
        <p:txBody>
          <a:bodyPr wrap="square" rtlCol="0">
            <a:spAutoFit/>
          </a:bodyPr>
          <a:lstStyle/>
          <a:p>
            <a:r>
              <a:rPr lang="fr-FR" dirty="0" smtClean="0">
                <a:solidFill>
                  <a:srgbClr val="7030A0"/>
                </a:solidFill>
              </a:rPr>
              <a:t>I. Introduction</a:t>
            </a:r>
            <a:endParaRPr lang="fr-FR" dirty="0">
              <a:solidFill>
                <a:srgbClr val="7030A0"/>
              </a:solidFill>
            </a:endParaRPr>
          </a:p>
        </p:txBody>
      </p:sp>
      <p:sp>
        <p:nvSpPr>
          <p:cNvPr id="4" name="TextBox 3"/>
          <p:cNvSpPr txBox="1"/>
          <p:nvPr/>
        </p:nvSpPr>
        <p:spPr>
          <a:xfrm>
            <a:off x="7596336" y="692696"/>
            <a:ext cx="504056"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492982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97558"/>
            <a:ext cx="8568952" cy="923330"/>
          </a:xfrm>
          <a:prstGeom prst="rect">
            <a:avLst/>
          </a:prstGeom>
        </p:spPr>
        <p:txBody>
          <a:bodyPr wrap="square">
            <a:spAutoFit/>
          </a:bodyPr>
          <a:lstStyle/>
          <a:p>
            <a:r>
              <a:rPr lang="fr-FR" dirty="0" smtClean="0">
                <a:solidFill>
                  <a:srgbClr val="FF0000"/>
                </a:solidFill>
              </a:rPr>
              <a:t>1. </a:t>
            </a:r>
            <a:r>
              <a:rPr lang="fr-FR" dirty="0" smtClean="0"/>
              <a:t>Linux </a:t>
            </a:r>
            <a:r>
              <a:rPr lang="fr-FR" dirty="0"/>
              <a:t>est un système d’exploitation multitâche de la famille Unix</a:t>
            </a:r>
            <a:r>
              <a:rPr lang="fr-FR" i="1" dirty="0"/>
              <a:t>. </a:t>
            </a:r>
            <a:r>
              <a:rPr lang="fr-FR" dirty="0"/>
              <a:t>Il fut </a:t>
            </a:r>
            <a:r>
              <a:rPr lang="fr-FR" dirty="0" smtClean="0"/>
              <a:t>initialement développé </a:t>
            </a:r>
            <a:r>
              <a:rPr lang="fr-FR" dirty="0"/>
              <a:t>sur </a:t>
            </a:r>
            <a:r>
              <a:rPr lang="fr-FR" dirty="0" smtClean="0"/>
              <a:t>les processeurs </a:t>
            </a:r>
            <a:r>
              <a:rPr lang="fr-FR" dirty="0"/>
              <a:t>de </a:t>
            </a:r>
            <a:r>
              <a:rPr lang="fr-FR" dirty="0" smtClean="0"/>
              <a:t>la famille </a:t>
            </a:r>
            <a:r>
              <a:rPr lang="fr-FR" dirty="0"/>
              <a:t>Intel x86 mais il a depuis été adapté sur un grand </a:t>
            </a:r>
            <a:r>
              <a:rPr lang="fr-FR" dirty="0" smtClean="0"/>
              <a:t>nombre d’architectures matérielles.</a:t>
            </a:r>
            <a:endParaRPr lang="fr-FR" dirty="0"/>
          </a:p>
        </p:txBody>
      </p:sp>
      <p:sp>
        <p:nvSpPr>
          <p:cNvPr id="4" name="Rectangle 3"/>
          <p:cNvSpPr/>
          <p:nvPr/>
        </p:nvSpPr>
        <p:spPr>
          <a:xfrm>
            <a:off x="467544" y="548680"/>
            <a:ext cx="3597460" cy="523220"/>
          </a:xfrm>
          <a:prstGeom prst="rect">
            <a:avLst/>
          </a:prstGeom>
        </p:spPr>
        <p:txBody>
          <a:bodyPr wrap="none">
            <a:spAutoFit/>
          </a:bodyPr>
          <a:lstStyle/>
          <a:p>
            <a:r>
              <a:rPr lang="fr-FR" sz="2800" dirty="0">
                <a:solidFill>
                  <a:schemeClr val="accent1"/>
                </a:solidFill>
                <a:latin typeface="+mj-lt"/>
                <a:ea typeface="+mj-ea"/>
                <a:cs typeface="+mj-cs"/>
              </a:rPr>
              <a:t>Qu’est-ce que Linux ?</a:t>
            </a:r>
          </a:p>
        </p:txBody>
      </p:sp>
      <p:sp>
        <p:nvSpPr>
          <p:cNvPr id="5" name="Rectangle 4"/>
          <p:cNvSpPr/>
          <p:nvPr/>
        </p:nvSpPr>
        <p:spPr>
          <a:xfrm>
            <a:off x="296262" y="2420888"/>
            <a:ext cx="8067037" cy="923330"/>
          </a:xfrm>
          <a:prstGeom prst="rect">
            <a:avLst/>
          </a:prstGeom>
        </p:spPr>
        <p:txBody>
          <a:bodyPr wrap="square">
            <a:spAutoFit/>
          </a:bodyPr>
          <a:lstStyle/>
          <a:p>
            <a:r>
              <a:rPr lang="fr-FR" dirty="0" smtClean="0">
                <a:solidFill>
                  <a:srgbClr val="FF0000"/>
                </a:solidFill>
              </a:rPr>
              <a:t>2. </a:t>
            </a:r>
            <a:r>
              <a:rPr lang="fr-FR" dirty="0" smtClean="0"/>
              <a:t>Linux </a:t>
            </a:r>
            <a:r>
              <a:rPr lang="fr-FR" dirty="0"/>
              <a:t>est conforme à la norme </a:t>
            </a:r>
            <a:r>
              <a:rPr lang="fr-FR" dirty="0" smtClean="0"/>
              <a:t>POSIX, </a:t>
            </a:r>
            <a:r>
              <a:rPr lang="fr-FR" dirty="0"/>
              <a:t>ce qui signifie que les programmes développés </a:t>
            </a:r>
            <a:r>
              <a:rPr lang="fr-FR" dirty="0" smtClean="0"/>
              <a:t>sous Linux </a:t>
            </a:r>
            <a:r>
              <a:rPr lang="fr-FR" dirty="0"/>
              <a:t>peuvent être recompilés facilement sur d’autres systèmes d’exploitation </a:t>
            </a:r>
            <a:r>
              <a:rPr lang="fr-FR" dirty="0" smtClean="0"/>
              <a:t>compatibles POSIX.</a:t>
            </a:r>
            <a:endParaRPr lang="fr-FR" dirty="0"/>
          </a:p>
        </p:txBody>
      </p:sp>
      <p:sp>
        <p:nvSpPr>
          <p:cNvPr id="6" name="Rectangle 5"/>
          <p:cNvSpPr/>
          <p:nvPr/>
        </p:nvSpPr>
        <p:spPr>
          <a:xfrm>
            <a:off x="296262" y="3441774"/>
            <a:ext cx="8496944" cy="923330"/>
          </a:xfrm>
          <a:prstGeom prst="rect">
            <a:avLst/>
          </a:prstGeom>
        </p:spPr>
        <p:txBody>
          <a:bodyPr wrap="square">
            <a:spAutoFit/>
          </a:bodyPr>
          <a:lstStyle/>
          <a:p>
            <a:r>
              <a:rPr lang="fr-FR" dirty="0" smtClean="0">
                <a:solidFill>
                  <a:srgbClr val="FF0000"/>
                </a:solidFill>
              </a:rPr>
              <a:t>3. </a:t>
            </a:r>
            <a:r>
              <a:rPr lang="fr-FR" dirty="0" smtClean="0"/>
              <a:t>Linux </a:t>
            </a:r>
            <a:r>
              <a:rPr lang="fr-FR" dirty="0"/>
              <a:t>est également réputé pour sa grande interopérabilité, c’est-à-dire qu’il peut </a:t>
            </a:r>
            <a:r>
              <a:rPr lang="fr-FR" dirty="0" smtClean="0"/>
              <a:t>facilement s’intégrer </a:t>
            </a:r>
            <a:r>
              <a:rPr lang="fr-FR" dirty="0"/>
              <a:t>dans un réseau informatique utilisant d’autres systèmes d’exploitation.</a:t>
            </a:r>
          </a:p>
        </p:txBody>
      </p:sp>
      <p:sp>
        <p:nvSpPr>
          <p:cNvPr id="7" name="Rectangle 6"/>
          <p:cNvSpPr/>
          <p:nvPr/>
        </p:nvSpPr>
        <p:spPr>
          <a:xfrm>
            <a:off x="296262" y="4365104"/>
            <a:ext cx="8712968" cy="2031325"/>
          </a:xfrm>
          <a:prstGeom prst="rect">
            <a:avLst/>
          </a:prstGeom>
        </p:spPr>
        <p:txBody>
          <a:bodyPr wrap="square">
            <a:spAutoFit/>
          </a:bodyPr>
          <a:lstStyle/>
          <a:p>
            <a:r>
              <a:rPr lang="fr-FR" dirty="0">
                <a:solidFill>
                  <a:srgbClr val="FF0000"/>
                </a:solidFill>
              </a:rPr>
              <a:t>4. </a:t>
            </a:r>
            <a:r>
              <a:rPr lang="fr-FR" dirty="0" smtClean="0"/>
              <a:t>Le </a:t>
            </a:r>
            <a:r>
              <a:rPr lang="fr-FR" dirty="0"/>
              <a:t>système d’exploitation Linux est </a:t>
            </a:r>
            <a:r>
              <a:rPr lang="fr-FR" dirty="0" smtClean="0"/>
              <a:t>libre. </a:t>
            </a:r>
            <a:r>
              <a:rPr lang="fr-FR" dirty="0"/>
              <a:t>L</a:t>
            </a:r>
            <a:r>
              <a:rPr lang="fr-FR" dirty="0" smtClean="0"/>
              <a:t>e </a:t>
            </a:r>
            <a:r>
              <a:rPr lang="fr-FR" dirty="0"/>
              <a:t>code source des différents </a:t>
            </a:r>
            <a:r>
              <a:rPr lang="fr-FR" dirty="0" smtClean="0"/>
              <a:t>composants du système </a:t>
            </a:r>
            <a:r>
              <a:rPr lang="fr-FR" dirty="0"/>
              <a:t>est disponible gratuitement sur </a:t>
            </a:r>
            <a:r>
              <a:rPr lang="fr-FR" dirty="0" smtClean="0"/>
              <a:t>Internet</a:t>
            </a:r>
            <a:r>
              <a:rPr lang="fr-FR" dirty="0"/>
              <a:t>. Ce même code source </a:t>
            </a:r>
            <a:r>
              <a:rPr lang="fr-FR" dirty="0" smtClean="0"/>
              <a:t>peut être </a:t>
            </a:r>
            <a:r>
              <a:rPr lang="fr-FR" dirty="0"/>
              <a:t>redistribué gratuitement en respectant les règles de la GPL (</a:t>
            </a:r>
            <a:r>
              <a:rPr lang="fr-FR" i="1" dirty="0"/>
              <a:t>General Public Licence</a:t>
            </a:r>
            <a:r>
              <a:rPr lang="fr-FR" dirty="0" smtClean="0"/>
              <a:t>) et </a:t>
            </a:r>
            <a:r>
              <a:rPr lang="fr-FR" dirty="0"/>
              <a:t>de sa variante, la LGPL (</a:t>
            </a:r>
            <a:r>
              <a:rPr lang="fr-FR" i="1" dirty="0" err="1"/>
              <a:t>Lesser</a:t>
            </a:r>
            <a:r>
              <a:rPr lang="fr-FR" i="1" dirty="0"/>
              <a:t> General Public </a:t>
            </a:r>
            <a:r>
              <a:rPr lang="fr-FR" i="1" dirty="0" smtClean="0"/>
              <a:t>Licence</a:t>
            </a:r>
            <a:r>
              <a:rPr lang="fr-FR" dirty="0" smtClean="0"/>
              <a:t>). </a:t>
            </a:r>
            <a:r>
              <a:rPr lang="fr-FR" dirty="0"/>
              <a:t>E</a:t>
            </a:r>
            <a:r>
              <a:rPr lang="fr-FR" dirty="0" smtClean="0"/>
              <a:t>lles </a:t>
            </a:r>
            <a:r>
              <a:rPr lang="fr-FR" dirty="0"/>
              <a:t>sont définies par la FSF (</a:t>
            </a:r>
            <a:r>
              <a:rPr lang="fr-FR" i="1" dirty="0"/>
              <a:t>Free Software </a:t>
            </a:r>
            <a:r>
              <a:rPr lang="fr-FR" i="1" dirty="0" err="1"/>
              <a:t>Foundation</a:t>
            </a:r>
            <a:r>
              <a:rPr lang="fr-FR" dirty="0" smtClean="0"/>
              <a:t>) pour </a:t>
            </a:r>
            <a:r>
              <a:rPr lang="fr-FR" dirty="0"/>
              <a:t>le projet GNU. Le principe général de la GPL est celui de la conservation de </a:t>
            </a:r>
            <a:r>
              <a:rPr lang="fr-FR" dirty="0" smtClean="0"/>
              <a:t>la liberté</a:t>
            </a:r>
            <a:r>
              <a:rPr lang="fr-FR" dirty="0"/>
              <a:t>, chacun devant au moins redistribuer ce qu’il a reçu.</a:t>
            </a:r>
          </a:p>
        </p:txBody>
      </p:sp>
    </p:spTree>
    <p:extLst>
      <p:ext uri="{BB962C8B-B14F-4D97-AF65-F5344CB8AC3E}">
        <p14:creationId xmlns:p14="http://schemas.microsoft.com/office/powerpoint/2010/main" val="3129978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52" y="30615"/>
            <a:ext cx="8791897" cy="666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4048" y="2442374"/>
            <a:ext cx="360040" cy="338554"/>
          </a:xfrm>
          <a:prstGeom prst="rect">
            <a:avLst/>
          </a:prstGeom>
          <a:solidFill>
            <a:schemeClr val="bg1"/>
          </a:solidFill>
        </p:spPr>
        <p:txBody>
          <a:bodyPr wrap="square" rtlCol="0">
            <a:spAutoFit/>
          </a:bodyPr>
          <a:lstStyle/>
          <a:p>
            <a:endParaRPr lang="fr-FR" sz="1600" b="1" dirty="0">
              <a:solidFill>
                <a:srgbClr val="FF0000"/>
              </a:solidFill>
            </a:endParaRPr>
          </a:p>
        </p:txBody>
      </p:sp>
    </p:spTree>
    <p:extLst>
      <p:ext uri="{BB962C8B-B14F-4D97-AF65-F5344CB8AC3E}">
        <p14:creationId xmlns:p14="http://schemas.microsoft.com/office/powerpoint/2010/main" val="3208312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39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884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624"/>
            <a:ext cx="9180511"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523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624"/>
            <a:ext cx="9144000"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1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527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47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085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873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6632"/>
            <a:ext cx="90678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80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5" y="655658"/>
            <a:ext cx="892899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96336" y="692696"/>
            <a:ext cx="504056"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98347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7904" y="6896"/>
            <a:ext cx="3168352"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827345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3"/>
            <a:ext cx="8856984" cy="519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7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48925"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189721"/>
            <a:ext cx="3456384"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72193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700808"/>
            <a:ext cx="8712968" cy="584775"/>
          </a:xfrm>
          <a:prstGeom prst="rect">
            <a:avLst/>
          </a:prstGeom>
        </p:spPr>
        <p:txBody>
          <a:bodyPr wrap="square">
            <a:spAutoFit/>
          </a:bodyPr>
          <a:lstStyle/>
          <a:p>
            <a:r>
              <a:rPr lang="fr-FR" sz="1600" b="1" dirty="0" smtClean="0">
                <a:solidFill>
                  <a:schemeClr val="accent1">
                    <a:lumMod val="75000"/>
                  </a:schemeClr>
                </a:solidFill>
                <a:latin typeface="Calibri" pitchFamily="34" charset="0"/>
                <a:cs typeface="Calibri" pitchFamily="34" charset="0"/>
              </a:rPr>
              <a:t>Définition:</a:t>
            </a:r>
            <a:r>
              <a:rPr lang="fr-FR" b="1" dirty="0" smtClean="0"/>
              <a:t> </a:t>
            </a:r>
            <a:r>
              <a:rPr lang="fr-FR" sz="1400" dirty="0">
                <a:latin typeface="Calibri" pitchFamily="34" charset="0"/>
                <a:cs typeface="Calibri" pitchFamily="34" charset="0"/>
              </a:rPr>
              <a:t>Un système temps réel est un système </a:t>
            </a:r>
            <a:r>
              <a:rPr lang="fr-FR" sz="1400" dirty="0" smtClean="0">
                <a:latin typeface="Calibri" pitchFamily="34" charset="0"/>
                <a:cs typeface="Calibri" pitchFamily="34" charset="0"/>
              </a:rPr>
              <a:t>d’exploitation (</a:t>
            </a:r>
            <a:r>
              <a:rPr lang="fr-FR" sz="1400" dirty="0">
                <a:latin typeface="Calibri" pitchFamily="34" charset="0"/>
                <a:cs typeface="Calibri" pitchFamily="34" charset="0"/>
              </a:rPr>
              <a:t>SETR) ou un ensemble d'applications informatique qui doit répondre à des stimuli fournis par un environnement externe afin de le contrôler.</a:t>
            </a:r>
          </a:p>
        </p:txBody>
      </p:sp>
      <p:sp>
        <p:nvSpPr>
          <p:cNvPr id="5" name="Rectangle 4"/>
          <p:cNvSpPr/>
          <p:nvPr/>
        </p:nvSpPr>
        <p:spPr>
          <a:xfrm>
            <a:off x="251520" y="2485926"/>
            <a:ext cx="8712968" cy="1446550"/>
          </a:xfrm>
          <a:prstGeom prst="rect">
            <a:avLst/>
          </a:prstGeom>
        </p:spPr>
        <p:txBody>
          <a:bodyPr wrap="square">
            <a:spAutoFit/>
          </a:bodyPr>
          <a:lstStyle/>
          <a:p>
            <a:pPr indent="-457200"/>
            <a:r>
              <a:rPr lang="fr-FR" sz="1400" dirty="0" smtClean="0">
                <a:latin typeface="Calibri" pitchFamily="34" charset="0"/>
                <a:cs typeface="Calibri" pitchFamily="34" charset="0"/>
              </a:rPr>
              <a:t>• Il </a:t>
            </a:r>
            <a:r>
              <a:rPr lang="fr-FR" sz="1400" dirty="0">
                <a:latin typeface="Calibri" pitchFamily="34" charset="0"/>
                <a:cs typeface="Calibri" pitchFamily="34" charset="0"/>
              </a:rPr>
              <a:t>se caractérise non seulement par la justesse des calculs mais aussi par le temps nécessaire pour fournir le </a:t>
            </a:r>
            <a:r>
              <a:rPr lang="fr-FR" sz="1400" dirty="0" smtClean="0">
                <a:latin typeface="Calibri" pitchFamily="34" charset="0"/>
                <a:cs typeface="Calibri" pitchFamily="34" charset="0"/>
              </a:rPr>
              <a:t>résultat</a:t>
            </a:r>
          </a:p>
          <a:p>
            <a:pPr indent="-457200"/>
            <a:r>
              <a:rPr lang="fr-FR" sz="1400" dirty="0">
                <a:latin typeface="Calibri" pitchFamily="34" charset="0"/>
                <a:cs typeface="Calibri" pitchFamily="34" charset="0"/>
              </a:rPr>
              <a:t> </a:t>
            </a:r>
            <a:r>
              <a:rPr lang="fr-FR" sz="1400" dirty="0" smtClean="0">
                <a:latin typeface="Calibri" pitchFamily="34" charset="0"/>
                <a:cs typeface="Calibri" pitchFamily="34" charset="0"/>
              </a:rPr>
              <a:t>  </a:t>
            </a:r>
            <a:r>
              <a:rPr lang="fr-FR" sz="1400" dirty="0">
                <a:latin typeface="Calibri" pitchFamily="34" charset="0"/>
                <a:cs typeface="Calibri" pitchFamily="34" charset="0"/>
              </a:rPr>
              <a:t>d’un ensemble de traitements</a:t>
            </a:r>
            <a:r>
              <a:rPr lang="fr-FR" sz="1400" dirty="0" smtClean="0">
                <a:latin typeface="Calibri" pitchFamily="34" charset="0"/>
                <a:cs typeface="Calibri" pitchFamily="34" charset="0"/>
              </a:rPr>
              <a:t>.</a:t>
            </a:r>
          </a:p>
          <a:p>
            <a:pPr indent="-457200"/>
            <a:endParaRPr lang="fr-FR" sz="1400" dirty="0">
              <a:latin typeface="Calibri" pitchFamily="34" charset="0"/>
              <a:cs typeface="Calibri" pitchFamily="34" charset="0"/>
            </a:endParaRPr>
          </a:p>
          <a:p>
            <a:r>
              <a:rPr lang="fr-FR" sz="1400" dirty="0" smtClean="0">
                <a:latin typeface="Calibri" pitchFamily="34" charset="0"/>
                <a:cs typeface="Calibri" pitchFamily="34" charset="0"/>
              </a:rPr>
              <a:t>• Un </a:t>
            </a:r>
            <a:r>
              <a:rPr lang="fr-FR" sz="1400" dirty="0">
                <a:latin typeface="Calibri" pitchFamily="34" charset="0"/>
                <a:cs typeface="Calibri" pitchFamily="34" charset="0"/>
              </a:rPr>
              <a:t>système temps réel interagit avec un environnement extérieur et </a:t>
            </a:r>
            <a:r>
              <a:rPr lang="fr-FR" sz="1400" dirty="0" smtClean="0">
                <a:latin typeface="Calibri" pitchFamily="34" charset="0"/>
                <a:cs typeface="Calibri" pitchFamily="34" charset="0"/>
              </a:rPr>
              <a:t>son évolution</a:t>
            </a:r>
            <a:r>
              <a:rPr lang="fr-FR" sz="1400" dirty="0">
                <a:latin typeface="Calibri" pitchFamily="34" charset="0"/>
                <a:cs typeface="Calibri" pitchFamily="34" charset="0"/>
              </a:rPr>
              <a:t>. Il doit pouvoir interagir avec </a:t>
            </a:r>
            <a:endParaRPr lang="fr-FR" sz="1400" dirty="0" smtClean="0">
              <a:latin typeface="Calibri" pitchFamily="34" charset="0"/>
              <a:cs typeface="Calibri" pitchFamily="34" charset="0"/>
            </a:endParaRPr>
          </a:p>
          <a:p>
            <a:r>
              <a:rPr lang="fr-FR" sz="1400" dirty="0">
                <a:latin typeface="Calibri" pitchFamily="34" charset="0"/>
                <a:cs typeface="Calibri" pitchFamily="34" charset="0"/>
              </a:rPr>
              <a:t> </a:t>
            </a:r>
            <a:r>
              <a:rPr lang="fr-FR" sz="1400" dirty="0" smtClean="0">
                <a:latin typeface="Calibri" pitchFamily="34" charset="0"/>
                <a:cs typeface="Calibri" pitchFamily="34" charset="0"/>
              </a:rPr>
              <a:t>  différents </a:t>
            </a:r>
            <a:r>
              <a:rPr lang="fr-FR" sz="1400" dirty="0">
                <a:latin typeface="Calibri" pitchFamily="34" charset="0"/>
                <a:cs typeface="Calibri" pitchFamily="34" charset="0"/>
              </a:rPr>
              <a:t>types d'éléments matériels et prendre en compte des contraintes temporelles imposées par ceux-ci.</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68874"/>
            <a:ext cx="7334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6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3999"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290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sp>
        <p:nvSpPr>
          <p:cNvPr id="7" name="Rectangle 6"/>
          <p:cNvSpPr/>
          <p:nvPr/>
        </p:nvSpPr>
        <p:spPr>
          <a:xfrm>
            <a:off x="227030" y="4725144"/>
            <a:ext cx="8640960" cy="1477328"/>
          </a:xfrm>
          <a:prstGeom prst="rect">
            <a:avLst/>
          </a:prstGeom>
        </p:spPr>
        <p:txBody>
          <a:bodyPr wrap="square">
            <a:spAutoFit/>
          </a:bodyPr>
          <a:lstStyle/>
          <a:p>
            <a:r>
              <a:rPr lang="fr-FR" sz="1600" b="1" dirty="0" smtClean="0">
                <a:solidFill>
                  <a:schemeClr val="accent1">
                    <a:lumMod val="75000"/>
                  </a:schemeClr>
                </a:solidFill>
                <a:latin typeface="Calibri" pitchFamily="34" charset="0"/>
                <a:cs typeface="Calibri" pitchFamily="34" charset="0"/>
              </a:rPr>
              <a:t> </a:t>
            </a:r>
            <a:r>
              <a:rPr lang="fr-FR" sz="1600" b="1" u="sng" dirty="0" smtClean="0">
                <a:solidFill>
                  <a:schemeClr val="accent1">
                    <a:lumMod val="75000"/>
                  </a:schemeClr>
                </a:solidFill>
                <a:latin typeface="Calibri" pitchFamily="34" charset="0"/>
                <a:cs typeface="Calibri" pitchFamily="34" charset="0"/>
              </a:rPr>
              <a:t>Remarques</a:t>
            </a:r>
            <a:r>
              <a:rPr lang="fr-FR" sz="1600" b="1" dirty="0" smtClean="0">
                <a:solidFill>
                  <a:schemeClr val="accent1">
                    <a:lumMod val="75000"/>
                  </a:schemeClr>
                </a:solidFill>
                <a:latin typeface="Calibri" pitchFamily="34" charset="0"/>
                <a:cs typeface="Calibri" pitchFamily="34" charset="0"/>
              </a:rPr>
              <a:t>:</a:t>
            </a:r>
            <a:endParaRPr lang="fr-FR" sz="1600" b="1" dirty="0">
              <a:solidFill>
                <a:schemeClr val="accent1">
                  <a:lumMod val="75000"/>
                </a:schemeClr>
              </a:solidFill>
              <a:latin typeface="Calibri" pitchFamily="34" charset="0"/>
              <a:cs typeface="Calibri" pitchFamily="34" charset="0"/>
            </a:endParaRPr>
          </a:p>
          <a:p>
            <a:r>
              <a:rPr lang="fr-FR" dirty="0" smtClean="0"/>
              <a:t>• </a:t>
            </a:r>
            <a:r>
              <a:rPr lang="fr-FR" sz="1400" dirty="0" smtClean="0">
                <a:latin typeface="Calibri" pitchFamily="34" charset="0"/>
                <a:cs typeface="Calibri" pitchFamily="34" charset="0"/>
              </a:rPr>
              <a:t>Il </a:t>
            </a:r>
            <a:r>
              <a:rPr lang="fr-FR" sz="1400" dirty="0">
                <a:latin typeface="Calibri" pitchFamily="34" charset="0"/>
                <a:cs typeface="Calibri" pitchFamily="34" charset="0"/>
              </a:rPr>
              <a:t>ne faut </a:t>
            </a:r>
            <a:r>
              <a:rPr lang="fr-FR" sz="1400" dirty="0" smtClean="0">
                <a:latin typeface="Calibri" pitchFamily="34" charset="0"/>
                <a:cs typeface="Calibri" pitchFamily="34" charset="0"/>
              </a:rPr>
              <a:t>pas confondre contrainte temporelle (qui dépend de l'application et de l'environnement) et rapidité de</a:t>
            </a:r>
          </a:p>
          <a:p>
            <a:r>
              <a:rPr lang="fr-FR" sz="1400" dirty="0">
                <a:latin typeface="Calibri" pitchFamily="34" charset="0"/>
                <a:cs typeface="Calibri" pitchFamily="34" charset="0"/>
              </a:rPr>
              <a:t> </a:t>
            </a:r>
            <a:r>
              <a:rPr lang="fr-FR" sz="1400" dirty="0" smtClean="0">
                <a:latin typeface="Calibri" pitchFamily="34" charset="0"/>
                <a:cs typeface="Calibri" pitchFamily="34" charset="0"/>
              </a:rPr>
              <a:t>   traitement (qui dépend de la technologie utilisée et de la conception d’un exécutif).</a:t>
            </a:r>
          </a:p>
          <a:p>
            <a:endParaRPr lang="fr-FR" sz="1400" dirty="0">
              <a:latin typeface="Calibri" pitchFamily="34" charset="0"/>
              <a:cs typeface="Calibri" pitchFamily="34" charset="0"/>
            </a:endParaRPr>
          </a:p>
          <a:p>
            <a:r>
              <a:rPr lang="fr-FR" sz="1400" dirty="0" smtClean="0">
                <a:latin typeface="Calibri" pitchFamily="34" charset="0"/>
                <a:cs typeface="Calibri" pitchFamily="34" charset="0"/>
              </a:rPr>
              <a:t>• Un système temps-réel inclut généralement différents sous-systèmes chacun pouvant avoir ses propres contraintes </a:t>
            </a:r>
          </a:p>
          <a:p>
            <a:r>
              <a:rPr lang="fr-FR" sz="1400" dirty="0">
                <a:latin typeface="Calibri" pitchFamily="34" charset="0"/>
                <a:cs typeface="Calibri" pitchFamily="34" charset="0"/>
              </a:rPr>
              <a:t> </a:t>
            </a:r>
            <a:r>
              <a:rPr lang="fr-FR" sz="1400" dirty="0" smtClean="0">
                <a:latin typeface="Calibri" pitchFamily="34" charset="0"/>
                <a:cs typeface="Calibri" pitchFamily="34" charset="0"/>
              </a:rPr>
              <a:t>   temporelles (dures ou souples).</a:t>
            </a:r>
            <a:endParaRPr lang="fr-FR" sz="1400"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14" y="175393"/>
            <a:ext cx="88569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36096" y="332656"/>
            <a:ext cx="1512168" cy="369332"/>
          </a:xfrm>
          <a:prstGeom prst="rect">
            <a:avLst/>
          </a:prstGeom>
          <a:noFill/>
        </p:spPr>
        <p:txBody>
          <a:bodyPr wrap="square" rtlCol="0">
            <a:spAutoFit/>
          </a:bodyPr>
          <a:lstStyle/>
          <a:p>
            <a:r>
              <a:rPr lang="fr-FR" b="1" dirty="0">
                <a:solidFill>
                  <a:srgbClr val="1111BF"/>
                </a:solidFill>
              </a:rPr>
              <a:t>d</a:t>
            </a:r>
            <a:r>
              <a:rPr lang="fr-FR" b="1" dirty="0" smtClean="0">
                <a:solidFill>
                  <a:srgbClr val="1111BF"/>
                </a:solidFill>
              </a:rPr>
              <a:t>es OS</a:t>
            </a:r>
            <a:endParaRPr lang="fr-FR" b="1" dirty="0">
              <a:solidFill>
                <a:srgbClr val="1111BF"/>
              </a:solidFill>
            </a:endParaRPr>
          </a:p>
        </p:txBody>
      </p:sp>
    </p:spTree>
    <p:extLst>
      <p:ext uri="{BB962C8B-B14F-4D97-AF65-F5344CB8AC3E}">
        <p14:creationId xmlns:p14="http://schemas.microsoft.com/office/powerpoint/2010/main" val="1331227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smtClean="0">
                <a:solidFill>
                  <a:schemeClr val="accent1"/>
                </a:solidFill>
              </a:rPr>
              <a:t>Chapitre 2. Systèmes Embarqués et Temps Réel</a:t>
            </a:r>
            <a:endParaRPr lang="fr-FR" sz="2800" dirty="0">
              <a:solidFill>
                <a:schemeClr val="accent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398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4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12776"/>
            <a:ext cx="8784976" cy="3693319"/>
          </a:xfrm>
          <a:prstGeom prst="rect">
            <a:avLst/>
          </a:prstGeom>
        </p:spPr>
        <p:txBody>
          <a:bodyPr wrap="square">
            <a:spAutoFit/>
          </a:bodyPr>
          <a:lstStyle/>
          <a:p>
            <a:r>
              <a:rPr lang="fr-FR" b="1" dirty="0">
                <a:solidFill>
                  <a:srgbClr val="7030A0"/>
                </a:solidFill>
                <a:latin typeface="Calibri" pitchFamily="34" charset="0"/>
                <a:cs typeface="Calibri" pitchFamily="34" charset="0"/>
              </a:rPr>
              <a:t>Gestion de la </a:t>
            </a:r>
            <a:r>
              <a:rPr lang="fr-FR" b="1" dirty="0" smtClean="0">
                <a:solidFill>
                  <a:srgbClr val="7030A0"/>
                </a:solidFill>
                <a:latin typeface="Calibri" pitchFamily="34" charset="0"/>
                <a:cs typeface="Calibri" pitchFamily="34" charset="0"/>
              </a:rPr>
              <a:t>mémoire</a:t>
            </a:r>
          </a:p>
          <a:p>
            <a:endParaRPr lang="fr-FR" b="1" dirty="0">
              <a:solidFill>
                <a:srgbClr val="7030A0"/>
              </a:solidFill>
              <a:latin typeface="Calibri" pitchFamily="34" charset="0"/>
              <a:cs typeface="Calibri" pitchFamily="34" charset="0"/>
            </a:endParaRPr>
          </a:p>
          <a:p>
            <a:r>
              <a:rPr lang="fr-FR" dirty="0">
                <a:latin typeface="Calibri" pitchFamily="34" charset="0"/>
                <a:cs typeface="Calibri" pitchFamily="34" charset="0"/>
              </a:rPr>
              <a:t>Selon les </a:t>
            </a:r>
            <a:r>
              <a:rPr lang="fr-FR" dirty="0" smtClean="0">
                <a:latin typeface="Calibri" pitchFamily="34" charset="0"/>
                <a:cs typeface="Calibri" pitchFamily="34" charset="0"/>
              </a:rPr>
              <a:t>possibilités </a:t>
            </a:r>
            <a:r>
              <a:rPr lang="fr-FR" dirty="0">
                <a:latin typeface="Calibri" pitchFamily="34" charset="0"/>
                <a:cs typeface="Calibri" pitchFamily="34" charset="0"/>
              </a:rPr>
              <a:t>du hardware sous </a:t>
            </a:r>
            <a:r>
              <a:rPr lang="fr-FR" dirty="0" smtClean="0">
                <a:latin typeface="Calibri" pitchFamily="34" charset="0"/>
                <a:cs typeface="Calibri" pitchFamily="34" charset="0"/>
              </a:rPr>
              <a:t>jacent, </a:t>
            </a:r>
            <a:r>
              <a:rPr lang="fr-FR" dirty="0">
                <a:latin typeface="Calibri" pitchFamily="34" charset="0"/>
                <a:cs typeface="Calibri" pitchFamily="34" charset="0"/>
              </a:rPr>
              <a:t>on peut avoir 3 </a:t>
            </a:r>
            <a:r>
              <a:rPr lang="fr-FR" dirty="0" smtClean="0">
                <a:latin typeface="Calibri" pitchFamily="34" charset="0"/>
                <a:cs typeface="Calibri" pitchFamily="34" charset="0"/>
              </a:rPr>
              <a:t>types de gestions </a:t>
            </a:r>
            <a:r>
              <a:rPr lang="fr-FR" dirty="0">
                <a:latin typeface="Calibri" pitchFamily="34" charset="0"/>
                <a:cs typeface="Calibri" pitchFamily="34" charset="0"/>
              </a:rPr>
              <a:t>de la mémoire</a:t>
            </a:r>
            <a:r>
              <a:rPr lang="fr-FR" dirty="0" smtClean="0">
                <a:latin typeface="Calibri" pitchFamily="34" charset="0"/>
                <a:cs typeface="Calibri" pitchFamily="34" charset="0"/>
              </a:rPr>
              <a:t>.</a:t>
            </a:r>
          </a:p>
          <a:p>
            <a:endParaRPr lang="fr-FR" dirty="0">
              <a:latin typeface="Calibri" pitchFamily="34" charset="0"/>
              <a:cs typeface="Calibri" pitchFamily="34" charset="0"/>
            </a:endParaRPr>
          </a:p>
          <a:p>
            <a:r>
              <a:rPr lang="fr-FR" dirty="0" smtClean="0">
                <a:latin typeface="Calibri" pitchFamily="34" charset="0"/>
                <a:cs typeface="Calibri" pitchFamily="34" charset="0"/>
              </a:rPr>
              <a:t>- </a:t>
            </a:r>
            <a:r>
              <a:rPr lang="fr-FR" b="1" dirty="0" smtClean="0">
                <a:solidFill>
                  <a:srgbClr val="00B050"/>
                </a:solidFill>
                <a:latin typeface="Calibri" pitchFamily="34" charset="0"/>
                <a:cs typeface="Calibri" pitchFamily="34" charset="0"/>
              </a:rPr>
              <a:t>Espace </a:t>
            </a:r>
            <a:r>
              <a:rPr lang="fr-FR" b="1" dirty="0">
                <a:solidFill>
                  <a:srgbClr val="00B050"/>
                </a:solidFill>
                <a:latin typeface="Calibri" pitchFamily="34" charset="0"/>
                <a:cs typeface="Calibri" pitchFamily="34" charset="0"/>
              </a:rPr>
              <a:t>plat </a:t>
            </a:r>
            <a:r>
              <a:rPr lang="fr-FR" dirty="0" smtClean="0">
                <a:latin typeface="Calibri" pitchFamily="34" charset="0"/>
                <a:cs typeface="Calibri" pitchFamily="34" charset="0"/>
              </a:rPr>
              <a:t>où </a:t>
            </a:r>
            <a:r>
              <a:rPr lang="fr-FR" dirty="0">
                <a:latin typeface="Calibri" pitchFamily="34" charset="0"/>
                <a:cs typeface="Calibri" pitchFamily="34" charset="0"/>
              </a:rPr>
              <a:t>toute la mémoire est visible et accessible par </a:t>
            </a:r>
            <a:r>
              <a:rPr lang="fr-FR" dirty="0" smtClean="0">
                <a:latin typeface="Calibri" pitchFamily="34" charset="0"/>
                <a:cs typeface="Calibri" pitchFamily="34" charset="0"/>
              </a:rPr>
              <a:t>n’importe quelle tâche.</a:t>
            </a:r>
          </a:p>
          <a:p>
            <a:endParaRPr lang="fr-FR" dirty="0">
              <a:latin typeface="Calibri" pitchFamily="34" charset="0"/>
              <a:cs typeface="Calibri" pitchFamily="34" charset="0"/>
            </a:endParaRPr>
          </a:p>
          <a:p>
            <a:r>
              <a:rPr lang="fr-FR" dirty="0" smtClean="0">
                <a:latin typeface="Calibri" pitchFamily="34" charset="0"/>
                <a:cs typeface="Calibri" pitchFamily="34" charset="0"/>
              </a:rPr>
              <a:t>- </a:t>
            </a:r>
            <a:r>
              <a:rPr lang="fr-FR" b="1" dirty="0" smtClean="0">
                <a:solidFill>
                  <a:srgbClr val="00B050"/>
                </a:solidFill>
                <a:latin typeface="Calibri" pitchFamily="34" charset="0"/>
                <a:cs typeface="Calibri" pitchFamily="34" charset="0"/>
              </a:rPr>
              <a:t>Séparation</a:t>
            </a:r>
            <a:r>
              <a:rPr lang="fr-FR" dirty="0" smtClean="0">
                <a:latin typeface="Calibri" pitchFamily="34" charset="0"/>
                <a:cs typeface="Calibri" pitchFamily="34" charset="0"/>
              </a:rPr>
              <a:t> </a:t>
            </a:r>
            <a:r>
              <a:rPr lang="fr-FR" dirty="0">
                <a:latin typeface="Calibri" pitchFamily="34" charset="0"/>
                <a:cs typeface="Calibri" pitchFamily="34" charset="0"/>
              </a:rPr>
              <a:t>entre les espace système/noyaux et les tâches </a:t>
            </a:r>
            <a:r>
              <a:rPr lang="fr-FR" dirty="0" smtClean="0">
                <a:latin typeface="Calibri" pitchFamily="34" charset="0"/>
                <a:cs typeface="Calibri" pitchFamily="34" charset="0"/>
              </a:rPr>
              <a:t>applicatives.</a:t>
            </a:r>
          </a:p>
          <a:p>
            <a:endParaRPr lang="fr-FR" dirty="0" smtClean="0">
              <a:latin typeface="Calibri" pitchFamily="34" charset="0"/>
              <a:cs typeface="Calibri" pitchFamily="34" charset="0"/>
            </a:endParaRPr>
          </a:p>
          <a:p>
            <a:r>
              <a:rPr lang="fr-FR" dirty="0" smtClean="0">
                <a:latin typeface="Calibri" pitchFamily="34" charset="0"/>
                <a:cs typeface="Calibri" pitchFamily="34" charset="0"/>
              </a:rPr>
              <a:t>- </a:t>
            </a:r>
            <a:r>
              <a:rPr lang="fr-FR" b="1" dirty="0" smtClean="0">
                <a:solidFill>
                  <a:srgbClr val="00B050"/>
                </a:solidFill>
                <a:latin typeface="Calibri" pitchFamily="34" charset="0"/>
                <a:cs typeface="Calibri" pitchFamily="34" charset="0"/>
              </a:rPr>
              <a:t>Mémoire </a:t>
            </a:r>
            <a:r>
              <a:rPr lang="fr-FR" b="1" dirty="0">
                <a:solidFill>
                  <a:srgbClr val="00B050"/>
                </a:solidFill>
                <a:latin typeface="Calibri" pitchFamily="34" charset="0"/>
                <a:cs typeface="Calibri" pitchFamily="34" charset="0"/>
              </a:rPr>
              <a:t>virtuelle </a:t>
            </a:r>
            <a:r>
              <a:rPr lang="fr-FR" dirty="0">
                <a:latin typeface="Calibri" pitchFamily="34" charset="0"/>
                <a:cs typeface="Calibri" pitchFamily="34" charset="0"/>
              </a:rPr>
              <a:t>séparée et protégée associée à chaque </a:t>
            </a:r>
            <a:r>
              <a:rPr lang="fr-FR" dirty="0" smtClean="0">
                <a:latin typeface="Calibri" pitchFamily="34" charset="0"/>
                <a:cs typeface="Calibri" pitchFamily="34" charset="0"/>
              </a:rPr>
              <a:t>processus.</a:t>
            </a:r>
          </a:p>
          <a:p>
            <a:endParaRPr lang="fr-FR" dirty="0">
              <a:latin typeface="Calibri" pitchFamily="34" charset="0"/>
              <a:cs typeface="Calibri" pitchFamily="34" charset="0"/>
            </a:endParaRPr>
          </a:p>
          <a:p>
            <a:r>
              <a:rPr lang="fr-FR" dirty="0">
                <a:latin typeface="Calibri" pitchFamily="34" charset="0"/>
                <a:cs typeface="Calibri" pitchFamily="34" charset="0"/>
              </a:rPr>
              <a:t>L’allocation de la mémoire peut être statique (à la création) </a:t>
            </a:r>
            <a:r>
              <a:rPr lang="fr-FR" dirty="0" smtClean="0">
                <a:latin typeface="Calibri" pitchFamily="34" charset="0"/>
                <a:cs typeface="Calibri" pitchFamily="34" charset="0"/>
              </a:rPr>
              <a:t>ou dynamique </a:t>
            </a:r>
            <a:r>
              <a:rPr lang="fr-FR" dirty="0">
                <a:latin typeface="Calibri" pitchFamily="34" charset="0"/>
                <a:cs typeface="Calibri" pitchFamily="34" charset="0"/>
              </a:rPr>
              <a:t>(automatique) en fonction des </a:t>
            </a:r>
            <a:r>
              <a:rPr lang="fr-FR" dirty="0" smtClean="0">
                <a:latin typeface="Calibri" pitchFamily="34" charset="0"/>
                <a:cs typeface="Calibri" pitchFamily="34" charset="0"/>
              </a:rPr>
              <a:t>besoins.</a:t>
            </a:r>
            <a:endParaRPr lang="fr-FR" dirty="0">
              <a:latin typeface="Calibri" pitchFamily="34" charset="0"/>
              <a:cs typeface="Calibri" pitchFamily="34" charset="0"/>
            </a:endParaRPr>
          </a:p>
        </p:txBody>
      </p:sp>
    </p:spTree>
    <p:extLst>
      <p:ext uri="{BB962C8B-B14F-4D97-AF65-F5344CB8AC3E}">
        <p14:creationId xmlns:p14="http://schemas.microsoft.com/office/powerpoint/2010/main" val="3566395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6271</TotalTime>
  <Words>1215</Words>
  <Application>Microsoft Office PowerPoint</Application>
  <PresentationFormat>On-screen Show (4:3)</PresentationFormat>
  <Paragraphs>69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Chapitre 2. Systèmes Embarqués et Temps Réel</vt:lpstr>
      <vt:lpstr>PowerPoint Presentation</vt:lpstr>
      <vt:lpstr>Chapitre 2. Systèmes Embarqués et Temps Réel</vt:lpstr>
      <vt:lpstr>Chapitre 2. Systèmes Embarqués et Temps Réel</vt:lpstr>
      <vt:lpstr>PowerPoint Presentation</vt:lpstr>
      <vt:lpstr>Chapitre 2. Systèmes Embarqués et Temps Réel</vt:lpstr>
      <vt:lpstr>Chapitre 2. Systèmes Embarqués et Temps Réel</vt:lpstr>
      <vt:lpstr>Chapitre 2. Systèmes Embarqués et Temps Réel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Systèmes Embarqués et Télécommunications</dc:title>
  <dc:creator>laroussi toufik</dc:creator>
  <cp:lastModifiedBy>laroussi toufik</cp:lastModifiedBy>
  <cp:revision>130</cp:revision>
  <dcterms:created xsi:type="dcterms:W3CDTF">2017-02-03T10:06:33Z</dcterms:created>
  <dcterms:modified xsi:type="dcterms:W3CDTF">2018-05-19T11:22:01Z</dcterms:modified>
</cp:coreProperties>
</file>