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9" r:id="rId3"/>
    <p:sldId id="330" r:id="rId4"/>
    <p:sldId id="284" r:id="rId5"/>
    <p:sldId id="312" r:id="rId6"/>
    <p:sldId id="285" r:id="rId7"/>
    <p:sldId id="286" r:id="rId8"/>
    <p:sldId id="332" r:id="rId9"/>
    <p:sldId id="313" r:id="rId10"/>
    <p:sldId id="314" r:id="rId11"/>
    <p:sldId id="315" r:id="rId12"/>
    <p:sldId id="316" r:id="rId13"/>
    <p:sldId id="317" r:id="rId14"/>
    <p:sldId id="318" r:id="rId15"/>
    <p:sldId id="319" r:id="rId16"/>
    <p:sldId id="320" r:id="rId17"/>
    <p:sldId id="321" r:id="rId18"/>
    <p:sldId id="323" r:id="rId19"/>
    <p:sldId id="324" r:id="rId20"/>
    <p:sldId id="325" r:id="rId21"/>
    <p:sldId id="288" r:id="rId22"/>
    <p:sldId id="292" r:id="rId23"/>
    <p:sldId id="290" r:id="rId24"/>
    <p:sldId id="296" r:id="rId25"/>
    <p:sldId id="297" r:id="rId26"/>
    <p:sldId id="298" r:id="rId27"/>
    <p:sldId id="299" r:id="rId28"/>
    <p:sldId id="300" r:id="rId29"/>
    <p:sldId id="326" r:id="rId30"/>
    <p:sldId id="327" r:id="rId31"/>
    <p:sldId id="333" r:id="rId32"/>
    <p:sldId id="302" r:id="rId33"/>
    <p:sldId id="303" r:id="rId34"/>
    <p:sldId id="305" r:id="rId35"/>
    <p:sldId id="306" r:id="rId36"/>
    <p:sldId id="307" r:id="rId37"/>
    <p:sldId id="308" r:id="rId38"/>
    <p:sldId id="309"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837"/>
    <a:srgbClr val="660066"/>
    <a:srgbClr val="420042"/>
    <a:srgbClr val="C2E49C"/>
    <a:srgbClr val="FF57FF"/>
    <a:srgbClr val="FF6600"/>
    <a:srgbClr val="ECD54A"/>
    <a:srgbClr val="340068"/>
    <a:srgbClr val="FF8D3F"/>
    <a:srgbClr val="E7CA1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9" autoAdjust="0"/>
    <p:restoredTop sz="86380" autoAdjust="0"/>
  </p:normalViewPr>
  <p:slideViewPr>
    <p:cSldViewPr>
      <p:cViewPr>
        <p:scale>
          <a:sx n="77" d="100"/>
          <a:sy n="77" d="100"/>
        </p:scale>
        <p:origin x="-942" y="216"/>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050E298-F2E2-42F9-B0BA-A1B305D26AF7}" type="datetimeFigureOut">
              <a:rPr lang="fr-FR" smtClean="0"/>
              <a:pPr/>
              <a:t>06/04/2019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14047B-0002-4C94-82EC-DDB5DCF57CF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50E298-F2E2-42F9-B0BA-A1B305D26AF7}" type="datetimeFigureOut">
              <a:rPr lang="fr-FR" smtClean="0"/>
              <a:pPr/>
              <a:t>06/04/2019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14047B-0002-4C94-82EC-DDB5DCF57CF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50E298-F2E2-42F9-B0BA-A1B305D26AF7}" type="datetimeFigureOut">
              <a:rPr lang="fr-FR" smtClean="0"/>
              <a:pPr/>
              <a:t>06/04/2019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14047B-0002-4C94-82EC-DDB5DCF57CF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050E298-F2E2-42F9-B0BA-A1B305D26AF7}" type="datetimeFigureOut">
              <a:rPr lang="fr-FR" smtClean="0"/>
              <a:pPr/>
              <a:t>06/04/2019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14047B-0002-4C94-82EC-DDB5DCF57CF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050E298-F2E2-42F9-B0BA-A1B305D26AF7}" type="datetimeFigureOut">
              <a:rPr lang="fr-FR" smtClean="0"/>
              <a:pPr/>
              <a:t>06/04/2019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C14047B-0002-4C94-82EC-DDB5DCF57CF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050E298-F2E2-42F9-B0BA-A1B305D26AF7}" type="datetimeFigureOut">
              <a:rPr lang="fr-FR" smtClean="0"/>
              <a:pPr/>
              <a:t>06/04/2019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14047B-0002-4C94-82EC-DDB5DCF57CF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050E298-F2E2-42F9-B0BA-A1B305D26AF7}" type="datetimeFigureOut">
              <a:rPr lang="fr-FR" smtClean="0"/>
              <a:pPr/>
              <a:t>06/04/2019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C14047B-0002-4C94-82EC-DDB5DCF57CF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050E298-F2E2-42F9-B0BA-A1B305D26AF7}" type="datetimeFigureOut">
              <a:rPr lang="fr-FR" smtClean="0"/>
              <a:pPr/>
              <a:t>06/04/2019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C14047B-0002-4C94-82EC-DDB5DCF57CF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50E298-F2E2-42F9-B0BA-A1B305D26AF7}" type="datetimeFigureOut">
              <a:rPr lang="fr-FR" smtClean="0"/>
              <a:pPr/>
              <a:t>06/04/2019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C14047B-0002-4C94-82EC-DDB5DCF57CF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050E298-F2E2-42F9-B0BA-A1B305D26AF7}" type="datetimeFigureOut">
              <a:rPr lang="fr-FR" smtClean="0"/>
              <a:pPr/>
              <a:t>06/04/2019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14047B-0002-4C94-82EC-DDB5DCF57CF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050E298-F2E2-42F9-B0BA-A1B305D26AF7}" type="datetimeFigureOut">
              <a:rPr lang="fr-FR" smtClean="0"/>
              <a:pPr/>
              <a:t>06/04/2019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C14047B-0002-4C94-82EC-DDB5DCF57CF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D009A"/>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0E298-F2E2-42F9-B0BA-A1B305D26AF7}" type="datetimeFigureOut">
              <a:rPr lang="fr-FR" smtClean="0"/>
              <a:pPr/>
              <a:t>06/04/2019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4047B-0002-4C94-82EC-DDB5DCF57CF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fr.wikipedia.org/wiki/Sahara"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857224" y="214291"/>
            <a:ext cx="7486648" cy="642941"/>
          </a:xfrm>
        </p:spPr>
        <p:txBody>
          <a:bodyPr>
            <a:normAutofit fontScale="90000"/>
          </a:bodyPr>
          <a:lstStyle/>
          <a:p>
            <a:r>
              <a:rPr lang="fr-FR" dirty="0" smtClean="0"/>
              <a:t/>
            </a:r>
            <a:br>
              <a:rPr lang="fr-FR" dirty="0" smtClean="0"/>
            </a:br>
            <a:r>
              <a:rPr lang="fr-FR" sz="4000" dirty="0" smtClean="0">
                <a:solidFill>
                  <a:srgbClr val="C00000"/>
                </a:solidFill>
              </a:rPr>
              <a:t>Les caractéristiques physiques des sols</a:t>
            </a:r>
            <a:r>
              <a:rPr lang="fr-FR" dirty="0" smtClean="0">
                <a:solidFill>
                  <a:srgbClr val="C00000"/>
                </a:solidFill>
              </a:rPr>
              <a:t/>
            </a:r>
            <a:br>
              <a:rPr lang="fr-FR" dirty="0" smtClean="0">
                <a:solidFill>
                  <a:srgbClr val="C00000"/>
                </a:solidFill>
              </a:rPr>
            </a:br>
            <a:endParaRPr lang="fr-FR" dirty="0">
              <a:solidFill>
                <a:srgbClr val="C00000"/>
              </a:solidFill>
            </a:endParaRPr>
          </a:p>
        </p:txBody>
      </p:sp>
      <p:sp>
        <p:nvSpPr>
          <p:cNvPr id="3" name="Sous-titre 2"/>
          <p:cNvSpPr>
            <a:spLocks noGrp="1"/>
          </p:cNvSpPr>
          <p:nvPr>
            <p:ph type="subTitle" idx="1"/>
          </p:nvPr>
        </p:nvSpPr>
        <p:spPr>
          <a:xfrm>
            <a:off x="642910" y="928670"/>
            <a:ext cx="8001056" cy="5500726"/>
          </a:xfrm>
        </p:spPr>
        <p:txBody>
          <a:bodyPr>
            <a:normAutofit fontScale="55000" lnSpcReduction="20000"/>
          </a:bodyPr>
          <a:lstStyle/>
          <a:p>
            <a:pPr algn="l"/>
            <a:r>
              <a:rPr lang="fr-FR" sz="5200" dirty="0" smtClean="0"/>
              <a:t> </a:t>
            </a:r>
            <a:r>
              <a:rPr lang="fr-FR" sz="7300" b="1" dirty="0" smtClean="0">
                <a:solidFill>
                  <a:schemeClr val="tx1"/>
                </a:solidFill>
              </a:rPr>
              <a:t>Qu’est-ce que </a:t>
            </a:r>
            <a:r>
              <a:rPr lang="fr-FR" sz="7300" b="1" dirty="0" smtClean="0">
                <a:solidFill>
                  <a:schemeClr val="tx1"/>
                </a:solidFill>
              </a:rPr>
              <a:t>un </a:t>
            </a:r>
            <a:r>
              <a:rPr lang="fr-FR" sz="7300" b="1" dirty="0" smtClean="0">
                <a:solidFill>
                  <a:schemeClr val="tx1"/>
                </a:solidFill>
              </a:rPr>
              <a:t>sol ?</a:t>
            </a:r>
            <a:endParaRPr lang="fr-FR" sz="7300" dirty="0" smtClean="0">
              <a:solidFill>
                <a:schemeClr val="tx1"/>
              </a:solidFill>
            </a:endParaRPr>
          </a:p>
          <a:p>
            <a:pPr algn="l"/>
            <a:r>
              <a:rPr lang="fr-FR" sz="7300" dirty="0" smtClean="0">
                <a:solidFill>
                  <a:schemeClr val="tx1"/>
                </a:solidFill>
              </a:rPr>
              <a:t>Le sol, </a:t>
            </a:r>
            <a:r>
              <a:rPr lang="fr-FR" sz="7300" dirty="0" smtClean="0">
                <a:solidFill>
                  <a:schemeClr val="tx1"/>
                </a:solidFill>
              </a:rPr>
              <a:t>une </a:t>
            </a:r>
            <a:r>
              <a:rPr lang="fr-FR" sz="7300" dirty="0" smtClean="0">
                <a:solidFill>
                  <a:schemeClr val="tx1"/>
                </a:solidFill>
              </a:rPr>
              <a:t>couche superficielle mince au regard du diamètre de la planète. De quelques centimètres à quelques mètres en général, il est épais en moyenne de 30 cm. C’est la </a:t>
            </a:r>
            <a:r>
              <a:rPr lang="fr-FR" sz="7300" b="1" dirty="0" smtClean="0">
                <a:solidFill>
                  <a:schemeClr val="tx1"/>
                </a:solidFill>
              </a:rPr>
              <a:t>couche supérieure de la </a:t>
            </a:r>
            <a:r>
              <a:rPr lang="fr-FR" sz="7300" b="1" dirty="0" smtClean="0">
                <a:solidFill>
                  <a:schemeClr val="tx1"/>
                </a:solidFill>
              </a:rPr>
              <a:t>croute </a:t>
            </a:r>
            <a:r>
              <a:rPr lang="fr-FR" sz="7300" b="1" dirty="0" smtClean="0">
                <a:solidFill>
                  <a:schemeClr val="tx1"/>
                </a:solidFill>
              </a:rPr>
              <a:t>terrestre</a:t>
            </a:r>
            <a:r>
              <a:rPr lang="fr-FR" sz="7300" dirty="0" smtClean="0"/>
              <a:t>.</a:t>
            </a:r>
          </a:p>
          <a:p>
            <a:pPr algn="l"/>
            <a:endParaRPr lang="fr-FR" sz="5200" dirty="0" smtClean="0">
              <a:solidFill>
                <a:schemeClr val="tx1"/>
              </a:solidFill>
              <a:latin typeface="+mj-lt"/>
              <a:ea typeface="+mj-ea"/>
              <a:cs typeface="+mj-cs"/>
            </a:endParaRPr>
          </a:p>
          <a:p>
            <a:r>
              <a:rPr lang="fr-FR" sz="5200" dirty="0" smtClean="0">
                <a:solidFill>
                  <a:schemeClr val="tx1"/>
                </a:solidFill>
                <a:latin typeface="+mj-lt"/>
                <a:ea typeface="+mj-ea"/>
                <a:cs typeface="+mj-cs"/>
              </a:rPr>
              <a:t>  </a:t>
            </a:r>
          </a:p>
          <a:p>
            <a:r>
              <a:rPr lang="fr-FR" dirty="0" smtClean="0"/>
              <a:t> </a:t>
            </a:r>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357167"/>
            <a:ext cx="5572164" cy="571504"/>
          </a:xfrm>
        </p:spPr>
        <p:txBody>
          <a:bodyPr>
            <a:normAutofit/>
          </a:bodyPr>
          <a:lstStyle/>
          <a:p>
            <a:r>
              <a:rPr lang="fr-FR" sz="2800" dirty="0" smtClean="0"/>
              <a:t>Sols </a:t>
            </a:r>
            <a:r>
              <a:rPr lang="fr-FR" sz="2800" dirty="0" err="1" smtClean="0"/>
              <a:t>Calcimagnesiques</a:t>
            </a:r>
            <a:endParaRPr lang="fr-FR" sz="2800" dirty="0"/>
          </a:p>
        </p:txBody>
      </p:sp>
      <p:sp>
        <p:nvSpPr>
          <p:cNvPr id="3" name="Sous-titre 2"/>
          <p:cNvSpPr>
            <a:spLocks noGrp="1"/>
          </p:cNvSpPr>
          <p:nvPr>
            <p:ph type="subTitle" idx="1"/>
          </p:nvPr>
        </p:nvSpPr>
        <p:spPr>
          <a:xfrm>
            <a:off x="1371600" y="1857364"/>
            <a:ext cx="6400800" cy="3781436"/>
          </a:xfrm>
        </p:spPr>
        <p:txBody>
          <a:bodyPr>
            <a:normAutofit/>
          </a:bodyPr>
          <a:lstStyle/>
          <a:p>
            <a:endParaRPr lang="fr-FR" dirty="0">
              <a:solidFill>
                <a:schemeClr val="tx1"/>
              </a:solidFill>
            </a:endParaRPr>
          </a:p>
        </p:txBody>
      </p:sp>
      <p:pic>
        <p:nvPicPr>
          <p:cNvPr id="5" name="Image 4" descr="C:\Users\Pc\Desktop\FIN AVRIL\images sur les sols calcimagnesiques - Recherche Google_fichiers\images_008.jpeg"/>
          <p:cNvPicPr/>
          <p:nvPr/>
        </p:nvPicPr>
        <p:blipFill>
          <a:blip r:embed="rId2"/>
          <a:srcRect/>
          <a:stretch>
            <a:fillRect/>
          </a:stretch>
        </p:blipFill>
        <p:spPr bwMode="auto">
          <a:xfrm>
            <a:off x="857224" y="1428736"/>
            <a:ext cx="7358114"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04" y="274638"/>
            <a:ext cx="4929222" cy="654032"/>
          </a:xfrm>
        </p:spPr>
        <p:txBody>
          <a:bodyPr>
            <a:normAutofit/>
          </a:bodyPr>
          <a:lstStyle/>
          <a:p>
            <a:r>
              <a:rPr lang="fr-FR" sz="2800" dirty="0" smtClean="0"/>
              <a:t>Sols </a:t>
            </a:r>
            <a:r>
              <a:rPr lang="fr-FR" sz="2800" dirty="0" err="1" smtClean="0"/>
              <a:t>hydromorphes</a:t>
            </a:r>
            <a:endParaRPr lang="fr-FR" sz="2800" dirty="0"/>
          </a:p>
        </p:txBody>
      </p:sp>
      <p:pic>
        <p:nvPicPr>
          <p:cNvPr id="7" name="Image 6" descr="C:\Users\Pc\Desktop\FIN AVRIL\images sur les sols hydromorphes - Recherche Google_fichiers\images_074.jpeg"/>
          <p:cNvPicPr/>
          <p:nvPr/>
        </p:nvPicPr>
        <p:blipFill>
          <a:blip r:embed="rId2"/>
          <a:srcRect/>
          <a:stretch>
            <a:fillRect/>
          </a:stretch>
        </p:blipFill>
        <p:spPr bwMode="auto">
          <a:xfrm>
            <a:off x="571472" y="928670"/>
            <a:ext cx="7858180"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04" y="274638"/>
            <a:ext cx="4929222" cy="654032"/>
          </a:xfrm>
        </p:spPr>
        <p:txBody>
          <a:bodyPr>
            <a:normAutofit/>
          </a:bodyPr>
          <a:lstStyle/>
          <a:p>
            <a:r>
              <a:rPr lang="fr-FR" sz="2800" dirty="0" smtClean="0"/>
              <a:t>Sols </a:t>
            </a:r>
            <a:r>
              <a:rPr lang="fr-FR" sz="2800" dirty="0" err="1" smtClean="0"/>
              <a:t>hydromorphes</a:t>
            </a:r>
            <a:endParaRPr lang="fr-FR" sz="2800" dirty="0"/>
          </a:p>
        </p:txBody>
      </p:sp>
      <p:pic>
        <p:nvPicPr>
          <p:cNvPr id="6" name="Espace réservé du contenu 5" descr="C:\Users\Pc\Desktop\FIN AVRIL\images sur les sols hydromorphes - Recherche Google_fichiers\images_092.jpeg"/>
          <p:cNvPicPr>
            <a:picLocks noGrp="1"/>
          </p:cNvPicPr>
          <p:nvPr>
            <p:ph idx="1"/>
          </p:nvPr>
        </p:nvPicPr>
        <p:blipFill>
          <a:blip r:embed="rId2"/>
          <a:srcRect/>
          <a:stretch>
            <a:fillRect/>
          </a:stretch>
        </p:blipFill>
        <p:spPr bwMode="auto">
          <a:xfrm>
            <a:off x="785786" y="1142984"/>
            <a:ext cx="7429552" cy="48577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04" y="274638"/>
            <a:ext cx="4929222" cy="654032"/>
          </a:xfrm>
        </p:spPr>
        <p:txBody>
          <a:bodyPr>
            <a:normAutofit/>
          </a:bodyPr>
          <a:lstStyle/>
          <a:p>
            <a:r>
              <a:rPr lang="fr-FR" sz="2800" dirty="0" smtClean="0"/>
              <a:t>Sols Ferralitiques</a:t>
            </a:r>
            <a:endParaRPr lang="fr-FR" sz="2800" dirty="0"/>
          </a:p>
        </p:txBody>
      </p:sp>
      <p:pic>
        <p:nvPicPr>
          <p:cNvPr id="5" name="Espace réservé du contenu 4" descr="C:\Users\Pc\Desktop\FIN AVRIL\images sur les sols ferralitiques - Recherche Google_fichiers\images_033.jpeg"/>
          <p:cNvPicPr>
            <a:picLocks noGrp="1"/>
          </p:cNvPicPr>
          <p:nvPr>
            <p:ph idx="1"/>
          </p:nvPr>
        </p:nvPicPr>
        <p:blipFill>
          <a:blip r:embed="rId2"/>
          <a:srcRect/>
          <a:stretch>
            <a:fillRect/>
          </a:stretch>
        </p:blipFill>
        <p:spPr bwMode="auto">
          <a:xfrm>
            <a:off x="928662" y="1000108"/>
            <a:ext cx="7358113" cy="550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04" y="274638"/>
            <a:ext cx="4929222" cy="654032"/>
          </a:xfrm>
        </p:spPr>
        <p:txBody>
          <a:bodyPr>
            <a:normAutofit fontScale="90000"/>
          </a:bodyPr>
          <a:lstStyle/>
          <a:p>
            <a:r>
              <a:rPr lang="fr-FR" sz="2800" dirty="0" smtClean="0"/>
              <a:t>Sols salins</a:t>
            </a:r>
            <a:br>
              <a:rPr lang="fr-FR" sz="2800" dirty="0" smtClean="0"/>
            </a:br>
            <a:endParaRPr lang="fr-FR" sz="2800" dirty="0"/>
          </a:p>
        </p:txBody>
      </p:sp>
      <p:pic>
        <p:nvPicPr>
          <p:cNvPr id="5" name="Espace réservé du contenu 4" descr="C:\Users\Pc\Desktop\FIN AVRIL\images sur les sols salins - Recherche Google_fichiers\blank_data_003\1118333201256_Thaila.png"/>
          <p:cNvPicPr>
            <a:picLocks noGrp="1"/>
          </p:cNvPicPr>
          <p:nvPr>
            <p:ph idx="1"/>
          </p:nvPr>
        </p:nvPicPr>
        <p:blipFill>
          <a:blip r:embed="rId2"/>
          <a:srcRect/>
          <a:stretch>
            <a:fillRect/>
          </a:stretch>
        </p:blipFill>
        <p:spPr bwMode="auto">
          <a:xfrm>
            <a:off x="357158" y="714356"/>
            <a:ext cx="8215370" cy="571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04" y="274638"/>
            <a:ext cx="4929222" cy="654032"/>
          </a:xfrm>
        </p:spPr>
        <p:txBody>
          <a:bodyPr>
            <a:normAutofit fontScale="90000"/>
          </a:bodyPr>
          <a:lstStyle/>
          <a:p>
            <a:r>
              <a:rPr lang="fr-FR" sz="2800" dirty="0" smtClean="0"/>
              <a:t>Sols ferrugineux</a:t>
            </a:r>
            <a:br>
              <a:rPr lang="fr-FR" sz="2800" dirty="0" smtClean="0"/>
            </a:br>
            <a:endParaRPr lang="fr-FR" sz="2800" dirty="0"/>
          </a:p>
        </p:txBody>
      </p:sp>
      <p:pic>
        <p:nvPicPr>
          <p:cNvPr id="6" name="Espace réservé du contenu 5" descr="C:\Users\Pc\Desktop\FIN AVRIL\images sur les sols ferrugineux - Recherche Google_fichiers\images_028.jpeg"/>
          <p:cNvPicPr>
            <a:picLocks noGrp="1"/>
          </p:cNvPicPr>
          <p:nvPr>
            <p:ph idx="1"/>
          </p:nvPr>
        </p:nvPicPr>
        <p:blipFill>
          <a:blip r:embed="rId2"/>
          <a:srcRect/>
          <a:stretch>
            <a:fillRect/>
          </a:stretch>
        </p:blipFill>
        <p:spPr bwMode="auto">
          <a:xfrm>
            <a:off x="571472" y="928670"/>
            <a:ext cx="8215369" cy="550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1604" y="274638"/>
            <a:ext cx="4929222" cy="439718"/>
          </a:xfrm>
        </p:spPr>
        <p:txBody>
          <a:bodyPr>
            <a:normAutofit fontScale="90000"/>
          </a:bodyPr>
          <a:lstStyle/>
          <a:p>
            <a:r>
              <a:rPr lang="fr-FR" sz="2800" dirty="0" smtClean="0"/>
              <a:t/>
            </a:r>
            <a:br>
              <a:rPr lang="fr-FR" sz="2800" dirty="0" smtClean="0"/>
            </a:br>
            <a:r>
              <a:rPr lang="fr-FR" sz="2800" dirty="0" smtClean="0"/>
              <a:t>Sols </a:t>
            </a:r>
            <a:r>
              <a:rPr lang="fr-FR" sz="2800" dirty="0" err="1" smtClean="0"/>
              <a:t>hydromorphes</a:t>
            </a:r>
            <a:r>
              <a:rPr lang="fr-FR" sz="2800" dirty="0" smtClean="0"/>
              <a:t/>
            </a:r>
            <a:br>
              <a:rPr lang="fr-FR" sz="2800" dirty="0" smtClean="0"/>
            </a:br>
            <a:endParaRPr lang="fr-FR" sz="2800" dirty="0"/>
          </a:p>
        </p:txBody>
      </p:sp>
      <p:pic>
        <p:nvPicPr>
          <p:cNvPr id="5" name="Espace réservé du contenu 4" descr="C:\Users\Pc\Desktop\FIN AVRIL\images sur les sols salins - Recherche Google_fichiers\images_015.jpeg"/>
          <p:cNvPicPr>
            <a:picLocks noGrp="1"/>
          </p:cNvPicPr>
          <p:nvPr>
            <p:ph idx="1"/>
          </p:nvPr>
        </p:nvPicPr>
        <p:blipFill>
          <a:blip r:embed="rId2"/>
          <a:srcRect/>
          <a:stretch>
            <a:fillRect/>
          </a:stretch>
        </p:blipFill>
        <p:spPr bwMode="auto">
          <a:xfrm>
            <a:off x="785786" y="785794"/>
            <a:ext cx="7572428"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42910" y="1000108"/>
            <a:ext cx="8001056" cy="5429288"/>
          </a:xfrm>
        </p:spPr>
        <p:txBody>
          <a:bodyPr/>
          <a:lstStyle/>
          <a:p>
            <a:endParaRPr lang="fr-FR" dirty="0"/>
          </a:p>
        </p:txBody>
      </p:sp>
      <p:pic>
        <p:nvPicPr>
          <p:cNvPr id="4" name="Espace réservé du contenu 3" descr="C:\Users\Pc\Desktop\FIN AVRIL\Photo gratuite  Terres Cultivées, Sols Bruns - Image gratuite sur Pixabay - 180415_fichiers\tilled-land-180415_960_720.jpg"/>
          <p:cNvPicPr>
            <a:picLocks/>
          </p:cNvPicPr>
          <p:nvPr/>
        </p:nvPicPr>
        <p:blipFill>
          <a:blip r:embed="rId2"/>
          <a:srcRect/>
          <a:stretch>
            <a:fillRect/>
          </a:stretch>
        </p:blipFill>
        <p:spPr bwMode="auto">
          <a:xfrm>
            <a:off x="214282" y="285728"/>
            <a:ext cx="8715436" cy="621510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28605"/>
            <a:ext cx="8029604" cy="714379"/>
          </a:xfrm>
        </p:spPr>
        <p:txBody>
          <a:bodyPr>
            <a:noAutofit/>
          </a:bodyPr>
          <a:lstStyle/>
          <a:p>
            <a:r>
              <a:rPr lang="fr-FR" sz="3200" dirty="0" smtClean="0"/>
              <a:t>Les </a:t>
            </a:r>
            <a:r>
              <a:rPr lang="fr-FR" sz="3200" dirty="0" smtClean="0">
                <a:hlinkClick r:id="rId2"/>
              </a:rPr>
              <a:t>regs ou hamadas</a:t>
            </a:r>
            <a:r>
              <a:rPr lang="fr-FR" sz="3200" dirty="0" smtClean="0"/>
              <a:t> sont des déserts de pierre </a:t>
            </a:r>
            <a:endParaRPr lang="fr-FR" sz="3200" dirty="0"/>
          </a:p>
        </p:txBody>
      </p:sp>
      <p:sp>
        <p:nvSpPr>
          <p:cNvPr id="4" name="Sous-titre 3"/>
          <p:cNvSpPr>
            <a:spLocks noGrp="1"/>
          </p:cNvSpPr>
          <p:nvPr>
            <p:ph type="subTitle" idx="1"/>
          </p:nvPr>
        </p:nvSpPr>
        <p:spPr>
          <a:xfrm>
            <a:off x="1371600" y="1714488"/>
            <a:ext cx="6400800" cy="3924312"/>
          </a:xfrm>
        </p:spPr>
        <p:txBody>
          <a:bodyPr/>
          <a:lstStyle/>
          <a:p>
            <a:endParaRPr lang="fr-FR" dirty="0"/>
          </a:p>
        </p:txBody>
      </p:sp>
      <p:pic>
        <p:nvPicPr>
          <p:cNvPr id="5" name="Espace réservé du contenu 3" descr="C:\Users\Pc\Desktop\FIN AVRIL\lien photos-sahara.rtf_fichiers\erg2.jpg"/>
          <p:cNvPicPr>
            <a:picLocks noGrp="1"/>
          </p:cNvPicPr>
          <p:nvPr>
            <p:ph idx="1"/>
          </p:nvPr>
        </p:nvPicPr>
        <p:blipFill>
          <a:blip r:embed="rId3"/>
          <a:srcRect/>
          <a:stretch>
            <a:fillRect/>
          </a:stretch>
        </p:blipFill>
        <p:spPr bwMode="auto">
          <a:xfrm>
            <a:off x="357158" y="1142984"/>
            <a:ext cx="8501122" cy="550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14480" y="357167"/>
            <a:ext cx="4857784" cy="642941"/>
          </a:xfrm>
        </p:spPr>
        <p:txBody>
          <a:bodyPr>
            <a:normAutofit/>
          </a:bodyPr>
          <a:lstStyle/>
          <a:p>
            <a:r>
              <a:rPr lang="fr-FR" sz="3600" dirty="0" smtClean="0"/>
              <a:t>Les sols peu évolués</a:t>
            </a:r>
            <a:endParaRPr lang="fr-FR" sz="3600" dirty="0"/>
          </a:p>
        </p:txBody>
      </p:sp>
      <p:sp>
        <p:nvSpPr>
          <p:cNvPr id="4" name="Sous-titre 3"/>
          <p:cNvSpPr>
            <a:spLocks noGrp="1"/>
          </p:cNvSpPr>
          <p:nvPr>
            <p:ph type="subTitle" idx="1"/>
          </p:nvPr>
        </p:nvSpPr>
        <p:spPr>
          <a:xfrm>
            <a:off x="1371600" y="1643050"/>
            <a:ext cx="6400800" cy="3995750"/>
          </a:xfrm>
        </p:spPr>
        <p:txBody>
          <a:bodyPr/>
          <a:lstStyle/>
          <a:p>
            <a:endParaRPr lang="fr-FR" dirty="0"/>
          </a:p>
        </p:txBody>
      </p:sp>
      <p:pic>
        <p:nvPicPr>
          <p:cNvPr id="5" name="Espace réservé du contenu 6" descr="C:\Users\Pc\Desktop\FIN AVRIL\lien photos-sahara.rtf_fichiers\erg1.jpg"/>
          <p:cNvPicPr>
            <a:picLocks noGrp="1"/>
          </p:cNvPicPr>
          <p:nvPr>
            <p:ph idx="1"/>
          </p:nvPr>
        </p:nvPicPr>
        <p:blipFill>
          <a:blip r:embed="rId2"/>
          <a:srcRect/>
          <a:stretch>
            <a:fillRect/>
          </a:stretch>
        </p:blipFill>
        <p:spPr bwMode="auto">
          <a:xfrm>
            <a:off x="142844" y="928670"/>
            <a:ext cx="8643998"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14546" y="357167"/>
            <a:ext cx="4857784" cy="642942"/>
          </a:xfrm>
        </p:spPr>
        <p:txBody>
          <a:bodyPr>
            <a:normAutofit/>
          </a:bodyPr>
          <a:lstStyle/>
          <a:p>
            <a:r>
              <a:rPr lang="fr-FR" sz="3600" dirty="0" smtClean="0"/>
              <a:t>Le sol venant de l’érosion</a:t>
            </a:r>
            <a:endParaRPr lang="fr-FR" sz="3600" dirty="0"/>
          </a:p>
        </p:txBody>
      </p:sp>
      <p:sp>
        <p:nvSpPr>
          <p:cNvPr id="4" name="Sous-titre 3"/>
          <p:cNvSpPr>
            <a:spLocks noGrp="1"/>
          </p:cNvSpPr>
          <p:nvPr>
            <p:ph type="subTitle" idx="1"/>
          </p:nvPr>
        </p:nvSpPr>
        <p:spPr>
          <a:xfrm>
            <a:off x="1371600" y="1357298"/>
            <a:ext cx="6400800" cy="4281502"/>
          </a:xfrm>
        </p:spPr>
        <p:txBody>
          <a:bodyPr/>
          <a:lstStyle/>
          <a:p>
            <a:endParaRPr lang="fr-FR" dirty="0"/>
          </a:p>
        </p:txBody>
      </p:sp>
      <p:pic>
        <p:nvPicPr>
          <p:cNvPr id="5" name="Espace réservé du contenu 3" descr="C:\Users\Pc\Desktop\FIN AVRIL\La formation des sols_fichiers\eboulis.jpg"/>
          <p:cNvPicPr>
            <a:picLocks noGrp="1"/>
          </p:cNvPicPr>
          <p:nvPr>
            <p:ph idx="1"/>
          </p:nvPr>
        </p:nvPicPr>
        <p:blipFill>
          <a:blip r:embed="rId2"/>
          <a:srcRect/>
          <a:stretch>
            <a:fillRect/>
          </a:stretch>
        </p:blipFill>
        <p:spPr bwMode="auto">
          <a:xfrm>
            <a:off x="642910" y="1142984"/>
            <a:ext cx="7500989" cy="49831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71736" y="214290"/>
            <a:ext cx="4143404" cy="428628"/>
          </a:xfrm>
        </p:spPr>
        <p:txBody>
          <a:bodyPr>
            <a:normAutofit fontScale="90000"/>
          </a:bodyPr>
          <a:lstStyle/>
          <a:p>
            <a:r>
              <a:rPr lang="fr-FR" sz="2800" dirty="0" smtClean="0"/>
              <a:t>Sols peu évolués : </a:t>
            </a:r>
            <a:endParaRPr lang="fr-FR" sz="2800" dirty="0"/>
          </a:p>
        </p:txBody>
      </p:sp>
      <p:pic>
        <p:nvPicPr>
          <p:cNvPr id="5" name="Espace réservé du contenu 4" descr="C:\Users\Pc\Desktop\FIN AVRIL\lien photos-sahara.rtf_fichiers\erg3.jpg"/>
          <p:cNvPicPr>
            <a:picLocks noGrp="1"/>
          </p:cNvPicPr>
          <p:nvPr>
            <p:ph idx="1"/>
          </p:nvPr>
        </p:nvPicPr>
        <p:blipFill>
          <a:blip r:embed="rId2"/>
          <a:srcRect/>
          <a:stretch>
            <a:fillRect/>
          </a:stretch>
        </p:blipFill>
        <p:spPr bwMode="auto">
          <a:xfrm>
            <a:off x="428596" y="714356"/>
            <a:ext cx="8215370" cy="550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fr-FR" b="1" cap="all" dirty="0" smtClean="0"/>
              <a:t/>
            </a:r>
            <a:br>
              <a:rPr lang="fr-FR" b="1" cap="all" dirty="0" smtClean="0"/>
            </a:br>
            <a:r>
              <a:rPr lang="fr-FR" sz="3600" b="1" cap="all" dirty="0" smtClean="0">
                <a:solidFill>
                  <a:srgbClr val="C00000"/>
                </a:solidFill>
              </a:rPr>
              <a:t>1 CARACTÉRISTIQUES ET PROPRIÉTÉS DU SOL</a:t>
            </a:r>
            <a:r>
              <a:rPr lang="fr-FR" b="1" dirty="0" smtClean="0">
                <a:solidFill>
                  <a:srgbClr val="C00000"/>
                </a:solidFill>
              </a:rPr>
              <a:t/>
            </a:r>
            <a:br>
              <a:rPr lang="fr-FR" b="1" dirty="0" smtClean="0">
                <a:solidFill>
                  <a:srgbClr val="C00000"/>
                </a:solidFill>
              </a:rPr>
            </a:br>
            <a:endParaRPr lang="fr-FR" dirty="0">
              <a:solidFill>
                <a:srgbClr val="C00000"/>
              </a:solidFill>
            </a:endParaRPr>
          </a:p>
        </p:txBody>
      </p:sp>
      <p:sp>
        <p:nvSpPr>
          <p:cNvPr id="3" name="Espace réservé du contenu 2"/>
          <p:cNvSpPr>
            <a:spLocks noGrp="1"/>
          </p:cNvSpPr>
          <p:nvPr>
            <p:ph idx="1"/>
          </p:nvPr>
        </p:nvSpPr>
        <p:spPr>
          <a:xfrm>
            <a:off x="457200" y="857232"/>
            <a:ext cx="8229600" cy="5268931"/>
          </a:xfrm>
        </p:spPr>
        <p:txBody>
          <a:bodyPr>
            <a:normAutofit lnSpcReduction="10000"/>
          </a:bodyPr>
          <a:lstStyle/>
          <a:p>
            <a:r>
              <a:rPr lang="fr-FR" b="1" i="1" dirty="0" smtClean="0">
                <a:solidFill>
                  <a:srgbClr val="C00000"/>
                </a:solidFill>
              </a:rPr>
              <a:t>1.2 Constituants et propriétés du sol</a:t>
            </a:r>
          </a:p>
          <a:p>
            <a:r>
              <a:rPr lang="fr-FR" dirty="0" smtClean="0"/>
              <a:t>Les principaux constituants du sol sont de quatre types : constituants organiques (débris d'organismes végétaux par exemple), constituants minéraux (sable, argile…), des gaz qui circulent dans les interstices du sol, et enfin la " solution du sol ", formée d'eau et d'ions. A partir de là, un sol va avoir différentes caractéristiques que l'on peut déterminer en effectuant des analyses physico-chimiques :</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66" y="0"/>
            <a:ext cx="4929222" cy="500042"/>
          </a:xfrm>
        </p:spPr>
        <p:txBody>
          <a:bodyPr>
            <a:normAutofit fontScale="90000"/>
          </a:bodyPr>
          <a:lstStyle/>
          <a:p>
            <a:r>
              <a:rPr lang="fr-FR" sz="2800" dirty="0" smtClean="0"/>
              <a:t/>
            </a:r>
            <a:br>
              <a:rPr lang="fr-FR" sz="2800" dirty="0" smtClean="0"/>
            </a:br>
            <a:r>
              <a:rPr lang="fr-FR" sz="2800" dirty="0" smtClean="0"/>
              <a:t>RENDZINES</a:t>
            </a:r>
            <a:br>
              <a:rPr lang="fr-FR" sz="2800" dirty="0" smtClean="0"/>
            </a:br>
            <a:endParaRPr lang="fr-FR" sz="2800" dirty="0"/>
          </a:p>
        </p:txBody>
      </p:sp>
      <p:pic>
        <p:nvPicPr>
          <p:cNvPr id="6" name="Espace réservé du contenu 5" descr="C:\Users\Pc\Desktop\FIN AVRIL\images sur les sols rendzines - Recherche Google_fichiers\blank_data_002\PHOTO_SOL_0115-me.JPG"/>
          <p:cNvPicPr>
            <a:picLocks noGrp="1"/>
          </p:cNvPicPr>
          <p:nvPr>
            <p:ph idx="1"/>
          </p:nvPr>
        </p:nvPicPr>
        <p:blipFill>
          <a:blip r:embed="rId2"/>
          <a:srcRect/>
          <a:stretch>
            <a:fillRect/>
          </a:stretch>
        </p:blipFill>
        <p:spPr bwMode="auto">
          <a:xfrm>
            <a:off x="214282" y="500042"/>
            <a:ext cx="8358246"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401080" cy="6286544"/>
          </a:xfrm>
        </p:spPr>
        <p:txBody>
          <a:bodyPr>
            <a:normAutofit fontScale="92500" lnSpcReduction="10000"/>
          </a:bodyPr>
          <a:lstStyle/>
          <a:p>
            <a:pPr lvl="0"/>
            <a:r>
              <a:rPr lang="fr-FR" sz="4000" b="1" dirty="0" smtClean="0"/>
              <a:t>Texture :</a:t>
            </a:r>
            <a:r>
              <a:rPr lang="fr-FR" sz="4000" dirty="0" smtClean="0"/>
              <a:t> composition granulométrique du sol, c'est à dire la proportion de chacun de ses constituants solides (argiles, sables, graviers…) , qui ont des tailles différentes.</a:t>
            </a:r>
          </a:p>
          <a:p>
            <a:pPr lvl="0"/>
            <a:r>
              <a:rPr lang="fr-FR" sz="4000" b="1" dirty="0" smtClean="0"/>
              <a:t>Structure :</a:t>
            </a:r>
            <a:r>
              <a:rPr lang="fr-FR" sz="4000" dirty="0" smtClean="0"/>
              <a:t> façon dont ses constituants sont agencés les uns par rapport aux autres. Dans un sol brun, on a des agrégats de sable et de complexe argilo-humique qui peuvent être agencés de façon plus ou moins fragmentée.</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329642" cy="6215106"/>
          </a:xfrm>
        </p:spPr>
        <p:txBody>
          <a:bodyPr>
            <a:normAutofit/>
          </a:bodyPr>
          <a:lstStyle/>
          <a:p>
            <a:pPr lvl="0"/>
            <a:r>
              <a:rPr lang="fr-FR" b="1" dirty="0" smtClean="0"/>
              <a:t>Porosité :</a:t>
            </a:r>
            <a:r>
              <a:rPr lang="fr-FR" dirty="0" smtClean="0"/>
              <a:t> volume total des espaces laissés libres entre les agrégats ou les particules solides. Elle conditionne la circulation de l'eau, des gaz et de certains animaux dans le sol.</a:t>
            </a:r>
          </a:p>
          <a:p>
            <a:pPr lvl="0"/>
            <a:r>
              <a:rPr lang="fr-FR" b="1" dirty="0" smtClean="0"/>
              <a:t>La perméabilité du sol :</a:t>
            </a:r>
            <a:r>
              <a:rPr lang="fr-FR" dirty="0" smtClean="0"/>
              <a:t> dépend de la structure du sol, c'est sa capacité à laisser passer l'eau vers les couches inférieures.</a:t>
            </a:r>
          </a:p>
          <a:p>
            <a:pPr lvl="0"/>
            <a:r>
              <a:rPr lang="fr-FR" b="1" dirty="0" smtClean="0"/>
              <a:t>Capacité de rétention en eau :</a:t>
            </a:r>
            <a:r>
              <a:rPr lang="fr-FR" dirty="0" smtClean="0"/>
              <a:t> quantité d'eau retenue par le sol et soit utilisable par les plantes, soit liée à des particules solides par des forces physiques qui empêchent cette utilisation.</a:t>
            </a: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14290"/>
            <a:ext cx="8572560" cy="6143668"/>
          </a:xfrm>
        </p:spPr>
        <p:txBody>
          <a:bodyPr>
            <a:noAutofit/>
          </a:bodyPr>
          <a:lstStyle/>
          <a:p>
            <a:pPr lvl="0"/>
            <a:r>
              <a:rPr lang="fr-FR" sz="4000" b="1" dirty="0" smtClean="0"/>
              <a:t>Le pouvoir absorbant :</a:t>
            </a:r>
            <a:r>
              <a:rPr lang="fr-FR" sz="4000" dirty="0" smtClean="0"/>
              <a:t> capacité à fixer des ions et à rendre ainsi plus aisé le passage de ces ions de l'humus aux racines des plantes, notamment par la création de complexes argilo-humiques, aussi appelés complexes absorbants, qui fixent des ions positifs apportés par les engrais. Leur présence dans le sol est un facteur essentiel de sa fertilité.</a:t>
            </a:r>
          </a:p>
          <a:p>
            <a:endParaRPr lang="fr-FR"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endParaRPr lang="fr-FR" dirty="0"/>
          </a:p>
        </p:txBody>
      </p:sp>
      <p:pic>
        <p:nvPicPr>
          <p:cNvPr id="4" name="Image 3" descr="http://keepschool.com/pages/fiches-de-cours/lycee/svt-biologie/sols-proprietes-formation/2.gif"/>
          <p:cNvPicPr/>
          <p:nvPr/>
        </p:nvPicPr>
        <p:blipFill>
          <a:blip r:embed="rId2"/>
          <a:srcRect/>
          <a:stretch>
            <a:fillRect/>
          </a:stretch>
        </p:blipFill>
        <p:spPr bwMode="auto">
          <a:xfrm>
            <a:off x="428596" y="285728"/>
            <a:ext cx="8358246" cy="628654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28728" y="274638"/>
            <a:ext cx="6143668" cy="511156"/>
          </a:xfrm>
        </p:spPr>
        <p:txBody>
          <a:bodyPr>
            <a:normAutofit fontScale="90000"/>
          </a:bodyPr>
          <a:lstStyle/>
          <a:p>
            <a:r>
              <a:rPr lang="fr-FR" b="1" cap="all" dirty="0" smtClean="0"/>
              <a:t/>
            </a:r>
            <a:br>
              <a:rPr lang="fr-FR" b="1" cap="all" dirty="0" smtClean="0"/>
            </a:br>
            <a:r>
              <a:rPr lang="fr-FR" sz="4000" b="1" cap="all" dirty="0" smtClean="0">
                <a:solidFill>
                  <a:srgbClr val="C00000"/>
                </a:solidFill>
              </a:rPr>
              <a:t>2 LA FORMATION D'UN SOL</a:t>
            </a:r>
            <a:r>
              <a:rPr lang="fr-FR" sz="4000" b="1" dirty="0" smtClean="0">
                <a:solidFill>
                  <a:srgbClr val="C00000"/>
                </a:solidFill>
              </a:rPr>
              <a:t/>
            </a:r>
            <a:br>
              <a:rPr lang="fr-FR" sz="4000" b="1" dirty="0" smtClean="0">
                <a:solidFill>
                  <a:srgbClr val="C00000"/>
                </a:solidFill>
              </a:rPr>
            </a:br>
            <a:endParaRPr lang="fr-FR" sz="4000" dirty="0">
              <a:solidFill>
                <a:srgbClr val="C00000"/>
              </a:solidFill>
            </a:endParaRPr>
          </a:p>
        </p:txBody>
      </p:sp>
      <p:sp>
        <p:nvSpPr>
          <p:cNvPr id="3" name="Espace réservé du contenu 2"/>
          <p:cNvSpPr>
            <a:spLocks noGrp="1"/>
          </p:cNvSpPr>
          <p:nvPr>
            <p:ph idx="1"/>
          </p:nvPr>
        </p:nvSpPr>
        <p:spPr>
          <a:xfrm>
            <a:off x="457200" y="928670"/>
            <a:ext cx="8229600" cy="5197493"/>
          </a:xfrm>
        </p:spPr>
        <p:txBody>
          <a:bodyPr>
            <a:normAutofit lnSpcReduction="10000"/>
          </a:bodyPr>
          <a:lstStyle/>
          <a:p>
            <a:r>
              <a:rPr lang="fr-FR" b="1" i="1" dirty="0" smtClean="0"/>
              <a:t>2.1 Les facteurs entrant en jeu</a:t>
            </a:r>
          </a:p>
          <a:p>
            <a:r>
              <a:rPr lang="fr-FR" sz="4000" dirty="0" smtClean="0"/>
              <a:t>Un sol est le résultat d'une altération superficielle d'une roche mère, et d'un enrichissement en matières organiques issue d'êtres-vivants, du fait de la décomposition de la litière par des organismes décomposeurs. On a ainsi 3 facteurs entrant en jeu dans la formation d'un sol :</a:t>
            </a:r>
          </a:p>
          <a:p>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normAutofit fontScale="92500" lnSpcReduction="10000"/>
          </a:bodyPr>
          <a:lstStyle/>
          <a:p>
            <a:pPr lvl="0"/>
            <a:r>
              <a:rPr lang="fr-FR" b="1" dirty="0" smtClean="0"/>
              <a:t>la roche mère :</a:t>
            </a:r>
            <a:r>
              <a:rPr lang="fr-FR" dirty="0" smtClean="0"/>
              <a:t> ses propriétés physiques ou sa composition chimique ont une influence directe sur la nature et sur la rapidité de l'évolution d'un sol</a:t>
            </a:r>
          </a:p>
          <a:p>
            <a:pPr lvl="0"/>
            <a:r>
              <a:rPr lang="fr-FR" b="1" dirty="0" smtClean="0"/>
              <a:t>les végétaux :</a:t>
            </a:r>
            <a:r>
              <a:rPr lang="fr-FR" dirty="0" smtClean="0"/>
              <a:t> fournisseurs de l'essentiel de la matière organique présente dans le sol, et qui influencent aussi son évolution</a:t>
            </a:r>
          </a:p>
          <a:p>
            <a:pPr lvl="0"/>
            <a:r>
              <a:rPr lang="fr-FR" b="1" dirty="0" smtClean="0"/>
              <a:t>le climat</a:t>
            </a:r>
            <a:r>
              <a:rPr lang="fr-FR" dirty="0" smtClean="0"/>
              <a:t>, qui affecte les deux facteurs précédents, par la température en ce qui concerne l'altération de la roche mère, et les précipitations pour les phénomènes de migration se déroulant au niveau du sol.</a:t>
            </a:r>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14357"/>
            <a:ext cx="7772400" cy="857256"/>
          </a:xfrm>
        </p:spPr>
        <p:txBody>
          <a:bodyPr>
            <a:normAutofit/>
          </a:bodyPr>
          <a:lstStyle/>
          <a:p>
            <a:r>
              <a:rPr lang="fr-FR" dirty="0" smtClean="0"/>
              <a:t>Caractéristiques des sols</a:t>
            </a:r>
            <a:endParaRPr lang="fr-FR" dirty="0"/>
          </a:p>
        </p:txBody>
      </p:sp>
      <p:sp>
        <p:nvSpPr>
          <p:cNvPr id="3" name="Sous-titre 2"/>
          <p:cNvSpPr>
            <a:spLocks noGrp="1"/>
          </p:cNvSpPr>
          <p:nvPr>
            <p:ph type="subTitle" idx="1"/>
          </p:nvPr>
        </p:nvSpPr>
        <p:spPr>
          <a:xfrm>
            <a:off x="642910" y="1500174"/>
            <a:ext cx="7929618" cy="4929222"/>
          </a:xfrm>
        </p:spPr>
        <p:txBody>
          <a:bodyPr>
            <a:noAutofit/>
          </a:bodyPr>
          <a:lstStyle/>
          <a:p>
            <a:r>
              <a:rPr lang="fr-FR" sz="3600" b="1" dirty="0" smtClean="0">
                <a:solidFill>
                  <a:schemeClr val="tx1"/>
                </a:solidFill>
              </a:rPr>
              <a:t>Les processus d'altération, d'humidification et de différenciation aboutissent à l'apparition de couches superposées, plus ou moins distinctes, et différentes l'une de l'autre par un ou plusieurs </a:t>
            </a:r>
            <a:r>
              <a:rPr lang="fr-FR" sz="3600" b="1" dirty="0" smtClean="0">
                <a:solidFill>
                  <a:schemeClr val="tx1"/>
                </a:solidFill>
              </a:rPr>
              <a:t>caractères</a:t>
            </a:r>
            <a:r>
              <a:rPr lang="fr-FR" sz="3600" b="1" dirty="0" smtClean="0">
                <a:solidFill>
                  <a:schemeClr val="tx1"/>
                </a:solidFill>
              </a:rPr>
              <a:t>: </a:t>
            </a:r>
            <a:br>
              <a:rPr lang="fr-FR" sz="3600" b="1" dirty="0" smtClean="0">
                <a:solidFill>
                  <a:schemeClr val="tx1"/>
                </a:solidFill>
              </a:rPr>
            </a:br>
            <a:r>
              <a:rPr lang="fr-FR" sz="3600" b="1" dirty="0" smtClean="0">
                <a:solidFill>
                  <a:schemeClr val="tx1"/>
                </a:solidFill>
              </a:rPr>
              <a:t>Ces diverses couches sont les HORIZONS, dont l'ensemble constitue le PROFIL DU SOL.</a:t>
            </a:r>
            <a:endParaRPr lang="fr-FR" sz="3600"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43240" y="285729"/>
            <a:ext cx="3000396" cy="642941"/>
          </a:xfrm>
        </p:spPr>
        <p:txBody>
          <a:bodyPr>
            <a:normAutofit/>
          </a:bodyPr>
          <a:lstStyle/>
          <a:p>
            <a:r>
              <a:rPr lang="fr-FR" sz="3600" dirty="0" smtClean="0"/>
              <a:t>L’humus</a:t>
            </a:r>
            <a:endParaRPr lang="fr-FR" sz="3600" dirty="0"/>
          </a:p>
        </p:txBody>
      </p:sp>
      <p:sp>
        <p:nvSpPr>
          <p:cNvPr id="4" name="Sous-titre 3"/>
          <p:cNvSpPr>
            <a:spLocks noGrp="1"/>
          </p:cNvSpPr>
          <p:nvPr>
            <p:ph type="subTitle" idx="1"/>
          </p:nvPr>
        </p:nvSpPr>
        <p:spPr>
          <a:xfrm>
            <a:off x="1357290" y="2000240"/>
            <a:ext cx="6415110" cy="3638560"/>
          </a:xfrm>
        </p:spPr>
        <p:txBody>
          <a:bodyPr/>
          <a:lstStyle/>
          <a:p>
            <a:endParaRPr lang="fr-FR" dirty="0"/>
          </a:p>
        </p:txBody>
      </p:sp>
      <p:pic>
        <p:nvPicPr>
          <p:cNvPr id="5" name="Espace réservé du contenu 5" descr="C:\Users\Pc\Desktop\FIN AVRIL\Dossier ) Mull et moder, les formes d’humus_fichiers\c09b1f6266_5799_foret_raym5-Flickr%2520CC%2520by%2520nc%2520.jpg"/>
          <p:cNvPicPr>
            <a:picLocks noGrp="1"/>
          </p:cNvPicPr>
          <p:nvPr>
            <p:ph idx="1"/>
          </p:nvPr>
        </p:nvPicPr>
        <p:blipFill>
          <a:blip r:embed="rId2"/>
          <a:srcRect/>
          <a:stretch>
            <a:fillRect/>
          </a:stretch>
        </p:blipFill>
        <p:spPr bwMode="auto">
          <a:xfrm>
            <a:off x="857224" y="857232"/>
            <a:ext cx="7500990" cy="52689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Sous-titre 2"/>
          <p:cNvSpPr>
            <a:spLocks noGrp="1"/>
          </p:cNvSpPr>
          <p:nvPr>
            <p:ph type="subTitle" idx="1"/>
          </p:nvPr>
        </p:nvSpPr>
        <p:spPr>
          <a:xfrm>
            <a:off x="857224" y="642938"/>
            <a:ext cx="7858180" cy="5500706"/>
          </a:xfrm>
        </p:spPr>
        <p:txBody>
          <a:bodyPr>
            <a:normAutofit lnSpcReduction="10000"/>
          </a:bodyPr>
          <a:lstStyle/>
          <a:p>
            <a:pPr algn="l"/>
            <a:r>
              <a:rPr lang="fr-FR" sz="3600" b="1" dirty="0" smtClean="0">
                <a:solidFill>
                  <a:schemeClr val="tx1"/>
                </a:solidFill>
              </a:rPr>
              <a:t>Un sol est composé par une succession de couches, appelées horizons, de composition et de structures différentes et constituant son profil. </a:t>
            </a:r>
          </a:p>
          <a:p>
            <a:r>
              <a:rPr lang="fr-FR" sz="3600" b="1" dirty="0" smtClean="0">
                <a:solidFill>
                  <a:schemeClr val="tx1"/>
                </a:solidFill>
              </a:rPr>
              <a:t>Le sol est le produit de l'ACTION COMBINEE DES FACTEURS PEDOGENETIQUES: climat, roche-mère, géomorphologie, organismes vivants, temps:</a:t>
            </a:r>
            <a:endParaRPr lang="fr-FR" sz="3600" dirty="0" smtClean="0">
              <a:solidFill>
                <a:schemeClr val="tx1"/>
              </a:solidFill>
            </a:endParaRPr>
          </a:p>
          <a:p>
            <a:r>
              <a:rPr lang="fr-FR" sz="3600" b="1" dirty="0" smtClean="0">
                <a:solidFill>
                  <a:schemeClr val="tx1"/>
                </a:solidFill>
              </a:rPr>
              <a:t>SOL = F(cl, </a:t>
            </a:r>
            <a:r>
              <a:rPr lang="fr-FR" sz="3600" b="1" dirty="0" err="1" smtClean="0">
                <a:solidFill>
                  <a:schemeClr val="tx1"/>
                </a:solidFill>
              </a:rPr>
              <a:t>rm</a:t>
            </a:r>
            <a:r>
              <a:rPr lang="fr-FR" sz="3600" b="1" dirty="0" smtClean="0">
                <a:solidFill>
                  <a:schemeClr val="tx1"/>
                </a:solidFill>
              </a:rPr>
              <a:t>, g, o, t)</a:t>
            </a:r>
            <a:endParaRPr lang="fr-FR" sz="3600" dirty="0" smtClean="0">
              <a:solidFill>
                <a:schemeClr val="tx1"/>
              </a:solidFill>
            </a:endParaRPr>
          </a:p>
          <a:p>
            <a:pPr algn="l"/>
            <a:endParaRPr lang="fr-FR"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0166" y="428605"/>
            <a:ext cx="6143668" cy="714380"/>
          </a:xfrm>
        </p:spPr>
        <p:txBody>
          <a:bodyPr>
            <a:noAutofit/>
          </a:bodyPr>
          <a:lstStyle/>
          <a:p>
            <a:r>
              <a:rPr lang="fr-FR" sz="3600" dirty="0" smtClean="0"/>
              <a:t>Un sol constitué de 06 horizons</a:t>
            </a:r>
            <a:endParaRPr lang="fr-FR" sz="3600" dirty="0"/>
          </a:p>
        </p:txBody>
      </p:sp>
      <p:sp>
        <p:nvSpPr>
          <p:cNvPr id="4" name="Sous-titre 3"/>
          <p:cNvSpPr>
            <a:spLocks noGrp="1"/>
          </p:cNvSpPr>
          <p:nvPr>
            <p:ph type="subTitle" idx="1"/>
          </p:nvPr>
        </p:nvSpPr>
        <p:spPr>
          <a:xfrm>
            <a:off x="2214546" y="1785926"/>
            <a:ext cx="4429156" cy="4857784"/>
          </a:xfrm>
        </p:spPr>
        <p:txBody>
          <a:bodyPr/>
          <a:lstStyle/>
          <a:p>
            <a:endParaRPr lang="fr-FR" dirty="0"/>
          </a:p>
        </p:txBody>
      </p:sp>
      <p:pic>
        <p:nvPicPr>
          <p:cNvPr id="5" name="Image 4" descr="C:\Users\Pc\Desktop\khadidja\profil_fichiers\horizon.jpg"/>
          <p:cNvPicPr/>
          <p:nvPr/>
        </p:nvPicPr>
        <p:blipFill>
          <a:blip r:embed="rId2"/>
          <a:srcRect/>
          <a:stretch>
            <a:fillRect/>
          </a:stretch>
        </p:blipFill>
        <p:spPr bwMode="auto">
          <a:xfrm>
            <a:off x="500034" y="1071547"/>
            <a:ext cx="8215370" cy="55673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57224" y="274638"/>
            <a:ext cx="7829576" cy="582594"/>
          </a:xfrm>
        </p:spPr>
        <p:txBody>
          <a:bodyPr>
            <a:normAutofit fontScale="90000"/>
          </a:bodyPr>
          <a:lstStyle/>
          <a:p>
            <a:r>
              <a:rPr lang="fr-FR" b="1" i="1" dirty="0" smtClean="0">
                <a:solidFill>
                  <a:srgbClr val="C00000"/>
                </a:solidFill>
              </a:rPr>
              <a:t>2 Comment se forme un sol ?</a:t>
            </a:r>
          </a:p>
        </p:txBody>
      </p:sp>
      <p:sp>
        <p:nvSpPr>
          <p:cNvPr id="3" name="Espace réservé du contenu 2"/>
          <p:cNvSpPr>
            <a:spLocks noGrp="1"/>
          </p:cNvSpPr>
          <p:nvPr>
            <p:ph idx="1"/>
          </p:nvPr>
        </p:nvSpPr>
        <p:spPr>
          <a:xfrm>
            <a:off x="457200" y="928670"/>
            <a:ext cx="8229600" cy="5197493"/>
          </a:xfrm>
        </p:spPr>
        <p:txBody>
          <a:bodyPr>
            <a:normAutofit lnSpcReduction="10000"/>
          </a:bodyPr>
          <a:lstStyle/>
          <a:p>
            <a:r>
              <a:rPr lang="fr-FR" dirty="0" smtClean="0"/>
              <a:t>On peut distinguer globalement 3 étapes :</a:t>
            </a:r>
          </a:p>
          <a:p>
            <a:r>
              <a:rPr lang="fr-FR" b="1" dirty="0" smtClean="0"/>
              <a:t>Altération de la roche mère :</a:t>
            </a:r>
            <a:r>
              <a:rPr lang="fr-FR" dirty="0" smtClean="0"/>
              <a:t> elle est le résultat de processus physiques (gel, pénétration des racines…) qui fragmentent la roche, et de processus chimiques (action des eaux chargées d'acides) qui dissolvent les calcaires et hydrolysent les minéraux silicatés pour engendrer des complexes d'altération (argile, oxydes de fer, sels…) cimentant les grains résultant de la précédente fragmentation.</a:t>
            </a: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normAutofit fontScale="92500" lnSpcReduction="10000"/>
          </a:bodyPr>
          <a:lstStyle/>
          <a:p>
            <a:pPr lvl="0"/>
            <a:r>
              <a:rPr lang="fr-FR" b="1" dirty="0" smtClean="0"/>
              <a:t>Incorporation de la matière organique par minéralisation de molécules organiques et humification</a:t>
            </a:r>
            <a:r>
              <a:rPr lang="fr-FR" dirty="0" smtClean="0"/>
              <a:t>, c'est à dire édification d'acides humiques à partir des molécules issues de cette minéralisation.</a:t>
            </a:r>
          </a:p>
          <a:p>
            <a:pPr lvl="0"/>
            <a:r>
              <a:rPr lang="fr-FR" b="1" dirty="0" smtClean="0"/>
              <a:t>Les horizons se différencient enfin sous l'action des eaux d'infiltration (lessivage) :</a:t>
            </a:r>
            <a:r>
              <a:rPr lang="fr-FR" dirty="0" smtClean="0"/>
              <a:t> les éléments solubles sont entraînés et accumulés pour former des horizons dits d'accumulation.</a:t>
            </a:r>
          </a:p>
          <a:p>
            <a:r>
              <a:rPr lang="fr-FR" dirty="0" smtClean="0"/>
              <a:t>Un sol possède donc une dynamique, dépendante des divers facteurs qui constituent son milieu.</a:t>
            </a:r>
          </a:p>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472518" cy="6286544"/>
          </a:xfrm>
        </p:spPr>
        <p:txBody>
          <a:bodyPr>
            <a:noAutofit/>
          </a:bodyPr>
          <a:lstStyle/>
          <a:p>
            <a:r>
              <a:rPr lang="fr-FR" sz="4000" b="1" i="1" dirty="0" smtClean="0"/>
              <a:t>3 Précisions sur la minéralisation de la matière organique</a:t>
            </a:r>
          </a:p>
          <a:p>
            <a:r>
              <a:rPr lang="fr-FR" sz="4000" dirty="0" smtClean="0"/>
              <a:t>Les débris végétaux (feuilles et bois mort dans les forêts, paille ou chaumes dans les terres cultivées…) représentent une source de matière organique pour le sol. Ces débris sont fragmentés puis minéralisés, et subissent aussi un processus d'humification.</a:t>
            </a:r>
          </a:p>
          <a:p>
            <a:endParaRPr lang="fr-FR"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normAutofit fontScale="92500"/>
          </a:bodyPr>
          <a:lstStyle/>
          <a:p>
            <a:r>
              <a:rPr lang="fr-FR" sz="4000" dirty="0" smtClean="0"/>
              <a:t>La minéralisation consiste en la libération des éléments chimiques qui sont dans les divers composés organiques (carbone, azote, oxygène…) de la litière sous forme de substances minérales diverses. Ce sont les organismes décomposeurs, bactéries et champignons, qui principalement réalisent cette minéralisation. </a:t>
            </a:r>
          </a:p>
          <a:p>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715040"/>
          </a:xfrm>
        </p:spPr>
        <p:txBody>
          <a:bodyPr>
            <a:normAutofit lnSpcReduction="10000"/>
          </a:bodyPr>
          <a:lstStyle/>
          <a:p>
            <a:r>
              <a:rPr lang="fr-FR" dirty="0" smtClean="0"/>
              <a:t>L'humification est une mise en réserve de la matière organique végétale qui est présente sur le sol sous forme de déchets : certaines substances difficilement digérables par les organismes détritivores (par exemple la cellulose) sont en effet utilisées par des bactéries </a:t>
            </a:r>
            <a:r>
              <a:rPr lang="fr-FR" dirty="0" err="1" smtClean="0"/>
              <a:t>humifiantes</a:t>
            </a:r>
            <a:r>
              <a:rPr lang="fr-FR" dirty="0" smtClean="0"/>
              <a:t> pour faire la synthèse de molécules organiques différentes qui vont former l'humus (notamment les acides humiques). L'humification est un phénomène très lent (2 à 3 ans), ainsi que l'utilisation de ces réserves de matière organique.</a:t>
            </a:r>
          </a:p>
          <a:p>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endParaRPr lang="fr-FR" dirty="0"/>
          </a:p>
        </p:txBody>
      </p:sp>
      <p:pic>
        <p:nvPicPr>
          <p:cNvPr id="1026" name="Picture 2" descr="C:\Users\Pc\Downloads\champignons-bois.jpg"/>
          <p:cNvPicPr>
            <a:picLocks noChangeAspect="1" noChangeArrowheads="1"/>
          </p:cNvPicPr>
          <p:nvPr/>
        </p:nvPicPr>
        <p:blipFill>
          <a:blip r:embed="rId2"/>
          <a:srcRect/>
          <a:stretch>
            <a:fillRect/>
          </a:stretch>
        </p:blipFill>
        <p:spPr bwMode="auto">
          <a:xfrm>
            <a:off x="500034" y="490600"/>
            <a:ext cx="8215370" cy="582456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050" name="Picture 2" descr="C:\Users\Pc\Downloads\humus.jpg"/>
          <p:cNvPicPr>
            <a:picLocks noGrp="1" noChangeAspect="1" noChangeArrowheads="1"/>
          </p:cNvPicPr>
          <p:nvPr>
            <p:ph idx="1"/>
          </p:nvPr>
        </p:nvPicPr>
        <p:blipFill>
          <a:blip r:embed="rId2"/>
          <a:srcRect/>
          <a:stretch>
            <a:fillRect/>
          </a:stretch>
        </p:blipFill>
        <p:spPr bwMode="auto">
          <a:xfrm>
            <a:off x="428596" y="315254"/>
            <a:ext cx="8387761" cy="582493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857224" y="214291"/>
            <a:ext cx="7486648" cy="642941"/>
          </a:xfrm>
        </p:spPr>
        <p:txBody>
          <a:bodyPr>
            <a:normAutofit fontScale="90000"/>
          </a:bodyPr>
          <a:lstStyle/>
          <a:p>
            <a:r>
              <a:rPr lang="fr-FR" dirty="0" smtClean="0"/>
              <a:t/>
            </a:r>
            <a:br>
              <a:rPr lang="fr-FR" dirty="0" smtClean="0"/>
            </a:br>
            <a:r>
              <a:rPr lang="fr-FR" sz="4000" dirty="0" smtClean="0">
                <a:solidFill>
                  <a:srgbClr val="C00000"/>
                </a:solidFill>
              </a:rPr>
              <a:t>Les caractéristiques physiques des sols</a:t>
            </a:r>
            <a:r>
              <a:rPr lang="fr-FR" dirty="0" smtClean="0">
                <a:solidFill>
                  <a:srgbClr val="C00000"/>
                </a:solidFill>
              </a:rPr>
              <a:t/>
            </a:r>
            <a:br>
              <a:rPr lang="fr-FR" dirty="0" smtClean="0">
                <a:solidFill>
                  <a:srgbClr val="C00000"/>
                </a:solidFill>
              </a:rPr>
            </a:br>
            <a:endParaRPr lang="fr-FR" dirty="0">
              <a:solidFill>
                <a:srgbClr val="C00000"/>
              </a:solidFill>
            </a:endParaRPr>
          </a:p>
        </p:txBody>
      </p:sp>
      <p:sp>
        <p:nvSpPr>
          <p:cNvPr id="3" name="Sous-titre 2"/>
          <p:cNvSpPr>
            <a:spLocks noGrp="1"/>
          </p:cNvSpPr>
          <p:nvPr>
            <p:ph type="subTitle" idx="1"/>
          </p:nvPr>
        </p:nvSpPr>
        <p:spPr>
          <a:xfrm>
            <a:off x="642910" y="928670"/>
            <a:ext cx="8001056" cy="5500726"/>
          </a:xfrm>
        </p:spPr>
        <p:txBody>
          <a:bodyPr>
            <a:noAutofit/>
          </a:bodyPr>
          <a:lstStyle/>
          <a:p>
            <a:pPr algn="l"/>
            <a:r>
              <a:rPr lang="fr-FR" sz="4400" dirty="0" smtClean="0">
                <a:solidFill>
                  <a:schemeClr val="tx1"/>
                </a:solidFill>
              </a:rPr>
              <a:t>Il est composé de débris de roches, de grains de sable et d’argile, de morceaux de plantes et d’animaux morts. Entre ces éléments, il y a plus ou moins d’espace où circulent l’air et l’eau et où vivent une multitude d’êtres vivants.</a:t>
            </a:r>
          </a:p>
          <a:p>
            <a:pPr algn="l"/>
            <a:endParaRPr lang="fr-FR" sz="4400" dirty="0" smtClean="0">
              <a:solidFill>
                <a:schemeClr val="tx1"/>
              </a:solidFill>
              <a:latin typeface="+mj-lt"/>
              <a:ea typeface="+mj-ea"/>
              <a:cs typeface="+mj-cs"/>
            </a:endParaRPr>
          </a:p>
          <a:p>
            <a:r>
              <a:rPr lang="fr-FR" sz="4400" dirty="0" smtClean="0">
                <a:solidFill>
                  <a:schemeClr val="tx1"/>
                </a:solidFill>
                <a:latin typeface="+mj-lt"/>
                <a:ea typeface="+mj-ea"/>
                <a:cs typeface="+mj-cs"/>
              </a:rPr>
              <a:t>  </a:t>
            </a:r>
          </a:p>
          <a:p>
            <a:r>
              <a:rPr lang="fr-FR" sz="4400" dirty="0" smtClean="0"/>
              <a:t> </a:t>
            </a:r>
          </a:p>
          <a:p>
            <a:endParaRPr lang="fr-FR" sz="4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14612" y="428605"/>
            <a:ext cx="3500462" cy="500065"/>
          </a:xfrm>
        </p:spPr>
        <p:txBody>
          <a:bodyPr>
            <a:noAutofit/>
          </a:bodyPr>
          <a:lstStyle/>
          <a:p>
            <a:r>
              <a:rPr lang="fr-FR" sz="3600" dirty="0" smtClean="0"/>
              <a:t>Roche mère</a:t>
            </a:r>
            <a:endParaRPr lang="fr-FR" sz="3600" dirty="0"/>
          </a:p>
        </p:txBody>
      </p:sp>
      <p:sp>
        <p:nvSpPr>
          <p:cNvPr id="4" name="Sous-titre 3"/>
          <p:cNvSpPr>
            <a:spLocks noGrp="1"/>
          </p:cNvSpPr>
          <p:nvPr>
            <p:ph type="subTitle" idx="1"/>
          </p:nvPr>
        </p:nvSpPr>
        <p:spPr>
          <a:xfrm>
            <a:off x="1371600" y="1714488"/>
            <a:ext cx="6400800" cy="4643470"/>
          </a:xfrm>
        </p:spPr>
        <p:txBody>
          <a:bodyPr/>
          <a:lstStyle/>
          <a:p>
            <a:endParaRPr lang="fr-FR" dirty="0"/>
          </a:p>
        </p:txBody>
      </p:sp>
      <p:pic>
        <p:nvPicPr>
          <p:cNvPr id="5" name="Image 4" descr="C:\Users\Pc\Desktop\FIN AVRIL\La formation des sols_fichiers\roche_mere_invisible.jpg"/>
          <p:cNvPicPr/>
          <p:nvPr/>
        </p:nvPicPr>
        <p:blipFill>
          <a:blip r:embed="rId2"/>
          <a:srcRect/>
          <a:stretch>
            <a:fillRect/>
          </a:stretch>
        </p:blipFill>
        <p:spPr bwMode="auto">
          <a:xfrm>
            <a:off x="642910" y="1000108"/>
            <a:ext cx="7929618" cy="557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857224" y="214291"/>
            <a:ext cx="7486648" cy="642941"/>
          </a:xfrm>
        </p:spPr>
        <p:txBody>
          <a:bodyPr>
            <a:normAutofit fontScale="90000"/>
          </a:bodyPr>
          <a:lstStyle/>
          <a:p>
            <a:r>
              <a:rPr lang="fr-FR" dirty="0" smtClean="0"/>
              <a:t/>
            </a:r>
            <a:br>
              <a:rPr lang="fr-FR" dirty="0" smtClean="0"/>
            </a:br>
            <a:r>
              <a:rPr lang="fr-FR" sz="4000" dirty="0" smtClean="0">
                <a:solidFill>
                  <a:srgbClr val="C00000"/>
                </a:solidFill>
              </a:rPr>
              <a:t>Les caractéristiques physiques des sols</a:t>
            </a:r>
            <a:r>
              <a:rPr lang="fr-FR" dirty="0" smtClean="0">
                <a:solidFill>
                  <a:srgbClr val="C00000"/>
                </a:solidFill>
              </a:rPr>
              <a:t/>
            </a:r>
            <a:br>
              <a:rPr lang="fr-FR" dirty="0" smtClean="0">
                <a:solidFill>
                  <a:srgbClr val="C00000"/>
                </a:solidFill>
              </a:rPr>
            </a:br>
            <a:endParaRPr lang="fr-FR" dirty="0">
              <a:solidFill>
                <a:srgbClr val="C00000"/>
              </a:solidFill>
            </a:endParaRPr>
          </a:p>
        </p:txBody>
      </p:sp>
      <p:sp>
        <p:nvSpPr>
          <p:cNvPr id="3" name="Sous-titre 2"/>
          <p:cNvSpPr>
            <a:spLocks noGrp="1"/>
          </p:cNvSpPr>
          <p:nvPr>
            <p:ph type="subTitle" idx="1"/>
          </p:nvPr>
        </p:nvSpPr>
        <p:spPr>
          <a:xfrm>
            <a:off x="642910" y="928670"/>
            <a:ext cx="8001056" cy="5500726"/>
          </a:xfrm>
        </p:spPr>
        <p:txBody>
          <a:bodyPr>
            <a:noAutofit/>
          </a:bodyPr>
          <a:lstStyle/>
          <a:p>
            <a:pPr algn="l"/>
            <a:r>
              <a:rPr lang="fr-FR" sz="4000" b="1" dirty="0" smtClean="0">
                <a:solidFill>
                  <a:schemeClr val="tx1"/>
                </a:solidFill>
              </a:rPr>
              <a:t>Il n’y a pas un sol, mais des sols.</a:t>
            </a:r>
            <a:r>
              <a:rPr lang="fr-FR" sz="4000" dirty="0" smtClean="0">
                <a:solidFill>
                  <a:schemeClr val="tx1"/>
                </a:solidFill>
              </a:rPr>
              <a:t> Selon la nature des roches, la couverture végétale et surtout le climat, ses propriétés sont différentes. On trouve ainsi des sols sableux riches en matière organique (climat froid), mais également des sols rouges et profonds (climat tropical).</a:t>
            </a:r>
          </a:p>
          <a:p>
            <a:pPr algn="l"/>
            <a:endParaRPr lang="fr-FR" sz="4000" dirty="0" smtClean="0">
              <a:solidFill>
                <a:schemeClr val="tx1"/>
              </a:solidFill>
              <a:latin typeface="+mj-lt"/>
              <a:ea typeface="+mj-ea"/>
              <a:cs typeface="+mj-cs"/>
            </a:endParaRPr>
          </a:p>
          <a:p>
            <a:r>
              <a:rPr lang="fr-FR" sz="4000" dirty="0" smtClean="0">
                <a:solidFill>
                  <a:schemeClr val="tx1"/>
                </a:solidFill>
                <a:latin typeface="+mj-lt"/>
                <a:ea typeface="+mj-ea"/>
                <a:cs typeface="+mj-cs"/>
              </a:rPr>
              <a:t>  </a:t>
            </a:r>
          </a:p>
          <a:p>
            <a:r>
              <a:rPr lang="fr-FR" sz="4000" dirty="0" smtClean="0"/>
              <a:t> </a:t>
            </a:r>
          </a:p>
          <a:p>
            <a:endParaRPr lang="fr-FR"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b="1" cap="all" dirty="0" smtClean="0">
                <a:solidFill>
                  <a:srgbClr val="C00000"/>
                </a:solidFill>
              </a:rPr>
              <a:t/>
            </a:r>
            <a:br>
              <a:rPr lang="fr-FR" sz="3100" b="1" cap="all" dirty="0" smtClean="0">
                <a:solidFill>
                  <a:srgbClr val="C00000"/>
                </a:solidFill>
              </a:rPr>
            </a:br>
            <a:r>
              <a:rPr lang="fr-FR" sz="3100" b="1" cap="all" dirty="0" smtClean="0">
                <a:solidFill>
                  <a:srgbClr val="C00000"/>
                </a:solidFill>
              </a:rPr>
              <a:t>LES SOLS : PROPRIÉTÉS ET FORMATION</a:t>
            </a:r>
            <a:r>
              <a:rPr lang="fr-FR" sz="3100" b="1" dirty="0" smtClean="0">
                <a:solidFill>
                  <a:srgbClr val="C00000"/>
                </a:solidFill>
              </a:rPr>
              <a:t/>
            </a:r>
            <a:br>
              <a:rPr lang="fr-FR" sz="3100" b="1" dirty="0" smtClean="0">
                <a:solidFill>
                  <a:srgbClr val="C00000"/>
                </a:solidFill>
              </a:rPr>
            </a:br>
            <a:r>
              <a:rPr lang="fr-FR" sz="3100" b="1" cap="all" dirty="0" smtClean="0">
                <a:solidFill>
                  <a:srgbClr val="C00000"/>
                </a:solidFill>
              </a:rPr>
              <a:t>INTRODUCTION</a:t>
            </a:r>
            <a:r>
              <a:rPr lang="fr-FR" b="1" dirty="0" smtClean="0">
                <a:solidFill>
                  <a:srgbClr val="C00000"/>
                </a:solidFill>
              </a:rPr>
              <a:t/>
            </a:r>
            <a:br>
              <a:rPr lang="fr-FR" b="1" dirty="0" smtClean="0">
                <a:solidFill>
                  <a:srgbClr val="C00000"/>
                </a:solidFill>
              </a:rPr>
            </a:br>
            <a:endParaRPr lang="fr-FR" dirty="0"/>
          </a:p>
        </p:txBody>
      </p:sp>
      <p:sp>
        <p:nvSpPr>
          <p:cNvPr id="3" name="Espace réservé du contenu 2"/>
          <p:cNvSpPr>
            <a:spLocks noGrp="1"/>
          </p:cNvSpPr>
          <p:nvPr>
            <p:ph idx="1"/>
          </p:nvPr>
        </p:nvSpPr>
        <p:spPr>
          <a:xfrm>
            <a:off x="285720" y="1142984"/>
            <a:ext cx="8572560" cy="5500726"/>
          </a:xfrm>
        </p:spPr>
        <p:txBody>
          <a:bodyPr>
            <a:noAutofit/>
          </a:bodyPr>
          <a:lstStyle/>
          <a:p>
            <a:r>
              <a:rPr lang="fr-FR" sz="4400" dirty="0" smtClean="0"/>
              <a:t>Le sol est la partie la plus superficielle de l'écorce terrestre, à l'interface entre </a:t>
            </a:r>
            <a:r>
              <a:rPr lang="fr-FR" sz="4400" dirty="0" smtClean="0"/>
              <a:t>lithosphère, </a:t>
            </a:r>
            <a:r>
              <a:rPr lang="fr-FR" sz="4400" dirty="0" smtClean="0"/>
              <a:t>biosphère et atmosphère, car en effet il possède des constituants minéraux, venant de l'altération de la roche-mère, des constituants organiques, </a:t>
            </a:r>
            <a:endParaRPr lang="fr-FR" sz="4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500042"/>
            <a:ext cx="8115328" cy="5626121"/>
          </a:xfrm>
        </p:spPr>
        <p:txBody>
          <a:bodyPr>
            <a:normAutofit/>
          </a:bodyPr>
          <a:lstStyle/>
          <a:p>
            <a:r>
              <a:rPr lang="fr-FR" sz="4400" dirty="0" smtClean="0"/>
              <a:t>venus de la décomposition des êtres vivants, et des constituants gazeux circulant dans ses interstices. De plus, le rôle du sol est fondamental,  puisqu'il fournit aux végétaux chlorophylliens les ions minéraux dont ils ont besoin.</a:t>
            </a:r>
          </a:p>
          <a:p>
            <a:pPr>
              <a:buNone/>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357167"/>
            <a:ext cx="5572164" cy="571504"/>
          </a:xfrm>
        </p:spPr>
        <p:txBody>
          <a:bodyPr>
            <a:normAutofit/>
          </a:bodyPr>
          <a:lstStyle/>
          <a:p>
            <a:r>
              <a:rPr lang="fr-FR" sz="2800" dirty="0" smtClean="0"/>
              <a:t>Sols </a:t>
            </a:r>
            <a:r>
              <a:rPr lang="fr-FR" sz="2800" dirty="0" err="1" smtClean="0"/>
              <a:t>Calcimagnesiques</a:t>
            </a:r>
            <a:endParaRPr lang="fr-FR" sz="2800" dirty="0"/>
          </a:p>
        </p:txBody>
      </p:sp>
      <p:sp>
        <p:nvSpPr>
          <p:cNvPr id="3" name="Sous-titre 2"/>
          <p:cNvSpPr>
            <a:spLocks noGrp="1"/>
          </p:cNvSpPr>
          <p:nvPr>
            <p:ph type="subTitle" idx="1"/>
          </p:nvPr>
        </p:nvSpPr>
        <p:spPr>
          <a:xfrm>
            <a:off x="1371600" y="1857364"/>
            <a:ext cx="6400800" cy="3781436"/>
          </a:xfrm>
        </p:spPr>
        <p:txBody>
          <a:bodyPr>
            <a:normAutofit/>
          </a:bodyPr>
          <a:lstStyle/>
          <a:p>
            <a:endParaRPr lang="fr-FR" dirty="0">
              <a:solidFill>
                <a:schemeClr val="tx1"/>
              </a:solidFill>
            </a:endParaRPr>
          </a:p>
        </p:txBody>
      </p:sp>
      <p:pic>
        <p:nvPicPr>
          <p:cNvPr id="4" name="Image 3" descr="C:\Users\Pc\Desktop\FIN AVRIL\images sur les sols calcimagnesiques - Recherche Google_fichiers\images_004.jpeg"/>
          <p:cNvPicPr/>
          <p:nvPr/>
        </p:nvPicPr>
        <p:blipFill>
          <a:blip r:embed="rId2"/>
          <a:srcRect/>
          <a:stretch>
            <a:fillRect/>
          </a:stretch>
        </p:blipFill>
        <p:spPr bwMode="auto">
          <a:xfrm>
            <a:off x="1142976" y="1214422"/>
            <a:ext cx="7072362" cy="5072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3250</TotalTime>
  <Words>668</Words>
  <Application>Microsoft Office PowerPoint</Application>
  <PresentationFormat>Affichage à l'écran (4:3)</PresentationFormat>
  <Paragraphs>65</Paragraphs>
  <Slides>38</Slides>
  <Notes>0</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 Les caractéristiques physiques des sols </vt:lpstr>
      <vt:lpstr>Le sol venant de l’érosion</vt:lpstr>
      <vt:lpstr>L’humus</vt:lpstr>
      <vt:lpstr> Les caractéristiques physiques des sols </vt:lpstr>
      <vt:lpstr>Roche mère</vt:lpstr>
      <vt:lpstr> Les caractéristiques physiques des sols </vt:lpstr>
      <vt:lpstr> LES SOLS : PROPRIÉTÉS ET FORMATION INTRODUCTION </vt:lpstr>
      <vt:lpstr>Diapositive 8</vt:lpstr>
      <vt:lpstr>Sols Calcimagnesiques</vt:lpstr>
      <vt:lpstr>Sols Calcimagnesiques</vt:lpstr>
      <vt:lpstr>Sols hydromorphes</vt:lpstr>
      <vt:lpstr>Sols hydromorphes</vt:lpstr>
      <vt:lpstr>Sols Ferralitiques</vt:lpstr>
      <vt:lpstr>Sols salins </vt:lpstr>
      <vt:lpstr>Sols ferrugineux </vt:lpstr>
      <vt:lpstr> Sols hydromorphes </vt:lpstr>
      <vt:lpstr>Diapositive 17</vt:lpstr>
      <vt:lpstr>Les regs ou hamadas sont des déserts de pierre </vt:lpstr>
      <vt:lpstr>Les sols peu évolués</vt:lpstr>
      <vt:lpstr>Sols peu évolués : </vt:lpstr>
      <vt:lpstr> 1 CARACTÉRISTIQUES ET PROPRIÉTÉS DU SOL </vt:lpstr>
      <vt:lpstr> RENDZINES </vt:lpstr>
      <vt:lpstr>Diapositive 23</vt:lpstr>
      <vt:lpstr>Diapositive 24</vt:lpstr>
      <vt:lpstr>Diapositive 25</vt:lpstr>
      <vt:lpstr>Diapositive 26</vt:lpstr>
      <vt:lpstr> 2 LA FORMATION D'UN SOL </vt:lpstr>
      <vt:lpstr>Diapositive 28</vt:lpstr>
      <vt:lpstr>Caractéristiques des sols</vt:lpstr>
      <vt:lpstr>Diapositive 30</vt:lpstr>
      <vt:lpstr>Un sol constitué de 06 horizons</vt:lpstr>
      <vt:lpstr>2 Comment se forme un sol ?</vt:lpstr>
      <vt:lpstr>Diapositive 33</vt:lpstr>
      <vt:lpstr>Diapositive 34</vt:lpstr>
      <vt:lpstr>Diapositive 35</vt:lpstr>
      <vt:lpstr>Diapositive 36</vt:lpstr>
      <vt:lpstr>Diapositive 37</vt:lpstr>
      <vt:lpstr>Diapositive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a Learning</dc:title>
  <dc:creator>Pc</dc:creator>
  <cp:lastModifiedBy>Pc</cp:lastModifiedBy>
  <cp:revision>362</cp:revision>
  <dcterms:created xsi:type="dcterms:W3CDTF">2016-09-14T07:17:13Z</dcterms:created>
  <dcterms:modified xsi:type="dcterms:W3CDTF">2019-04-06T19:13:43Z</dcterms:modified>
</cp:coreProperties>
</file>