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58" r:id="rId3"/>
    <p:sldId id="359" r:id="rId4"/>
    <p:sldId id="361" r:id="rId5"/>
    <p:sldId id="326" r:id="rId6"/>
    <p:sldId id="362" r:id="rId7"/>
    <p:sldId id="328" r:id="rId8"/>
    <p:sldId id="329" r:id="rId9"/>
    <p:sldId id="331" r:id="rId10"/>
    <p:sldId id="332" r:id="rId11"/>
    <p:sldId id="333" r:id="rId12"/>
    <p:sldId id="364" r:id="rId13"/>
    <p:sldId id="366" r:id="rId14"/>
    <p:sldId id="367" r:id="rId15"/>
    <p:sldId id="369" r:id="rId16"/>
    <p:sldId id="370" r:id="rId17"/>
    <p:sldId id="371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50" r:id="rId27"/>
    <p:sldId id="351" r:id="rId28"/>
    <p:sldId id="352" r:id="rId29"/>
    <p:sldId id="353" r:id="rId30"/>
    <p:sldId id="354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420042"/>
    <a:srgbClr val="C2E49C"/>
    <a:srgbClr val="FF57FF"/>
    <a:srgbClr val="FF6600"/>
    <a:srgbClr val="ECD54A"/>
    <a:srgbClr val="340068"/>
    <a:srgbClr val="FF8D3F"/>
    <a:srgbClr val="E7CA19"/>
    <a:srgbClr val="FF88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80" autoAdjust="0"/>
  </p:normalViewPr>
  <p:slideViewPr>
    <p:cSldViewPr>
      <p:cViewPr>
        <p:scale>
          <a:sx n="60" d="100"/>
          <a:sy n="60" d="100"/>
        </p:scale>
        <p:origin x="-14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0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E298-F2E2-42F9-B0BA-A1B305D26AF7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4047B-0002-4C94-82EC-DDB5DCF57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Biodiversit%C3%A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quaportail.com/definition-5809-hydrologique.html" TargetMode="External"/><Relationship Id="rId2" Type="http://schemas.openxmlformats.org/officeDocument/2006/relationships/hyperlink" Target="https://www.aquaportail.com/definition-1152-reservoi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quaportail.com/definition-13930-cycle-de-l-eau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214290"/>
            <a:ext cx="8715436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Université de Constantine 1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La faculté des sciences de la terre,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la géographie et l’aménagement du territoire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2910" y="3357562"/>
            <a:ext cx="800105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MonotypeCorsiva,Italic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MonotypeCorsiva,Italic"/>
              </a:rPr>
              <a:t>            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MonotypeCorsiva,Italic"/>
              </a:rPr>
              <a:t>D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MonotypeCorsiva,Italic"/>
              </a:rPr>
              <a:t>é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MonotypeCorsiva,Italic"/>
              </a:rPr>
              <a:t>partement de la  g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MonotypeCorsiva,Italic"/>
              </a:rPr>
              <a:t>é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MonotypeCorsiva,Italic"/>
              </a:rPr>
              <a:t>ographie                                                     	et  l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MonotypeCorsiva,Italic"/>
              </a:rPr>
              <a:t>’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MonotypeCorsiva,Italic"/>
              </a:rPr>
              <a:t>am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MonotypeCorsiva,Italic"/>
              </a:rPr>
              <a:t>é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MonotypeCorsiva,Italic"/>
              </a:rPr>
              <a:t>nagement du territoire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Desktop\Fin Octobre\plateau-984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Desktop\Fin Octobre\vallé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5720" y="0"/>
            <a:ext cx="85011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785795"/>
            <a:ext cx="8501122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/>
              <a:t>définition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dirty="0" smtClean="0"/>
              <a:t>Un milieu naturel, au sens le plus strict, est un espace où n'interviennent que des mécanismes régis par la Nature à l'exclusion de l'Homme. En fait, rares sont les géo systèmes qui n'aient pas enregistré à des degrés divers et durant un temps variable, l'action de l'homme .</a:t>
            </a:r>
            <a:endParaRPr lang="fr-FR" sz="4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928670"/>
            <a:ext cx="8501122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MonotypeCorsiva,Ital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dirty="0" smtClean="0"/>
              <a:t> </a:t>
            </a:r>
            <a:r>
              <a:rPr lang="fr-FR" sz="4400" b="1" dirty="0" smtClean="0"/>
              <a:t>les principales composantes du géo système terre </a:t>
            </a:r>
            <a:r>
              <a:rPr lang="fr-FR" sz="4400" dirty="0" smtClean="0"/>
              <a:t>: l'atmosphère, l'hydrosphère, la lithosphère, la biosphère sans omettre les actions humaines. Il s'agit alors de décrire et d'expliquer les formes du relief, les traits du climat,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4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1"/>
            <a:ext cx="82868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928670"/>
            <a:ext cx="8501122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MonotypeCorsiva,Italic"/>
            </a:endParaRPr>
          </a:p>
          <a:p>
            <a:r>
              <a:rPr lang="fr-FR" sz="4000" dirty="0" smtClean="0"/>
              <a:t> </a:t>
            </a:r>
            <a:r>
              <a:rPr lang="fr-FR" sz="4400" b="1" dirty="0" smtClean="0"/>
              <a:t>Fonctionnement particulier de chaque composante et de l’ensemble – </a:t>
            </a:r>
          </a:p>
          <a:p>
            <a:pPr lvl="0"/>
            <a:r>
              <a:rPr lang="fr-FR" sz="4400" dirty="0" smtClean="0"/>
              <a:t>La lithosphère (la terre) : à travers les formes de relief, mise en place, évolution</a:t>
            </a:r>
          </a:p>
          <a:p>
            <a:pPr lvl="0"/>
            <a:r>
              <a:rPr lang="fr-FR" sz="4400" dirty="0" smtClean="0"/>
              <a:t> </a:t>
            </a:r>
            <a:endParaRPr lang="fr-FR" sz="44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928670"/>
            <a:ext cx="8501122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400" dirty="0" smtClean="0"/>
              <a:t>- </a:t>
            </a:r>
            <a:r>
              <a:rPr lang="fr-FR" sz="4400" b="1" dirty="0" smtClean="0"/>
              <a:t>L’atmosphère </a:t>
            </a:r>
            <a:r>
              <a:rPr lang="fr-FR" sz="4400" dirty="0" smtClean="0"/>
              <a:t>(l’air) : à travers les grands traits du climat et leur diversité </a:t>
            </a:r>
          </a:p>
          <a:p>
            <a:pPr lvl="0"/>
            <a:r>
              <a:rPr lang="fr-FR" sz="4400" dirty="0" smtClean="0"/>
              <a:t>- </a:t>
            </a:r>
            <a:r>
              <a:rPr lang="fr-FR" sz="4400" b="1" dirty="0" smtClean="0"/>
              <a:t>L’hydrosphère</a:t>
            </a:r>
            <a:r>
              <a:rPr lang="fr-FR" sz="4400" dirty="0" smtClean="0"/>
              <a:t> (l’eau) : à travers les aspects du cycle de l’eau entre terre, océan, air</a:t>
            </a:r>
          </a:p>
          <a:p>
            <a:r>
              <a:rPr lang="fr-FR" sz="4400" dirty="0" smtClean="0"/>
              <a:t> - </a:t>
            </a:r>
            <a:r>
              <a:rPr lang="fr-FR" sz="4400" b="1" dirty="0" smtClean="0"/>
              <a:t>La biosphère </a:t>
            </a:r>
            <a:r>
              <a:rPr lang="fr-FR" sz="4400" dirty="0" smtClean="0"/>
              <a:t>(le vivant) : à travers la répartition du monde vivant .</a:t>
            </a:r>
            <a:endParaRPr lang="fr-FR" sz="44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857232"/>
            <a:ext cx="8643998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4400" dirty="0" smtClean="0"/>
              <a:t>- </a:t>
            </a:r>
            <a:r>
              <a:rPr lang="fr-FR" sz="4400" b="1" dirty="0" smtClean="0"/>
              <a:t>L’atmosphère</a:t>
            </a:r>
          </a:p>
          <a:p>
            <a:r>
              <a:rPr lang="fr-FR" sz="4400" dirty="0" smtClean="0"/>
              <a:t>C’est dans la plus basse couche atmosphérique qui est la troposphère  que se produisent tous les phénomènes atmosphériques. Les 3 premiers km, à compter du sol, sont les plus pollués. La température y décroît de 1°C par 100 m </a:t>
            </a:r>
            <a:r>
              <a:rPr lang="fr-FR" sz="4400" dirty="0" err="1" smtClean="0"/>
              <a:t>daltitude</a:t>
            </a:r>
            <a:r>
              <a:rPr lang="fr-FR" sz="4400" dirty="0" smtClean="0"/>
              <a:t>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857232"/>
            <a:ext cx="8643998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4400" dirty="0" smtClean="0"/>
              <a:t>- </a:t>
            </a:r>
            <a:r>
              <a:rPr lang="fr-FR" sz="4400" b="1" dirty="0" smtClean="0"/>
              <a:t>Les températures du globe</a:t>
            </a:r>
            <a:r>
              <a:rPr lang="fr-FR" sz="4400" dirty="0" smtClean="0"/>
              <a:t> :</a:t>
            </a:r>
          </a:p>
          <a:p>
            <a:r>
              <a:rPr lang="fr-FR" sz="4400" dirty="0" smtClean="0"/>
              <a:t>Il existe des zones thermiques à la surface du globe ( deux zones polaires qui sont froides , une zone chaude ou intertropicale sur l’équateur et deux zones intermédiaires tempérées aux latitudes moyennes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857232"/>
            <a:ext cx="8643998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4400" dirty="0" smtClean="0"/>
              <a:t>- Les différences de température proviennent de l’atténuation du rayonnement solaire vers les pôles et au contraire maximum vers l’équateur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857232"/>
            <a:ext cx="8643998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4400" dirty="0" smtClean="0"/>
              <a:t>- </a:t>
            </a:r>
            <a:r>
              <a:rPr lang="fr-FR" sz="4400" b="1" dirty="0" smtClean="0"/>
              <a:t>La lithosphère :</a:t>
            </a:r>
            <a:endParaRPr lang="fr-FR" sz="4400" dirty="0" smtClean="0"/>
          </a:p>
          <a:p>
            <a:r>
              <a:rPr lang="fr-FR" sz="4400" dirty="0" smtClean="0"/>
              <a:t>La lithosphère constitue l'essentiel de la planète au contact avec la biosphère ,elle est le support de la vie (</a:t>
            </a:r>
            <a:r>
              <a:rPr lang="fr-FR" sz="4400" dirty="0" smtClean="0">
                <a:hlinkClick r:id="rId2" tooltip="Biodiversité"/>
              </a:rPr>
              <a:t>biodiversité</a:t>
            </a:r>
            <a:r>
              <a:rPr lang="fr-FR" sz="4400" dirty="0" smtClean="0"/>
              <a:t>) sur lequel sont installés les </a:t>
            </a:r>
            <a:r>
              <a:rPr lang="fr-FR" sz="4400" dirty="0" err="1" smtClean="0"/>
              <a:t>etres</a:t>
            </a:r>
            <a:r>
              <a:rPr lang="fr-FR" sz="4400" dirty="0" smtClean="0"/>
              <a:t> vivants ( les </a:t>
            </a:r>
            <a:r>
              <a:rPr lang="fr-FR" sz="4400" dirty="0" err="1" smtClean="0"/>
              <a:t>societés</a:t>
            </a:r>
            <a:r>
              <a:rPr lang="fr-FR" sz="4400" dirty="0" smtClean="0"/>
              <a:t> , les plantes ,les animaux ….).</a:t>
            </a:r>
          </a:p>
          <a:p>
            <a:endParaRPr lang="fr-FR" sz="4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928670"/>
            <a:ext cx="8501122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MonotypeCorsiva,Italic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Le milieu est dit naturel lorsqu’il est constitué des éléments non ou peu transformé par l’homme : rochers , arbres ou marais , il n’est plus naturel lorsque l’homme intervient 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857232"/>
            <a:ext cx="8643998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fr-FR" sz="4400" b="1" dirty="0" smtClean="0"/>
              <a:t>La lithosphère :</a:t>
            </a:r>
            <a:endParaRPr lang="fr-FR" sz="4400" dirty="0" smtClean="0"/>
          </a:p>
          <a:p>
            <a:pPr>
              <a:buFontTx/>
              <a:buChar char="-"/>
            </a:pPr>
            <a:r>
              <a:rPr lang="fr-FR" sz="4400" dirty="0" smtClean="0"/>
              <a:t>La lithosphère est le résultat de l’évolution géologique qui commande la nature des roches et leur structure ( relief , montagne , plaine , plateau ) , les roches peuvent être sédimentaires, magmatiques ou métamorphiques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857232"/>
            <a:ext cx="8643998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4400" b="1" dirty="0" smtClean="0"/>
              <a:t>L’hydrosphère :</a:t>
            </a:r>
            <a:r>
              <a:rPr lang="fr-FR" sz="4400" dirty="0" smtClean="0"/>
              <a:t> </a:t>
            </a:r>
          </a:p>
          <a:p>
            <a:r>
              <a:rPr lang="fr-FR" sz="4400" dirty="0" smtClean="0"/>
              <a:t>Elle  concerne l'étude de la répartition des eaux. Dans le milieu naturel, l'eau ne concerne pas seulement l'eau atmosphérique, les rivières, les lacs, les mers et océans et, les glaciers - l'eau doit être envisagée sous ses trois formes -</a:t>
            </a:r>
          </a:p>
          <a:p>
            <a:endParaRPr lang="fr-FR" sz="4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857232"/>
            <a:ext cx="8643998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4400" dirty="0" smtClean="0"/>
              <a:t>mais aussi l'eau contenue dans la lithosphère. </a:t>
            </a:r>
          </a:p>
          <a:p>
            <a:r>
              <a:rPr lang="fr-FR" sz="4400" dirty="0" smtClean="0"/>
              <a:t>L'eau migre d'un </a:t>
            </a:r>
            <a:r>
              <a:rPr lang="fr-FR" sz="4400" dirty="0" smtClean="0">
                <a:hlinkClick r:id="rId2"/>
              </a:rPr>
              <a:t>réservoir</a:t>
            </a:r>
            <a:r>
              <a:rPr lang="fr-FR" sz="4400" dirty="0" smtClean="0"/>
              <a:t> à l'autre grâce à une combinaison de processus de changement d'état et de transport qui, ensemble, constituent le cycle </a:t>
            </a:r>
            <a:r>
              <a:rPr lang="fr-FR" sz="4400" dirty="0" smtClean="0">
                <a:hlinkClick r:id="rId3"/>
              </a:rPr>
              <a:t>hydrologique</a:t>
            </a:r>
            <a:r>
              <a:rPr lang="fr-FR" sz="4400" dirty="0" smtClean="0"/>
              <a:t> ou le </a:t>
            </a:r>
            <a:r>
              <a:rPr lang="fr-FR" sz="4400" dirty="0" smtClean="0">
                <a:hlinkClick r:id="rId4"/>
              </a:rPr>
              <a:t>cycle de l'eau</a:t>
            </a:r>
            <a:endParaRPr lang="fr-FR" sz="4400" dirty="0" smtClean="0"/>
          </a:p>
          <a:p>
            <a:endParaRPr lang="fr-FR" sz="4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0002" y="642918"/>
            <a:ext cx="8643998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4400" b="1" dirty="0" smtClean="0"/>
              <a:t>la biosphère</a:t>
            </a:r>
            <a:r>
              <a:rPr lang="fr-FR" sz="4400" dirty="0" smtClean="0"/>
              <a:t> : </a:t>
            </a:r>
          </a:p>
          <a:p>
            <a:r>
              <a:rPr lang="fr-FR" sz="4400" dirty="0" smtClean="0"/>
              <a:t>La Terre, du point de vue écologique, est constituée de plusieurs couches : </a:t>
            </a:r>
            <a:br>
              <a:rPr lang="fr-FR" sz="4400" dirty="0" smtClean="0"/>
            </a:br>
            <a:r>
              <a:rPr lang="fr-FR" sz="4400" dirty="0" smtClean="0"/>
              <a:t>- hydrosphère : les océans, le milieu aquatique ; </a:t>
            </a:r>
            <a:br>
              <a:rPr lang="fr-FR" sz="4400" dirty="0" smtClean="0"/>
            </a:br>
            <a:r>
              <a:rPr lang="fr-FR" sz="4400" dirty="0" smtClean="0"/>
              <a:t>- lithosphère : couche la plus superficielle de l'écorce terrestre ; </a:t>
            </a:r>
            <a:br>
              <a:rPr lang="fr-FR" sz="4400" dirty="0" smtClean="0"/>
            </a:br>
            <a:r>
              <a:rPr lang="fr-FR" sz="4400" dirty="0" smtClean="0"/>
              <a:t>- atmosphère : bulle de gaz entourant la terre.</a:t>
            </a:r>
            <a:br>
              <a:rPr lang="fr-FR" sz="4400" dirty="0" smtClean="0"/>
            </a:b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8596" y="857232"/>
            <a:ext cx="8715404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4400" dirty="0" smtClean="0"/>
              <a:t>La biosphère est la partie de notre planète où la vie s'est développée : couche superficielle très mince qui comprend l'hydrosphère, la couche la plus basse de l'atmosphère et la lithosphère (sens donné par les écologistes).</a:t>
            </a:r>
          </a:p>
          <a:p>
            <a:r>
              <a:rPr lang="fr-FR" sz="4400" dirty="0" smtClean="0"/>
              <a:t/>
            </a:r>
            <a:br>
              <a:rPr lang="fr-FR" sz="4400" dirty="0" smtClean="0"/>
            </a:b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8596" y="857232"/>
            <a:ext cx="8715404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4400" dirty="0" smtClean="0"/>
              <a:t>La biosphère contient de grandes quantités d'éléments indispensables à la vie tels que le carbone, l'azote, l'oxygène, l'eau, le phosphore, le calcium, le potassium, ... .</a:t>
            </a:r>
            <a:br>
              <a:rPr lang="fr-FR" sz="4400" dirty="0" smtClean="0"/>
            </a:br>
            <a:r>
              <a:rPr lang="fr-FR" sz="4400" dirty="0" smtClean="0"/>
              <a:t>et en particulier la végétation.</a:t>
            </a:r>
          </a:p>
          <a:p>
            <a:r>
              <a:rPr lang="fr-FR" sz="4400" dirty="0" smtClean="0"/>
              <a:t/>
            </a:r>
            <a:br>
              <a:rPr lang="fr-FR" sz="4400" dirty="0" smtClean="0"/>
            </a:b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6" name="Picture 2" descr="C:\Users\Pc\Desktop\images\geomorphologi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366838"/>
            <a:ext cx="6191250" cy="412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2050" name="Picture 2" descr="C:\Users\Pc\Desktop\images\gliss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00105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3074" name="Picture 2" descr="C:\Users\Pc\Desktop\images\geomorphologi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61975"/>
            <a:ext cx="8215370" cy="573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ages\geomorphologie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214290"/>
            <a:ext cx="84296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milieu physique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282" y="928670"/>
            <a:ext cx="850112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MonotypeCorsiva,Ital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dirty="0" smtClean="0"/>
              <a:t> </a:t>
            </a:r>
            <a:r>
              <a:rPr lang="fr-FR" sz="4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Le milieu naturel est constitué par deux parties , une qui est minérale c’est le biotope , la deuxième partie est constituée d’une partie vivante et organique c’est la biocénose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images\geomorphologie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Fin Octobre\mountains-1209183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92961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Fin Octobre\landscape-1246854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5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Desktop\Fin Octobre\plain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21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Fin Octobre\normal_promenade-col-arav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00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Fin Octobre\normal_puy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Desktop\Fin Octobre\plateau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44" y="0"/>
            <a:ext cx="91190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462</Words>
  <Application>Microsoft Office PowerPoint</Application>
  <PresentationFormat>Affichage à l'écran (4:3)</PresentationFormat>
  <Paragraphs>71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a Learning</dc:title>
  <dc:creator>Pc</dc:creator>
  <cp:lastModifiedBy>Pc</cp:lastModifiedBy>
  <cp:revision>265</cp:revision>
  <dcterms:created xsi:type="dcterms:W3CDTF">2016-09-14T07:17:13Z</dcterms:created>
  <dcterms:modified xsi:type="dcterms:W3CDTF">2019-02-26T06:34:09Z</dcterms:modified>
</cp:coreProperties>
</file>