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61" r:id="rId4"/>
    <p:sldId id="258" r:id="rId5"/>
    <p:sldId id="259" r:id="rId6"/>
    <p:sldId id="262" r:id="rId7"/>
    <p:sldId id="266" r:id="rId8"/>
    <p:sldId id="260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8837"/>
    <a:srgbClr val="660066"/>
    <a:srgbClr val="420042"/>
    <a:srgbClr val="C2E49C"/>
    <a:srgbClr val="FF57FF"/>
    <a:srgbClr val="FF6600"/>
    <a:srgbClr val="ECD54A"/>
    <a:srgbClr val="340068"/>
    <a:srgbClr val="FF8D3F"/>
    <a:srgbClr val="E7CA19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34559" autoAdjust="0"/>
    <p:restoredTop sz="86380" autoAdjust="0"/>
  </p:normalViewPr>
  <p:slideViewPr>
    <p:cSldViewPr>
      <p:cViewPr>
        <p:scale>
          <a:sx n="77" d="100"/>
          <a:sy n="77" d="100"/>
        </p:scale>
        <p:origin x="-942" y="2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1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0E298-F2E2-42F9-B0BA-A1B305D26AF7}" type="datetimeFigureOut">
              <a:rPr lang="fr-FR" smtClean="0"/>
              <a:pPr/>
              <a:t>02/03/2019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4047B-0002-4C94-82EC-DDB5DCF57CF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0E298-F2E2-42F9-B0BA-A1B305D26AF7}" type="datetimeFigureOut">
              <a:rPr lang="fr-FR" smtClean="0"/>
              <a:pPr/>
              <a:t>02/03/2019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4047B-0002-4C94-82EC-DDB5DCF57CF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0E298-F2E2-42F9-B0BA-A1B305D26AF7}" type="datetimeFigureOut">
              <a:rPr lang="fr-FR" smtClean="0"/>
              <a:pPr/>
              <a:t>02/03/2019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4047B-0002-4C94-82EC-DDB5DCF57CF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0E298-F2E2-42F9-B0BA-A1B305D26AF7}" type="datetimeFigureOut">
              <a:rPr lang="fr-FR" smtClean="0"/>
              <a:pPr/>
              <a:t>02/03/2019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4047B-0002-4C94-82EC-DDB5DCF57CF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0E298-F2E2-42F9-B0BA-A1B305D26AF7}" type="datetimeFigureOut">
              <a:rPr lang="fr-FR" smtClean="0"/>
              <a:pPr/>
              <a:t>02/03/2019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4047B-0002-4C94-82EC-DDB5DCF57CF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0E298-F2E2-42F9-B0BA-A1B305D26AF7}" type="datetimeFigureOut">
              <a:rPr lang="fr-FR" smtClean="0"/>
              <a:pPr/>
              <a:t>02/03/2019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4047B-0002-4C94-82EC-DDB5DCF57CF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0E298-F2E2-42F9-B0BA-A1B305D26AF7}" type="datetimeFigureOut">
              <a:rPr lang="fr-FR" smtClean="0"/>
              <a:pPr/>
              <a:t>02/03/2019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4047B-0002-4C94-82EC-DDB5DCF57CF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0E298-F2E2-42F9-B0BA-A1B305D26AF7}" type="datetimeFigureOut">
              <a:rPr lang="fr-FR" smtClean="0"/>
              <a:pPr/>
              <a:t>02/03/2019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4047B-0002-4C94-82EC-DDB5DCF57CF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0E298-F2E2-42F9-B0BA-A1B305D26AF7}" type="datetimeFigureOut">
              <a:rPr lang="fr-FR" smtClean="0"/>
              <a:pPr/>
              <a:t>02/03/2019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4047B-0002-4C94-82EC-DDB5DCF57CF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0E298-F2E2-42F9-B0BA-A1B305D26AF7}" type="datetimeFigureOut">
              <a:rPr lang="fr-FR" smtClean="0"/>
              <a:pPr/>
              <a:t>02/03/2019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4047B-0002-4C94-82EC-DDB5DCF57CF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0E298-F2E2-42F9-B0BA-A1B305D26AF7}" type="datetimeFigureOut">
              <a:rPr lang="fr-FR" smtClean="0"/>
              <a:pPr/>
              <a:t>02/03/2019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4047B-0002-4C94-82EC-DDB5DCF57CF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D009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50E298-F2E2-42F9-B0BA-A1B305D26AF7}" type="datetimeFigureOut">
              <a:rPr lang="fr-FR" smtClean="0"/>
              <a:pPr/>
              <a:t>02/03/2019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14047B-0002-4C94-82EC-DDB5DCF57CF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42910" y="1357298"/>
            <a:ext cx="8001056" cy="5072098"/>
          </a:xfrm>
        </p:spPr>
        <p:txBody>
          <a:bodyPr/>
          <a:lstStyle/>
          <a:p>
            <a:endParaRPr lang="fr-FR" dirty="0"/>
          </a:p>
        </p:txBody>
      </p:sp>
      <p:pic>
        <p:nvPicPr>
          <p:cNvPr id="1026" name="Picture 2" descr="C:\Users\Pc\Desktop\Landscape_in_Sa_Pa_(Vietnam) (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285728"/>
            <a:ext cx="8572560" cy="614366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42910" y="571480"/>
            <a:ext cx="8001056" cy="5857916"/>
          </a:xfrm>
        </p:spPr>
        <p:txBody>
          <a:bodyPr>
            <a:noAutofit/>
          </a:bodyPr>
          <a:lstStyle/>
          <a:p>
            <a:pPr algn="l"/>
            <a:r>
              <a:rPr lang="fr-FR" sz="4400" dirty="0" smtClean="0">
                <a:solidFill>
                  <a:schemeClr val="tx1"/>
                </a:solidFill>
              </a:rPr>
              <a:t>par contre entre les deux parallèles, la terre s'échauffe. De même, les précipitations sont inégalement réparties à la surface de la planète, elles sont plus abondantes dans la zone tropicale humide et la zone tempérée, et elles sont plus faibles </a:t>
            </a:r>
            <a:endParaRPr lang="fr-FR" sz="4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42910" y="928670"/>
            <a:ext cx="8001056" cy="5500726"/>
          </a:xfrm>
        </p:spPr>
        <p:txBody>
          <a:bodyPr/>
          <a:lstStyle/>
          <a:p>
            <a:pPr algn="l"/>
            <a:r>
              <a:rPr lang="fr-FR" sz="4000" smtClean="0">
                <a:solidFill>
                  <a:schemeClr val="tx1"/>
                </a:solidFill>
              </a:rPr>
              <a:t>dans </a:t>
            </a:r>
            <a:r>
              <a:rPr lang="fr-FR" sz="4000" dirty="0" smtClean="0">
                <a:solidFill>
                  <a:schemeClr val="tx1"/>
                </a:solidFill>
              </a:rPr>
              <a:t>l'intervalle sur les diagonales arides et au-delà des moyennes latitudes vers les pôles. Cela commande les grands types de végétation. L'étude d'un géo système et des milieux qu’il contient doit nécessairement faire référence à la notion d'échelle. 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57224" y="214291"/>
            <a:ext cx="7486648" cy="642941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Le milieu naturel </a:t>
            </a:r>
            <a:r>
              <a:rPr lang="fr-FR" dirty="0" err="1" smtClean="0"/>
              <a:t>anthropisé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42910" y="928670"/>
            <a:ext cx="8001056" cy="5500726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fr-FR" sz="5200" dirty="0" smtClean="0"/>
              <a:t> </a:t>
            </a:r>
            <a:r>
              <a:rPr lang="fr-FR" sz="5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La colonisation de l’espace est lié aux besoins des sociétés qui y trouvent des ressources alimentaires, énergétiques, pour l’habitat, l’artisanat et l’industrie, ainsi que les loisirs.la chasse, la pêche et la cueillette ,l’agriculture, l’élevage et la foresterie sont-ils les principaux consommateurs d’espace continental.</a:t>
            </a:r>
          </a:p>
          <a:p>
            <a:r>
              <a:rPr lang="fr-FR" sz="5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 </a:t>
            </a:r>
          </a:p>
          <a:p>
            <a:r>
              <a:rPr lang="fr-FR" dirty="0" smtClean="0"/>
              <a:t> 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57224" y="214291"/>
            <a:ext cx="7486648" cy="428627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Le milieu naturel </a:t>
            </a:r>
            <a:r>
              <a:rPr lang="fr-FR" dirty="0" err="1" smtClean="0"/>
              <a:t>anthropisé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42910" y="785794"/>
            <a:ext cx="8143932" cy="5643602"/>
          </a:xfrm>
        </p:spPr>
        <p:txBody>
          <a:bodyPr>
            <a:normAutofit fontScale="25000" lnSpcReduction="20000"/>
          </a:bodyPr>
          <a:lstStyle/>
          <a:p>
            <a:pPr algn="l">
              <a:spcBef>
                <a:spcPct val="0"/>
              </a:spcBef>
            </a:pPr>
            <a:r>
              <a:rPr lang="fr-FR" sz="123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 </a:t>
            </a:r>
            <a:r>
              <a:rPr lang="fr-FR" sz="160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Cette transformation des écosystèmes affecte le circuit de l’eau qui tend à se réduire), le  circuit du carbone (en passant d’une forêt à un pâturage.</a:t>
            </a:r>
          </a:p>
          <a:p>
            <a:pPr algn="l">
              <a:spcBef>
                <a:spcPct val="0"/>
              </a:spcBef>
            </a:pPr>
            <a:r>
              <a:rPr lang="fr-FR" sz="160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D’une manière générale, l’anthropisation peut se traduire par une altération des processus de renouvellement des ressources, et par des pollutions (excès toxiques de certaines molécules ou éléments chimiques</a:t>
            </a:r>
            <a:r>
              <a:rPr lang="fr-FR" sz="123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).</a:t>
            </a:r>
          </a:p>
          <a:p>
            <a:pPr algn="l"/>
            <a:endParaRPr lang="fr-FR" sz="5200" dirty="0" smtClean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r>
              <a:rPr lang="fr-FR" sz="5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 </a:t>
            </a:r>
          </a:p>
          <a:p>
            <a:r>
              <a:rPr lang="fr-FR" dirty="0" smtClean="0"/>
              <a:t> 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42910" y="214291"/>
            <a:ext cx="7700962" cy="714379"/>
          </a:xfrm>
        </p:spPr>
        <p:txBody>
          <a:bodyPr>
            <a:normAutofit fontScale="90000"/>
          </a:bodyPr>
          <a:lstStyle/>
          <a:p>
            <a:r>
              <a:rPr lang="fr-FR" b="1" dirty="0" smtClean="0">
                <a:solidFill>
                  <a:srgbClr val="FF0000"/>
                </a:solidFill>
              </a:rPr>
              <a:t/>
            </a:r>
            <a:br>
              <a:rPr lang="fr-FR" b="1" dirty="0" smtClean="0">
                <a:solidFill>
                  <a:srgbClr val="FF0000"/>
                </a:solidFill>
              </a:rPr>
            </a:br>
            <a:r>
              <a:rPr lang="fr-FR" b="1" dirty="0" smtClean="0">
                <a:solidFill>
                  <a:srgbClr val="FF0000"/>
                </a:solidFill>
              </a:rPr>
              <a:t>Les causes de l’anthropisation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42910" y="1000108"/>
            <a:ext cx="8001056" cy="5429288"/>
          </a:xfrm>
        </p:spPr>
        <p:txBody>
          <a:bodyPr/>
          <a:lstStyle/>
          <a:p>
            <a:endParaRPr lang="fr-F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71472" y="214291"/>
            <a:ext cx="7772400" cy="642941"/>
          </a:xfrm>
        </p:spPr>
        <p:txBody>
          <a:bodyPr>
            <a:normAutofit fontScale="90000"/>
          </a:bodyPr>
          <a:lstStyle/>
          <a:p>
            <a:r>
              <a:rPr lang="fr-FR" sz="4000" dirty="0" smtClean="0"/>
              <a:t/>
            </a:r>
            <a:br>
              <a:rPr lang="fr-FR" sz="4000" dirty="0" smtClean="0"/>
            </a:br>
            <a:r>
              <a:rPr lang="fr-FR" sz="4000" dirty="0" smtClean="0"/>
              <a:t/>
            </a:r>
            <a:br>
              <a:rPr lang="fr-FR" sz="4000" dirty="0" smtClean="0"/>
            </a:br>
            <a:r>
              <a:rPr lang="fr-FR" sz="4000" b="1" dirty="0" smtClean="0">
                <a:solidFill>
                  <a:srgbClr val="FF0000"/>
                </a:solidFill>
              </a:rPr>
              <a:t>Les conséquences de l’anthropisation</a:t>
            </a:r>
            <a:br>
              <a:rPr lang="fr-FR" sz="4000" b="1" dirty="0" smtClean="0">
                <a:solidFill>
                  <a:srgbClr val="FF0000"/>
                </a:solidFill>
              </a:rPr>
            </a:br>
            <a:r>
              <a:rPr lang="fr-FR" sz="4000" b="1" dirty="0" smtClean="0">
                <a:solidFill>
                  <a:srgbClr val="FF0000"/>
                </a:solidFill>
              </a:rPr>
              <a:t> 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42910" y="928670"/>
            <a:ext cx="8001056" cy="5500726"/>
          </a:xfrm>
        </p:spPr>
        <p:txBody>
          <a:bodyPr>
            <a:normAutofit lnSpcReduction="10000"/>
          </a:bodyPr>
          <a:lstStyle/>
          <a:p>
            <a:pPr algn="l"/>
            <a:r>
              <a:rPr lang="fr-FR" sz="4000" dirty="0" smtClean="0">
                <a:solidFill>
                  <a:schemeClr val="tx1"/>
                </a:solidFill>
              </a:rPr>
              <a:t>il y a morcellement des paysages, transformation des habitats, et changement des communautés d’espèces, puis simplification des écosystèmes jusqu’à atteindre des écosystèmes cultivés de quelques espèces. Il y a donc perte progressive de biodiversité et changement de nature de cette biodiversité.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428728" y="214291"/>
            <a:ext cx="6915144" cy="571503"/>
          </a:xfrm>
        </p:spPr>
        <p:txBody>
          <a:bodyPr>
            <a:normAutofit fontScale="90000"/>
          </a:bodyPr>
          <a:lstStyle/>
          <a:p>
            <a:r>
              <a:rPr lang="fr-FR" sz="4000" dirty="0" smtClean="0"/>
              <a:t/>
            </a:r>
            <a:br>
              <a:rPr lang="fr-FR" sz="4000" dirty="0" smtClean="0"/>
            </a:br>
            <a:r>
              <a:rPr lang="fr-FR" sz="4000" dirty="0" smtClean="0"/>
              <a:t/>
            </a:r>
            <a:br>
              <a:rPr lang="fr-FR" sz="4000" dirty="0" smtClean="0"/>
            </a:br>
            <a:r>
              <a:rPr lang="fr-FR" sz="3600" dirty="0" smtClean="0">
                <a:solidFill>
                  <a:srgbClr val="C00000"/>
                </a:solidFill>
              </a:rPr>
              <a:t>La diversité des milieux </a:t>
            </a:r>
            <a:br>
              <a:rPr lang="fr-FR" sz="3600" dirty="0" smtClean="0">
                <a:solidFill>
                  <a:srgbClr val="C00000"/>
                </a:solidFill>
              </a:rPr>
            </a:b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42910" y="714356"/>
            <a:ext cx="8215370" cy="5715040"/>
          </a:xfrm>
        </p:spPr>
        <p:txBody>
          <a:bodyPr>
            <a:noAutofit/>
          </a:bodyPr>
          <a:lstStyle/>
          <a:p>
            <a:pPr algn="l"/>
            <a:r>
              <a:rPr lang="fr-FR" sz="40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La diversité des géo systèmes naturels résulte des multiples combinaisons possibles de tous les facteurs reconnus comme tels. Plusieurs principes de classification s'offrent à notre choix : on peut opposer les </a:t>
            </a:r>
            <a:r>
              <a:rPr lang="fr-FR" sz="4000" dirty="0" err="1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géosystèmes</a:t>
            </a:r>
            <a:r>
              <a:rPr lang="fr-FR" sz="40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dont l'originalité relève avant tout de la mobilité de l'écorce terrestre (forces internes)</a:t>
            </a:r>
            <a:endParaRPr lang="fr-FR" sz="40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428728" y="214291"/>
            <a:ext cx="6915144" cy="571503"/>
          </a:xfrm>
        </p:spPr>
        <p:txBody>
          <a:bodyPr>
            <a:normAutofit fontScale="90000"/>
          </a:bodyPr>
          <a:lstStyle/>
          <a:p>
            <a:r>
              <a:rPr lang="fr-FR" sz="4000" dirty="0" smtClean="0"/>
              <a:t/>
            </a:r>
            <a:br>
              <a:rPr lang="fr-FR" sz="4000" dirty="0" smtClean="0"/>
            </a:br>
            <a:r>
              <a:rPr lang="fr-FR" sz="4000" dirty="0" smtClean="0"/>
              <a:t/>
            </a:r>
            <a:br>
              <a:rPr lang="fr-FR" sz="4000" dirty="0" smtClean="0"/>
            </a:br>
            <a:r>
              <a:rPr lang="fr-FR" sz="3600" dirty="0" smtClean="0">
                <a:solidFill>
                  <a:srgbClr val="C00000"/>
                </a:solidFill>
              </a:rPr>
              <a:t>La diversité des milieux </a:t>
            </a:r>
            <a:br>
              <a:rPr lang="fr-FR" sz="3600" dirty="0" smtClean="0">
                <a:solidFill>
                  <a:srgbClr val="C00000"/>
                </a:solidFill>
              </a:rPr>
            </a:b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42910" y="714356"/>
            <a:ext cx="8215370" cy="5715040"/>
          </a:xfrm>
        </p:spPr>
        <p:txBody>
          <a:bodyPr>
            <a:noAutofit/>
          </a:bodyPr>
          <a:lstStyle/>
          <a:p>
            <a:pPr algn="l"/>
            <a:endParaRPr lang="fr-FR" sz="40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1026" name="Picture 2" descr="C:\Users\Pc\Downloads\14066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938196"/>
            <a:ext cx="8215370" cy="556263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42910" y="571480"/>
            <a:ext cx="8001056" cy="5857916"/>
          </a:xfrm>
        </p:spPr>
        <p:txBody>
          <a:bodyPr>
            <a:normAutofit/>
          </a:bodyPr>
          <a:lstStyle/>
          <a:p>
            <a:pPr algn="l"/>
            <a:r>
              <a:rPr lang="fr-FR" sz="4400" dirty="0" smtClean="0">
                <a:solidFill>
                  <a:schemeClr val="tx1"/>
                </a:solidFill>
              </a:rPr>
              <a:t>qui engendrent les chaînes de montagnes et qui est à l'origine de la distinction entre océans et continents (</a:t>
            </a:r>
            <a:r>
              <a:rPr lang="fr-FR" sz="4400" dirty="0" err="1" smtClean="0">
                <a:solidFill>
                  <a:schemeClr val="tx1"/>
                </a:solidFill>
              </a:rPr>
              <a:t>géosystèmes</a:t>
            </a:r>
            <a:r>
              <a:rPr lang="fr-FR" sz="4400" dirty="0" smtClean="0">
                <a:solidFill>
                  <a:schemeClr val="tx1"/>
                </a:solidFill>
              </a:rPr>
              <a:t> marins et littoraux), et ceux qui s'ordonnent en fonction de la distribution des climats (forces externes) à la surface du globe. </a:t>
            </a:r>
            <a:endParaRPr lang="fr-FR" sz="4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42910" y="785794"/>
            <a:ext cx="8001056" cy="5715040"/>
          </a:xfrm>
        </p:spPr>
        <p:txBody>
          <a:bodyPr>
            <a:normAutofit/>
          </a:bodyPr>
          <a:lstStyle/>
          <a:p>
            <a:pPr algn="l"/>
            <a:r>
              <a:rPr lang="fr-FR" sz="4000" dirty="0" smtClean="0">
                <a:solidFill>
                  <a:schemeClr val="tx1"/>
                </a:solidFill>
              </a:rPr>
              <a:t>Dans le second cas, on sait, en effet que l'énergie solaire est inégalement fournie à chaque point de la Terre. Au-delà des parallèles nord et sud, en direction des pôles, la terre se refroidit en permanence (géo systèmes déficitaires en énergie), </a:t>
            </a:r>
            <a:endParaRPr lang="fr-FR" sz="4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rigine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2500</TotalTime>
  <Words>273</Words>
  <Application>Microsoft Office PowerPoint</Application>
  <PresentationFormat>Affichage à l'écran (4:3)</PresentationFormat>
  <Paragraphs>20</Paragraphs>
  <Slides>11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2" baseType="lpstr">
      <vt:lpstr>Thème Office</vt:lpstr>
      <vt:lpstr>Diapositive 1</vt:lpstr>
      <vt:lpstr> Le milieu naturel anthropisé </vt:lpstr>
      <vt:lpstr> Le milieu naturel anthropisé </vt:lpstr>
      <vt:lpstr> Les causes de l’anthropisation </vt:lpstr>
      <vt:lpstr>  Les conséquences de l’anthropisation   </vt:lpstr>
      <vt:lpstr>  La diversité des milieux   </vt:lpstr>
      <vt:lpstr>  La diversité des milieux   </vt:lpstr>
      <vt:lpstr>Diapositive 8</vt:lpstr>
      <vt:lpstr>Diapositive 9</vt:lpstr>
      <vt:lpstr>Diapositive 10</vt:lpstr>
      <vt:lpstr>Diapositive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Formation a Learning</dc:title>
  <dc:creator>Pc</dc:creator>
  <cp:lastModifiedBy>Pc</cp:lastModifiedBy>
  <cp:revision>301</cp:revision>
  <dcterms:created xsi:type="dcterms:W3CDTF">2016-09-14T07:17:13Z</dcterms:created>
  <dcterms:modified xsi:type="dcterms:W3CDTF">2019-03-02T12:35:33Z</dcterms:modified>
</cp:coreProperties>
</file>