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4" r:id="rId2"/>
    <p:sldId id="312" r:id="rId3"/>
    <p:sldId id="313" r:id="rId4"/>
    <p:sldId id="292" r:id="rId5"/>
    <p:sldId id="318" r:id="rId6"/>
    <p:sldId id="315" r:id="rId7"/>
    <p:sldId id="316" r:id="rId8"/>
    <p:sldId id="317" r:id="rId9"/>
    <p:sldId id="310" r:id="rId10"/>
    <p:sldId id="267" r:id="rId11"/>
    <p:sldId id="294" r:id="rId12"/>
    <p:sldId id="305" r:id="rId13"/>
    <p:sldId id="293" r:id="rId14"/>
    <p:sldId id="311" r:id="rId15"/>
    <p:sldId id="295" r:id="rId16"/>
    <p:sldId id="320" r:id="rId17"/>
    <p:sldId id="319" r:id="rId18"/>
    <p:sldId id="258" r:id="rId19"/>
    <p:sldId id="296" r:id="rId20"/>
    <p:sldId id="297" r:id="rId21"/>
    <p:sldId id="298" r:id="rId22"/>
    <p:sldId id="299" r:id="rId23"/>
    <p:sldId id="304" r:id="rId24"/>
    <p:sldId id="300" r:id="rId25"/>
    <p:sldId id="321" r:id="rId26"/>
    <p:sldId id="303" r:id="rId27"/>
    <p:sldId id="270" r:id="rId28"/>
    <p:sldId id="306" r:id="rId29"/>
    <p:sldId id="307" r:id="rId30"/>
    <p:sldId id="322" r:id="rId31"/>
    <p:sldId id="308" r:id="rId32"/>
    <p:sldId id="309" r:id="rId33"/>
    <p:sldId id="291" r:id="rId34"/>
    <p:sldId id="324" r:id="rId35"/>
    <p:sldId id="325" r:id="rId36"/>
    <p:sldId id="332" r:id="rId37"/>
    <p:sldId id="333" r:id="rId38"/>
    <p:sldId id="334" r:id="rId39"/>
    <p:sldId id="335" r:id="rId40"/>
    <p:sldId id="326" r:id="rId41"/>
    <p:sldId id="327" r:id="rId42"/>
    <p:sldId id="328" r:id="rId43"/>
    <p:sldId id="330" r:id="rId44"/>
    <p:sldId id="331"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48C"/>
    <a:srgbClr val="1E6B96"/>
    <a:srgbClr val="2890C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CE802539-01C0-49FC-A014-A5F6748628D3}" type="datetimeFigureOut">
              <a:rPr lang="fr-FR" smtClean="0"/>
              <a:pPr/>
              <a:t>24/11/2017</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EEADDA72-F5D2-4AC4-974F-42155746651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E802539-01C0-49FC-A014-A5F6748628D3}" type="datetimeFigureOut">
              <a:rPr lang="fr-FR" smtClean="0"/>
              <a:pPr/>
              <a:t>24/11/2017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E802539-01C0-49FC-A014-A5F6748628D3}" type="datetimeFigureOut">
              <a:rPr lang="fr-FR" smtClean="0"/>
              <a:pPr/>
              <a:t>24/11/2017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E802539-01C0-49FC-A014-A5F6748628D3}" type="datetimeFigureOut">
              <a:rPr lang="fr-FR" smtClean="0"/>
              <a:pPr/>
              <a:t>24/11/2017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E802539-01C0-49FC-A014-A5F6748628D3}" type="datetimeFigureOut">
              <a:rPr lang="fr-FR" smtClean="0"/>
              <a:pPr/>
              <a:t>24/11/2017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ADDA72-F5D2-4AC4-974F-42155746651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E802539-01C0-49FC-A014-A5F6748628D3}" type="datetimeFigureOut">
              <a:rPr lang="fr-FR" smtClean="0"/>
              <a:pPr/>
              <a:t>24/11/2017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E802539-01C0-49FC-A014-A5F6748628D3}" type="datetimeFigureOut">
              <a:rPr lang="fr-FR" smtClean="0"/>
              <a:pPr/>
              <a:t>24/11/2017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E802539-01C0-49FC-A014-A5F6748628D3}" type="datetimeFigureOut">
              <a:rPr lang="fr-FR" smtClean="0"/>
              <a:pPr/>
              <a:t>24/11/2017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802539-01C0-49FC-A014-A5F6748628D3}" type="datetimeFigureOut">
              <a:rPr lang="fr-FR" smtClean="0"/>
              <a:pPr/>
              <a:t>24/11/2017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E802539-01C0-49FC-A014-A5F6748628D3}" type="datetimeFigureOut">
              <a:rPr lang="fr-FR" smtClean="0"/>
              <a:pPr/>
              <a:t>24/11/2017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E802539-01C0-49FC-A014-A5F6748628D3}" type="datetimeFigureOut">
              <a:rPr lang="fr-FR" smtClean="0"/>
              <a:pPr/>
              <a:t>24/11/2017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EEADDA72-F5D2-4AC4-974F-42155746651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802539-01C0-49FC-A014-A5F6748628D3}" type="datetimeFigureOut">
              <a:rPr lang="fr-FR" smtClean="0"/>
              <a:pPr/>
              <a:t>24/11/2017</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ADDA72-F5D2-4AC4-974F-42155746651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214414" y="357166"/>
            <a:ext cx="7215238" cy="6429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Roche , minéral et sol</a:t>
            </a:r>
          </a:p>
        </p:txBody>
      </p:sp>
      <p:sp>
        <p:nvSpPr>
          <p:cNvPr id="26625" name="Rectangle 1"/>
          <p:cNvSpPr>
            <a:spLocks noChangeArrowheads="1"/>
          </p:cNvSpPr>
          <p:nvPr/>
        </p:nvSpPr>
        <p:spPr bwMode="auto">
          <a:xfrm>
            <a:off x="0" y="1142984"/>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3200" dirty="0" smtClean="0">
                <a:latin typeface="Arial Black" pitchFamily="34" charset="0"/>
                <a:ea typeface="Times New Roman" pitchFamily="18" charset="0"/>
                <a:cs typeface="Arial" pitchFamily="34" charset="0"/>
              </a:rPr>
              <a:t>Qu’est ce qu’une roche ?</a:t>
            </a:r>
          </a:p>
          <a:p>
            <a:endParaRPr lang="fr-FR" sz="3200" dirty="0" smtClean="0">
              <a:latin typeface="Arial Black" pitchFamily="34" charset="0"/>
              <a:ea typeface="Times New Roman" pitchFamily="18" charset="0"/>
              <a:cs typeface="Arial" pitchFamily="34" charset="0"/>
            </a:endParaRPr>
          </a:p>
          <a:p>
            <a:r>
              <a:rPr lang="fr-FR" sz="3200" dirty="0" smtClean="0">
                <a:latin typeface="Arial Black" pitchFamily="34" charset="0"/>
                <a:ea typeface="Times New Roman" pitchFamily="18" charset="0"/>
                <a:cs typeface="Arial" pitchFamily="34" charset="0"/>
              </a:rPr>
              <a:t>Une roche est tout matériaux constitutif de l’écorce terrestre.</a:t>
            </a:r>
          </a:p>
          <a:p>
            <a:r>
              <a:rPr lang="fr-FR" sz="3200" dirty="0" smtClean="0">
                <a:latin typeface="Arial Black" pitchFamily="34" charset="0"/>
                <a:ea typeface="Times New Roman" pitchFamily="18" charset="0"/>
                <a:cs typeface="Arial" pitchFamily="34" charset="0"/>
              </a:rPr>
              <a:t>Les matières qui composent les roches sont dites minérales.</a:t>
            </a:r>
          </a:p>
          <a:p>
            <a:r>
              <a:rPr lang="fr-FR" sz="3200" dirty="0" smtClean="0">
                <a:latin typeface="Arial Black" pitchFamily="34" charset="0"/>
                <a:ea typeface="Times New Roman" pitchFamily="18" charset="0"/>
                <a:cs typeface="Arial" pitchFamily="34" charset="0"/>
              </a:rPr>
              <a:t>Une roche est caractérisée par sa structure, sa composition minéralogique et chimique, et sa mise en place (formation):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214414" y="285728"/>
            <a:ext cx="7000892" cy="78581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Une roche</a:t>
            </a:r>
          </a:p>
        </p:txBody>
      </p:sp>
      <p:sp>
        <p:nvSpPr>
          <p:cNvPr id="7" name="Rectangle 6"/>
          <p:cNvSpPr/>
          <p:nvPr/>
        </p:nvSpPr>
        <p:spPr>
          <a:xfrm>
            <a:off x="642910" y="1500174"/>
            <a:ext cx="7929618" cy="3046988"/>
          </a:xfrm>
          <a:prstGeom prst="rect">
            <a:avLst/>
          </a:prstGeom>
        </p:spPr>
        <p:txBody>
          <a:bodyPr wrap="square">
            <a:spAutoFit/>
          </a:bodyPr>
          <a:lstStyle/>
          <a:p>
            <a:pPr algn="just" eaLnBrk="0" fontAlgn="base" hangingPunct="0">
              <a:spcBef>
                <a:spcPct val="0"/>
              </a:spcBef>
              <a:spcAft>
                <a:spcPct val="0"/>
              </a:spcAft>
            </a:pPr>
            <a:r>
              <a:rPr lang="fr-FR" sz="3200" b="1" dirty="0" smtClean="0"/>
              <a:t>Une roche : est une portion quelconque de l’écorce , qui comprend plusieurs minéraux juxtaposés sous la forme cristalline ou amorphe .ex , le calcaire , le granite qui est formé de quartz de feldspath et de mica noir.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643174" y="285728"/>
            <a:ext cx="3786214" cy="5715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Une roche :</a:t>
            </a:r>
          </a:p>
        </p:txBody>
      </p:sp>
      <p:pic>
        <p:nvPicPr>
          <p:cNvPr id="43010" name="Picture 2" descr="C:\Users\Pc\Desktop\type de roches\510_sn-capitanian.jpg"/>
          <p:cNvPicPr>
            <a:picLocks noChangeAspect="1" noChangeArrowheads="1"/>
          </p:cNvPicPr>
          <p:nvPr/>
        </p:nvPicPr>
        <p:blipFill>
          <a:blip r:embed="rId2"/>
          <a:srcRect/>
          <a:stretch>
            <a:fillRect/>
          </a:stretch>
        </p:blipFill>
        <p:spPr bwMode="auto">
          <a:xfrm>
            <a:off x="255850" y="928670"/>
            <a:ext cx="8673868" cy="592933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643174" y="142852"/>
            <a:ext cx="3786214" cy="5715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Une roche :</a:t>
            </a:r>
          </a:p>
        </p:txBody>
      </p:sp>
      <p:pic>
        <p:nvPicPr>
          <p:cNvPr id="49154" name="Picture 2" descr="C:\Users\Pc\Desktop\type de roches\DSCN04692007-03-22_10-26-09.JPG"/>
          <p:cNvPicPr>
            <a:picLocks noChangeAspect="1" noChangeArrowheads="1"/>
          </p:cNvPicPr>
          <p:nvPr/>
        </p:nvPicPr>
        <p:blipFill>
          <a:blip r:embed="rId2"/>
          <a:srcRect/>
          <a:stretch>
            <a:fillRect/>
          </a:stretch>
        </p:blipFill>
        <p:spPr bwMode="auto">
          <a:xfrm>
            <a:off x="1000100" y="785794"/>
            <a:ext cx="7715304" cy="578483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428992" y="285728"/>
            <a:ext cx="2286016" cy="4286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 sol</a:t>
            </a:r>
          </a:p>
        </p:txBody>
      </p:sp>
      <p:sp>
        <p:nvSpPr>
          <p:cNvPr id="26625" name="Rectangle 1"/>
          <p:cNvSpPr>
            <a:spLocks noChangeArrowheads="1"/>
          </p:cNvSpPr>
          <p:nvPr/>
        </p:nvSpPr>
        <p:spPr bwMode="auto">
          <a:xfrm>
            <a:off x="0" y="857232"/>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3200" dirty="0" smtClean="0">
                <a:solidFill>
                  <a:srgbClr val="FF0000"/>
                </a:solidFill>
                <a:latin typeface="Arial Black" pitchFamily="34" charset="0"/>
                <a:ea typeface="Times New Roman" pitchFamily="18" charset="0"/>
                <a:cs typeface="Arial" pitchFamily="34" charset="0"/>
              </a:rPr>
              <a:t>Le sol</a:t>
            </a:r>
            <a:r>
              <a:rPr lang="fr-FR" sz="3200" dirty="0" smtClean="0">
                <a:latin typeface="Arial Black" pitchFamily="34" charset="0"/>
                <a:ea typeface="Times New Roman" pitchFamily="18" charset="0"/>
                <a:cs typeface="Arial" pitchFamily="34" charset="0"/>
              </a:rPr>
              <a:t> : est une altération superficielle de la roche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sers\Pc\Desktop\FIN AVRIL\Photo gratuite  Terres Cultivées, Sols Bruns - Image gratuite sur Pixabay - 180415_fichiers\tilled-land-180415_960_720.jpg"/>
          <p:cNvPicPr>
            <a:picLocks/>
          </p:cNvPicPr>
          <p:nvPr/>
        </p:nvPicPr>
        <p:blipFill>
          <a:blip r:embed="rId2"/>
          <a:srcRect/>
          <a:stretch>
            <a:fillRect/>
          </a:stretch>
        </p:blipFill>
        <p:spPr bwMode="auto">
          <a:xfrm>
            <a:off x="428596" y="285728"/>
            <a:ext cx="8429683" cy="6215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214414" y="357166"/>
            <a:ext cx="7215238" cy="6429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a:t>
            </a:r>
            <a:r>
              <a:rPr lang="fr-FR" sz="3200" i="1" dirty="0" err="1" smtClean="0">
                <a:solidFill>
                  <a:srgbClr val="C00000"/>
                </a:solidFill>
                <a:latin typeface="Arial Black" pitchFamily="34" charset="0"/>
                <a:ea typeface="Times New Roman" pitchFamily="18" charset="0"/>
                <a:cs typeface="Arial" pitchFamily="34" charset="0"/>
              </a:rPr>
              <a:t>differents</a:t>
            </a:r>
            <a:r>
              <a:rPr lang="fr-FR" sz="3200" i="1" dirty="0" smtClean="0">
                <a:solidFill>
                  <a:srgbClr val="C00000"/>
                </a:solidFill>
                <a:latin typeface="Arial Black" pitchFamily="34" charset="0"/>
                <a:ea typeface="Times New Roman" pitchFamily="18" charset="0"/>
                <a:cs typeface="Arial" pitchFamily="34" charset="0"/>
              </a:rPr>
              <a:t> types de roches</a:t>
            </a:r>
          </a:p>
        </p:txBody>
      </p:sp>
      <p:sp>
        <p:nvSpPr>
          <p:cNvPr id="26625" name="Rectangle 1"/>
          <p:cNvSpPr>
            <a:spLocks noChangeArrowheads="1"/>
          </p:cNvSpPr>
          <p:nvPr/>
        </p:nvSpPr>
        <p:spPr bwMode="auto">
          <a:xfrm>
            <a:off x="0" y="1142984"/>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3200" dirty="0" smtClean="0">
                <a:solidFill>
                  <a:srgbClr val="FFC000"/>
                </a:solidFill>
                <a:latin typeface="Arial Black" pitchFamily="34" charset="0"/>
                <a:ea typeface="Times New Roman" pitchFamily="18" charset="0"/>
                <a:cs typeface="Arial" pitchFamily="34" charset="0"/>
              </a:rPr>
              <a:t>Les roches sédimentaires</a:t>
            </a:r>
            <a:r>
              <a:rPr lang="fr-FR" sz="3200" dirty="0" smtClean="0">
                <a:latin typeface="Arial Black" pitchFamily="34" charset="0"/>
                <a:ea typeface="Times New Roman" pitchFamily="18" charset="0"/>
                <a:cs typeface="Arial" pitchFamily="34" charset="0"/>
              </a:rPr>
              <a:t> : roches issues de la cimentation d’un sédiment, déposé à la surface de la Terre, origine externe (Calcaire, Argile).</a:t>
            </a:r>
          </a:p>
          <a:p>
            <a:endParaRPr lang="fr-FR" sz="3200" dirty="0" smtClean="0">
              <a:latin typeface="Arial Black" pitchFamily="34" charset="0"/>
              <a:ea typeface="Times New Roman" pitchFamily="18" charset="0"/>
              <a:cs typeface="Arial" pitchFamily="34" charset="0"/>
            </a:endParaRPr>
          </a:p>
          <a:p>
            <a:r>
              <a:rPr lang="fr-FR" sz="3200" dirty="0" smtClean="0">
                <a:latin typeface="Arial Black" pitchFamily="34" charset="0"/>
                <a:ea typeface="Times New Roman" pitchFamily="18" charset="0"/>
                <a:cs typeface="Arial" pitchFamily="34" charset="0"/>
              </a:rPr>
              <a:t>-</a:t>
            </a:r>
            <a:r>
              <a:rPr lang="fr-FR" sz="3200" dirty="0" smtClean="0">
                <a:solidFill>
                  <a:srgbClr val="FFC000"/>
                </a:solidFill>
                <a:latin typeface="Arial Black" pitchFamily="34" charset="0"/>
                <a:ea typeface="Times New Roman" pitchFamily="18" charset="0"/>
                <a:cs typeface="Arial" pitchFamily="34" charset="0"/>
              </a:rPr>
              <a:t>Les roches ignées ou magmatiques</a:t>
            </a:r>
            <a:r>
              <a:rPr lang="fr-FR" sz="3200" dirty="0" smtClean="0">
                <a:latin typeface="Arial Black" pitchFamily="34" charset="0"/>
                <a:ea typeface="Times New Roman" pitchFamily="18" charset="0"/>
                <a:cs typeface="Arial" pitchFamily="34" charset="0"/>
              </a:rPr>
              <a:t> : roches issues du refroidissement et de la solidification d’un magma (roche en fusion), origine interne (Basalte, Granite).</a:t>
            </a:r>
          </a:p>
          <a:p>
            <a:pPr marL="0" marR="0" lvl="0" indent="0" algn="l" defTabSz="914400" rtl="0" eaLnBrk="0" fontAlgn="base" latinLnBrk="0" hangingPunct="0">
              <a:lnSpc>
                <a:spcPct val="100000"/>
              </a:lnSpc>
              <a:spcBef>
                <a:spcPct val="0"/>
              </a:spcBef>
              <a:spcAft>
                <a:spcPct val="0"/>
              </a:spcAft>
              <a:buClrTx/>
              <a:buSzTx/>
              <a:buFontTx/>
              <a:buNone/>
              <a:tabLst/>
            </a:pPr>
            <a:endParaRPr lang="fr-FR" sz="3200" dirty="0" smtClean="0">
              <a:latin typeface="Arial Black"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214414" y="357166"/>
            <a:ext cx="7215238" cy="6429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a:t>
            </a:r>
            <a:r>
              <a:rPr lang="fr-FR" sz="3200" i="1" dirty="0" err="1" smtClean="0">
                <a:solidFill>
                  <a:srgbClr val="C00000"/>
                </a:solidFill>
                <a:latin typeface="Arial Black" pitchFamily="34" charset="0"/>
                <a:ea typeface="Times New Roman" pitchFamily="18" charset="0"/>
                <a:cs typeface="Arial" pitchFamily="34" charset="0"/>
              </a:rPr>
              <a:t>differents</a:t>
            </a:r>
            <a:r>
              <a:rPr lang="fr-FR" sz="3200" i="1" dirty="0" smtClean="0">
                <a:solidFill>
                  <a:srgbClr val="C00000"/>
                </a:solidFill>
                <a:latin typeface="Arial Black" pitchFamily="34" charset="0"/>
                <a:ea typeface="Times New Roman" pitchFamily="18" charset="0"/>
                <a:cs typeface="Arial" pitchFamily="34" charset="0"/>
              </a:rPr>
              <a:t> types de roches</a:t>
            </a:r>
          </a:p>
        </p:txBody>
      </p:sp>
      <p:sp>
        <p:nvSpPr>
          <p:cNvPr id="26625" name="Rectangle 1"/>
          <p:cNvSpPr>
            <a:spLocks noChangeArrowheads="1"/>
          </p:cNvSpPr>
          <p:nvPr/>
        </p:nvSpPr>
        <p:spPr bwMode="auto">
          <a:xfrm>
            <a:off x="0" y="1142984"/>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3200" dirty="0" smtClean="0"/>
              <a:t>-</a:t>
            </a:r>
            <a:r>
              <a:rPr lang="fr-FR" sz="3200" dirty="0" smtClean="0">
                <a:solidFill>
                  <a:srgbClr val="FFC000"/>
                </a:solidFill>
                <a:latin typeface="Arial Black" pitchFamily="34" charset="0"/>
                <a:ea typeface="Times New Roman" pitchFamily="18" charset="0"/>
                <a:cs typeface="Arial" pitchFamily="34" charset="0"/>
              </a:rPr>
              <a:t>Les roches métamorphiques</a:t>
            </a:r>
            <a:r>
              <a:rPr lang="fr-FR" sz="3200" dirty="0" smtClean="0">
                <a:latin typeface="Arial Black" pitchFamily="34" charset="0"/>
                <a:ea typeface="Times New Roman" pitchFamily="18" charset="0"/>
                <a:cs typeface="Arial" pitchFamily="34" charset="0"/>
              </a:rPr>
              <a:t> : roches issues de la transformation d’une autre roche sous l’effet de la pression et de la température, en profondeur (Gneiss, Schiste).</a:t>
            </a:r>
          </a:p>
          <a:p>
            <a:pPr marL="0" marR="0" lvl="0" indent="0" algn="l" defTabSz="914400" rtl="0" eaLnBrk="0" fontAlgn="base" latinLnBrk="0" hangingPunct="0">
              <a:lnSpc>
                <a:spcPct val="100000"/>
              </a:lnSpc>
              <a:spcBef>
                <a:spcPct val="0"/>
              </a:spcBef>
              <a:spcAft>
                <a:spcPct val="0"/>
              </a:spcAft>
              <a:buClrTx/>
              <a:buSzTx/>
              <a:buFontTx/>
              <a:buNone/>
              <a:tabLst/>
            </a:pPr>
            <a:endParaRPr lang="fr-FR" sz="3200" dirty="0" smtClean="0">
              <a:latin typeface="Arial Black"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214414" y="357166"/>
            <a:ext cx="7215238" cy="6429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a:t>
            </a:r>
            <a:r>
              <a:rPr lang="fr-FR" sz="3200" i="1" dirty="0" err="1" smtClean="0">
                <a:solidFill>
                  <a:srgbClr val="C00000"/>
                </a:solidFill>
                <a:latin typeface="Arial Black" pitchFamily="34" charset="0"/>
                <a:ea typeface="Times New Roman" pitchFamily="18" charset="0"/>
                <a:cs typeface="Arial" pitchFamily="34" charset="0"/>
              </a:rPr>
              <a:t>differents</a:t>
            </a:r>
            <a:r>
              <a:rPr lang="fr-FR" sz="3200" i="1" dirty="0" smtClean="0">
                <a:solidFill>
                  <a:srgbClr val="C00000"/>
                </a:solidFill>
                <a:latin typeface="Arial Black" pitchFamily="34" charset="0"/>
                <a:ea typeface="Times New Roman" pitchFamily="18" charset="0"/>
                <a:cs typeface="Arial" pitchFamily="34" charset="0"/>
              </a:rPr>
              <a:t> types de roches</a:t>
            </a:r>
          </a:p>
        </p:txBody>
      </p:sp>
      <p:sp>
        <p:nvSpPr>
          <p:cNvPr id="26625" name="Rectangle 1"/>
          <p:cNvSpPr>
            <a:spLocks noChangeArrowheads="1"/>
          </p:cNvSpPr>
          <p:nvPr/>
        </p:nvSpPr>
        <p:spPr bwMode="auto">
          <a:xfrm>
            <a:off x="0" y="1142984"/>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sz="3200" dirty="0" smtClean="0">
                <a:solidFill>
                  <a:srgbClr val="FF0000"/>
                </a:solidFill>
                <a:latin typeface="Arial Black" pitchFamily="34" charset="0"/>
                <a:ea typeface="Times New Roman" pitchFamily="18" charset="0"/>
                <a:cs typeface="Arial" pitchFamily="34" charset="0"/>
              </a:rPr>
              <a:t>Les roches sédimentaires</a:t>
            </a:r>
            <a:r>
              <a:rPr lang="fr-FR" sz="3200" dirty="0" smtClean="0">
                <a:latin typeface="Arial Black" pitchFamily="34" charset="0"/>
                <a:ea typeface="Times New Roman" pitchFamily="18" charset="0"/>
                <a:cs typeface="Arial" pitchFamily="34"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fr-FR" sz="3200" dirty="0" smtClean="0">
                <a:solidFill>
                  <a:srgbClr val="FFC000"/>
                </a:solidFill>
                <a:latin typeface="Arial Black" pitchFamily="34" charset="0"/>
                <a:ea typeface="Times New Roman" pitchFamily="18" charset="0"/>
                <a:cs typeface="Arial" pitchFamily="34" charset="0"/>
              </a:rPr>
              <a:t>Roches a grains</a:t>
            </a:r>
            <a:r>
              <a:rPr lang="fr-FR" sz="3200" dirty="0" smtClean="0">
                <a:latin typeface="Arial Black" pitchFamily="34" charset="0"/>
                <a:ea typeface="Times New Roman" pitchFamily="18" charset="0"/>
                <a:cs typeface="Arial" pitchFamily="34" charset="0"/>
              </a:rPr>
              <a:t> : les roches sédimentaires sont d’origine externe , elles ne viennent pas des profondeurs , elles ont été prélevées sur d’autres roches qui s’érodaient .</a:t>
            </a:r>
          </a:p>
          <a:p>
            <a:pPr marL="0" marR="0" lvl="0" indent="0" algn="l" defTabSz="914400" rtl="0" eaLnBrk="0" fontAlgn="base" latinLnBrk="0" hangingPunct="0">
              <a:lnSpc>
                <a:spcPct val="100000"/>
              </a:lnSpc>
              <a:spcBef>
                <a:spcPct val="0"/>
              </a:spcBef>
              <a:spcAft>
                <a:spcPct val="0"/>
              </a:spcAft>
              <a:buClrTx/>
              <a:buSzTx/>
              <a:buFontTx/>
              <a:buNone/>
              <a:tabLst/>
            </a:pPr>
            <a:endParaRPr lang="fr-FR" sz="3200" dirty="0" smtClean="0">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3200" dirty="0" smtClean="0">
                <a:solidFill>
                  <a:srgbClr val="FFC000"/>
                </a:solidFill>
                <a:latin typeface="Arial Black" pitchFamily="34" charset="0"/>
                <a:ea typeface="Times New Roman" pitchFamily="18" charset="0"/>
                <a:cs typeface="Arial" pitchFamily="34" charset="0"/>
              </a:rPr>
              <a:t>Roches à grains non cimentés</a:t>
            </a:r>
            <a:r>
              <a:rPr lang="fr-FR" sz="3200" dirty="0" smtClean="0">
                <a:latin typeface="Arial Black" pitchFamily="34" charset="0"/>
                <a:ea typeface="Times New Roman" pitchFamily="18" charset="0"/>
                <a:cs typeface="Arial" pitchFamily="34" charset="0"/>
              </a:rPr>
              <a:t> : on classe les roches selon la grosseur de ces grains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85720" y="857233"/>
            <a:ext cx="8429684"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3200" b="1" dirty="0" smtClean="0">
                <a:solidFill>
                  <a:srgbClr val="FFC000"/>
                </a:solidFill>
              </a:rPr>
              <a:t>Blocs</a:t>
            </a:r>
            <a:r>
              <a:rPr lang="fr-FR" sz="3200" b="1" dirty="0" smtClean="0"/>
              <a:t> : grains de plus de 200 mm </a:t>
            </a:r>
            <a:endParaRPr lang="fr-FR" sz="3200" dirty="0" smtClean="0"/>
          </a:p>
          <a:p>
            <a:r>
              <a:rPr lang="fr-FR" sz="3200" b="1" dirty="0" smtClean="0">
                <a:solidFill>
                  <a:srgbClr val="FFC000"/>
                </a:solidFill>
              </a:rPr>
              <a:t>Galets ou cailloux</a:t>
            </a:r>
            <a:r>
              <a:rPr lang="fr-FR" sz="3200" b="1" dirty="0" smtClean="0"/>
              <a:t> : 20 et 200 mm</a:t>
            </a:r>
            <a:endParaRPr lang="fr-FR" sz="3200" dirty="0" smtClean="0"/>
          </a:p>
          <a:p>
            <a:r>
              <a:rPr lang="fr-FR" sz="3200" b="1" dirty="0" smtClean="0">
                <a:solidFill>
                  <a:srgbClr val="FFC000"/>
                </a:solidFill>
              </a:rPr>
              <a:t>Gravier</a:t>
            </a:r>
            <a:r>
              <a:rPr lang="fr-FR" sz="3200" b="1" dirty="0" smtClean="0"/>
              <a:t> : entre 2 et 20 mm</a:t>
            </a:r>
            <a:endParaRPr lang="fr-FR" sz="3200" dirty="0" smtClean="0"/>
          </a:p>
          <a:p>
            <a:r>
              <a:rPr lang="fr-FR" sz="3200" b="1" dirty="0" smtClean="0">
                <a:solidFill>
                  <a:srgbClr val="FFC000"/>
                </a:solidFill>
              </a:rPr>
              <a:t>Sable grossier </a:t>
            </a:r>
            <a:r>
              <a:rPr lang="fr-FR" sz="3200" b="1" dirty="0" smtClean="0"/>
              <a:t>20 micron et 200 microns </a:t>
            </a:r>
            <a:endParaRPr lang="fr-FR" sz="3200" dirty="0" smtClean="0"/>
          </a:p>
          <a:p>
            <a:r>
              <a:rPr lang="fr-FR" sz="3200" b="1" dirty="0" smtClean="0">
                <a:solidFill>
                  <a:srgbClr val="FFC000"/>
                </a:solidFill>
              </a:rPr>
              <a:t>Sable fin</a:t>
            </a:r>
            <a:r>
              <a:rPr lang="fr-FR" sz="3200" b="1" dirty="0" smtClean="0"/>
              <a:t> : 2 microns et 20 microns : limon</a:t>
            </a:r>
          </a:p>
          <a:p>
            <a:r>
              <a:rPr lang="fr-FR" sz="3200" b="1" dirty="0" smtClean="0"/>
              <a:t>Exemples : les sables : il est formé du quartz qui est très résistant et inaltérable mais le sable est une roche meuble et perméable .</a:t>
            </a:r>
            <a:endParaRPr lang="fr-FR" sz="3200" dirty="0" smtClean="0"/>
          </a:p>
          <a:p>
            <a:endParaRPr lang="fr-FR" sz="2800" b="1" dirty="0" smtClean="0"/>
          </a:p>
          <a:p>
            <a:endParaRPr lang="fr-FR" sz="2800" dirty="0" smtClean="0"/>
          </a:p>
          <a:p>
            <a:endParaRPr lang="fr-FR" sz="2800" dirty="0" smtClean="0">
              <a:solidFill>
                <a:srgbClr val="FFC000"/>
              </a:solidFill>
              <a:latin typeface="Arial Black" pitchFamily="34" charset="0"/>
              <a:ea typeface="Times New Roman" pitchFamily="18" charset="0"/>
              <a:cs typeface="Arial" pitchFamily="34" charset="0"/>
            </a:endParaRPr>
          </a:p>
        </p:txBody>
      </p:sp>
      <p:sp>
        <p:nvSpPr>
          <p:cNvPr id="8" name="Rectangle à coins arrondis 7"/>
          <p:cNvSpPr/>
          <p:nvPr/>
        </p:nvSpPr>
        <p:spPr>
          <a:xfrm>
            <a:off x="285720" y="142852"/>
            <a:ext cx="8215370" cy="50006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roches à grains non cimentés</a:t>
            </a:r>
            <a:endParaRPr lang="fr-FR" sz="3200"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85720" y="857232"/>
            <a:ext cx="8429684"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3200" b="1" dirty="0" smtClean="0"/>
              <a:t> </a:t>
            </a:r>
            <a:endParaRPr lang="fr-FR" sz="3200" dirty="0" smtClean="0"/>
          </a:p>
          <a:p>
            <a:endParaRPr lang="fr-FR" sz="2800" b="1" dirty="0" smtClean="0"/>
          </a:p>
          <a:p>
            <a:endParaRPr lang="fr-FR" sz="2800" dirty="0" smtClean="0"/>
          </a:p>
          <a:p>
            <a:endParaRPr lang="fr-FR" sz="2800" dirty="0" smtClean="0">
              <a:solidFill>
                <a:srgbClr val="FFC000"/>
              </a:solidFill>
              <a:latin typeface="Arial Black" pitchFamily="34" charset="0"/>
              <a:ea typeface="Times New Roman" pitchFamily="18" charset="0"/>
              <a:cs typeface="Arial" pitchFamily="34" charset="0"/>
            </a:endParaRPr>
          </a:p>
        </p:txBody>
      </p:sp>
      <p:sp>
        <p:nvSpPr>
          <p:cNvPr id="8" name="Rectangle à coins arrondis 7"/>
          <p:cNvSpPr/>
          <p:nvPr/>
        </p:nvSpPr>
        <p:spPr>
          <a:xfrm>
            <a:off x="1285852" y="142852"/>
            <a:ext cx="6715172" cy="5715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b="1" dirty="0" smtClean="0">
                <a:solidFill>
                  <a:srgbClr val="C00000"/>
                </a:solidFill>
              </a:rPr>
              <a:t>Blocs : grains de plus de 200 mm</a:t>
            </a:r>
            <a:endParaRPr lang="fr-FR" sz="3200" dirty="0" smtClean="0">
              <a:solidFill>
                <a:srgbClr val="C00000"/>
              </a:solidFill>
              <a:latin typeface="Arial" pitchFamily="34" charset="0"/>
              <a:cs typeface="Arial" pitchFamily="34" charset="0"/>
            </a:endParaRPr>
          </a:p>
        </p:txBody>
      </p:sp>
      <p:pic>
        <p:nvPicPr>
          <p:cNvPr id="22530" name="Picture 2" descr="Résultat de recherche d'images pour &quot;nom des roches&quot;"/>
          <p:cNvPicPr>
            <a:picLocks noChangeAspect="1" noChangeArrowheads="1"/>
          </p:cNvPicPr>
          <p:nvPr/>
        </p:nvPicPr>
        <p:blipFill>
          <a:blip r:embed="rId2"/>
          <a:srcRect/>
          <a:stretch>
            <a:fillRect/>
          </a:stretch>
        </p:blipFill>
        <p:spPr bwMode="auto">
          <a:xfrm>
            <a:off x="428596" y="785795"/>
            <a:ext cx="8429684" cy="578647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5720" y="357166"/>
            <a:ext cx="86439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3200" dirty="0" smtClean="0">
                <a:latin typeface="Arial Black" pitchFamily="34" charset="0"/>
                <a:ea typeface="Times New Roman" pitchFamily="18" charset="0"/>
                <a:cs typeface="Arial" pitchFamily="34" charset="0"/>
              </a:rPr>
              <a:t>Un minéral : est une portion de matière solide , de composition définie , constante .</a:t>
            </a:r>
          </a:p>
          <a:p>
            <a:pPr marR="0" lvl="0" indent="0" fontAlgn="base">
              <a:lnSpc>
                <a:spcPct val="100000"/>
              </a:lnSpc>
              <a:spcBef>
                <a:spcPct val="0"/>
              </a:spcBef>
              <a:spcAft>
                <a:spcPct val="0"/>
              </a:spcAft>
              <a:buClrTx/>
              <a:buSzTx/>
              <a:buFontTx/>
              <a:buNone/>
              <a:tabLst/>
            </a:pPr>
            <a:endParaRPr lang="fr-FR" sz="3200" dirty="0" smtClean="0">
              <a:latin typeface="Arial Black" pitchFamily="34" charset="0"/>
              <a:ea typeface="Times New Roman" pitchFamily="18" charset="0"/>
              <a:cs typeface="Arial" pitchFamily="34" charset="0"/>
            </a:endParaRPr>
          </a:p>
          <a:p>
            <a:pPr fontAlgn="base">
              <a:spcBef>
                <a:spcPct val="0"/>
              </a:spcBef>
              <a:spcAft>
                <a:spcPct val="0"/>
              </a:spcAft>
            </a:pPr>
            <a:r>
              <a:rPr lang="fr-FR" sz="3200" dirty="0" smtClean="0">
                <a:latin typeface="Arial Black" pitchFamily="34" charset="0"/>
                <a:ea typeface="Times New Roman" pitchFamily="18" charset="0"/>
                <a:cs typeface="Arial" pitchFamily="34" charset="0"/>
              </a:rPr>
              <a:t>Un minéral peut se présenter à l’état cristallin , ou à l’état amorphe </a:t>
            </a:r>
            <a:r>
              <a:rPr lang="fr-FR" sz="3200" b="1" dirty="0" smtClean="0"/>
              <a:t>.</a:t>
            </a:r>
          </a:p>
          <a:p>
            <a:pPr algn="just" eaLnBrk="0" fontAlgn="base" hangingPunct="0">
              <a:spcBef>
                <a:spcPct val="0"/>
              </a:spcBef>
              <a:spcAft>
                <a:spcPct val="0"/>
              </a:spcAft>
            </a:pPr>
            <a:endParaRPr lang="fr-FR" sz="3200" b="1" dirty="0" smtClean="0"/>
          </a:p>
          <a:p>
            <a:pPr algn="just" eaLnBrk="0" fontAlgn="base" hangingPunct="0">
              <a:spcBef>
                <a:spcPct val="0"/>
              </a:spcBef>
              <a:spcAft>
                <a:spcPct val="0"/>
              </a:spcAft>
            </a:pPr>
            <a:endParaRPr lang="fr-FR" sz="2800" b="1" dirty="0" smtClean="0"/>
          </a:p>
          <a:p>
            <a:pPr algn="just" eaLnBrk="0" fontAlgn="base" hangingPunct="0">
              <a:spcBef>
                <a:spcPct val="0"/>
              </a:spcBef>
              <a:spcAft>
                <a:spcPct val="0"/>
              </a:spcAft>
            </a:pPr>
            <a:endParaRPr lang="fr-FR" sz="28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lang="fr-FR" sz="2800" dirty="0" smtClean="0">
              <a:solidFill>
                <a:schemeClr val="bg1"/>
              </a:solidFill>
              <a:latin typeface="Arial Black"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sz="2800" dirty="0" smtClean="0">
              <a:solidFill>
                <a:schemeClr val="bg1"/>
              </a:solidFill>
              <a:latin typeface="Arial Black"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85720" y="1285860"/>
            <a:ext cx="8429684"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sz="3200" dirty="0" smtClean="0"/>
          </a:p>
          <a:p>
            <a:endParaRPr lang="fr-FR" sz="2800" b="1" dirty="0" smtClean="0"/>
          </a:p>
          <a:p>
            <a:endParaRPr lang="fr-FR" sz="2800" dirty="0" smtClean="0"/>
          </a:p>
          <a:p>
            <a:endParaRPr lang="fr-FR" sz="2800" dirty="0" smtClean="0">
              <a:solidFill>
                <a:srgbClr val="FFC000"/>
              </a:solidFill>
              <a:latin typeface="Arial Black" pitchFamily="34" charset="0"/>
              <a:ea typeface="Times New Roman" pitchFamily="18" charset="0"/>
              <a:cs typeface="Arial" pitchFamily="34" charset="0"/>
            </a:endParaRPr>
          </a:p>
        </p:txBody>
      </p:sp>
      <p:sp>
        <p:nvSpPr>
          <p:cNvPr id="8" name="Rectangle à coins arrondis 7"/>
          <p:cNvSpPr/>
          <p:nvPr/>
        </p:nvSpPr>
        <p:spPr>
          <a:xfrm>
            <a:off x="0" y="214290"/>
            <a:ext cx="8643966" cy="50006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fr-FR" sz="3200" b="1" dirty="0" smtClean="0"/>
          </a:p>
          <a:p>
            <a:pPr fontAlgn="base">
              <a:spcBef>
                <a:spcPct val="0"/>
              </a:spcBef>
              <a:spcAft>
                <a:spcPct val="0"/>
              </a:spcAft>
            </a:pPr>
            <a:r>
              <a:rPr lang="fr-FR" sz="3200" b="1" dirty="0" smtClean="0">
                <a:solidFill>
                  <a:srgbClr val="FF0000"/>
                </a:solidFill>
              </a:rPr>
              <a:t>Galets ou cailloux :  20 et 200 mm</a:t>
            </a:r>
            <a:endParaRPr lang="fr-FR" sz="3200" dirty="0" smtClean="0">
              <a:solidFill>
                <a:srgbClr val="FF0000"/>
              </a:solidFill>
            </a:endParaRPr>
          </a:p>
          <a:p>
            <a:pPr lvl="0" fontAlgn="base">
              <a:spcBef>
                <a:spcPct val="0"/>
              </a:spcBef>
              <a:spcAft>
                <a:spcPct val="0"/>
              </a:spcAft>
            </a:pPr>
            <a:endParaRPr lang="fr-FR" sz="3200" dirty="0" smtClean="0">
              <a:solidFill>
                <a:srgbClr val="C00000"/>
              </a:solidFill>
              <a:latin typeface="Arial" pitchFamily="34" charset="0"/>
              <a:cs typeface="Arial" pitchFamily="34" charset="0"/>
            </a:endParaRPr>
          </a:p>
        </p:txBody>
      </p:sp>
      <p:pic>
        <p:nvPicPr>
          <p:cNvPr id="44035" name="Picture 3" descr="C:\Users\Pc\Desktop\type de roches\galets-mouilles-figuerolles-01.jpg"/>
          <p:cNvPicPr>
            <a:picLocks noChangeAspect="1" noChangeArrowheads="1"/>
          </p:cNvPicPr>
          <p:nvPr/>
        </p:nvPicPr>
        <p:blipFill>
          <a:blip r:embed="rId2"/>
          <a:srcRect/>
          <a:stretch>
            <a:fillRect/>
          </a:stretch>
        </p:blipFill>
        <p:spPr bwMode="auto">
          <a:xfrm>
            <a:off x="285720" y="785794"/>
            <a:ext cx="8643998" cy="578647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85720" y="1285860"/>
            <a:ext cx="84296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sz="2800" b="1" dirty="0" smtClean="0"/>
          </a:p>
          <a:p>
            <a:endParaRPr lang="fr-FR" sz="2800" dirty="0" smtClean="0"/>
          </a:p>
          <a:p>
            <a:endParaRPr lang="fr-FR" sz="2800" dirty="0" smtClean="0">
              <a:solidFill>
                <a:srgbClr val="FFC000"/>
              </a:solidFill>
              <a:latin typeface="Arial Black" pitchFamily="34" charset="0"/>
              <a:ea typeface="Times New Roman" pitchFamily="18" charset="0"/>
              <a:cs typeface="Arial" pitchFamily="34" charset="0"/>
            </a:endParaRPr>
          </a:p>
        </p:txBody>
      </p:sp>
      <p:sp>
        <p:nvSpPr>
          <p:cNvPr id="8" name="Rectangle à coins arrondis 7"/>
          <p:cNvSpPr/>
          <p:nvPr/>
        </p:nvSpPr>
        <p:spPr>
          <a:xfrm>
            <a:off x="1214414" y="142852"/>
            <a:ext cx="6286544" cy="6429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rgbClr val="FF0000"/>
                </a:solidFill>
              </a:rPr>
              <a:t>Gravier : entre 2 et 20 mm</a:t>
            </a:r>
            <a:endParaRPr lang="fr-FR" sz="3200" dirty="0" smtClean="0">
              <a:solidFill>
                <a:srgbClr val="FF0000"/>
              </a:solidFill>
            </a:endParaRPr>
          </a:p>
        </p:txBody>
      </p:sp>
      <p:pic>
        <p:nvPicPr>
          <p:cNvPr id="45058" name="Picture 2" descr="C:\Users\Pc\Desktop\type de roches\gravierbleusample.jpg"/>
          <p:cNvPicPr>
            <a:picLocks noChangeAspect="1" noChangeArrowheads="1"/>
          </p:cNvPicPr>
          <p:nvPr/>
        </p:nvPicPr>
        <p:blipFill>
          <a:blip r:embed="rId2"/>
          <a:srcRect/>
          <a:stretch>
            <a:fillRect/>
          </a:stretch>
        </p:blipFill>
        <p:spPr bwMode="auto">
          <a:xfrm>
            <a:off x="285720" y="928671"/>
            <a:ext cx="8501122" cy="58043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85720" y="1285860"/>
            <a:ext cx="84296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sz="2800" b="1" dirty="0" smtClean="0"/>
          </a:p>
          <a:p>
            <a:endParaRPr lang="fr-FR" sz="2800" dirty="0" smtClean="0"/>
          </a:p>
          <a:p>
            <a:endParaRPr lang="fr-FR" sz="2800" dirty="0" smtClean="0">
              <a:solidFill>
                <a:srgbClr val="FFC000"/>
              </a:solidFill>
              <a:latin typeface="Arial Black" pitchFamily="34" charset="0"/>
              <a:ea typeface="Times New Roman" pitchFamily="18" charset="0"/>
              <a:cs typeface="Arial" pitchFamily="34" charset="0"/>
            </a:endParaRPr>
          </a:p>
        </p:txBody>
      </p:sp>
      <p:sp>
        <p:nvSpPr>
          <p:cNvPr id="8" name="Rectangle à coins arrondis 7"/>
          <p:cNvSpPr/>
          <p:nvPr/>
        </p:nvSpPr>
        <p:spPr>
          <a:xfrm>
            <a:off x="357158" y="142852"/>
            <a:ext cx="8358246" cy="5715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smtClean="0">
                <a:solidFill>
                  <a:srgbClr val="FF0000"/>
                </a:solidFill>
              </a:rPr>
              <a:t>Sable grossier 20 micron et 200 microns </a:t>
            </a:r>
            <a:endParaRPr lang="fr-FR" sz="3200" dirty="0" smtClean="0">
              <a:solidFill>
                <a:srgbClr val="FF0000"/>
              </a:solidFill>
            </a:endParaRPr>
          </a:p>
        </p:txBody>
      </p:sp>
      <p:pic>
        <p:nvPicPr>
          <p:cNvPr id="46082" name="Picture 2" descr="C:\Users\Pc\Desktop\type de roches\Sable_grossiers 1.jpg"/>
          <p:cNvPicPr>
            <a:picLocks noChangeAspect="1" noChangeArrowheads="1"/>
          </p:cNvPicPr>
          <p:nvPr/>
        </p:nvPicPr>
        <p:blipFill>
          <a:blip r:embed="rId2"/>
          <a:srcRect/>
          <a:stretch>
            <a:fillRect/>
          </a:stretch>
        </p:blipFill>
        <p:spPr bwMode="auto">
          <a:xfrm>
            <a:off x="571472" y="785794"/>
            <a:ext cx="8215370" cy="585933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85720" y="1285860"/>
            <a:ext cx="84296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sz="2800" b="1" dirty="0" smtClean="0"/>
          </a:p>
          <a:p>
            <a:endParaRPr lang="fr-FR" sz="2800" dirty="0" smtClean="0"/>
          </a:p>
          <a:p>
            <a:endParaRPr lang="fr-FR" sz="2800" dirty="0" smtClean="0">
              <a:solidFill>
                <a:srgbClr val="FFC000"/>
              </a:solidFill>
              <a:latin typeface="Arial Black" pitchFamily="34" charset="0"/>
              <a:ea typeface="Times New Roman" pitchFamily="18" charset="0"/>
              <a:cs typeface="Arial" pitchFamily="34" charset="0"/>
            </a:endParaRPr>
          </a:p>
        </p:txBody>
      </p:sp>
      <p:sp>
        <p:nvSpPr>
          <p:cNvPr id="8" name="Rectangle à coins arrondis 7"/>
          <p:cNvSpPr/>
          <p:nvPr/>
        </p:nvSpPr>
        <p:spPr>
          <a:xfrm>
            <a:off x="357158" y="142852"/>
            <a:ext cx="8358246" cy="5715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smtClean="0">
                <a:solidFill>
                  <a:srgbClr val="FF0000"/>
                </a:solidFill>
              </a:rPr>
              <a:t>Sable grossier 20 micron et 200 microns </a:t>
            </a:r>
            <a:endParaRPr lang="fr-FR" sz="3200" dirty="0" smtClean="0">
              <a:solidFill>
                <a:srgbClr val="FF0000"/>
              </a:solidFill>
            </a:endParaRPr>
          </a:p>
        </p:txBody>
      </p:sp>
      <p:pic>
        <p:nvPicPr>
          <p:cNvPr id="48130" name="Picture 2" descr="C:\Users\Pc\Desktop\type de roches\sable-grossiers 2.jpg"/>
          <p:cNvPicPr>
            <a:picLocks noChangeAspect="1" noChangeArrowheads="1"/>
          </p:cNvPicPr>
          <p:nvPr/>
        </p:nvPicPr>
        <p:blipFill>
          <a:blip r:embed="rId2"/>
          <a:srcRect/>
          <a:stretch>
            <a:fillRect/>
          </a:stretch>
        </p:blipFill>
        <p:spPr bwMode="auto">
          <a:xfrm>
            <a:off x="500034" y="785794"/>
            <a:ext cx="8286807" cy="593345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85720" y="1285860"/>
            <a:ext cx="84296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sz="2800" b="1" dirty="0" smtClean="0"/>
          </a:p>
          <a:p>
            <a:endParaRPr lang="fr-FR" sz="2800" dirty="0" smtClean="0"/>
          </a:p>
          <a:p>
            <a:endParaRPr lang="fr-FR" sz="2800" dirty="0" smtClean="0">
              <a:solidFill>
                <a:srgbClr val="FFC000"/>
              </a:solidFill>
              <a:latin typeface="Arial Black" pitchFamily="34" charset="0"/>
              <a:ea typeface="Times New Roman" pitchFamily="18" charset="0"/>
              <a:cs typeface="Arial" pitchFamily="34" charset="0"/>
            </a:endParaRPr>
          </a:p>
        </p:txBody>
      </p:sp>
      <p:sp>
        <p:nvSpPr>
          <p:cNvPr id="8" name="Rectangle à coins arrondis 7"/>
          <p:cNvSpPr/>
          <p:nvPr/>
        </p:nvSpPr>
        <p:spPr>
          <a:xfrm>
            <a:off x="214282" y="142852"/>
            <a:ext cx="8715436" cy="5715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smtClean="0">
                <a:solidFill>
                  <a:srgbClr val="FF0000"/>
                </a:solidFill>
              </a:rPr>
              <a:t>Sable fin : 2 microns et 20 microns : limon</a:t>
            </a:r>
          </a:p>
        </p:txBody>
      </p:sp>
      <p:pic>
        <p:nvPicPr>
          <p:cNvPr id="47106" name="Picture 2" descr="C:\Users\Pc\Desktop\type de roches\sables fins 2.jpg"/>
          <p:cNvPicPr>
            <a:picLocks noChangeAspect="1" noChangeArrowheads="1"/>
          </p:cNvPicPr>
          <p:nvPr/>
        </p:nvPicPr>
        <p:blipFill>
          <a:blip r:embed="rId2"/>
          <a:srcRect/>
          <a:stretch>
            <a:fillRect/>
          </a:stretch>
        </p:blipFill>
        <p:spPr bwMode="auto">
          <a:xfrm>
            <a:off x="714348" y="875430"/>
            <a:ext cx="7802586" cy="569684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85720" y="1285860"/>
            <a:ext cx="84296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sz="2800" b="1" dirty="0" smtClean="0"/>
          </a:p>
          <a:p>
            <a:endParaRPr lang="fr-FR" sz="2800" dirty="0" smtClean="0"/>
          </a:p>
          <a:p>
            <a:endParaRPr lang="fr-FR" sz="2800" dirty="0" smtClean="0">
              <a:solidFill>
                <a:srgbClr val="FFC000"/>
              </a:solidFill>
              <a:latin typeface="Arial Black" pitchFamily="34" charset="0"/>
              <a:ea typeface="Times New Roman" pitchFamily="18" charset="0"/>
              <a:cs typeface="Arial" pitchFamily="34" charset="0"/>
            </a:endParaRPr>
          </a:p>
        </p:txBody>
      </p:sp>
      <p:sp>
        <p:nvSpPr>
          <p:cNvPr id="8" name="Rectangle à coins arrondis 7"/>
          <p:cNvSpPr/>
          <p:nvPr/>
        </p:nvSpPr>
        <p:spPr>
          <a:xfrm>
            <a:off x="214282" y="142852"/>
            <a:ext cx="8715436" cy="5715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smtClean="0">
                <a:solidFill>
                  <a:srgbClr val="FF0000"/>
                </a:solidFill>
              </a:rPr>
              <a:t>Sable fin : 2 microns et 20 microns : </a:t>
            </a:r>
          </a:p>
        </p:txBody>
      </p:sp>
      <p:pic>
        <p:nvPicPr>
          <p:cNvPr id="1026" name="Picture 2"/>
          <p:cNvPicPr>
            <a:picLocks noChangeAspect="1" noChangeArrowheads="1"/>
          </p:cNvPicPr>
          <p:nvPr/>
        </p:nvPicPr>
        <p:blipFill>
          <a:blip r:embed="rId2"/>
          <a:srcRect/>
          <a:stretch>
            <a:fillRect/>
          </a:stretch>
        </p:blipFill>
        <p:spPr bwMode="auto">
          <a:xfrm>
            <a:off x="350664" y="857232"/>
            <a:ext cx="8293302"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285720" y="1285860"/>
            <a:ext cx="8429684"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3200" b="1" dirty="0" smtClean="0"/>
              <a:t>Exemples : les sables : il est formé du quartz qui est très résistant et inaltérable mais le sable est une roche meuble et perméable .</a:t>
            </a:r>
            <a:endParaRPr lang="fr-FR" sz="3200" dirty="0" smtClean="0"/>
          </a:p>
          <a:p>
            <a:endParaRPr lang="fr-FR" sz="2800" b="1" dirty="0" smtClean="0"/>
          </a:p>
          <a:p>
            <a:endParaRPr lang="fr-FR" sz="2800" dirty="0" smtClean="0"/>
          </a:p>
          <a:p>
            <a:endParaRPr lang="fr-FR" sz="2800" dirty="0" smtClean="0">
              <a:solidFill>
                <a:srgbClr val="FFC000"/>
              </a:solidFill>
              <a:latin typeface="Arial Black" pitchFamily="34" charset="0"/>
              <a:ea typeface="Times New Roman" pitchFamily="18" charset="0"/>
              <a:cs typeface="Arial" pitchFamily="34" charset="0"/>
            </a:endParaRPr>
          </a:p>
        </p:txBody>
      </p:sp>
      <p:sp>
        <p:nvSpPr>
          <p:cNvPr id="8" name="Rectangle à coins arrondis 7"/>
          <p:cNvSpPr/>
          <p:nvPr/>
        </p:nvSpPr>
        <p:spPr>
          <a:xfrm>
            <a:off x="1214414" y="142852"/>
            <a:ext cx="6286544" cy="6429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fr-FR" sz="3200"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44" y="1500174"/>
            <a:ext cx="8501122" cy="954107"/>
          </a:xfrm>
          <a:prstGeom prst="rect">
            <a:avLst/>
          </a:prstGeom>
        </p:spPr>
        <p:txBody>
          <a:bodyPr wrap="square">
            <a:spAutoFit/>
          </a:bodyPr>
          <a:lstStyle/>
          <a:p>
            <a:pPr lvl="0" algn="just" fontAlgn="base">
              <a:spcBef>
                <a:spcPct val="0"/>
              </a:spcBef>
              <a:spcAft>
                <a:spcPct val="0"/>
              </a:spcAft>
            </a:pPr>
            <a:endParaRPr lang="fr-FR" sz="2800" dirty="0" smtClean="0">
              <a:latin typeface="Arial Black" pitchFamily="34" charset="0"/>
              <a:ea typeface="Times New Roman" pitchFamily="18" charset="0"/>
              <a:cs typeface="Arial" pitchFamily="34" charset="0"/>
            </a:endParaRPr>
          </a:p>
          <a:p>
            <a:pPr lvl="0" algn="just" fontAlgn="base">
              <a:spcBef>
                <a:spcPct val="0"/>
              </a:spcBef>
              <a:spcAft>
                <a:spcPct val="0"/>
              </a:spcAft>
            </a:pPr>
            <a:endParaRPr lang="fr-FR" sz="2800" dirty="0" smtClean="0">
              <a:latin typeface="Arial Black" pitchFamily="34" charset="0"/>
              <a:ea typeface="Times New Roman" pitchFamily="18" charset="0"/>
              <a:cs typeface="Arial" pitchFamily="34" charset="0"/>
            </a:endParaRPr>
          </a:p>
        </p:txBody>
      </p:sp>
      <p:sp>
        <p:nvSpPr>
          <p:cNvPr id="23553" name="Rectangle 1"/>
          <p:cNvSpPr>
            <a:spLocks noChangeArrowheads="1"/>
          </p:cNvSpPr>
          <p:nvPr/>
        </p:nvSpPr>
        <p:spPr bwMode="auto">
          <a:xfrm>
            <a:off x="714348" y="500042"/>
            <a:ext cx="807249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Les argiles : sont très imperméables , et parce que l’eau et l’argile forment une patte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44" y="1500174"/>
            <a:ext cx="8501122" cy="954107"/>
          </a:xfrm>
          <a:prstGeom prst="rect">
            <a:avLst/>
          </a:prstGeom>
        </p:spPr>
        <p:txBody>
          <a:bodyPr wrap="square">
            <a:spAutoFit/>
          </a:bodyPr>
          <a:lstStyle/>
          <a:p>
            <a:pPr lvl="0" algn="just" fontAlgn="base">
              <a:spcBef>
                <a:spcPct val="0"/>
              </a:spcBef>
              <a:spcAft>
                <a:spcPct val="0"/>
              </a:spcAft>
            </a:pPr>
            <a:endParaRPr lang="fr-FR" sz="2800" dirty="0" smtClean="0">
              <a:latin typeface="Arial Black" pitchFamily="34" charset="0"/>
              <a:ea typeface="Times New Roman" pitchFamily="18" charset="0"/>
              <a:cs typeface="Arial" pitchFamily="34" charset="0"/>
            </a:endParaRPr>
          </a:p>
          <a:p>
            <a:pPr lvl="0" algn="just" fontAlgn="base">
              <a:spcBef>
                <a:spcPct val="0"/>
              </a:spcBef>
              <a:spcAft>
                <a:spcPct val="0"/>
              </a:spcAft>
            </a:pPr>
            <a:endParaRPr lang="fr-FR" sz="2800" dirty="0" smtClean="0">
              <a:latin typeface="Arial Black" pitchFamily="34" charset="0"/>
              <a:ea typeface="Times New Roman" pitchFamily="18" charset="0"/>
              <a:cs typeface="Arial" pitchFamily="34" charset="0"/>
            </a:endParaRPr>
          </a:p>
        </p:txBody>
      </p:sp>
      <p:sp>
        <p:nvSpPr>
          <p:cNvPr id="23553" name="Rectangle 1"/>
          <p:cNvSpPr>
            <a:spLocks noChangeArrowheads="1"/>
          </p:cNvSpPr>
          <p:nvPr/>
        </p:nvSpPr>
        <p:spPr bwMode="auto">
          <a:xfrm>
            <a:off x="714348" y="500042"/>
            <a:ext cx="807249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C000"/>
                </a:solidFill>
                <a:effectLst/>
                <a:latin typeface="Calibri" pitchFamily="34" charset="0"/>
                <a:ea typeface="Calibri" pitchFamily="34" charset="0"/>
                <a:cs typeface="Arial" pitchFamily="34" charset="0"/>
              </a:rPr>
              <a:t>Roches à grains cimentés</a:t>
            </a:r>
            <a:r>
              <a:rPr kumimoji="0" lang="fr-FR"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se subdivisent en conglomérats et en grés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On appelle conglomérat : un ensemble cimenté formé de grains de tailles très diverses , de cailloux ou de galets ou même de blocs .ex brèches et poudingues</a:t>
            </a:r>
          </a:p>
          <a:p>
            <a:pPr eaLnBrk="0" fontAlgn="base" hangingPunct="0">
              <a:spcBef>
                <a:spcPct val="0"/>
              </a:spcBef>
              <a:spcAft>
                <a:spcPct val="0"/>
              </a:spcAft>
            </a:pPr>
            <a:r>
              <a:rPr lang="fr-FR" sz="3200" b="1" dirty="0" smtClean="0"/>
              <a:t>Un gré est formé de sable de composition granulométrique relativement homogène , mais toujours liés par un ciment .</a:t>
            </a:r>
            <a:endParaRPr lang="fr-FR" sz="32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44" y="1500174"/>
            <a:ext cx="8501122" cy="954107"/>
          </a:xfrm>
          <a:prstGeom prst="rect">
            <a:avLst/>
          </a:prstGeom>
        </p:spPr>
        <p:txBody>
          <a:bodyPr wrap="square">
            <a:spAutoFit/>
          </a:bodyPr>
          <a:lstStyle/>
          <a:p>
            <a:pPr lvl="0" algn="just" fontAlgn="base">
              <a:spcBef>
                <a:spcPct val="0"/>
              </a:spcBef>
              <a:spcAft>
                <a:spcPct val="0"/>
              </a:spcAft>
            </a:pPr>
            <a:endParaRPr lang="fr-FR" sz="2800" dirty="0" smtClean="0">
              <a:latin typeface="Arial Black" pitchFamily="34" charset="0"/>
              <a:ea typeface="Times New Roman" pitchFamily="18" charset="0"/>
              <a:cs typeface="Arial" pitchFamily="34" charset="0"/>
            </a:endParaRPr>
          </a:p>
          <a:p>
            <a:pPr lvl="0" algn="just" fontAlgn="base">
              <a:spcBef>
                <a:spcPct val="0"/>
              </a:spcBef>
              <a:spcAft>
                <a:spcPct val="0"/>
              </a:spcAft>
            </a:pPr>
            <a:endParaRPr lang="fr-FR" sz="2800" dirty="0" smtClean="0">
              <a:latin typeface="Arial Black" pitchFamily="34" charset="0"/>
              <a:ea typeface="Times New Roman" pitchFamily="18" charset="0"/>
              <a:cs typeface="Arial" pitchFamily="34" charset="0"/>
            </a:endParaRPr>
          </a:p>
        </p:txBody>
      </p:sp>
      <p:pic>
        <p:nvPicPr>
          <p:cNvPr id="50178" name="Picture 2" descr="C:\Users\Pc\Desktop\type de roches\00183 IMG_6198 7 cm.jpg"/>
          <p:cNvPicPr>
            <a:picLocks noChangeAspect="1" noChangeArrowheads="1"/>
          </p:cNvPicPr>
          <p:nvPr/>
        </p:nvPicPr>
        <p:blipFill>
          <a:blip r:embed="rId2"/>
          <a:srcRect/>
          <a:stretch>
            <a:fillRect/>
          </a:stretch>
        </p:blipFill>
        <p:spPr bwMode="auto">
          <a:xfrm>
            <a:off x="642910" y="714356"/>
            <a:ext cx="8023037" cy="5786478"/>
          </a:xfrm>
          <a:prstGeom prst="rect">
            <a:avLst/>
          </a:prstGeom>
          <a:noFill/>
        </p:spPr>
      </p:pic>
      <p:sp>
        <p:nvSpPr>
          <p:cNvPr id="5" name="Rectangle à coins arrondis 4"/>
          <p:cNvSpPr/>
          <p:nvPr/>
        </p:nvSpPr>
        <p:spPr>
          <a:xfrm>
            <a:off x="3071802" y="0"/>
            <a:ext cx="3357586" cy="5000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dirty="0" err="1" smtClean="0">
                <a:solidFill>
                  <a:srgbClr val="C00000"/>
                </a:solidFill>
                <a:latin typeface="Arial" pitchFamily="34" charset="0"/>
                <a:cs typeface="Arial" pitchFamily="34" charset="0"/>
              </a:rPr>
              <a:t>Conglomerats</a:t>
            </a:r>
            <a:endParaRPr lang="fr-FR" sz="3200"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5720" y="357166"/>
            <a:ext cx="8643998" cy="77251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3200" dirty="0" smtClean="0">
                <a:latin typeface="Arial Black" pitchFamily="34" charset="0"/>
                <a:ea typeface="Times New Roman" pitchFamily="18" charset="0"/>
                <a:cs typeface="Arial" pitchFamily="34" charset="0"/>
              </a:rPr>
              <a:t>Un minéral par définition doit être :</a:t>
            </a:r>
          </a:p>
          <a:p>
            <a:pPr fontAlgn="base">
              <a:spcBef>
                <a:spcPct val="0"/>
              </a:spcBef>
              <a:spcAft>
                <a:spcPct val="0"/>
              </a:spcAft>
            </a:pPr>
            <a:r>
              <a:rPr lang="fr-FR" sz="3200" dirty="0" smtClean="0">
                <a:latin typeface="Arial Black" pitchFamily="34" charset="0"/>
                <a:ea typeface="Times New Roman" pitchFamily="18" charset="0"/>
                <a:cs typeface="Arial" pitchFamily="34" charset="0"/>
              </a:rPr>
              <a:t>-Naturel</a:t>
            </a:r>
            <a:br>
              <a:rPr lang="fr-FR" sz="3200" dirty="0" smtClean="0">
                <a:latin typeface="Arial Black" pitchFamily="34" charset="0"/>
                <a:ea typeface="Times New Roman" pitchFamily="18" charset="0"/>
                <a:cs typeface="Arial" pitchFamily="34" charset="0"/>
              </a:rPr>
            </a:br>
            <a:r>
              <a:rPr lang="fr-FR" sz="3200" dirty="0" smtClean="0">
                <a:latin typeface="Arial Black" pitchFamily="34" charset="0"/>
                <a:ea typeface="Times New Roman" pitchFamily="18" charset="0"/>
                <a:cs typeface="Arial" pitchFamily="34" charset="0"/>
              </a:rPr>
              <a:t>-Inorganique </a:t>
            </a:r>
            <a:br>
              <a:rPr lang="fr-FR" sz="3200" dirty="0" smtClean="0">
                <a:latin typeface="Arial Black" pitchFamily="34" charset="0"/>
                <a:ea typeface="Times New Roman" pitchFamily="18" charset="0"/>
                <a:cs typeface="Arial" pitchFamily="34" charset="0"/>
              </a:rPr>
            </a:br>
            <a:r>
              <a:rPr lang="fr-FR" sz="3200" dirty="0" smtClean="0">
                <a:latin typeface="Arial Black" pitchFamily="34" charset="0"/>
                <a:ea typeface="Times New Roman" pitchFamily="18" charset="0"/>
                <a:cs typeface="Arial" pitchFamily="34" charset="0"/>
              </a:rPr>
              <a:t>-Une composition définie</a:t>
            </a:r>
            <a:br>
              <a:rPr lang="fr-FR" sz="3200" dirty="0" smtClean="0">
                <a:latin typeface="Arial Black" pitchFamily="34" charset="0"/>
                <a:ea typeface="Times New Roman" pitchFamily="18" charset="0"/>
                <a:cs typeface="Arial" pitchFamily="34" charset="0"/>
              </a:rPr>
            </a:br>
            <a:r>
              <a:rPr lang="fr-FR" sz="3200" dirty="0" smtClean="0">
                <a:latin typeface="Arial Black" pitchFamily="34" charset="0"/>
                <a:ea typeface="Times New Roman" pitchFamily="18" charset="0"/>
                <a:cs typeface="Arial" pitchFamily="34" charset="0"/>
              </a:rPr>
              <a:t>-Et doit avoir une structure en cristal interne régulière.</a:t>
            </a:r>
          </a:p>
          <a:p>
            <a:pPr fontAlgn="base">
              <a:spcBef>
                <a:spcPct val="0"/>
              </a:spcBef>
              <a:spcAft>
                <a:spcPct val="0"/>
              </a:spcAft>
            </a:pPr>
            <a:endParaRPr lang="fr-FR" sz="3200" dirty="0" smtClean="0">
              <a:latin typeface="Arial Black" pitchFamily="34" charset="0"/>
              <a:ea typeface="Times New Roman" pitchFamily="18" charset="0"/>
              <a:cs typeface="Arial" pitchFamily="34" charset="0"/>
            </a:endParaRPr>
          </a:p>
          <a:p>
            <a:pPr fontAlgn="base">
              <a:spcBef>
                <a:spcPct val="0"/>
              </a:spcBef>
              <a:spcAft>
                <a:spcPct val="0"/>
              </a:spcAft>
            </a:pPr>
            <a:r>
              <a:rPr lang="fr-FR" sz="3200" dirty="0" smtClean="0">
                <a:latin typeface="Arial Black" pitchFamily="34" charset="0"/>
                <a:ea typeface="Times New Roman" pitchFamily="18" charset="0"/>
                <a:cs typeface="Arial" pitchFamily="34" charset="0"/>
              </a:rPr>
              <a:t>Exemples de minéraux : Quartz, Mica, Feldspath…</a:t>
            </a:r>
          </a:p>
          <a:p>
            <a:pPr fontAlgn="base">
              <a:spcBef>
                <a:spcPct val="0"/>
              </a:spcBef>
              <a:spcAft>
                <a:spcPct val="0"/>
              </a:spcAft>
            </a:pPr>
            <a:endParaRPr lang="fr-FR" sz="3200" dirty="0" smtClean="0">
              <a:latin typeface="Arial Black" pitchFamily="34" charset="0"/>
              <a:ea typeface="Times New Roman" pitchFamily="18" charset="0"/>
              <a:cs typeface="Arial" pitchFamily="34" charset="0"/>
            </a:endParaRPr>
          </a:p>
          <a:p>
            <a:pPr algn="just" fontAlgn="base">
              <a:spcBef>
                <a:spcPct val="0"/>
              </a:spcBef>
              <a:spcAft>
                <a:spcPct val="0"/>
              </a:spcAft>
            </a:pPr>
            <a:endParaRPr lang="fr-FR" sz="3200" b="1" dirty="0" smtClean="0"/>
          </a:p>
          <a:p>
            <a:pPr algn="just" eaLnBrk="0" fontAlgn="base" hangingPunct="0">
              <a:spcBef>
                <a:spcPct val="0"/>
              </a:spcBef>
              <a:spcAft>
                <a:spcPct val="0"/>
              </a:spcAft>
            </a:pPr>
            <a:endParaRPr lang="fr-FR" sz="3200" b="1" dirty="0" smtClean="0"/>
          </a:p>
          <a:p>
            <a:pPr algn="just" eaLnBrk="0" fontAlgn="base" hangingPunct="0">
              <a:spcBef>
                <a:spcPct val="0"/>
              </a:spcBef>
              <a:spcAft>
                <a:spcPct val="0"/>
              </a:spcAft>
            </a:pPr>
            <a:endParaRPr lang="fr-FR" sz="2800" b="1" dirty="0" smtClean="0"/>
          </a:p>
          <a:p>
            <a:pPr algn="just" eaLnBrk="0" fontAlgn="base" hangingPunct="0">
              <a:spcBef>
                <a:spcPct val="0"/>
              </a:spcBef>
              <a:spcAft>
                <a:spcPct val="0"/>
              </a:spcAft>
            </a:pPr>
            <a:endParaRPr lang="fr-FR" sz="28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lang="fr-FR" sz="2800" dirty="0" smtClean="0">
              <a:solidFill>
                <a:schemeClr val="bg1"/>
              </a:solidFill>
              <a:latin typeface="Arial Black"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sz="2800" dirty="0" smtClean="0">
              <a:solidFill>
                <a:schemeClr val="bg1"/>
              </a:solidFill>
              <a:latin typeface="Arial Black"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44" y="1500174"/>
            <a:ext cx="8501122" cy="954107"/>
          </a:xfrm>
          <a:prstGeom prst="rect">
            <a:avLst/>
          </a:prstGeom>
        </p:spPr>
        <p:txBody>
          <a:bodyPr wrap="square">
            <a:spAutoFit/>
          </a:bodyPr>
          <a:lstStyle/>
          <a:p>
            <a:pPr lvl="0" algn="just" fontAlgn="base">
              <a:spcBef>
                <a:spcPct val="0"/>
              </a:spcBef>
              <a:spcAft>
                <a:spcPct val="0"/>
              </a:spcAft>
            </a:pPr>
            <a:endParaRPr lang="fr-FR" sz="2800" dirty="0" smtClean="0">
              <a:latin typeface="Arial Black" pitchFamily="34" charset="0"/>
              <a:ea typeface="Times New Roman" pitchFamily="18" charset="0"/>
              <a:cs typeface="Arial" pitchFamily="34" charset="0"/>
            </a:endParaRPr>
          </a:p>
          <a:p>
            <a:pPr lvl="0" algn="just" fontAlgn="base">
              <a:spcBef>
                <a:spcPct val="0"/>
              </a:spcBef>
              <a:spcAft>
                <a:spcPct val="0"/>
              </a:spcAft>
            </a:pPr>
            <a:endParaRPr lang="fr-FR" sz="2800" dirty="0" smtClean="0">
              <a:latin typeface="Arial Black" pitchFamily="34" charset="0"/>
              <a:ea typeface="Times New Roman" pitchFamily="18" charset="0"/>
              <a:cs typeface="Arial" pitchFamily="34" charset="0"/>
            </a:endParaRPr>
          </a:p>
        </p:txBody>
      </p:sp>
      <p:sp>
        <p:nvSpPr>
          <p:cNvPr id="5" name="Rectangle à coins arrondis 4"/>
          <p:cNvSpPr/>
          <p:nvPr/>
        </p:nvSpPr>
        <p:spPr>
          <a:xfrm>
            <a:off x="3071802" y="0"/>
            <a:ext cx="3357586" cy="5000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dirty="0" err="1" smtClean="0">
                <a:solidFill>
                  <a:srgbClr val="C00000"/>
                </a:solidFill>
                <a:latin typeface="Arial" pitchFamily="34" charset="0"/>
                <a:cs typeface="Arial" pitchFamily="34" charset="0"/>
              </a:rPr>
              <a:t>Conglomerats</a:t>
            </a:r>
            <a:endParaRPr lang="fr-FR" sz="3200" dirty="0" smtClean="0">
              <a:solidFill>
                <a:srgbClr val="C00000"/>
              </a:solidFill>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297120" y="714356"/>
            <a:ext cx="8418284"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 y="1500174"/>
            <a:ext cx="8501122" cy="954107"/>
          </a:xfrm>
          <a:prstGeom prst="rect">
            <a:avLst/>
          </a:prstGeom>
        </p:spPr>
        <p:txBody>
          <a:bodyPr wrap="square">
            <a:spAutoFit/>
          </a:bodyPr>
          <a:lstStyle/>
          <a:p>
            <a:pPr lvl="0" algn="just" fontAlgn="base">
              <a:spcBef>
                <a:spcPct val="0"/>
              </a:spcBef>
              <a:spcAft>
                <a:spcPct val="0"/>
              </a:spcAft>
            </a:pPr>
            <a:endParaRPr lang="fr-FR" sz="2800" dirty="0" smtClean="0">
              <a:latin typeface="Arial Black" pitchFamily="34" charset="0"/>
              <a:ea typeface="Times New Roman" pitchFamily="18" charset="0"/>
              <a:cs typeface="Arial" pitchFamily="34" charset="0"/>
            </a:endParaRPr>
          </a:p>
          <a:p>
            <a:pPr lvl="0" algn="just" fontAlgn="base">
              <a:spcBef>
                <a:spcPct val="0"/>
              </a:spcBef>
              <a:spcAft>
                <a:spcPct val="0"/>
              </a:spcAft>
            </a:pPr>
            <a:endParaRPr lang="fr-FR" sz="2800" dirty="0" smtClean="0">
              <a:latin typeface="Arial Black" pitchFamily="34" charset="0"/>
              <a:ea typeface="Times New Roman" pitchFamily="18" charset="0"/>
              <a:cs typeface="Arial" pitchFamily="34" charset="0"/>
            </a:endParaRPr>
          </a:p>
        </p:txBody>
      </p:sp>
      <p:sp>
        <p:nvSpPr>
          <p:cNvPr id="5" name="Rectangle à coins arrondis 4"/>
          <p:cNvSpPr/>
          <p:nvPr/>
        </p:nvSpPr>
        <p:spPr>
          <a:xfrm>
            <a:off x="3286116" y="0"/>
            <a:ext cx="2357454" cy="5000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dirty="0" smtClean="0">
                <a:solidFill>
                  <a:srgbClr val="C00000"/>
                </a:solidFill>
                <a:latin typeface="Arial" pitchFamily="34" charset="0"/>
                <a:cs typeface="Arial" pitchFamily="34" charset="0"/>
              </a:rPr>
              <a:t>Le Grés</a:t>
            </a:r>
          </a:p>
        </p:txBody>
      </p:sp>
      <p:pic>
        <p:nvPicPr>
          <p:cNvPr id="51202" name="Picture 2" descr="C:\Users\Pc\Desktop\type de roches\1246704906_247985093BI.jpg"/>
          <p:cNvPicPr>
            <a:picLocks noChangeAspect="1" noChangeArrowheads="1"/>
          </p:cNvPicPr>
          <p:nvPr/>
        </p:nvPicPr>
        <p:blipFill>
          <a:blip r:embed="rId2"/>
          <a:srcRect/>
          <a:stretch>
            <a:fillRect/>
          </a:stretch>
        </p:blipFill>
        <p:spPr bwMode="auto">
          <a:xfrm>
            <a:off x="1071538" y="571500"/>
            <a:ext cx="7500990" cy="600077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 y="1500174"/>
            <a:ext cx="8501122" cy="954107"/>
          </a:xfrm>
          <a:prstGeom prst="rect">
            <a:avLst/>
          </a:prstGeom>
        </p:spPr>
        <p:txBody>
          <a:bodyPr wrap="square">
            <a:spAutoFit/>
          </a:bodyPr>
          <a:lstStyle/>
          <a:p>
            <a:pPr lvl="0" algn="just" fontAlgn="base">
              <a:spcBef>
                <a:spcPct val="0"/>
              </a:spcBef>
              <a:spcAft>
                <a:spcPct val="0"/>
              </a:spcAft>
            </a:pPr>
            <a:endParaRPr lang="fr-FR" sz="2800" dirty="0" smtClean="0">
              <a:latin typeface="Arial Black" pitchFamily="34" charset="0"/>
              <a:ea typeface="Times New Roman" pitchFamily="18" charset="0"/>
              <a:cs typeface="Arial" pitchFamily="34" charset="0"/>
            </a:endParaRPr>
          </a:p>
          <a:p>
            <a:pPr lvl="0" algn="just" fontAlgn="base">
              <a:spcBef>
                <a:spcPct val="0"/>
              </a:spcBef>
              <a:spcAft>
                <a:spcPct val="0"/>
              </a:spcAft>
            </a:pPr>
            <a:endParaRPr lang="fr-FR" sz="2800" dirty="0" smtClean="0">
              <a:latin typeface="Arial Black" pitchFamily="34" charset="0"/>
              <a:ea typeface="Times New Roman" pitchFamily="18" charset="0"/>
              <a:cs typeface="Arial" pitchFamily="34" charset="0"/>
            </a:endParaRPr>
          </a:p>
        </p:txBody>
      </p:sp>
      <p:sp>
        <p:nvSpPr>
          <p:cNvPr id="5" name="Rectangle à coins arrondis 4"/>
          <p:cNvSpPr/>
          <p:nvPr/>
        </p:nvSpPr>
        <p:spPr>
          <a:xfrm>
            <a:off x="3286116" y="0"/>
            <a:ext cx="2357454" cy="5000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dirty="0" smtClean="0">
                <a:solidFill>
                  <a:srgbClr val="C00000"/>
                </a:solidFill>
                <a:latin typeface="Arial" pitchFamily="34" charset="0"/>
                <a:cs typeface="Arial" pitchFamily="34" charset="0"/>
              </a:rPr>
              <a:t>Le Grés</a:t>
            </a:r>
          </a:p>
        </p:txBody>
      </p:sp>
      <p:pic>
        <p:nvPicPr>
          <p:cNvPr id="52226" name="Picture 2" descr="C:\Users\Pc\Desktop\type de roches\gres.jpg"/>
          <p:cNvPicPr>
            <a:picLocks noChangeAspect="1" noChangeArrowheads="1"/>
          </p:cNvPicPr>
          <p:nvPr/>
        </p:nvPicPr>
        <p:blipFill>
          <a:blip r:embed="rId2"/>
          <a:srcRect/>
          <a:stretch>
            <a:fillRect/>
          </a:stretch>
        </p:blipFill>
        <p:spPr bwMode="auto">
          <a:xfrm>
            <a:off x="785786" y="642918"/>
            <a:ext cx="7929618" cy="600079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42910" y="857232"/>
            <a:ext cx="807249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les calcaires : sont des roches homogènes et non à grains séparés , ils donnent des reliefs très originaux , comme les reliefs karstiques dus à une érosion par dissolution  mais tout relief calcaire n’st pas  forcement karstique , et on peut trouver des reliefs karstiques  dans des roches non calcaires .ex le sel et le gypse et la craie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214414" y="357166"/>
            <a:ext cx="7215238" cy="6429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roches métamorphiques</a:t>
            </a:r>
          </a:p>
        </p:txBody>
      </p:sp>
      <p:sp>
        <p:nvSpPr>
          <p:cNvPr id="26625" name="Rectangle 1"/>
          <p:cNvSpPr>
            <a:spLocks noChangeArrowheads="1"/>
          </p:cNvSpPr>
          <p:nvPr/>
        </p:nvSpPr>
        <p:spPr bwMode="auto">
          <a:xfrm>
            <a:off x="0" y="1142984"/>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sz="3200" dirty="0" smtClean="0">
                <a:solidFill>
                  <a:srgbClr val="FF0000"/>
                </a:solidFill>
                <a:latin typeface="Arial Black" pitchFamily="34" charset="0"/>
                <a:ea typeface="Times New Roman" pitchFamily="18" charset="0"/>
                <a:cs typeface="Arial" pitchFamily="34" charset="0"/>
              </a:rPr>
              <a:t>Les roches métamorphiques</a:t>
            </a:r>
            <a:r>
              <a:rPr lang="fr-FR" sz="3200" dirty="0" smtClean="0">
                <a:latin typeface="Arial Black" pitchFamily="34" charset="0"/>
                <a:ea typeface="Times New Roman" pitchFamily="18" charset="0"/>
                <a:cs typeface="Arial" pitchFamily="34" charset="0"/>
              </a:rPr>
              <a:t> : </a:t>
            </a:r>
          </a:p>
          <a:p>
            <a:r>
              <a:rPr lang="fr-FR" sz="3200" b="1" dirty="0" smtClean="0">
                <a:latin typeface="Calibri" pitchFamily="34" charset="0"/>
                <a:ea typeface="Calibri" pitchFamily="34" charset="0"/>
                <a:cs typeface="Arial" pitchFamily="34" charset="0"/>
              </a:rPr>
              <a:t>Les roches métamorphiques sont formées par la recristallisation (et généralement la déformation) de roches sédimentaires ou de roches magmatiques sous l'action de la température et de la pression qui croissent avec la profondeur dans la croûte terrestre ou au contact d'autres roches. </a:t>
            </a:r>
          </a:p>
          <a:p>
            <a:r>
              <a:rPr lang="fr-FR" sz="3200" b="1" dirty="0" smtClean="0">
                <a:latin typeface="Calibri" pitchFamily="34" charset="0"/>
                <a:ea typeface="Calibri" pitchFamily="34" charset="0"/>
                <a:cs typeface="Arial" pitchFamily="34" charset="0"/>
              </a:rPr>
              <a:t>Ces transformations se font à l'état solide, c'est-à-dire sans fusion de la roche (magmatisme).</a:t>
            </a:r>
          </a:p>
          <a:p>
            <a:pPr marL="0" marR="0" lvl="0" indent="0" algn="l" defTabSz="914400" rtl="0" eaLnBrk="0" fontAlgn="base" latinLnBrk="0" hangingPunct="0">
              <a:lnSpc>
                <a:spcPct val="100000"/>
              </a:lnSpc>
              <a:spcBef>
                <a:spcPct val="0"/>
              </a:spcBef>
              <a:spcAft>
                <a:spcPct val="0"/>
              </a:spcAft>
              <a:buClrTx/>
              <a:buSzTx/>
              <a:buFontTx/>
              <a:buNone/>
              <a:tabLst/>
            </a:pPr>
            <a:endParaRPr lang="fr-FR" sz="3200" dirty="0" smtClean="0">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3200" dirty="0" smtClean="0">
              <a:latin typeface="Arial Black"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214414" y="357166"/>
            <a:ext cx="7215238" cy="6429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roches métamorphiques</a:t>
            </a:r>
          </a:p>
        </p:txBody>
      </p:sp>
      <p:sp>
        <p:nvSpPr>
          <p:cNvPr id="26625" name="Rectangle 1"/>
          <p:cNvSpPr>
            <a:spLocks noChangeArrowheads="1"/>
          </p:cNvSpPr>
          <p:nvPr/>
        </p:nvSpPr>
        <p:spPr bwMode="auto">
          <a:xfrm>
            <a:off x="285720" y="1214422"/>
            <a:ext cx="85725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3200" b="1" dirty="0" smtClean="0">
                <a:latin typeface="Calibri" pitchFamily="34" charset="0"/>
                <a:ea typeface="Calibri" pitchFamily="34" charset="0"/>
                <a:cs typeface="Arial" pitchFamily="34" charset="0"/>
              </a:rPr>
              <a:t>Parmi les roches métamorphiques, on trouve notamment : </a:t>
            </a:r>
          </a:p>
          <a:p>
            <a:r>
              <a:rPr lang="fr-FR" sz="3200" b="1" dirty="0" smtClean="0">
                <a:latin typeface="Calibri" pitchFamily="34" charset="0"/>
                <a:ea typeface="Calibri" pitchFamily="34" charset="0"/>
                <a:cs typeface="Arial" pitchFamily="34" charset="0"/>
              </a:rPr>
              <a:t>- les schistes et micaschistes </a:t>
            </a:r>
          </a:p>
          <a:p>
            <a:r>
              <a:rPr lang="fr-FR" sz="3200" b="1" dirty="0" smtClean="0">
                <a:latin typeface="Calibri" pitchFamily="34" charset="0"/>
                <a:ea typeface="Calibri" pitchFamily="34" charset="0"/>
                <a:cs typeface="Arial" pitchFamily="34" charset="0"/>
              </a:rPr>
              <a:t>- les cipolins </a:t>
            </a:r>
          </a:p>
          <a:p>
            <a:r>
              <a:rPr lang="fr-FR" sz="3200" b="1" dirty="0" smtClean="0">
                <a:latin typeface="Calibri" pitchFamily="34" charset="0"/>
                <a:ea typeface="Calibri" pitchFamily="34" charset="0"/>
                <a:cs typeface="Arial" pitchFamily="34" charset="0"/>
              </a:rPr>
              <a:t>- les gneiss </a:t>
            </a:r>
          </a:p>
          <a:p>
            <a:r>
              <a:rPr lang="fr-FR" sz="3200" b="1" dirty="0" smtClean="0">
                <a:latin typeface="Calibri" pitchFamily="34" charset="0"/>
                <a:ea typeface="Calibri" pitchFamily="34" charset="0"/>
                <a:cs typeface="Arial" pitchFamily="34" charset="0"/>
              </a:rPr>
              <a:t>- les granites d'anatexie, qui sont à la limite du métamorphisme et du magmatisme.</a:t>
            </a:r>
          </a:p>
          <a:p>
            <a:r>
              <a:rPr lang="fr-FR" sz="3200" b="1" dirty="0" smtClean="0">
                <a:latin typeface="Calibri" pitchFamily="34" charset="0"/>
                <a:ea typeface="Calibri" pitchFamily="34" charset="0"/>
                <a:cs typeface="Arial" pitchFamily="34" charset="0"/>
              </a:rPr>
              <a:t>Les roches</a:t>
            </a:r>
          </a:p>
          <a:p>
            <a:pPr marL="0" marR="0" lvl="0" indent="0" algn="l" defTabSz="914400" rtl="0" eaLnBrk="0" fontAlgn="base" latinLnBrk="0" hangingPunct="0">
              <a:lnSpc>
                <a:spcPct val="100000"/>
              </a:lnSpc>
              <a:spcBef>
                <a:spcPct val="0"/>
              </a:spcBef>
              <a:spcAft>
                <a:spcPct val="0"/>
              </a:spcAft>
              <a:buClrTx/>
              <a:buSzTx/>
              <a:buFontTx/>
              <a:buNone/>
              <a:tabLst/>
            </a:pPr>
            <a:endParaRPr lang="fr-FR" sz="3200" dirty="0" smtClean="0">
              <a:latin typeface="Arial Black"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214414" y="357166"/>
            <a:ext cx="7215238" cy="6429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roches métamorphiques</a:t>
            </a:r>
          </a:p>
        </p:txBody>
      </p:sp>
      <p:pic>
        <p:nvPicPr>
          <p:cNvPr id="54274" name="Picture 2" descr="Résultat de recherche d'images pour &quot;images sur les schistes&quot;"/>
          <p:cNvPicPr>
            <a:picLocks noChangeAspect="1" noChangeArrowheads="1"/>
          </p:cNvPicPr>
          <p:nvPr/>
        </p:nvPicPr>
        <p:blipFill>
          <a:blip r:embed="rId2"/>
          <a:srcRect/>
          <a:stretch>
            <a:fillRect/>
          </a:stretch>
        </p:blipFill>
        <p:spPr bwMode="auto">
          <a:xfrm>
            <a:off x="571704" y="1928802"/>
            <a:ext cx="7801776" cy="385765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214414" y="357166"/>
            <a:ext cx="7215238" cy="6429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roches métamorphiques</a:t>
            </a:r>
          </a:p>
        </p:txBody>
      </p:sp>
      <p:pic>
        <p:nvPicPr>
          <p:cNvPr id="55298" name="Picture 2" descr="Résultat de recherche d'images pour &quot;images sur les schistes&quot;"/>
          <p:cNvPicPr>
            <a:picLocks noChangeAspect="1" noChangeArrowheads="1"/>
          </p:cNvPicPr>
          <p:nvPr/>
        </p:nvPicPr>
        <p:blipFill>
          <a:blip r:embed="rId2"/>
          <a:srcRect/>
          <a:stretch>
            <a:fillRect/>
          </a:stretch>
        </p:blipFill>
        <p:spPr bwMode="auto">
          <a:xfrm>
            <a:off x="428596" y="1143000"/>
            <a:ext cx="8286808" cy="5715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00100" y="214290"/>
            <a:ext cx="7215238" cy="642942"/>
          </a:xfrm>
          <a:prstGeom prst="roundRect">
            <a:avLst>
              <a:gd name="adj" fmla="val 817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roches métamorphiques</a:t>
            </a:r>
          </a:p>
        </p:txBody>
      </p:sp>
      <p:pic>
        <p:nvPicPr>
          <p:cNvPr id="56322" name="Picture 2" descr="Résultat de recherche d'images pour &quot;images sur les schistes&quot;"/>
          <p:cNvPicPr>
            <a:picLocks noChangeAspect="1" noChangeArrowheads="1"/>
          </p:cNvPicPr>
          <p:nvPr/>
        </p:nvPicPr>
        <p:blipFill>
          <a:blip r:embed="rId2"/>
          <a:srcRect/>
          <a:stretch>
            <a:fillRect/>
          </a:stretch>
        </p:blipFill>
        <p:spPr bwMode="auto">
          <a:xfrm>
            <a:off x="642910" y="1047904"/>
            <a:ext cx="7929618" cy="545288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00100" y="214290"/>
            <a:ext cx="7215238" cy="642942"/>
          </a:xfrm>
          <a:prstGeom prst="roundRect">
            <a:avLst>
              <a:gd name="adj" fmla="val 817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err="1" smtClean="0">
                <a:solidFill>
                  <a:srgbClr val="C00000"/>
                </a:solidFill>
                <a:latin typeface="Arial Black" pitchFamily="34" charset="0"/>
                <a:ea typeface="Times New Roman" pitchFamily="18" charset="0"/>
                <a:cs typeface="Arial" pitchFamily="34" charset="0"/>
              </a:rPr>
              <a:t>gneis</a:t>
            </a:r>
            <a:endParaRPr lang="fr-FR" sz="3200" i="1" dirty="0" smtClean="0">
              <a:solidFill>
                <a:srgbClr val="C00000"/>
              </a:solidFill>
              <a:latin typeface="Arial Black" pitchFamily="34" charset="0"/>
              <a:ea typeface="Times New Roman" pitchFamily="18" charset="0"/>
              <a:cs typeface="Arial" pitchFamily="34" charset="0"/>
            </a:endParaRPr>
          </a:p>
        </p:txBody>
      </p:sp>
      <p:pic>
        <p:nvPicPr>
          <p:cNvPr id="57346" name="Picture 2" descr="Résultat de recherche d'images pour &quot;images sur les gneis&quot;"/>
          <p:cNvPicPr>
            <a:picLocks noChangeAspect="1" noChangeArrowheads="1"/>
          </p:cNvPicPr>
          <p:nvPr/>
        </p:nvPicPr>
        <p:blipFill>
          <a:blip r:embed="rId2"/>
          <a:srcRect/>
          <a:stretch>
            <a:fillRect/>
          </a:stretch>
        </p:blipFill>
        <p:spPr bwMode="auto">
          <a:xfrm>
            <a:off x="500034" y="1183241"/>
            <a:ext cx="8143932" cy="538903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857488" y="0"/>
            <a:ext cx="4929222" cy="64291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dirty="0" smtClean="0">
                <a:solidFill>
                  <a:srgbClr val="C00000"/>
                </a:solidFill>
                <a:latin typeface="Arial" pitchFamily="34" charset="0"/>
                <a:cs typeface="Arial" pitchFamily="34" charset="0"/>
              </a:rPr>
              <a:t>Un minéral : le quartz</a:t>
            </a:r>
          </a:p>
        </p:txBody>
      </p:sp>
      <p:pic>
        <p:nvPicPr>
          <p:cNvPr id="20481" name="Picture 1" descr="C:\Users\Pc\Desktop\type de roches\le quartz.jpg"/>
          <p:cNvPicPr>
            <a:picLocks noChangeAspect="1" noChangeArrowheads="1"/>
          </p:cNvPicPr>
          <p:nvPr/>
        </p:nvPicPr>
        <p:blipFill>
          <a:blip r:embed="rId2"/>
          <a:srcRect/>
          <a:stretch>
            <a:fillRect/>
          </a:stretch>
        </p:blipFill>
        <p:spPr bwMode="auto">
          <a:xfrm>
            <a:off x="428597" y="857232"/>
            <a:ext cx="8524934" cy="585791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7158" y="928671"/>
            <a:ext cx="828680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3200" b="1" dirty="0" smtClean="0">
                <a:latin typeface="Calibri" pitchFamily="34" charset="0"/>
                <a:ea typeface="Calibri" pitchFamily="34" charset="0"/>
                <a:cs typeface="Arial" pitchFamily="34" charset="0"/>
              </a:rPr>
              <a:t>Les roches magmatiques, également désignées sous le vocable de roches ignées, voire comme roches éruptives, se forment quand un magma se refroidit et se solidifie, avec ou sans cristallisation complète des minéraux le composant. </a:t>
            </a:r>
          </a:p>
          <a:p>
            <a:pPr algn="just"/>
            <a:r>
              <a:rPr lang="fr-FR" sz="3200" b="1" dirty="0" smtClean="0">
                <a:latin typeface="Calibri" pitchFamily="34" charset="0"/>
                <a:ea typeface="Calibri" pitchFamily="34" charset="0"/>
                <a:cs typeface="Arial" pitchFamily="34" charset="0"/>
              </a:rPr>
              <a:t>Cette solidification peut se produire : </a:t>
            </a:r>
          </a:p>
          <a:p>
            <a:pPr algn="just"/>
            <a:r>
              <a:rPr lang="fr-FR" sz="3200" b="1" dirty="0" smtClean="0">
                <a:latin typeface="Calibri" pitchFamily="34" charset="0"/>
                <a:ea typeface="Calibri" pitchFamily="34" charset="0"/>
                <a:cs typeface="Arial" pitchFamily="34" charset="0"/>
              </a:rPr>
              <a:t>- en profondeur, cas des roches magmatiques plutoniques (dites « intrusives ») ; </a:t>
            </a:r>
          </a:p>
          <a:p>
            <a:pPr algn="just">
              <a:buFontTx/>
              <a:buChar char="-"/>
            </a:pPr>
            <a:r>
              <a:rPr lang="fr-FR" sz="3200" b="1" dirty="0" smtClean="0">
                <a:latin typeface="Calibri" pitchFamily="34" charset="0"/>
                <a:ea typeface="Calibri" pitchFamily="34" charset="0"/>
                <a:cs typeface="Arial" pitchFamily="34" charset="0"/>
              </a:rPr>
              <a:t>à la surface, cas des roches magmatiques volcaniques (dites « extrusives » ou « effusives</a:t>
            </a:r>
          </a:p>
        </p:txBody>
      </p:sp>
      <p:sp>
        <p:nvSpPr>
          <p:cNvPr id="4" name="Rectangle à coins arrondis 3"/>
          <p:cNvSpPr/>
          <p:nvPr/>
        </p:nvSpPr>
        <p:spPr>
          <a:xfrm>
            <a:off x="1214414" y="357166"/>
            <a:ext cx="7215238" cy="4286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roches magmatiques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14414" y="357166"/>
            <a:ext cx="7215238" cy="4286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roches magmatiques</a:t>
            </a:r>
          </a:p>
        </p:txBody>
      </p:sp>
      <p:pic>
        <p:nvPicPr>
          <p:cNvPr id="3074" name="Picture 2" descr="C:\Users\Pc\Downloads\refroidissement.jpg"/>
          <p:cNvPicPr>
            <a:picLocks noChangeAspect="1" noChangeArrowheads="1"/>
          </p:cNvPicPr>
          <p:nvPr/>
        </p:nvPicPr>
        <p:blipFill>
          <a:blip r:embed="rId2"/>
          <a:srcRect/>
          <a:stretch>
            <a:fillRect/>
          </a:stretch>
        </p:blipFill>
        <p:spPr bwMode="auto">
          <a:xfrm>
            <a:off x="428596" y="964388"/>
            <a:ext cx="8286808" cy="567932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14414" y="142852"/>
            <a:ext cx="7215238" cy="4286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roches magmatiques</a:t>
            </a:r>
          </a:p>
        </p:txBody>
      </p:sp>
      <p:pic>
        <p:nvPicPr>
          <p:cNvPr id="4098" name="Picture 2" descr="C:\Users\Pc\Downloads\Northern-Lights-over-erupting-Icelandic-volcano-Mail-Online2.jpg"/>
          <p:cNvPicPr>
            <a:picLocks noChangeAspect="1" noChangeArrowheads="1"/>
          </p:cNvPicPr>
          <p:nvPr/>
        </p:nvPicPr>
        <p:blipFill>
          <a:blip r:embed="rId2"/>
          <a:srcRect/>
          <a:stretch>
            <a:fillRect/>
          </a:stretch>
        </p:blipFill>
        <p:spPr bwMode="auto">
          <a:xfrm>
            <a:off x="712492" y="714357"/>
            <a:ext cx="7860036" cy="592935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14414" y="142852"/>
            <a:ext cx="7215238" cy="4286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smtClean="0">
                <a:solidFill>
                  <a:srgbClr val="C00000"/>
                </a:solidFill>
                <a:latin typeface="Arial Black" pitchFamily="34" charset="0"/>
                <a:ea typeface="Times New Roman" pitchFamily="18" charset="0"/>
                <a:cs typeface="Arial" pitchFamily="34" charset="0"/>
              </a:rPr>
              <a:t>conclusion</a:t>
            </a:r>
            <a:endParaRPr lang="fr-FR" sz="3200" i="1" dirty="0" smtClean="0">
              <a:solidFill>
                <a:srgbClr val="C00000"/>
              </a:solidFill>
              <a:latin typeface="Arial Black" pitchFamily="34" charset="0"/>
              <a:ea typeface="Times New Roman" pitchFamily="18" charset="0"/>
              <a:cs typeface="Arial" pitchFamily="34" charset="0"/>
            </a:endParaRPr>
          </a:p>
        </p:txBody>
      </p:sp>
      <p:pic>
        <p:nvPicPr>
          <p:cNvPr id="5122" name="Picture 2" descr="C:\Users\Pc\Downloads\schéma.jpg"/>
          <p:cNvPicPr>
            <a:picLocks noChangeAspect="1" noChangeArrowheads="1"/>
          </p:cNvPicPr>
          <p:nvPr/>
        </p:nvPicPr>
        <p:blipFill>
          <a:blip r:embed="rId2"/>
          <a:srcRect/>
          <a:stretch>
            <a:fillRect/>
          </a:stretch>
        </p:blipFill>
        <p:spPr bwMode="auto">
          <a:xfrm>
            <a:off x="504727" y="714356"/>
            <a:ext cx="8282115" cy="585791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14414" y="142852"/>
            <a:ext cx="7215238" cy="4286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conclusion</a:t>
            </a:r>
          </a:p>
        </p:txBody>
      </p:sp>
      <p:pic>
        <p:nvPicPr>
          <p:cNvPr id="6146" name="Picture 2" descr="C:\Users\Pc\Downloads\types-de-roches.png"/>
          <p:cNvPicPr>
            <a:picLocks noChangeAspect="1" noChangeArrowheads="1"/>
          </p:cNvPicPr>
          <p:nvPr/>
        </p:nvPicPr>
        <p:blipFill>
          <a:blip r:embed="rId2">
            <a:lum bright="-10000" contrast="20000"/>
          </a:blip>
          <a:srcRect/>
          <a:stretch>
            <a:fillRect/>
          </a:stretch>
        </p:blipFill>
        <p:spPr bwMode="auto">
          <a:xfrm>
            <a:off x="0" y="1500173"/>
            <a:ext cx="9144000" cy="44291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Résultat de recherche d'images pour &quot;IMAGES SUR LES MICAS ET FELDSPATHS&quot;"/>
          <p:cNvPicPr>
            <a:picLocks noChangeAspect="1" noChangeArrowheads="1"/>
          </p:cNvPicPr>
          <p:nvPr/>
        </p:nvPicPr>
        <p:blipFill>
          <a:blip r:embed="rId2"/>
          <a:srcRect/>
          <a:stretch>
            <a:fillRect/>
          </a:stretch>
        </p:blipFill>
        <p:spPr bwMode="auto">
          <a:xfrm>
            <a:off x="214282" y="214290"/>
            <a:ext cx="8643998" cy="633887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857488" y="0"/>
            <a:ext cx="4929222" cy="64291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dirty="0" smtClean="0">
                <a:solidFill>
                  <a:srgbClr val="C00000"/>
                </a:solidFill>
                <a:latin typeface="Arial" pitchFamily="34" charset="0"/>
                <a:cs typeface="Arial" pitchFamily="34" charset="0"/>
              </a:rPr>
              <a:t>Une roche : le granite</a:t>
            </a:r>
          </a:p>
        </p:txBody>
      </p:sp>
      <p:pic>
        <p:nvPicPr>
          <p:cNvPr id="1028" name="Picture 4" descr="Résultat de recherche d'images pour &quot;IMAGES SUR LES MICAS ET FELDSPATHS&quot;"/>
          <p:cNvPicPr>
            <a:picLocks noChangeAspect="1" noChangeArrowheads="1"/>
          </p:cNvPicPr>
          <p:nvPr/>
        </p:nvPicPr>
        <p:blipFill>
          <a:blip r:embed="rId2"/>
          <a:srcRect/>
          <a:stretch>
            <a:fillRect/>
          </a:stretch>
        </p:blipFill>
        <p:spPr bwMode="auto">
          <a:xfrm>
            <a:off x="571472" y="857232"/>
            <a:ext cx="8072494" cy="57150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ésultat de recherche d'images pour &quot;IMAGES SUR LES MICAS ET FELDSPATHS&quot;"/>
          <p:cNvPicPr>
            <a:picLocks noChangeAspect="1" noChangeArrowheads="1"/>
          </p:cNvPicPr>
          <p:nvPr/>
        </p:nvPicPr>
        <p:blipFill>
          <a:blip r:embed="rId2"/>
          <a:srcRect/>
          <a:stretch>
            <a:fillRect/>
          </a:stretch>
        </p:blipFill>
        <p:spPr bwMode="auto">
          <a:xfrm>
            <a:off x="500034" y="124993"/>
            <a:ext cx="8215370" cy="651871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Résultat de recherche d'images pour &quot;IMAGES SUR LES MICAS ET FELDSPATHS&quot;"/>
          <p:cNvPicPr>
            <a:picLocks noChangeAspect="1" noChangeArrowheads="1"/>
          </p:cNvPicPr>
          <p:nvPr/>
        </p:nvPicPr>
        <p:blipFill>
          <a:blip r:embed="rId2"/>
          <a:srcRect/>
          <a:stretch>
            <a:fillRect/>
          </a:stretch>
        </p:blipFill>
        <p:spPr bwMode="auto">
          <a:xfrm>
            <a:off x="571472" y="428604"/>
            <a:ext cx="8202639" cy="614810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500298" y="142852"/>
            <a:ext cx="4929222" cy="5000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dirty="0" smtClean="0">
                <a:solidFill>
                  <a:srgbClr val="C00000"/>
                </a:solidFill>
                <a:latin typeface="Arial" pitchFamily="34" charset="0"/>
                <a:cs typeface="Arial" pitchFamily="34" charset="0"/>
              </a:rPr>
              <a:t>Un minéral : le quartz</a:t>
            </a:r>
          </a:p>
        </p:txBody>
      </p:sp>
      <p:pic>
        <p:nvPicPr>
          <p:cNvPr id="1026" name="Picture 2" descr="C:\Users\Pc\Desktop\type de roches\quartz1.jpg"/>
          <p:cNvPicPr>
            <a:picLocks noChangeAspect="1" noChangeArrowheads="1"/>
          </p:cNvPicPr>
          <p:nvPr/>
        </p:nvPicPr>
        <p:blipFill>
          <a:blip r:embed="rId2"/>
          <a:srcRect/>
          <a:stretch>
            <a:fillRect/>
          </a:stretch>
        </p:blipFill>
        <p:spPr bwMode="auto">
          <a:xfrm>
            <a:off x="428596" y="714357"/>
            <a:ext cx="8143932" cy="598293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623</TotalTime>
  <Words>305</Words>
  <Application>Microsoft Office PowerPoint</Application>
  <PresentationFormat>Affichage à l'écran (4:3)</PresentationFormat>
  <Paragraphs>101</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Pc</cp:lastModifiedBy>
  <cp:revision>71</cp:revision>
  <dcterms:created xsi:type="dcterms:W3CDTF">2016-10-09T06:26:05Z</dcterms:created>
  <dcterms:modified xsi:type="dcterms:W3CDTF">2017-11-24T17:11:29Z</dcterms:modified>
</cp:coreProperties>
</file>