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5" r:id="rId2"/>
    <p:sldId id="280" r:id="rId3"/>
    <p:sldId id="276" r:id="rId4"/>
    <p:sldId id="277" r:id="rId5"/>
    <p:sldId id="278" r:id="rId6"/>
    <p:sldId id="281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648C"/>
    <a:srgbClr val="1E6B96"/>
    <a:srgbClr val="2890C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16" y="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2539-01C0-49FC-A014-A5F6748628D3}" type="datetimeFigureOut">
              <a:rPr lang="fr-FR" smtClean="0"/>
              <a:pPr/>
              <a:t>01/01/2021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DA72-F5D2-4AC4-974F-4215574665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2539-01C0-49FC-A014-A5F6748628D3}" type="datetimeFigureOut">
              <a:rPr lang="fr-FR" smtClean="0"/>
              <a:pPr/>
              <a:t>01/01/2021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DA72-F5D2-4AC4-974F-4215574665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2539-01C0-49FC-A014-A5F6748628D3}" type="datetimeFigureOut">
              <a:rPr lang="fr-FR" smtClean="0"/>
              <a:pPr/>
              <a:t>01/01/2021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DA72-F5D2-4AC4-974F-4215574665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2539-01C0-49FC-A014-A5F6748628D3}" type="datetimeFigureOut">
              <a:rPr lang="fr-FR" smtClean="0"/>
              <a:pPr/>
              <a:t>01/01/2021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DA72-F5D2-4AC4-974F-4215574665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2539-01C0-49FC-A014-A5F6748628D3}" type="datetimeFigureOut">
              <a:rPr lang="fr-FR" smtClean="0"/>
              <a:pPr/>
              <a:t>01/01/2021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DA72-F5D2-4AC4-974F-4215574665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2539-01C0-49FC-A014-A5F6748628D3}" type="datetimeFigureOut">
              <a:rPr lang="fr-FR" smtClean="0"/>
              <a:pPr/>
              <a:t>01/01/2021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DA72-F5D2-4AC4-974F-4215574665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2539-01C0-49FC-A014-A5F6748628D3}" type="datetimeFigureOut">
              <a:rPr lang="fr-FR" smtClean="0"/>
              <a:pPr/>
              <a:t>01/01/2021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DA72-F5D2-4AC4-974F-4215574665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2539-01C0-49FC-A014-A5F6748628D3}" type="datetimeFigureOut">
              <a:rPr lang="fr-FR" smtClean="0"/>
              <a:pPr/>
              <a:t>01/01/2021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DA72-F5D2-4AC4-974F-4215574665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2539-01C0-49FC-A014-A5F6748628D3}" type="datetimeFigureOut">
              <a:rPr lang="fr-FR" smtClean="0"/>
              <a:pPr/>
              <a:t>01/01/2021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DA72-F5D2-4AC4-974F-4215574665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2539-01C0-49FC-A014-A5F6748628D3}" type="datetimeFigureOut">
              <a:rPr lang="fr-FR" smtClean="0"/>
              <a:pPr/>
              <a:t>01/01/2021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DA72-F5D2-4AC4-974F-4215574665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2539-01C0-49FC-A014-A5F6748628D3}" type="datetimeFigureOut">
              <a:rPr lang="fr-FR" smtClean="0"/>
              <a:pPr/>
              <a:t>01/01/2021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EADDA72-F5D2-4AC4-974F-42155746651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E802539-01C0-49FC-A014-A5F6748628D3}" type="datetimeFigureOut">
              <a:rPr lang="fr-FR" smtClean="0"/>
              <a:pPr/>
              <a:t>01/01/2021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EADDA72-F5D2-4AC4-974F-421557466516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7158" y="214291"/>
            <a:ext cx="8572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800" dirty="0" smtClean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800" dirty="0" smtClean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282" y="1357298"/>
            <a:ext cx="857256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Les Boucliers septentrionaux</a:t>
            </a:r>
            <a:r>
              <a:rPr lang="fr-FR" sz="28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 : ceinturent l’océan arctique de part et d’autre de l’Atlantique , on trouve : </a:t>
            </a:r>
          </a:p>
          <a:p>
            <a:endParaRPr lang="fr-FR" sz="2800" dirty="0" smtClean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lvl="0"/>
            <a:r>
              <a:rPr lang="fr-FR" sz="2800" dirty="0" smtClean="0">
                <a:solidFill>
                  <a:srgbClr val="FFFF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Boucliers Canadien et Scandinave </a:t>
            </a:r>
            <a:r>
              <a:rPr lang="fr-FR" sz="28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dresse chacun un Bourrelet marginal : le Groenland du Nord et les </a:t>
            </a:r>
            <a:r>
              <a:rPr lang="fr-FR" sz="2800" dirty="0" err="1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Scand</a:t>
            </a:r>
            <a:endParaRPr lang="fr-FR" sz="2800" dirty="0" smtClean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lvl="0"/>
            <a:r>
              <a:rPr lang="fr-FR" sz="2800" dirty="0" smtClean="0">
                <a:solidFill>
                  <a:srgbClr val="FFFF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Boucliers de </a:t>
            </a:r>
            <a:r>
              <a:rPr lang="fr-FR" sz="2800" dirty="0" err="1" smtClean="0">
                <a:solidFill>
                  <a:srgbClr val="FFFF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Siberie</a:t>
            </a:r>
            <a:r>
              <a:rPr lang="fr-FR" sz="2800" dirty="0" smtClean="0">
                <a:solidFill>
                  <a:srgbClr val="FFFF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et de Mongolie</a:t>
            </a:r>
            <a:r>
              <a:rPr lang="fr-FR" sz="28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 : c’est des vieux Boucliers  ont été violement disloqués aux approches des chaines récentes de l’Asie Centrale : les </a:t>
            </a:r>
            <a:r>
              <a:rPr lang="fr-FR" sz="2800" dirty="0" err="1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thian</a:t>
            </a:r>
            <a:r>
              <a:rPr lang="fr-FR" sz="28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 –Chan </a:t>
            </a:r>
          </a:p>
          <a:p>
            <a:pPr lvl="0"/>
            <a:endParaRPr lang="fr-FR" sz="2800" dirty="0" smtClean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28728" y="214290"/>
            <a:ext cx="6858048" cy="92869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3200" i="1" dirty="0" smtClean="0">
                <a:solidFill>
                  <a:srgbClr val="C0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Les grands domaines structuraux du globe</a:t>
            </a:r>
            <a:endParaRPr lang="fr-FR" sz="3200" i="1" dirty="0">
              <a:solidFill>
                <a:srgbClr val="C0000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215370" cy="596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7158" y="214291"/>
            <a:ext cx="8572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800" dirty="0" smtClean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800" dirty="0" smtClean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282" y="1357298"/>
            <a:ext cx="8572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800" dirty="0" smtClean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lvl="0"/>
            <a:endParaRPr lang="fr-FR" sz="2800" dirty="0" smtClean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158" y="428604"/>
            <a:ext cx="835824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Les Boucliers tropicaux : forment quatre ensembles : </a:t>
            </a:r>
          </a:p>
          <a:p>
            <a:r>
              <a:rPr lang="fr-FR" sz="28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lang="fr-FR" sz="2800" dirty="0" err="1" smtClean="0">
                <a:solidFill>
                  <a:srgbClr val="FFFF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Boucliess</a:t>
            </a:r>
            <a:r>
              <a:rPr lang="fr-FR" sz="2800" dirty="0" smtClean="0">
                <a:solidFill>
                  <a:srgbClr val="FFFF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guano-brésilien  </a:t>
            </a:r>
            <a:r>
              <a:rPr lang="fr-FR" sz="28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, Africain , Indien ( Dekkan ), Australien  souvent morcelés par de vastes cuvettes sédimentaires (A </a:t>
            </a:r>
            <a:r>
              <a:rPr lang="fr-FR" sz="2800" dirty="0" err="1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mazone</a:t>
            </a:r>
            <a:r>
              <a:rPr lang="fr-FR" sz="28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 , </a:t>
            </a:r>
            <a:r>
              <a:rPr lang="fr-FR" sz="2800" dirty="0" err="1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Parana</a:t>
            </a:r>
            <a:r>
              <a:rPr lang="fr-FR" sz="28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 , Tchad , Congo …..) , ils comportent des Bourrelets marginaux et une Gigantesque suite de fossés d’effondrement , le Rif Africain qui s’allonge sur 6000 km entre la </a:t>
            </a:r>
            <a:r>
              <a:rPr lang="fr-FR" sz="2800" dirty="0" err="1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Zambese</a:t>
            </a:r>
            <a:r>
              <a:rPr lang="fr-FR" sz="28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 et la Syrie , bordé de grands volcans.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7158" y="214291"/>
            <a:ext cx="8572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800" dirty="0" smtClean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800" dirty="0" smtClean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282" y="1357298"/>
            <a:ext cx="8572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800" dirty="0" smtClean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lvl="0"/>
            <a:endParaRPr lang="fr-FR" sz="2800" dirty="0" smtClean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7158" y="142853"/>
            <a:ext cx="842968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Les chaines de montagne jeunes</a:t>
            </a:r>
          </a:p>
          <a:p>
            <a:r>
              <a:rPr lang="fr-FR" sz="28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Deux grands domaines de plissements récents et de montagnes jeunes accidentent le globe :</a:t>
            </a:r>
          </a:p>
          <a:p>
            <a:pPr lvl="0"/>
            <a:r>
              <a:rPr lang="fr-FR" sz="28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Le domaine américano-andin et le domaine alpin </a:t>
            </a:r>
          </a:p>
          <a:p>
            <a:pPr lvl="0"/>
            <a:r>
              <a:rPr lang="fr-FR" sz="28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La grande cordillère américaine est la plus ancienne , elle court le long du pacifique sur 19000 km entre l’</a:t>
            </a:r>
            <a:r>
              <a:rPr lang="fr-FR" sz="2800" dirty="0" err="1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alaska</a:t>
            </a:r>
            <a:r>
              <a:rPr lang="fr-FR" sz="28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 et la terre de feu , jalonnée par une série de volcans qui constituent de très hauts sommets .</a:t>
            </a:r>
          </a:p>
          <a:p>
            <a:r>
              <a:rPr lang="fr-FR" sz="2800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Les </a:t>
            </a:r>
            <a:r>
              <a:rPr lang="fr-FR" sz="2800" dirty="0" err="1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guirlands</a:t>
            </a:r>
            <a:r>
              <a:rPr lang="fr-FR" sz="2800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fr-FR" sz="28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ou arcs insulaires : apparaissent comme des chaines de montagne ou l’orogenèse débute à peine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7158" y="214291"/>
            <a:ext cx="8572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800" dirty="0" smtClean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800" dirty="0" smtClean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282" y="1357298"/>
            <a:ext cx="8572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800" dirty="0" smtClean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lvl="0"/>
            <a:endParaRPr lang="fr-FR" sz="2800" dirty="0" smtClean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7158" y="142853"/>
            <a:ext cx="842968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800" dirty="0" smtClean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lang="fr-FR" sz="2800" dirty="0" smtClean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lang="fr-FR" sz="2800" dirty="0" smtClean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lang="fr-FR" sz="2800" dirty="0" smtClean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lang="fr-FR" sz="2800" dirty="0" smtClean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lang="fr-FR" sz="2800" dirty="0" smtClean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lang="fr-FR" sz="2800" dirty="0" smtClean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lang="fr-FR" sz="2800" dirty="0" smtClean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lang="fr-FR" sz="2800" dirty="0" smtClean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lang="fr-FR" sz="2800" dirty="0" smtClean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lang="fr-FR" sz="2800" dirty="0" smtClean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lang="fr-FR" sz="2800" dirty="0" smtClean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lang="fr-FR" sz="2800" dirty="0" smtClean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lang="fr-FR" sz="2800" dirty="0" smtClean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8596" y="500043"/>
            <a:ext cx="800105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L’assise structurale des massifs anciens et des « boucliers »</a:t>
            </a:r>
          </a:p>
          <a:p>
            <a:r>
              <a:rPr lang="fr-FR" sz="28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est formée de matériaux indurés que l’on regroupe sous le nom de socle. La distinction entre ces deux ensembles</a:t>
            </a:r>
          </a:p>
          <a:p>
            <a:r>
              <a:rPr lang="fr-FR" sz="28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structuraux repose sur la taille :</a:t>
            </a:r>
          </a:p>
          <a:p>
            <a:r>
              <a:rPr lang="fr-FR" sz="28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- les boucliers qualifient des immenses régions de socle </a:t>
            </a:r>
            <a:r>
              <a:rPr lang="fr-FR" sz="280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(de taille </a:t>
            </a:r>
            <a:r>
              <a:rPr lang="fr-FR" sz="28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presque continentale) : bouclier canadien, </a:t>
            </a:r>
            <a:r>
              <a:rPr lang="fr-FR" sz="280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scandinave ou sibérien</a:t>
            </a:r>
            <a:r>
              <a:rPr lang="fr-FR" sz="28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r>
              <a:rPr lang="fr-FR" sz="28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- les massifs anciens (ou montagnes de socle) se limitent à</a:t>
            </a:r>
          </a:p>
          <a:p>
            <a:r>
              <a:rPr lang="fr-FR" sz="28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des espaces plus réduits (massif Central, massif armoricain)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Users\Pc\Desktop\Géomorphlogie TD Gouachi\TD N°04 Les grands domaines structuraux\20 0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714620"/>
            <a:ext cx="8543956" cy="20646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516</TotalTime>
  <Words>113</Words>
  <Application>Microsoft Office PowerPoint</Application>
  <PresentationFormat>Affichage à l'écran (4:3)</PresentationFormat>
  <Paragraphs>30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Débit</vt:lpstr>
      <vt:lpstr>Diapositive 1</vt:lpstr>
      <vt:lpstr>Diapositive 2</vt:lpstr>
      <vt:lpstr>Diapositive 3</vt:lpstr>
      <vt:lpstr>Diapositive 4</vt:lpstr>
      <vt:lpstr>Diapositive 5</vt:lpstr>
      <vt:lpstr>Diapositive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Pc</dc:creator>
  <cp:lastModifiedBy>Pc</cp:lastModifiedBy>
  <cp:revision>58</cp:revision>
  <dcterms:created xsi:type="dcterms:W3CDTF">2016-10-09T06:26:05Z</dcterms:created>
  <dcterms:modified xsi:type="dcterms:W3CDTF">2021-01-01T09:34:51Z</dcterms:modified>
</cp:coreProperties>
</file>