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8" r:id="rId3"/>
    <p:sldId id="267" r:id="rId4"/>
    <p:sldId id="258" r:id="rId5"/>
    <p:sldId id="269" r:id="rId6"/>
    <p:sldId id="270" r:id="rId7"/>
    <p:sldId id="260" r:id="rId8"/>
    <p:sldId id="261" r:id="rId9"/>
    <p:sldId id="262" r:id="rId10"/>
    <p:sldId id="263" r:id="rId11"/>
    <p:sldId id="264" r:id="rId12"/>
    <p:sldId id="271" r:id="rId13"/>
    <p:sldId id="289" r:id="rId14"/>
    <p:sldId id="290" r:id="rId15"/>
    <p:sldId id="291" r:id="rId16"/>
    <p:sldId id="292" r:id="rId17"/>
    <p:sldId id="294" r:id="rId18"/>
    <p:sldId id="293" r:id="rId19"/>
    <p:sldId id="295" r:id="rId20"/>
    <p:sldId id="296" r:id="rId21"/>
    <p:sldId id="298"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648C"/>
    <a:srgbClr val="1E6B96"/>
    <a:srgbClr val="2890C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EEADDA72-F5D2-4AC4-974F-4215574665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EADDA72-F5D2-4AC4-974F-421557466516}"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EADDA72-F5D2-4AC4-974F-421557466516}"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CE802539-01C0-49FC-A014-A5F6748628D3}" type="datetimeFigureOut">
              <a:rPr lang="fr-FR" smtClean="0"/>
              <a:pPr/>
              <a:t>01/01/2021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EEADDA72-F5D2-4AC4-974F-421557466516}"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E802539-01C0-49FC-A014-A5F6748628D3}" type="datetimeFigureOut">
              <a:rPr lang="fr-FR" smtClean="0"/>
              <a:pPr/>
              <a:t>01/01/2021</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ADDA72-F5D2-4AC4-974F-421557466516}"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142976" y="214290"/>
            <a:ext cx="7143800" cy="107157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b="1" dirty="0" smtClean="0">
                <a:solidFill>
                  <a:srgbClr val="FF0000"/>
                </a:solidFill>
                <a:effectLst>
                  <a:outerShdw blurRad="38100" dist="38100" dir="2700000" algn="tl">
                    <a:srgbClr val="000000">
                      <a:alpha val="43137"/>
                    </a:srgbClr>
                  </a:outerShdw>
                </a:effectLst>
              </a:rPr>
              <a:t>Principe de lecture des formes topographiques</a:t>
            </a:r>
            <a:endParaRPr lang="fr-FR" sz="3200" b="1" i="1" dirty="0">
              <a:solidFill>
                <a:srgbClr val="FF0000"/>
              </a:solidFill>
              <a:effectLst>
                <a:outerShdw blurRad="38100" dist="38100" dir="2700000" algn="tl">
                  <a:srgbClr val="000000">
                    <a:alpha val="43137"/>
                  </a:srgbClr>
                </a:outerShdw>
              </a:effectLst>
              <a:latin typeface="Arial Black" pitchFamily="34" charset="0"/>
              <a:ea typeface="Times New Roman" pitchFamily="18" charset="0"/>
              <a:cs typeface="Arial" pitchFamily="34" charset="0"/>
            </a:endParaRPr>
          </a:p>
        </p:txBody>
      </p:sp>
      <p:sp>
        <p:nvSpPr>
          <p:cNvPr id="8" name="Rectangle 7"/>
          <p:cNvSpPr/>
          <p:nvPr/>
        </p:nvSpPr>
        <p:spPr>
          <a:xfrm>
            <a:off x="142844" y="1714488"/>
            <a:ext cx="8572560" cy="4647426"/>
          </a:xfrm>
          <a:prstGeom prst="rect">
            <a:avLst/>
          </a:prstGeom>
        </p:spPr>
        <p:txBody>
          <a:bodyPr wrap="square">
            <a:spAutoFit/>
          </a:bodyPr>
          <a:lstStyle/>
          <a:p>
            <a:pPr algn="just"/>
            <a:r>
              <a:rPr lang="fr-FR" sz="2800" dirty="0" smtClean="0">
                <a:latin typeface="Arial Black" pitchFamily="34" charset="0"/>
                <a:ea typeface="Times New Roman" pitchFamily="18" charset="0"/>
                <a:cs typeface="Arial" pitchFamily="34" charset="0"/>
              </a:rPr>
              <a:t>à l'aide de deux supports : le croquis et la coupe topographique.</a:t>
            </a:r>
          </a:p>
          <a:p>
            <a:pPr algn="just"/>
            <a:r>
              <a:rPr lang="fr-FR" sz="2800" dirty="0" smtClean="0">
                <a:latin typeface="Arial Black" pitchFamily="34" charset="0"/>
                <a:ea typeface="Times New Roman" pitchFamily="18" charset="0"/>
                <a:cs typeface="Arial" pitchFamily="34" charset="0"/>
              </a:rPr>
              <a:t>Croquis topo : simplification en plan de la carte destinée à faire ressortir les principaux éléments du relief.</a:t>
            </a:r>
          </a:p>
          <a:p>
            <a:pPr algn="just"/>
            <a:endParaRPr lang="fr-FR" sz="2800" dirty="0" smtClean="0">
              <a:latin typeface="Arial Black" pitchFamily="34" charset="0"/>
              <a:ea typeface="Times New Roman" pitchFamily="18" charset="0"/>
              <a:cs typeface="Arial" pitchFamily="34" charset="0"/>
            </a:endParaRPr>
          </a:p>
          <a:p>
            <a:pPr algn="just"/>
            <a:r>
              <a:rPr lang="fr-FR" sz="2800" dirty="0" smtClean="0">
                <a:latin typeface="Arial Black" pitchFamily="34" charset="0"/>
                <a:ea typeface="Times New Roman" pitchFamily="18" charset="0"/>
                <a:cs typeface="Arial" pitchFamily="34" charset="0"/>
              </a:rPr>
              <a:t>Coupe topographique : il s'agit d'une représentation du relief suivant un plan vertical</a:t>
            </a:r>
            <a:r>
              <a:rPr lang="fr-FR" sz="3600" dirty="0" smtClean="0"/>
              <a:t>.</a:t>
            </a:r>
          </a:p>
          <a:p>
            <a:pPr algn="just"/>
            <a:endParaRPr lang="fr-FR"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lum contrast="20000"/>
          </a:blip>
          <a:srcRect/>
          <a:stretch>
            <a:fillRect/>
          </a:stretch>
        </p:blipFill>
        <p:spPr bwMode="auto">
          <a:xfrm>
            <a:off x="285720" y="1071522"/>
            <a:ext cx="8358246" cy="5786478"/>
          </a:xfrm>
          <a:prstGeom prst="rect">
            <a:avLst/>
          </a:prstGeom>
          <a:noFill/>
          <a:ln w="9525">
            <a:noFill/>
            <a:miter lim="800000"/>
            <a:headEnd/>
            <a:tailEnd/>
          </a:ln>
        </p:spPr>
      </p:pic>
      <p:sp>
        <p:nvSpPr>
          <p:cNvPr id="8" name="Rectangle à coins arrondis 7"/>
          <p:cNvSpPr/>
          <p:nvPr/>
        </p:nvSpPr>
        <p:spPr>
          <a:xfrm>
            <a:off x="1857356" y="0"/>
            <a:ext cx="5857916" cy="71435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Les Formes </a:t>
            </a: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des versants</a:t>
            </a:r>
            <a:endParaRPr lang="fr-FR" sz="28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lum contrast="20000"/>
          </a:blip>
          <a:srcRect/>
          <a:stretch>
            <a:fillRect/>
          </a:stretch>
        </p:blipFill>
        <p:spPr bwMode="auto">
          <a:xfrm>
            <a:off x="2214546" y="1142984"/>
            <a:ext cx="4648203" cy="5715016"/>
          </a:xfrm>
          <a:prstGeom prst="rect">
            <a:avLst/>
          </a:prstGeom>
          <a:noFill/>
          <a:ln w="9525">
            <a:noFill/>
            <a:miter lim="800000"/>
            <a:headEnd/>
            <a:tailEnd/>
          </a:ln>
        </p:spPr>
      </p:pic>
      <p:sp>
        <p:nvSpPr>
          <p:cNvPr id="8" name="Rectangle à coins arrondis 7"/>
          <p:cNvSpPr/>
          <p:nvPr/>
        </p:nvSpPr>
        <p:spPr>
          <a:xfrm>
            <a:off x="2214546" y="0"/>
            <a:ext cx="5500726" cy="7857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32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Pente constante</a:t>
            </a:r>
            <a:endParaRPr lang="fr-FR" sz="32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rcRect/>
          <a:stretch>
            <a:fillRect/>
          </a:stretch>
        </p:blipFill>
        <p:spPr bwMode="auto">
          <a:xfrm>
            <a:off x="0" y="1071546"/>
            <a:ext cx="9144000" cy="5786454"/>
          </a:xfrm>
          <a:prstGeom prst="rect">
            <a:avLst/>
          </a:prstGeom>
          <a:noFill/>
          <a:ln w="9525">
            <a:noFill/>
            <a:miter lim="800000"/>
            <a:headEnd/>
            <a:tailEnd/>
          </a:ln>
        </p:spPr>
      </p:pic>
      <p:sp>
        <p:nvSpPr>
          <p:cNvPr id="9" name="Rectangle à coins arrondis 8"/>
          <p:cNvSpPr/>
          <p:nvPr/>
        </p:nvSpPr>
        <p:spPr>
          <a:xfrm>
            <a:off x="2143108" y="0"/>
            <a:ext cx="5572164" cy="7857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2800" b="1" dirty="0" smtClean="0">
                <a:solidFill>
                  <a:srgbClr val="C00000"/>
                </a:solidFill>
                <a:effectLst>
                  <a:outerShdw blurRad="38100" dist="38100" dir="2700000" algn="tl">
                    <a:srgbClr val="000000">
                      <a:alpha val="43137"/>
                    </a:srgbClr>
                  </a:outerShdw>
                </a:effectLst>
                <a:latin typeface="+mj-lt"/>
                <a:cs typeface="Arial" pitchFamily="34" charset="0"/>
              </a:rPr>
              <a:t>Versant convexe et concave</a:t>
            </a:r>
            <a:endParaRPr lang="fr-FR" sz="28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lum contrast="20000"/>
          </a:blip>
          <a:srcRect/>
          <a:stretch>
            <a:fillRect/>
          </a:stretch>
        </p:blipFill>
        <p:spPr bwMode="auto">
          <a:xfrm>
            <a:off x="414342" y="1071547"/>
            <a:ext cx="8229623" cy="5786454"/>
          </a:xfrm>
          <a:prstGeom prst="rect">
            <a:avLst/>
          </a:prstGeom>
          <a:noFill/>
          <a:ln w="9525">
            <a:noFill/>
            <a:miter lim="800000"/>
            <a:headEnd/>
            <a:tailEnd/>
          </a:ln>
          <a:effectLst/>
        </p:spPr>
      </p:pic>
      <p:sp>
        <p:nvSpPr>
          <p:cNvPr id="9" name="Rectangle à coins arrondis 8"/>
          <p:cNvSpPr/>
          <p:nvPr/>
        </p:nvSpPr>
        <p:spPr>
          <a:xfrm>
            <a:off x="1857356" y="0"/>
            <a:ext cx="5929354" cy="6429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Le sens de la pente</a:t>
            </a:r>
            <a:endParaRPr lang="fr-FR" sz="28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428596" y="1000108"/>
            <a:ext cx="8331223" cy="5857892"/>
          </a:xfrm>
          <a:prstGeom prst="rect">
            <a:avLst/>
          </a:prstGeom>
          <a:noFill/>
          <a:ln w="9525">
            <a:noFill/>
            <a:miter lim="800000"/>
            <a:headEnd/>
            <a:tailEnd/>
          </a:ln>
          <a:effectLst/>
        </p:spPr>
      </p:pic>
      <p:sp>
        <p:nvSpPr>
          <p:cNvPr id="8" name="Rectangle à coins arrondis 7"/>
          <p:cNvSpPr/>
          <p:nvPr/>
        </p:nvSpPr>
        <p:spPr>
          <a:xfrm>
            <a:off x="1428728" y="0"/>
            <a:ext cx="6286544" cy="8572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984" y="285728"/>
            <a:ext cx="4143404" cy="500066"/>
          </a:xfrm>
        </p:spPr>
        <p:txBody>
          <a:bodyPr>
            <a:normAutofit fontScale="90000"/>
          </a:bodyPr>
          <a:lstStyle/>
          <a:p>
            <a:pPr algn="ctr"/>
            <a:r>
              <a:rPr lang="fr-FR" sz="3200" b="1" dirty="0" smtClean="0">
                <a:solidFill>
                  <a:srgbClr val="FF0000"/>
                </a:solidFill>
                <a:effectLst>
                  <a:outerShdw blurRad="38100" dist="38100" dir="2700000" algn="tl">
                    <a:srgbClr val="000000">
                      <a:alpha val="43137"/>
                    </a:srgbClr>
                  </a:outerShdw>
                </a:effectLst>
              </a:rPr>
              <a:t>Une montagne</a:t>
            </a:r>
            <a:endParaRPr lang="fr-FR" sz="3200" b="1" dirty="0">
              <a:solidFill>
                <a:srgbClr val="FF0000"/>
              </a:solidFill>
              <a:effectLst>
                <a:outerShdw blurRad="38100" dist="38100" dir="2700000" algn="tl">
                  <a:srgbClr val="000000">
                    <a:alpha val="43137"/>
                  </a:srgbClr>
                </a:outerShdw>
              </a:effectLst>
            </a:endParaRPr>
          </a:p>
        </p:txBody>
      </p:sp>
      <p:pic>
        <p:nvPicPr>
          <p:cNvPr id="4" name="Picture 2" descr="C:\Users\Pc\Desktop\Fin Octobre\landscape-1246854_960_720.jpg"/>
          <p:cNvPicPr>
            <a:picLocks noGrp="1" noChangeAspect="1" noChangeArrowheads="1"/>
          </p:cNvPicPr>
          <p:nvPr>
            <p:ph idx="1"/>
          </p:nvPr>
        </p:nvPicPr>
        <p:blipFill>
          <a:blip r:embed="rId2"/>
          <a:srcRect/>
          <a:stretch>
            <a:fillRect/>
          </a:stretch>
        </p:blipFill>
        <p:spPr bwMode="auto">
          <a:xfrm>
            <a:off x="357158" y="857232"/>
            <a:ext cx="8215370" cy="557216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86116" y="285728"/>
            <a:ext cx="2786082" cy="428628"/>
          </a:xfrm>
        </p:spPr>
        <p:txBody>
          <a:bodyPr>
            <a:normAutofit fontScale="90000"/>
          </a:bodyPr>
          <a:lstStyle/>
          <a:p>
            <a:pPr algn="ctr"/>
            <a:r>
              <a:rPr lang="fr-FR" sz="2800" dirty="0" smtClean="0">
                <a:solidFill>
                  <a:srgbClr val="FF0000"/>
                </a:solidFill>
              </a:rPr>
              <a:t>Une vallée</a:t>
            </a:r>
            <a:endParaRPr lang="fr-FR" sz="2800" dirty="0">
              <a:solidFill>
                <a:srgbClr val="FF0000"/>
              </a:solidFill>
            </a:endParaRPr>
          </a:p>
        </p:txBody>
      </p:sp>
      <p:pic>
        <p:nvPicPr>
          <p:cNvPr id="4" name="Picture 2" descr="C:\Users\Pc\Desktop\Fin Octobre\mountains-1209183_960_720.jpg"/>
          <p:cNvPicPr>
            <a:picLocks noGrp="1" noChangeAspect="1" noChangeArrowheads="1"/>
          </p:cNvPicPr>
          <p:nvPr>
            <p:ph idx="1"/>
          </p:nvPr>
        </p:nvPicPr>
        <p:blipFill>
          <a:blip r:embed="rId2"/>
          <a:srcRect/>
          <a:stretch>
            <a:fillRect/>
          </a:stretch>
        </p:blipFill>
        <p:spPr bwMode="auto">
          <a:xfrm>
            <a:off x="500034" y="714356"/>
            <a:ext cx="8213846" cy="571504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43042" y="214290"/>
            <a:ext cx="5572164" cy="428628"/>
          </a:xfrm>
        </p:spPr>
        <p:txBody>
          <a:bodyPr>
            <a:normAutofit fontScale="90000"/>
          </a:bodyPr>
          <a:lstStyle/>
          <a:p>
            <a:pPr algn="ctr"/>
            <a:r>
              <a:rPr lang="fr-FR" sz="2800" b="1" dirty="0" smtClean="0"/>
              <a:t>Ligne de crête</a:t>
            </a:r>
            <a:endParaRPr lang="fr-FR" sz="2800" b="1" dirty="0"/>
          </a:p>
        </p:txBody>
      </p:sp>
      <p:pic>
        <p:nvPicPr>
          <p:cNvPr id="4" name="Picture 2" descr="C:\Users\Pc\Desktop\Fin Octobre\normal_promenade-col-aravis.JPG"/>
          <p:cNvPicPr>
            <a:picLocks noGrp="1" noChangeAspect="1" noChangeArrowheads="1"/>
          </p:cNvPicPr>
          <p:nvPr>
            <p:ph idx="1"/>
          </p:nvPr>
        </p:nvPicPr>
        <p:blipFill>
          <a:blip r:embed="rId2"/>
          <a:srcRect/>
          <a:stretch>
            <a:fillRect/>
          </a:stretch>
        </p:blipFill>
        <p:spPr bwMode="auto">
          <a:xfrm>
            <a:off x="642910" y="857232"/>
            <a:ext cx="7929618" cy="57150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85984" y="285728"/>
            <a:ext cx="3143272" cy="571504"/>
          </a:xfrm>
        </p:spPr>
        <p:txBody>
          <a:bodyPr>
            <a:normAutofit/>
          </a:bodyPr>
          <a:lstStyle/>
          <a:p>
            <a:pPr algn="ctr"/>
            <a:r>
              <a:rPr lang="fr-FR" sz="2800" dirty="0" smtClean="0"/>
              <a:t>     un plateau</a:t>
            </a:r>
            <a:endParaRPr lang="fr-FR" sz="2800" dirty="0"/>
          </a:p>
        </p:txBody>
      </p:sp>
      <p:pic>
        <p:nvPicPr>
          <p:cNvPr id="4" name="Picture 2" descr="C:\Users\Pc\Desktop\Fin Octobre\normal_puy-.jpg"/>
          <p:cNvPicPr>
            <a:picLocks noGrp="1" noChangeAspect="1" noChangeArrowheads="1"/>
          </p:cNvPicPr>
          <p:nvPr>
            <p:ph idx="1"/>
          </p:nvPr>
        </p:nvPicPr>
        <p:blipFill>
          <a:blip r:embed="rId2"/>
          <a:srcRect/>
          <a:stretch>
            <a:fillRect/>
          </a:stretch>
        </p:blipFill>
        <p:spPr bwMode="auto">
          <a:xfrm>
            <a:off x="453443" y="928671"/>
            <a:ext cx="8190523" cy="543646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00364" y="214290"/>
            <a:ext cx="3143272" cy="642942"/>
          </a:xfrm>
        </p:spPr>
        <p:txBody>
          <a:bodyPr>
            <a:normAutofit/>
          </a:bodyPr>
          <a:lstStyle/>
          <a:p>
            <a:pPr algn="ctr"/>
            <a:r>
              <a:rPr lang="fr-FR" sz="2800" dirty="0" smtClean="0">
                <a:solidFill>
                  <a:srgbClr val="FF0000"/>
                </a:solidFill>
                <a:effectLst>
                  <a:outerShdw blurRad="38100" dist="38100" dir="2700000" algn="tl">
                    <a:srgbClr val="000000">
                      <a:alpha val="43137"/>
                    </a:srgbClr>
                  </a:outerShdw>
                </a:effectLst>
              </a:rPr>
              <a:t>Une plaine</a:t>
            </a:r>
            <a:endParaRPr lang="fr-FR" sz="2800" dirty="0">
              <a:solidFill>
                <a:srgbClr val="FF0000"/>
              </a:solidFill>
              <a:effectLst>
                <a:outerShdw blurRad="38100" dist="38100" dir="2700000" algn="tl">
                  <a:srgbClr val="000000">
                    <a:alpha val="43137"/>
                  </a:srgbClr>
                </a:outerShdw>
              </a:effectLst>
            </a:endParaRPr>
          </a:p>
        </p:txBody>
      </p:sp>
      <p:pic>
        <p:nvPicPr>
          <p:cNvPr id="4" name="Picture 2" descr="C:\Users\Pc\Desktop\Fin Octobre\plaine1.jpg"/>
          <p:cNvPicPr>
            <a:picLocks noGrp="1" noChangeAspect="1" noChangeArrowheads="1"/>
          </p:cNvPicPr>
          <p:nvPr>
            <p:ph idx="1"/>
          </p:nvPr>
        </p:nvPicPr>
        <p:blipFill>
          <a:blip r:embed="rId2"/>
          <a:srcRect/>
          <a:stretch>
            <a:fillRect/>
          </a:stretch>
        </p:blipFill>
        <p:spPr bwMode="auto">
          <a:xfrm>
            <a:off x="571500" y="928670"/>
            <a:ext cx="8229600" cy="557216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714480" y="357166"/>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
        <p:nvSpPr>
          <p:cNvPr id="2" name="Rectangle 1"/>
          <p:cNvSpPr>
            <a:spLocks noChangeArrowheads="1"/>
          </p:cNvSpPr>
          <p:nvPr/>
        </p:nvSpPr>
        <p:spPr bwMode="auto">
          <a:xfrm>
            <a:off x="285720" y="1785926"/>
            <a:ext cx="8643998" cy="39087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400" dirty="0" smtClean="0">
                <a:solidFill>
                  <a:srgbClr val="FFFF00"/>
                </a:solidFill>
                <a:latin typeface="Arial Black" pitchFamily="34" charset="0"/>
                <a:ea typeface="Times New Roman" pitchFamily="18" charset="0"/>
                <a:cs typeface="Arial" pitchFamily="34" charset="0"/>
              </a:rPr>
              <a:t>Talweg et interfluve :</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La topographie des espaces émergés se </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divise en général en deux éléments , </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les talwegs et les interfluves</a:t>
            </a:r>
          </a:p>
          <a:p>
            <a:pPr marL="0" marR="0" lvl="0" indent="0" algn="just" defTabSz="914400" rtl="0" eaLnBrk="0" fontAlgn="base" latinLnBrk="0" hangingPunct="0">
              <a:lnSpc>
                <a:spcPct val="100000"/>
              </a:lnSpc>
              <a:spcBef>
                <a:spcPct val="0"/>
              </a:spcBef>
              <a:spcAft>
                <a:spcPct val="0"/>
              </a:spcAft>
              <a:buClrTx/>
              <a:buSzTx/>
              <a:buFontTx/>
              <a:buNone/>
              <a:tabLst/>
            </a:pPr>
            <a:endParaRPr lang="fr-FR" sz="2800" dirty="0" smtClean="0">
              <a:solidFill>
                <a:schemeClr val="bg1"/>
              </a:solidFill>
              <a:latin typeface="Arial Black"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fr-FR" sz="2400" dirty="0" smtClean="0">
                <a:solidFill>
                  <a:srgbClr val="FFFF00"/>
                </a:solidFill>
                <a:latin typeface="Arial Black" pitchFamily="34" charset="0"/>
                <a:ea typeface="Times New Roman" pitchFamily="18" charset="0"/>
                <a:cs typeface="Arial" pitchFamily="34" charset="0"/>
              </a:rPr>
              <a:t>Talweg</a:t>
            </a:r>
            <a:r>
              <a:rPr lang="fr-FR" sz="2800" dirty="0" smtClean="0">
                <a:solidFill>
                  <a:srgbClr val="FFFF00"/>
                </a:solidFill>
                <a:latin typeface="Arial Black" pitchFamily="34" charset="0"/>
                <a:ea typeface="Times New Roman" pitchFamily="18" charset="0"/>
                <a:cs typeface="Arial" pitchFamily="34" charset="0"/>
              </a:rPr>
              <a:t> :</a:t>
            </a:r>
            <a:r>
              <a:rPr lang="fr-FR" sz="2800" dirty="0" smtClean="0">
                <a:latin typeface="Arial Black" pitchFamily="34" charset="0"/>
                <a:ea typeface="Times New Roman" pitchFamily="18" charset="0"/>
                <a:cs typeface="Arial" pitchFamily="34" charset="0"/>
              </a:rPr>
              <a:t> c’est une ligne unissant les points </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bas d’une vallée , le lit de la rivière</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L’interfluve : c’est l’espace entre deux</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talwegs .</a:t>
            </a:r>
            <a:r>
              <a:rPr lang="fr-FR" sz="2800" dirty="0" smtClean="0">
                <a:solidFill>
                  <a:schemeClr val="bg1"/>
                </a:solidFill>
                <a:latin typeface="Arial Black" pitchFamily="34" charset="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6050" y="285728"/>
            <a:ext cx="3929090" cy="571504"/>
          </a:xfrm>
        </p:spPr>
        <p:txBody>
          <a:bodyPr>
            <a:normAutofit/>
          </a:bodyPr>
          <a:lstStyle/>
          <a:p>
            <a:pPr algn="ctr"/>
            <a:r>
              <a:rPr lang="fr-FR" sz="3200" b="1" dirty="0" smtClean="0">
                <a:effectLst>
                  <a:outerShdw blurRad="38100" dist="38100" dir="2700000" algn="tl">
                    <a:srgbClr val="000000">
                      <a:alpha val="43137"/>
                    </a:srgbClr>
                  </a:outerShdw>
                </a:effectLst>
              </a:rPr>
              <a:t>Un plateau</a:t>
            </a:r>
            <a:endParaRPr lang="fr-FR" sz="3200" b="1" dirty="0">
              <a:effectLst>
                <a:outerShdw blurRad="38100" dist="38100" dir="2700000" algn="tl">
                  <a:srgbClr val="000000">
                    <a:alpha val="43137"/>
                  </a:srgbClr>
                </a:outerShdw>
              </a:effectLst>
            </a:endParaRPr>
          </a:p>
        </p:txBody>
      </p:sp>
      <p:pic>
        <p:nvPicPr>
          <p:cNvPr id="4" name="Picture 2" descr="C:\Users\Pc\Desktop\Fin Octobre\plateau 1.jpg"/>
          <p:cNvPicPr>
            <a:picLocks noGrp="1" noChangeAspect="1" noChangeArrowheads="1"/>
          </p:cNvPicPr>
          <p:nvPr>
            <p:ph idx="1"/>
          </p:nvPr>
        </p:nvPicPr>
        <p:blipFill>
          <a:blip r:embed="rId2"/>
          <a:srcRect/>
          <a:stretch>
            <a:fillRect/>
          </a:stretch>
        </p:blipFill>
        <p:spPr bwMode="auto">
          <a:xfrm>
            <a:off x="457200" y="928670"/>
            <a:ext cx="8229600" cy="550072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71736" y="285728"/>
            <a:ext cx="4143404" cy="571504"/>
          </a:xfrm>
        </p:spPr>
        <p:txBody>
          <a:bodyPr>
            <a:normAutofit/>
          </a:bodyPr>
          <a:lstStyle/>
          <a:p>
            <a:pPr algn="ctr"/>
            <a:r>
              <a:rPr lang="fr-FR" sz="3200" b="1" dirty="0" smtClean="0">
                <a:effectLst>
                  <a:outerShdw blurRad="38100" dist="38100" dir="2700000" algn="tl">
                    <a:srgbClr val="000000">
                      <a:alpha val="43137"/>
                    </a:srgbClr>
                  </a:outerShdw>
                </a:effectLst>
              </a:rPr>
              <a:t>Une vallée</a:t>
            </a:r>
            <a:endParaRPr lang="fr-FR" sz="3200" b="1" dirty="0">
              <a:effectLst>
                <a:outerShdw blurRad="38100" dist="38100" dir="2700000" algn="tl">
                  <a:srgbClr val="000000">
                    <a:alpha val="43137"/>
                  </a:srgbClr>
                </a:outerShdw>
              </a:effectLst>
            </a:endParaRPr>
          </a:p>
        </p:txBody>
      </p:sp>
      <p:pic>
        <p:nvPicPr>
          <p:cNvPr id="4" name="Picture 2" descr="C:\Users\Pc\Desktop\Fin Octobre\vallée.jpg"/>
          <p:cNvPicPr>
            <a:picLocks noGrp="1" noChangeAspect="1" noChangeArrowheads="1"/>
          </p:cNvPicPr>
          <p:nvPr>
            <p:ph idx="1"/>
          </p:nvPr>
        </p:nvPicPr>
        <p:blipFill>
          <a:blip r:embed="rId2"/>
          <a:srcRect/>
          <a:stretch>
            <a:fillRect/>
          </a:stretch>
        </p:blipFill>
        <p:spPr bwMode="auto">
          <a:xfrm>
            <a:off x="525066" y="928688"/>
            <a:ext cx="8093868" cy="53959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214414" y="285728"/>
            <a:ext cx="7000892" cy="7858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p>
        </p:txBody>
      </p:sp>
      <p:sp>
        <p:nvSpPr>
          <p:cNvPr id="8194" name="Rectangle 2"/>
          <p:cNvSpPr>
            <a:spLocks noGrp="1" noChangeArrowheads="1"/>
          </p:cNvSpPr>
          <p:nvPr>
            <p:ph type="subTitle" idx="1"/>
          </p:nvPr>
        </p:nvSpPr>
        <p:spPr bwMode="auto">
          <a:xfrm>
            <a:off x="285720" y="4500570"/>
            <a:ext cx="857256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1"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Versant </a:t>
            </a:r>
            <a:r>
              <a:rPr kumimoji="0" lang="fr-FR" sz="2800" b="0" i="0"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a:t>
            </a:r>
            <a:r>
              <a:rPr kumimoji="0" lang="fr-FR" sz="2800" b="0" i="1" u="none" strike="noStrike" cap="none" normalizeH="0" baseline="0" dirty="0" smtClean="0">
                <a:ln>
                  <a:noFill/>
                </a:ln>
                <a:solidFill>
                  <a:srgbClr val="FFFF00"/>
                </a:solidFill>
                <a:effectLst/>
                <a:latin typeface="Arial Black" pitchFamily="34" charset="0"/>
                <a:ea typeface="Times New Roman" pitchFamily="18" charset="0"/>
                <a:cs typeface="Arial" pitchFamily="34" charset="0"/>
              </a:rPr>
              <a:t> </a:t>
            </a:r>
            <a:r>
              <a:rPr kumimoji="0" lang="fr-FR" sz="2800" b="0" i="0" u="none" strike="noStrike" cap="none" normalizeH="0" baseline="0" dirty="0" smtClean="0">
                <a:ln>
                  <a:noFill/>
                </a:ln>
                <a:effectLst/>
                <a:latin typeface="Arial Black" pitchFamily="34" charset="0"/>
                <a:ea typeface="Times New Roman" pitchFamily="18" charset="0"/>
                <a:cs typeface="Arial" pitchFamily="34" charset="0"/>
              </a:rPr>
              <a:t>surface inclinée dominant le talweg d'une vallée. La pente d'un versant se caractérise par sa valeur  (° ou %) et sa forme ( concave, convexe, rectiligne).</a:t>
            </a:r>
            <a:endParaRPr kumimoji="0" lang="fr-FR" sz="2800" b="0" i="0" u="none" strike="noStrike" cap="none" normalizeH="0" baseline="0" dirty="0" smtClean="0">
              <a:ln>
                <a:noFill/>
              </a:ln>
              <a:effectLst/>
              <a:latin typeface="Arial" pitchFamily="34" charset="0"/>
              <a:cs typeface="Arial" pitchFamily="34" charset="0"/>
            </a:endParaRPr>
          </a:p>
        </p:txBody>
      </p:sp>
      <p:sp>
        <p:nvSpPr>
          <p:cNvPr id="6" name="Rectangle 5"/>
          <p:cNvSpPr/>
          <p:nvPr/>
        </p:nvSpPr>
        <p:spPr>
          <a:xfrm>
            <a:off x="285720" y="1214422"/>
            <a:ext cx="8286808" cy="3108543"/>
          </a:xfrm>
          <a:prstGeom prst="rect">
            <a:avLst/>
          </a:prstGeom>
        </p:spPr>
        <p:txBody>
          <a:bodyPr wrap="square">
            <a:spAutoFit/>
          </a:bodyPr>
          <a:lstStyle/>
          <a:p>
            <a:pPr lvl="0" algn="just" eaLnBrk="0" fontAlgn="base" hangingPunct="0">
              <a:spcBef>
                <a:spcPct val="0"/>
              </a:spcBef>
              <a:spcAft>
                <a:spcPct val="0"/>
              </a:spcAft>
            </a:pPr>
            <a:r>
              <a:rPr lang="fr-FR" sz="2400" dirty="0" smtClean="0">
                <a:solidFill>
                  <a:srgbClr val="FFFF00"/>
                </a:solidFill>
                <a:latin typeface="Arial Black" pitchFamily="34" charset="0"/>
                <a:ea typeface="Times New Roman" pitchFamily="18" charset="0"/>
                <a:cs typeface="Arial" pitchFamily="34" charset="0"/>
              </a:rPr>
              <a:t>l’interfluve</a:t>
            </a:r>
            <a:r>
              <a:rPr lang="fr-FR" sz="2800" dirty="0" smtClean="0">
                <a:solidFill>
                  <a:srgbClr val="FFFF00"/>
                </a:solidFill>
                <a:latin typeface="Arial Black" pitchFamily="34" charset="0"/>
                <a:ea typeface="Times New Roman" pitchFamily="18" charset="0"/>
                <a:cs typeface="Arial" pitchFamily="34" charset="0"/>
              </a:rPr>
              <a:t> </a:t>
            </a:r>
            <a:r>
              <a:rPr lang="fr-FR" sz="2800" dirty="0" smtClean="0">
                <a:latin typeface="Arial Black" pitchFamily="34" charset="0"/>
                <a:ea typeface="Times New Roman" pitchFamily="18" charset="0"/>
                <a:cs typeface="Arial" pitchFamily="34" charset="0"/>
              </a:rPr>
              <a:t>comprend lui-même un sommet</a:t>
            </a:r>
          </a:p>
          <a:p>
            <a:pPr lvl="0" algn="just" eaLnBrk="0" fontAlgn="base" hangingPunct="0">
              <a:spcBef>
                <a:spcPct val="0"/>
              </a:spcBef>
              <a:spcAft>
                <a:spcPct val="0"/>
              </a:spcAft>
            </a:pPr>
            <a:r>
              <a:rPr lang="fr-FR" sz="2800" dirty="0" smtClean="0">
                <a:latin typeface="Arial Black" pitchFamily="34" charset="0"/>
                <a:ea typeface="Times New Roman" pitchFamily="18" charset="0"/>
                <a:cs typeface="Arial" pitchFamily="34" charset="0"/>
              </a:rPr>
              <a:t> et deux versants. </a:t>
            </a:r>
          </a:p>
          <a:p>
            <a:pPr algn="just" fontAlgn="base">
              <a:spcBef>
                <a:spcPct val="0"/>
              </a:spcBef>
              <a:spcAft>
                <a:spcPct val="0"/>
              </a:spcAft>
            </a:pPr>
            <a:r>
              <a:rPr lang="fr-FR" sz="2800" dirty="0" smtClean="0">
                <a:latin typeface="Arial Black" pitchFamily="34" charset="0"/>
                <a:ea typeface="Times New Roman" pitchFamily="18" charset="0"/>
                <a:cs typeface="Arial" pitchFamily="34" charset="0"/>
              </a:rPr>
              <a:t>C’est un relief compris entre deux vallées. Relief résultant du recoupement de deux versants  le long d'une ligne de points hauts, la ligne  de crête (ensemble des points hauts d'un interfluve).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85720" y="3429000"/>
            <a:ext cx="857176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defTabSz="914400" fontAlgn="base">
              <a:lnSpc>
                <a:spcPct val="100000"/>
              </a:lnSpc>
              <a:spcBef>
                <a:spcPct val="0"/>
              </a:spcBef>
              <a:spcAft>
                <a:spcPct val="0"/>
              </a:spcAft>
              <a:tabLst/>
            </a:pPr>
            <a:endParaRPr lang="fr-FR" sz="2400" dirty="0" smtClean="0">
              <a:solidFill>
                <a:srgbClr val="C00000"/>
              </a:solidFill>
              <a:latin typeface="Arial Black" pitchFamily="34" charset="0"/>
              <a:ea typeface="Times New Roman" pitchFamily="18" charset="0"/>
              <a:cs typeface="Arial" pitchFamily="34" charset="0"/>
            </a:endParaRPr>
          </a:p>
          <a:p>
            <a:pPr lvl="0" algn="just" defTabSz="914400" fontAlgn="base">
              <a:lnSpc>
                <a:spcPct val="100000"/>
              </a:lnSpc>
              <a:spcBef>
                <a:spcPct val="0"/>
              </a:spcBef>
              <a:spcAft>
                <a:spcPct val="0"/>
              </a:spcAft>
              <a:tabLst/>
            </a:pPr>
            <a:r>
              <a:rPr lang="fr-FR" sz="2400" dirty="0" smtClean="0">
                <a:solidFill>
                  <a:srgbClr val="FFFF00"/>
                </a:solidFill>
                <a:latin typeface="Arial Black" pitchFamily="34" charset="0"/>
                <a:ea typeface="Times New Roman" pitchFamily="18" charset="0"/>
                <a:cs typeface="Arial" pitchFamily="34" charset="0"/>
              </a:rPr>
              <a:t>Colline : </a:t>
            </a:r>
            <a:r>
              <a:rPr lang="fr-FR" sz="2400" dirty="0" smtClean="0">
                <a:latin typeface="Arial Black" pitchFamily="34" charset="0"/>
                <a:ea typeface="Times New Roman" pitchFamily="18" charset="0"/>
                <a:cs typeface="Arial" pitchFamily="34" charset="0"/>
              </a:rPr>
              <a:t>relief de faible énergie, plus ou moins </a:t>
            </a:r>
          </a:p>
          <a:p>
            <a:pPr lvl="0" algn="just" defTabSz="914400" fontAlgn="base">
              <a:lnSpc>
                <a:spcPct val="100000"/>
              </a:lnSpc>
              <a:spcBef>
                <a:spcPct val="0"/>
              </a:spcBef>
              <a:spcAft>
                <a:spcPct val="0"/>
              </a:spcAft>
              <a:tabLst/>
            </a:pPr>
            <a:r>
              <a:rPr lang="fr-FR" sz="2400" dirty="0" smtClean="0">
                <a:latin typeface="Arial Black" pitchFamily="34" charset="0"/>
                <a:ea typeface="Times New Roman" pitchFamily="18" charset="0"/>
                <a:cs typeface="Arial" pitchFamily="34" charset="0"/>
              </a:rPr>
              <a:t>circulaire, à sommet arrondi et à versants en pente douce.</a:t>
            </a:r>
          </a:p>
        </p:txBody>
      </p:sp>
      <p:sp>
        <p:nvSpPr>
          <p:cNvPr id="7" name="Rectangle 3"/>
          <p:cNvSpPr>
            <a:spLocks noChangeArrowheads="1"/>
          </p:cNvSpPr>
          <p:nvPr/>
        </p:nvSpPr>
        <p:spPr bwMode="auto">
          <a:xfrm>
            <a:off x="285720" y="1285860"/>
            <a:ext cx="84296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2800" dirty="0" smtClean="0">
                <a:solidFill>
                  <a:srgbClr val="FFFF00"/>
                </a:solidFill>
                <a:latin typeface="Arial Black" pitchFamily="34" charset="0"/>
                <a:ea typeface="Times New Roman" pitchFamily="18" charset="0"/>
                <a:cs typeface="Arial" pitchFamily="34" charset="0"/>
              </a:rPr>
              <a:t>Vallée :</a:t>
            </a:r>
            <a:r>
              <a:rPr lang="fr-FR" sz="2800" dirty="0" smtClean="0">
                <a:solidFill>
                  <a:schemeClr val="bg1"/>
                </a:solidFill>
                <a:latin typeface="Arial Black" pitchFamily="34" charset="0"/>
                <a:ea typeface="Times New Roman" pitchFamily="18" charset="0"/>
                <a:cs typeface="Arial" pitchFamily="34" charset="0"/>
              </a:rPr>
              <a:t> </a:t>
            </a:r>
            <a:r>
              <a:rPr lang="fr-FR" sz="2800" dirty="0" smtClean="0">
                <a:latin typeface="Arial Black" pitchFamily="34" charset="0"/>
                <a:ea typeface="Times New Roman" pitchFamily="18" charset="0"/>
                <a:cs typeface="Arial" pitchFamily="34" charset="0"/>
              </a:rPr>
              <a:t>sillon incliné résultant du recoupement de  deux versants le long d'une ligne de  points bas. Cette ligne s'appelle le talweg. </a:t>
            </a:r>
          </a:p>
        </p:txBody>
      </p:sp>
      <p:sp>
        <p:nvSpPr>
          <p:cNvPr id="8" name="Rectangle à coins arrondis 7"/>
          <p:cNvSpPr/>
          <p:nvPr/>
        </p:nvSpPr>
        <p:spPr>
          <a:xfrm>
            <a:off x="1214414" y="142852"/>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142845" y="1357298"/>
            <a:ext cx="8858312"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Le sommet d’un interfluve peut être assimilé à une ligne qui partagent les  eaux de pluie tombées et qu’on appelle parfois ligne de crête</a:t>
            </a:r>
          </a:p>
        </p:txBody>
      </p:sp>
      <p:sp>
        <p:nvSpPr>
          <p:cNvPr id="24578" name="Rectangle 2"/>
          <p:cNvSpPr>
            <a:spLocks noChangeArrowheads="1"/>
          </p:cNvSpPr>
          <p:nvPr/>
        </p:nvSpPr>
        <p:spPr bwMode="auto">
          <a:xfrm>
            <a:off x="142844" y="3357562"/>
            <a:ext cx="8752396"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Le modelé en talweg et interfluve est le </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résultat du travail </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de l’érosion ,le travail des agents d’érosion </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n’a pas commencé</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 sur une surface plane , puisque  les forces </a:t>
            </a:r>
          </a:p>
        </p:txBody>
      </p:sp>
      <p:sp>
        <p:nvSpPr>
          <p:cNvPr id="6" name="Rectangle à coins arrondis 5"/>
          <p:cNvSpPr/>
          <p:nvPr/>
        </p:nvSpPr>
        <p:spPr>
          <a:xfrm>
            <a:off x="1571604" y="357166"/>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44" y="1500174"/>
            <a:ext cx="8501122" cy="2246769"/>
          </a:xfrm>
          <a:prstGeom prst="rect">
            <a:avLst/>
          </a:prstGeom>
        </p:spPr>
        <p:txBody>
          <a:bodyPr wrap="square">
            <a:spAutoFit/>
          </a:bodyPr>
          <a:lstStyle/>
          <a:p>
            <a:pPr lvl="0" algn="just" fontAlgn="base">
              <a:spcBef>
                <a:spcPct val="0"/>
              </a:spcBef>
              <a:spcAft>
                <a:spcPct val="0"/>
              </a:spcAft>
            </a:pPr>
            <a:r>
              <a:rPr lang="fr-FR" sz="2800" dirty="0" smtClean="0">
                <a:latin typeface="Arial Black" pitchFamily="34" charset="0"/>
                <a:ea typeface="Times New Roman" pitchFamily="18" charset="0"/>
                <a:cs typeface="Arial" pitchFamily="34" charset="0"/>
              </a:rPr>
              <a:t>qui ont soulevé ou  plissé la surface terrestre ( on les appelle les forces tectoniques  ,  ils ont crée des hauts et des bas , l’érosion aménage les reliefs crées par la tectonique </a:t>
            </a:r>
          </a:p>
        </p:txBody>
      </p:sp>
      <p:sp>
        <p:nvSpPr>
          <p:cNvPr id="27649" name="Rectangle 1"/>
          <p:cNvSpPr>
            <a:spLocks noChangeArrowheads="1"/>
          </p:cNvSpPr>
          <p:nvPr/>
        </p:nvSpPr>
        <p:spPr bwMode="auto">
          <a:xfrm>
            <a:off x="285720" y="4071942"/>
            <a:ext cx="8714822" cy="224676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solidFill>
                  <a:srgbClr val="FFFF00"/>
                </a:solidFill>
                <a:latin typeface="Arial Black" pitchFamily="34" charset="0"/>
                <a:ea typeface="Times New Roman" pitchFamily="18" charset="0"/>
                <a:cs typeface="Arial" pitchFamily="34" charset="0"/>
              </a:rPr>
              <a:t>Rupture de pente : </a:t>
            </a:r>
            <a:r>
              <a:rPr lang="fr-FR" sz="2800" dirty="0" smtClean="0">
                <a:latin typeface="Arial Black" pitchFamily="34" charset="0"/>
                <a:ea typeface="Times New Roman" pitchFamily="18" charset="0"/>
                <a:cs typeface="Arial" pitchFamily="34" charset="0"/>
              </a:rPr>
              <a:t>changement brutal de la</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 valeur de la  pente d'un versant sans </a:t>
            </a:r>
          </a:p>
          <a:p>
            <a:pPr marL="0" marR="0" lvl="0" indent="0" algn="just" defTabSz="914400" rtl="0" eaLnBrk="1" fontAlgn="base" latinLnBrk="0" hangingPunct="1">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changement de sens.</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solidFill>
                  <a:srgbClr val="FFFF00"/>
                </a:solidFill>
                <a:latin typeface="Arial Black" pitchFamily="34" charset="0"/>
                <a:ea typeface="Times New Roman" pitchFamily="18" charset="0"/>
                <a:cs typeface="Arial" pitchFamily="34" charset="0"/>
              </a:rPr>
              <a:t>Replat : </a:t>
            </a:r>
            <a:r>
              <a:rPr lang="fr-FR" sz="2800" dirty="0" smtClean="0">
                <a:latin typeface="Arial Black" pitchFamily="34" charset="0"/>
                <a:ea typeface="Times New Roman" pitchFamily="18" charset="0"/>
                <a:cs typeface="Arial" pitchFamily="34" charset="0"/>
              </a:rPr>
              <a:t>espace limité par deux ruptures</a:t>
            </a:r>
          </a:p>
          <a:p>
            <a:pPr marL="0" marR="0" lvl="0" indent="0" algn="just" defTabSz="914400" rtl="0" eaLnBrk="0" fontAlgn="base" latinLnBrk="0" hangingPunct="0">
              <a:lnSpc>
                <a:spcPct val="100000"/>
              </a:lnSpc>
              <a:spcBef>
                <a:spcPct val="0"/>
              </a:spcBef>
              <a:spcAft>
                <a:spcPct val="0"/>
              </a:spcAft>
              <a:buClrTx/>
              <a:buSzTx/>
              <a:buFontTx/>
              <a:buNone/>
              <a:tabLst/>
            </a:pPr>
            <a:r>
              <a:rPr lang="fr-FR" sz="2800" dirty="0" smtClean="0">
                <a:latin typeface="Arial Black" pitchFamily="34" charset="0"/>
                <a:ea typeface="Times New Roman" pitchFamily="18" charset="0"/>
                <a:cs typeface="Arial" pitchFamily="34" charset="0"/>
              </a:rPr>
              <a:t> de pente au sein d'un versant.</a:t>
            </a:r>
          </a:p>
        </p:txBody>
      </p:sp>
      <p:sp>
        <p:nvSpPr>
          <p:cNvPr id="7" name="Rectangle à coins arrondis 6"/>
          <p:cNvSpPr/>
          <p:nvPr/>
        </p:nvSpPr>
        <p:spPr>
          <a:xfrm>
            <a:off x="1428728" y="357166"/>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srcRect/>
          <a:stretch>
            <a:fillRect/>
          </a:stretch>
        </p:blipFill>
        <p:spPr bwMode="auto">
          <a:xfrm>
            <a:off x="1214414" y="1214422"/>
            <a:ext cx="6643734" cy="5500726"/>
          </a:xfrm>
          <a:prstGeom prst="rect">
            <a:avLst/>
          </a:prstGeom>
          <a:noFill/>
          <a:ln w="9525">
            <a:noFill/>
            <a:miter lim="800000"/>
            <a:headEnd/>
            <a:tailEnd/>
          </a:ln>
        </p:spPr>
      </p:pic>
      <p:sp>
        <p:nvSpPr>
          <p:cNvPr id="7" name="Rectangle à coins arrondis 6"/>
          <p:cNvSpPr/>
          <p:nvPr/>
        </p:nvSpPr>
        <p:spPr>
          <a:xfrm>
            <a:off x="1428728" y="0"/>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 La projection des courbes de niveaux </a:t>
            </a:r>
            <a:endParaRPr lang="fr-FR" sz="28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p:nvPr/>
        </p:nvPicPr>
        <p:blipFill>
          <a:blip r:embed="rId2"/>
          <a:srcRect/>
          <a:stretch>
            <a:fillRect/>
          </a:stretch>
        </p:blipFill>
        <p:spPr bwMode="auto">
          <a:xfrm>
            <a:off x="0" y="1357298"/>
            <a:ext cx="9144000" cy="5214974"/>
          </a:xfrm>
          <a:prstGeom prst="rect">
            <a:avLst/>
          </a:prstGeom>
          <a:noFill/>
          <a:ln w="9525">
            <a:noFill/>
            <a:miter lim="800000"/>
            <a:headEnd/>
            <a:tailEnd/>
          </a:ln>
        </p:spPr>
      </p:pic>
      <p:sp>
        <p:nvSpPr>
          <p:cNvPr id="6" name="Rectangle à coins arrondis 5"/>
          <p:cNvSpPr/>
          <p:nvPr/>
        </p:nvSpPr>
        <p:spPr>
          <a:xfrm>
            <a:off x="2214546" y="142852"/>
            <a:ext cx="5429288" cy="785818"/>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Les </a:t>
            </a:r>
            <a:r>
              <a:rPr lang="fr-FR" sz="2800" b="1" i="1" dirty="0" smtClean="0">
                <a:solidFill>
                  <a:srgbClr val="C00000"/>
                </a:solidFill>
                <a:effectLst>
                  <a:outerShdw blurRad="38100" dist="38100" dir="2700000" algn="tl">
                    <a:srgbClr val="000000">
                      <a:alpha val="43137"/>
                    </a:srgbClr>
                  </a:outerShdw>
                </a:effectLst>
                <a:latin typeface="+mj-lt"/>
                <a:ea typeface="Times New Roman" pitchFamily="18" charset="0"/>
                <a:cs typeface="Arial" pitchFamily="34" charset="0"/>
              </a:rPr>
              <a:t>Courbes de niveau</a:t>
            </a:r>
            <a:endParaRPr lang="fr-FR" sz="2800" b="1" dirty="0" smtClean="0">
              <a:solidFill>
                <a:srgbClr val="C00000"/>
              </a:solidFill>
              <a:effectLst>
                <a:outerShdw blurRad="38100" dist="38100" dir="2700000" algn="tl">
                  <a:srgbClr val="000000">
                    <a:alpha val="43137"/>
                  </a:srgbClr>
                </a:outerShdw>
              </a:effectLst>
              <a:latin typeface="+mj-lt"/>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p:nvPr/>
        </p:nvPicPr>
        <p:blipFill>
          <a:blip r:embed="rId2">
            <a:lum contrast="20000"/>
          </a:blip>
          <a:srcRect/>
          <a:stretch>
            <a:fillRect/>
          </a:stretch>
        </p:blipFill>
        <p:spPr bwMode="auto">
          <a:xfrm>
            <a:off x="214282" y="1214422"/>
            <a:ext cx="8501122" cy="5429288"/>
          </a:xfrm>
          <a:prstGeom prst="rect">
            <a:avLst/>
          </a:prstGeom>
          <a:noFill/>
          <a:ln w="9525">
            <a:noFill/>
            <a:miter lim="800000"/>
            <a:headEnd/>
            <a:tailEnd/>
          </a:ln>
        </p:spPr>
      </p:pic>
      <p:sp>
        <p:nvSpPr>
          <p:cNvPr id="7" name="Rectangle à coins arrondis 6"/>
          <p:cNvSpPr/>
          <p:nvPr/>
        </p:nvSpPr>
        <p:spPr>
          <a:xfrm>
            <a:off x="1500166" y="0"/>
            <a:ext cx="6286544" cy="10001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fr-FR" sz="3200" i="1" dirty="0" smtClean="0">
                <a:solidFill>
                  <a:srgbClr val="C00000"/>
                </a:solidFill>
                <a:latin typeface="Arial Black" pitchFamily="34" charset="0"/>
                <a:ea typeface="Times New Roman" pitchFamily="18" charset="0"/>
                <a:cs typeface="Arial" pitchFamily="34" charset="0"/>
              </a:rPr>
              <a:t>Les Formes Élémentaires</a:t>
            </a:r>
            <a:endParaRPr lang="fr-FR" sz="3200"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444</TotalTime>
  <Words>364</Words>
  <Application>Microsoft Office PowerPoint</Application>
  <PresentationFormat>Affichage à l'écran (4:3)</PresentationFormat>
  <Paragraphs>54</Paragraphs>
  <Slides>21</Slides>
  <Notes>0</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Une montagne</vt:lpstr>
      <vt:lpstr>Une vallée</vt:lpstr>
      <vt:lpstr>Ligne de crête</vt:lpstr>
      <vt:lpstr>     un plateau</vt:lpstr>
      <vt:lpstr>Une plaine</vt:lpstr>
      <vt:lpstr>Un plateau</vt:lpstr>
      <vt:lpstr>Une vallée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Pc</cp:lastModifiedBy>
  <cp:revision>55</cp:revision>
  <dcterms:created xsi:type="dcterms:W3CDTF">2016-10-09T06:26:05Z</dcterms:created>
  <dcterms:modified xsi:type="dcterms:W3CDTF">2021-01-01T12:43:07Z</dcterms:modified>
</cp:coreProperties>
</file>