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3" r:id="rId2"/>
    <p:sldId id="269" r:id="rId3"/>
    <p:sldId id="270" r:id="rId4"/>
    <p:sldId id="271" r:id="rId5"/>
    <p:sldId id="272" r:id="rId6"/>
    <p:sldId id="260" r:id="rId7"/>
    <p:sldId id="264" r:id="rId8"/>
    <p:sldId id="267" r:id="rId9"/>
    <p:sldId id="266" r:id="rId10"/>
    <p:sldId id="265" r:id="rId11"/>
    <p:sldId id="262"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367FD-F241-4C73-95A4-333A45C124D1}" type="datetimeFigureOut">
              <a:rPr lang="fr-FR" smtClean="0"/>
              <a:pPr/>
              <a:t>04/01/2021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0952F9-C6E3-49FB-A725-AE1C305F42CC}"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ED66524-12F3-49EF-B29C-2B82207A7A84}"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8E5989-C4BB-43D3-B817-DECB7F92EF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D66524-12F3-49EF-B29C-2B82207A7A84}" type="datetimeFigureOut">
              <a:rPr lang="fr-FR" smtClean="0"/>
              <a:pPr/>
              <a:t>04/01/2021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E5989-C4BB-43D3-B817-DECB7F92EF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4638"/>
            <a:ext cx="8115328" cy="868346"/>
          </a:xfrm>
        </p:spPr>
        <p:txBody>
          <a:bodyPr>
            <a:normAutofit/>
          </a:bodyPr>
          <a:lstStyle/>
          <a:p>
            <a:r>
              <a:rPr lang="fr-FR" sz="3200" b="1" dirty="0" smtClean="0">
                <a:solidFill>
                  <a:srgbClr val="FF0000"/>
                </a:solidFill>
                <a:effectLst>
                  <a:outerShdw blurRad="38100" dist="38100" dir="2700000" algn="tl">
                    <a:srgbClr val="000000">
                      <a:alpha val="43137"/>
                    </a:srgbClr>
                  </a:outerShdw>
                </a:effectLst>
              </a:rPr>
              <a:t>Réseaux géodésiques et systèmes de référence</a:t>
            </a:r>
            <a:endParaRPr lang="fr-FR" sz="3200"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214422"/>
            <a:ext cx="8229600" cy="4911741"/>
          </a:xfrm>
        </p:spPr>
        <p:txBody>
          <a:bodyPr/>
          <a:lstStyle/>
          <a:p>
            <a:r>
              <a:rPr lang="fr-FR" sz="3600" dirty="0" smtClean="0"/>
              <a:t>C’est un système de repérage grâce auquel il est possible de situer un événement dans l’espace et le temps. Pour nos besoins, un tel référentiel s’appelle un système de référence terrestre, aussi connu sous le nom de système de référence géodésique.</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Réseau géodésique français (RGF) 1993</a:t>
            </a:r>
            <a:r>
              <a:rPr lang="fr-FR" dirty="0" smtClean="0"/>
              <a:t> : France, basé sur l'ellipsoïde IAG-GRS80. Officiel depuis 2000.</a:t>
            </a:r>
          </a:p>
          <a:p>
            <a:r>
              <a:rPr lang="fr-FR" dirty="0" smtClean="0"/>
              <a:t>- </a:t>
            </a:r>
            <a:r>
              <a:rPr lang="fr-FR" b="1" dirty="0" err="1" smtClean="0"/>
              <a:t>European</a:t>
            </a:r>
            <a:r>
              <a:rPr lang="fr-FR" b="1" dirty="0" smtClean="0"/>
              <a:t> </a:t>
            </a:r>
            <a:r>
              <a:rPr lang="fr-FR" b="1" dirty="0" err="1" smtClean="0"/>
              <a:t>Datum</a:t>
            </a:r>
            <a:r>
              <a:rPr lang="fr-FR" b="1" dirty="0" smtClean="0"/>
              <a:t> (ED) 50 : système européen</a:t>
            </a:r>
            <a:r>
              <a:rPr lang="fr-FR" dirty="0" smtClean="0"/>
              <a:t>, basé sur l'ellipsoïde </a:t>
            </a:r>
            <a:r>
              <a:rPr lang="fr-FR" dirty="0" err="1" smtClean="0"/>
              <a:t>Hayford</a:t>
            </a:r>
            <a:r>
              <a:rPr lang="fr-FR" dirty="0" smtClean="0"/>
              <a:t> 1909. Anciennement utilisé en Europe.</a:t>
            </a:r>
          </a:p>
          <a:p>
            <a:r>
              <a:rPr lang="fr-FR" b="1" dirty="0" smtClean="0"/>
              <a:t>ETRS89: </a:t>
            </a:r>
            <a:r>
              <a:rPr lang="fr-FR" dirty="0" smtClean="0"/>
              <a:t>basé sur IAG-GRS80. Officiel en Europe.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r>
              <a:rPr lang="fr-FR" b="1" dirty="0" smtClean="0"/>
              <a:t>World </a:t>
            </a:r>
            <a:r>
              <a:rPr lang="fr-FR" b="1" dirty="0" err="1" smtClean="0"/>
              <a:t>Geodetic</a:t>
            </a:r>
            <a:r>
              <a:rPr lang="fr-FR" b="1" dirty="0" smtClean="0"/>
              <a:t> System (WGS84)</a:t>
            </a:r>
            <a:r>
              <a:rPr lang="fr-FR" dirty="0" smtClean="0"/>
              <a:t> : système mondial (pas de point fondamental), mis au point par le Département de la Défense des États-Unis et utilisé par le GPS, basé sur l'ellipsoïde WGS84. Peu Précis. </a:t>
            </a:r>
          </a:p>
          <a:p>
            <a:r>
              <a:rPr lang="fr-FR" dirty="0" smtClean="0"/>
              <a:t>Les latitudes et longitudes sont donc différentes dans tous ces systèmes, plusieurs centaines de mètres quand on a parle des anciens systèmes (comme NTF).</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57298"/>
            <a:ext cx="8229600" cy="4768865"/>
          </a:xfrm>
        </p:spPr>
        <p:txBody>
          <a:bodyPr/>
          <a:lstStyle/>
          <a:p>
            <a:r>
              <a:rPr lang="fr-FR" b="1" dirty="0" smtClean="0">
                <a:solidFill>
                  <a:srgbClr val="FF0000"/>
                </a:solidFill>
                <a:effectLst>
                  <a:outerShdw blurRad="38100" dist="38100" dir="2700000" algn="tl">
                    <a:srgbClr val="000000">
                      <a:alpha val="43137"/>
                    </a:srgbClr>
                  </a:outerShdw>
                </a:effectLst>
              </a:rPr>
              <a:t>Conclusion:</a:t>
            </a:r>
            <a:r>
              <a:rPr lang="fr-FR" dirty="0" smtClean="0"/>
              <a:t> </a:t>
            </a:r>
            <a:r>
              <a:rPr lang="fr-FR" b="1" dirty="0" smtClean="0"/>
              <a:t>Quand on donne ou reçoit des latitudes, longitudes, il faut toujours préciser ou connaître le système de référence.</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274638"/>
            <a:ext cx="7758138" cy="511156"/>
          </a:xfrm>
        </p:spPr>
        <p:txBody>
          <a:bodyPr>
            <a:noAutofit/>
          </a:bodyPr>
          <a:lstStyle/>
          <a:p>
            <a:r>
              <a:rPr lang="fr-FR" sz="3600" b="1" dirty="0" smtClean="0">
                <a:solidFill>
                  <a:srgbClr val="FF0000"/>
                </a:solidFill>
                <a:effectLst>
                  <a:outerShdw blurRad="38100" dist="38100" dir="2700000" algn="tl">
                    <a:srgbClr val="000000">
                      <a:alpha val="43137"/>
                    </a:srgbClr>
                  </a:outerShdw>
                </a:effectLst>
              </a:rPr>
              <a:t>Projections cartographiques</a:t>
            </a:r>
            <a:endParaRPr lang="fr-FR" sz="36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857232"/>
            <a:ext cx="8229600" cy="5268931"/>
          </a:xfrm>
        </p:spPr>
        <p:txBody>
          <a:bodyPr/>
          <a:lstStyle/>
          <a:p>
            <a:pPr>
              <a:buNone/>
            </a:pPr>
            <a:r>
              <a:rPr lang="fr-FR" dirty="0" smtClean="0"/>
              <a:t>En Géodésie : pour la transformation de la surface courbe de la terre en un plan , il est nécessaire de placer sur celui-ci des points géodésiques (repères) constituant "l'armature" des cartes.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r>
              <a:rPr lang="fr-FR" dirty="0" smtClean="0"/>
              <a:t>Cet ensemble de points est appelé </a:t>
            </a:r>
            <a:r>
              <a:rPr lang="fr-FR" b="1" dirty="0" smtClean="0"/>
              <a:t>le réseau géodésique</a:t>
            </a:r>
            <a:r>
              <a:rPr lang="fr-FR" dirty="0" smtClean="0"/>
              <a:t> (planimétrie (X, Y), altitude (Z))</a:t>
            </a:r>
          </a:p>
          <a:p>
            <a:r>
              <a:rPr lang="fr-FR" dirty="0" smtClean="0"/>
              <a:t>Des systèmes locaux sont adaptés à une région particulière du globe, tandis que des systèmes spatiaux sont définis et appliqués à de plus grandes étendues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buNone/>
            </a:pPr>
            <a:r>
              <a:rPr lang="fr-FR" b="1" u="sng" dirty="0" smtClean="0">
                <a:solidFill>
                  <a:srgbClr val="FF0000"/>
                </a:solidFill>
                <a:effectLst>
                  <a:outerShdw blurRad="38100" dist="38100" dir="2700000" algn="tl">
                    <a:srgbClr val="000000">
                      <a:alpha val="43137"/>
                    </a:srgbClr>
                  </a:outerShdw>
                </a:effectLst>
              </a:rPr>
              <a:t>Pour l'Europe</a:t>
            </a:r>
            <a:r>
              <a:rPr lang="fr-FR" dirty="0" smtClean="0"/>
              <a:t>: </a:t>
            </a:r>
          </a:p>
          <a:p>
            <a:pPr>
              <a:buNone/>
            </a:pPr>
            <a:r>
              <a:rPr lang="fr-FR" dirty="0" smtClean="0"/>
              <a:t>• Le système local Européen </a:t>
            </a:r>
            <a:r>
              <a:rPr lang="fr-FR" dirty="0" err="1" smtClean="0"/>
              <a:t>Datum</a:t>
            </a:r>
            <a:r>
              <a:rPr lang="fr-FR" dirty="0" smtClean="0"/>
              <a:t> 1950 (ED50) • Le système spatial Européen Terres trial Référence System 1989 (ETRS89).</a:t>
            </a:r>
          </a:p>
          <a:p>
            <a:pPr>
              <a:buNone/>
            </a:pPr>
            <a:r>
              <a:rPr lang="fr-FR" dirty="0" smtClean="0"/>
              <a:t> </a:t>
            </a:r>
            <a:r>
              <a:rPr lang="fr-FR" b="1" u="sng" dirty="0" smtClean="0">
                <a:solidFill>
                  <a:srgbClr val="FF0000"/>
                </a:solidFill>
                <a:effectLst>
                  <a:outerShdw blurRad="38100" dist="38100" dir="2700000" algn="tl">
                    <a:srgbClr val="000000">
                      <a:alpha val="43137"/>
                    </a:srgbClr>
                  </a:outerShdw>
                </a:effectLst>
              </a:rPr>
              <a:t>Au niveau mondial : </a:t>
            </a:r>
          </a:p>
          <a:p>
            <a:pPr>
              <a:buNone/>
            </a:pPr>
            <a:r>
              <a:rPr lang="fr-FR" dirty="0" smtClean="0"/>
              <a:t>• Le World Géodésique System 1984 (WGS84) </a:t>
            </a:r>
          </a:p>
          <a:p>
            <a:pPr>
              <a:buNone/>
            </a:pPr>
            <a:r>
              <a:rPr lang="fr-FR" dirty="0" smtClean="0"/>
              <a:t>• L'International Terres trial Référence System (ITRS)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r>
              <a:rPr lang="fr-FR" dirty="0" smtClean="0"/>
              <a:t> </a:t>
            </a:r>
            <a:r>
              <a:rPr lang="fr-FR" b="1" dirty="0" smtClean="0">
                <a:solidFill>
                  <a:srgbClr val="FF0000"/>
                </a:solidFill>
                <a:effectLst>
                  <a:outerShdw blurRad="38100" dist="38100" dir="2700000" algn="tl">
                    <a:srgbClr val="000000">
                      <a:alpha val="43137"/>
                    </a:srgbClr>
                  </a:outerShdw>
                </a:effectLst>
              </a:rPr>
              <a:t>L'ellipsoïde</a:t>
            </a:r>
            <a:r>
              <a:rPr lang="fr-FR" dirty="0" smtClean="0"/>
              <a:t>  : Une vingtaine d'ellipsoïdes différents ont été définis, adaptés chaque fois à une région donnée (ellipsoïdes locaux)</a:t>
            </a:r>
          </a:p>
          <a:p>
            <a:r>
              <a:rPr lang="fr-FR" dirty="0" smtClean="0"/>
              <a:t>Avec l'arrivée des satellites artificiels en géodésie, il a été possible d'établir un ellipsoïde global (mondial) utilisable sur toute la surface du globe.</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Pour un système de référence global, on précise l'origine du centre et </a:t>
            </a:r>
            <a:r>
              <a:rPr lang="fr-FR" dirty="0" smtClean="0"/>
              <a:t>l'ellipsoïde </a:t>
            </a:r>
            <a:r>
              <a:rPr lang="fr-FR" dirty="0" smtClean="0"/>
              <a:t>qui approxime au mieux le géoïde à l'échelle globale. </a:t>
            </a:r>
          </a:p>
          <a:p>
            <a:r>
              <a:rPr lang="fr-FR" dirty="0" smtClean="0"/>
              <a:t>Pour un système de référence local, on précise le point fondamental et l'ellipsoïde est proche du géoïde en ce point.</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r>
              <a:rPr lang="fr-FR" b="1" dirty="0" smtClean="0">
                <a:solidFill>
                  <a:srgbClr val="FF0000"/>
                </a:solidFill>
                <a:effectLst>
                  <a:outerShdw blurRad="38100" dist="38100" dir="2700000" algn="tl">
                    <a:srgbClr val="000000">
                      <a:alpha val="43137"/>
                    </a:srgbClr>
                  </a:outerShdw>
                </a:effectLst>
              </a:rPr>
              <a:t>Exemples de système de référence géographique</a:t>
            </a:r>
            <a:endParaRPr lang="fr-FR" dirty="0" smtClean="0">
              <a:solidFill>
                <a:srgbClr val="FF0000"/>
              </a:solidFill>
              <a:effectLst>
                <a:outerShdw blurRad="38100" dist="38100" dir="2700000" algn="tl">
                  <a:srgbClr val="000000">
                    <a:alpha val="43137"/>
                  </a:srgbClr>
                </a:outerShdw>
              </a:effectLst>
            </a:endParaRPr>
          </a:p>
          <a:p>
            <a:pPr>
              <a:buNone/>
            </a:pPr>
            <a:r>
              <a:rPr lang="fr-FR" dirty="0" smtClean="0"/>
              <a:t>                 </a:t>
            </a:r>
            <a:r>
              <a:rPr lang="fr-FR" dirty="0" smtClean="0">
                <a:solidFill>
                  <a:srgbClr val="FF0000"/>
                </a:solidFill>
                <a:effectLst>
                  <a:outerShdw blurRad="38100" dist="38100" dir="2700000" algn="tl">
                    <a:srgbClr val="000000">
                      <a:alpha val="43137"/>
                    </a:srgbClr>
                  </a:outerShdw>
                </a:effectLst>
              </a:rPr>
              <a:t>Exemple d'ellipsoïde: </a:t>
            </a:r>
          </a:p>
          <a:p>
            <a:r>
              <a:rPr lang="fr-FR" dirty="0" smtClean="0"/>
              <a:t>- WGS84: utilisé par le système GPS</a:t>
            </a:r>
          </a:p>
          <a:p>
            <a:r>
              <a:rPr lang="fr-FR" dirty="0" smtClean="0"/>
              <a:t> - IAG-GRS80: utilisé en France </a:t>
            </a:r>
          </a:p>
          <a:p>
            <a:r>
              <a:rPr lang="fr-FR" dirty="0" smtClean="0"/>
              <a:t>- NAD83: utilisé en Amérique du Nord. Les deux premiers ellipsoïdes sont quasi-identiques (même demi-axe et même aplatissement).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rmAutofit/>
          </a:bodyPr>
          <a:lstStyle/>
          <a:p>
            <a:pPr>
              <a:buNone/>
            </a:pPr>
            <a:r>
              <a:rPr lang="fr-FR" dirty="0" smtClean="0"/>
              <a:t>     </a:t>
            </a:r>
            <a:r>
              <a:rPr lang="fr-FR" b="1" dirty="0" smtClean="0"/>
              <a:t>Pour un système de référence géographique (</a:t>
            </a:r>
            <a:r>
              <a:rPr lang="fr-FR" b="1" dirty="0" err="1" smtClean="0"/>
              <a:t>datum</a:t>
            </a:r>
            <a:r>
              <a:rPr lang="fr-FR" b="1" dirty="0" smtClean="0"/>
              <a:t>), il faut:</a:t>
            </a:r>
          </a:p>
          <a:p>
            <a:r>
              <a:rPr lang="fr-FR" dirty="0" smtClean="0"/>
              <a:t>Origine (position par rapport au centre de la Terre) et orientation des axes (axes des pôles et méridien d'origine).</a:t>
            </a:r>
          </a:p>
          <a:p>
            <a:r>
              <a:rPr lang="fr-FR" dirty="0" smtClean="0"/>
              <a:t> - Un point fondamental à la surface de la terre et l'</a:t>
            </a:r>
            <a:r>
              <a:rPr lang="fr-FR" dirty="0" err="1" smtClean="0"/>
              <a:t>azimuth</a:t>
            </a:r>
            <a:r>
              <a:rPr lang="fr-FR" dirty="0" smtClean="0"/>
              <a:t> du nord et le méridien d'origine.</a:t>
            </a:r>
          </a:p>
          <a:p>
            <a:r>
              <a:rPr lang="fr-FR" dirty="0" smtClean="0"/>
              <a:t> + Ellipsoïde décrit par son demi-grand axe et aplatissement.</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b="1" dirty="0" smtClean="0"/>
              <a:t>Exemple de système de référence (</a:t>
            </a:r>
            <a:r>
              <a:rPr lang="fr-FR" b="1" dirty="0" err="1" smtClean="0"/>
              <a:t>datum</a:t>
            </a:r>
            <a:r>
              <a:rPr lang="fr-FR" b="1" dirty="0" smtClean="0"/>
              <a:t>):</a:t>
            </a:r>
            <a:r>
              <a:rPr lang="fr-FR" dirty="0" smtClean="0"/>
              <a:t> </a:t>
            </a:r>
          </a:p>
          <a:p>
            <a:r>
              <a:rPr lang="fr-FR" dirty="0" smtClean="0"/>
              <a:t>- Nouvelle triangulation de la France (NTF) : officiel jusqu'en décembre 2000 ; la plupart des cartes de l'IGN sont toujours dans ce système, basé sur l'ellipsoïde Clarke 1880 IGN.</a:t>
            </a:r>
          </a:p>
          <a:p>
            <a:r>
              <a:rPr lang="fr-FR" dirty="0" smtClean="0"/>
              <a:t> Le point fondamental est au Panthéon à Paris.</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TotalTime>
  <Words>588</Words>
  <Application>Microsoft Office PowerPoint</Application>
  <PresentationFormat>Affichage à l'écran (4:3)</PresentationFormat>
  <Paragraphs>33</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Réseaux géodésiques et systèmes de référence</vt:lpstr>
      <vt:lpstr>Projections cartographiques</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Principales projections cartographiques</dc:title>
  <dc:creator>Pc</dc:creator>
  <cp:lastModifiedBy>Pc</cp:lastModifiedBy>
  <cp:revision>25</cp:revision>
  <dcterms:created xsi:type="dcterms:W3CDTF">2020-12-16T09:20:47Z</dcterms:created>
  <dcterms:modified xsi:type="dcterms:W3CDTF">2021-01-04T13:43:14Z</dcterms:modified>
</cp:coreProperties>
</file>