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65" r:id="rId3"/>
    <p:sldId id="285" r:id="rId4"/>
    <p:sldId id="271" r:id="rId5"/>
    <p:sldId id="291" r:id="rId6"/>
    <p:sldId id="286" r:id="rId7"/>
    <p:sldId id="288" r:id="rId8"/>
    <p:sldId id="287" r:id="rId9"/>
    <p:sldId id="289" r:id="rId10"/>
    <p:sldId id="277" r:id="rId11"/>
    <p:sldId id="292" r:id="rId12"/>
    <p:sldId id="280" r:id="rId13"/>
    <p:sldId id="281" r:id="rId14"/>
    <p:sldId id="282" r:id="rId15"/>
    <p:sldId id="283" r:id="rId16"/>
    <p:sldId id="293" r:id="rId17"/>
    <p:sldId id="284"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27223B5-1428-41A0-8A0C-97DCA3D6BB1A}"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4DA020-FCBD-4E10-A2E2-5A23C23B6AA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7223B5-1428-41A0-8A0C-97DCA3D6BB1A}" type="datetimeFigureOut">
              <a:rPr lang="fr-FR" smtClean="0"/>
              <a:pPr/>
              <a:t>04/01/2021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DA020-FCBD-4E10-A2E2-5A23C23B6AA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274638"/>
            <a:ext cx="7829576" cy="511156"/>
          </a:xfrm>
        </p:spPr>
        <p:txBody>
          <a:bodyPr>
            <a:normAutofit fontScale="90000"/>
          </a:bodyPr>
          <a:lstStyle/>
          <a:p>
            <a:r>
              <a:rPr lang="fr-FR" b="1" dirty="0" smtClean="0">
                <a:solidFill>
                  <a:srgbClr val="FF0000"/>
                </a:solidFill>
                <a:effectLst>
                  <a:outerShdw blurRad="38100" dist="38100" dir="2700000" algn="tl">
                    <a:srgbClr val="000000">
                      <a:alpha val="43137"/>
                    </a:srgbClr>
                  </a:outerShdw>
                </a:effectLst>
              </a:rPr>
              <a:t>Les Projections </a:t>
            </a:r>
            <a:r>
              <a:rPr lang="fr-FR" b="1" dirty="0" smtClean="0">
                <a:solidFill>
                  <a:srgbClr val="FF0000"/>
                </a:solidFill>
                <a:effectLst>
                  <a:outerShdw blurRad="38100" dist="38100" dir="2700000" algn="tl">
                    <a:srgbClr val="000000">
                      <a:alpha val="43137"/>
                    </a:srgbClr>
                  </a:outerShdw>
                </a:effectLst>
              </a:rPr>
              <a:t>cartographiques</a:t>
            </a:r>
            <a:endParaRPr lang="fr-FR" dirty="0"/>
          </a:p>
        </p:txBody>
      </p:sp>
      <p:sp>
        <p:nvSpPr>
          <p:cNvPr id="3" name="Espace réservé du contenu 2"/>
          <p:cNvSpPr>
            <a:spLocks noGrp="1"/>
          </p:cNvSpPr>
          <p:nvPr>
            <p:ph idx="1"/>
          </p:nvPr>
        </p:nvSpPr>
        <p:spPr>
          <a:xfrm>
            <a:off x="457200" y="1000108"/>
            <a:ext cx="8229600" cy="5126055"/>
          </a:xfrm>
        </p:spPr>
        <p:txBody>
          <a:bodyPr/>
          <a:lstStyle/>
          <a:p>
            <a:r>
              <a:rPr lang="fr-FR" b="1" u="sng" dirty="0" smtClean="0">
                <a:solidFill>
                  <a:srgbClr val="FF0000"/>
                </a:solidFill>
                <a:effectLst>
                  <a:outerShdw blurRad="38100" dist="38100" dir="2700000" algn="tl">
                    <a:srgbClr val="000000">
                      <a:alpha val="43137"/>
                    </a:srgbClr>
                  </a:outerShdw>
                </a:effectLst>
              </a:rPr>
              <a:t>Les projections :</a:t>
            </a:r>
            <a:r>
              <a:rPr lang="fr-FR" b="1" dirty="0" smtClean="0"/>
              <a:t>sont la transition d'une forme quasi sphérique (la terre en 3 dimensions) à une surface plane (la carte en 2 dimensions) </a:t>
            </a:r>
          </a:p>
          <a:p>
            <a:pPr>
              <a:buNone/>
            </a:pP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74638"/>
            <a:ext cx="8043890" cy="796908"/>
          </a:xfrm>
        </p:spPr>
        <p:txBody>
          <a:bodyPr>
            <a:normAutofit/>
          </a:bodyPr>
          <a:lstStyle/>
          <a:p>
            <a:r>
              <a:rPr lang="fr-FR" sz="4000" b="1" dirty="0" smtClean="0">
                <a:solidFill>
                  <a:srgbClr val="FF0000"/>
                </a:solidFill>
                <a:effectLst>
                  <a:outerShdw blurRad="38100" dist="38100" dir="2700000" algn="tl">
                    <a:srgbClr val="000000">
                      <a:alpha val="43137"/>
                    </a:srgbClr>
                  </a:outerShdw>
                </a:effectLst>
              </a:rPr>
              <a:t>Altérations dues aux projections</a:t>
            </a:r>
            <a:endParaRPr lang="fr-FR" sz="40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142984"/>
            <a:ext cx="8229600" cy="4983179"/>
          </a:xfrm>
        </p:spPr>
        <p:txBody>
          <a:bodyPr>
            <a:normAutofit/>
          </a:bodyPr>
          <a:lstStyle/>
          <a:p>
            <a:r>
              <a:rPr lang="fr-FR" dirty="0" smtClean="0"/>
              <a:t>Toutes les projections entrainent des déformations</a:t>
            </a:r>
          </a:p>
          <a:p>
            <a:r>
              <a:rPr lang="fr-FR" dirty="0" smtClean="0"/>
              <a:t>Il existe un grand nombre de types de projection. </a:t>
            </a:r>
          </a:p>
          <a:p>
            <a:r>
              <a:rPr lang="fr-FR" dirty="0" smtClean="0"/>
              <a:t>Elles présentent toutes des défauts et des avantages.</a:t>
            </a:r>
          </a:p>
          <a:p>
            <a:r>
              <a:rPr lang="fr-FR" dirty="0" smtClean="0"/>
              <a:t> Il faut donc choisir la meilleure en fonction de l'application: </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r>
              <a:rPr lang="fr-FR" dirty="0" smtClean="0"/>
              <a:t>Les changements peuvent porter sur les surfaces ou sur les angles. </a:t>
            </a:r>
          </a:p>
          <a:p>
            <a:r>
              <a:rPr lang="fr-FR" dirty="0" smtClean="0">
                <a:solidFill>
                  <a:srgbClr val="FF0000"/>
                </a:solidFill>
                <a:effectLst>
                  <a:outerShdw blurRad="38100" dist="38100" dir="2700000" algn="tl">
                    <a:srgbClr val="000000">
                      <a:alpha val="43137"/>
                    </a:srgbClr>
                  </a:outerShdw>
                </a:effectLst>
              </a:rPr>
              <a:t>Pour les projections conformes ( </a:t>
            </a:r>
            <a:r>
              <a:rPr lang="fr-FR" dirty="0" smtClean="0">
                <a:effectLst>
                  <a:outerShdw blurRad="38100" dist="38100" dir="2700000" algn="tl">
                    <a:srgbClr val="000000">
                      <a:alpha val="43137"/>
                    </a:srgbClr>
                  </a:outerShdw>
                </a:effectLst>
              </a:rPr>
              <a:t>ex projection  UTM </a:t>
            </a:r>
            <a:r>
              <a:rPr lang="fr-FR" dirty="0" err="1" smtClean="0"/>
              <a:t>Universal</a:t>
            </a:r>
            <a:r>
              <a:rPr lang="fr-FR" dirty="0" smtClean="0"/>
              <a:t> Transverse Mercator) ou Lambert Conforme Conique, les angles sont constants, mais les distances et surfaces varient .</a:t>
            </a:r>
          </a:p>
          <a:p>
            <a:r>
              <a:rPr lang="fr-FR" dirty="0" smtClean="0"/>
              <a:t> </a:t>
            </a:r>
            <a:r>
              <a:rPr lang="fr-FR" dirty="0" smtClean="0">
                <a:solidFill>
                  <a:srgbClr val="FF0000"/>
                </a:solidFill>
                <a:effectLst>
                  <a:outerShdw blurRad="38100" dist="38100" dir="2700000" algn="tl">
                    <a:srgbClr val="000000">
                      <a:alpha val="43137"/>
                    </a:srgbClr>
                  </a:outerShdw>
                </a:effectLst>
              </a:rPr>
              <a:t>Pour les projections équivalentes </a:t>
            </a:r>
            <a:r>
              <a:rPr lang="fr-FR" dirty="0" smtClean="0"/>
              <a:t>(ex. Projection de </a:t>
            </a:r>
            <a:r>
              <a:rPr lang="fr-FR" dirty="0" err="1" smtClean="0"/>
              <a:t>Mollweide</a:t>
            </a:r>
            <a:r>
              <a:rPr lang="fr-FR" dirty="0" smtClean="0"/>
              <a:t> ) les rapports de surface sont maintenus tandis que les angles et les distances changent.</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274638"/>
            <a:ext cx="7758138" cy="582594"/>
          </a:xfrm>
        </p:spPr>
        <p:txBody>
          <a:bodyPr>
            <a:normAutofit fontScale="90000"/>
          </a:bodyPr>
          <a:lstStyle/>
          <a:p>
            <a:r>
              <a:rPr lang="fr-FR" dirty="0" smtClean="0"/>
              <a:t/>
            </a:r>
            <a:br>
              <a:rPr lang="fr-FR" dirty="0" smtClean="0"/>
            </a:br>
            <a:r>
              <a:rPr lang="fr-FR" dirty="0" smtClean="0">
                <a:solidFill>
                  <a:srgbClr val="FF0000"/>
                </a:solidFill>
                <a:effectLst>
                  <a:outerShdw blurRad="38100" dist="38100" dir="2700000" algn="tl">
                    <a:srgbClr val="000000">
                      <a:alpha val="43137"/>
                    </a:srgbClr>
                  </a:outerShdw>
                </a:effectLst>
              </a:rPr>
              <a:t>Exemples de projections </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None/>
            </a:pPr>
            <a:r>
              <a:rPr lang="fr-FR" dirty="0" smtClean="0"/>
              <a:t>Projection conique (ex. projection Lambert des cartes IGN) </a:t>
            </a:r>
          </a:p>
          <a:p>
            <a:pPr>
              <a:buNone/>
            </a:pPr>
            <a:r>
              <a:rPr lang="fr-FR" dirty="0" smtClean="0"/>
              <a:t>• réalisée à partir d'une forme conique </a:t>
            </a:r>
          </a:p>
          <a:p>
            <a:pPr>
              <a:buNone/>
            </a:pPr>
            <a:r>
              <a:rPr lang="fr-FR" dirty="0" smtClean="0"/>
              <a:t>• avec cône tangent (ou sécant) à l'ellipsoïde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Dès que la projection est appliquée, le système de coordonnées change. On utilise alors un système de coordonnées cartographique (X, Y) avec une unité donnée de longueur (le m, le Km, le mile ou les miles nautiques).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28794" y="214290"/>
            <a:ext cx="5715040" cy="571504"/>
          </a:xfrm>
        </p:spPr>
        <p:txBody>
          <a:bodyPr>
            <a:normAutofit fontScale="90000"/>
          </a:bodyPr>
          <a:lstStyle/>
          <a:p>
            <a:r>
              <a:rPr lang="fr-FR" b="1" dirty="0" smtClean="0">
                <a:solidFill>
                  <a:srgbClr val="FF0000"/>
                </a:solidFill>
              </a:rPr>
              <a:t/>
            </a:r>
            <a:br>
              <a:rPr lang="fr-FR" b="1" dirty="0" smtClean="0">
                <a:solidFill>
                  <a:srgbClr val="FF0000"/>
                </a:solidFill>
              </a:rPr>
            </a:br>
            <a:r>
              <a:rPr lang="fr-FR" b="1" dirty="0" smtClean="0">
                <a:solidFill>
                  <a:srgbClr val="FF0000"/>
                </a:solidFill>
              </a:rPr>
              <a:t>Exemples de projections </a:t>
            </a:r>
            <a:br>
              <a:rPr lang="fr-FR" b="1" dirty="0" smtClean="0">
                <a:solidFill>
                  <a:srgbClr val="FF0000"/>
                </a:solidFill>
              </a:rPr>
            </a:br>
            <a:endParaRPr lang="fr-FR" dirty="0"/>
          </a:p>
        </p:txBody>
      </p:sp>
      <p:sp>
        <p:nvSpPr>
          <p:cNvPr id="3" name="Espace réservé du contenu 2"/>
          <p:cNvSpPr>
            <a:spLocks noGrp="1"/>
          </p:cNvSpPr>
          <p:nvPr>
            <p:ph idx="1"/>
          </p:nvPr>
        </p:nvSpPr>
        <p:spPr>
          <a:xfrm>
            <a:off x="357158" y="1071546"/>
            <a:ext cx="8229600" cy="5311781"/>
          </a:xfrm>
        </p:spPr>
        <p:txBody>
          <a:bodyPr/>
          <a:lstStyle/>
          <a:p>
            <a:r>
              <a:rPr lang="fr-FR" dirty="0" smtClean="0"/>
              <a:t>(projections Lambert des cartes IGN) </a:t>
            </a:r>
          </a:p>
          <a:p>
            <a:r>
              <a:rPr lang="fr-FR" dirty="0" smtClean="0"/>
              <a:t> Projections coniques </a:t>
            </a:r>
          </a:p>
          <a:p>
            <a:r>
              <a:rPr lang="fr-FR" dirty="0" smtClean="0"/>
              <a:t>utilisent l'ellipsoïde de référence Clarke 1880 </a:t>
            </a:r>
          </a:p>
          <a:p>
            <a:r>
              <a:rPr lang="fr-FR" dirty="0" smtClean="0"/>
              <a:t>quatre zones Lambert : I, II, III, IV (du Nord au Sud) </a:t>
            </a:r>
          </a:p>
          <a:p>
            <a:r>
              <a:rPr lang="fr-FR" dirty="0" smtClean="0"/>
              <a:t>Lambert II étendu (couvrant à la fois la métropole et la Corse)</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r>
              <a:rPr lang="fr-FR" b="1" dirty="0" smtClean="0">
                <a:solidFill>
                  <a:srgbClr val="FF0000"/>
                </a:solidFill>
                <a:effectLst>
                  <a:outerShdw blurRad="38100" dist="38100" dir="2700000" algn="tl">
                    <a:srgbClr val="000000">
                      <a:alpha val="43137"/>
                    </a:srgbClr>
                  </a:outerShdw>
                </a:effectLst>
              </a:rPr>
              <a:t>Projections cylindriques </a:t>
            </a:r>
            <a:r>
              <a:rPr lang="fr-FR" dirty="0" smtClean="0"/>
              <a:t>(ex. Projections de Mercator ) : réalisée à partir d'une forme cylindrique tangente à l'ellipsoïde, tangence qui peut se faire sur l'équateur ou sur un méridien. </a:t>
            </a:r>
          </a:p>
          <a:p>
            <a:pPr>
              <a:buNone/>
            </a:pPr>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solidFill>
                  <a:srgbClr val="FF0000"/>
                </a:solidFill>
                <a:effectLst>
                  <a:outerShdw blurRad="38100" dist="38100" dir="2700000" algn="tl">
                    <a:srgbClr val="000000">
                      <a:alpha val="43137"/>
                    </a:srgbClr>
                  </a:outerShdw>
                </a:effectLst>
              </a:rPr>
              <a:t>la projection UTM </a:t>
            </a:r>
            <a:r>
              <a:rPr lang="fr-FR" dirty="0" smtClean="0"/>
              <a:t>( Mercator transverse universelle ) est la plus connu .</a:t>
            </a:r>
          </a:p>
          <a:p>
            <a:r>
              <a:rPr lang="fr-FR" dirty="0" smtClean="0"/>
              <a:t>dans cette projection , les Méridiens apparaissent comme des droits régulièrement espacés) , perpendiculaires aux parallèles également rectilignes  mais de plus en plus espacées à mesure que l’on s’éloigne de l’équateur, cet espacement des parallèles s’appelle latitude Croissante .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74638"/>
            <a:ext cx="7901014" cy="654032"/>
          </a:xfrm>
        </p:spPr>
        <p:txBody>
          <a:bodyPr>
            <a:normAutofit/>
          </a:bodyPr>
          <a:lstStyle/>
          <a:p>
            <a:r>
              <a:rPr lang="fr-FR" sz="3600" b="1" dirty="0" smtClean="0">
                <a:solidFill>
                  <a:srgbClr val="FF0000"/>
                </a:solidFill>
                <a:effectLst>
                  <a:outerShdw blurRad="38100" dist="38100" dir="2700000" algn="tl">
                    <a:srgbClr val="000000">
                      <a:alpha val="43137"/>
                    </a:srgbClr>
                  </a:outerShdw>
                </a:effectLst>
              </a:rPr>
              <a:t>Exemples de projections</a:t>
            </a:r>
            <a:endParaRPr lang="fr-FR" sz="36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071546"/>
            <a:ext cx="8229600" cy="5054617"/>
          </a:xfrm>
        </p:spPr>
        <p:txBody>
          <a:bodyPr/>
          <a:lstStyle/>
          <a:p>
            <a:r>
              <a:rPr lang="fr-FR" dirty="0" smtClean="0"/>
              <a:t> La projection UTM en France </a:t>
            </a:r>
          </a:p>
          <a:p>
            <a:r>
              <a:rPr lang="fr-FR" dirty="0" smtClean="0"/>
              <a:t> Système géodésique de référence WGS84 or ED50 (Européen </a:t>
            </a:r>
            <a:r>
              <a:rPr lang="fr-FR" dirty="0" err="1" smtClean="0"/>
              <a:t>Datum</a:t>
            </a:r>
            <a:r>
              <a:rPr lang="fr-FR" dirty="0" smtClean="0"/>
              <a:t> 1950)</a:t>
            </a:r>
          </a:p>
          <a:p>
            <a:r>
              <a:rPr lang="fr-FR" dirty="0" smtClean="0"/>
              <a:t>Ellipsoïde de référence IAG GRS80 avec le WGS84, </a:t>
            </a:r>
            <a:r>
              <a:rPr lang="fr-FR" dirty="0" err="1" smtClean="0"/>
              <a:t>Hayford</a:t>
            </a:r>
            <a:r>
              <a:rPr lang="fr-FR" dirty="0" smtClean="0"/>
              <a:t> 1909 avec l'ED50</a:t>
            </a:r>
          </a:p>
          <a:p>
            <a:r>
              <a:rPr lang="fr-FR" dirty="0" smtClean="0"/>
              <a:t>type de projection cylindrique transverse </a:t>
            </a:r>
          </a:p>
          <a:p>
            <a:pPr>
              <a:buNone/>
            </a:pPr>
            <a:r>
              <a:rPr lang="fr-FR" dirty="0" smtClean="0"/>
              <a:t>    - la terre est découpée en 60 fuseaux de 6° chacun (3 sur la France - 30, 31 et 32)</a:t>
            </a:r>
          </a:p>
          <a:p>
            <a:pPr>
              <a:buNone/>
            </a:pPr>
            <a:r>
              <a:rPr lang="fr-FR" dirty="0" smtClean="0"/>
              <a:t>    -Unités : m</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054617"/>
          </a:xfrm>
        </p:spPr>
        <p:txBody>
          <a:bodyPr/>
          <a:lstStyle/>
          <a:p>
            <a:r>
              <a:rPr lang="fr-FR" b="1" u="sng" dirty="0" smtClean="0">
                <a:solidFill>
                  <a:srgbClr val="FF0000"/>
                </a:solidFill>
              </a:rPr>
              <a:t>En cartographie</a:t>
            </a:r>
            <a:r>
              <a:rPr lang="fr-FR" dirty="0" smtClean="0"/>
              <a:t>, il est impératif de tenir compte de la forme sphérique de la terre.</a:t>
            </a:r>
          </a:p>
          <a:p>
            <a:r>
              <a:rPr lang="fr-FR" b="1" u="sng" dirty="0" smtClean="0">
                <a:solidFill>
                  <a:srgbClr val="FF0000"/>
                </a:solidFill>
              </a:rPr>
              <a:t>Avec la géodésie</a:t>
            </a:r>
            <a:r>
              <a:rPr lang="fr-FR" dirty="0" smtClean="0"/>
              <a:t>, il est possible de transformer la surface courbe de la terre en un plan et de placer sur celui-ci des points géodésiques (repères) constituant "l'armature" des cartes.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274638"/>
            <a:ext cx="6786610" cy="796908"/>
          </a:xfrm>
        </p:spPr>
        <p:txBody>
          <a:bodyPr>
            <a:normAutofit/>
          </a:bodyPr>
          <a:lstStyle/>
          <a:p>
            <a:r>
              <a:rPr lang="fr-FR" sz="3600" dirty="0" smtClean="0">
                <a:solidFill>
                  <a:srgbClr val="FF0000"/>
                </a:solidFill>
                <a:effectLst>
                  <a:outerShdw blurRad="38100" dist="38100" dir="2700000" algn="tl">
                    <a:srgbClr val="000000">
                      <a:alpha val="43137"/>
                    </a:srgbClr>
                  </a:outerShdw>
                </a:effectLst>
              </a:rPr>
              <a:t>Projections géographiques</a:t>
            </a: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142984"/>
            <a:ext cx="8229600" cy="4983179"/>
          </a:xfrm>
        </p:spPr>
        <p:txBody>
          <a:bodyPr/>
          <a:lstStyle/>
          <a:p>
            <a:r>
              <a:rPr lang="fr-FR" sz="3600" dirty="0" smtClean="0"/>
              <a:t>Permet de représenter la sphère ou l'ellipsoïde sur une surface qui peut être un plan ou déroulable en un plan (</a:t>
            </a:r>
            <a:r>
              <a:rPr lang="fr-FR" sz="3600" dirty="0" err="1" smtClean="0"/>
              <a:t>cad</a:t>
            </a:r>
            <a:r>
              <a:rPr lang="fr-FR" sz="3600" dirty="0" smtClean="0"/>
              <a:t> cylindre, cône, ...).</a:t>
            </a:r>
          </a:p>
          <a:p>
            <a:r>
              <a:rPr lang="fr-FR" sz="3600" dirty="0" smtClean="0"/>
              <a:t> Mathématiquement: transformation (</a:t>
            </a:r>
            <a:r>
              <a:rPr lang="fr-FR" sz="3600" dirty="0" err="1" smtClean="0"/>
              <a:t>long,lati</a:t>
            </a:r>
            <a:r>
              <a:rPr lang="fr-FR" sz="3600" dirty="0" smtClean="0"/>
              <a:t>) → (</a:t>
            </a:r>
            <a:r>
              <a:rPr lang="fr-FR" sz="3600" dirty="0" err="1" smtClean="0"/>
              <a:t>x,y</a:t>
            </a:r>
            <a:r>
              <a:rPr lang="fr-FR" sz="3600" dirty="0" smtClean="0"/>
              <a:t>)</a:t>
            </a:r>
          </a:p>
          <a:p>
            <a:r>
              <a:rPr lang="fr-FR" sz="3600" dirty="0" smtClean="0"/>
              <a:t>x et y sont exprimés en mètre par rapport à l'origine.</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fr-FR" b="1" dirty="0" smtClean="0">
                <a:solidFill>
                  <a:srgbClr val="FF0000"/>
                </a:solidFill>
                <a:effectLst>
                  <a:outerShdw blurRad="38100" dist="38100" dir="2700000" algn="tl">
                    <a:srgbClr val="000000">
                      <a:alpha val="43137"/>
                    </a:srgbClr>
                  </a:outerShdw>
                </a:effectLst>
              </a:rPr>
              <a:t>Le principe de la projection : </a:t>
            </a:r>
            <a:r>
              <a:rPr lang="fr-FR" dirty="0" smtClean="0"/>
              <a:t>consiste à projeter des positions de la surface terrestre sur une surface géométrique donnée.: </a:t>
            </a:r>
          </a:p>
          <a:p>
            <a:r>
              <a:rPr lang="fr-FR" dirty="0" smtClean="0"/>
              <a:t>un cylindre</a:t>
            </a:r>
          </a:p>
          <a:p>
            <a:r>
              <a:rPr lang="fr-FR" dirty="0" smtClean="0"/>
              <a:t> un cône</a:t>
            </a:r>
          </a:p>
          <a:p>
            <a:r>
              <a:rPr lang="fr-FR" dirty="0" smtClean="0"/>
              <a:t> ou une surface plane </a:t>
            </a:r>
          </a:p>
          <a:p>
            <a:r>
              <a:rPr lang="fr-FR" dirty="0" smtClean="0"/>
              <a:t>ensuite cette surface peut être découpée pour prendre une forme plane (la carte)</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4414" y="274638"/>
            <a:ext cx="6500858" cy="439718"/>
          </a:xfrm>
        </p:spPr>
        <p:txBody>
          <a:bodyPr>
            <a:noAutofit/>
          </a:bodyPr>
          <a:lstStyle/>
          <a:p>
            <a:r>
              <a:rPr lang="fr-FR" sz="3200" b="1" dirty="0" smtClean="0">
                <a:solidFill>
                  <a:srgbClr val="FF0000"/>
                </a:solidFill>
                <a:effectLst>
                  <a:outerShdw blurRad="38100" dist="38100" dir="2700000" algn="tl">
                    <a:srgbClr val="000000">
                      <a:alpha val="43137"/>
                    </a:srgbClr>
                  </a:outerShdw>
                </a:effectLst>
              </a:rPr>
              <a:t>Les types de projections</a:t>
            </a:r>
            <a:endParaRPr lang="fr-FR" sz="3200" b="1" dirty="0">
              <a:solidFill>
                <a:srgbClr val="FF0000"/>
              </a:solidFill>
              <a:effectLst>
                <a:outerShdw blurRad="38100" dist="38100" dir="2700000" algn="tl">
                  <a:srgbClr val="000000">
                    <a:alpha val="43137"/>
                  </a:srgbClr>
                </a:outerShdw>
              </a:effectLst>
            </a:endParaRPr>
          </a:p>
        </p:txBody>
      </p:sp>
      <p:pic>
        <p:nvPicPr>
          <p:cNvPr id="4" name="Espace réservé du contenu 3" descr="C:\Users\Pc\Downloads\projections.jpg"/>
          <p:cNvPicPr>
            <a:picLocks noGrp="1"/>
          </p:cNvPicPr>
          <p:nvPr>
            <p:ph idx="1"/>
          </p:nvPr>
        </p:nvPicPr>
        <p:blipFill>
          <a:blip r:embed="rId2"/>
          <a:srcRect/>
          <a:stretch>
            <a:fillRect/>
          </a:stretch>
        </p:blipFill>
        <p:spPr bwMode="auto">
          <a:xfrm>
            <a:off x="428596" y="857232"/>
            <a:ext cx="8358246" cy="550072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solidFill>
                  <a:srgbClr val="FF0000"/>
                </a:solidFill>
                <a:effectLst>
                  <a:outerShdw blurRad="38100" dist="38100" dir="2700000" algn="tl">
                    <a:srgbClr val="000000">
                      <a:alpha val="43137"/>
                    </a:srgbClr>
                  </a:outerShdw>
                </a:effectLst>
              </a:rPr>
              <a:t>Les types de projection</a:t>
            </a:r>
            <a:endParaRPr lang="fr-FR" sz="36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214422"/>
            <a:ext cx="8229600" cy="4911741"/>
          </a:xfrm>
        </p:spPr>
        <p:txBody>
          <a:bodyPr/>
          <a:lstStyle/>
          <a:p>
            <a:r>
              <a:rPr lang="fr-FR" sz="3600" b="1" dirty="0">
                <a:solidFill>
                  <a:srgbClr val="FF0000"/>
                </a:solidFill>
              </a:rPr>
              <a:t>il ya deux types de projections</a:t>
            </a:r>
            <a:r>
              <a:rPr lang="fr-FR" sz="3600" dirty="0"/>
              <a:t> : une dite conforme , c’est celle qui conserve les angles et une dite équivalente pour conserver les rapports de surfaces .</a:t>
            </a:r>
          </a:p>
          <a:p>
            <a:r>
              <a:rPr lang="fr-FR" sz="3600" dirty="0"/>
              <a:t>en Topographie , on utilise les projections conformes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74638"/>
            <a:ext cx="8043890" cy="654032"/>
          </a:xfrm>
        </p:spPr>
        <p:txBody>
          <a:bodyPr>
            <a:normAutofit fontScale="90000"/>
          </a:bodyPr>
          <a:lstStyle/>
          <a:p>
            <a:r>
              <a:rPr lang="fr-FR" b="1" dirty="0" smtClean="0">
                <a:solidFill>
                  <a:srgbClr val="FF0000"/>
                </a:solidFill>
                <a:effectLst>
                  <a:outerShdw blurRad="38100" dist="38100" dir="2700000" algn="tl">
                    <a:srgbClr val="000000">
                      <a:alpha val="43137"/>
                    </a:srgbClr>
                  </a:outerShdw>
                </a:effectLst>
              </a:rPr>
              <a:t>Le choix du système de projection</a:t>
            </a:r>
            <a:endParaRPr lang="fr-FR"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071546"/>
            <a:ext cx="8229600" cy="5054617"/>
          </a:xfrm>
        </p:spPr>
        <p:txBody>
          <a:bodyPr/>
          <a:lstStyle/>
          <a:p>
            <a:pPr>
              <a:buNone/>
            </a:pPr>
            <a:r>
              <a:rPr lang="fr-FR" dirty="0" smtClean="0"/>
              <a:t>    </a:t>
            </a:r>
            <a:r>
              <a:rPr lang="fr-FR" b="1" dirty="0" smtClean="0"/>
              <a:t>Le choix d'un système de projection se fera afin de minimiser les altérations. </a:t>
            </a:r>
          </a:p>
          <a:p>
            <a:r>
              <a:rPr lang="fr-FR" dirty="0" smtClean="0"/>
              <a:t>Adapter le type de projection selon :</a:t>
            </a:r>
          </a:p>
          <a:p>
            <a:pPr>
              <a:buNone/>
            </a:pPr>
            <a:r>
              <a:rPr lang="fr-FR" dirty="0" smtClean="0"/>
              <a:t>• la situation du pays </a:t>
            </a:r>
          </a:p>
          <a:p>
            <a:pPr>
              <a:buNone/>
            </a:pPr>
            <a:r>
              <a:rPr lang="fr-FR" dirty="0" smtClean="0"/>
              <a:t>• la position à la surface du globe (proximité d'un pôle, de l'équateur)</a:t>
            </a:r>
          </a:p>
          <a:p>
            <a:pPr>
              <a:buNone/>
            </a:pPr>
            <a:r>
              <a:rPr lang="fr-FR" dirty="0" smtClean="0"/>
              <a:t> • étendue du pays (île de faible surface ou pays continent)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a:bodyPr>
          <a:lstStyle/>
          <a:p>
            <a:r>
              <a:rPr lang="fr-FR" sz="3600" dirty="0" smtClean="0"/>
              <a:t>en fonction de l'étendue de la carte. </a:t>
            </a:r>
          </a:p>
          <a:p>
            <a:pPr>
              <a:buNone/>
            </a:pPr>
            <a:r>
              <a:rPr lang="fr-FR" sz="3600" dirty="0" smtClean="0"/>
              <a:t>    - Plus </a:t>
            </a:r>
            <a:r>
              <a:rPr lang="fr-FR" sz="3600" dirty="0" smtClean="0"/>
              <a:t>l'étendue est grande, plus les déformations sont </a:t>
            </a:r>
            <a:r>
              <a:rPr lang="fr-FR" sz="3600" dirty="0" smtClean="0"/>
              <a:t>importantes , </a:t>
            </a:r>
            <a:r>
              <a:rPr lang="fr-FR" sz="3600" dirty="0" smtClean="0"/>
              <a:t>Mais souvent, on attend des cartes de faible étendue d'être très précises.</a:t>
            </a:r>
          </a:p>
          <a:p>
            <a:r>
              <a:rPr lang="fr-FR" sz="3600" dirty="0" smtClean="0"/>
              <a:t> - en fonction du type de traitement / d'affichage: en statistique: conservation des aires, en navigation: conservation des angles, … </a:t>
            </a:r>
          </a:p>
          <a:p>
            <a:r>
              <a:rPr lang="fr-FR" sz="3600" dirty="0" smtClean="0"/>
              <a:t>- en fonction de la région (ex: polaire ou non)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4638"/>
            <a:ext cx="7929618" cy="654032"/>
          </a:xfrm>
        </p:spPr>
        <p:txBody>
          <a:bodyPr>
            <a:normAutofit/>
          </a:bodyPr>
          <a:lstStyle/>
          <a:p>
            <a:r>
              <a:rPr lang="fr-FR" sz="3600" b="1" dirty="0" smtClean="0">
                <a:solidFill>
                  <a:srgbClr val="FF0000"/>
                </a:solidFill>
                <a:effectLst>
                  <a:outerShdw blurRad="38100" dist="38100" dir="2700000" algn="tl">
                    <a:srgbClr val="000000">
                      <a:alpha val="43137"/>
                    </a:srgbClr>
                  </a:outerShdw>
                </a:effectLst>
              </a:rPr>
              <a:t>Propriétés importantes des projections </a:t>
            </a:r>
            <a:endParaRPr lang="fr-FR" sz="36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928670"/>
            <a:ext cx="8229600" cy="5197493"/>
          </a:xfrm>
        </p:spPr>
        <p:txBody>
          <a:bodyPr>
            <a:normAutofit/>
          </a:bodyPr>
          <a:lstStyle/>
          <a:p>
            <a:r>
              <a:rPr lang="fr-FR" dirty="0" smtClean="0"/>
              <a:t>- projection équivalente (</a:t>
            </a:r>
            <a:r>
              <a:rPr lang="fr-FR" dirty="0" err="1" smtClean="0"/>
              <a:t>equal</a:t>
            </a:r>
            <a:r>
              <a:rPr lang="fr-FR" dirty="0" smtClean="0"/>
              <a:t>-area en anglais): conserve localement les aires.</a:t>
            </a:r>
          </a:p>
          <a:p>
            <a:r>
              <a:rPr lang="fr-FR" dirty="0" smtClean="0"/>
              <a:t> - projection conforme : conserve localement les angles, donc les formes. </a:t>
            </a:r>
          </a:p>
          <a:p>
            <a:r>
              <a:rPr lang="fr-FR" dirty="0" smtClean="0"/>
              <a:t>Parfaitement conforme et équivalent est impossible. </a:t>
            </a:r>
          </a:p>
          <a:p>
            <a:r>
              <a:rPr lang="fr-FR" dirty="0" smtClean="0"/>
              <a:t>Les projections ont diverses degrés de conformité ou d'équivalence, et ceci dépend du lieu.</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773</Words>
  <Application>Microsoft Office PowerPoint</Application>
  <PresentationFormat>Affichage à l'écran (4:3)</PresentationFormat>
  <Paragraphs>61</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Les Projections cartographiques</vt:lpstr>
      <vt:lpstr>Diapositive 2</vt:lpstr>
      <vt:lpstr>Projections géographiques</vt:lpstr>
      <vt:lpstr>Diapositive 4</vt:lpstr>
      <vt:lpstr>Les types de projections</vt:lpstr>
      <vt:lpstr>Les types de projection</vt:lpstr>
      <vt:lpstr>Le choix du système de projection</vt:lpstr>
      <vt:lpstr>Diapositive 8</vt:lpstr>
      <vt:lpstr>Propriétés importantes des projections </vt:lpstr>
      <vt:lpstr>Altérations dues aux projections</vt:lpstr>
      <vt:lpstr>Diapositive 11</vt:lpstr>
      <vt:lpstr> Exemples de projections  </vt:lpstr>
      <vt:lpstr>Diapositive 13</vt:lpstr>
      <vt:lpstr> Exemples de projections  </vt:lpstr>
      <vt:lpstr>Diapositive 15</vt:lpstr>
      <vt:lpstr>Diapositive 16</vt:lpstr>
      <vt:lpstr>Exemples de projections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Systèmes de référence et coordonnées GPS</dc:title>
  <dc:creator>Pc</dc:creator>
  <cp:lastModifiedBy>Pc</cp:lastModifiedBy>
  <cp:revision>56</cp:revision>
  <dcterms:created xsi:type="dcterms:W3CDTF">2020-12-13T12:28:53Z</dcterms:created>
  <dcterms:modified xsi:type="dcterms:W3CDTF">2021-01-04T13:36:31Z</dcterms:modified>
</cp:coreProperties>
</file>