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90" r:id="rId3"/>
    <p:sldId id="286" r:id="rId4"/>
    <p:sldId id="275" r:id="rId5"/>
    <p:sldId id="282" r:id="rId6"/>
    <p:sldId id="284" r:id="rId7"/>
    <p:sldId id="272" r:id="rId8"/>
    <p:sldId id="267"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34E6480-15A8-4061-8426-27FD928EFFBB}" type="datetimeFigureOut">
              <a:rPr lang="fr-FR" smtClean="0"/>
              <a:pPr/>
              <a:t>04/01/2021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747E6C8-101E-409A-A9D3-CE45E4993CD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E6480-15A8-4061-8426-27FD928EFFBB}" type="datetimeFigureOut">
              <a:rPr lang="fr-FR" smtClean="0"/>
              <a:pPr/>
              <a:t>04/01/2021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47E6C8-101E-409A-A9D3-CE45E4993CD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tecfaetu.unige.ch/staf/staf-d/merino/staf17/1-coord3.html" TargetMode="External"/><Relationship Id="rId2" Type="http://schemas.openxmlformats.org/officeDocument/2006/relationships/hyperlink" Target="http://tecfaetu.unige.ch/staf/staf-d/merino/staf17/1-coord2.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tecfaetu.unige.ch/staf/staf-d/merino/staf17/1-coord4.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tecfaetu.unige.ch/staf/staf-d/merino/staf17/1-coord4.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74638"/>
            <a:ext cx="8043890" cy="796908"/>
          </a:xfrm>
        </p:spPr>
        <p:txBody>
          <a:bodyPr>
            <a:normAutofit/>
          </a:bodyPr>
          <a:lstStyle/>
          <a:p>
            <a:r>
              <a:rPr lang="fr-FR" sz="3200" b="1" dirty="0" smtClean="0">
                <a:solidFill>
                  <a:srgbClr val="FF0000"/>
                </a:solidFill>
                <a:effectLst>
                  <a:outerShdw blurRad="38100" dist="38100" dir="2700000" algn="tl">
                    <a:srgbClr val="000000">
                      <a:alpha val="43137"/>
                    </a:srgbClr>
                  </a:outerShdw>
                </a:effectLst>
              </a:rPr>
              <a:t>Les coordonnées géographiques</a:t>
            </a:r>
            <a:endParaRPr lang="fr-FR" sz="3200"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57200" y="1142984"/>
            <a:ext cx="8229600" cy="4983179"/>
          </a:xfrm>
        </p:spPr>
        <p:txBody>
          <a:bodyPr>
            <a:normAutofit/>
          </a:bodyPr>
          <a:lstStyle/>
          <a:p>
            <a:r>
              <a:rPr lang="fr-FR" b="1" dirty="0" smtClean="0"/>
              <a:t> </a:t>
            </a:r>
            <a:r>
              <a:rPr lang="fr-FR" dirty="0" smtClean="0"/>
              <a:t>Elles servent à repérer un point ou à localiser un phénomène à la surface du globe. Il s’agit notamment de la </a:t>
            </a:r>
            <a:r>
              <a:rPr lang="fr-FR" b="1" dirty="0" smtClean="0"/>
              <a:t>latitude </a:t>
            </a:r>
            <a:r>
              <a:rPr lang="fr-FR" dirty="0" smtClean="0"/>
              <a:t>et de la </a:t>
            </a:r>
            <a:r>
              <a:rPr lang="fr-FR" b="1" dirty="0" smtClean="0"/>
              <a:t>longitude</a:t>
            </a:r>
          </a:p>
          <a:p>
            <a:r>
              <a:rPr lang="fr-FR" sz="3600" b="1" dirty="0" smtClean="0"/>
              <a:t>Ces coordonnées sont des lignes imaginaires qui sont  appelées </a:t>
            </a:r>
            <a:r>
              <a:rPr lang="fr-FR" sz="3600" b="1" u="sng" dirty="0" smtClean="0">
                <a:hlinkClick r:id="rId2"/>
              </a:rPr>
              <a:t>parallèles</a:t>
            </a:r>
            <a:r>
              <a:rPr lang="fr-FR" sz="3600" b="1" dirty="0" smtClean="0"/>
              <a:t> et </a:t>
            </a:r>
            <a:r>
              <a:rPr lang="fr-FR" sz="3600" b="1" u="sng" dirty="0" smtClean="0">
                <a:hlinkClick r:id="rId3"/>
              </a:rPr>
              <a:t>méridiens</a:t>
            </a:r>
            <a:r>
              <a:rPr lang="fr-FR" sz="3600" dirty="0" smtClean="0"/>
              <a:t>. Elles vous permettront de définir la </a:t>
            </a:r>
            <a:r>
              <a:rPr lang="fr-FR" sz="3600" b="1" dirty="0" smtClean="0"/>
              <a:t>latitude</a:t>
            </a:r>
            <a:r>
              <a:rPr lang="fr-FR" sz="3600" dirty="0" smtClean="0"/>
              <a:t> et la </a:t>
            </a:r>
            <a:r>
              <a:rPr lang="fr-FR" sz="3600" b="1" dirty="0" smtClean="0"/>
              <a:t>longitude </a:t>
            </a:r>
            <a:r>
              <a:rPr lang="fr-FR" sz="3600" dirty="0" smtClean="0"/>
              <a:t>de n'importe quel point situé à la surface du globe</a:t>
            </a:r>
          </a:p>
          <a:p>
            <a:endParaRPr lang="fr-FR" sz="3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r>
              <a:rPr lang="fr-FR" b="1" u="sng" dirty="0" smtClean="0">
                <a:solidFill>
                  <a:srgbClr val="FF0000"/>
                </a:solidFill>
                <a:effectLst>
                  <a:outerShdw blurRad="38100" dist="38100" dir="2700000" algn="tl">
                    <a:srgbClr val="000000">
                      <a:alpha val="43137"/>
                    </a:srgbClr>
                  </a:outerShdw>
                </a:effectLst>
              </a:rPr>
              <a:t>Les coordonnées  </a:t>
            </a:r>
            <a:r>
              <a:rPr lang="fr-FR" dirty="0" smtClean="0"/>
              <a:t>Le système universel de positionnement est celui des coordonnées géographiques :</a:t>
            </a:r>
          </a:p>
          <a:p>
            <a:pPr>
              <a:buNone/>
            </a:pPr>
            <a:r>
              <a:rPr lang="fr-FR" dirty="0" smtClean="0"/>
              <a:t> • </a:t>
            </a:r>
            <a:r>
              <a:rPr lang="fr-FR" dirty="0" smtClean="0">
                <a:solidFill>
                  <a:srgbClr val="FF0000"/>
                </a:solidFill>
              </a:rPr>
              <a:t>Longitudes </a:t>
            </a:r>
            <a:r>
              <a:rPr lang="fr-FR" dirty="0" smtClean="0"/>
              <a:t>- angles par rapport à un méridien origine (méridien de </a:t>
            </a:r>
            <a:r>
              <a:rPr lang="fr-FR" b="1" dirty="0" smtClean="0"/>
              <a:t>Greenwich</a:t>
            </a:r>
            <a:r>
              <a:rPr lang="fr-FR" dirty="0" smtClean="0"/>
              <a:t> ou un méridien national) </a:t>
            </a:r>
          </a:p>
          <a:p>
            <a:pPr>
              <a:buNone/>
            </a:pPr>
            <a:r>
              <a:rPr lang="fr-FR" dirty="0" smtClean="0"/>
              <a:t>• </a:t>
            </a:r>
            <a:r>
              <a:rPr lang="fr-FR" dirty="0" smtClean="0">
                <a:solidFill>
                  <a:srgbClr val="FF0000"/>
                </a:solidFill>
              </a:rPr>
              <a:t>Latitudes</a:t>
            </a:r>
            <a:r>
              <a:rPr lang="fr-FR" dirty="0" smtClean="0"/>
              <a:t> - angles mesurés par rapport à </a:t>
            </a:r>
            <a:r>
              <a:rPr lang="fr-FR" b="1" dirty="0" smtClean="0"/>
              <a:t>l'équateur </a:t>
            </a:r>
          </a:p>
          <a:p>
            <a:pPr>
              <a:buNone/>
            </a:pPr>
            <a:r>
              <a:rPr lang="fr-FR" dirty="0" smtClean="0"/>
              <a:t>• Tous les deux sont exprimés en degrés : Degrés, Minutes, Secondes (DMS )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 </a:t>
            </a:r>
            <a:r>
              <a:rPr lang="fr-FR" b="1" u="sng" dirty="0" smtClean="0">
                <a:solidFill>
                  <a:srgbClr val="FF0000"/>
                </a:solidFill>
                <a:effectLst>
                  <a:outerShdw blurRad="38100" dist="38100" dir="2700000" algn="tl">
                    <a:srgbClr val="000000">
                      <a:alpha val="43137"/>
                    </a:srgbClr>
                  </a:outerShdw>
                </a:effectLst>
              </a:rPr>
              <a:t>La latitude</a:t>
            </a:r>
            <a:r>
              <a:rPr lang="fr-FR" dirty="0" smtClean="0"/>
              <a:t> d’un lieu donné est l’angle de la verticale de ce lieu par rapport au plan de l’équateur</a:t>
            </a:r>
            <a:r>
              <a:rPr lang="fr-FR" dirty="0" smtClean="0"/>
              <a:t>.</a:t>
            </a:r>
          </a:p>
          <a:p>
            <a:r>
              <a:rPr lang="fr-FR" dirty="0" smtClean="0"/>
              <a:t> </a:t>
            </a:r>
            <a:r>
              <a:rPr lang="fr-FR" dirty="0" smtClean="0"/>
              <a:t>Elle est exprimée en degrés et comptée de 0° à 90° à partir de l’équateur en direction des pôles, positivement vers le Nord et négativement vers le Sud. – </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0</a:t>
            </a:r>
            <a:endParaRPr lang="fr-FR" dirty="0"/>
          </a:p>
        </p:txBody>
      </p:sp>
      <p:pic>
        <p:nvPicPr>
          <p:cNvPr id="4" name="Espace réservé du contenu 3" descr="C:\Users\Pc\Downloads\coordonnees-geographiques.jpg"/>
          <p:cNvPicPr>
            <a:picLocks noGrp="1"/>
          </p:cNvPicPr>
          <p:nvPr>
            <p:ph idx="1"/>
          </p:nvPr>
        </p:nvPicPr>
        <p:blipFill>
          <a:blip r:embed="rId2"/>
          <a:srcRect/>
          <a:stretch>
            <a:fillRect/>
          </a:stretch>
        </p:blipFill>
        <p:spPr bwMode="auto">
          <a:xfrm>
            <a:off x="642910" y="500042"/>
            <a:ext cx="7643866" cy="5857916"/>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r>
              <a:rPr lang="fr-FR" b="1" dirty="0" smtClean="0">
                <a:solidFill>
                  <a:srgbClr val="FF0000"/>
                </a:solidFill>
              </a:rPr>
              <a:t>La </a:t>
            </a:r>
            <a:r>
              <a:rPr lang="fr-FR" b="1" u="sng" dirty="0" smtClean="0">
                <a:solidFill>
                  <a:srgbClr val="FF0000"/>
                </a:solidFill>
              </a:rPr>
              <a:t>longitude</a:t>
            </a:r>
            <a:r>
              <a:rPr lang="fr-FR" dirty="0" smtClean="0"/>
              <a:t> correspond à l’angle formé par le méridien d’un lieu avec le méridien </a:t>
            </a:r>
            <a:r>
              <a:rPr lang="fr-FR" u="sng" dirty="0" smtClean="0"/>
              <a:t>Greenwich</a:t>
            </a:r>
            <a:r>
              <a:rPr lang="fr-FR" dirty="0" smtClean="0"/>
              <a:t>  qui est considéré comme le méridien d’origine. </a:t>
            </a:r>
          </a:p>
          <a:p>
            <a:r>
              <a:rPr lang="fr-FR" dirty="0" smtClean="0"/>
              <a:t>A partir de Greenwich, la longitude varie entre 0° et 180°, positivement vers l’Est et négativement vers l’Ouest. </a:t>
            </a:r>
          </a:p>
          <a:p>
            <a:pPr>
              <a:buNone/>
            </a:pPr>
            <a:endParaRPr lang="fr-FR" dirty="0" smtClean="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74638"/>
            <a:ext cx="8043890" cy="582594"/>
          </a:xfrm>
        </p:spPr>
        <p:txBody>
          <a:bodyPr>
            <a:normAutofit fontScale="90000"/>
          </a:bodyPr>
          <a:lstStyle/>
          <a:p>
            <a:r>
              <a:rPr lang="fr-FR" sz="3600" b="1" dirty="0" smtClean="0">
                <a:solidFill>
                  <a:srgbClr val="FF0000"/>
                </a:solidFill>
                <a:effectLst>
                  <a:outerShdw blurRad="38100" dist="38100" dir="2700000" algn="tl">
                    <a:srgbClr val="000000">
                      <a:alpha val="43137"/>
                    </a:srgbClr>
                  </a:outerShdw>
                </a:effectLst>
              </a:rPr>
              <a:t>Les coordonnées cartographiques</a:t>
            </a:r>
            <a:endParaRPr lang="fr-FR" sz="3600" b="1"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500034" y="1071546"/>
            <a:ext cx="8229600" cy="5429288"/>
          </a:xfrm>
        </p:spPr>
        <p:txBody>
          <a:bodyPr>
            <a:normAutofit lnSpcReduction="10000"/>
          </a:bodyPr>
          <a:lstStyle/>
          <a:p>
            <a:r>
              <a:rPr lang="fr-FR" dirty="0" smtClean="0"/>
              <a:t>En dehors des coordonnées géographiques, certaines cartes (</a:t>
            </a:r>
            <a:r>
              <a:rPr lang="fr-FR" u="sng" dirty="0" smtClean="0"/>
              <a:t>ex</a:t>
            </a:r>
            <a:r>
              <a:rPr lang="fr-FR" dirty="0" smtClean="0"/>
              <a:t> des cartes françaises au 1/50 000</a:t>
            </a:r>
            <a:r>
              <a:rPr lang="fr-FR" baseline="30000" dirty="0" smtClean="0"/>
              <a:t>e</a:t>
            </a:r>
            <a:r>
              <a:rPr lang="fr-FR" dirty="0" smtClean="0"/>
              <a:t>) sont dotées de coordonnés dites </a:t>
            </a:r>
            <a:r>
              <a:rPr lang="fr-FR" b="1" u="sng" dirty="0" smtClean="0">
                <a:solidFill>
                  <a:srgbClr val="FF0000"/>
                </a:solidFill>
              </a:rPr>
              <a:t>cartographiques</a:t>
            </a:r>
            <a:r>
              <a:rPr lang="fr-FR" dirty="0" smtClean="0"/>
              <a:t>. </a:t>
            </a:r>
          </a:p>
          <a:p>
            <a:r>
              <a:rPr lang="fr-FR" dirty="0" smtClean="0"/>
              <a:t>Celles-ci forment un réseau quadrillé (appelé </a:t>
            </a:r>
            <a:r>
              <a:rPr lang="fr-FR" u="sng" dirty="0" smtClean="0"/>
              <a:t>carroyage</a:t>
            </a:r>
            <a:r>
              <a:rPr lang="fr-FR" dirty="0" smtClean="0"/>
              <a:t>) et kilométrique qui s’exprime en chiffres croissant de l’Ouest vers l’Est et du Sud vers le Nord. L’utilisation des coordonnées cartographiques est plus simple et plus rapide que l’usage des coordonnées géographiques.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r>
              <a:rPr lang="fr-FR" b="1" dirty="0">
                <a:solidFill>
                  <a:srgbClr val="FF0000"/>
                </a:solidFill>
              </a:rPr>
              <a:t>Les </a:t>
            </a:r>
            <a:r>
              <a:rPr lang="fr-FR" b="1" dirty="0" smtClean="0">
                <a:solidFill>
                  <a:srgbClr val="FF0000"/>
                </a:solidFill>
              </a:rPr>
              <a:t>parallèles : </a:t>
            </a:r>
            <a:r>
              <a:rPr lang="fr-FR" dirty="0"/>
              <a:t>sont des cercles concentriques parallèles à l'équateur. </a:t>
            </a:r>
            <a:endParaRPr lang="fr-FR" dirty="0" smtClean="0"/>
          </a:p>
          <a:p>
            <a:r>
              <a:rPr lang="fr-FR" dirty="0">
                <a:solidFill>
                  <a:srgbClr val="FF0000"/>
                </a:solidFill>
              </a:rPr>
              <a:t>La </a:t>
            </a:r>
            <a:r>
              <a:rPr lang="fr-FR" u="sng" dirty="0" smtClean="0">
                <a:solidFill>
                  <a:srgbClr val="FF0000"/>
                </a:solidFill>
                <a:hlinkClick r:id="rId2"/>
              </a:rPr>
              <a:t>latitude</a:t>
            </a:r>
            <a:r>
              <a:rPr lang="fr-FR" u="sng" dirty="0" smtClean="0">
                <a:solidFill>
                  <a:srgbClr val="FF0000"/>
                </a:solidFill>
              </a:rPr>
              <a:t> :</a:t>
            </a:r>
            <a:r>
              <a:rPr lang="fr-FR" dirty="0">
                <a:solidFill>
                  <a:srgbClr val="FF0000"/>
                </a:solidFill>
              </a:rPr>
              <a:t> </a:t>
            </a:r>
            <a:r>
              <a:rPr lang="fr-FR" dirty="0"/>
              <a:t>d'un point sur le globe est défini par rapport au parallèle de référence (l'équateur</a:t>
            </a:r>
            <a:r>
              <a:rPr lang="fr-FR" dirty="0" smtClean="0"/>
              <a:t>).</a:t>
            </a:r>
          </a:p>
          <a:p>
            <a:r>
              <a:rPr lang="fr-FR" b="1" dirty="0" smtClean="0">
                <a:solidFill>
                  <a:srgbClr val="FF0000"/>
                </a:solidFill>
              </a:rPr>
              <a:t>Les méridiens : </a:t>
            </a:r>
            <a:r>
              <a:rPr lang="fr-FR" dirty="0" smtClean="0"/>
              <a:t>sont des grands cercles de la sphère dont le plan contient l'axe de rotation, ou axe des pôles. Tous les méridiens sont perpendiculaires à l'équateur et se rejoignent au pole</a:t>
            </a:r>
          </a:p>
          <a:p>
            <a:endParaRPr lang="fr-FR" dirty="0"/>
          </a:p>
          <a:p>
            <a:endParaRPr lang="fr-FR"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r>
              <a:rPr lang="fr-FR" dirty="0" smtClean="0"/>
              <a:t>La</a:t>
            </a:r>
            <a:r>
              <a:rPr lang="fr-FR" dirty="0"/>
              <a:t> </a:t>
            </a:r>
            <a:r>
              <a:rPr lang="fr-FR" u="sng" dirty="0">
                <a:hlinkClick r:id="rId2"/>
              </a:rPr>
              <a:t>longitude</a:t>
            </a:r>
            <a:r>
              <a:rPr lang="fr-FR" dirty="0"/>
              <a:t> d'un point sur le globe est défini par rapport au méridien de référence (Greenwich, près de Londres</a:t>
            </a:r>
            <a:r>
              <a:rPr lang="fr-FR" dirty="0" smtClean="0"/>
              <a:t>).</a:t>
            </a:r>
          </a:p>
          <a:p>
            <a:r>
              <a:rPr lang="fr-FR" b="1" dirty="0"/>
              <a:t>Tout d'abord, il faut savoir que les latitudes et longitudes sont des mesures d'angle: elles sont donc exprimées en degrés, minutes et dixièmes de minute (1 degré=60 minutes).</a:t>
            </a:r>
          </a:p>
          <a:p>
            <a:endParaRPr lang="fr-FR" dirty="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91</Words>
  <Application>Microsoft Office PowerPoint</Application>
  <PresentationFormat>Affichage à l'écran (4:3)</PresentationFormat>
  <Paragraphs>21</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Les coordonnées géographiques</vt:lpstr>
      <vt:lpstr>Diapositive 2</vt:lpstr>
      <vt:lpstr>Diapositive 3</vt:lpstr>
      <vt:lpstr>0</vt:lpstr>
      <vt:lpstr>Diapositive 5</vt:lpstr>
      <vt:lpstr>Les coordonnées cartographiques</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50</cp:revision>
  <dcterms:created xsi:type="dcterms:W3CDTF">2020-12-14T08:01:06Z</dcterms:created>
  <dcterms:modified xsi:type="dcterms:W3CDTF">2021-01-04T13:17:24Z</dcterms:modified>
</cp:coreProperties>
</file>