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0" r:id="rId3"/>
    <p:sldId id="259" r:id="rId4"/>
    <p:sldId id="258" r:id="rId5"/>
    <p:sldId id="263" r:id="rId6"/>
    <p:sldId id="271" r:id="rId7"/>
    <p:sldId id="270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E6480-15A8-4061-8426-27FD928EFFBB}" type="datetimeFigureOut">
              <a:rPr lang="fr-FR" smtClean="0"/>
              <a:pPr/>
              <a:t>31/12/2020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7E6C8-101E-409A-A9D3-CE45E4993C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fr-FR" sz="4000" b="1" u="sng" dirty="0" smtClean="0"/>
              <a:t/>
            </a:r>
            <a:br>
              <a:rPr lang="fr-FR" sz="4000" b="1" u="sng" dirty="0" smtClean="0"/>
            </a:br>
            <a:r>
              <a:rPr lang="fr-FR" sz="4000" b="1" u="sng" dirty="0" smtClean="0">
                <a:solidFill>
                  <a:srgbClr val="FF0000"/>
                </a:solidFill>
              </a:rPr>
              <a:t>L’analyse </a:t>
            </a:r>
            <a:r>
              <a:rPr lang="fr-FR" sz="4000" b="1" u="sng" dirty="0">
                <a:solidFill>
                  <a:srgbClr val="FF0000"/>
                </a:solidFill>
              </a:rPr>
              <a:t>des documents cartographiques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lnSpcReduction="10000"/>
          </a:bodyPr>
          <a:lstStyle/>
          <a:p>
            <a:r>
              <a:rPr lang="fr-FR" sz="3600" b="1" u="sng" dirty="0" smtClean="0"/>
              <a:t>Définition : </a:t>
            </a:r>
            <a:r>
              <a:rPr lang="fr-FR" sz="3600" b="1" dirty="0" smtClean="0"/>
              <a:t>Une carte est la projection d’une surface courbe telle qu’un ellipsoïde ou une sphère, ou une partie de cette surface, sur un plan. C’est ce qu’on appelle une projection cartographique. </a:t>
            </a:r>
          </a:p>
          <a:p>
            <a:r>
              <a:rPr lang="fr-FR" sz="3600" dirty="0" smtClean="0"/>
              <a:t>La notion de carte n’est pas à confondre avec celle du plan , qui représente un espace restreint </a:t>
            </a:r>
          </a:p>
          <a:p>
            <a:endParaRPr lang="fr-FR" sz="3600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r>
              <a:rPr lang="fr-FR" dirty="0"/>
              <a:t>Une carte est une représentation géométrique plane , simplifiée et conventionnelle de tout ou partie de la surface terrestre et cela dans un rapport de similitude convenable qu’on appelle échelle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5143536" cy="654032"/>
          </a:xfrm>
        </p:spPr>
        <p:txBody>
          <a:bodyPr>
            <a:normAutofit fontScale="90000"/>
          </a:bodyPr>
          <a:lstStyle/>
          <a:p>
            <a:r>
              <a:rPr lang="fr-FR" b="1" u="sng" dirty="0" smtClean="0"/>
              <a:t/>
            </a:r>
            <a:br>
              <a:rPr lang="fr-FR" b="1" u="sng" dirty="0" smtClean="0"/>
            </a:br>
            <a:r>
              <a:rPr lang="fr-FR" b="1" u="sng" dirty="0" smtClean="0">
                <a:solidFill>
                  <a:srgbClr val="FF0000"/>
                </a:solidFill>
              </a:rPr>
              <a:t>L’utilité </a:t>
            </a:r>
            <a:r>
              <a:rPr lang="fr-FR" b="1" u="sng" dirty="0">
                <a:solidFill>
                  <a:srgbClr val="FF0000"/>
                </a:solidFill>
              </a:rPr>
              <a:t>dune carte</a:t>
            </a:r>
            <a:r>
              <a:rPr lang="fr-FR" dirty="0">
                <a:solidFill>
                  <a:srgbClr val="FF0000"/>
                </a:solidFill>
              </a:rPr>
              <a:t/>
            </a:r>
            <a:br>
              <a:rPr lang="fr-FR" dirty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r>
              <a:rPr lang="fr-FR" dirty="0"/>
              <a:t>La carte est un moyen de Communication efficace entre un producteur et un utilisateur </a:t>
            </a:r>
            <a:endParaRPr lang="fr-FR" dirty="0" smtClean="0"/>
          </a:p>
          <a:p>
            <a:pPr lvl="0"/>
            <a:r>
              <a:rPr lang="fr-FR" dirty="0" smtClean="0"/>
              <a:t>elle </a:t>
            </a:r>
            <a:r>
              <a:rPr lang="fr-FR" dirty="0"/>
              <a:t>permet de transmettre au mieux  une information géographique </a:t>
            </a:r>
            <a:r>
              <a:rPr lang="fr-FR" dirty="0" smtClean="0"/>
              <a:t>.</a:t>
            </a:r>
          </a:p>
          <a:p>
            <a:pPr lvl="0"/>
            <a:r>
              <a:rPr lang="fr-FR" dirty="0"/>
              <a:t>Elle sert de guide sur le terrain et de support pour le repérage</a:t>
            </a:r>
          </a:p>
          <a:p>
            <a:pPr lvl="0"/>
            <a:r>
              <a:rPr lang="fr-FR" dirty="0"/>
              <a:t> Les cartes sont devenues des instruments de connaissance , de décision , de prévision , et de planification au service des états .</a:t>
            </a:r>
          </a:p>
          <a:p>
            <a:endParaRPr lang="fr-FR" dirty="0"/>
          </a:p>
          <a:p>
            <a:endParaRPr lang="fr-FR" dirty="0"/>
          </a:p>
          <a:p>
            <a:pPr lvl="0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6643734" cy="582594"/>
          </a:xfrm>
        </p:spPr>
        <p:txBody>
          <a:bodyPr>
            <a:normAutofit fontScale="90000"/>
          </a:bodyPr>
          <a:lstStyle/>
          <a:p>
            <a:r>
              <a:rPr lang="fr-FR" b="1" u="sng" dirty="0" smtClean="0"/>
              <a:t/>
            </a:r>
            <a:br>
              <a:rPr lang="fr-FR" b="1" u="sng" dirty="0" smtClean="0"/>
            </a:br>
            <a:r>
              <a:rPr lang="fr-FR" b="1" u="sng" dirty="0" smtClean="0">
                <a:solidFill>
                  <a:srgbClr val="FF0000"/>
                </a:solidFill>
              </a:rPr>
              <a:t>Les </a:t>
            </a:r>
            <a:r>
              <a:rPr lang="fr-FR" b="1" u="sng" dirty="0">
                <a:solidFill>
                  <a:srgbClr val="FF0000"/>
                </a:solidFill>
              </a:rPr>
              <a:t>différents types de cartes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lnSpcReduction="1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Les </a:t>
            </a:r>
            <a:r>
              <a:rPr lang="fr-FR" b="1" dirty="0">
                <a:solidFill>
                  <a:srgbClr val="FF0000"/>
                </a:solidFill>
              </a:rPr>
              <a:t>cartes topographiques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constituent l’assise cartographique officielle des gouvernements. Elle est, </a:t>
            </a:r>
            <a:r>
              <a:rPr lang="fr-FR" dirty="0" smtClean="0"/>
              <a:t>la </a:t>
            </a:r>
            <a:r>
              <a:rPr lang="fr-FR" dirty="0"/>
              <a:t>référence, </a:t>
            </a:r>
            <a:r>
              <a:rPr lang="fr-FR" dirty="0" smtClean="0"/>
              <a:t>spatiale de </a:t>
            </a:r>
            <a:r>
              <a:rPr lang="fr-FR" dirty="0"/>
              <a:t>base </a:t>
            </a:r>
            <a:r>
              <a:rPr lang="fr-FR" dirty="0" smtClean="0"/>
              <a:t>sur laquelle </a:t>
            </a:r>
            <a:r>
              <a:rPr lang="fr-FR" dirty="0"/>
              <a:t>se greffent les données thématiques propres à chaque ministère et </a:t>
            </a:r>
            <a:r>
              <a:rPr lang="fr-FR" dirty="0" smtClean="0"/>
              <a:t>organisme.</a:t>
            </a:r>
          </a:p>
          <a:p>
            <a:r>
              <a:rPr lang="fr-FR" dirty="0">
                <a:solidFill>
                  <a:srgbClr val="FF0000"/>
                </a:solidFill>
              </a:rPr>
              <a:t>Les </a:t>
            </a:r>
            <a:r>
              <a:rPr lang="fr-FR" b="1" dirty="0">
                <a:solidFill>
                  <a:srgbClr val="FF0000"/>
                </a:solidFill>
              </a:rPr>
              <a:t>cartes thématiques</a:t>
            </a:r>
            <a:r>
              <a:rPr lang="fr-FR" dirty="0"/>
              <a:t> : décrivent les phénomènes géographiques ( cartes géologique , carte d’occupation du sol , carte de végétation  , les cartes statistiques ( la répartition géographique dune variable statistique 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582594"/>
          </a:xfrm>
        </p:spPr>
        <p:txBody>
          <a:bodyPr>
            <a:normAutofit fontScale="90000"/>
          </a:bodyPr>
          <a:lstStyle/>
          <a:p>
            <a:r>
              <a:rPr lang="fr-FR" sz="3600" dirty="0" smtClean="0"/>
              <a:t/>
            </a:r>
            <a:br>
              <a:rPr lang="fr-FR" sz="3600" dirty="0" smtClean="0"/>
            </a:br>
            <a:r>
              <a:rPr lang="fr-F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réalisation d’une carte topographique</a:t>
            </a:r>
            <a:r>
              <a:rPr lang="fr-FR" b="1" dirty="0"/>
              <a:t/>
            </a:r>
            <a:br>
              <a:rPr lang="fr-FR" b="1" dirty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fr-FR" dirty="0"/>
              <a:t> </a:t>
            </a:r>
            <a:r>
              <a:rPr lang="fr-FR" dirty="0" smtClean="0"/>
              <a:t>la carte est </a:t>
            </a:r>
            <a:r>
              <a:rPr lang="fr-FR" dirty="0"/>
              <a:t>réalisée grâce à la géodésie,</a:t>
            </a:r>
          </a:p>
          <a:p>
            <a:r>
              <a:rPr lang="fr-FR" b="1" dirty="0">
                <a:solidFill>
                  <a:srgbClr val="FF0000"/>
                </a:solidFill>
              </a:rPr>
              <a:t>la Géodésie</a:t>
            </a:r>
            <a:r>
              <a:rPr lang="fr-FR" dirty="0"/>
              <a:t> : la terre n’set pas une sphère parfaite , mais un Géoïde aplati aux pôles correspondant à la figure géométrique dite Ellipsoïde de révolution .</a:t>
            </a:r>
          </a:p>
          <a:p>
            <a:r>
              <a:rPr lang="fr-FR" b="1" dirty="0">
                <a:solidFill>
                  <a:srgbClr val="FF0000"/>
                </a:solidFill>
              </a:rPr>
              <a:t>le Géoïde</a:t>
            </a:r>
            <a:r>
              <a:rPr lang="fr-FR" dirty="0">
                <a:solidFill>
                  <a:srgbClr val="FF0000"/>
                </a:solidFill>
              </a:rPr>
              <a:t> </a:t>
            </a:r>
            <a:r>
              <a:rPr lang="fr-FR" dirty="0"/>
              <a:t>: </a:t>
            </a:r>
            <a:r>
              <a:rPr lang="fr-FR" b="1" dirty="0"/>
              <a:t>c’est la figure qu’aurait  la terre si elle était couverte entièrement de l’océan , le Géoïde est une surface équipotentielle du champ terrestre de la force de la pesanteur 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:\Users\Pc\Downloads\geoide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04"/>
            <a:ext cx="778674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l’ellipsoïde :</a:t>
            </a:r>
            <a:r>
              <a:rPr lang="fr-FR" dirty="0" smtClean="0"/>
              <a:t> </a:t>
            </a:r>
            <a:r>
              <a:rPr lang="fr-FR" b="1" dirty="0"/>
              <a:t>doit être représenté sur le plan de la carte , le passage de l’ellipsoïde au plan est impossible sans altérations </a:t>
            </a:r>
            <a:r>
              <a:rPr lang="fr-FR" b="1" dirty="0" smtClean="0"/>
              <a:t>.</a:t>
            </a:r>
          </a:p>
          <a:p>
            <a:r>
              <a:rPr lang="fr-FR" dirty="0"/>
              <a:t>il existe des systèmes de projections tels que les altérations de longueurs d’angles ou de surfaces , soient exactement connus .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211</Words>
  <Application>Microsoft Office PowerPoint</Application>
  <PresentationFormat>Affichage à l'écran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 L’analyse des documents cartographiques </vt:lpstr>
      <vt:lpstr>Diapositive 2</vt:lpstr>
      <vt:lpstr> L’utilité dune carte </vt:lpstr>
      <vt:lpstr> Les différents types de cartes  </vt:lpstr>
      <vt:lpstr> La réalisation d’une carte topographique 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46</cp:revision>
  <dcterms:created xsi:type="dcterms:W3CDTF">2020-12-14T08:01:06Z</dcterms:created>
  <dcterms:modified xsi:type="dcterms:W3CDTF">2020-12-31T08:33:36Z</dcterms:modified>
</cp:coreProperties>
</file>