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70" r:id="rId6"/>
    <p:sldId id="271" r:id="rId7"/>
    <p:sldId id="272" r:id="rId8"/>
    <p:sldId id="273" r:id="rId9"/>
    <p:sldId id="274" r:id="rId10"/>
    <p:sldId id="258" r:id="rId11"/>
    <p:sldId id="275" r:id="rId12"/>
    <p:sldId id="268" r:id="rId13"/>
    <p:sldId id="276" r:id="rId14"/>
    <p:sldId id="277" r:id="rId15"/>
    <p:sldId id="278" r:id="rId16"/>
    <p:sldId id="279" r:id="rId17"/>
    <p:sldId id="280" r:id="rId18"/>
    <p:sldId id="261" r:id="rId19"/>
    <p:sldId id="282" r:id="rId20"/>
    <p:sldId id="269" r:id="rId21"/>
    <p:sldId id="283" r:id="rId22"/>
    <p:sldId id="284" r:id="rId23"/>
    <p:sldId id="285" r:id="rId24"/>
    <p:sldId id="262" r:id="rId25"/>
    <p:sldId id="286" r:id="rId26"/>
    <p:sldId id="267" r:id="rId27"/>
    <p:sldId id="287" r:id="rId28"/>
    <p:sldId id="288" r:id="rId29"/>
    <p:sldId id="289" r:id="rId30"/>
    <p:sldId id="263" r:id="rId31"/>
    <p:sldId id="265" r:id="rId32"/>
    <p:sldId id="266" r:id="rId33"/>
    <p:sldId id="29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94643"/>
  </p:normalViewPr>
  <p:slideViewPr>
    <p:cSldViewPr snapToGrid="0" snapToObjects="1">
      <p:cViewPr varScale="1">
        <p:scale>
          <a:sx n="34" d="100"/>
          <a:sy n="34" d="100"/>
        </p:scale>
        <p:origin x="-466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2150005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fr-FR" dirty="0"/>
              <a:t>Les bases de données utilisée pour le documentaliste</a:t>
            </a:r>
          </a:p>
        </p:txBody>
      </p:sp>
    </p:spTree>
    <p:extLst>
      <p:ext uri="{BB962C8B-B14F-4D97-AF65-F5344CB8AC3E}">
        <p14:creationId xmlns:p14="http://schemas.microsoft.com/office/powerpoint/2010/main" xmlns="" val="1580573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3420428"/>
          </a:xfrm>
        </p:spPr>
        <p:txBody>
          <a:bodyPr/>
          <a:lstStyle/>
          <a:p>
            <a:r>
              <a:rPr lang="fr-FR" dirty="0"/>
              <a:t>spécialisation de la biologique et de la médecine. </a:t>
            </a:r>
          </a:p>
          <a:p>
            <a:endParaRPr lang="fr-FR" dirty="0"/>
          </a:p>
          <a:p>
            <a:r>
              <a:rPr lang="fr-FR" dirty="0"/>
              <a:t> Centre américain pour les informations biotechnologique (NCBI), et est hébergé par la Bibliothèque américaine de médecine des Instituts américains de la santé. </a:t>
            </a:r>
          </a:p>
          <a:p>
            <a:endParaRPr lang="fr-FR" dirty="0"/>
          </a:p>
          <a:p>
            <a:r>
              <a:rPr lang="fr-FR" dirty="0"/>
              <a:t>gratuit donnant accès à la base de données bibliographique MEDLINE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7418" y="457200"/>
            <a:ext cx="38100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69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54000 journaux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+ 80 pays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Bibliographie depuis 1966</a:t>
            </a:r>
          </a:p>
        </p:txBody>
      </p:sp>
    </p:spTree>
    <p:extLst>
      <p:ext uri="{BB962C8B-B14F-4D97-AF65-F5344CB8AC3E}">
        <p14:creationId xmlns:p14="http://schemas.microsoft.com/office/powerpoint/2010/main" xmlns="" val="10694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27" y="0"/>
            <a:ext cx="1178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566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0574" y="641543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fr-FR" sz="2200" dirty="0"/>
              <a:t>1.2 – Recherche basique dans </a:t>
            </a:r>
            <a:r>
              <a:rPr lang="fr-FR" sz="2200" dirty="0" err="1"/>
              <a:t>Pubmed</a:t>
            </a:r>
            <a:r>
              <a:rPr lang="fr-FR" sz="2200" dirty="0"/>
              <a:t> </a:t>
            </a:r>
            <a:br>
              <a:rPr lang="fr-FR" sz="2200" dirty="0"/>
            </a:br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Entrez un ou plusieurs mots (</a:t>
            </a:r>
            <a:r>
              <a:rPr lang="fr-FR" sz="2200" dirty="0" err="1"/>
              <a:t>separes</a:t>
            </a:r>
            <a:r>
              <a:rPr lang="fr-FR" sz="2200" dirty="0"/>
              <a:t> par un espace) et cliquez sur </a:t>
            </a:r>
            <a:r>
              <a:rPr lang="fr-FR" sz="2200" b="1" dirty="0" err="1"/>
              <a:t>Search</a:t>
            </a:r>
            <a:r>
              <a:rPr lang="fr-FR" dirty="0"/>
              <a:t>.. </a:t>
            </a:r>
            <a:br>
              <a:rPr lang="fr-FR" dirty="0"/>
            </a:br>
            <a:endParaRPr lang="fr-FR" dirty="0"/>
          </a:p>
        </p:txBody>
      </p:sp>
      <p:pic>
        <p:nvPicPr>
          <p:cNvPr id="1025" name="Picture 1" descr="age8image38445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736" y="1934571"/>
            <a:ext cx="829627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8490" y="3227599"/>
            <a:ext cx="12979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PubMed</a:t>
            </a:r>
            <a:r>
              <a:rPr lang="fr-FR" dirty="0"/>
              <a:t> recherche toutes les </a:t>
            </a:r>
            <a:r>
              <a:rPr lang="fr-FR" dirty="0" err="1"/>
              <a:t>références</a:t>
            </a:r>
            <a:r>
              <a:rPr lang="fr-FR" dirty="0"/>
              <a:t> d’articles qui contiennent tous les mots saisis... Quelle que soit leur place : </a:t>
            </a:r>
          </a:p>
          <a:p>
            <a:r>
              <a:rPr lang="fr-FR" dirty="0"/>
              <a:t>Titre Source Affiliation Auteur </a:t>
            </a:r>
            <a:r>
              <a:rPr lang="fr-FR" dirty="0" err="1"/>
              <a:t>Résume</a:t>
            </a:r>
            <a:r>
              <a:rPr lang="fr-FR" dirty="0"/>
              <a:t>́ Etc...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9385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5039" y="627896"/>
            <a:ext cx="8610600" cy="1293028"/>
          </a:xfrm>
        </p:spPr>
        <p:txBody>
          <a:bodyPr/>
          <a:lstStyle/>
          <a:p>
            <a:r>
              <a:rPr lang="fr-FR" dirty="0"/>
              <a:t>1.3 – Affichage des </a:t>
            </a:r>
            <a:r>
              <a:rPr lang="fr-FR" dirty="0" err="1"/>
              <a:t>resultats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1749643"/>
          </a:xfrm>
        </p:spPr>
        <p:txBody>
          <a:bodyPr/>
          <a:lstStyle/>
          <a:p>
            <a:r>
              <a:rPr lang="fr-FR" dirty="0"/>
              <a:t>Pour passer à une autre page </a:t>
            </a:r>
            <a:r>
              <a:rPr lang="fr-FR" dirty="0" err="1"/>
              <a:t>résultat</a:t>
            </a:r>
            <a:r>
              <a:rPr lang="fr-FR" dirty="0"/>
              <a:t>, soit choisir le </a:t>
            </a:r>
            <a:r>
              <a:rPr lang="fr-FR" dirty="0" err="1"/>
              <a:t>numéro</a:t>
            </a:r>
            <a:r>
              <a:rPr lang="fr-FR" dirty="0"/>
              <a:t> de la page </a:t>
            </a:r>
            <a:r>
              <a:rPr lang="fr-FR" dirty="0" err="1"/>
              <a:t>désiréou</a:t>
            </a:r>
            <a:r>
              <a:rPr lang="fr-FR" dirty="0"/>
              <a:t> cliquer sur « </a:t>
            </a:r>
            <a:r>
              <a:rPr lang="fr-FR" dirty="0" err="1"/>
              <a:t>Next</a:t>
            </a:r>
            <a:r>
              <a:rPr lang="fr-FR" dirty="0"/>
              <a:t> ». </a:t>
            </a:r>
          </a:p>
          <a:p>
            <a:r>
              <a:rPr lang="fr-FR" dirty="0"/>
              <a:t>Par </a:t>
            </a:r>
            <a:r>
              <a:rPr lang="fr-FR" dirty="0" err="1"/>
              <a:t>défaut</a:t>
            </a:r>
            <a:r>
              <a:rPr lang="fr-FR" dirty="0"/>
              <a:t>, affichage de 20 </a:t>
            </a:r>
            <a:r>
              <a:rPr lang="fr-FR" dirty="0" err="1"/>
              <a:t>résultats</a:t>
            </a:r>
            <a:r>
              <a:rPr lang="fr-FR" dirty="0"/>
              <a:t> par page </a:t>
            </a:r>
          </a:p>
          <a:p>
            <a:r>
              <a:rPr lang="fr-FR" dirty="0" err="1"/>
              <a:t>Possibilite</a:t>
            </a:r>
            <a:r>
              <a:rPr lang="fr-FR" dirty="0"/>
              <a:t>́ de modifier en cliquant sur « Display settings » </a:t>
            </a:r>
          </a:p>
          <a:p>
            <a:endParaRPr lang="fr-FR" dirty="0"/>
          </a:p>
        </p:txBody>
      </p:sp>
      <p:pic>
        <p:nvPicPr>
          <p:cNvPr id="2049" name="Picture 1" descr="age9image3895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35020"/>
            <a:ext cx="91344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011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indices à </a:t>
            </a:r>
            <a:r>
              <a:rPr lang="fr-FR" dirty="0" err="1"/>
              <a:t>reperer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903482"/>
          </a:xfrm>
        </p:spPr>
        <p:txBody>
          <a:bodyPr/>
          <a:lstStyle/>
          <a:p>
            <a:r>
              <a:rPr lang="fr-FR" dirty="0"/>
              <a:t>No abstract </a:t>
            </a:r>
            <a:r>
              <a:rPr lang="fr-FR" dirty="0" err="1"/>
              <a:t>available</a:t>
            </a:r>
            <a:r>
              <a:rPr lang="fr-FR" dirty="0"/>
              <a:t> : la </a:t>
            </a:r>
            <a:r>
              <a:rPr lang="fr-FR" dirty="0" err="1"/>
              <a:t>référence</a:t>
            </a:r>
            <a:r>
              <a:rPr lang="fr-FR" dirty="0"/>
              <a:t> n’a pas de </a:t>
            </a:r>
            <a:r>
              <a:rPr lang="fr-FR" dirty="0" err="1"/>
              <a:t>résume</a:t>
            </a:r>
            <a:r>
              <a:rPr lang="fr-FR" dirty="0"/>
              <a:t>́ (rappel : 81% des </a:t>
            </a:r>
            <a:r>
              <a:rPr lang="fr-FR" dirty="0" err="1"/>
              <a:t>réf</a:t>
            </a:r>
            <a:r>
              <a:rPr lang="fr-FR" dirty="0"/>
              <a:t>. ont un </a:t>
            </a:r>
            <a:r>
              <a:rPr lang="fr-FR" dirty="0" err="1"/>
              <a:t>résume</a:t>
            </a:r>
            <a:r>
              <a:rPr lang="fr-FR" dirty="0"/>
              <a:t>́). </a:t>
            </a:r>
          </a:p>
          <a:p>
            <a:endParaRPr lang="fr-FR" dirty="0"/>
          </a:p>
        </p:txBody>
      </p:sp>
      <p:pic>
        <p:nvPicPr>
          <p:cNvPr id="3073" name="Picture 1" descr="age10image39177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844" y="3002507"/>
            <a:ext cx="8748215" cy="29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256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1321" y="655191"/>
            <a:ext cx="11601734" cy="1293028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>Si le titre est entre crochet = la langue de l’article n’est pas de l’anglais (elle est </a:t>
            </a:r>
            <a:r>
              <a:rPr lang="fr-FR" dirty="0" err="1"/>
              <a:t>mentionnee</a:t>
            </a:r>
            <a:r>
              <a:rPr lang="fr-FR" dirty="0"/>
              <a:t> à la suite de la source). </a:t>
            </a:r>
            <a:br>
              <a:rPr lang="fr-FR" dirty="0"/>
            </a:br>
            <a:endParaRPr lang="fr-FR" dirty="0"/>
          </a:p>
        </p:txBody>
      </p:sp>
      <p:pic>
        <p:nvPicPr>
          <p:cNvPr id="4097" name="Picture 1" descr="age11image800905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991" y="2333767"/>
            <a:ext cx="7908309" cy="28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0277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Free article </a:t>
            </a:r>
            <a:r>
              <a:rPr lang="fr-FR" dirty="0"/>
              <a:t>: </a:t>
            </a:r>
            <a:r>
              <a:rPr lang="fr-FR" dirty="0" err="1"/>
              <a:t>PubMed</a:t>
            </a:r>
            <a:r>
              <a:rPr lang="fr-FR" dirty="0"/>
              <a:t> Central® propose le texte </a:t>
            </a:r>
            <a:r>
              <a:rPr lang="fr-FR" dirty="0" err="1"/>
              <a:t>integral</a:t>
            </a:r>
            <a:r>
              <a:rPr lang="fr-FR" dirty="0"/>
              <a:t> gratuit </a:t>
            </a:r>
            <a:br>
              <a:rPr lang="fr-FR" dirty="0"/>
            </a:br>
            <a:endParaRPr lang="fr-FR" dirty="0"/>
          </a:p>
        </p:txBody>
      </p:sp>
      <p:pic>
        <p:nvPicPr>
          <p:cNvPr id="5121" name="Picture 1" descr="age12image595849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8539" y="1841999"/>
            <a:ext cx="7553323" cy="25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71499" y="4807845"/>
            <a:ext cx="7008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Attention PMC n’est qu’une des base d’archives gratuites en</a:t>
            </a:r>
          </a:p>
          <a:p>
            <a:r>
              <a:rPr lang="fr-FR" dirty="0"/>
              <a:t> ligne : il y aura de nombreux autres textes </a:t>
            </a:r>
            <a:r>
              <a:rPr lang="fr-FR" dirty="0" err="1"/>
              <a:t>integraux</a:t>
            </a:r>
            <a:r>
              <a:rPr lang="fr-FR" dirty="0"/>
              <a:t> gratuits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7773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325" y="2807485"/>
            <a:ext cx="11615737" cy="1293028"/>
          </a:xfrm>
        </p:spPr>
        <p:txBody>
          <a:bodyPr>
            <a:noAutofit/>
          </a:bodyPr>
          <a:lstStyle/>
          <a:p>
            <a:pPr algn="l"/>
            <a:r>
              <a:rPr lang="fr-FR" sz="3200" cap="none" dirty="0" err="1"/>
              <a:t>Scopus</a:t>
            </a:r>
            <a:r>
              <a:rPr lang="fr-FR" sz="3200" cap="none" dirty="0"/>
              <a:t> est la base de donnée Transdisciplinaire lancée par Elsevier en 2004 </a:t>
            </a:r>
            <a:br>
              <a:rPr lang="fr-FR" sz="3200" cap="none" dirty="0"/>
            </a:br>
            <a:r>
              <a:rPr lang="fr-FR" sz="3200" cap="none" dirty="0"/>
              <a:t/>
            </a:r>
            <a:br>
              <a:rPr lang="fr-FR" sz="3200" cap="none" dirty="0"/>
            </a:br>
            <a:r>
              <a:rPr lang="fr-FR" sz="3200" cap="none" dirty="0"/>
              <a:t>Mondiale à contenu contrôlé</a:t>
            </a:r>
            <a:br>
              <a:rPr lang="fr-FR" sz="3200" cap="none" dirty="0"/>
            </a:br>
            <a:r>
              <a:rPr lang="fr-FR" sz="3200" cap="none" dirty="0"/>
              <a:t/>
            </a:r>
            <a:br>
              <a:rPr lang="fr-FR" sz="3200" cap="none" dirty="0"/>
            </a:br>
            <a:r>
              <a:rPr lang="fr-FR" sz="3200" cap="none" dirty="0"/>
              <a:t>Dotée d’outils de bibliométrie pour analyser et suivre la recherche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872538" y="600075"/>
            <a:ext cx="2157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err="1">
                <a:solidFill>
                  <a:schemeClr val="accent1">
                    <a:lumMod val="75000"/>
                  </a:schemeClr>
                </a:solidFill>
              </a:rPr>
              <a:t>Scopus</a:t>
            </a:r>
            <a:endParaRPr lang="fr-FR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25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Elle permet de repérer les références bibliographiques , les chercheurs, les auteurs et les institutions de recherche de renommer dans un domaine particulier.</a:t>
            </a:r>
          </a:p>
          <a:p>
            <a:r>
              <a:rPr lang="fr-FR" dirty="0"/>
              <a:t>Savoir qui vous a citer et combien de citation un article ou un auteur a reçu</a:t>
            </a:r>
          </a:p>
          <a:p>
            <a:r>
              <a:rPr lang="fr-FR" dirty="0"/>
              <a:t>Evaluer la production scientifique mondiale, suivre les tendance de la recherche scientifique et identifier les revues qui ont plus d’impact</a:t>
            </a:r>
          </a:p>
        </p:txBody>
      </p:sp>
    </p:spTree>
    <p:extLst>
      <p:ext uri="{BB962C8B-B14F-4D97-AF65-F5344CB8AC3E}">
        <p14:creationId xmlns:p14="http://schemas.microsoft.com/office/powerpoint/2010/main" xmlns="" val="156851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550" y="1236530"/>
            <a:ext cx="6974956" cy="46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04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539" y="434898"/>
            <a:ext cx="10400408" cy="60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2105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8" y="0"/>
            <a:ext cx="1159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84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93" y="0"/>
            <a:ext cx="11469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394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193" y="304800"/>
            <a:ext cx="9997257" cy="60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76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63163" y="1529143"/>
            <a:ext cx="4562475" cy="1293028"/>
          </a:xfrm>
        </p:spPr>
        <p:txBody>
          <a:bodyPr/>
          <a:lstStyle/>
          <a:p>
            <a:r>
              <a:rPr lang="fr-FR" dirty="0" err="1"/>
              <a:t>S</a:t>
            </a:r>
            <a:r>
              <a:rPr lang="fr-FR" sz="3600" cap="none" dirty="0" err="1"/>
              <a:t>cience</a:t>
            </a:r>
            <a:r>
              <a:rPr lang="fr-FR" dirty="0" err="1"/>
              <a:t>d</a:t>
            </a:r>
            <a:r>
              <a:rPr lang="fr-FR" cap="none" dirty="0" err="1"/>
              <a:t>irect</a:t>
            </a:r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xmlns="" val="1488822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9857" y="-318655"/>
            <a:ext cx="13389168" cy="7813964"/>
          </a:xfrm>
        </p:spPr>
      </p:pic>
    </p:spTree>
    <p:extLst>
      <p:ext uri="{BB962C8B-B14F-4D97-AF65-F5344CB8AC3E}">
        <p14:creationId xmlns:p14="http://schemas.microsoft.com/office/powerpoint/2010/main" xmlns="" val="465428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954" y="412596"/>
            <a:ext cx="10142141" cy="57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752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83" y="0"/>
            <a:ext cx="11441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844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22" y="0"/>
            <a:ext cx="11345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43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" y="0"/>
            <a:ext cx="1141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778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118" y="2078354"/>
            <a:ext cx="5681365" cy="353796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5300" y="1708298"/>
            <a:ext cx="3043238" cy="42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5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1" y="2837497"/>
            <a:ext cx="5872162" cy="977265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6000" dirty="0"/>
              <a:t>Google</a:t>
            </a:r>
            <a:r>
              <a:rPr lang="fr-FR" sz="5400" dirty="0"/>
              <a:t> </a:t>
            </a:r>
            <a:r>
              <a:rPr lang="fr-FR" sz="5400" dirty="0" err="1"/>
              <a:t>scolar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xmlns="" val="1740237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421" y="330181"/>
            <a:ext cx="9456574" cy="5910359"/>
          </a:xfrm>
        </p:spPr>
      </p:pic>
    </p:spTree>
    <p:extLst>
      <p:ext uri="{BB962C8B-B14F-4D97-AF65-F5344CB8AC3E}">
        <p14:creationId xmlns:p14="http://schemas.microsoft.com/office/powerpoint/2010/main" xmlns="" val="1587174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842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433761-14E8-3547-A300-EECAC287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930165-2FBA-064A-A00C-70CE7FF0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3A3E22-EB8D-CE48-8472-D68988B4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9" y="206828"/>
            <a:ext cx="11181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57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2194560"/>
            <a:ext cx="11129963" cy="3106103"/>
          </a:xfrm>
        </p:spPr>
        <p:txBody>
          <a:bodyPr>
            <a:normAutofit/>
          </a:bodyPr>
          <a:lstStyle/>
          <a:p>
            <a:r>
              <a:rPr lang="fr-FR" sz="3200" dirty="0"/>
              <a:t>Une </a:t>
            </a:r>
            <a:r>
              <a:rPr lang="fr-FR" sz="3200" b="1" dirty="0"/>
              <a:t>base de données</a:t>
            </a:r>
            <a:r>
              <a:rPr lang="fr-FR" sz="3200" dirty="0"/>
              <a:t> est un outil permettant de stocker et de retrouver l'intégralité de </a:t>
            </a:r>
            <a:r>
              <a:rPr lang="fr-FR" sz="3200" b="1" dirty="0"/>
              <a:t>données</a:t>
            </a:r>
            <a:r>
              <a:rPr lang="fr-FR" sz="3200" dirty="0"/>
              <a:t> brutes ou d'informations en rapport avec un thème ou une activité ; celles-ci peuvent être de natures différentes et plus ou moins reliées entre elles.</a:t>
            </a:r>
          </a:p>
        </p:txBody>
      </p:sp>
    </p:spTree>
    <p:extLst>
      <p:ext uri="{BB962C8B-B14F-4D97-AF65-F5344CB8AC3E}">
        <p14:creationId xmlns:p14="http://schemas.microsoft.com/office/powerpoint/2010/main" xmlns="" val="68427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0697" y="-70831"/>
            <a:ext cx="8610600" cy="1293028"/>
          </a:xfrm>
        </p:spPr>
        <p:txBody>
          <a:bodyPr/>
          <a:lstStyle/>
          <a:p>
            <a:r>
              <a:rPr lang="fr-FR" dirty="0"/>
              <a:t>Rôle d’une base de Donnée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1733" y="1222197"/>
            <a:ext cx="10820400" cy="4024125"/>
          </a:xfrm>
        </p:spPr>
        <p:txBody>
          <a:bodyPr/>
          <a:lstStyle/>
          <a:p>
            <a:r>
              <a:rPr lang="fr-FR" dirty="0"/>
              <a:t>Les informations pour rédiger un article ou une thèse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1183" y="1933703"/>
            <a:ext cx="4002336" cy="16937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2948" y="4842238"/>
            <a:ext cx="2988352" cy="16734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1276" y="4842238"/>
            <a:ext cx="2432738" cy="16188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1623" y="4848522"/>
            <a:ext cx="1612593" cy="1612593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H="1">
            <a:off x="2105892" y="3627445"/>
            <a:ext cx="1755291" cy="108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860473" y="3720591"/>
            <a:ext cx="0" cy="989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8242683" y="3627445"/>
            <a:ext cx="1067572" cy="108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38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2218" y="764373"/>
            <a:ext cx="10383982" cy="1293028"/>
          </a:xfrm>
        </p:spPr>
        <p:txBody>
          <a:bodyPr/>
          <a:lstStyle/>
          <a:p>
            <a:pPr algn="l"/>
            <a:r>
              <a:rPr lang="fr-FR" dirty="0"/>
              <a:t>Quelle solution faut il envisager?</a:t>
            </a:r>
          </a:p>
        </p:txBody>
      </p:sp>
      <p:sp>
        <p:nvSpPr>
          <p:cNvPr id="4" name="Ellipse 3"/>
          <p:cNvSpPr/>
          <p:nvPr/>
        </p:nvSpPr>
        <p:spPr>
          <a:xfrm>
            <a:off x="685800" y="2194560"/>
            <a:ext cx="3823855" cy="969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Centralisation et </a:t>
            </a:r>
          </a:p>
          <a:p>
            <a:pPr algn="ctr"/>
            <a:r>
              <a:rPr lang="fr-FR" dirty="0"/>
              <a:t>Organisation des données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745673" y="3325091"/>
            <a:ext cx="0" cy="858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2286000" y="3338946"/>
            <a:ext cx="0" cy="831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736273" y="3325091"/>
            <a:ext cx="0" cy="858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3172691" y="3380509"/>
            <a:ext cx="0" cy="803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ylindre 17"/>
          <p:cNvSpPr/>
          <p:nvPr/>
        </p:nvSpPr>
        <p:spPr>
          <a:xfrm>
            <a:off x="1523999" y="4358641"/>
            <a:ext cx="2147455" cy="19257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Support de stockage</a:t>
            </a:r>
          </a:p>
        </p:txBody>
      </p:sp>
      <p:sp>
        <p:nvSpPr>
          <p:cNvPr id="19" name="Ellipse 18"/>
          <p:cNvSpPr/>
          <p:nvPr/>
        </p:nvSpPr>
        <p:spPr>
          <a:xfrm>
            <a:off x="5818910" y="2144684"/>
            <a:ext cx="4378036" cy="1953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Exploiter la puissance des ordinateurs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209" y="4358641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59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dirty="0"/>
              <a:t>Une base de donnée est un ensemble d’information qui sont: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4561"/>
            <a:ext cx="9940636" cy="1338348"/>
          </a:xfrm>
        </p:spPr>
        <p:txBody>
          <a:bodyPr/>
          <a:lstStyle/>
          <a:p>
            <a:r>
              <a:rPr lang="fr-FR" dirty="0"/>
              <a:t>1. Ligne et en colonne.</a:t>
            </a:r>
          </a:p>
          <a:p>
            <a:r>
              <a:rPr lang="fr-FR" dirty="0"/>
              <a:t>2. Table.</a:t>
            </a:r>
          </a:p>
          <a:p>
            <a:r>
              <a:rPr lang="fr-FR" dirty="0"/>
              <a:t>3.Catégorie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9045490"/>
              </p:ext>
            </p:extLst>
          </p:nvPr>
        </p:nvGraphicFramePr>
        <p:xfrm>
          <a:off x="2059709" y="4266430"/>
          <a:ext cx="8128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Titre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Mot clé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Année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Langue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Catégorie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2619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0700" y="528846"/>
            <a:ext cx="8610600" cy="1293028"/>
          </a:xfrm>
        </p:spPr>
        <p:txBody>
          <a:bodyPr>
            <a:normAutofit/>
          </a:bodyPr>
          <a:lstStyle/>
          <a:p>
            <a:r>
              <a:rPr lang="fr-FR" sz="4400" dirty="0"/>
              <a:t>SGBD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accent1"/>
                </a:solidFill>
              </a:rPr>
              <a:t>S</a:t>
            </a:r>
            <a:r>
              <a:rPr lang="fr-FR" dirty="0"/>
              <a:t>ystème de </a:t>
            </a:r>
            <a:r>
              <a:rPr lang="fr-FR" dirty="0">
                <a:solidFill>
                  <a:schemeClr val="accent1"/>
                </a:solidFill>
              </a:rPr>
              <a:t>g</a:t>
            </a:r>
            <a:r>
              <a:rPr lang="fr-FR" dirty="0"/>
              <a:t>estion de </a:t>
            </a:r>
            <a:r>
              <a:rPr lang="fr-FR" dirty="0">
                <a:solidFill>
                  <a:schemeClr val="accent1"/>
                </a:solidFill>
              </a:rPr>
              <a:t>b</a:t>
            </a:r>
            <a:r>
              <a:rPr lang="fr-FR" dirty="0"/>
              <a:t>ase de </a:t>
            </a:r>
            <a:r>
              <a:rPr lang="fr-FR" dirty="0">
                <a:solidFill>
                  <a:schemeClr val="accent1"/>
                </a:solidFill>
              </a:rPr>
              <a:t>d</a:t>
            </a:r>
            <a:r>
              <a:rPr lang="fr-FR" dirty="0"/>
              <a:t>onnées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Support de stockage</a:t>
            </a:r>
          </a:p>
        </p:txBody>
      </p:sp>
      <p:sp>
        <p:nvSpPr>
          <p:cNvPr id="4" name="Cylindre 3"/>
          <p:cNvSpPr/>
          <p:nvPr/>
        </p:nvSpPr>
        <p:spPr>
          <a:xfrm>
            <a:off x="923497" y="3621662"/>
            <a:ext cx="2147455" cy="192578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Base de donnée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9507" y="2773339"/>
            <a:ext cx="2489200" cy="3263900"/>
          </a:xfrm>
          <a:prstGeom prst="rect">
            <a:avLst/>
          </a:prstGeom>
        </p:spPr>
      </p:pic>
      <p:sp>
        <p:nvSpPr>
          <p:cNvPr id="11" name="Flèche vers la droite 10"/>
          <p:cNvSpPr/>
          <p:nvPr/>
        </p:nvSpPr>
        <p:spPr>
          <a:xfrm flipV="1">
            <a:off x="4039736" y="4435523"/>
            <a:ext cx="2361063" cy="392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360662" y="3664405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SGBD</a:t>
            </a:r>
          </a:p>
        </p:txBody>
      </p:sp>
    </p:spTree>
    <p:extLst>
      <p:ext uri="{BB962C8B-B14F-4D97-AF65-F5344CB8AC3E}">
        <p14:creationId xmlns:p14="http://schemas.microsoft.com/office/powerpoint/2010/main" xmlns="" val="22303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3913" y="2208208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/>
              <a:t>Les bases de données utilisée pour le documentaliste</a:t>
            </a:r>
          </a:p>
        </p:txBody>
      </p:sp>
    </p:spTree>
    <p:extLst>
      <p:ext uri="{BB962C8B-B14F-4D97-AF65-F5344CB8AC3E}">
        <p14:creationId xmlns:p14="http://schemas.microsoft.com/office/powerpoint/2010/main" xmlns="" val="1824446293"/>
      </p:ext>
    </p:extLst>
  </p:cSld>
  <p:clrMapOvr>
    <a:masterClrMapping/>
  </p:clrMapOvr>
</p:sld>
</file>

<file path=ppt/theme/theme1.xml><?xml version="1.0" encoding="utf-8"?>
<a:theme xmlns:a="http://schemas.openxmlformats.org/drawingml/2006/main" name="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6312</TotalTime>
  <Words>355</Words>
  <Application>Microsoft Office PowerPoint</Application>
  <PresentationFormat>Personnalisé</PresentationFormat>
  <Paragraphs>66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Traînée de condensation</vt:lpstr>
      <vt:lpstr>Les bases de données utilisée pour le documentaliste</vt:lpstr>
      <vt:lpstr>Diapositive 2</vt:lpstr>
      <vt:lpstr>Diapositive 3</vt:lpstr>
      <vt:lpstr>définition</vt:lpstr>
      <vt:lpstr>Rôle d’une base de Donnée</vt:lpstr>
      <vt:lpstr>Quelle solution faut il envisager?</vt:lpstr>
      <vt:lpstr>Une base de donnée est un ensemble d’information qui sont: </vt:lpstr>
      <vt:lpstr>SGBD</vt:lpstr>
      <vt:lpstr>Diapositive 9</vt:lpstr>
      <vt:lpstr>Diapositive 10</vt:lpstr>
      <vt:lpstr>Diapositive 11</vt:lpstr>
      <vt:lpstr>Diapositive 12</vt:lpstr>
      <vt:lpstr>1.2 – Recherche basique dans Pubmed   Entrez un ou plusieurs mots (separes par un espace) et cliquez sur Search..  </vt:lpstr>
      <vt:lpstr>1.3 – Affichage des resultats  </vt:lpstr>
      <vt:lpstr>Quelques indices à reperer  </vt:lpstr>
      <vt:lpstr>Si le titre est entre crochet = la langue de l’article n’est pas de l’anglais (elle est mentionnee à la suite de la source).  </vt:lpstr>
      <vt:lpstr>Free article : PubMed Central® propose le texte integral gratuit  </vt:lpstr>
      <vt:lpstr>Scopus est la base de donnée Transdisciplinaire lancée par Elsevier en 2004   Mondiale à contenu contrôlé  Dotée d’outils de bibliométrie pour analyser et suivre la recherche</vt:lpstr>
      <vt:lpstr>Diapositive 19</vt:lpstr>
      <vt:lpstr>Diapositive 20</vt:lpstr>
      <vt:lpstr>Diapositive 21</vt:lpstr>
      <vt:lpstr>Diapositive 22</vt:lpstr>
      <vt:lpstr>Diapositive 23</vt:lpstr>
      <vt:lpstr>Sciencedirect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bases de données utilisée pour le documentaliste</dc:title>
  <dc:creator>Utilisateur de Microsoft Office</dc:creator>
  <cp:lastModifiedBy>fatima</cp:lastModifiedBy>
  <cp:revision>38</cp:revision>
  <dcterms:created xsi:type="dcterms:W3CDTF">2017-05-10T15:15:41Z</dcterms:created>
  <dcterms:modified xsi:type="dcterms:W3CDTF">2018-05-14T09:00:59Z</dcterms:modified>
</cp:coreProperties>
</file>