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57"/>
  </p:notesMasterIdLst>
  <p:sldIdLst>
    <p:sldId id="512" r:id="rId2"/>
    <p:sldId id="394" r:id="rId3"/>
    <p:sldId id="515" r:id="rId4"/>
    <p:sldId id="477" r:id="rId5"/>
    <p:sldId id="478" r:id="rId6"/>
    <p:sldId id="479" r:id="rId7"/>
    <p:sldId id="480" r:id="rId8"/>
    <p:sldId id="481" r:id="rId9"/>
    <p:sldId id="513" r:id="rId10"/>
    <p:sldId id="482" r:id="rId11"/>
    <p:sldId id="483" r:id="rId12"/>
    <p:sldId id="484" r:id="rId13"/>
    <p:sldId id="485" r:id="rId14"/>
    <p:sldId id="486" r:id="rId15"/>
    <p:sldId id="487" r:id="rId16"/>
    <p:sldId id="488" r:id="rId17"/>
    <p:sldId id="489" r:id="rId18"/>
    <p:sldId id="490" r:id="rId19"/>
    <p:sldId id="491" r:id="rId20"/>
    <p:sldId id="514" r:id="rId21"/>
    <p:sldId id="492" r:id="rId22"/>
    <p:sldId id="493" r:id="rId23"/>
    <p:sldId id="494" r:id="rId24"/>
    <p:sldId id="495" r:id="rId25"/>
    <p:sldId id="496" r:id="rId26"/>
    <p:sldId id="497" r:id="rId27"/>
    <p:sldId id="498" r:id="rId28"/>
    <p:sldId id="499" r:id="rId29"/>
    <p:sldId id="500" r:id="rId30"/>
    <p:sldId id="501" r:id="rId31"/>
    <p:sldId id="502" r:id="rId32"/>
    <p:sldId id="503" r:id="rId33"/>
    <p:sldId id="504" r:id="rId34"/>
    <p:sldId id="505" r:id="rId35"/>
    <p:sldId id="506" r:id="rId36"/>
    <p:sldId id="507" r:id="rId37"/>
    <p:sldId id="508" r:id="rId38"/>
    <p:sldId id="509" r:id="rId39"/>
    <p:sldId id="267" r:id="rId40"/>
    <p:sldId id="388" r:id="rId41"/>
    <p:sldId id="389" r:id="rId42"/>
    <p:sldId id="391" r:id="rId43"/>
    <p:sldId id="395" r:id="rId44"/>
    <p:sldId id="396" r:id="rId45"/>
    <p:sldId id="397" r:id="rId46"/>
    <p:sldId id="364" r:id="rId47"/>
    <p:sldId id="355" r:id="rId48"/>
    <p:sldId id="385" r:id="rId49"/>
    <p:sldId id="356" r:id="rId50"/>
    <p:sldId id="359" r:id="rId51"/>
    <p:sldId id="358" r:id="rId52"/>
    <p:sldId id="315" r:id="rId53"/>
    <p:sldId id="398" r:id="rId54"/>
    <p:sldId id="365" r:id="rId55"/>
    <p:sldId id="366" r:id="rId56"/>
    <p:sldId id="360" r:id="rId57"/>
    <p:sldId id="361" r:id="rId58"/>
    <p:sldId id="368" r:id="rId59"/>
    <p:sldId id="372" r:id="rId60"/>
    <p:sldId id="423" r:id="rId61"/>
    <p:sldId id="441" r:id="rId62"/>
    <p:sldId id="371" r:id="rId63"/>
    <p:sldId id="387" r:id="rId64"/>
    <p:sldId id="373" r:id="rId65"/>
    <p:sldId id="272" r:id="rId66"/>
    <p:sldId id="374" r:id="rId67"/>
    <p:sldId id="380" r:id="rId68"/>
    <p:sldId id="516" r:id="rId69"/>
    <p:sldId id="519" r:id="rId70"/>
    <p:sldId id="375" r:id="rId71"/>
    <p:sldId id="454" r:id="rId72"/>
    <p:sldId id="453" r:id="rId73"/>
    <p:sldId id="517" r:id="rId74"/>
    <p:sldId id="520" r:id="rId75"/>
    <p:sldId id="376" r:id="rId76"/>
    <p:sldId id="277" r:id="rId77"/>
    <p:sldId id="526" r:id="rId78"/>
    <p:sldId id="522" r:id="rId79"/>
    <p:sldId id="455" r:id="rId80"/>
    <p:sldId id="521" r:id="rId81"/>
    <p:sldId id="442" r:id="rId82"/>
    <p:sldId id="436" r:id="rId83"/>
    <p:sldId id="527" r:id="rId84"/>
    <p:sldId id="535" r:id="rId85"/>
    <p:sldId id="377" r:id="rId86"/>
    <p:sldId id="525" r:id="rId87"/>
    <p:sldId id="381" r:id="rId88"/>
    <p:sldId id="443" r:id="rId89"/>
    <p:sldId id="523" r:id="rId90"/>
    <p:sldId id="383" r:id="rId91"/>
    <p:sldId id="422" r:id="rId92"/>
    <p:sldId id="378" r:id="rId93"/>
    <p:sldId id="421" r:id="rId94"/>
    <p:sldId id="379" r:id="rId95"/>
    <p:sldId id="283" r:id="rId96"/>
    <p:sldId id="445" r:id="rId97"/>
    <p:sldId id="382" r:id="rId98"/>
    <p:sldId id="420" r:id="rId99"/>
    <p:sldId id="399" r:id="rId100"/>
    <p:sldId id="400" r:id="rId101"/>
    <p:sldId id="402" r:id="rId102"/>
    <p:sldId id="403" r:id="rId103"/>
    <p:sldId id="405" r:id="rId104"/>
    <p:sldId id="406" r:id="rId105"/>
    <p:sldId id="407" r:id="rId106"/>
    <p:sldId id="447" r:id="rId107"/>
    <p:sldId id="409" r:id="rId108"/>
    <p:sldId id="448" r:id="rId109"/>
    <p:sldId id="419" r:id="rId110"/>
    <p:sldId id="404" r:id="rId111"/>
    <p:sldId id="410" r:id="rId112"/>
    <p:sldId id="411" r:id="rId113"/>
    <p:sldId id="412" r:id="rId114"/>
    <p:sldId id="414" r:id="rId115"/>
    <p:sldId id="416" r:id="rId116"/>
    <p:sldId id="415" r:id="rId117"/>
    <p:sldId id="418" r:id="rId118"/>
    <p:sldId id="458" r:id="rId119"/>
    <p:sldId id="460" r:id="rId120"/>
    <p:sldId id="459" r:id="rId121"/>
    <p:sldId id="461" r:id="rId122"/>
    <p:sldId id="449" r:id="rId123"/>
    <p:sldId id="462" r:id="rId124"/>
    <p:sldId id="424" r:id="rId125"/>
    <p:sldId id="425" r:id="rId126"/>
    <p:sldId id="426" r:id="rId127"/>
    <p:sldId id="427" r:id="rId128"/>
    <p:sldId id="531" r:id="rId129"/>
    <p:sldId id="452" r:id="rId130"/>
    <p:sldId id="450" r:id="rId131"/>
    <p:sldId id="463" r:id="rId132"/>
    <p:sldId id="451" r:id="rId133"/>
    <p:sldId id="464" r:id="rId134"/>
    <p:sldId id="428" r:id="rId135"/>
    <p:sldId id="536" r:id="rId136"/>
    <p:sldId id="429" r:id="rId137"/>
    <p:sldId id="532" r:id="rId138"/>
    <p:sldId id="467" r:id="rId139"/>
    <p:sldId id="470" r:id="rId140"/>
    <p:sldId id="471" r:id="rId141"/>
    <p:sldId id="472" r:id="rId142"/>
    <p:sldId id="538" r:id="rId143"/>
    <p:sldId id="473" r:id="rId144"/>
    <p:sldId id="537" r:id="rId145"/>
    <p:sldId id="474" r:id="rId146"/>
    <p:sldId id="456" r:id="rId147"/>
    <p:sldId id="430" r:id="rId148"/>
    <p:sldId id="433" r:id="rId149"/>
    <p:sldId id="431" r:id="rId150"/>
    <p:sldId id="432" r:id="rId151"/>
    <p:sldId id="457" r:id="rId152"/>
    <p:sldId id="475" r:id="rId153"/>
    <p:sldId id="534" r:id="rId154"/>
    <p:sldId id="528" r:id="rId155"/>
    <p:sldId id="434" r:id="rId15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EE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0513" autoAdjust="0"/>
  </p:normalViewPr>
  <p:slideViewPr>
    <p:cSldViewPr>
      <p:cViewPr varScale="1">
        <p:scale>
          <a:sx n="63" d="100"/>
          <a:sy n="63" d="100"/>
        </p:scale>
        <p:origin x="1388" y="48"/>
      </p:cViewPr>
      <p:guideLst>
        <p:guide orient="horz" pos="2160"/>
        <p:guide pos="2880"/>
      </p:guideLst>
    </p:cSldViewPr>
  </p:slideViewPr>
  <p:outlineViewPr>
    <p:cViewPr>
      <p:scale>
        <a:sx n="33" d="100"/>
        <a:sy n="33" d="100"/>
      </p:scale>
      <p:origin x="0" y="3228"/>
    </p:cViewPr>
  </p:outlineViewPr>
  <p:notesTextViewPr>
    <p:cViewPr>
      <p:scale>
        <a:sx n="100" d="100"/>
        <a:sy n="100" d="100"/>
      </p:scale>
      <p:origin x="0" y="0"/>
    </p:cViewPr>
  </p:notesTextViewPr>
  <p:sorterViewPr>
    <p:cViewPr>
      <p:scale>
        <a:sx n="66" d="100"/>
        <a:sy n="66" d="100"/>
      </p:scale>
      <p:origin x="0" y="270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EEB75C-BB5A-4E7A-BD5F-0C29F7C7DF2E}"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fr-FR"/>
        </a:p>
      </dgm:t>
    </dgm:pt>
    <dgm:pt modelId="{DA6DFC1A-794A-404B-BCDC-59B4DB1370A9}">
      <dgm:prSet phldrT="[Texte]">
        <dgm:style>
          <a:lnRef idx="1">
            <a:schemeClr val="accent4"/>
          </a:lnRef>
          <a:fillRef idx="2">
            <a:schemeClr val="accent4"/>
          </a:fillRef>
          <a:effectRef idx="1">
            <a:schemeClr val="accent4"/>
          </a:effectRef>
          <a:fontRef idx="minor">
            <a:schemeClr val="dk1"/>
          </a:fontRef>
        </dgm:style>
      </dgm:prSet>
      <dgm:spPr/>
      <dgm:t>
        <a:bodyPr/>
        <a:lstStyle/>
        <a:p>
          <a:r>
            <a:rPr lang="fr-FR" b="1" i="1" dirty="0" smtClean="0">
              <a:latin typeface="Cambria" pitchFamily="18" charset="0"/>
            </a:rPr>
            <a:t>Secteur extracellulaire</a:t>
          </a:r>
          <a:endParaRPr lang="fr-FR" b="1" i="1" dirty="0">
            <a:latin typeface="Cambria" pitchFamily="18" charset="0"/>
          </a:endParaRPr>
        </a:p>
      </dgm:t>
    </dgm:pt>
    <dgm:pt modelId="{A8F63BE9-0CA5-4A9E-B355-9E95574D9C59}" type="parTrans" cxnId="{5E304091-6E64-45CE-B117-CE5F184DE2B4}">
      <dgm:prSet/>
      <dgm:spPr/>
      <dgm:t>
        <a:bodyPr/>
        <a:lstStyle/>
        <a:p>
          <a:endParaRPr lang="fr-FR"/>
        </a:p>
      </dgm:t>
    </dgm:pt>
    <dgm:pt modelId="{4723774C-668D-47C0-AA19-8A01B7D11289}" type="sibTrans" cxnId="{5E304091-6E64-45CE-B117-CE5F184DE2B4}">
      <dgm:prSet/>
      <dgm:spPr/>
      <dgm:t>
        <a:bodyPr/>
        <a:lstStyle/>
        <a:p>
          <a:endParaRPr lang="fr-FR"/>
        </a:p>
      </dgm:t>
    </dgm:pt>
    <dgm:pt modelId="{BCB817B0-245F-4953-ACBE-DD57019DA0FF}">
      <dgm:prSet phldrT="[Texte]">
        <dgm:style>
          <a:lnRef idx="1">
            <a:schemeClr val="accent6"/>
          </a:lnRef>
          <a:fillRef idx="2">
            <a:schemeClr val="accent6"/>
          </a:fillRef>
          <a:effectRef idx="1">
            <a:schemeClr val="accent6"/>
          </a:effectRef>
          <a:fontRef idx="minor">
            <a:schemeClr val="dk1"/>
          </a:fontRef>
        </dgm:style>
      </dgm:prSet>
      <dgm:spPr/>
      <dgm:t>
        <a:bodyPr/>
        <a:lstStyle/>
        <a:p>
          <a:pPr algn="ctr"/>
          <a:endParaRPr lang="fr-FR" dirty="0" smtClean="0"/>
        </a:p>
        <a:p>
          <a:pPr algn="l"/>
          <a:r>
            <a:rPr lang="fr-FR" b="1" i="1" dirty="0" smtClean="0">
              <a:latin typeface="Cambria" pitchFamily="18" charset="0"/>
            </a:rPr>
            <a:t>Ions plasmatiques :</a:t>
          </a:r>
        </a:p>
        <a:p>
          <a:pPr algn="l"/>
          <a:endParaRPr lang="fr-FR" b="1" i="1" dirty="0" smtClean="0">
            <a:latin typeface="Cambria" pitchFamily="18" charset="0"/>
          </a:endParaRPr>
        </a:p>
        <a:p>
          <a:pPr algn="l"/>
          <a:r>
            <a:rPr lang="en-US" b="1" i="1" dirty="0" smtClean="0">
              <a:latin typeface="Cambria" pitchFamily="18" charset="0"/>
            </a:rPr>
            <a:t>- K</a:t>
          </a:r>
          <a:r>
            <a:rPr lang="en-US" b="1" i="1" baseline="30000" dirty="0" smtClean="0">
              <a:latin typeface="Cambria" pitchFamily="18" charset="0"/>
            </a:rPr>
            <a:t>+</a:t>
          </a:r>
          <a:r>
            <a:rPr lang="en-US" b="1" i="1" dirty="0" smtClean="0">
              <a:latin typeface="Cambria" pitchFamily="18" charset="0"/>
            </a:rPr>
            <a:t> = 4 </a:t>
          </a:r>
          <a:r>
            <a:rPr lang="en-US" b="1" i="1" dirty="0" err="1" smtClean="0">
              <a:latin typeface="Cambria" pitchFamily="18" charset="0"/>
            </a:rPr>
            <a:t>mmol</a:t>
          </a:r>
          <a:r>
            <a:rPr lang="en-US" b="1" i="1" dirty="0" smtClean="0">
              <a:latin typeface="Cambria" pitchFamily="18" charset="0"/>
            </a:rPr>
            <a:t> / L </a:t>
          </a:r>
          <a:endParaRPr lang="fr-FR" b="1" i="1" dirty="0" smtClean="0">
            <a:latin typeface="Cambria" pitchFamily="18" charset="0"/>
          </a:endParaRPr>
        </a:p>
        <a:p>
          <a:pPr algn="l"/>
          <a:r>
            <a:rPr lang="en-US" b="1" i="1" dirty="0" smtClean="0">
              <a:latin typeface="Cambria" pitchFamily="18" charset="0"/>
            </a:rPr>
            <a:t>- </a:t>
          </a:r>
          <a:r>
            <a:rPr lang="en-US" b="1" i="1" dirty="0" smtClean="0">
              <a:solidFill>
                <a:srgbClr val="C00000"/>
              </a:solidFill>
              <a:latin typeface="Cambria" pitchFamily="18" charset="0"/>
            </a:rPr>
            <a:t>Na</a:t>
          </a:r>
          <a:r>
            <a:rPr lang="en-US" b="1" i="1" baseline="30000" dirty="0" smtClean="0">
              <a:solidFill>
                <a:srgbClr val="C00000"/>
              </a:solidFill>
              <a:latin typeface="Cambria" pitchFamily="18" charset="0"/>
            </a:rPr>
            <a:t>+</a:t>
          </a:r>
          <a:r>
            <a:rPr lang="en-US" b="1" i="1" dirty="0" smtClean="0">
              <a:solidFill>
                <a:srgbClr val="C00000"/>
              </a:solidFill>
              <a:latin typeface="Cambria" pitchFamily="18" charset="0"/>
            </a:rPr>
            <a:t> = 145 </a:t>
          </a:r>
          <a:r>
            <a:rPr lang="en-US" b="1" i="1" dirty="0" err="1" smtClean="0">
              <a:solidFill>
                <a:srgbClr val="C00000"/>
              </a:solidFill>
              <a:latin typeface="Cambria" pitchFamily="18" charset="0"/>
            </a:rPr>
            <a:t>mmol</a:t>
          </a:r>
          <a:r>
            <a:rPr lang="en-US" b="1" i="1" dirty="0" smtClean="0">
              <a:solidFill>
                <a:srgbClr val="C00000"/>
              </a:solidFill>
              <a:latin typeface="Cambria" pitchFamily="18" charset="0"/>
            </a:rPr>
            <a:t> / L</a:t>
          </a:r>
          <a:endParaRPr lang="fr-FR" b="1" i="1" dirty="0" smtClean="0">
            <a:solidFill>
              <a:srgbClr val="C00000"/>
            </a:solidFill>
            <a:latin typeface="Cambria" pitchFamily="18" charset="0"/>
          </a:endParaRPr>
        </a:p>
        <a:p>
          <a:pPr algn="l"/>
          <a:r>
            <a:rPr lang="fr-FR" b="1" i="1" dirty="0" smtClean="0">
              <a:latin typeface="Cambria" pitchFamily="18" charset="0"/>
            </a:rPr>
            <a:t>- Cl</a:t>
          </a:r>
          <a:r>
            <a:rPr lang="fr-FR" b="1" i="1" baseline="30000" dirty="0" smtClean="0">
              <a:latin typeface="Cambria" pitchFamily="18" charset="0"/>
            </a:rPr>
            <a:t>-</a:t>
          </a:r>
          <a:r>
            <a:rPr lang="fr-FR" b="1" i="1" dirty="0" smtClean="0">
              <a:latin typeface="Cambria" pitchFamily="18" charset="0"/>
            </a:rPr>
            <a:t> = 110 </a:t>
          </a:r>
          <a:r>
            <a:rPr lang="fr-FR" b="1" i="1" dirty="0" err="1" smtClean="0">
              <a:latin typeface="Cambria" pitchFamily="18" charset="0"/>
            </a:rPr>
            <a:t>mmol</a:t>
          </a:r>
          <a:r>
            <a:rPr lang="fr-FR" b="1" i="1" dirty="0" smtClean="0">
              <a:latin typeface="Cambria" pitchFamily="18" charset="0"/>
            </a:rPr>
            <a:t> / L</a:t>
          </a:r>
        </a:p>
        <a:p>
          <a:pPr algn="l"/>
          <a:r>
            <a:rPr lang="fr-FR" b="1" i="1" dirty="0" smtClean="0">
              <a:latin typeface="Cambria" pitchFamily="18" charset="0"/>
            </a:rPr>
            <a:t>- HCO</a:t>
          </a:r>
          <a:r>
            <a:rPr lang="fr-FR" b="1" i="1" baseline="-25000" dirty="0" smtClean="0">
              <a:latin typeface="Cambria" pitchFamily="18" charset="0"/>
            </a:rPr>
            <a:t>3</a:t>
          </a:r>
          <a:r>
            <a:rPr lang="fr-FR" b="1" i="1" baseline="30000" dirty="0" smtClean="0">
              <a:latin typeface="Cambria" pitchFamily="18" charset="0"/>
            </a:rPr>
            <a:t>-</a:t>
          </a:r>
          <a:r>
            <a:rPr lang="fr-FR" b="1" i="1" dirty="0" smtClean="0">
              <a:latin typeface="Cambria" pitchFamily="18" charset="0"/>
            </a:rPr>
            <a:t> = 26 </a:t>
          </a:r>
          <a:r>
            <a:rPr lang="fr-FR" b="1" i="1" dirty="0" err="1" smtClean="0">
              <a:latin typeface="Cambria" pitchFamily="18" charset="0"/>
            </a:rPr>
            <a:t>mmol</a:t>
          </a:r>
          <a:r>
            <a:rPr lang="fr-FR" b="1" i="1" dirty="0" smtClean="0">
              <a:latin typeface="Cambria" pitchFamily="18" charset="0"/>
            </a:rPr>
            <a:t> / L</a:t>
          </a:r>
          <a:endParaRPr lang="fr-FR" b="1" i="1" dirty="0">
            <a:latin typeface="Cambria" pitchFamily="18" charset="0"/>
          </a:endParaRPr>
        </a:p>
      </dgm:t>
    </dgm:pt>
    <dgm:pt modelId="{AF6E8503-D1C7-4146-8379-D20777BE3E02}" type="parTrans" cxnId="{1142F320-75D5-45EA-A1A4-12607DFD5511}">
      <dgm:prSet/>
      <dgm:spPr/>
      <dgm:t>
        <a:bodyPr/>
        <a:lstStyle/>
        <a:p>
          <a:endParaRPr lang="fr-FR"/>
        </a:p>
      </dgm:t>
    </dgm:pt>
    <dgm:pt modelId="{DBC6FEBE-ED93-4899-B247-DC2DDD2747A7}" type="sibTrans" cxnId="{1142F320-75D5-45EA-A1A4-12607DFD5511}">
      <dgm:prSet/>
      <dgm:spPr/>
      <dgm:t>
        <a:bodyPr/>
        <a:lstStyle/>
        <a:p>
          <a:endParaRPr lang="fr-FR"/>
        </a:p>
      </dgm:t>
    </dgm:pt>
    <dgm:pt modelId="{CC00E37B-B81F-4D4D-B4D6-AD62A7B5CE17}">
      <dgm:prSet phldrT="[Texte]">
        <dgm:style>
          <a:lnRef idx="1">
            <a:schemeClr val="accent5"/>
          </a:lnRef>
          <a:fillRef idx="2">
            <a:schemeClr val="accent5"/>
          </a:fillRef>
          <a:effectRef idx="1">
            <a:schemeClr val="accent5"/>
          </a:effectRef>
          <a:fontRef idx="minor">
            <a:schemeClr val="dk1"/>
          </a:fontRef>
        </dgm:style>
      </dgm:prSet>
      <dgm:spPr/>
      <dgm:t>
        <a:bodyPr/>
        <a:lstStyle/>
        <a:p>
          <a:pPr algn="l"/>
          <a:endParaRPr lang="fr-FR" b="1" i="1" dirty="0" smtClean="0">
            <a:solidFill>
              <a:schemeClr val="tx1"/>
            </a:solidFill>
            <a:latin typeface="Cambria" pitchFamily="18" charset="0"/>
          </a:endParaRPr>
        </a:p>
        <a:p>
          <a:pPr algn="l"/>
          <a:r>
            <a:rPr lang="fr-FR" b="1" i="1" dirty="0" smtClean="0">
              <a:solidFill>
                <a:schemeClr val="bg1"/>
              </a:solidFill>
              <a:latin typeface="Cambria" pitchFamily="18" charset="0"/>
            </a:rPr>
            <a:t>-</a:t>
          </a:r>
          <a:r>
            <a:rPr lang="fr-FR" b="1" i="1" dirty="0" smtClean="0">
              <a:solidFill>
                <a:schemeClr val="tx1"/>
              </a:solidFill>
              <a:latin typeface="Cambria" pitchFamily="18" charset="0"/>
            </a:rPr>
            <a:t> </a:t>
          </a:r>
          <a:r>
            <a:rPr lang="fr-FR" b="1" i="1" dirty="0" err="1" smtClean="0">
              <a:solidFill>
                <a:schemeClr val="bg1"/>
              </a:solidFill>
              <a:latin typeface="Cambria" pitchFamily="18" charset="0"/>
            </a:rPr>
            <a:t>ultrafiltrat</a:t>
          </a:r>
          <a:r>
            <a:rPr lang="fr-FR" b="1" i="1" dirty="0" smtClean="0">
              <a:solidFill>
                <a:schemeClr val="bg1"/>
              </a:solidFill>
              <a:latin typeface="Cambria" pitchFamily="18" charset="0"/>
            </a:rPr>
            <a:t> du plasma</a:t>
          </a:r>
        </a:p>
        <a:p>
          <a:pPr algn="l"/>
          <a:endParaRPr lang="fr-FR" b="1" i="1" dirty="0" smtClean="0">
            <a:solidFill>
              <a:schemeClr val="tx1"/>
            </a:solidFill>
            <a:latin typeface="Cambria" pitchFamily="18" charset="0"/>
          </a:endParaRPr>
        </a:p>
        <a:p>
          <a:pPr algn="l"/>
          <a:r>
            <a:rPr lang="fr-FR" b="1" i="1" dirty="0" smtClean="0">
              <a:solidFill>
                <a:schemeClr val="bg1"/>
              </a:solidFill>
              <a:latin typeface="Cambria" pitchFamily="18" charset="0"/>
            </a:rPr>
            <a:t>-</a:t>
          </a:r>
          <a:r>
            <a:rPr lang="fr-FR" b="1" i="1" dirty="0" smtClean="0">
              <a:solidFill>
                <a:schemeClr val="tx1"/>
              </a:solidFill>
              <a:latin typeface="Cambria" pitchFamily="18" charset="0"/>
            </a:rPr>
            <a:t> </a:t>
          </a:r>
          <a:r>
            <a:rPr lang="fr-FR" b="1" i="1" dirty="0" smtClean="0">
              <a:solidFill>
                <a:srgbClr val="C00000"/>
              </a:solidFill>
              <a:latin typeface="Cambria" pitchFamily="18" charset="0"/>
            </a:rPr>
            <a:t>Faible teneur en      protéines </a:t>
          </a:r>
          <a:endParaRPr lang="fr-FR" b="1" i="1" dirty="0">
            <a:solidFill>
              <a:srgbClr val="C00000"/>
            </a:solidFill>
            <a:latin typeface="Cambria" pitchFamily="18" charset="0"/>
          </a:endParaRPr>
        </a:p>
      </dgm:t>
    </dgm:pt>
    <dgm:pt modelId="{119870F7-2AAF-4FD8-9FD3-5E6A33B0771B}" type="parTrans" cxnId="{0F7D9B1A-8E35-43F7-9C57-8C2C9D4227EB}">
      <dgm:prSet/>
      <dgm:spPr/>
      <dgm:t>
        <a:bodyPr/>
        <a:lstStyle/>
        <a:p>
          <a:endParaRPr lang="fr-FR"/>
        </a:p>
      </dgm:t>
    </dgm:pt>
    <dgm:pt modelId="{154063BA-3FC3-4699-AE12-5BE72162E053}" type="sibTrans" cxnId="{0F7D9B1A-8E35-43F7-9C57-8C2C9D4227EB}">
      <dgm:prSet/>
      <dgm:spPr/>
      <dgm:t>
        <a:bodyPr/>
        <a:lstStyle/>
        <a:p>
          <a:endParaRPr lang="fr-FR"/>
        </a:p>
      </dgm:t>
    </dgm:pt>
    <dgm:pt modelId="{C4E68E9B-B905-4174-AC9F-B869D11ACDDD}">
      <dgm:prSet phldrT="[Texte]">
        <dgm:style>
          <a:lnRef idx="1">
            <a:schemeClr val="accent1"/>
          </a:lnRef>
          <a:fillRef idx="2">
            <a:schemeClr val="accent1"/>
          </a:fillRef>
          <a:effectRef idx="1">
            <a:schemeClr val="accent1"/>
          </a:effectRef>
          <a:fontRef idx="minor">
            <a:schemeClr val="dk1"/>
          </a:fontRef>
        </dgm:style>
      </dgm:prSet>
      <dgm:spPr/>
      <dgm:t>
        <a:bodyPr/>
        <a:lstStyle/>
        <a:p>
          <a:r>
            <a:rPr lang="fr-FR" b="1" i="1" dirty="0" smtClean="0">
              <a:latin typeface="Cambria" pitchFamily="18" charset="0"/>
            </a:rPr>
            <a:t>Secteur intracellulaire</a:t>
          </a:r>
          <a:endParaRPr lang="fr-FR" b="1" i="1" dirty="0">
            <a:latin typeface="Cambria" pitchFamily="18" charset="0"/>
          </a:endParaRPr>
        </a:p>
      </dgm:t>
    </dgm:pt>
    <dgm:pt modelId="{8021B6F6-6FCD-4FEB-A340-125C39C0B923}" type="parTrans" cxnId="{F10CC43E-CC92-44B6-910F-E0477403C296}">
      <dgm:prSet/>
      <dgm:spPr/>
      <dgm:t>
        <a:bodyPr/>
        <a:lstStyle/>
        <a:p>
          <a:endParaRPr lang="fr-FR"/>
        </a:p>
      </dgm:t>
    </dgm:pt>
    <dgm:pt modelId="{939AE955-1E7D-4318-936E-683D2612F3D2}" type="sibTrans" cxnId="{F10CC43E-CC92-44B6-910F-E0477403C296}">
      <dgm:prSet/>
      <dgm:spPr/>
      <dgm:t>
        <a:bodyPr/>
        <a:lstStyle/>
        <a:p>
          <a:endParaRPr lang="fr-FR"/>
        </a:p>
      </dgm:t>
    </dgm:pt>
    <dgm:pt modelId="{4CB7A12D-DCE3-4EE2-99F2-0416D95117ED}">
      <dgm:prSet phldrT="[Texte]">
        <dgm:style>
          <a:lnRef idx="1">
            <a:schemeClr val="accent1"/>
          </a:lnRef>
          <a:fillRef idx="2">
            <a:schemeClr val="accent1"/>
          </a:fillRef>
          <a:effectRef idx="1">
            <a:schemeClr val="accent1"/>
          </a:effectRef>
          <a:fontRef idx="minor">
            <a:schemeClr val="dk1"/>
          </a:fontRef>
        </dgm:style>
      </dgm:prSet>
      <dgm:spPr/>
      <dgm:t>
        <a:bodyPr/>
        <a:lstStyle/>
        <a:p>
          <a:pPr algn="l"/>
          <a:r>
            <a:rPr lang="fr-FR" b="1" i="1" dirty="0" smtClean="0">
              <a:latin typeface="Cambria" pitchFamily="18" charset="0"/>
            </a:rPr>
            <a:t>Cations : </a:t>
          </a:r>
        </a:p>
        <a:p>
          <a:pPr algn="l"/>
          <a:r>
            <a:rPr lang="fr-FR" b="1" i="1" dirty="0" smtClean="0">
              <a:latin typeface="Cambria" pitchFamily="18" charset="0"/>
            </a:rPr>
            <a:t>- </a:t>
          </a:r>
          <a:r>
            <a:rPr lang="fr-FR" b="1" i="1" dirty="0" smtClean="0">
              <a:solidFill>
                <a:srgbClr val="C00000"/>
              </a:solidFill>
              <a:latin typeface="Cambria" pitchFamily="18" charset="0"/>
            </a:rPr>
            <a:t>K</a:t>
          </a:r>
          <a:r>
            <a:rPr lang="fr-FR" b="1" i="1" baseline="30000" dirty="0" smtClean="0">
              <a:solidFill>
                <a:srgbClr val="C00000"/>
              </a:solidFill>
              <a:latin typeface="Cambria" pitchFamily="18" charset="0"/>
            </a:rPr>
            <a:t>+</a:t>
          </a:r>
          <a:r>
            <a:rPr lang="fr-FR" b="1" i="1" dirty="0" smtClean="0">
              <a:solidFill>
                <a:srgbClr val="C00000"/>
              </a:solidFill>
              <a:latin typeface="Cambria" pitchFamily="18" charset="0"/>
            </a:rPr>
            <a:t> = 140 </a:t>
          </a:r>
          <a:r>
            <a:rPr lang="fr-FR" b="1" i="1" dirty="0" err="1" smtClean="0">
              <a:solidFill>
                <a:srgbClr val="C00000"/>
              </a:solidFill>
              <a:latin typeface="Cambria" pitchFamily="18" charset="0"/>
            </a:rPr>
            <a:t>mmol</a:t>
          </a:r>
          <a:r>
            <a:rPr lang="fr-FR" b="1" i="1" dirty="0" smtClean="0">
              <a:solidFill>
                <a:srgbClr val="C00000"/>
              </a:solidFill>
              <a:latin typeface="Cambria" pitchFamily="18" charset="0"/>
            </a:rPr>
            <a:t> /L </a:t>
          </a:r>
          <a:endParaRPr lang="fr-FR" b="1" i="1" dirty="0" smtClean="0">
            <a:latin typeface="Cambria" pitchFamily="18" charset="0"/>
          </a:endParaRPr>
        </a:p>
        <a:p>
          <a:pPr algn="l"/>
          <a:r>
            <a:rPr lang="fr-FR" b="1" i="1" dirty="0" smtClean="0">
              <a:latin typeface="Cambria" pitchFamily="18" charset="0"/>
            </a:rPr>
            <a:t>- Na</a:t>
          </a:r>
          <a:r>
            <a:rPr lang="fr-FR" b="1" i="1" baseline="30000" dirty="0" smtClean="0">
              <a:latin typeface="Cambria" pitchFamily="18" charset="0"/>
            </a:rPr>
            <a:t>+</a:t>
          </a:r>
          <a:r>
            <a:rPr lang="fr-FR" b="1" i="1" dirty="0" smtClean="0">
              <a:latin typeface="Cambria" pitchFamily="18" charset="0"/>
            </a:rPr>
            <a:t>=10-15 </a:t>
          </a:r>
          <a:r>
            <a:rPr lang="fr-FR" b="1" i="1" dirty="0" err="1" smtClean="0">
              <a:latin typeface="Cambria" pitchFamily="18" charset="0"/>
            </a:rPr>
            <a:t>mmol</a:t>
          </a:r>
          <a:r>
            <a:rPr lang="fr-FR" b="1" i="1" dirty="0" smtClean="0">
              <a:latin typeface="Cambria" pitchFamily="18" charset="0"/>
            </a:rPr>
            <a:t>/L</a:t>
          </a:r>
        </a:p>
        <a:p>
          <a:pPr algn="l"/>
          <a:endParaRPr lang="fr-FR" b="1" i="1" dirty="0" smtClean="0">
            <a:latin typeface="Cambria" pitchFamily="18" charset="0"/>
          </a:endParaRPr>
        </a:p>
        <a:p>
          <a:pPr algn="l"/>
          <a:r>
            <a:rPr lang="fr-FR" b="1" i="1" dirty="0" smtClean="0">
              <a:latin typeface="Cambria" pitchFamily="18" charset="0"/>
            </a:rPr>
            <a:t>Anions  :</a:t>
          </a:r>
        </a:p>
        <a:p>
          <a:pPr algn="l"/>
          <a:r>
            <a:rPr lang="fr-FR" b="1" i="1" dirty="0" smtClean="0">
              <a:latin typeface="Cambria" pitchFamily="18" charset="0"/>
            </a:rPr>
            <a:t>- Cl</a:t>
          </a:r>
          <a:r>
            <a:rPr lang="fr-FR" b="1" i="1" baseline="30000" dirty="0" smtClean="0">
              <a:latin typeface="Cambria" pitchFamily="18" charset="0"/>
            </a:rPr>
            <a:t>-</a:t>
          </a:r>
          <a:r>
            <a:rPr lang="fr-FR" b="1" i="1" dirty="0" smtClean="0">
              <a:latin typeface="Cambria" pitchFamily="18" charset="0"/>
            </a:rPr>
            <a:t> = 2 </a:t>
          </a:r>
          <a:r>
            <a:rPr lang="fr-FR" b="1" i="1" dirty="0" err="1" smtClean="0">
              <a:latin typeface="Cambria" pitchFamily="18" charset="0"/>
            </a:rPr>
            <a:t>mmol</a:t>
          </a:r>
          <a:r>
            <a:rPr lang="fr-FR" b="1" i="1" dirty="0" smtClean="0">
              <a:latin typeface="Cambria" pitchFamily="18" charset="0"/>
            </a:rPr>
            <a:t> L</a:t>
          </a:r>
        </a:p>
        <a:p>
          <a:pPr algn="l"/>
          <a:r>
            <a:rPr lang="fr-FR" b="1" i="1" dirty="0" smtClean="0">
              <a:latin typeface="Cambria" pitchFamily="18" charset="0"/>
            </a:rPr>
            <a:t>- HCO</a:t>
          </a:r>
          <a:r>
            <a:rPr lang="fr-FR" b="1" i="1" baseline="-25000" dirty="0" smtClean="0">
              <a:latin typeface="Cambria" pitchFamily="18" charset="0"/>
            </a:rPr>
            <a:t>3</a:t>
          </a:r>
          <a:r>
            <a:rPr lang="fr-FR" b="1" i="1" baseline="30000" dirty="0" smtClean="0">
              <a:latin typeface="Cambria" pitchFamily="18" charset="0"/>
            </a:rPr>
            <a:t>-</a:t>
          </a:r>
          <a:r>
            <a:rPr lang="fr-FR" b="1" i="1" dirty="0" smtClean="0">
              <a:latin typeface="Cambria" pitchFamily="18" charset="0"/>
            </a:rPr>
            <a:t> = 8 </a:t>
          </a:r>
          <a:r>
            <a:rPr lang="fr-FR" b="1" i="1" dirty="0" err="1" smtClean="0">
              <a:latin typeface="Cambria" pitchFamily="18" charset="0"/>
            </a:rPr>
            <a:t>mmol</a:t>
          </a:r>
          <a:r>
            <a:rPr lang="fr-FR" b="1" i="1" dirty="0" smtClean="0">
              <a:latin typeface="Cambria" pitchFamily="18" charset="0"/>
            </a:rPr>
            <a:t> / L</a:t>
          </a:r>
          <a:endParaRPr lang="fr-FR" b="1" i="1" dirty="0">
            <a:latin typeface="Cambria" pitchFamily="18" charset="0"/>
          </a:endParaRPr>
        </a:p>
      </dgm:t>
    </dgm:pt>
    <dgm:pt modelId="{13A6B9AB-4E6D-4AC2-8440-24F037685EC3}" type="parTrans" cxnId="{C84B3E67-EABD-4621-8969-B21436C66A12}">
      <dgm:prSet/>
      <dgm:spPr/>
      <dgm:t>
        <a:bodyPr/>
        <a:lstStyle/>
        <a:p>
          <a:endParaRPr lang="fr-FR"/>
        </a:p>
      </dgm:t>
    </dgm:pt>
    <dgm:pt modelId="{56BADA90-DA37-4237-853E-EA05F287D6AF}" type="sibTrans" cxnId="{C84B3E67-EABD-4621-8969-B21436C66A12}">
      <dgm:prSet/>
      <dgm:spPr/>
      <dgm:t>
        <a:bodyPr/>
        <a:lstStyle/>
        <a:p>
          <a:endParaRPr lang="fr-FR"/>
        </a:p>
      </dgm:t>
    </dgm:pt>
    <dgm:pt modelId="{D454A63B-746D-4F60-93A5-C633188B45B5}">
      <dgm:prSet phldrT="[Texte]">
        <dgm:style>
          <a:lnRef idx="2">
            <a:schemeClr val="dk1"/>
          </a:lnRef>
          <a:fillRef idx="1">
            <a:schemeClr val="lt1"/>
          </a:fillRef>
          <a:effectRef idx="0">
            <a:schemeClr val="dk1"/>
          </a:effectRef>
          <a:fontRef idx="minor">
            <a:schemeClr val="dk1"/>
          </a:fontRef>
        </dgm:style>
      </dgm:prSet>
      <dgm:spPr>
        <a:solidFill>
          <a:schemeClr val="accent2">
            <a:lumMod val="20000"/>
            <a:lumOff val="80000"/>
          </a:schemeClr>
        </a:solidFill>
      </dgm:spPr>
      <dgm:t>
        <a:bodyPr/>
        <a:lstStyle/>
        <a:p>
          <a:r>
            <a:rPr lang="fr-FR" b="1" i="1" dirty="0" smtClean="0">
              <a:solidFill>
                <a:schemeClr val="bg1"/>
              </a:solidFill>
              <a:latin typeface="Cambria" pitchFamily="18" charset="0"/>
            </a:rPr>
            <a:t>Liquides corporels</a:t>
          </a:r>
          <a:endParaRPr lang="fr-FR" b="1" i="1" dirty="0">
            <a:solidFill>
              <a:schemeClr val="bg1"/>
            </a:solidFill>
            <a:latin typeface="Cambria" pitchFamily="18" charset="0"/>
          </a:endParaRPr>
        </a:p>
      </dgm:t>
    </dgm:pt>
    <dgm:pt modelId="{3FBAF691-9221-4DA5-8C3B-A762E8254A86}" type="sibTrans" cxnId="{A8842909-4326-4A2E-9484-559B3CC9EE62}">
      <dgm:prSet/>
      <dgm:spPr/>
      <dgm:t>
        <a:bodyPr/>
        <a:lstStyle/>
        <a:p>
          <a:endParaRPr lang="fr-FR"/>
        </a:p>
      </dgm:t>
    </dgm:pt>
    <dgm:pt modelId="{DE4A5E7A-E732-459C-81F1-253716E247FE}" type="parTrans" cxnId="{A8842909-4326-4A2E-9484-559B3CC9EE62}">
      <dgm:prSet/>
      <dgm:spPr/>
      <dgm:t>
        <a:bodyPr/>
        <a:lstStyle/>
        <a:p>
          <a:endParaRPr lang="fr-FR"/>
        </a:p>
      </dgm:t>
    </dgm:pt>
    <dgm:pt modelId="{AE3BDC0C-C501-4263-8C60-723D21B805D9}" type="pres">
      <dgm:prSet presAssocID="{62EEB75C-BB5A-4E7A-BD5F-0C29F7C7DF2E}" presName="Name0" presStyleCnt="0">
        <dgm:presLayoutVars>
          <dgm:chPref val="1"/>
          <dgm:dir/>
          <dgm:animOne val="branch"/>
          <dgm:animLvl val="lvl"/>
          <dgm:resizeHandles/>
        </dgm:presLayoutVars>
      </dgm:prSet>
      <dgm:spPr/>
      <dgm:t>
        <a:bodyPr/>
        <a:lstStyle/>
        <a:p>
          <a:endParaRPr lang="fr-FR"/>
        </a:p>
      </dgm:t>
    </dgm:pt>
    <dgm:pt modelId="{F0F280DD-8857-4D8D-B23C-88BAD5947CF5}" type="pres">
      <dgm:prSet presAssocID="{D454A63B-746D-4F60-93A5-C633188B45B5}" presName="vertOne" presStyleCnt="0"/>
      <dgm:spPr/>
    </dgm:pt>
    <dgm:pt modelId="{E74E9297-8270-4886-8404-43F1470789F5}" type="pres">
      <dgm:prSet presAssocID="{D454A63B-746D-4F60-93A5-C633188B45B5}" presName="txOne" presStyleLbl="node0" presStyleIdx="0" presStyleCnt="1" custScaleY="25480">
        <dgm:presLayoutVars>
          <dgm:chPref val="3"/>
        </dgm:presLayoutVars>
      </dgm:prSet>
      <dgm:spPr/>
      <dgm:t>
        <a:bodyPr/>
        <a:lstStyle/>
        <a:p>
          <a:endParaRPr lang="fr-FR"/>
        </a:p>
      </dgm:t>
    </dgm:pt>
    <dgm:pt modelId="{6F4D1EA9-E107-4546-8C30-27DC8B5183D4}" type="pres">
      <dgm:prSet presAssocID="{D454A63B-746D-4F60-93A5-C633188B45B5}" presName="parTransOne" presStyleCnt="0"/>
      <dgm:spPr/>
    </dgm:pt>
    <dgm:pt modelId="{4FDBE14C-118C-4624-8725-70B0096F2918}" type="pres">
      <dgm:prSet presAssocID="{D454A63B-746D-4F60-93A5-C633188B45B5}" presName="horzOne" presStyleCnt="0"/>
      <dgm:spPr/>
    </dgm:pt>
    <dgm:pt modelId="{829B911B-9EAC-4C3D-8B29-552E5B77ACAD}" type="pres">
      <dgm:prSet presAssocID="{DA6DFC1A-794A-404B-BCDC-59B4DB1370A9}" presName="vertTwo" presStyleCnt="0"/>
      <dgm:spPr/>
    </dgm:pt>
    <dgm:pt modelId="{8B3B3E3A-F055-4686-8CC6-7F1FE8F78FCF}" type="pres">
      <dgm:prSet presAssocID="{DA6DFC1A-794A-404B-BCDC-59B4DB1370A9}" presName="txTwo" presStyleLbl="node2" presStyleIdx="0" presStyleCnt="2" custScaleY="30765" custLinFactNeighborX="52275" custLinFactNeighborY="-51409">
        <dgm:presLayoutVars>
          <dgm:chPref val="3"/>
        </dgm:presLayoutVars>
      </dgm:prSet>
      <dgm:spPr/>
      <dgm:t>
        <a:bodyPr/>
        <a:lstStyle/>
        <a:p>
          <a:endParaRPr lang="fr-FR"/>
        </a:p>
      </dgm:t>
    </dgm:pt>
    <dgm:pt modelId="{591B1F2A-F42C-4F25-841E-E055CF7225C4}" type="pres">
      <dgm:prSet presAssocID="{DA6DFC1A-794A-404B-BCDC-59B4DB1370A9}" presName="parTransTwo" presStyleCnt="0"/>
      <dgm:spPr/>
    </dgm:pt>
    <dgm:pt modelId="{26AC2ECB-FA45-4E59-A34A-5F6908978D4B}" type="pres">
      <dgm:prSet presAssocID="{DA6DFC1A-794A-404B-BCDC-59B4DB1370A9}" presName="horzTwo" presStyleCnt="0"/>
      <dgm:spPr/>
    </dgm:pt>
    <dgm:pt modelId="{7C2B44DA-C810-4B62-8912-77691574B207}" type="pres">
      <dgm:prSet presAssocID="{BCB817B0-245F-4953-ACBE-DD57019DA0FF}" presName="vertThree" presStyleCnt="0"/>
      <dgm:spPr/>
    </dgm:pt>
    <dgm:pt modelId="{CEDBB577-DD14-494E-8D2B-9CE926EAEF5C}" type="pres">
      <dgm:prSet presAssocID="{BCB817B0-245F-4953-ACBE-DD57019DA0FF}" presName="txThree" presStyleLbl="node3" presStyleIdx="0" presStyleCnt="3" custScaleY="100055" custLinFactX="6800" custLinFactNeighborX="100000" custLinFactNeighborY="-8407">
        <dgm:presLayoutVars>
          <dgm:chPref val="3"/>
        </dgm:presLayoutVars>
      </dgm:prSet>
      <dgm:spPr/>
      <dgm:t>
        <a:bodyPr/>
        <a:lstStyle/>
        <a:p>
          <a:endParaRPr lang="fr-FR"/>
        </a:p>
      </dgm:t>
    </dgm:pt>
    <dgm:pt modelId="{15176486-743E-4560-BD3B-2529F0802CF8}" type="pres">
      <dgm:prSet presAssocID="{BCB817B0-245F-4953-ACBE-DD57019DA0FF}" presName="horzThree" presStyleCnt="0"/>
      <dgm:spPr/>
    </dgm:pt>
    <dgm:pt modelId="{229AAAF4-9F83-4207-96E3-96D8207AB50C}" type="pres">
      <dgm:prSet presAssocID="{DBC6FEBE-ED93-4899-B247-DC2DDD2747A7}" presName="sibSpaceThree" presStyleCnt="0"/>
      <dgm:spPr/>
    </dgm:pt>
    <dgm:pt modelId="{EEB12D60-DB2E-464D-BC58-E63572F9DAC3}" type="pres">
      <dgm:prSet presAssocID="{CC00E37B-B81F-4D4D-B4D6-AD62A7B5CE17}" presName="vertThree" presStyleCnt="0"/>
      <dgm:spPr/>
    </dgm:pt>
    <dgm:pt modelId="{CF15E953-5BBB-4690-8952-40907517EEC6}" type="pres">
      <dgm:prSet presAssocID="{CC00E37B-B81F-4D4D-B4D6-AD62A7B5CE17}" presName="txThree" presStyleLbl="node3" presStyleIdx="1" presStyleCnt="3" custLinFactX="7757" custLinFactNeighborX="100000" custLinFactNeighborY="-8407">
        <dgm:presLayoutVars>
          <dgm:chPref val="3"/>
        </dgm:presLayoutVars>
      </dgm:prSet>
      <dgm:spPr/>
      <dgm:t>
        <a:bodyPr/>
        <a:lstStyle/>
        <a:p>
          <a:endParaRPr lang="fr-FR"/>
        </a:p>
      </dgm:t>
    </dgm:pt>
    <dgm:pt modelId="{B29EC971-353A-4B9E-A4DF-2737CE4290AA}" type="pres">
      <dgm:prSet presAssocID="{CC00E37B-B81F-4D4D-B4D6-AD62A7B5CE17}" presName="horzThree" presStyleCnt="0"/>
      <dgm:spPr/>
    </dgm:pt>
    <dgm:pt modelId="{2C7DDBBB-7A6D-4365-815D-29FD6CEFE96F}" type="pres">
      <dgm:prSet presAssocID="{4723774C-668D-47C0-AA19-8A01B7D11289}" presName="sibSpaceTwo" presStyleCnt="0"/>
      <dgm:spPr/>
    </dgm:pt>
    <dgm:pt modelId="{52B2F331-0572-4429-8E8B-7C9DFCC189C1}" type="pres">
      <dgm:prSet presAssocID="{C4E68E9B-B905-4174-AC9F-B869D11ACDDD}" presName="vertTwo" presStyleCnt="0"/>
      <dgm:spPr/>
    </dgm:pt>
    <dgm:pt modelId="{8334CB3C-68B2-4D12-82A3-561AFB5FB31F}" type="pres">
      <dgm:prSet presAssocID="{C4E68E9B-B905-4174-AC9F-B869D11ACDDD}" presName="txTwo" presStyleLbl="node2" presStyleIdx="1" presStyleCnt="2" custScaleY="29357" custLinFactX="-100000" custLinFactNeighborX="-110388" custLinFactNeighborY="-51409">
        <dgm:presLayoutVars>
          <dgm:chPref val="3"/>
        </dgm:presLayoutVars>
      </dgm:prSet>
      <dgm:spPr/>
      <dgm:t>
        <a:bodyPr/>
        <a:lstStyle/>
        <a:p>
          <a:endParaRPr lang="fr-FR"/>
        </a:p>
      </dgm:t>
    </dgm:pt>
    <dgm:pt modelId="{6DB60E55-DFC9-4EF3-AD38-83B85A485573}" type="pres">
      <dgm:prSet presAssocID="{C4E68E9B-B905-4174-AC9F-B869D11ACDDD}" presName="parTransTwo" presStyleCnt="0"/>
      <dgm:spPr/>
    </dgm:pt>
    <dgm:pt modelId="{813C8D69-44D1-4F8D-876A-A3FC876A8610}" type="pres">
      <dgm:prSet presAssocID="{C4E68E9B-B905-4174-AC9F-B869D11ACDDD}" presName="horzTwo" presStyleCnt="0"/>
      <dgm:spPr/>
    </dgm:pt>
    <dgm:pt modelId="{C1D8EA15-72CE-45A1-8137-9415F4413831}" type="pres">
      <dgm:prSet presAssocID="{4CB7A12D-DCE3-4EE2-99F2-0416D95117ED}" presName="vertThree" presStyleCnt="0"/>
      <dgm:spPr/>
    </dgm:pt>
    <dgm:pt modelId="{EC73182C-C467-4E38-988D-86AD10449317}" type="pres">
      <dgm:prSet presAssocID="{4CB7A12D-DCE3-4EE2-99F2-0416D95117ED}" presName="txThree" presStyleLbl="node3" presStyleIdx="2" presStyleCnt="3" custLinFactX="-100000" custLinFactNeighborX="-110388" custLinFactNeighborY="-6999">
        <dgm:presLayoutVars>
          <dgm:chPref val="3"/>
        </dgm:presLayoutVars>
      </dgm:prSet>
      <dgm:spPr/>
      <dgm:t>
        <a:bodyPr/>
        <a:lstStyle/>
        <a:p>
          <a:endParaRPr lang="fr-FR"/>
        </a:p>
      </dgm:t>
    </dgm:pt>
    <dgm:pt modelId="{9A30A355-CB7D-480A-8E68-D3056FDD0E58}" type="pres">
      <dgm:prSet presAssocID="{4CB7A12D-DCE3-4EE2-99F2-0416D95117ED}" presName="horzThree" presStyleCnt="0"/>
      <dgm:spPr/>
    </dgm:pt>
  </dgm:ptLst>
  <dgm:cxnLst>
    <dgm:cxn modelId="{F2D1A60D-19D8-4085-AEA4-437BEB6B40D0}" type="presOf" srcId="{D454A63B-746D-4F60-93A5-C633188B45B5}" destId="{E74E9297-8270-4886-8404-43F1470789F5}" srcOrd="0" destOrd="0" presId="urn:microsoft.com/office/officeart/2005/8/layout/hierarchy4"/>
    <dgm:cxn modelId="{4678DEE0-A6AE-4C75-8443-6CB290A6FA7A}" type="presOf" srcId="{C4E68E9B-B905-4174-AC9F-B869D11ACDDD}" destId="{8334CB3C-68B2-4D12-82A3-561AFB5FB31F}" srcOrd="0" destOrd="0" presId="urn:microsoft.com/office/officeart/2005/8/layout/hierarchy4"/>
    <dgm:cxn modelId="{C0DF438A-D04C-4292-97D6-9431CB3B062B}" type="presOf" srcId="{62EEB75C-BB5A-4E7A-BD5F-0C29F7C7DF2E}" destId="{AE3BDC0C-C501-4263-8C60-723D21B805D9}" srcOrd="0" destOrd="0" presId="urn:microsoft.com/office/officeart/2005/8/layout/hierarchy4"/>
    <dgm:cxn modelId="{0F7D9B1A-8E35-43F7-9C57-8C2C9D4227EB}" srcId="{DA6DFC1A-794A-404B-BCDC-59B4DB1370A9}" destId="{CC00E37B-B81F-4D4D-B4D6-AD62A7B5CE17}" srcOrd="1" destOrd="0" parTransId="{119870F7-2AAF-4FD8-9FD3-5E6A33B0771B}" sibTransId="{154063BA-3FC3-4699-AE12-5BE72162E053}"/>
    <dgm:cxn modelId="{9660C6BE-E890-488C-A898-6AB5C166841A}" type="presOf" srcId="{BCB817B0-245F-4953-ACBE-DD57019DA0FF}" destId="{CEDBB577-DD14-494E-8D2B-9CE926EAEF5C}" srcOrd="0" destOrd="0" presId="urn:microsoft.com/office/officeart/2005/8/layout/hierarchy4"/>
    <dgm:cxn modelId="{C84B3E67-EABD-4621-8969-B21436C66A12}" srcId="{C4E68E9B-B905-4174-AC9F-B869D11ACDDD}" destId="{4CB7A12D-DCE3-4EE2-99F2-0416D95117ED}" srcOrd="0" destOrd="0" parTransId="{13A6B9AB-4E6D-4AC2-8440-24F037685EC3}" sibTransId="{56BADA90-DA37-4237-853E-EA05F287D6AF}"/>
    <dgm:cxn modelId="{A8842909-4326-4A2E-9484-559B3CC9EE62}" srcId="{62EEB75C-BB5A-4E7A-BD5F-0C29F7C7DF2E}" destId="{D454A63B-746D-4F60-93A5-C633188B45B5}" srcOrd="0" destOrd="0" parTransId="{DE4A5E7A-E732-459C-81F1-253716E247FE}" sibTransId="{3FBAF691-9221-4DA5-8C3B-A762E8254A86}"/>
    <dgm:cxn modelId="{5E304091-6E64-45CE-B117-CE5F184DE2B4}" srcId="{D454A63B-746D-4F60-93A5-C633188B45B5}" destId="{DA6DFC1A-794A-404B-BCDC-59B4DB1370A9}" srcOrd="0" destOrd="0" parTransId="{A8F63BE9-0CA5-4A9E-B355-9E95574D9C59}" sibTransId="{4723774C-668D-47C0-AA19-8A01B7D11289}"/>
    <dgm:cxn modelId="{1142F320-75D5-45EA-A1A4-12607DFD5511}" srcId="{DA6DFC1A-794A-404B-BCDC-59B4DB1370A9}" destId="{BCB817B0-245F-4953-ACBE-DD57019DA0FF}" srcOrd="0" destOrd="0" parTransId="{AF6E8503-D1C7-4146-8379-D20777BE3E02}" sibTransId="{DBC6FEBE-ED93-4899-B247-DC2DDD2747A7}"/>
    <dgm:cxn modelId="{9D64F29C-2520-4FDF-9BD3-B3204224423E}" type="presOf" srcId="{4CB7A12D-DCE3-4EE2-99F2-0416D95117ED}" destId="{EC73182C-C467-4E38-988D-86AD10449317}" srcOrd="0" destOrd="0" presId="urn:microsoft.com/office/officeart/2005/8/layout/hierarchy4"/>
    <dgm:cxn modelId="{F10CC43E-CC92-44B6-910F-E0477403C296}" srcId="{D454A63B-746D-4F60-93A5-C633188B45B5}" destId="{C4E68E9B-B905-4174-AC9F-B869D11ACDDD}" srcOrd="1" destOrd="0" parTransId="{8021B6F6-6FCD-4FEB-A340-125C39C0B923}" sibTransId="{939AE955-1E7D-4318-936E-683D2612F3D2}"/>
    <dgm:cxn modelId="{3B0AFD15-FF8F-489A-A340-7168236F2AE8}" type="presOf" srcId="{CC00E37B-B81F-4D4D-B4D6-AD62A7B5CE17}" destId="{CF15E953-5BBB-4690-8952-40907517EEC6}" srcOrd="0" destOrd="0" presId="urn:microsoft.com/office/officeart/2005/8/layout/hierarchy4"/>
    <dgm:cxn modelId="{4D93D99E-1738-48E3-A9A9-FF38C52AA270}" type="presOf" srcId="{DA6DFC1A-794A-404B-BCDC-59B4DB1370A9}" destId="{8B3B3E3A-F055-4686-8CC6-7F1FE8F78FCF}" srcOrd="0" destOrd="0" presId="urn:microsoft.com/office/officeart/2005/8/layout/hierarchy4"/>
    <dgm:cxn modelId="{09E536DE-4E8F-499B-8B55-3031A2F90E57}" type="presParOf" srcId="{AE3BDC0C-C501-4263-8C60-723D21B805D9}" destId="{F0F280DD-8857-4D8D-B23C-88BAD5947CF5}" srcOrd="0" destOrd="0" presId="urn:microsoft.com/office/officeart/2005/8/layout/hierarchy4"/>
    <dgm:cxn modelId="{1AE8C3E4-02E6-4AF0-96CF-5F0820725231}" type="presParOf" srcId="{F0F280DD-8857-4D8D-B23C-88BAD5947CF5}" destId="{E74E9297-8270-4886-8404-43F1470789F5}" srcOrd="0" destOrd="0" presId="urn:microsoft.com/office/officeart/2005/8/layout/hierarchy4"/>
    <dgm:cxn modelId="{F5B0F2A3-9579-4540-9AF7-CA8CCE047EE2}" type="presParOf" srcId="{F0F280DD-8857-4D8D-B23C-88BAD5947CF5}" destId="{6F4D1EA9-E107-4546-8C30-27DC8B5183D4}" srcOrd="1" destOrd="0" presId="urn:microsoft.com/office/officeart/2005/8/layout/hierarchy4"/>
    <dgm:cxn modelId="{D758B613-EED8-4278-9F68-F0031CE49945}" type="presParOf" srcId="{F0F280DD-8857-4D8D-B23C-88BAD5947CF5}" destId="{4FDBE14C-118C-4624-8725-70B0096F2918}" srcOrd="2" destOrd="0" presId="urn:microsoft.com/office/officeart/2005/8/layout/hierarchy4"/>
    <dgm:cxn modelId="{9CD3D7D6-E1E4-40EB-B0F0-34279DD66C64}" type="presParOf" srcId="{4FDBE14C-118C-4624-8725-70B0096F2918}" destId="{829B911B-9EAC-4C3D-8B29-552E5B77ACAD}" srcOrd="0" destOrd="0" presId="urn:microsoft.com/office/officeart/2005/8/layout/hierarchy4"/>
    <dgm:cxn modelId="{50345373-4829-4B5F-A7B5-58F27E87DC51}" type="presParOf" srcId="{829B911B-9EAC-4C3D-8B29-552E5B77ACAD}" destId="{8B3B3E3A-F055-4686-8CC6-7F1FE8F78FCF}" srcOrd="0" destOrd="0" presId="urn:microsoft.com/office/officeart/2005/8/layout/hierarchy4"/>
    <dgm:cxn modelId="{92786EFA-9F88-43F1-A52A-05DA3F21E9B0}" type="presParOf" srcId="{829B911B-9EAC-4C3D-8B29-552E5B77ACAD}" destId="{591B1F2A-F42C-4F25-841E-E055CF7225C4}" srcOrd="1" destOrd="0" presId="urn:microsoft.com/office/officeart/2005/8/layout/hierarchy4"/>
    <dgm:cxn modelId="{D660F1B7-F5DF-426B-A10E-2B405A8E457B}" type="presParOf" srcId="{829B911B-9EAC-4C3D-8B29-552E5B77ACAD}" destId="{26AC2ECB-FA45-4E59-A34A-5F6908978D4B}" srcOrd="2" destOrd="0" presId="urn:microsoft.com/office/officeart/2005/8/layout/hierarchy4"/>
    <dgm:cxn modelId="{91988B3D-65A8-4736-9682-AA94227426BC}" type="presParOf" srcId="{26AC2ECB-FA45-4E59-A34A-5F6908978D4B}" destId="{7C2B44DA-C810-4B62-8912-77691574B207}" srcOrd="0" destOrd="0" presId="urn:microsoft.com/office/officeart/2005/8/layout/hierarchy4"/>
    <dgm:cxn modelId="{77876929-52F7-43CD-B067-4E1BF4650D60}" type="presParOf" srcId="{7C2B44DA-C810-4B62-8912-77691574B207}" destId="{CEDBB577-DD14-494E-8D2B-9CE926EAEF5C}" srcOrd="0" destOrd="0" presId="urn:microsoft.com/office/officeart/2005/8/layout/hierarchy4"/>
    <dgm:cxn modelId="{606057F4-EC25-4D24-8BEC-3B029238AA77}" type="presParOf" srcId="{7C2B44DA-C810-4B62-8912-77691574B207}" destId="{15176486-743E-4560-BD3B-2529F0802CF8}" srcOrd="1" destOrd="0" presId="urn:microsoft.com/office/officeart/2005/8/layout/hierarchy4"/>
    <dgm:cxn modelId="{3B14E273-459B-431E-B748-CE07458AE5B4}" type="presParOf" srcId="{26AC2ECB-FA45-4E59-A34A-5F6908978D4B}" destId="{229AAAF4-9F83-4207-96E3-96D8207AB50C}" srcOrd="1" destOrd="0" presId="urn:microsoft.com/office/officeart/2005/8/layout/hierarchy4"/>
    <dgm:cxn modelId="{9FE176F2-A69D-47E0-8EF9-9C49A231E53E}" type="presParOf" srcId="{26AC2ECB-FA45-4E59-A34A-5F6908978D4B}" destId="{EEB12D60-DB2E-464D-BC58-E63572F9DAC3}" srcOrd="2" destOrd="0" presId="urn:microsoft.com/office/officeart/2005/8/layout/hierarchy4"/>
    <dgm:cxn modelId="{29CD9240-BB43-4D3C-BF19-A395CF92C4AD}" type="presParOf" srcId="{EEB12D60-DB2E-464D-BC58-E63572F9DAC3}" destId="{CF15E953-5BBB-4690-8952-40907517EEC6}" srcOrd="0" destOrd="0" presId="urn:microsoft.com/office/officeart/2005/8/layout/hierarchy4"/>
    <dgm:cxn modelId="{A35BACAF-1F73-4FED-B9A5-789FC39D70E4}" type="presParOf" srcId="{EEB12D60-DB2E-464D-BC58-E63572F9DAC3}" destId="{B29EC971-353A-4B9E-A4DF-2737CE4290AA}" srcOrd="1" destOrd="0" presId="urn:microsoft.com/office/officeart/2005/8/layout/hierarchy4"/>
    <dgm:cxn modelId="{AC0396F7-074F-4B07-89AF-93C432864358}" type="presParOf" srcId="{4FDBE14C-118C-4624-8725-70B0096F2918}" destId="{2C7DDBBB-7A6D-4365-815D-29FD6CEFE96F}" srcOrd="1" destOrd="0" presId="urn:microsoft.com/office/officeart/2005/8/layout/hierarchy4"/>
    <dgm:cxn modelId="{52233797-79AC-47D0-81D2-95F988AAD19A}" type="presParOf" srcId="{4FDBE14C-118C-4624-8725-70B0096F2918}" destId="{52B2F331-0572-4429-8E8B-7C9DFCC189C1}" srcOrd="2" destOrd="0" presId="urn:microsoft.com/office/officeart/2005/8/layout/hierarchy4"/>
    <dgm:cxn modelId="{C318DB8A-5AE3-4F61-82B7-5934C4AFA18B}" type="presParOf" srcId="{52B2F331-0572-4429-8E8B-7C9DFCC189C1}" destId="{8334CB3C-68B2-4D12-82A3-561AFB5FB31F}" srcOrd="0" destOrd="0" presId="urn:microsoft.com/office/officeart/2005/8/layout/hierarchy4"/>
    <dgm:cxn modelId="{6F78E0E5-B935-4B4C-BFBF-C910E8EF37BC}" type="presParOf" srcId="{52B2F331-0572-4429-8E8B-7C9DFCC189C1}" destId="{6DB60E55-DFC9-4EF3-AD38-83B85A485573}" srcOrd="1" destOrd="0" presId="urn:microsoft.com/office/officeart/2005/8/layout/hierarchy4"/>
    <dgm:cxn modelId="{EBDE2B82-6160-482D-8D09-DDCE5CE608BD}" type="presParOf" srcId="{52B2F331-0572-4429-8E8B-7C9DFCC189C1}" destId="{813C8D69-44D1-4F8D-876A-A3FC876A8610}" srcOrd="2" destOrd="0" presId="urn:microsoft.com/office/officeart/2005/8/layout/hierarchy4"/>
    <dgm:cxn modelId="{73D885A5-2ABD-4FF9-A364-45CA8F00D253}" type="presParOf" srcId="{813C8D69-44D1-4F8D-876A-A3FC876A8610}" destId="{C1D8EA15-72CE-45A1-8137-9415F4413831}" srcOrd="0" destOrd="0" presId="urn:microsoft.com/office/officeart/2005/8/layout/hierarchy4"/>
    <dgm:cxn modelId="{36946BD0-8DE3-4177-B900-0AD245D5A3EA}" type="presParOf" srcId="{C1D8EA15-72CE-45A1-8137-9415F4413831}" destId="{EC73182C-C467-4E38-988D-86AD10449317}" srcOrd="0" destOrd="0" presId="urn:microsoft.com/office/officeart/2005/8/layout/hierarchy4"/>
    <dgm:cxn modelId="{E174AF3D-BBB5-498C-B94C-3361C971D7D3}" type="presParOf" srcId="{C1D8EA15-72CE-45A1-8137-9415F4413831}" destId="{9A30A355-CB7D-480A-8E68-D3056FDD0E58}"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1A765E-00CB-4DFA-A8F7-C3818D1ACB2A}" type="datetimeFigureOut">
              <a:rPr lang="fr-FR" smtClean="0"/>
              <a:pPr/>
              <a:t>14/04/2023</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A41289-BA7F-4969-8214-6B1D9799E2C9}" type="slidenum">
              <a:rPr lang="fr-FR" smtClean="0"/>
              <a:pPr/>
              <a:t>‹N°›</a:t>
            </a:fld>
            <a:endParaRPr lang="fr-FR" dirty="0"/>
          </a:p>
        </p:txBody>
      </p:sp>
    </p:spTree>
    <p:extLst>
      <p:ext uri="{BB962C8B-B14F-4D97-AF65-F5344CB8AC3E}">
        <p14:creationId xmlns:p14="http://schemas.microsoft.com/office/powerpoint/2010/main" val="1057898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i="1" dirty="0" smtClean="0">
                <a:latin typeface="Cambria" pitchFamily="18" charset="0"/>
              </a:rPr>
              <a:t>La teneur en eau de l'organisme est le résultat d'un équilibre dynamique entre les apports (boissons, eau contenue dans des aliments solides, l'eau produite par le métabolisme  cellulaire) et les pertes (urine, fécès, transpiration) </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68A41289-BA7F-4969-8214-6B1D9799E2C9}" type="slidenum">
              <a:rPr lang="fr-FR" smtClean="0"/>
              <a:pPr/>
              <a:t>5</a:t>
            </a:fld>
            <a:endParaRPr lang="fr-FR" dirty="0"/>
          </a:p>
        </p:txBody>
      </p:sp>
    </p:spTree>
    <p:extLst>
      <p:ext uri="{BB962C8B-B14F-4D97-AF65-F5344CB8AC3E}">
        <p14:creationId xmlns:p14="http://schemas.microsoft.com/office/powerpoint/2010/main" val="1025932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8A41289-BA7F-4969-8214-6B1D9799E2C9}" type="slidenum">
              <a:rPr lang="fr-FR" smtClean="0"/>
              <a:pPr/>
              <a:t>90</a:t>
            </a:fld>
            <a:endParaRPr lang="fr-FR" dirty="0"/>
          </a:p>
        </p:txBody>
      </p:sp>
    </p:spTree>
    <p:extLst>
      <p:ext uri="{BB962C8B-B14F-4D97-AF65-F5344CB8AC3E}">
        <p14:creationId xmlns:p14="http://schemas.microsoft.com/office/powerpoint/2010/main" val="2728208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8A41289-BA7F-4969-8214-6B1D9799E2C9}" type="slidenum">
              <a:rPr lang="fr-FR" smtClean="0"/>
              <a:pPr/>
              <a:t>103</a:t>
            </a:fld>
            <a:endParaRPr lang="fr-FR" dirty="0"/>
          </a:p>
        </p:txBody>
      </p:sp>
    </p:spTree>
    <p:extLst>
      <p:ext uri="{BB962C8B-B14F-4D97-AF65-F5344CB8AC3E}">
        <p14:creationId xmlns:p14="http://schemas.microsoft.com/office/powerpoint/2010/main" val="4204691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dirty="0" smtClean="0">
                <a:latin typeface="Calibri" pitchFamily="34" charset="0"/>
                <a:cs typeface="Calibri" pitchFamily="34" charset="0"/>
              </a:rPr>
              <a:t>sa composition ne change plus c’est </a:t>
            </a:r>
            <a:r>
              <a:rPr lang="fr-FR" sz="1200" b="1" dirty="0" smtClean="0">
                <a:latin typeface="Calibri" pitchFamily="34" charset="0"/>
                <a:cs typeface="Calibri" pitchFamily="34" charset="0"/>
              </a:rPr>
              <a:t>«</a:t>
            </a:r>
            <a:r>
              <a:rPr lang="fr-FR" sz="1200" b="1" dirty="0" smtClean="0">
                <a:solidFill>
                  <a:schemeClr val="bg1"/>
                </a:solidFill>
                <a:latin typeface="Calibri" pitchFamily="34" charset="0"/>
                <a:cs typeface="Calibri" pitchFamily="34" charset="0"/>
              </a:rPr>
              <a:t> l’urine définitive</a:t>
            </a:r>
            <a:r>
              <a:rPr lang="fr-FR" sz="1200" dirty="0" smtClean="0">
                <a:solidFill>
                  <a:schemeClr val="bg1"/>
                </a:solidFill>
                <a:latin typeface="Calibri" pitchFamily="34" charset="0"/>
                <a:cs typeface="Calibri" pitchFamily="34" charset="0"/>
              </a:rPr>
              <a:t> »,</a:t>
            </a:r>
            <a:endParaRPr lang="fr-FR" dirty="0"/>
          </a:p>
        </p:txBody>
      </p:sp>
      <p:sp>
        <p:nvSpPr>
          <p:cNvPr id="4" name="Espace réservé du numéro de diapositive 3"/>
          <p:cNvSpPr>
            <a:spLocks noGrp="1"/>
          </p:cNvSpPr>
          <p:nvPr>
            <p:ph type="sldNum" sz="quarter" idx="10"/>
          </p:nvPr>
        </p:nvSpPr>
        <p:spPr/>
        <p:txBody>
          <a:bodyPr/>
          <a:lstStyle/>
          <a:p>
            <a:fld id="{68A41289-BA7F-4969-8214-6B1D9799E2C9}" type="slidenum">
              <a:rPr lang="fr-FR" smtClean="0"/>
              <a:pPr/>
              <a:t>154</a:t>
            </a:fld>
            <a:endParaRPr lang="fr-FR"/>
          </a:p>
        </p:txBody>
      </p:sp>
    </p:spTree>
    <p:extLst>
      <p:ext uri="{BB962C8B-B14F-4D97-AF65-F5344CB8AC3E}">
        <p14:creationId xmlns:p14="http://schemas.microsoft.com/office/powerpoint/2010/main" val="2395087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8A41289-BA7F-4969-8214-6B1D9799E2C9}" type="slidenum">
              <a:rPr lang="fr-FR" smtClean="0"/>
              <a:pPr/>
              <a:t>39</a:t>
            </a:fld>
            <a:endParaRPr lang="fr-FR"/>
          </a:p>
        </p:txBody>
      </p:sp>
    </p:spTree>
    <p:extLst>
      <p:ext uri="{BB962C8B-B14F-4D97-AF65-F5344CB8AC3E}">
        <p14:creationId xmlns:p14="http://schemas.microsoft.com/office/powerpoint/2010/main" val="2796234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 néphron commence par</a:t>
            </a:r>
            <a:endParaRPr lang="fr-FR" dirty="0"/>
          </a:p>
        </p:txBody>
      </p:sp>
      <p:sp>
        <p:nvSpPr>
          <p:cNvPr id="4" name="Espace réservé du numéro de diapositive 3"/>
          <p:cNvSpPr>
            <a:spLocks noGrp="1"/>
          </p:cNvSpPr>
          <p:nvPr>
            <p:ph type="sldNum" sz="quarter" idx="10"/>
          </p:nvPr>
        </p:nvSpPr>
        <p:spPr/>
        <p:txBody>
          <a:bodyPr/>
          <a:lstStyle/>
          <a:p>
            <a:fld id="{86BDCA86-4717-417C-99BE-CF246B9332FF}" type="slidenum">
              <a:rPr lang="fr-FR" smtClean="0"/>
              <a:pPr/>
              <a:t>52</a:t>
            </a:fld>
            <a:endParaRPr lang="fr-FR"/>
          </a:p>
        </p:txBody>
      </p:sp>
    </p:spTree>
    <p:extLst>
      <p:ext uri="{BB962C8B-B14F-4D97-AF65-F5344CB8AC3E}">
        <p14:creationId xmlns:p14="http://schemas.microsoft.com/office/powerpoint/2010/main" val="1644627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8A41289-BA7F-4969-8214-6B1D9799E2C9}" type="slidenum">
              <a:rPr lang="fr-FR" smtClean="0"/>
              <a:pPr/>
              <a:t>59</a:t>
            </a:fld>
            <a:endParaRPr lang="fr-FR" dirty="0"/>
          </a:p>
        </p:txBody>
      </p:sp>
    </p:spTree>
    <p:extLst>
      <p:ext uri="{BB962C8B-B14F-4D97-AF65-F5344CB8AC3E}">
        <p14:creationId xmlns:p14="http://schemas.microsoft.com/office/powerpoint/2010/main" val="346569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baseline="0" smtClean="0"/>
              <a:t>À partir de maintenant on va suivre les différentes étapes de formation de l’urine tout au long du néphron, celles-ci commencent par la filtration glomérulaire</a:t>
            </a:r>
          </a:p>
          <a:p>
            <a:endParaRPr lang="fr-FR" baseline="0" dirty="0" smtClean="0"/>
          </a:p>
        </p:txBody>
      </p:sp>
      <p:sp>
        <p:nvSpPr>
          <p:cNvPr id="4" name="Espace réservé du numéro de diapositive 3"/>
          <p:cNvSpPr>
            <a:spLocks noGrp="1"/>
          </p:cNvSpPr>
          <p:nvPr>
            <p:ph type="sldNum" sz="quarter" idx="10"/>
          </p:nvPr>
        </p:nvSpPr>
        <p:spPr/>
        <p:txBody>
          <a:bodyPr/>
          <a:lstStyle/>
          <a:p>
            <a:fld id="{68A41289-BA7F-4969-8214-6B1D9799E2C9}" type="slidenum">
              <a:rPr lang="fr-FR" smtClean="0"/>
              <a:pPr/>
              <a:t>61</a:t>
            </a:fld>
            <a:endParaRPr lang="fr-FR"/>
          </a:p>
        </p:txBody>
      </p:sp>
    </p:spTree>
    <p:extLst>
      <p:ext uri="{BB962C8B-B14F-4D97-AF65-F5344CB8AC3E}">
        <p14:creationId xmlns:p14="http://schemas.microsoft.com/office/powerpoint/2010/main" val="2826084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i="1" dirty="0" smtClean="0">
                <a:latin typeface="Cambria"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i="1" dirty="0" smtClean="0">
              <a:latin typeface="Cambria"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68A41289-BA7F-4969-8214-6B1D9799E2C9}" type="slidenum">
              <a:rPr lang="fr-FR" smtClean="0"/>
              <a:pPr/>
              <a:t>68</a:t>
            </a:fld>
            <a:endParaRPr lang="fr-FR" dirty="0"/>
          </a:p>
        </p:txBody>
      </p:sp>
    </p:spTree>
    <p:extLst>
      <p:ext uri="{BB962C8B-B14F-4D97-AF65-F5344CB8AC3E}">
        <p14:creationId xmlns:p14="http://schemas.microsoft.com/office/powerpoint/2010/main" val="922561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68A41289-BA7F-4969-8214-6B1D9799E2C9}" type="slidenum">
              <a:rPr lang="fr-FR" smtClean="0"/>
              <a:pPr/>
              <a:t>69</a:t>
            </a:fld>
            <a:endParaRPr lang="fr-FR" dirty="0"/>
          </a:p>
        </p:txBody>
      </p:sp>
    </p:spTree>
    <p:extLst>
      <p:ext uri="{BB962C8B-B14F-4D97-AF65-F5344CB8AC3E}">
        <p14:creationId xmlns:p14="http://schemas.microsoft.com/office/powerpoint/2010/main" val="3370547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8A41289-BA7F-4969-8214-6B1D9799E2C9}" type="slidenum">
              <a:rPr lang="fr-FR" smtClean="0"/>
              <a:pPr/>
              <a:t>76</a:t>
            </a:fld>
            <a:endParaRPr lang="fr-FR"/>
          </a:p>
        </p:txBody>
      </p:sp>
    </p:spTree>
    <p:extLst>
      <p:ext uri="{BB962C8B-B14F-4D97-AF65-F5344CB8AC3E}">
        <p14:creationId xmlns:p14="http://schemas.microsoft.com/office/powerpoint/2010/main" val="1577474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Bien que la principale fonction du</a:t>
            </a:r>
            <a:r>
              <a:rPr lang="fr-FR" baseline="0" dirty="0" smtClean="0"/>
              <a:t> système SRAA soit la régulation de la PA et du volume du liquide extracellulaire son activation en réponse à une chute de la PA a un effet bénéfique sur le DFG. </a:t>
            </a:r>
            <a:endParaRPr lang="fr-FR" dirty="0"/>
          </a:p>
        </p:txBody>
      </p:sp>
      <p:sp>
        <p:nvSpPr>
          <p:cNvPr id="4" name="Espace réservé du numéro de diapositive 3"/>
          <p:cNvSpPr>
            <a:spLocks noGrp="1"/>
          </p:cNvSpPr>
          <p:nvPr>
            <p:ph type="sldNum" sz="quarter" idx="10"/>
          </p:nvPr>
        </p:nvSpPr>
        <p:spPr/>
        <p:txBody>
          <a:bodyPr/>
          <a:lstStyle/>
          <a:p>
            <a:fld id="{68A41289-BA7F-4969-8214-6B1D9799E2C9}" type="slidenum">
              <a:rPr lang="fr-FR" smtClean="0"/>
              <a:pPr/>
              <a:t>89</a:t>
            </a:fld>
            <a:endParaRPr lang="fr-FR" dirty="0"/>
          </a:p>
        </p:txBody>
      </p:sp>
    </p:spTree>
    <p:extLst>
      <p:ext uri="{BB962C8B-B14F-4D97-AF65-F5344CB8AC3E}">
        <p14:creationId xmlns:p14="http://schemas.microsoft.com/office/powerpoint/2010/main" val="1264265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8" name="Espace réservé de la date 27"/>
          <p:cNvSpPr>
            <a:spLocks noGrp="1"/>
          </p:cNvSpPr>
          <p:nvPr>
            <p:ph type="dt" sz="half" idx="10"/>
          </p:nvPr>
        </p:nvSpPr>
        <p:spPr/>
        <p:txBody>
          <a:bodyPr/>
          <a:lstStyle>
            <a:extLst/>
          </a:lstStyle>
          <a:p>
            <a:fld id="{AA309A6D-C09C-4548-B29A-6CF363A7E532}" type="datetimeFigureOut">
              <a:rPr lang="fr-FR" smtClean="0"/>
              <a:pPr/>
              <a:t>14/04/2023</a:t>
            </a:fld>
            <a:endParaRPr lang="fr-BE" dirty="0"/>
          </a:p>
        </p:txBody>
      </p:sp>
      <p:sp>
        <p:nvSpPr>
          <p:cNvPr id="17" name="Espace réservé du pied de page 16"/>
          <p:cNvSpPr>
            <a:spLocks noGrp="1"/>
          </p:cNvSpPr>
          <p:nvPr>
            <p:ph type="ftr" sz="quarter" idx="11"/>
          </p:nvPr>
        </p:nvSpPr>
        <p:spPr/>
        <p:txBody>
          <a:bodyPr/>
          <a:lstStyle>
            <a:extLst/>
          </a:lstStyle>
          <a:p>
            <a:endParaRPr lang="fr-BE" dirty="0"/>
          </a:p>
        </p:txBody>
      </p:sp>
      <p:sp>
        <p:nvSpPr>
          <p:cNvPr id="29" name="Espace réservé du numéro de diapositive 28"/>
          <p:cNvSpPr>
            <a:spLocks noGrp="1"/>
          </p:cNvSpPr>
          <p:nvPr>
            <p:ph type="sldNum" sz="quarter" idx="12"/>
          </p:nvPr>
        </p:nvSpPr>
        <p:spPr/>
        <p:txBody>
          <a:bodyPr/>
          <a:lstStyle>
            <a:extLst/>
          </a:lstStyle>
          <a:p>
            <a:fld id="{CF4668DC-857F-487D-BFFA-8C0CA5037977}" type="slidenum">
              <a:rPr lang="fr-BE" smtClean="0"/>
              <a:pPr/>
              <a:t>‹N°›</a:t>
            </a:fld>
            <a:endParaRPr lang="fr-BE" dirty="0"/>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r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fr-FR" smtClean="0"/>
              <a:t>Cliquez pour modifier le style du titre</a:t>
            </a:r>
            <a:endParaRPr kumimoji="0" lang="en-US"/>
          </a:p>
        </p:txBody>
      </p:sp>
      <p:sp>
        <p:nvSpPr>
          <p:cNvPr id="9" name="Sous-titr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pPr/>
              <a:t>14/04/2023</a:t>
            </a:fld>
            <a:endParaRPr lang="fr-BE" dirty="0"/>
          </a:p>
        </p:txBody>
      </p:sp>
      <p:sp>
        <p:nvSpPr>
          <p:cNvPr id="5" name="Espace réservé du pied de page 4"/>
          <p:cNvSpPr>
            <a:spLocks noGrp="1"/>
          </p:cNvSpPr>
          <p:nvPr>
            <p:ph type="ftr" sz="quarter" idx="11"/>
          </p:nvPr>
        </p:nvSpPr>
        <p:spPr/>
        <p:txBody>
          <a:bodyPr/>
          <a:lstStyle>
            <a:extLst/>
          </a:lstStyle>
          <a:p>
            <a:endParaRPr lang="fr-BE" dirty="0"/>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981200" cy="5851525"/>
          </a:xfrm>
        </p:spPr>
        <p:txBody>
          <a:bodyPr vert="eaVert" anchor="ct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58674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pPr/>
              <a:t>14/04/2023</a:t>
            </a:fld>
            <a:endParaRPr lang="fr-BE" dirty="0"/>
          </a:p>
        </p:txBody>
      </p:sp>
      <p:sp>
        <p:nvSpPr>
          <p:cNvPr id="5" name="Espace réservé du pied de page 4"/>
          <p:cNvSpPr>
            <a:spLocks noGrp="1"/>
          </p:cNvSpPr>
          <p:nvPr>
            <p:ph type="ftr" sz="quarter" idx="11"/>
          </p:nvPr>
        </p:nvSpPr>
        <p:spPr/>
        <p:txBody>
          <a:bodyPr/>
          <a:lstStyle>
            <a:extLst/>
          </a:lstStyle>
          <a:p>
            <a:endParaRPr lang="fr-BE" dirty="0"/>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pPr/>
              <a:t>14/04/2023</a:t>
            </a:fld>
            <a:endParaRPr lang="fr-BE" dirty="0"/>
          </a:p>
        </p:txBody>
      </p:sp>
      <p:sp>
        <p:nvSpPr>
          <p:cNvPr id="5" name="Espace réservé du pied de page 4"/>
          <p:cNvSpPr>
            <a:spLocks noGrp="1"/>
          </p:cNvSpPr>
          <p:nvPr>
            <p:ph type="ftr" sz="quarter" idx="11"/>
          </p:nvPr>
        </p:nvSpPr>
        <p:spPr/>
        <p:txBody>
          <a:bodyPr/>
          <a:lstStyle>
            <a:extLst/>
          </a:lstStyle>
          <a:p>
            <a:endParaRPr lang="fr-BE" dirty="0"/>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14" name="Forme libre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orme libre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orme libre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orme libre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orme libre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orme libre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orme libre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orme libre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orme libre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orme libre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orme libre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orme libre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orme libre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orme libre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orme libre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Espace réservé du texte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pPr/>
              <a:t>14/04/2023</a:t>
            </a:fld>
            <a:endParaRPr lang="fr-BE" dirty="0"/>
          </a:p>
        </p:txBody>
      </p:sp>
      <p:sp>
        <p:nvSpPr>
          <p:cNvPr id="5" name="Espace réservé du pied de page 4"/>
          <p:cNvSpPr>
            <a:spLocks noGrp="1"/>
          </p:cNvSpPr>
          <p:nvPr>
            <p:ph type="ftr" sz="quarter" idx="11"/>
          </p:nvPr>
        </p:nvSpPr>
        <p:spPr/>
        <p:txBody>
          <a:bodyPr/>
          <a:lstStyle>
            <a:extLst/>
          </a:lstStyle>
          <a:p>
            <a:endParaRPr lang="fr-BE" dirty="0"/>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dirty="0"/>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fr-FR" smtClean="0"/>
              <a:t>Cliquez pour modifier le style du titre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512064"/>
            <a:ext cx="8229600" cy="9144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AA309A6D-C09C-4548-B29A-6CF363A7E532}" type="datetimeFigureOut">
              <a:rPr lang="fr-FR" smtClean="0"/>
              <a:pPr/>
              <a:t>14/04/2023</a:t>
            </a:fld>
            <a:endParaRPr lang="fr-BE" dirty="0"/>
          </a:p>
        </p:txBody>
      </p:sp>
      <p:sp>
        <p:nvSpPr>
          <p:cNvPr id="6" name="Espace réservé du pied de page 5"/>
          <p:cNvSpPr>
            <a:spLocks noGrp="1"/>
          </p:cNvSpPr>
          <p:nvPr>
            <p:ph type="ftr" sz="quarter" idx="11"/>
          </p:nvPr>
        </p:nvSpPr>
        <p:spPr/>
        <p:txBody>
          <a:bodyPr/>
          <a:lstStyle>
            <a:extLst/>
          </a:lstStyle>
          <a:p>
            <a:endParaRPr lang="fr-BE" dirty="0"/>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pPr/>
              <a:t>‹N°›</a:t>
            </a:fld>
            <a:endParaRPr lang="fr-B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504824" y="512064"/>
            <a:ext cx="7772400" cy="914400"/>
          </a:xfrm>
        </p:spPr>
        <p:txBody>
          <a:bodyPr anchor="t"/>
          <a:lstStyle>
            <a:lvl1pPr>
              <a:defRPr sz="400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AA309A6D-C09C-4548-B29A-6CF363A7E532}" type="datetimeFigureOut">
              <a:rPr lang="fr-FR" smtClean="0"/>
              <a:pPr/>
              <a:t>14/04/2023</a:t>
            </a:fld>
            <a:endParaRPr lang="fr-BE" dirty="0"/>
          </a:p>
        </p:txBody>
      </p:sp>
      <p:sp>
        <p:nvSpPr>
          <p:cNvPr id="8" name="Espace réservé du pied de page 7"/>
          <p:cNvSpPr>
            <a:spLocks noGrp="1"/>
          </p:cNvSpPr>
          <p:nvPr>
            <p:ph type="ftr" sz="quarter" idx="11"/>
          </p:nvPr>
        </p:nvSpPr>
        <p:spPr/>
        <p:txBody>
          <a:bodyPr/>
          <a:lstStyle>
            <a:extLst/>
          </a:lstStyle>
          <a:p>
            <a:endParaRPr lang="fr-BE" dirty="0"/>
          </a:p>
        </p:txBody>
      </p:sp>
      <p:sp>
        <p:nvSpPr>
          <p:cNvPr id="9" name="Espace réservé du numéro de diapositive 8"/>
          <p:cNvSpPr>
            <a:spLocks noGrp="1"/>
          </p:cNvSpPr>
          <p:nvPr>
            <p:ph type="sldNum" sz="quarter" idx="12"/>
          </p:nvPr>
        </p:nvSpPr>
        <p:spPr/>
        <p:txBody>
          <a:bodyPr/>
          <a:lstStyle>
            <a:extLst/>
          </a:lstStyle>
          <a:p>
            <a:fld id="{CF4668DC-857F-487D-BFFA-8C0CA5037977}" type="slidenum">
              <a:rPr lang="fr-BE" smtClean="0"/>
              <a:pPr/>
              <a:t>‹N°›</a:t>
            </a:fld>
            <a:endParaRPr lang="fr-BE" dirty="0"/>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914400" y="512064"/>
            <a:ext cx="7772400" cy="914400"/>
          </a:xfrm>
        </p:spPr>
        <p:txBody>
          <a:bodyPr/>
          <a:lstStyle>
            <a:lvl1pPr>
              <a:defRPr sz="4000" cap="none" baseline="0"/>
            </a:lvl1pPr>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AA309A6D-C09C-4548-B29A-6CF363A7E532}" type="datetimeFigureOut">
              <a:rPr lang="fr-FR" smtClean="0"/>
              <a:pPr/>
              <a:t>14/04/2023</a:t>
            </a:fld>
            <a:endParaRPr lang="fr-BE" dirty="0"/>
          </a:p>
        </p:txBody>
      </p:sp>
      <p:sp>
        <p:nvSpPr>
          <p:cNvPr id="4" name="Espace réservé du pied de page 3"/>
          <p:cNvSpPr>
            <a:spLocks noGrp="1"/>
          </p:cNvSpPr>
          <p:nvPr>
            <p:ph type="ftr" sz="quarter" idx="11"/>
          </p:nvPr>
        </p:nvSpPr>
        <p:spPr/>
        <p:txBody>
          <a:bodyPr/>
          <a:lstStyle>
            <a:extLst/>
          </a:lstStyle>
          <a:p>
            <a:endParaRPr lang="fr-BE" dirty="0"/>
          </a:p>
        </p:txBody>
      </p:sp>
      <p:sp>
        <p:nvSpPr>
          <p:cNvPr id="5" name="Espace réservé du numéro de diapositive 4"/>
          <p:cNvSpPr>
            <a:spLocks noGrp="1"/>
          </p:cNvSpPr>
          <p:nvPr>
            <p:ph type="sldNum" sz="quarter" idx="12"/>
          </p:nvPr>
        </p:nvSpPr>
        <p:spPr/>
        <p:txBody>
          <a:bodyPr/>
          <a:lstStyle>
            <a:extLst/>
          </a:lstStyle>
          <a:p>
            <a:fld id="{CF4668DC-857F-487D-BFFA-8C0CA5037977}" type="slidenum">
              <a:rPr lang="fr-BE" smtClean="0"/>
              <a:pPr/>
              <a:t>‹N°›</a:t>
            </a:fld>
            <a:endParaRPr lang="fr-B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AA309A6D-C09C-4548-B29A-6CF363A7E532}" type="datetimeFigureOut">
              <a:rPr lang="fr-FR" smtClean="0"/>
              <a:pPr/>
              <a:t>14/04/2023</a:t>
            </a:fld>
            <a:endParaRPr lang="fr-BE" dirty="0"/>
          </a:p>
        </p:txBody>
      </p:sp>
      <p:sp>
        <p:nvSpPr>
          <p:cNvPr id="3" name="Espace réservé du pied de page 2"/>
          <p:cNvSpPr>
            <a:spLocks noGrp="1"/>
          </p:cNvSpPr>
          <p:nvPr>
            <p:ph type="ftr" sz="quarter" idx="11"/>
          </p:nvPr>
        </p:nvSpPr>
        <p:spPr/>
        <p:txBody>
          <a:bodyPr/>
          <a:lstStyle>
            <a:extLst/>
          </a:lstStyle>
          <a:p>
            <a:endParaRPr lang="fr-BE" dirty="0"/>
          </a:p>
        </p:txBody>
      </p:sp>
      <p:sp>
        <p:nvSpPr>
          <p:cNvPr id="4" name="Espace réservé du numéro de diapositive 3"/>
          <p:cNvSpPr>
            <a:spLocks noGrp="1"/>
          </p:cNvSpPr>
          <p:nvPr>
            <p:ph type="sldNum" sz="quarter" idx="12"/>
          </p:nvPr>
        </p:nvSpPr>
        <p:spPr/>
        <p:txBody>
          <a:bodyPr/>
          <a:lstStyle>
            <a:extLst/>
          </a:lstStyle>
          <a:p>
            <a:fld id="{CF4668DC-857F-487D-BFFA-8C0CA5037977}" type="slidenum">
              <a:rPr lang="fr-BE" smtClean="0"/>
              <a:pPr/>
              <a:t>‹N°›</a:t>
            </a:fld>
            <a:endParaRPr lang="fr-B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273050"/>
            <a:ext cx="8229600" cy="1162050"/>
          </a:xfrm>
        </p:spPr>
        <p:txBody>
          <a:bodyPr anchor="ctr"/>
          <a:lstStyle>
            <a:lvl1pPr algn="l">
              <a:buNone/>
              <a:defRPr sz="3600" b="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AA309A6D-C09C-4548-B29A-6CF363A7E532}" type="datetimeFigureOut">
              <a:rPr lang="fr-FR" smtClean="0"/>
              <a:pPr/>
              <a:t>14/04/2023</a:t>
            </a:fld>
            <a:endParaRPr lang="fr-BE" dirty="0"/>
          </a:p>
        </p:txBody>
      </p:sp>
      <p:sp>
        <p:nvSpPr>
          <p:cNvPr id="6" name="Espace réservé du pied de page 5"/>
          <p:cNvSpPr>
            <a:spLocks noGrp="1"/>
          </p:cNvSpPr>
          <p:nvPr>
            <p:ph type="ftr" sz="quarter" idx="11"/>
          </p:nvPr>
        </p:nvSpPr>
        <p:spPr/>
        <p:txBody>
          <a:bodyPr/>
          <a:lstStyle>
            <a:extLst/>
          </a:lstStyle>
          <a:p>
            <a:endParaRPr lang="fr-BE" dirty="0"/>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pPr/>
              <a:t>‹N°›</a:t>
            </a:fld>
            <a:endParaRPr lang="fr-B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Connecteur droit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e 9"/>
          <p:cNvGrpSpPr/>
          <p:nvPr/>
        </p:nvGrpSpPr>
        <p:grpSpPr>
          <a:xfrm rot="5400000">
            <a:off x="8514581" y="1219200"/>
            <a:ext cx="132763" cy="128466"/>
            <a:chOff x="6668087" y="1297746"/>
            <a:chExt cx="161840" cy="156602"/>
          </a:xfrm>
        </p:grpSpPr>
        <p:cxnSp>
          <p:nvCxnSpPr>
            <p:cNvPr id="15" name="Connecteur droit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r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fr-FR" smtClean="0"/>
              <a:t>Cliquez sur l'icône pour ajouter une image</a:t>
            </a:r>
            <a:endParaRPr kumimoji="0" lang="en-US"/>
          </a:p>
        </p:txBody>
      </p:sp>
      <p:sp>
        <p:nvSpPr>
          <p:cNvPr id="4" name="Espace réservé du texte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grpSp>
        <p:nvGrpSpPr>
          <p:cNvPr id="14" name="Groupe 13"/>
          <p:cNvGrpSpPr/>
          <p:nvPr/>
        </p:nvGrpSpPr>
        <p:grpSpPr>
          <a:xfrm rot="5400000">
            <a:off x="8666981" y="1371600"/>
            <a:ext cx="132763" cy="128466"/>
            <a:chOff x="6668087" y="1297746"/>
            <a:chExt cx="161840" cy="156602"/>
          </a:xfrm>
        </p:grpSpPr>
        <p:cxnSp>
          <p:nvCxnSpPr>
            <p:cNvPr id="11" name="Connecteur droit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e 17"/>
          <p:cNvGrpSpPr/>
          <p:nvPr/>
        </p:nvGrpSpPr>
        <p:grpSpPr>
          <a:xfrm rot="5400000">
            <a:off x="8320088" y="1474763"/>
            <a:ext cx="132763" cy="128466"/>
            <a:chOff x="6668087" y="1297746"/>
            <a:chExt cx="161840" cy="156602"/>
          </a:xfrm>
        </p:grpSpPr>
        <p:cxnSp>
          <p:nvCxnSpPr>
            <p:cNvPr id="19" name="Connecteur droit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Espace réservé de la date 4"/>
          <p:cNvSpPr>
            <a:spLocks noGrp="1"/>
          </p:cNvSpPr>
          <p:nvPr>
            <p:ph type="dt" sz="half" idx="10"/>
          </p:nvPr>
        </p:nvSpPr>
        <p:spPr>
          <a:xfrm>
            <a:off x="6477000" y="55499"/>
            <a:ext cx="2133600" cy="365125"/>
          </a:xfrm>
        </p:spPr>
        <p:txBody>
          <a:bodyPr/>
          <a:lstStyle>
            <a:extLst/>
          </a:lstStyle>
          <a:p>
            <a:fld id="{AA309A6D-C09C-4548-B29A-6CF363A7E532}" type="datetimeFigureOut">
              <a:rPr lang="fr-FR" smtClean="0"/>
              <a:pPr/>
              <a:t>14/04/2023</a:t>
            </a:fld>
            <a:endParaRPr lang="fr-BE" dirty="0"/>
          </a:p>
        </p:txBody>
      </p:sp>
      <p:sp>
        <p:nvSpPr>
          <p:cNvPr id="6" name="Espace réservé du pied de page 5"/>
          <p:cNvSpPr>
            <a:spLocks noGrp="1"/>
          </p:cNvSpPr>
          <p:nvPr>
            <p:ph type="ftr" sz="quarter" idx="11"/>
          </p:nvPr>
        </p:nvSpPr>
        <p:spPr>
          <a:xfrm>
            <a:off x="914400" y="55499"/>
            <a:ext cx="5562600" cy="365125"/>
          </a:xfrm>
        </p:spPr>
        <p:txBody>
          <a:bodyPr/>
          <a:lstStyle>
            <a:extLst/>
          </a:lstStyle>
          <a:p>
            <a:endParaRPr lang="fr-BE" dirty="0"/>
          </a:p>
        </p:txBody>
      </p:sp>
      <p:sp>
        <p:nvSpPr>
          <p:cNvPr id="7" name="Espace réservé du numéro de diapositive 6"/>
          <p:cNvSpPr>
            <a:spLocks noGrp="1"/>
          </p:cNvSpPr>
          <p:nvPr>
            <p:ph type="sldNum" sz="quarter" idx="12"/>
          </p:nvPr>
        </p:nvSpPr>
        <p:spPr>
          <a:xfrm>
            <a:off x="8610600" y="55499"/>
            <a:ext cx="457200" cy="365125"/>
          </a:xfrm>
        </p:spPr>
        <p:txBody>
          <a:bodyPr/>
          <a:lstStyle>
            <a:extLst/>
          </a:lstStyle>
          <a:p>
            <a:fld id="{CF4668DC-857F-487D-BFFA-8C0CA5037977}" type="slidenum">
              <a:rPr lang="fr-BE" smtClean="0"/>
              <a:pPr/>
              <a:t>‹N°›</a:t>
            </a:fld>
            <a:endParaRPr lang="fr-B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Espace réservé du titre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AA309A6D-C09C-4548-B29A-6CF363A7E532}" type="datetimeFigureOut">
              <a:rPr lang="fr-FR" smtClean="0"/>
              <a:pPr/>
              <a:t>14/04/2023</a:t>
            </a:fld>
            <a:endParaRPr lang="fr-BE" dirty="0"/>
          </a:p>
        </p:txBody>
      </p:sp>
      <p:sp>
        <p:nvSpPr>
          <p:cNvPr id="3" name="Espace réservé du pied de page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fr-BE" dirty="0"/>
          </a:p>
        </p:txBody>
      </p:sp>
      <p:sp>
        <p:nvSpPr>
          <p:cNvPr id="23" name="Espace réservé du numéro de diapositive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CF4668DC-857F-487D-BFFA-8C0CA5037977}" type="slidenum">
              <a:rPr lang="fr-BE" smtClean="0"/>
              <a:pPr/>
              <a:t>‹N°›</a:t>
            </a:fld>
            <a:endParaRPr lang="fr-BE" dirty="0"/>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70.gif"/><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2" Type="http://schemas.openxmlformats.org/officeDocument/2006/relationships/image" Target="../media/image70.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5.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3.gif"/></Relationships>
</file>

<file path=ppt/slides/_rels/slide8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2910" y="928670"/>
            <a:ext cx="8156448" cy="2988374"/>
          </a:xfrm>
        </p:spPr>
        <p:txBody>
          <a:bodyPr>
            <a:noAutofit/>
          </a:bodyPr>
          <a:lstStyle/>
          <a:p>
            <a:pPr algn="ctr"/>
            <a:r>
              <a:rPr lang="fr-FR" sz="9600" b="1" i="1" dirty="0" smtClean="0">
                <a:solidFill>
                  <a:schemeClr val="tx2">
                    <a:lumMod val="90000"/>
                  </a:schemeClr>
                </a:solidFill>
                <a:effectLst>
                  <a:outerShdw blurRad="38100" dist="38100" dir="2700000" algn="tl">
                    <a:srgbClr val="000000">
                      <a:alpha val="43137"/>
                    </a:srgbClr>
                  </a:outerShdw>
                </a:effectLst>
                <a:latin typeface="Cambria" pitchFamily="18" charset="0"/>
              </a:rPr>
              <a:t>PHYSIOLOGIE </a:t>
            </a:r>
            <a:br>
              <a:rPr lang="fr-FR" sz="9600" b="1" i="1" dirty="0" smtClean="0">
                <a:solidFill>
                  <a:schemeClr val="tx2">
                    <a:lumMod val="90000"/>
                  </a:schemeClr>
                </a:solidFill>
                <a:effectLst>
                  <a:outerShdw blurRad="38100" dist="38100" dir="2700000" algn="tl">
                    <a:srgbClr val="000000">
                      <a:alpha val="43137"/>
                    </a:srgbClr>
                  </a:outerShdw>
                </a:effectLst>
                <a:latin typeface="Cambria" pitchFamily="18" charset="0"/>
              </a:rPr>
            </a:br>
            <a:r>
              <a:rPr lang="fr-FR" sz="9600" b="1" i="1" dirty="0" smtClean="0">
                <a:solidFill>
                  <a:schemeClr val="tx2">
                    <a:lumMod val="90000"/>
                  </a:schemeClr>
                </a:solidFill>
                <a:effectLst>
                  <a:outerShdw blurRad="38100" dist="38100" dir="2700000" algn="tl">
                    <a:srgbClr val="000000">
                      <a:alpha val="43137"/>
                    </a:srgbClr>
                  </a:outerShdw>
                </a:effectLst>
                <a:latin typeface="Cambria" pitchFamily="18" charset="0"/>
              </a:rPr>
              <a:t>RÉNALE </a:t>
            </a:r>
            <a:endParaRPr lang="fr-FR" sz="9600" b="1" i="1" dirty="0">
              <a:solidFill>
                <a:schemeClr val="tx2">
                  <a:lumMod val="90000"/>
                </a:schemeClr>
              </a:solidFill>
              <a:effectLst>
                <a:outerShdw blurRad="38100" dist="38100" dir="2700000" algn="tl">
                  <a:srgbClr val="000000">
                    <a:alpha val="43137"/>
                  </a:srgbClr>
                </a:outerShdw>
              </a:effectLst>
              <a:latin typeface="Cambria" pitchFamily="18" charset="0"/>
            </a:endParaRPr>
          </a:p>
        </p:txBody>
      </p:sp>
      <p:sp>
        <p:nvSpPr>
          <p:cNvPr id="4" name="ZoneTexte 3"/>
          <p:cNvSpPr txBox="1"/>
          <p:nvPr/>
        </p:nvSpPr>
        <p:spPr>
          <a:xfrm>
            <a:off x="4000496" y="3786190"/>
            <a:ext cx="4572032" cy="830997"/>
          </a:xfrm>
          <a:prstGeom prst="rect">
            <a:avLst/>
          </a:prstGeom>
          <a:noFill/>
        </p:spPr>
        <p:txBody>
          <a:bodyPr wrap="square" rtlCol="0">
            <a:spAutoFit/>
          </a:bodyPr>
          <a:lstStyle/>
          <a:p>
            <a:r>
              <a:rPr lang="fr-FR" sz="2800" b="1" i="1" dirty="0" smtClean="0">
                <a:solidFill>
                  <a:schemeClr val="accent2">
                    <a:lumMod val="75000"/>
                  </a:schemeClr>
                </a:solidFill>
                <a:effectLst>
                  <a:outerShdw blurRad="38100" dist="38100" dir="2700000" algn="tl">
                    <a:srgbClr val="000000">
                      <a:alpha val="43137"/>
                    </a:srgbClr>
                  </a:outerShdw>
                </a:effectLst>
                <a:latin typeface="Cambria" pitchFamily="18" charset="0"/>
              </a:rPr>
              <a:t>Dr KELLALI </a:t>
            </a:r>
            <a:r>
              <a:rPr lang="fr-FR" sz="2800" b="1" i="1" dirty="0" err="1" smtClean="0">
                <a:solidFill>
                  <a:schemeClr val="accent2">
                    <a:lumMod val="75000"/>
                  </a:schemeClr>
                </a:solidFill>
                <a:effectLst>
                  <a:outerShdw blurRad="38100" dist="38100" dir="2700000" algn="tl">
                    <a:srgbClr val="000000">
                      <a:alpha val="43137"/>
                    </a:srgbClr>
                  </a:outerShdw>
                </a:effectLst>
                <a:latin typeface="Cambria" pitchFamily="18" charset="0"/>
              </a:rPr>
              <a:t>Narimane</a:t>
            </a:r>
            <a:r>
              <a:rPr lang="fr-FR" sz="2800" b="1" i="1" dirty="0" smtClean="0">
                <a:solidFill>
                  <a:schemeClr val="accent2">
                    <a:lumMod val="75000"/>
                  </a:schemeClr>
                </a:solidFill>
                <a:effectLst>
                  <a:outerShdw blurRad="38100" dist="38100" dir="2700000" algn="tl">
                    <a:srgbClr val="000000">
                      <a:alpha val="43137"/>
                    </a:srgbClr>
                  </a:outerShdw>
                </a:effectLst>
                <a:latin typeface="Cambria" pitchFamily="18" charset="0"/>
              </a:rPr>
              <a:t> </a:t>
            </a:r>
          </a:p>
          <a:p>
            <a:r>
              <a:rPr lang="fr-FR" sz="2000" b="1" i="1" dirty="0" smtClean="0">
                <a:solidFill>
                  <a:schemeClr val="accent2">
                    <a:lumMod val="75000"/>
                  </a:schemeClr>
                </a:solidFill>
                <a:effectLst>
                  <a:outerShdw blurRad="38100" dist="38100" dir="2700000" algn="tl">
                    <a:srgbClr val="000000">
                      <a:alpha val="43137"/>
                    </a:srgbClr>
                  </a:outerShdw>
                </a:effectLst>
                <a:latin typeface="Cambria" pitchFamily="18" charset="0"/>
              </a:rPr>
              <a:t>         </a:t>
            </a:r>
            <a:r>
              <a:rPr lang="fr-FR" sz="2000" b="1" i="1" dirty="0" smtClean="0">
                <a:effectLst>
                  <a:outerShdw blurRad="38100" dist="38100" dir="2700000" algn="tl">
                    <a:srgbClr val="000000">
                      <a:alpha val="43137"/>
                    </a:srgbClr>
                  </a:outerShdw>
                </a:effectLst>
                <a:latin typeface="Cambria" pitchFamily="18" charset="0"/>
              </a:rPr>
              <a:t>Maitre assistante « A »</a:t>
            </a:r>
            <a:endParaRPr lang="fr-FR" sz="2000" b="1" i="1" dirty="0">
              <a:effectLst>
                <a:outerShdw blurRad="38100" dist="38100" dir="2700000" algn="tl">
                  <a:srgbClr val="000000">
                    <a:alpha val="43137"/>
                  </a:srgbClr>
                </a:outerShdw>
              </a:effectLst>
              <a:latin typeface="Cambria" pitchFamily="18" charset="0"/>
            </a:endParaRPr>
          </a:p>
        </p:txBody>
      </p:sp>
      <p:cxnSp>
        <p:nvCxnSpPr>
          <p:cNvPr id="6" name="Connecteur droit 5"/>
          <p:cNvCxnSpPr/>
          <p:nvPr/>
        </p:nvCxnSpPr>
        <p:spPr>
          <a:xfrm>
            <a:off x="714348" y="5072074"/>
            <a:ext cx="8072494" cy="1588"/>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928662" y="5357826"/>
            <a:ext cx="7715304" cy="1477328"/>
          </a:xfrm>
          <a:prstGeom prst="rect">
            <a:avLst/>
          </a:prstGeom>
          <a:noFill/>
        </p:spPr>
        <p:txBody>
          <a:bodyPr wrap="square" rtlCol="0">
            <a:spAutoFit/>
          </a:bodyPr>
          <a:lstStyle/>
          <a:p>
            <a:pPr algn="ctr"/>
            <a:r>
              <a:rPr lang="fr-FR" sz="2400" b="1" i="1" dirty="0" smtClean="0">
                <a:latin typeface="Cambria" pitchFamily="18" charset="0"/>
              </a:rPr>
              <a:t>Institut des sciences vétérinaires de Constantine </a:t>
            </a:r>
          </a:p>
          <a:p>
            <a:pPr algn="ctr"/>
            <a:r>
              <a:rPr lang="fr-FR" sz="2400" b="1" i="1" dirty="0" smtClean="0">
                <a:latin typeface="Cambria" pitchFamily="18" charset="0"/>
              </a:rPr>
              <a:t>Université Frères </a:t>
            </a:r>
            <a:r>
              <a:rPr lang="fr-FR" sz="2400" b="1" i="1" dirty="0" err="1" smtClean="0">
                <a:latin typeface="Cambria" pitchFamily="18" charset="0"/>
              </a:rPr>
              <a:t>Montouri</a:t>
            </a:r>
            <a:r>
              <a:rPr lang="fr-FR" sz="2400" b="1" i="1" dirty="0" smtClean="0">
                <a:latin typeface="Cambria" pitchFamily="18" charset="0"/>
              </a:rPr>
              <a:t> Constantine I</a:t>
            </a:r>
          </a:p>
          <a:p>
            <a:pPr algn="ctr"/>
            <a:endParaRPr lang="fr-FR" sz="2400" b="1" i="1" dirty="0" smtClean="0">
              <a:latin typeface="Cambria" pitchFamily="18" charset="0"/>
            </a:endParaRPr>
          </a:p>
          <a:p>
            <a:pPr algn="ctr"/>
            <a:r>
              <a:rPr lang="fr-FR" b="1" i="1" dirty="0" smtClean="0">
                <a:latin typeface="Cambria" pitchFamily="18" charset="0"/>
              </a:rPr>
              <a:t>Année universitaire 2022- 2023</a:t>
            </a:r>
            <a:endParaRPr lang="fr-FR" b="1" i="1" dirty="0">
              <a:latin typeface="Cambria" pitchFamily="18" charset="0"/>
            </a:endParaRPr>
          </a:p>
        </p:txBody>
      </p:sp>
      <p:sp>
        <p:nvSpPr>
          <p:cNvPr id="7" name="ZoneTexte 6"/>
          <p:cNvSpPr txBox="1"/>
          <p:nvPr/>
        </p:nvSpPr>
        <p:spPr>
          <a:xfrm>
            <a:off x="5357818" y="500042"/>
            <a:ext cx="3429024" cy="707886"/>
          </a:xfrm>
          <a:prstGeom prst="rect">
            <a:avLst/>
          </a:prstGeom>
          <a:noFill/>
          <a:ln>
            <a:noFill/>
          </a:ln>
        </p:spPr>
        <p:txBody>
          <a:bodyPr wrap="square" rtlCol="0">
            <a:spAutoFit/>
          </a:bodyPr>
          <a:lstStyle/>
          <a:p>
            <a:pPr algn="ctr"/>
            <a:r>
              <a:rPr lang="fr-FR" sz="2000" b="1" i="1" dirty="0" smtClean="0">
                <a:latin typeface="Cambria" pitchFamily="18" charset="0"/>
              </a:rPr>
              <a:t>Cours de Physiologie</a:t>
            </a:r>
          </a:p>
          <a:p>
            <a:r>
              <a:rPr lang="fr-FR" sz="2000" b="1" i="1" dirty="0">
                <a:latin typeface="Cambria" pitchFamily="18" charset="0"/>
              </a:rPr>
              <a:t>1</a:t>
            </a:r>
            <a:r>
              <a:rPr lang="fr-FR" sz="2000" b="1" i="1" dirty="0" smtClean="0">
                <a:latin typeface="Cambria" pitchFamily="18" charset="0"/>
              </a:rPr>
              <a:t>ème année Dr vétérinaire </a:t>
            </a:r>
            <a:endParaRPr lang="fr-FR" sz="2000" b="1" i="1" dirty="0">
              <a:latin typeface="Cambria" pitchFamily="18" charset="0"/>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fluid-and-electrolytes-kochi-full-3-728.jpg"/>
          <p:cNvPicPr>
            <a:picLocks noGrp="1" noChangeAspect="1"/>
          </p:cNvPicPr>
          <p:nvPr>
            <p:ph idx="4294967295"/>
          </p:nvPr>
        </p:nvPicPr>
        <p:blipFill>
          <a:blip r:embed="rId2"/>
          <a:stretch>
            <a:fillRect/>
          </a:stretch>
        </p:blipFill>
        <p:spPr>
          <a:xfrm>
            <a:off x="1571604" y="1785926"/>
            <a:ext cx="6035675" cy="4525962"/>
          </a:xfrm>
        </p:spPr>
      </p:pic>
      <p:sp>
        <p:nvSpPr>
          <p:cNvPr id="5" name="Titre 4"/>
          <p:cNvSpPr>
            <a:spLocks noGrp="1"/>
          </p:cNvSpPr>
          <p:nvPr>
            <p:ph type="title" idx="4294967295"/>
          </p:nvPr>
        </p:nvSpPr>
        <p:spPr>
          <a:xfrm>
            <a:off x="642910" y="214290"/>
            <a:ext cx="8001056" cy="1285884"/>
          </a:xfrm>
        </p:spPr>
        <p:txBody>
          <a:bodyPr/>
          <a:lstStyle/>
          <a:p>
            <a:pPr algn="ctr"/>
            <a:r>
              <a:rPr lang="fr-FR" b="1" i="1" dirty="0" smtClean="0">
                <a:solidFill>
                  <a:schemeClr val="accent4">
                    <a:lumMod val="20000"/>
                    <a:lumOff val="80000"/>
                  </a:schemeClr>
                </a:solidFill>
                <a:latin typeface="Cambria" pitchFamily="18" charset="0"/>
              </a:rPr>
              <a:t>COMPARTIMENTS LIQUIDIENS </a:t>
            </a:r>
            <a:br>
              <a:rPr lang="fr-FR" b="1" i="1" dirty="0" smtClean="0">
                <a:solidFill>
                  <a:schemeClr val="accent4">
                    <a:lumMod val="20000"/>
                    <a:lumOff val="80000"/>
                  </a:schemeClr>
                </a:solidFill>
                <a:latin typeface="Cambria" pitchFamily="18" charset="0"/>
              </a:rPr>
            </a:br>
            <a:r>
              <a:rPr lang="fr-FR" b="1" i="1" dirty="0" smtClean="0">
                <a:solidFill>
                  <a:schemeClr val="accent4">
                    <a:lumMod val="20000"/>
                    <a:lumOff val="80000"/>
                  </a:schemeClr>
                </a:solidFill>
                <a:latin typeface="Cambria" pitchFamily="18" charset="0"/>
              </a:rPr>
              <a:t>&amp; LEUR COMPOSITION</a:t>
            </a:r>
            <a:endParaRPr lang="fr-FR" dirty="0">
              <a:solidFill>
                <a:schemeClr val="accent4">
                  <a:lumMod val="20000"/>
                  <a:lumOff val="80000"/>
                </a:schemeClr>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28596" y="214290"/>
            <a:ext cx="8229600" cy="914400"/>
          </a:xfrm>
        </p:spPr>
        <p:txBody>
          <a:bodyPr/>
          <a:lstStyle/>
          <a:p>
            <a:pPr algn="ctr"/>
            <a:r>
              <a:rPr lang="fr-FR" b="1" i="1" dirty="0" smtClean="0">
                <a:latin typeface="Cambria" pitchFamily="18" charset="0"/>
              </a:rPr>
              <a:t>RÉGULATION DU SODIUM</a:t>
            </a:r>
            <a:endParaRPr lang="fr-FR" i="1" dirty="0"/>
          </a:p>
        </p:txBody>
      </p:sp>
      <p:sp>
        <p:nvSpPr>
          <p:cNvPr id="3" name="Espace réservé du contenu 2"/>
          <p:cNvSpPr>
            <a:spLocks noGrp="1"/>
          </p:cNvSpPr>
          <p:nvPr>
            <p:ph sz="half" idx="1"/>
          </p:nvPr>
        </p:nvSpPr>
        <p:spPr>
          <a:xfrm>
            <a:off x="0" y="1500174"/>
            <a:ext cx="4429156" cy="5143512"/>
          </a:xfrm>
        </p:spPr>
        <p:txBody>
          <a:bodyPr>
            <a:normAutofit/>
          </a:bodyPr>
          <a:lstStyle/>
          <a:p>
            <a:pPr>
              <a:buNone/>
            </a:pPr>
            <a:r>
              <a:rPr lang="fr-FR" b="1" dirty="0" smtClean="0"/>
              <a:t> </a:t>
            </a:r>
          </a:p>
          <a:p>
            <a:pPr>
              <a:buNone/>
            </a:pPr>
            <a:r>
              <a:rPr lang="fr-FR" sz="2600" b="1" i="1" dirty="0" smtClean="0">
                <a:solidFill>
                  <a:schemeClr val="accent2">
                    <a:lumMod val="60000"/>
                    <a:lumOff val="40000"/>
                  </a:schemeClr>
                </a:solidFill>
                <a:latin typeface="Cambria" pitchFamily="18" charset="0"/>
              </a:rPr>
              <a:t>Le tube contourné proximal</a:t>
            </a:r>
          </a:p>
          <a:p>
            <a:pPr>
              <a:buNone/>
            </a:pPr>
            <a:endParaRPr lang="fr-FR" sz="2600" b="1" i="1" dirty="0" smtClean="0">
              <a:solidFill>
                <a:schemeClr val="accent2">
                  <a:lumMod val="60000"/>
                  <a:lumOff val="40000"/>
                </a:schemeClr>
              </a:solidFill>
              <a:latin typeface="Cambria" pitchFamily="18" charset="0"/>
            </a:endParaRPr>
          </a:p>
          <a:p>
            <a:r>
              <a:rPr lang="fr-FR" sz="2600" i="1" dirty="0" smtClean="0">
                <a:latin typeface="Cambria" pitchFamily="18" charset="0"/>
              </a:rPr>
              <a:t>Réabsorbe  </a:t>
            </a:r>
            <a:r>
              <a:rPr lang="fr-FR" sz="2600" b="1" i="1" dirty="0" smtClean="0">
                <a:latin typeface="Cambria" pitchFamily="18" charset="0"/>
              </a:rPr>
              <a:t>67% </a:t>
            </a:r>
            <a:r>
              <a:rPr lang="fr-FR" sz="2600" i="1" dirty="0" smtClean="0">
                <a:latin typeface="Cambria" pitchFamily="18" charset="0"/>
              </a:rPr>
              <a:t>du Na et de l’eau filtrés.</a:t>
            </a:r>
          </a:p>
          <a:p>
            <a:r>
              <a:rPr lang="fr-FR" sz="2600" i="1" dirty="0" smtClean="0">
                <a:latin typeface="Cambria" pitchFamily="18" charset="0"/>
              </a:rPr>
              <a:t>Les réabsorptions de Na et d’eau dans le TCP sont exactement proportionnelles, le processus est </a:t>
            </a:r>
            <a:r>
              <a:rPr lang="fr-FR" sz="2600" b="1" i="1" dirty="0" smtClean="0">
                <a:latin typeface="Cambria" pitchFamily="18" charset="0"/>
              </a:rPr>
              <a:t>iso-osmotique.</a:t>
            </a:r>
          </a:p>
          <a:p>
            <a:endParaRPr lang="fr-FR" dirty="0"/>
          </a:p>
        </p:txBody>
      </p:sp>
      <p:sp>
        <p:nvSpPr>
          <p:cNvPr id="8" name="ZoneTexte 7"/>
          <p:cNvSpPr txBox="1"/>
          <p:nvPr/>
        </p:nvSpPr>
        <p:spPr>
          <a:xfrm>
            <a:off x="0" y="1071546"/>
            <a:ext cx="9144000" cy="584775"/>
          </a:xfrm>
          <a:prstGeom prst="rect">
            <a:avLst/>
          </a:prstGeom>
          <a:noFill/>
        </p:spPr>
        <p:txBody>
          <a:bodyPr wrap="square" rtlCol="0">
            <a:spAutoFit/>
          </a:bodyPr>
          <a:lstStyle/>
          <a:p>
            <a:pPr algn="ctr"/>
            <a:r>
              <a:rPr lang="fr-FR" sz="3200" b="1" i="1" dirty="0" smtClean="0">
                <a:solidFill>
                  <a:schemeClr val="tx2">
                    <a:lumMod val="75000"/>
                  </a:schemeClr>
                </a:solidFill>
                <a:latin typeface="Cambria" pitchFamily="18" charset="0"/>
              </a:rPr>
              <a:t>RÉABSORPTION DU Na+ LE LONG DU NÉPHRON</a:t>
            </a:r>
            <a:endParaRPr lang="fr-FR" sz="3200" i="1" dirty="0">
              <a:solidFill>
                <a:schemeClr val="tx2">
                  <a:lumMod val="75000"/>
                </a:schemeClr>
              </a:solidFill>
              <a:latin typeface="Cambria" pitchFamily="18" charset="0"/>
            </a:endParaRPr>
          </a:p>
        </p:txBody>
      </p:sp>
      <p:pic>
        <p:nvPicPr>
          <p:cNvPr id="12" name="Espace réservé du contenu 11" descr="chap1-fig3-2.jpg"/>
          <p:cNvPicPr>
            <a:picLocks noGrp="1" noChangeAspect="1"/>
          </p:cNvPicPr>
          <p:nvPr>
            <p:ph sz="half" idx="2"/>
          </p:nvPr>
        </p:nvPicPr>
        <p:blipFill>
          <a:blip r:embed="rId2"/>
          <a:stretch>
            <a:fillRect/>
          </a:stretch>
        </p:blipFill>
        <p:spPr>
          <a:xfrm>
            <a:off x="4105135" y="2500306"/>
            <a:ext cx="4967459" cy="321471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28596" y="214290"/>
            <a:ext cx="8229600" cy="914400"/>
          </a:xfrm>
        </p:spPr>
        <p:txBody>
          <a:bodyPr/>
          <a:lstStyle/>
          <a:p>
            <a:pPr algn="ctr"/>
            <a:r>
              <a:rPr lang="fr-FR" b="1" i="1" dirty="0" smtClean="0">
                <a:latin typeface="Cambria" pitchFamily="18" charset="0"/>
              </a:rPr>
              <a:t>RÉGULATION DU SODIUM</a:t>
            </a:r>
            <a:endParaRPr lang="fr-FR" i="1" dirty="0"/>
          </a:p>
        </p:txBody>
      </p:sp>
      <p:sp>
        <p:nvSpPr>
          <p:cNvPr id="3" name="Espace réservé du contenu 2"/>
          <p:cNvSpPr>
            <a:spLocks noGrp="1"/>
          </p:cNvSpPr>
          <p:nvPr>
            <p:ph sz="half" idx="1"/>
          </p:nvPr>
        </p:nvSpPr>
        <p:spPr>
          <a:xfrm>
            <a:off x="71406" y="1500174"/>
            <a:ext cx="4429156" cy="5357827"/>
          </a:xfrm>
        </p:spPr>
        <p:txBody>
          <a:bodyPr>
            <a:normAutofit fontScale="92500"/>
          </a:bodyPr>
          <a:lstStyle/>
          <a:p>
            <a:pPr>
              <a:buNone/>
            </a:pPr>
            <a:r>
              <a:rPr lang="fr-FR" b="1" dirty="0" smtClean="0"/>
              <a:t> </a:t>
            </a:r>
            <a:r>
              <a:rPr lang="fr-FR" sz="2600" b="1" i="1" dirty="0" smtClean="0">
                <a:solidFill>
                  <a:srgbClr val="FFC000"/>
                </a:solidFill>
                <a:latin typeface="Cambria" pitchFamily="18" charset="0"/>
              </a:rPr>
              <a:t>Première partie du tube proximal</a:t>
            </a:r>
          </a:p>
          <a:p>
            <a:r>
              <a:rPr lang="fr-FR" sz="2600" i="1" dirty="0" smtClean="0">
                <a:latin typeface="Cambria" pitchFamily="18" charset="0"/>
              </a:rPr>
              <a:t>Na est réabsorbé par un </a:t>
            </a:r>
            <a:r>
              <a:rPr lang="fr-FR" sz="2600" b="1" i="1" dirty="0" err="1" smtClean="0">
                <a:latin typeface="Cambria" pitchFamily="18" charset="0"/>
              </a:rPr>
              <a:t>co</a:t>
            </a:r>
            <a:r>
              <a:rPr lang="fr-FR" sz="2600" b="1" i="1" dirty="0" smtClean="0">
                <a:latin typeface="Cambria" pitchFamily="18" charset="0"/>
              </a:rPr>
              <a:t>-transporteur</a:t>
            </a:r>
            <a:r>
              <a:rPr lang="fr-FR" sz="2600" i="1" dirty="0" smtClean="0">
                <a:latin typeface="Cambria" pitchFamily="18" charset="0"/>
              </a:rPr>
              <a:t> avec le glucose les acides aminés, les phosphates et les lactates. </a:t>
            </a:r>
          </a:p>
          <a:p>
            <a:r>
              <a:rPr lang="fr-FR" sz="2600" i="1" dirty="0" smtClean="0">
                <a:latin typeface="Cambria" pitchFamily="18" charset="0"/>
              </a:rPr>
              <a:t>Ces processus rendent compte de la réabsorption de la totalité du glucose et des acides aminés filtrés.</a:t>
            </a:r>
          </a:p>
          <a:p>
            <a:r>
              <a:rPr lang="fr-FR" sz="2600" i="1" dirty="0" smtClean="0">
                <a:latin typeface="Cambria" pitchFamily="18" charset="0"/>
              </a:rPr>
              <a:t>Na+ est également réabsorbé par contre-transport en tant qu</a:t>
            </a:r>
            <a:r>
              <a:rPr lang="fr-FR" sz="2600" b="1" i="1" dirty="0" smtClean="0">
                <a:latin typeface="Cambria" pitchFamily="18" charset="0"/>
              </a:rPr>
              <a:t>’échange </a:t>
            </a:r>
            <a:r>
              <a:rPr lang="fr-FR" sz="2600" b="1" i="1" dirty="0" err="1" smtClean="0">
                <a:latin typeface="Cambria" pitchFamily="18" charset="0"/>
              </a:rPr>
              <a:t>Na+_H</a:t>
            </a:r>
            <a:r>
              <a:rPr lang="fr-FR" sz="2600" b="1" i="1" dirty="0" smtClean="0">
                <a:latin typeface="Cambria" pitchFamily="18" charset="0"/>
              </a:rPr>
              <a:t>+</a:t>
            </a:r>
            <a:r>
              <a:rPr lang="fr-FR" sz="2600" i="1" dirty="0" smtClean="0">
                <a:latin typeface="Cambria" pitchFamily="18" charset="0"/>
              </a:rPr>
              <a:t>. </a:t>
            </a:r>
          </a:p>
          <a:p>
            <a:endParaRPr lang="fr-FR" dirty="0"/>
          </a:p>
        </p:txBody>
      </p:sp>
      <p:sp>
        <p:nvSpPr>
          <p:cNvPr id="8" name="ZoneTexte 7"/>
          <p:cNvSpPr txBox="1"/>
          <p:nvPr/>
        </p:nvSpPr>
        <p:spPr>
          <a:xfrm>
            <a:off x="0" y="928670"/>
            <a:ext cx="9001124" cy="584775"/>
          </a:xfrm>
          <a:prstGeom prst="rect">
            <a:avLst/>
          </a:prstGeom>
          <a:noFill/>
        </p:spPr>
        <p:txBody>
          <a:bodyPr wrap="square" rtlCol="0">
            <a:spAutoFit/>
          </a:bodyPr>
          <a:lstStyle/>
          <a:p>
            <a:pPr algn="ctr"/>
            <a:r>
              <a:rPr lang="fr-FR" sz="3200" b="1" i="1" dirty="0" smtClean="0">
                <a:solidFill>
                  <a:schemeClr val="tx2">
                    <a:lumMod val="75000"/>
                  </a:schemeClr>
                </a:solidFill>
                <a:latin typeface="Cambria" pitchFamily="18" charset="0"/>
              </a:rPr>
              <a:t>RÉABSORPTION DU Na+ LE LONG DU NÉPHRON</a:t>
            </a:r>
            <a:endParaRPr lang="fr-FR" sz="3200" i="1" dirty="0">
              <a:solidFill>
                <a:schemeClr val="tx2">
                  <a:lumMod val="75000"/>
                </a:schemeClr>
              </a:solidFill>
              <a:latin typeface="Cambria" pitchFamily="18" charset="0"/>
            </a:endParaRPr>
          </a:p>
        </p:txBody>
      </p:sp>
      <p:pic>
        <p:nvPicPr>
          <p:cNvPr id="9" name="Espace réservé du contenu 8" descr="chap1-fig3-2.jpg"/>
          <p:cNvPicPr>
            <a:picLocks noGrp="1" noChangeAspect="1"/>
          </p:cNvPicPr>
          <p:nvPr>
            <p:ph sz="half" idx="2"/>
          </p:nvPr>
        </p:nvPicPr>
        <p:blipFill>
          <a:blip r:embed="rId2"/>
          <a:stretch>
            <a:fillRect/>
          </a:stretch>
        </p:blipFill>
        <p:spPr>
          <a:xfrm>
            <a:off x="4357686" y="2214554"/>
            <a:ext cx="4707728" cy="321471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28596" y="214290"/>
            <a:ext cx="8229600" cy="914400"/>
          </a:xfrm>
        </p:spPr>
        <p:txBody>
          <a:bodyPr/>
          <a:lstStyle/>
          <a:p>
            <a:pPr algn="ctr"/>
            <a:r>
              <a:rPr lang="fr-FR" b="1" i="1" dirty="0" smtClean="0">
                <a:latin typeface="Cambria" pitchFamily="18" charset="0"/>
              </a:rPr>
              <a:t>RÉGULATION DU SODIUM</a:t>
            </a:r>
            <a:endParaRPr lang="fr-FR" i="1" dirty="0"/>
          </a:p>
        </p:txBody>
      </p:sp>
      <p:sp>
        <p:nvSpPr>
          <p:cNvPr id="3" name="Espace réservé du contenu 2"/>
          <p:cNvSpPr>
            <a:spLocks noGrp="1"/>
          </p:cNvSpPr>
          <p:nvPr>
            <p:ph sz="half" idx="1"/>
          </p:nvPr>
        </p:nvSpPr>
        <p:spPr>
          <a:xfrm>
            <a:off x="-32" y="2348879"/>
            <a:ext cx="3929090" cy="4509121"/>
          </a:xfrm>
        </p:spPr>
        <p:txBody>
          <a:bodyPr>
            <a:normAutofit/>
          </a:bodyPr>
          <a:lstStyle/>
          <a:p>
            <a:pPr>
              <a:buNone/>
            </a:pPr>
            <a:r>
              <a:rPr lang="fr-FR" b="1" dirty="0" smtClean="0"/>
              <a:t> 	</a:t>
            </a:r>
          </a:p>
          <a:p>
            <a:r>
              <a:rPr lang="fr-FR" sz="2400" i="1" dirty="0" smtClean="0">
                <a:latin typeface="Cambria" pitchFamily="18" charset="0"/>
              </a:rPr>
              <a:t>Dans ces segments, Na est réabsorbé avec Cl. </a:t>
            </a:r>
          </a:p>
          <a:p>
            <a:r>
              <a:rPr lang="fr-FR" sz="2400" i="1" dirty="0" smtClean="0">
                <a:latin typeface="Cambria" pitchFamily="18" charset="0"/>
              </a:rPr>
              <a:t> A ce niveau, le glucose, les acides aminés et HCO3- sont complètement éliminés du liquide tubulaire par réabsorption dans la première partie du TCP.</a:t>
            </a:r>
          </a:p>
          <a:p>
            <a:endParaRPr lang="fr-FR" dirty="0"/>
          </a:p>
        </p:txBody>
      </p:sp>
      <p:pic>
        <p:nvPicPr>
          <p:cNvPr id="9" name="Espace réservé du contenu 8" descr="chap1-fig3-2.jpg"/>
          <p:cNvPicPr>
            <a:picLocks noGrp="1" noChangeAspect="1"/>
          </p:cNvPicPr>
          <p:nvPr>
            <p:ph sz="half" idx="2"/>
          </p:nvPr>
        </p:nvPicPr>
        <p:blipFill>
          <a:blip r:embed="rId2"/>
          <a:stretch>
            <a:fillRect/>
          </a:stretch>
        </p:blipFill>
        <p:spPr>
          <a:xfrm>
            <a:off x="3929058" y="2714620"/>
            <a:ext cx="5110304" cy="3124585"/>
          </a:xfrm>
        </p:spPr>
      </p:pic>
      <p:sp>
        <p:nvSpPr>
          <p:cNvPr id="6" name="ZoneTexte 5"/>
          <p:cNvSpPr txBox="1"/>
          <p:nvPr/>
        </p:nvSpPr>
        <p:spPr>
          <a:xfrm>
            <a:off x="0" y="1129713"/>
            <a:ext cx="9001124" cy="584775"/>
          </a:xfrm>
          <a:prstGeom prst="rect">
            <a:avLst/>
          </a:prstGeom>
          <a:noFill/>
        </p:spPr>
        <p:txBody>
          <a:bodyPr wrap="square" rtlCol="0">
            <a:spAutoFit/>
          </a:bodyPr>
          <a:lstStyle/>
          <a:p>
            <a:pPr algn="ctr"/>
            <a:r>
              <a:rPr lang="fr-FR" sz="3200" b="1" i="1" dirty="0" smtClean="0">
                <a:solidFill>
                  <a:schemeClr val="tx2">
                    <a:lumMod val="75000"/>
                  </a:schemeClr>
                </a:solidFill>
                <a:latin typeface="Cambria" pitchFamily="18" charset="0"/>
              </a:rPr>
              <a:t>RÉABSORPTION DU Na+ LE LONG DU NÉPHRON</a:t>
            </a:r>
            <a:endParaRPr lang="fr-FR" sz="3200" i="1" dirty="0">
              <a:solidFill>
                <a:schemeClr val="tx2">
                  <a:lumMod val="75000"/>
                </a:schemeClr>
              </a:solidFill>
              <a:latin typeface="Cambria" pitchFamily="18" charset="0"/>
            </a:endParaRPr>
          </a:p>
        </p:txBody>
      </p:sp>
      <p:sp>
        <p:nvSpPr>
          <p:cNvPr id="2" name="ZoneTexte 1"/>
          <p:cNvSpPr txBox="1"/>
          <p:nvPr/>
        </p:nvSpPr>
        <p:spPr>
          <a:xfrm>
            <a:off x="971600" y="1700665"/>
            <a:ext cx="7488832" cy="523220"/>
          </a:xfrm>
          <a:prstGeom prst="rect">
            <a:avLst/>
          </a:prstGeom>
          <a:noFill/>
        </p:spPr>
        <p:txBody>
          <a:bodyPr wrap="square" rtlCol="0">
            <a:spAutoFit/>
          </a:bodyPr>
          <a:lstStyle/>
          <a:p>
            <a:pPr>
              <a:buNone/>
            </a:pPr>
            <a:r>
              <a:rPr lang="fr-FR" sz="2800" b="1" i="1" dirty="0">
                <a:solidFill>
                  <a:srgbClr val="FFC000"/>
                </a:solidFill>
                <a:latin typeface="Cambria" pitchFamily="18" charset="0"/>
              </a:rPr>
              <a:t>Partie moyenne et  finale du tube proximal</a:t>
            </a:r>
            <a:endParaRPr lang="fr-FR" sz="2800" i="1" dirty="0">
              <a:solidFill>
                <a:srgbClr val="FFC000"/>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28596" y="214290"/>
            <a:ext cx="8229600" cy="914400"/>
          </a:xfrm>
        </p:spPr>
        <p:txBody>
          <a:bodyPr/>
          <a:lstStyle/>
          <a:p>
            <a:pPr algn="ctr"/>
            <a:r>
              <a:rPr lang="fr-FR" b="1" i="1" dirty="0" smtClean="0">
                <a:latin typeface="Cambria" pitchFamily="18" charset="0"/>
              </a:rPr>
              <a:t>RÉGULATION DU SODIUM</a:t>
            </a:r>
            <a:endParaRPr lang="fr-FR" i="1" dirty="0"/>
          </a:p>
        </p:txBody>
      </p:sp>
      <p:sp>
        <p:nvSpPr>
          <p:cNvPr id="3" name="Espace réservé du contenu 2"/>
          <p:cNvSpPr>
            <a:spLocks noGrp="1"/>
          </p:cNvSpPr>
          <p:nvPr>
            <p:ph sz="half" idx="1"/>
          </p:nvPr>
        </p:nvSpPr>
        <p:spPr>
          <a:xfrm>
            <a:off x="71406" y="1714489"/>
            <a:ext cx="4857784" cy="5143512"/>
          </a:xfrm>
        </p:spPr>
        <p:txBody>
          <a:bodyPr>
            <a:normAutofit fontScale="92500" lnSpcReduction="10000"/>
          </a:bodyPr>
          <a:lstStyle/>
          <a:p>
            <a:pPr lvl="0">
              <a:buNone/>
            </a:pPr>
            <a:r>
              <a:rPr lang="fr-FR" b="1" dirty="0" smtClean="0"/>
              <a:t> 	 </a:t>
            </a:r>
            <a:r>
              <a:rPr lang="fr-FR" sz="2600" b="1" i="1" dirty="0" smtClean="0">
                <a:solidFill>
                  <a:schemeClr val="accent2">
                    <a:lumMod val="60000"/>
                    <a:lumOff val="40000"/>
                  </a:schemeClr>
                </a:solidFill>
                <a:latin typeface="Cambria" pitchFamily="18" charset="0"/>
              </a:rPr>
              <a:t>La branche ascendante large de l’anse de </a:t>
            </a:r>
            <a:r>
              <a:rPr lang="fr-FR" sz="2600" b="1" i="1" dirty="0" err="1" smtClean="0">
                <a:solidFill>
                  <a:schemeClr val="accent2">
                    <a:lumMod val="60000"/>
                    <a:lumOff val="40000"/>
                  </a:schemeClr>
                </a:solidFill>
                <a:latin typeface="Cambria" pitchFamily="18" charset="0"/>
              </a:rPr>
              <a:t>Henlé</a:t>
            </a:r>
            <a:endParaRPr lang="fr-FR" b="1" dirty="0" smtClean="0">
              <a:solidFill>
                <a:schemeClr val="accent2">
                  <a:lumMod val="60000"/>
                  <a:lumOff val="40000"/>
                </a:schemeClr>
              </a:solidFill>
            </a:endParaRPr>
          </a:p>
          <a:p>
            <a:r>
              <a:rPr lang="fr-FR" sz="2400" i="1" dirty="0" smtClean="0">
                <a:latin typeface="Cambria" pitchFamily="18" charset="0"/>
              </a:rPr>
              <a:t>L’anse de </a:t>
            </a:r>
            <a:r>
              <a:rPr lang="fr-FR" sz="2400" i="1" dirty="0" err="1" smtClean="0">
                <a:latin typeface="Cambria" pitchFamily="18" charset="0"/>
              </a:rPr>
              <a:t>Henlé</a:t>
            </a:r>
            <a:r>
              <a:rPr lang="fr-FR" sz="2400" i="1" dirty="0" smtClean="0">
                <a:latin typeface="Cambria" pitchFamily="18" charset="0"/>
              </a:rPr>
              <a:t> réabsorbe </a:t>
            </a:r>
            <a:r>
              <a:rPr lang="fr-FR" sz="2400" b="1" i="1" dirty="0" smtClean="0">
                <a:latin typeface="Cambria" pitchFamily="18" charset="0"/>
              </a:rPr>
              <a:t>20%</a:t>
            </a:r>
            <a:r>
              <a:rPr lang="fr-FR" sz="2400" i="1" dirty="0" smtClean="0">
                <a:latin typeface="Cambria" pitchFamily="18" charset="0"/>
              </a:rPr>
              <a:t> du Na+ filtré. </a:t>
            </a:r>
          </a:p>
          <a:p>
            <a:r>
              <a:rPr lang="fr-FR" sz="2400" i="1" dirty="0" smtClean="0">
                <a:latin typeface="Cambria" pitchFamily="18" charset="0"/>
              </a:rPr>
              <a:t>La réabsorption est assurée par le </a:t>
            </a:r>
            <a:r>
              <a:rPr lang="fr-FR" sz="2400" b="1" i="1" dirty="0" err="1" smtClean="0">
                <a:latin typeface="Cambria" pitchFamily="18" charset="0"/>
              </a:rPr>
              <a:t>cotransporteur</a:t>
            </a:r>
            <a:r>
              <a:rPr lang="fr-FR" sz="2400" b="1" i="1" dirty="0" smtClean="0">
                <a:latin typeface="Cambria" pitchFamily="18" charset="0"/>
              </a:rPr>
              <a:t> Na-K-2Cl.</a:t>
            </a:r>
            <a:endParaRPr lang="fr-FR" sz="2400" i="1" dirty="0" smtClean="0">
              <a:latin typeface="Cambria" pitchFamily="18" charset="0"/>
            </a:endParaRPr>
          </a:p>
          <a:p>
            <a:r>
              <a:rPr lang="fr-FR" sz="2400" i="1" dirty="0" smtClean="0">
                <a:latin typeface="Cambria" pitchFamily="18" charset="0"/>
              </a:rPr>
              <a:t>La branche ascendante de l’anse de </a:t>
            </a:r>
            <a:r>
              <a:rPr lang="fr-FR" sz="2400" i="1" dirty="0" err="1" smtClean="0">
                <a:latin typeface="Cambria" pitchFamily="18" charset="0"/>
              </a:rPr>
              <a:t>Henlé</a:t>
            </a:r>
            <a:r>
              <a:rPr lang="fr-FR" sz="2400" i="1" dirty="0" smtClean="0">
                <a:latin typeface="Cambria" pitchFamily="18" charset="0"/>
              </a:rPr>
              <a:t> est imperméable à l’eau</a:t>
            </a:r>
          </a:p>
          <a:p>
            <a:r>
              <a:rPr lang="fr-FR" sz="2400" i="1" dirty="0" smtClean="0">
                <a:latin typeface="Cambria" pitchFamily="18" charset="0"/>
              </a:rPr>
              <a:t>Na, K, Cl sont réabsorbés sans eau. </a:t>
            </a:r>
          </a:p>
          <a:p>
            <a:r>
              <a:rPr lang="fr-FR" sz="2400" i="1" dirty="0" smtClean="0">
                <a:latin typeface="Cambria" pitchFamily="18" charset="0"/>
              </a:rPr>
              <a:t>La [Na]  et l’osmolarité du liquide tubulaire deviennent donc inférieures à celles du plasma. </a:t>
            </a:r>
          </a:p>
          <a:p>
            <a:r>
              <a:rPr lang="fr-FR" sz="2400" i="1" dirty="0" smtClean="0">
                <a:latin typeface="Cambria" pitchFamily="18" charset="0"/>
              </a:rPr>
              <a:t>Ce segment est appelé par conséquent </a:t>
            </a:r>
            <a:r>
              <a:rPr lang="fr-FR" sz="2400" b="1" i="1" dirty="0" smtClean="0">
                <a:latin typeface="Cambria" pitchFamily="18" charset="0"/>
              </a:rPr>
              <a:t>segment diluant</a:t>
            </a:r>
            <a:r>
              <a:rPr lang="fr-FR" sz="2400" i="1" dirty="0" smtClean="0">
                <a:latin typeface="Cambria" pitchFamily="18" charset="0"/>
              </a:rPr>
              <a:t>.</a:t>
            </a:r>
          </a:p>
          <a:p>
            <a:endParaRPr lang="fr-FR" dirty="0"/>
          </a:p>
        </p:txBody>
      </p:sp>
      <p:pic>
        <p:nvPicPr>
          <p:cNvPr id="1026" name="Picture 2" descr="C:\Users\Toshiba\Desktop\3-4.jpg"/>
          <p:cNvPicPr>
            <a:picLocks noGrp="1" noChangeAspect="1" noChangeArrowheads="1"/>
          </p:cNvPicPr>
          <p:nvPr>
            <p:ph sz="half" idx="2"/>
          </p:nvPr>
        </p:nvPicPr>
        <p:blipFill>
          <a:blip r:embed="rId3"/>
          <a:srcRect/>
          <a:stretch>
            <a:fillRect/>
          </a:stretch>
        </p:blipFill>
        <p:spPr bwMode="auto">
          <a:xfrm>
            <a:off x="4786314" y="2000240"/>
            <a:ext cx="4286280" cy="3857651"/>
          </a:xfrm>
          <a:prstGeom prst="rect">
            <a:avLst/>
          </a:prstGeom>
          <a:noFill/>
        </p:spPr>
      </p:pic>
      <p:sp>
        <p:nvSpPr>
          <p:cNvPr id="6" name="ZoneTexte 5"/>
          <p:cNvSpPr txBox="1"/>
          <p:nvPr/>
        </p:nvSpPr>
        <p:spPr>
          <a:xfrm>
            <a:off x="0" y="928670"/>
            <a:ext cx="9001124" cy="584775"/>
          </a:xfrm>
          <a:prstGeom prst="rect">
            <a:avLst/>
          </a:prstGeom>
          <a:noFill/>
        </p:spPr>
        <p:txBody>
          <a:bodyPr wrap="square" rtlCol="0">
            <a:spAutoFit/>
          </a:bodyPr>
          <a:lstStyle/>
          <a:p>
            <a:pPr algn="ctr"/>
            <a:r>
              <a:rPr lang="fr-FR" sz="3200" b="1" i="1" dirty="0" smtClean="0">
                <a:solidFill>
                  <a:schemeClr val="tx2">
                    <a:lumMod val="75000"/>
                  </a:schemeClr>
                </a:solidFill>
                <a:latin typeface="Cambria" pitchFamily="18" charset="0"/>
              </a:rPr>
              <a:t>RÉABSORPTION DU Na+ LE LONG DU NÉPHRON</a:t>
            </a:r>
            <a:endParaRPr lang="fr-FR" sz="3200" i="1" dirty="0">
              <a:solidFill>
                <a:schemeClr val="tx2">
                  <a:lumMod val="75000"/>
                </a:schemeClr>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28596" y="214290"/>
            <a:ext cx="8229600" cy="914400"/>
          </a:xfrm>
        </p:spPr>
        <p:txBody>
          <a:bodyPr/>
          <a:lstStyle/>
          <a:p>
            <a:pPr algn="ctr"/>
            <a:r>
              <a:rPr lang="fr-FR" b="1" i="1" dirty="0" smtClean="0">
                <a:latin typeface="Cambria" pitchFamily="18" charset="0"/>
              </a:rPr>
              <a:t>RÉGULATION DU SODIUM</a:t>
            </a:r>
            <a:endParaRPr lang="fr-FR" i="1" dirty="0"/>
          </a:p>
        </p:txBody>
      </p:sp>
      <p:sp>
        <p:nvSpPr>
          <p:cNvPr id="3" name="Espace réservé du contenu 2"/>
          <p:cNvSpPr>
            <a:spLocks noGrp="1"/>
          </p:cNvSpPr>
          <p:nvPr>
            <p:ph sz="half" idx="1"/>
          </p:nvPr>
        </p:nvSpPr>
        <p:spPr>
          <a:xfrm>
            <a:off x="214282" y="1714489"/>
            <a:ext cx="8715436" cy="5143512"/>
          </a:xfrm>
        </p:spPr>
        <p:txBody>
          <a:bodyPr>
            <a:normAutofit/>
          </a:bodyPr>
          <a:lstStyle/>
          <a:p>
            <a:pPr>
              <a:buNone/>
            </a:pPr>
            <a:r>
              <a:rPr lang="fr-FR" b="1" dirty="0" smtClean="0"/>
              <a:t> </a:t>
            </a:r>
            <a:r>
              <a:rPr lang="fr-FR" sz="2600" b="1" i="1" dirty="0" smtClean="0">
                <a:solidFill>
                  <a:schemeClr val="accent2">
                    <a:lumMod val="60000"/>
                    <a:lumOff val="40000"/>
                  </a:schemeClr>
                </a:solidFill>
                <a:latin typeface="Cambria" pitchFamily="18" charset="0"/>
              </a:rPr>
              <a:t>Tube distal et canal collecteur</a:t>
            </a:r>
          </a:p>
          <a:p>
            <a:r>
              <a:rPr lang="fr-FR" sz="2600" i="1" dirty="0" smtClean="0">
                <a:latin typeface="Cambria" pitchFamily="18" charset="0"/>
              </a:rPr>
              <a:t>Ensemble, réabsorbent </a:t>
            </a:r>
            <a:r>
              <a:rPr lang="fr-FR" sz="2600" b="1" i="1" dirty="0" smtClean="0">
                <a:latin typeface="Cambria" pitchFamily="18" charset="0"/>
              </a:rPr>
              <a:t>12% </a:t>
            </a:r>
            <a:r>
              <a:rPr lang="fr-FR" sz="2600" i="1" dirty="0" smtClean="0">
                <a:latin typeface="Cambria" pitchFamily="18" charset="0"/>
              </a:rPr>
              <a:t>du Na+ filtré.</a:t>
            </a:r>
          </a:p>
          <a:p>
            <a:pPr lvl="0">
              <a:buNone/>
            </a:pPr>
            <a:r>
              <a:rPr lang="fr-FR" sz="2600" b="1" i="1" dirty="0" smtClean="0">
                <a:solidFill>
                  <a:srgbClr val="FFC000"/>
                </a:solidFill>
                <a:latin typeface="Cambria" pitchFamily="18" charset="0"/>
              </a:rPr>
              <a:t>Première partie du tube distal (7%)</a:t>
            </a:r>
          </a:p>
          <a:p>
            <a:r>
              <a:rPr lang="fr-FR" sz="2600" i="1" dirty="0" smtClean="0">
                <a:latin typeface="Cambria" pitchFamily="18" charset="0"/>
              </a:rPr>
              <a:t>Réabsorbe Na+ par </a:t>
            </a:r>
            <a:r>
              <a:rPr lang="fr-FR" sz="2600" b="1" i="1" dirty="0" smtClean="0">
                <a:latin typeface="Cambria" pitchFamily="18" charset="0"/>
              </a:rPr>
              <a:t>un </a:t>
            </a:r>
            <a:r>
              <a:rPr lang="fr-FR" sz="2600" b="1" i="1" dirty="0" err="1" smtClean="0">
                <a:latin typeface="Cambria" pitchFamily="18" charset="0"/>
              </a:rPr>
              <a:t>co</a:t>
            </a:r>
            <a:r>
              <a:rPr lang="fr-FR" sz="2600" b="1" i="1" dirty="0" smtClean="0">
                <a:latin typeface="Cambria" pitchFamily="18" charset="0"/>
              </a:rPr>
              <a:t>-transporteur </a:t>
            </a:r>
            <a:r>
              <a:rPr lang="fr-FR" sz="2600" b="1" i="1" dirty="0" err="1" smtClean="0">
                <a:latin typeface="Cambria" pitchFamily="18" charset="0"/>
              </a:rPr>
              <a:t>Na-Cl</a:t>
            </a:r>
            <a:r>
              <a:rPr lang="fr-FR" sz="2600" b="1" i="1" dirty="0" smtClean="0">
                <a:latin typeface="Cambria" pitchFamily="18" charset="0"/>
              </a:rPr>
              <a:t>. </a:t>
            </a:r>
          </a:p>
          <a:p>
            <a:r>
              <a:rPr lang="fr-FR" sz="2600" i="1" dirty="0" smtClean="0">
                <a:latin typeface="Cambria" pitchFamily="18" charset="0"/>
              </a:rPr>
              <a:t>Est imperméable à l’eau comme la branche ascendante de l’anse de </a:t>
            </a:r>
            <a:r>
              <a:rPr lang="fr-FR" sz="2600" i="1" dirty="0" err="1" smtClean="0">
                <a:latin typeface="Cambria" pitchFamily="18" charset="0"/>
              </a:rPr>
              <a:t>Henlé</a:t>
            </a:r>
            <a:r>
              <a:rPr lang="fr-FR" sz="2600" i="1" dirty="0" smtClean="0">
                <a:latin typeface="Cambria" pitchFamily="18" charset="0"/>
              </a:rPr>
              <a:t>. </a:t>
            </a:r>
          </a:p>
          <a:p>
            <a:r>
              <a:rPr lang="fr-FR" sz="2600" i="1" dirty="0" smtClean="0">
                <a:latin typeface="Cambria" pitchFamily="18" charset="0"/>
              </a:rPr>
              <a:t>Est appelée </a:t>
            </a:r>
            <a:r>
              <a:rPr lang="fr-FR" sz="2600" b="1" i="1" dirty="0" smtClean="0">
                <a:latin typeface="Cambria" pitchFamily="18" charset="0"/>
              </a:rPr>
              <a:t>segment diluant cortical</a:t>
            </a:r>
            <a:r>
              <a:rPr lang="fr-FR" sz="2600" i="1" dirty="0" smtClean="0">
                <a:latin typeface="Cambria" pitchFamily="18" charset="0"/>
              </a:rPr>
              <a:t>.</a:t>
            </a:r>
          </a:p>
          <a:p>
            <a:r>
              <a:rPr lang="fr-FR" sz="2600" i="1" dirty="0" smtClean="0">
                <a:latin typeface="Cambria" pitchFamily="18" charset="0"/>
              </a:rPr>
              <a:t>Ainsi la réabsorption de NaCl sans eau dilue encore plus le liquide tubulaire.</a:t>
            </a:r>
          </a:p>
          <a:p>
            <a:endParaRPr lang="fr-FR" dirty="0"/>
          </a:p>
        </p:txBody>
      </p:sp>
      <p:sp>
        <p:nvSpPr>
          <p:cNvPr id="6" name="ZoneTexte 5"/>
          <p:cNvSpPr txBox="1"/>
          <p:nvPr/>
        </p:nvSpPr>
        <p:spPr>
          <a:xfrm>
            <a:off x="0" y="928670"/>
            <a:ext cx="9144000" cy="584775"/>
          </a:xfrm>
          <a:prstGeom prst="rect">
            <a:avLst/>
          </a:prstGeom>
          <a:noFill/>
        </p:spPr>
        <p:txBody>
          <a:bodyPr wrap="square" rtlCol="0">
            <a:spAutoFit/>
          </a:bodyPr>
          <a:lstStyle/>
          <a:p>
            <a:pPr algn="ctr"/>
            <a:r>
              <a:rPr lang="fr-FR" sz="3200" b="1" dirty="0" smtClean="0">
                <a:solidFill>
                  <a:schemeClr val="tx2">
                    <a:lumMod val="75000"/>
                  </a:schemeClr>
                </a:solidFill>
                <a:latin typeface="Cambria" pitchFamily="18" charset="0"/>
              </a:rPr>
              <a:t> </a:t>
            </a:r>
            <a:r>
              <a:rPr lang="fr-FR" sz="3200" b="1" i="1" dirty="0" smtClean="0">
                <a:solidFill>
                  <a:schemeClr val="tx2">
                    <a:lumMod val="75000"/>
                  </a:schemeClr>
                </a:solidFill>
                <a:latin typeface="Cambria" pitchFamily="18" charset="0"/>
              </a:rPr>
              <a:t>RÉABSORPTION DU Na+ LE LONG DU NÉPHRON</a:t>
            </a:r>
            <a:endParaRPr lang="fr-FR" sz="3200" i="1" dirty="0">
              <a:solidFill>
                <a:schemeClr val="tx2">
                  <a:lumMod val="75000"/>
                </a:schemeClr>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28596" y="214290"/>
            <a:ext cx="8229600" cy="914400"/>
          </a:xfrm>
        </p:spPr>
        <p:txBody>
          <a:bodyPr/>
          <a:lstStyle/>
          <a:p>
            <a:pPr algn="ctr"/>
            <a:r>
              <a:rPr lang="fr-FR" b="1" i="1" dirty="0" smtClean="0">
                <a:latin typeface="Cambria" pitchFamily="18" charset="0"/>
              </a:rPr>
              <a:t>RÉGULATION DU SODIUM</a:t>
            </a:r>
            <a:endParaRPr lang="fr-FR" i="1" dirty="0"/>
          </a:p>
        </p:txBody>
      </p:sp>
      <p:sp>
        <p:nvSpPr>
          <p:cNvPr id="3" name="Espace réservé du contenu 2"/>
          <p:cNvSpPr>
            <a:spLocks noGrp="1"/>
          </p:cNvSpPr>
          <p:nvPr>
            <p:ph sz="half" idx="1"/>
          </p:nvPr>
        </p:nvSpPr>
        <p:spPr>
          <a:xfrm>
            <a:off x="464344" y="1770501"/>
            <a:ext cx="8393936" cy="2587193"/>
          </a:xfrm>
        </p:spPr>
        <p:txBody>
          <a:bodyPr>
            <a:normAutofit/>
          </a:bodyPr>
          <a:lstStyle/>
          <a:p>
            <a:pPr>
              <a:buNone/>
            </a:pPr>
            <a:r>
              <a:rPr lang="fr-FR" sz="2400" b="1" dirty="0" smtClean="0"/>
              <a:t> </a:t>
            </a:r>
            <a:r>
              <a:rPr lang="fr-FR" sz="3200" b="1" i="1" dirty="0" smtClean="0">
                <a:solidFill>
                  <a:schemeClr val="accent2">
                    <a:lumMod val="60000"/>
                    <a:lumOff val="40000"/>
                  </a:schemeClr>
                </a:solidFill>
                <a:latin typeface="Cambria" pitchFamily="18" charset="0"/>
              </a:rPr>
              <a:t>Tube distal et canal collecteur</a:t>
            </a:r>
            <a:endParaRPr lang="fr-FR" sz="2400" b="1" i="1" dirty="0" smtClean="0">
              <a:solidFill>
                <a:srgbClr val="FFC000"/>
              </a:solidFill>
              <a:latin typeface="Cambria" pitchFamily="18" charset="0"/>
            </a:endParaRPr>
          </a:p>
          <a:p>
            <a:pPr>
              <a:buNone/>
            </a:pPr>
            <a:r>
              <a:rPr lang="fr-FR" sz="2400" b="1" i="1" dirty="0" smtClean="0">
                <a:solidFill>
                  <a:srgbClr val="FFC000"/>
                </a:solidFill>
                <a:latin typeface="Cambria" pitchFamily="18" charset="0"/>
              </a:rPr>
              <a:t>	Dernière partie du</a:t>
            </a:r>
            <a:r>
              <a:rPr lang="fr-FR" sz="2400" i="1" dirty="0" smtClean="0">
                <a:solidFill>
                  <a:srgbClr val="FFC000"/>
                </a:solidFill>
                <a:latin typeface="Cambria" pitchFamily="18" charset="0"/>
              </a:rPr>
              <a:t> </a:t>
            </a:r>
            <a:r>
              <a:rPr lang="fr-FR" sz="2400" b="1" i="1" dirty="0" smtClean="0">
                <a:solidFill>
                  <a:srgbClr val="FFC000"/>
                </a:solidFill>
                <a:latin typeface="Cambria" pitchFamily="18" charset="0"/>
              </a:rPr>
              <a:t>tube distal et canal collecteur (5%)</a:t>
            </a:r>
            <a:endParaRPr lang="fr-FR" sz="2400" i="1" dirty="0" smtClean="0">
              <a:solidFill>
                <a:srgbClr val="FFC000"/>
              </a:solidFill>
              <a:latin typeface="Cambria" pitchFamily="18" charset="0"/>
            </a:endParaRPr>
          </a:p>
          <a:p>
            <a:pPr>
              <a:buNone/>
            </a:pPr>
            <a:r>
              <a:rPr lang="fr-FR" sz="2400" i="1" dirty="0" smtClean="0">
                <a:latin typeface="Cambria" pitchFamily="18" charset="0"/>
              </a:rPr>
              <a:t>Ce segment est constitué de deux types de cellules dont les</a:t>
            </a:r>
          </a:p>
          <a:p>
            <a:pPr>
              <a:buNone/>
            </a:pPr>
            <a:r>
              <a:rPr lang="fr-FR" sz="2400" i="1" dirty="0" smtClean="0">
                <a:latin typeface="Cambria" pitchFamily="18" charset="0"/>
              </a:rPr>
              <a:t>fonctions sont différentes :</a:t>
            </a:r>
          </a:p>
          <a:p>
            <a:pPr>
              <a:buNone/>
            </a:pPr>
            <a:endParaRPr lang="fr-FR" sz="2400" i="1" dirty="0" smtClean="0">
              <a:latin typeface="Cambria" pitchFamily="18" charset="0"/>
            </a:endParaRPr>
          </a:p>
          <a:p>
            <a:endParaRPr lang="fr-FR" dirty="0"/>
          </a:p>
        </p:txBody>
      </p:sp>
      <p:sp>
        <p:nvSpPr>
          <p:cNvPr id="6" name="ZoneTexte 5"/>
          <p:cNvSpPr txBox="1"/>
          <p:nvPr/>
        </p:nvSpPr>
        <p:spPr>
          <a:xfrm>
            <a:off x="0" y="1142984"/>
            <a:ext cx="9144000" cy="584775"/>
          </a:xfrm>
          <a:prstGeom prst="rect">
            <a:avLst/>
          </a:prstGeom>
          <a:noFill/>
        </p:spPr>
        <p:txBody>
          <a:bodyPr wrap="square" rtlCol="0">
            <a:spAutoFit/>
          </a:bodyPr>
          <a:lstStyle/>
          <a:p>
            <a:pPr algn="ctr"/>
            <a:r>
              <a:rPr lang="fr-FR" sz="3200" b="1" dirty="0" smtClean="0">
                <a:solidFill>
                  <a:schemeClr val="tx2">
                    <a:lumMod val="75000"/>
                  </a:schemeClr>
                </a:solidFill>
                <a:latin typeface="Cambria" pitchFamily="18" charset="0"/>
              </a:rPr>
              <a:t> </a:t>
            </a:r>
            <a:r>
              <a:rPr lang="fr-FR" sz="3200" b="1" i="1" dirty="0" smtClean="0">
                <a:solidFill>
                  <a:schemeClr val="tx2">
                    <a:lumMod val="75000"/>
                  </a:schemeClr>
                </a:solidFill>
                <a:latin typeface="Cambria" pitchFamily="18" charset="0"/>
              </a:rPr>
              <a:t>RÉABSORPTION DU Na+ LE LONG DU NÉPHRON</a:t>
            </a:r>
            <a:endParaRPr lang="fr-FR" sz="3200" i="1" dirty="0">
              <a:solidFill>
                <a:schemeClr val="tx2">
                  <a:lumMod val="75000"/>
                </a:schemeClr>
              </a:solidFill>
              <a:latin typeface="Cambria" pitchFamily="18" charset="0"/>
            </a:endParaRPr>
          </a:p>
        </p:txBody>
      </p:sp>
      <p:pic>
        <p:nvPicPr>
          <p:cNvPr id="5124" name="Picture 4" descr="C:\Users\Toshiba\Desktop\ee¨n,,;.png"/>
          <p:cNvPicPr>
            <a:picLocks noGrp="1" noChangeAspect="1" noChangeArrowheads="1"/>
          </p:cNvPicPr>
          <p:nvPr>
            <p:ph sz="half" idx="2"/>
          </p:nvPr>
        </p:nvPicPr>
        <p:blipFill>
          <a:blip r:embed="rId2"/>
          <a:srcRect/>
          <a:stretch>
            <a:fillRect/>
          </a:stretch>
        </p:blipFill>
        <p:spPr bwMode="auto">
          <a:xfrm>
            <a:off x="2214546" y="3714752"/>
            <a:ext cx="5324484" cy="298269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00034" y="357166"/>
            <a:ext cx="8229600" cy="914400"/>
          </a:xfrm>
        </p:spPr>
        <p:txBody>
          <a:bodyPr/>
          <a:lstStyle/>
          <a:p>
            <a:pPr algn="ctr"/>
            <a:r>
              <a:rPr lang="fr-FR" b="1" i="1" dirty="0" smtClean="0">
                <a:latin typeface="Cambria" pitchFamily="18" charset="0"/>
              </a:rPr>
              <a:t>RÉGULATION DU SODIUM</a:t>
            </a:r>
            <a:endParaRPr lang="fr-FR" i="1" dirty="0"/>
          </a:p>
        </p:txBody>
      </p:sp>
      <p:sp>
        <p:nvSpPr>
          <p:cNvPr id="6" name="ZoneTexte 5"/>
          <p:cNvSpPr txBox="1"/>
          <p:nvPr/>
        </p:nvSpPr>
        <p:spPr>
          <a:xfrm>
            <a:off x="0" y="1142984"/>
            <a:ext cx="9144000" cy="584775"/>
          </a:xfrm>
          <a:prstGeom prst="rect">
            <a:avLst/>
          </a:prstGeom>
          <a:noFill/>
        </p:spPr>
        <p:txBody>
          <a:bodyPr wrap="square" rtlCol="0">
            <a:spAutoFit/>
          </a:bodyPr>
          <a:lstStyle/>
          <a:p>
            <a:pPr algn="ctr"/>
            <a:r>
              <a:rPr lang="fr-FR" sz="3200" b="1" dirty="0" smtClean="0">
                <a:solidFill>
                  <a:schemeClr val="tx2">
                    <a:lumMod val="75000"/>
                  </a:schemeClr>
                </a:solidFill>
                <a:latin typeface="Cambria" pitchFamily="18" charset="0"/>
              </a:rPr>
              <a:t> </a:t>
            </a:r>
            <a:r>
              <a:rPr lang="fr-FR" sz="3200" b="1" i="1" dirty="0" smtClean="0">
                <a:solidFill>
                  <a:schemeClr val="tx2">
                    <a:lumMod val="75000"/>
                  </a:schemeClr>
                </a:solidFill>
                <a:latin typeface="Cambria" pitchFamily="18" charset="0"/>
              </a:rPr>
              <a:t>RÉABSORPTION DU Na+ LE LONG DU NÉPHRON</a:t>
            </a:r>
            <a:endParaRPr lang="fr-FR" sz="3200" i="1" dirty="0">
              <a:solidFill>
                <a:schemeClr val="tx2">
                  <a:lumMod val="75000"/>
                </a:schemeClr>
              </a:solidFill>
              <a:latin typeface="Cambria" pitchFamily="18" charset="0"/>
            </a:endParaRPr>
          </a:p>
        </p:txBody>
      </p:sp>
      <p:sp>
        <p:nvSpPr>
          <p:cNvPr id="7" name="Espace réservé du contenu 6"/>
          <p:cNvSpPr>
            <a:spLocks noGrp="1"/>
          </p:cNvSpPr>
          <p:nvPr>
            <p:ph sz="half" idx="2"/>
          </p:nvPr>
        </p:nvSpPr>
        <p:spPr>
          <a:xfrm>
            <a:off x="357158" y="3714752"/>
            <a:ext cx="4357718" cy="2367398"/>
          </a:xfrm>
        </p:spPr>
        <p:txBody>
          <a:bodyPr>
            <a:normAutofit fontScale="92500" lnSpcReduction="20000"/>
          </a:bodyPr>
          <a:lstStyle/>
          <a:p>
            <a:pPr lvl="1">
              <a:buFont typeface="Wingdings" pitchFamily="2" charset="2"/>
              <a:buChar char="Ø"/>
            </a:pPr>
            <a:r>
              <a:rPr lang="fr-FR" sz="2600" b="1" i="1" dirty="0" smtClean="0">
                <a:latin typeface="Cambria" pitchFamily="18" charset="0"/>
              </a:rPr>
              <a:t>Cellules intercalées :</a:t>
            </a:r>
            <a:r>
              <a:rPr lang="fr-FR" sz="2600" b="1" i="1" dirty="0" smtClean="0">
                <a:solidFill>
                  <a:schemeClr val="accent2">
                    <a:lumMod val="60000"/>
                    <a:lumOff val="40000"/>
                  </a:schemeClr>
                </a:solidFill>
                <a:latin typeface="Cambria" pitchFamily="18" charset="0"/>
              </a:rPr>
              <a:t> </a:t>
            </a:r>
          </a:p>
          <a:p>
            <a:pPr lvl="2"/>
            <a:r>
              <a:rPr lang="fr-FR" sz="2600" i="1" dirty="0" smtClean="0">
                <a:latin typeface="Cambria" pitchFamily="18" charset="0"/>
              </a:rPr>
              <a:t>Sécrètent H+ et réabsorbent K+. </a:t>
            </a:r>
          </a:p>
          <a:p>
            <a:pPr lvl="2"/>
            <a:r>
              <a:rPr lang="fr-FR" sz="2600" i="1" dirty="0" smtClean="0">
                <a:latin typeface="Cambria" pitchFamily="18" charset="0"/>
              </a:rPr>
              <a:t>L’aldostérone agit sur les cellules intercalées pour augmenter la sécrétion de H+.</a:t>
            </a:r>
          </a:p>
          <a:p>
            <a:endParaRPr lang="fr-FR" dirty="0"/>
          </a:p>
        </p:txBody>
      </p:sp>
      <p:sp>
        <p:nvSpPr>
          <p:cNvPr id="8" name="Espace réservé du contenu 7"/>
          <p:cNvSpPr>
            <a:spLocks noGrp="1"/>
          </p:cNvSpPr>
          <p:nvPr>
            <p:ph sz="half" idx="1"/>
          </p:nvPr>
        </p:nvSpPr>
        <p:spPr>
          <a:xfrm>
            <a:off x="4500562" y="3643314"/>
            <a:ext cx="4214842" cy="2224522"/>
          </a:xfrm>
        </p:spPr>
        <p:txBody>
          <a:bodyPr>
            <a:normAutofit fontScale="92500" lnSpcReduction="20000"/>
          </a:bodyPr>
          <a:lstStyle/>
          <a:p>
            <a:pPr lvl="1">
              <a:buFont typeface="Wingdings" pitchFamily="2" charset="2"/>
              <a:buChar char="Ø"/>
            </a:pPr>
            <a:r>
              <a:rPr lang="fr-FR" sz="2600" b="1" i="1" dirty="0" smtClean="0">
                <a:latin typeface="Cambria" pitchFamily="18" charset="0"/>
              </a:rPr>
              <a:t>Cellules principales : </a:t>
            </a:r>
          </a:p>
          <a:p>
            <a:pPr lvl="2"/>
            <a:r>
              <a:rPr lang="fr-FR" sz="2600" i="1" dirty="0" smtClean="0">
                <a:latin typeface="Cambria" pitchFamily="18" charset="0"/>
              </a:rPr>
              <a:t>Réabsorbent Na et eau et secrètent K. </a:t>
            </a:r>
          </a:p>
          <a:p>
            <a:pPr lvl="2"/>
            <a:r>
              <a:rPr lang="fr-FR" sz="2600" i="1" dirty="0" smtClean="0">
                <a:latin typeface="Cambria" pitchFamily="18" charset="0"/>
              </a:rPr>
              <a:t>Ces cellules sont le site d’action des hormones : </a:t>
            </a:r>
          </a:p>
          <a:p>
            <a:endParaRPr lang="fr-FR" dirty="0"/>
          </a:p>
        </p:txBody>
      </p:sp>
      <p:sp>
        <p:nvSpPr>
          <p:cNvPr id="9" name="Espace réservé du contenu 2"/>
          <p:cNvSpPr txBox="1">
            <a:spLocks/>
          </p:cNvSpPr>
          <p:nvPr/>
        </p:nvSpPr>
        <p:spPr>
          <a:xfrm>
            <a:off x="285720" y="2000240"/>
            <a:ext cx="8572560" cy="1428760"/>
          </a:xfrm>
          <a:prstGeom prst="rect">
            <a:avLst/>
          </a:prstGeom>
        </p:spPr>
        <p:txBody>
          <a:bodyPr vert="horz">
            <a:normAutofit/>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fr-FR" sz="3200" b="1" i="1" u="none" strike="noStrike" kern="1200" cap="none" spc="0" normalizeH="0" baseline="0" noProof="0" dirty="0" smtClean="0">
                <a:ln>
                  <a:noFill/>
                </a:ln>
                <a:solidFill>
                  <a:schemeClr val="accent2">
                    <a:lumMod val="60000"/>
                    <a:lumOff val="40000"/>
                  </a:schemeClr>
                </a:solidFill>
                <a:effectLst/>
                <a:uLnTx/>
                <a:uFillTx/>
                <a:latin typeface="Cambria" pitchFamily="18" charset="0"/>
                <a:ea typeface="+mn-ea"/>
                <a:cs typeface="+mn-cs"/>
              </a:rPr>
              <a:t>Tube distal et canal collecteur</a:t>
            </a:r>
            <a:endParaRPr kumimoji="0" lang="fr-FR" sz="2400" b="1" i="1" u="none" strike="noStrike" kern="1200" cap="none" spc="0" normalizeH="0" baseline="0" noProof="0" dirty="0" smtClean="0">
              <a:ln>
                <a:noFill/>
              </a:ln>
              <a:solidFill>
                <a:srgbClr val="FFC000"/>
              </a:solidFill>
              <a:effectLst/>
              <a:uLnTx/>
              <a:uFillTx/>
              <a:latin typeface="Cambria" pitchFamily="18" charset="0"/>
              <a:ea typeface="+mn-ea"/>
              <a:cs typeface="+mn-cs"/>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fr-FR" sz="2400" b="1" i="1" u="none" strike="noStrike" kern="1200" cap="none" spc="0" normalizeH="0" baseline="0" noProof="0" dirty="0" smtClean="0">
                <a:ln>
                  <a:noFill/>
                </a:ln>
                <a:solidFill>
                  <a:srgbClr val="FFC000"/>
                </a:solidFill>
                <a:effectLst/>
                <a:uLnTx/>
                <a:uFillTx/>
                <a:latin typeface="Cambria" pitchFamily="18" charset="0"/>
                <a:ea typeface="+mn-ea"/>
                <a:cs typeface="+mn-cs"/>
              </a:rPr>
              <a:t>	Dernière partie du</a:t>
            </a:r>
            <a:r>
              <a:rPr kumimoji="0" lang="fr-FR" sz="2400" b="0" i="1" u="none" strike="noStrike" kern="1200" cap="none" spc="0" normalizeH="0" baseline="0" noProof="0" dirty="0" smtClean="0">
                <a:ln>
                  <a:noFill/>
                </a:ln>
                <a:solidFill>
                  <a:srgbClr val="FFC000"/>
                </a:solidFill>
                <a:effectLst/>
                <a:uLnTx/>
                <a:uFillTx/>
                <a:latin typeface="Cambria" pitchFamily="18" charset="0"/>
                <a:ea typeface="+mn-ea"/>
                <a:cs typeface="+mn-cs"/>
              </a:rPr>
              <a:t> </a:t>
            </a:r>
            <a:r>
              <a:rPr kumimoji="0" lang="fr-FR" sz="2400" b="1" i="1" u="none" strike="noStrike" kern="1200" cap="none" spc="0" normalizeH="0" baseline="0" noProof="0" dirty="0" smtClean="0">
                <a:ln>
                  <a:noFill/>
                </a:ln>
                <a:solidFill>
                  <a:srgbClr val="FFC000"/>
                </a:solidFill>
                <a:effectLst/>
                <a:uLnTx/>
                <a:uFillTx/>
                <a:latin typeface="Cambria" pitchFamily="18" charset="0"/>
                <a:ea typeface="+mn-ea"/>
                <a:cs typeface="+mn-cs"/>
              </a:rPr>
              <a:t>tube distal et canal collecteur</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fr-FR" sz="2400" b="0" i="1" u="none" strike="noStrike" kern="1200" cap="none" spc="0" normalizeH="0" baseline="0" noProof="0" dirty="0" smtClean="0">
              <a:ln>
                <a:noFill/>
              </a:ln>
              <a:solidFill>
                <a:srgbClr val="FFC000"/>
              </a:solidFill>
              <a:effectLst/>
              <a:uLnTx/>
              <a:uFillTx/>
              <a:latin typeface="Cambria" pitchFamily="18" charset="0"/>
              <a:ea typeface="+mn-ea"/>
              <a:cs typeface="+mn-cs"/>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endParaRPr kumimoji="0" lang="fr-FR" sz="3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p:cNvSpPr>
            <a:spLocks noGrp="1"/>
          </p:cNvSpPr>
          <p:nvPr>
            <p:ph type="body" idx="4294967295"/>
          </p:nvPr>
        </p:nvSpPr>
        <p:spPr>
          <a:xfrm>
            <a:off x="0" y="2571744"/>
            <a:ext cx="3995936" cy="3997344"/>
          </a:xfrm>
        </p:spPr>
        <p:txBody>
          <a:bodyPr>
            <a:noAutofit/>
          </a:bodyPr>
          <a:lstStyle/>
          <a:p>
            <a:r>
              <a:rPr lang="fr-FR" sz="2800" b="1" i="1" dirty="0" smtClean="0">
                <a:latin typeface="Cambria" pitchFamily="18" charset="0"/>
              </a:rPr>
              <a:t>ADH </a:t>
            </a:r>
            <a:r>
              <a:rPr lang="fr-FR" sz="2800" i="1" dirty="0" smtClean="0">
                <a:latin typeface="Cambria" pitchFamily="18" charset="0"/>
              </a:rPr>
              <a:t>: augmente la perméabilité à l’eau en orientant l’insertion des </a:t>
            </a:r>
            <a:r>
              <a:rPr lang="fr-FR" sz="2800" i="1" dirty="0" err="1" smtClean="0">
                <a:latin typeface="Cambria" pitchFamily="18" charset="0"/>
              </a:rPr>
              <a:t>aquaporines</a:t>
            </a:r>
            <a:r>
              <a:rPr lang="fr-FR" sz="2800" i="1" dirty="0" smtClean="0">
                <a:latin typeface="Cambria" pitchFamily="18" charset="0"/>
              </a:rPr>
              <a:t>. </a:t>
            </a:r>
          </a:p>
          <a:p>
            <a:r>
              <a:rPr lang="fr-FR" sz="2800" i="1" dirty="0" smtClean="0">
                <a:latin typeface="Cambria" pitchFamily="18" charset="0"/>
              </a:rPr>
              <a:t>En l’absence de l’ADH, les cellules principales sont </a:t>
            </a:r>
            <a:r>
              <a:rPr lang="fr-FR" sz="2800" b="1" i="1" dirty="0" smtClean="0">
                <a:latin typeface="Cambria" pitchFamily="18" charset="0"/>
              </a:rPr>
              <a:t>virtuellement imperméables </a:t>
            </a:r>
            <a:r>
              <a:rPr lang="fr-FR" sz="2800" i="1" dirty="0" smtClean="0">
                <a:latin typeface="Cambria" pitchFamily="18" charset="0"/>
              </a:rPr>
              <a:t>à l’eau</a:t>
            </a:r>
            <a:endParaRPr lang="fr-FR" sz="2800" dirty="0"/>
          </a:p>
        </p:txBody>
      </p:sp>
      <p:sp>
        <p:nvSpPr>
          <p:cNvPr id="4" name="Titre 3"/>
          <p:cNvSpPr>
            <a:spLocks noGrp="1"/>
          </p:cNvSpPr>
          <p:nvPr>
            <p:ph type="title" idx="4294967295"/>
          </p:nvPr>
        </p:nvSpPr>
        <p:spPr>
          <a:xfrm>
            <a:off x="785786" y="85708"/>
            <a:ext cx="7772400" cy="914400"/>
          </a:xfrm>
        </p:spPr>
        <p:txBody>
          <a:bodyPr/>
          <a:lstStyle/>
          <a:p>
            <a:pPr algn="ctr"/>
            <a:r>
              <a:rPr lang="fr-FR" b="1" i="1" dirty="0" smtClean="0">
                <a:latin typeface="Cambria" pitchFamily="18" charset="0"/>
              </a:rPr>
              <a:t>RÉGULATION DU SODIUM</a:t>
            </a:r>
            <a:endParaRPr lang="fr-FR" i="1" dirty="0"/>
          </a:p>
        </p:txBody>
      </p:sp>
      <p:sp>
        <p:nvSpPr>
          <p:cNvPr id="3" name="Espace réservé du contenu 2"/>
          <p:cNvSpPr>
            <a:spLocks noGrp="1"/>
          </p:cNvSpPr>
          <p:nvPr>
            <p:ph idx="4294967295"/>
          </p:nvPr>
        </p:nvSpPr>
        <p:spPr>
          <a:xfrm>
            <a:off x="1371600" y="1784350"/>
            <a:ext cx="7772400" cy="4572000"/>
          </a:xfrm>
        </p:spPr>
        <p:txBody>
          <a:bodyPr>
            <a:normAutofit/>
          </a:bodyPr>
          <a:lstStyle/>
          <a:p>
            <a:pPr>
              <a:buNone/>
            </a:pPr>
            <a:r>
              <a:rPr lang="fr-FR" sz="2400" b="1" dirty="0" smtClean="0"/>
              <a:t> </a:t>
            </a:r>
            <a:endParaRPr lang="fr-FR" dirty="0"/>
          </a:p>
        </p:txBody>
      </p:sp>
      <p:sp>
        <p:nvSpPr>
          <p:cNvPr id="11" name="ZoneTexte 10"/>
          <p:cNvSpPr txBox="1"/>
          <p:nvPr/>
        </p:nvSpPr>
        <p:spPr>
          <a:xfrm>
            <a:off x="0" y="928670"/>
            <a:ext cx="9001124" cy="584775"/>
          </a:xfrm>
          <a:prstGeom prst="rect">
            <a:avLst/>
          </a:prstGeom>
          <a:noFill/>
        </p:spPr>
        <p:txBody>
          <a:bodyPr wrap="square" rtlCol="0">
            <a:spAutoFit/>
          </a:bodyPr>
          <a:lstStyle/>
          <a:p>
            <a:pPr algn="ctr"/>
            <a:r>
              <a:rPr lang="fr-FR" sz="3200" b="1" i="1" dirty="0" smtClean="0">
                <a:solidFill>
                  <a:schemeClr val="tx2">
                    <a:lumMod val="75000"/>
                  </a:schemeClr>
                </a:solidFill>
                <a:latin typeface="Cambria" pitchFamily="18" charset="0"/>
              </a:rPr>
              <a:t>RÉABSORPTION DU Na+ LE LONG DU NÉPHRON</a:t>
            </a:r>
            <a:endParaRPr lang="fr-FR" sz="3200" i="1" dirty="0">
              <a:solidFill>
                <a:schemeClr val="tx2">
                  <a:lumMod val="75000"/>
                </a:schemeClr>
              </a:solidFill>
              <a:latin typeface="Cambria" pitchFamily="18" charset="0"/>
            </a:endParaRPr>
          </a:p>
        </p:txBody>
      </p:sp>
      <p:sp>
        <p:nvSpPr>
          <p:cNvPr id="12" name="ZoneTexte 11"/>
          <p:cNvSpPr txBox="1"/>
          <p:nvPr/>
        </p:nvSpPr>
        <p:spPr>
          <a:xfrm>
            <a:off x="71406" y="1571612"/>
            <a:ext cx="9072594" cy="1231106"/>
          </a:xfrm>
          <a:prstGeom prst="rect">
            <a:avLst/>
          </a:prstGeom>
          <a:noFill/>
        </p:spPr>
        <p:txBody>
          <a:bodyPr wrap="square" rtlCol="0">
            <a:spAutoFit/>
          </a:bodyPr>
          <a:lstStyle/>
          <a:p>
            <a:r>
              <a:rPr lang="fr-FR" sz="2800" b="1" i="1" dirty="0" smtClean="0">
                <a:solidFill>
                  <a:schemeClr val="accent2">
                    <a:lumMod val="60000"/>
                    <a:lumOff val="40000"/>
                  </a:schemeClr>
                </a:solidFill>
                <a:latin typeface="Cambria" pitchFamily="18" charset="0"/>
              </a:rPr>
              <a:t>   Tube distal et canal collecteur </a:t>
            </a:r>
          </a:p>
          <a:p>
            <a:r>
              <a:rPr lang="fr-FR" sz="2800" b="1" i="1" dirty="0" smtClean="0">
                <a:solidFill>
                  <a:srgbClr val="FFC000"/>
                </a:solidFill>
                <a:latin typeface="Cambria" pitchFamily="18" charset="0"/>
              </a:rPr>
              <a:t>	Dernière partie du</a:t>
            </a:r>
            <a:r>
              <a:rPr lang="fr-FR" sz="2800" i="1" dirty="0" smtClean="0">
                <a:solidFill>
                  <a:srgbClr val="FFC000"/>
                </a:solidFill>
                <a:latin typeface="Cambria" pitchFamily="18" charset="0"/>
              </a:rPr>
              <a:t> </a:t>
            </a:r>
            <a:r>
              <a:rPr lang="fr-FR" sz="2800" b="1" i="1" dirty="0" smtClean="0">
                <a:solidFill>
                  <a:srgbClr val="FFC000"/>
                </a:solidFill>
                <a:latin typeface="Cambria" pitchFamily="18" charset="0"/>
              </a:rPr>
              <a:t>tube distal et canal collecteur</a:t>
            </a:r>
            <a:endParaRPr lang="fr-FR" sz="2800" i="1" dirty="0" smtClean="0">
              <a:solidFill>
                <a:srgbClr val="FFC000"/>
              </a:solidFill>
              <a:latin typeface="Cambria" pitchFamily="18" charset="0"/>
            </a:endParaRPr>
          </a:p>
          <a:p>
            <a:endParaRPr lang="fr-FR" dirty="0"/>
          </a:p>
        </p:txBody>
      </p:sp>
      <p:pic>
        <p:nvPicPr>
          <p:cNvPr id="2050" name="Picture 2" descr="C:\Users\Toshiba\Desktop\kkkkk.png"/>
          <p:cNvPicPr>
            <a:picLocks noChangeAspect="1" noChangeArrowheads="1"/>
          </p:cNvPicPr>
          <p:nvPr/>
        </p:nvPicPr>
        <p:blipFill>
          <a:blip r:embed="rId2"/>
          <a:srcRect/>
          <a:stretch>
            <a:fillRect/>
          </a:stretch>
        </p:blipFill>
        <p:spPr bwMode="auto">
          <a:xfrm>
            <a:off x="4067342" y="2566718"/>
            <a:ext cx="4873442" cy="357366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idx="4294967295"/>
          </p:nvPr>
        </p:nvSpPr>
        <p:spPr>
          <a:xfrm>
            <a:off x="428596" y="157146"/>
            <a:ext cx="7772400" cy="914400"/>
          </a:xfrm>
        </p:spPr>
        <p:txBody>
          <a:bodyPr/>
          <a:lstStyle/>
          <a:p>
            <a:pPr algn="ctr"/>
            <a:r>
              <a:rPr lang="fr-FR" b="1" i="1" dirty="0" smtClean="0">
                <a:latin typeface="Cambria" pitchFamily="18" charset="0"/>
              </a:rPr>
              <a:t>RÉGULATION DU SODIUM</a:t>
            </a:r>
            <a:endParaRPr lang="fr-FR" i="1" dirty="0"/>
          </a:p>
        </p:txBody>
      </p:sp>
      <p:pic>
        <p:nvPicPr>
          <p:cNvPr id="2050" name="Picture 2" descr="C:\Users\Toshiba\Desktop\Nouveau dossier\Sans titrejjkno.png"/>
          <p:cNvPicPr>
            <a:picLocks noGrp="1" noChangeAspect="1" noChangeArrowheads="1"/>
          </p:cNvPicPr>
          <p:nvPr>
            <p:ph sz="quarter" idx="4294967295"/>
          </p:nvPr>
        </p:nvPicPr>
        <p:blipFill>
          <a:blip r:embed="rId2"/>
          <a:stretch>
            <a:fillRect/>
          </a:stretch>
        </p:blipFill>
        <p:spPr bwMode="auto">
          <a:xfrm>
            <a:off x="3779912" y="2708920"/>
            <a:ext cx="5151116" cy="3757240"/>
          </a:xfrm>
          <a:prstGeom prst="rect">
            <a:avLst/>
          </a:prstGeom>
          <a:noFill/>
        </p:spPr>
      </p:pic>
      <p:sp>
        <p:nvSpPr>
          <p:cNvPr id="10" name="Espace réservé du texte 9"/>
          <p:cNvSpPr>
            <a:spLocks noGrp="1"/>
          </p:cNvSpPr>
          <p:nvPr>
            <p:ph type="body" sz="half" idx="4294967295"/>
          </p:nvPr>
        </p:nvSpPr>
        <p:spPr>
          <a:xfrm>
            <a:off x="261557" y="3282884"/>
            <a:ext cx="3205590" cy="2585448"/>
          </a:xfrm>
        </p:spPr>
        <p:txBody>
          <a:bodyPr>
            <a:normAutofit/>
          </a:bodyPr>
          <a:lstStyle/>
          <a:p>
            <a:pPr marL="73152" lvl="3" indent="0">
              <a:spcBef>
                <a:spcPts val="700"/>
              </a:spcBef>
              <a:buClr>
                <a:schemeClr val="tx2"/>
              </a:buClr>
              <a:buSzPct val="95000"/>
            </a:pPr>
            <a:r>
              <a:rPr lang="fr-FR" sz="2800" b="1" i="1" dirty="0" smtClean="0">
                <a:latin typeface="Cambria" pitchFamily="18" charset="0"/>
              </a:rPr>
              <a:t>Aldostérone</a:t>
            </a:r>
            <a:r>
              <a:rPr lang="fr-FR" sz="2800" i="1" dirty="0" smtClean="0">
                <a:latin typeface="Cambria" pitchFamily="18" charset="0"/>
              </a:rPr>
              <a:t>: augmente la réabsorption de Na et la sécrétion de K. </a:t>
            </a:r>
          </a:p>
          <a:p>
            <a:endParaRPr lang="fr-FR" sz="2800" dirty="0"/>
          </a:p>
        </p:txBody>
      </p:sp>
      <p:sp>
        <p:nvSpPr>
          <p:cNvPr id="11" name="ZoneTexte 10"/>
          <p:cNvSpPr txBox="1"/>
          <p:nvPr/>
        </p:nvSpPr>
        <p:spPr>
          <a:xfrm>
            <a:off x="0" y="928670"/>
            <a:ext cx="9001124" cy="584775"/>
          </a:xfrm>
          <a:prstGeom prst="rect">
            <a:avLst/>
          </a:prstGeom>
          <a:noFill/>
        </p:spPr>
        <p:txBody>
          <a:bodyPr wrap="square" rtlCol="0">
            <a:spAutoFit/>
          </a:bodyPr>
          <a:lstStyle/>
          <a:p>
            <a:pPr algn="ctr"/>
            <a:r>
              <a:rPr lang="fr-FR" sz="3200" b="1" i="1" dirty="0" smtClean="0">
                <a:solidFill>
                  <a:schemeClr val="tx2">
                    <a:lumMod val="75000"/>
                  </a:schemeClr>
                </a:solidFill>
                <a:latin typeface="Cambria" pitchFamily="18" charset="0"/>
              </a:rPr>
              <a:t>RÉABSORPTION DU Na+ LE LONG DU NÉPHRON</a:t>
            </a:r>
            <a:endParaRPr lang="fr-FR" sz="3200" i="1" dirty="0">
              <a:solidFill>
                <a:schemeClr val="tx2">
                  <a:lumMod val="75000"/>
                </a:schemeClr>
              </a:solidFill>
              <a:latin typeface="Cambria" pitchFamily="18" charset="0"/>
            </a:endParaRPr>
          </a:p>
        </p:txBody>
      </p:sp>
      <p:sp>
        <p:nvSpPr>
          <p:cNvPr id="13" name="ZoneTexte 12"/>
          <p:cNvSpPr txBox="1"/>
          <p:nvPr/>
        </p:nvSpPr>
        <p:spPr>
          <a:xfrm>
            <a:off x="71406" y="1571612"/>
            <a:ext cx="9072594" cy="1231106"/>
          </a:xfrm>
          <a:prstGeom prst="rect">
            <a:avLst/>
          </a:prstGeom>
          <a:noFill/>
        </p:spPr>
        <p:txBody>
          <a:bodyPr wrap="square" rtlCol="0">
            <a:spAutoFit/>
          </a:bodyPr>
          <a:lstStyle/>
          <a:p>
            <a:r>
              <a:rPr lang="fr-FR" sz="2800" b="1" i="1" dirty="0" smtClean="0">
                <a:solidFill>
                  <a:schemeClr val="accent2">
                    <a:lumMod val="60000"/>
                    <a:lumOff val="40000"/>
                  </a:schemeClr>
                </a:solidFill>
                <a:latin typeface="Cambria" pitchFamily="18" charset="0"/>
              </a:rPr>
              <a:t>   Tube distal et canal collecteur </a:t>
            </a:r>
          </a:p>
          <a:p>
            <a:r>
              <a:rPr lang="fr-FR" sz="2800" b="1" i="1" dirty="0" smtClean="0">
                <a:solidFill>
                  <a:srgbClr val="FFC000"/>
                </a:solidFill>
                <a:latin typeface="Cambria" pitchFamily="18" charset="0"/>
              </a:rPr>
              <a:t>	Dernière partie du</a:t>
            </a:r>
            <a:r>
              <a:rPr lang="fr-FR" sz="2800" i="1" dirty="0" smtClean="0">
                <a:solidFill>
                  <a:srgbClr val="FFC000"/>
                </a:solidFill>
                <a:latin typeface="Cambria" pitchFamily="18" charset="0"/>
              </a:rPr>
              <a:t> </a:t>
            </a:r>
            <a:r>
              <a:rPr lang="fr-FR" sz="2800" b="1" i="1" dirty="0" smtClean="0">
                <a:solidFill>
                  <a:srgbClr val="FFC000"/>
                </a:solidFill>
                <a:latin typeface="Cambria" pitchFamily="18" charset="0"/>
              </a:rPr>
              <a:t>tube distal et canal collecteur</a:t>
            </a:r>
            <a:endParaRPr lang="fr-FR" sz="2800" i="1" dirty="0" smtClean="0">
              <a:solidFill>
                <a:srgbClr val="FFC000"/>
              </a:solidFill>
              <a:latin typeface="Cambria" pitchFamily="18" charset="0"/>
            </a:endParaRP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1643042" y="2000240"/>
            <a:ext cx="5929354" cy="2928958"/>
          </a:xfrm>
          <a:prstGeom prst="rect">
            <a:avLst/>
          </a:prstGeom>
          <a:ln w="38100">
            <a:solidFill>
              <a:schemeClr val="accent2">
                <a:lumMod val="75000"/>
              </a:schemeClr>
            </a:solidFill>
          </a:ln>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6000" b="1" i="1" u="none" strike="noStrike" kern="1200" cap="none" spc="-100" normalizeH="0" baseline="0" noProof="0" dirty="0" smtClean="0">
                <a:ln>
                  <a:noFill/>
                </a:ln>
                <a:solidFill>
                  <a:schemeClr val="tx2">
                    <a:lumMod val="75000"/>
                  </a:schemeClr>
                </a:solidFill>
                <a:effectLst/>
                <a:uLnTx/>
                <a:uFillTx/>
                <a:latin typeface="Cambria" pitchFamily="18" charset="0"/>
                <a:ea typeface="+mj-ea"/>
                <a:cs typeface="+mj-cs"/>
              </a:rPr>
              <a:t>RÉGULATION </a:t>
            </a:r>
          </a:p>
          <a:p>
            <a:pPr marL="0" marR="0" lvl="0" indent="0" algn="ctr" defTabSz="914400" rtl="0" eaLnBrk="1" fontAlgn="auto" latinLnBrk="0" hangingPunct="1">
              <a:lnSpc>
                <a:spcPct val="100000"/>
              </a:lnSpc>
              <a:spcBef>
                <a:spcPct val="0"/>
              </a:spcBef>
              <a:spcAft>
                <a:spcPts val="0"/>
              </a:spcAft>
              <a:buClrTx/>
              <a:buSzTx/>
              <a:buFontTx/>
              <a:buNone/>
              <a:tabLst/>
              <a:defRPr/>
            </a:pPr>
            <a:r>
              <a:rPr lang="fr-FR" sz="6000" b="1" i="1" spc="-100" dirty="0" smtClean="0">
                <a:solidFill>
                  <a:schemeClr val="tx2">
                    <a:lumMod val="75000"/>
                  </a:schemeClr>
                </a:solidFill>
                <a:latin typeface="Cambria" pitchFamily="18" charset="0"/>
                <a:ea typeface="+mj-ea"/>
                <a:cs typeface="+mj-cs"/>
              </a:rPr>
              <a:t>du</a:t>
            </a:r>
            <a:r>
              <a:rPr kumimoji="0" lang="fr-FR" sz="6000" b="1" i="1" u="none" strike="noStrike" kern="1200" cap="none" spc="-100" normalizeH="0" baseline="0" noProof="0" dirty="0" smtClean="0">
                <a:ln>
                  <a:noFill/>
                </a:ln>
                <a:solidFill>
                  <a:schemeClr val="tx2">
                    <a:lumMod val="75000"/>
                  </a:schemeClr>
                </a:solidFill>
                <a:effectLst/>
                <a:uLnTx/>
                <a:uFillTx/>
                <a:latin typeface="Cambria" pitchFamily="18" charset="0"/>
                <a:ea typeface="+mj-ea"/>
                <a:cs typeface="+mj-cs"/>
              </a:rPr>
              <a:t> POTASSIUM</a:t>
            </a:r>
          </a:p>
          <a:p>
            <a:pPr marL="0" marR="0" lvl="0" indent="0" algn="ctr" defTabSz="914400" rtl="0" eaLnBrk="1" fontAlgn="auto" latinLnBrk="0" hangingPunct="1">
              <a:lnSpc>
                <a:spcPct val="100000"/>
              </a:lnSpc>
              <a:spcBef>
                <a:spcPct val="0"/>
              </a:spcBef>
              <a:spcAft>
                <a:spcPts val="0"/>
              </a:spcAft>
              <a:buClrTx/>
              <a:buSzTx/>
              <a:buFontTx/>
              <a:buNone/>
              <a:tabLst/>
              <a:defRPr/>
            </a:pPr>
            <a:r>
              <a:rPr lang="fr-FR" sz="6000" b="1" i="1" spc="-100" dirty="0" smtClean="0">
                <a:solidFill>
                  <a:schemeClr val="tx2">
                    <a:lumMod val="75000"/>
                  </a:schemeClr>
                </a:solidFill>
                <a:latin typeface="Cambria" pitchFamily="18" charset="0"/>
                <a:ea typeface="+mj-ea"/>
                <a:cs typeface="+mj-cs"/>
              </a:rPr>
              <a:t>« KALIEMIE »</a:t>
            </a:r>
            <a:endParaRPr kumimoji="0" lang="fr-FR" sz="6000" b="0" i="1" u="none" strike="noStrike" kern="1200" cap="none" spc="-100" normalizeH="0" baseline="0" noProof="0" dirty="0">
              <a:ln>
                <a:noFill/>
              </a:ln>
              <a:solidFill>
                <a:schemeClr val="tx2">
                  <a:lumMod val="75000"/>
                </a:schemeClr>
              </a:solidFill>
              <a:effectLst/>
              <a:uLnTx/>
              <a:uFillTx/>
              <a:latin typeface="Cambria"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Espace réservé du contenu 8"/>
          <p:cNvGraphicFramePr>
            <a:graphicFrameLocks noGrp="1"/>
          </p:cNvGraphicFramePr>
          <p:nvPr>
            <p:ph idx="4294967295"/>
          </p:nvPr>
        </p:nvGraphicFramePr>
        <p:xfrm>
          <a:off x="142844" y="1554163"/>
          <a:ext cx="8777287" cy="5089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Ellipse 11"/>
          <p:cNvSpPr/>
          <p:nvPr/>
        </p:nvSpPr>
        <p:spPr>
          <a:xfrm>
            <a:off x="3428992" y="3571876"/>
            <a:ext cx="2000264" cy="42862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b="1" i="1" dirty="0" smtClean="0">
                <a:latin typeface="Cambria" pitchFamily="18" charset="0"/>
              </a:rPr>
              <a:t>Plasma</a:t>
            </a:r>
            <a:endParaRPr lang="fr-FR" sz="2000" b="1" i="1" dirty="0">
              <a:latin typeface="Cambria" pitchFamily="18" charset="0"/>
            </a:endParaRPr>
          </a:p>
        </p:txBody>
      </p:sp>
      <p:sp>
        <p:nvSpPr>
          <p:cNvPr id="13" name="Ellipse 12"/>
          <p:cNvSpPr/>
          <p:nvPr/>
        </p:nvSpPr>
        <p:spPr>
          <a:xfrm>
            <a:off x="6286512" y="3643314"/>
            <a:ext cx="2286016" cy="500066"/>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sz="2000" b="1" i="1" dirty="0" err="1">
                <a:solidFill>
                  <a:schemeClr val="bg1"/>
                </a:solidFill>
                <a:latin typeface="Cambria" pitchFamily="18" charset="0"/>
              </a:rPr>
              <a:t>I</a:t>
            </a:r>
            <a:r>
              <a:rPr lang="fr-FR" sz="2000" b="1" i="1" dirty="0" err="1" smtClean="0">
                <a:solidFill>
                  <a:schemeClr val="bg1"/>
                </a:solidFill>
                <a:latin typeface="Cambria" pitchFamily="18" charset="0"/>
              </a:rPr>
              <a:t>nterstitium</a:t>
            </a:r>
            <a:endParaRPr lang="fr-FR" sz="2000" b="1" i="1" dirty="0">
              <a:solidFill>
                <a:schemeClr val="bg1"/>
              </a:solidFill>
              <a:latin typeface="Cambria" pitchFamily="18" charset="0"/>
            </a:endParaRPr>
          </a:p>
        </p:txBody>
      </p:sp>
      <p:sp>
        <p:nvSpPr>
          <p:cNvPr id="6" name="Titre 4"/>
          <p:cNvSpPr txBox="1">
            <a:spLocks/>
          </p:cNvSpPr>
          <p:nvPr/>
        </p:nvSpPr>
        <p:spPr>
          <a:xfrm>
            <a:off x="642910" y="214290"/>
            <a:ext cx="8001056" cy="1285884"/>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1" u="none" strike="noStrike" kern="1200" cap="none" spc="-100" normalizeH="0" baseline="0" noProof="0" dirty="0" smtClean="0">
                <a:ln>
                  <a:noFill/>
                </a:ln>
                <a:solidFill>
                  <a:schemeClr val="accent4">
                    <a:lumMod val="20000"/>
                    <a:lumOff val="80000"/>
                  </a:schemeClr>
                </a:solidFill>
                <a:effectLst/>
                <a:uLnTx/>
                <a:uFillTx/>
                <a:latin typeface="Cambria" pitchFamily="18" charset="0"/>
                <a:ea typeface="+mj-ea"/>
                <a:cs typeface="+mj-cs"/>
              </a:rPr>
              <a:t>COMPARTIMENTS LIQUIDIENS </a:t>
            </a:r>
            <a:br>
              <a:rPr kumimoji="0" lang="fr-FR" sz="4000" b="1" i="1" u="none" strike="noStrike" kern="1200" cap="none" spc="-100" normalizeH="0" baseline="0" noProof="0" dirty="0" smtClean="0">
                <a:ln>
                  <a:noFill/>
                </a:ln>
                <a:solidFill>
                  <a:schemeClr val="accent4">
                    <a:lumMod val="20000"/>
                    <a:lumOff val="80000"/>
                  </a:schemeClr>
                </a:solidFill>
                <a:effectLst/>
                <a:uLnTx/>
                <a:uFillTx/>
                <a:latin typeface="Cambria" pitchFamily="18" charset="0"/>
                <a:ea typeface="+mj-ea"/>
                <a:cs typeface="+mj-cs"/>
              </a:rPr>
            </a:br>
            <a:r>
              <a:rPr kumimoji="0" lang="fr-FR" sz="4000" b="1" i="1" u="none" strike="noStrike" kern="1200" cap="none" spc="-100" normalizeH="0" baseline="0" noProof="0" dirty="0" smtClean="0">
                <a:ln>
                  <a:noFill/>
                </a:ln>
                <a:solidFill>
                  <a:schemeClr val="accent4">
                    <a:lumMod val="20000"/>
                    <a:lumOff val="80000"/>
                  </a:schemeClr>
                </a:solidFill>
                <a:effectLst/>
                <a:uLnTx/>
                <a:uFillTx/>
                <a:latin typeface="Cambria" pitchFamily="18" charset="0"/>
                <a:ea typeface="+mj-ea"/>
                <a:cs typeface="+mj-cs"/>
              </a:rPr>
              <a:t>&amp; LEUR COMPOSITION</a:t>
            </a:r>
            <a:endParaRPr kumimoji="0" lang="fr-FR" sz="4000" b="0" i="0" u="none" strike="noStrike" kern="1200" cap="none" spc="-100" normalizeH="0" baseline="0" noProof="0" dirty="0">
              <a:ln>
                <a:noFill/>
              </a:ln>
              <a:solidFill>
                <a:schemeClr val="accent4">
                  <a:lumMod val="20000"/>
                  <a:lumOff val="8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714348" y="300022"/>
            <a:ext cx="7772400" cy="914400"/>
          </a:xfrm>
        </p:spPr>
        <p:txBody>
          <a:bodyPr/>
          <a:lstStyle/>
          <a:p>
            <a:pPr algn="ctr"/>
            <a:r>
              <a:rPr lang="fr-FR" b="1" i="1" dirty="0" smtClean="0">
                <a:latin typeface="Cambria" pitchFamily="18" charset="0"/>
              </a:rPr>
              <a:t>RÉGULATION DU POTASSIUM</a:t>
            </a:r>
            <a:endParaRPr lang="fr-FR" i="1" dirty="0">
              <a:latin typeface="Cambria" pitchFamily="18" charset="0"/>
            </a:endParaRPr>
          </a:p>
        </p:txBody>
      </p:sp>
      <p:sp>
        <p:nvSpPr>
          <p:cNvPr id="5" name="Espace réservé du contenu 4"/>
          <p:cNvSpPr>
            <a:spLocks noGrp="1"/>
          </p:cNvSpPr>
          <p:nvPr>
            <p:ph idx="4294967295"/>
          </p:nvPr>
        </p:nvSpPr>
        <p:spPr>
          <a:xfrm>
            <a:off x="214282" y="1142984"/>
            <a:ext cx="8786874" cy="5286412"/>
          </a:xfrm>
        </p:spPr>
        <p:txBody>
          <a:bodyPr>
            <a:normAutofit fontScale="92500" lnSpcReduction="10000"/>
          </a:bodyPr>
          <a:lstStyle/>
          <a:p>
            <a:r>
              <a:rPr lang="fr-FR" sz="2800" i="1" dirty="0" smtClean="0">
                <a:latin typeface="Cambria" pitchFamily="18" charset="0"/>
              </a:rPr>
              <a:t>L’équilibre potassique est atteint quand l’excrétion urinaire est exactement égale à l’apport alimentaire. </a:t>
            </a:r>
          </a:p>
          <a:p>
            <a:endParaRPr lang="fr-FR" sz="2800" i="1" dirty="0" smtClean="0">
              <a:latin typeface="Cambria" pitchFamily="18" charset="0"/>
            </a:endParaRPr>
          </a:p>
          <a:p>
            <a:r>
              <a:rPr lang="fr-FR" sz="2800" i="1" dirty="0" smtClean="0">
                <a:latin typeface="Cambria" pitchFamily="18" charset="0"/>
              </a:rPr>
              <a:t>Le K+ est filtré, sécrété et réabsorbé par le néphron.</a:t>
            </a:r>
          </a:p>
          <a:p>
            <a:endParaRPr lang="fr-FR" sz="2800" i="1" dirty="0" smtClean="0">
              <a:latin typeface="Cambria" pitchFamily="18" charset="0"/>
            </a:endParaRPr>
          </a:p>
          <a:p>
            <a:r>
              <a:rPr lang="fr-FR" sz="2800" i="1" dirty="0" smtClean="0">
                <a:latin typeface="Cambria" pitchFamily="18" charset="0"/>
              </a:rPr>
              <a:t>L’excrétion du K+ varie considérablement de 1%  à 110% de la quantité filtrée.</a:t>
            </a:r>
          </a:p>
          <a:p>
            <a:endParaRPr lang="fr-FR" sz="2800" i="1" dirty="0" smtClean="0">
              <a:latin typeface="Cambria" pitchFamily="18" charset="0"/>
            </a:endParaRPr>
          </a:p>
          <a:p>
            <a:r>
              <a:rPr lang="fr-FR" sz="2800" i="1" dirty="0" smtClean="0">
                <a:latin typeface="Cambria" pitchFamily="18" charset="0"/>
              </a:rPr>
              <a:t> Cette excrétion dépend de:</a:t>
            </a:r>
          </a:p>
          <a:p>
            <a:pPr lvl="1"/>
            <a:r>
              <a:rPr lang="fr-FR" sz="2800" i="1" dirty="0" smtClean="0">
                <a:latin typeface="Cambria" pitchFamily="18" charset="0"/>
              </a:rPr>
              <a:t>l’apport alimentaire, </a:t>
            </a:r>
          </a:p>
          <a:p>
            <a:pPr lvl="1"/>
            <a:r>
              <a:rPr lang="fr-FR" sz="2800" i="1" dirty="0" smtClean="0">
                <a:latin typeface="Cambria" pitchFamily="18" charset="0"/>
              </a:rPr>
              <a:t>les taux d’aldostérone , </a:t>
            </a:r>
          </a:p>
          <a:p>
            <a:pPr lvl="1"/>
            <a:r>
              <a:rPr lang="fr-FR" sz="2800" i="1" dirty="0" smtClean="0">
                <a:latin typeface="Cambria" pitchFamily="18" charset="0"/>
              </a:rPr>
              <a:t>l’état acido-basique. </a:t>
            </a:r>
          </a:p>
          <a:p>
            <a:pPr lvl="1"/>
            <a:endParaRPr lang="fr-FR" sz="2800" i="1" dirty="0" smtClean="0">
              <a:latin typeface="Cambria" pitchFamily="18" charset="0"/>
            </a:endParaRPr>
          </a:p>
          <a:p>
            <a:pPr>
              <a:buNone/>
            </a:pPr>
            <a:endParaRPr lang="fr-FR" sz="2800" i="1" dirty="0" smtClean="0">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linds(horizontal)">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blinds(horizontal)">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785786" y="214290"/>
            <a:ext cx="7772400" cy="914400"/>
          </a:xfrm>
        </p:spPr>
        <p:txBody>
          <a:bodyPr/>
          <a:lstStyle/>
          <a:p>
            <a:pPr algn="ctr"/>
            <a:r>
              <a:rPr lang="fr-FR" b="1" i="1" dirty="0" smtClean="0">
                <a:latin typeface="Cambria" pitchFamily="18" charset="0"/>
              </a:rPr>
              <a:t>RÉGULATION DU POTASSIUM</a:t>
            </a:r>
            <a:endParaRPr lang="fr-FR" i="1" dirty="0"/>
          </a:p>
        </p:txBody>
      </p:sp>
      <p:sp>
        <p:nvSpPr>
          <p:cNvPr id="3" name="Espace réservé du contenu 2"/>
          <p:cNvSpPr>
            <a:spLocks noGrp="1"/>
          </p:cNvSpPr>
          <p:nvPr>
            <p:ph idx="4294967295"/>
          </p:nvPr>
        </p:nvSpPr>
        <p:spPr>
          <a:xfrm>
            <a:off x="142844" y="1071546"/>
            <a:ext cx="8858280" cy="5284804"/>
          </a:xfrm>
        </p:spPr>
        <p:txBody>
          <a:bodyPr>
            <a:normAutofit/>
          </a:bodyPr>
          <a:lstStyle/>
          <a:p>
            <a:pPr algn="ctr">
              <a:buNone/>
            </a:pPr>
            <a:r>
              <a:rPr lang="fr-FR" sz="3200" b="1" i="1" dirty="0" smtClean="0">
                <a:solidFill>
                  <a:schemeClr val="tx2">
                    <a:lumMod val="75000"/>
                  </a:schemeClr>
                </a:solidFill>
                <a:latin typeface="Cambria" pitchFamily="18" charset="0"/>
              </a:rPr>
              <a:t>MOUVEMENTS DU K+ LE LONG DU NÉPHRON </a:t>
            </a:r>
          </a:p>
          <a:p>
            <a:pPr>
              <a:buNone/>
            </a:pPr>
            <a:endParaRPr lang="fr-FR" b="1" i="1" dirty="0" smtClean="0">
              <a:solidFill>
                <a:schemeClr val="tx2">
                  <a:lumMod val="75000"/>
                </a:schemeClr>
              </a:solidFill>
              <a:latin typeface="Cambria" pitchFamily="18" charset="0"/>
            </a:endParaRPr>
          </a:p>
          <a:p>
            <a:pPr lvl="0"/>
            <a:r>
              <a:rPr lang="fr-FR" b="1" i="1" dirty="0" smtClean="0">
                <a:solidFill>
                  <a:schemeClr val="accent2">
                    <a:lumMod val="60000"/>
                    <a:lumOff val="40000"/>
                  </a:schemeClr>
                </a:solidFill>
                <a:latin typeface="Cambria" pitchFamily="18" charset="0"/>
              </a:rPr>
              <a:t>Tube proximal</a:t>
            </a:r>
            <a:r>
              <a:rPr lang="fr-FR" b="1" i="1" dirty="0" smtClean="0">
                <a:latin typeface="Cambria" pitchFamily="18" charset="0"/>
              </a:rPr>
              <a:t> : </a:t>
            </a:r>
            <a:r>
              <a:rPr lang="fr-FR" i="1" dirty="0" smtClean="0">
                <a:latin typeface="Cambria" pitchFamily="18" charset="0"/>
              </a:rPr>
              <a:t>réabsorbe 67% du K</a:t>
            </a:r>
            <a:r>
              <a:rPr lang="fr-FR" b="1" i="1" baseline="30000" dirty="0" smtClean="0">
                <a:latin typeface="Cambria" pitchFamily="18" charset="0"/>
              </a:rPr>
              <a:t>+</a:t>
            </a:r>
            <a:r>
              <a:rPr lang="fr-FR" i="1" dirty="0" smtClean="0">
                <a:latin typeface="Cambria" pitchFamily="18" charset="0"/>
              </a:rPr>
              <a:t> en même temps que Na</a:t>
            </a:r>
            <a:r>
              <a:rPr lang="fr-FR" b="1" i="1" baseline="30000" dirty="0" smtClean="0">
                <a:latin typeface="Cambria" pitchFamily="18" charset="0"/>
              </a:rPr>
              <a:t>+</a:t>
            </a:r>
            <a:r>
              <a:rPr lang="fr-FR" i="1" dirty="0" smtClean="0">
                <a:latin typeface="Cambria" pitchFamily="18" charset="0"/>
              </a:rPr>
              <a:t> et l’eau.</a:t>
            </a:r>
          </a:p>
          <a:p>
            <a:pPr lvl="0"/>
            <a:r>
              <a:rPr lang="fr-FR" b="1" i="1" dirty="0" smtClean="0">
                <a:solidFill>
                  <a:schemeClr val="accent2">
                    <a:lumMod val="60000"/>
                    <a:lumOff val="40000"/>
                  </a:schemeClr>
                </a:solidFill>
                <a:latin typeface="Cambria" pitchFamily="18" charset="0"/>
              </a:rPr>
              <a:t>Branche ascendante de l’anse de </a:t>
            </a:r>
            <a:r>
              <a:rPr lang="fr-FR" b="1" i="1" dirty="0" err="1" smtClean="0">
                <a:solidFill>
                  <a:schemeClr val="accent2">
                    <a:lumMod val="60000"/>
                    <a:lumOff val="40000"/>
                  </a:schemeClr>
                </a:solidFill>
                <a:latin typeface="Cambria" pitchFamily="18" charset="0"/>
              </a:rPr>
              <a:t>Henlé</a:t>
            </a:r>
            <a:r>
              <a:rPr lang="fr-FR" b="1" i="1" dirty="0" smtClean="0">
                <a:solidFill>
                  <a:schemeClr val="accent2">
                    <a:lumMod val="60000"/>
                    <a:lumOff val="40000"/>
                  </a:schemeClr>
                </a:solidFill>
                <a:latin typeface="Cambria" pitchFamily="18" charset="0"/>
              </a:rPr>
              <a:t> </a:t>
            </a:r>
            <a:r>
              <a:rPr lang="fr-FR" i="1" dirty="0" smtClean="0">
                <a:latin typeface="Cambria" pitchFamily="18" charset="0"/>
              </a:rPr>
              <a:t>réabsorbe 20% du K+ filtré en faisant intervenir le </a:t>
            </a:r>
            <a:r>
              <a:rPr lang="fr-FR" b="1" i="1" dirty="0" err="1" smtClean="0">
                <a:latin typeface="Cambria" pitchFamily="18" charset="0"/>
              </a:rPr>
              <a:t>co</a:t>
            </a:r>
            <a:r>
              <a:rPr lang="fr-FR" b="1" i="1" dirty="0" smtClean="0">
                <a:latin typeface="Cambria" pitchFamily="18" charset="0"/>
              </a:rPr>
              <a:t>-transporteur Na</a:t>
            </a:r>
            <a:r>
              <a:rPr lang="fr-FR" b="1" i="1" baseline="30000" dirty="0" smtClean="0">
                <a:latin typeface="Cambria" pitchFamily="18" charset="0"/>
              </a:rPr>
              <a:t>+</a:t>
            </a:r>
            <a:r>
              <a:rPr lang="fr-FR" b="1" i="1" dirty="0" smtClean="0">
                <a:latin typeface="Cambria" pitchFamily="18" charset="0"/>
              </a:rPr>
              <a:t>-K</a:t>
            </a:r>
            <a:r>
              <a:rPr lang="fr-FR" b="1" i="1" baseline="30000" dirty="0" smtClean="0">
                <a:latin typeface="Cambria" pitchFamily="18" charset="0"/>
              </a:rPr>
              <a:t>+</a:t>
            </a:r>
            <a:r>
              <a:rPr lang="fr-FR" b="1" i="1" dirty="0" smtClean="0">
                <a:latin typeface="Cambria" pitchFamily="18" charset="0"/>
              </a:rPr>
              <a:t>-2Cl.</a:t>
            </a:r>
            <a:endParaRPr lang="fr-FR" i="1" dirty="0" smtClean="0">
              <a:latin typeface="Cambria" pitchFamily="18" charset="0"/>
            </a:endParaRPr>
          </a:p>
          <a:p>
            <a:pPr lvl="0"/>
            <a:r>
              <a:rPr lang="fr-FR" b="1" i="1" dirty="0" smtClean="0">
                <a:solidFill>
                  <a:schemeClr val="accent2">
                    <a:lumMod val="60000"/>
                    <a:lumOff val="40000"/>
                  </a:schemeClr>
                </a:solidFill>
                <a:latin typeface="Cambria" pitchFamily="18" charset="0"/>
              </a:rPr>
              <a:t>Tube distal et canal collecteur</a:t>
            </a:r>
            <a:r>
              <a:rPr lang="fr-FR" b="1" i="1" dirty="0" smtClean="0">
                <a:latin typeface="Cambria" pitchFamily="18" charset="0"/>
              </a:rPr>
              <a:t> </a:t>
            </a:r>
            <a:r>
              <a:rPr lang="fr-FR" i="1" dirty="0" smtClean="0">
                <a:latin typeface="Cambria" pitchFamily="18" charset="0"/>
              </a:rPr>
              <a:t>réabsorbent ou sécrètent le K+ selon son apport par la ration alimentaire.</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642910" y="285728"/>
            <a:ext cx="7772400" cy="914400"/>
          </a:xfrm>
        </p:spPr>
        <p:txBody>
          <a:bodyPr/>
          <a:lstStyle/>
          <a:p>
            <a:pPr algn="ctr"/>
            <a:r>
              <a:rPr lang="fr-FR" b="1" i="1" dirty="0" smtClean="0">
                <a:latin typeface="Cambria" pitchFamily="18" charset="0"/>
              </a:rPr>
              <a:t>RÉGULATION DU POTASSIUM</a:t>
            </a:r>
            <a:endParaRPr lang="fr-FR" i="1" dirty="0"/>
          </a:p>
        </p:txBody>
      </p:sp>
      <p:sp>
        <p:nvSpPr>
          <p:cNvPr id="3" name="Espace réservé du contenu 2"/>
          <p:cNvSpPr>
            <a:spLocks noGrp="1"/>
          </p:cNvSpPr>
          <p:nvPr>
            <p:ph idx="4294967295"/>
          </p:nvPr>
        </p:nvSpPr>
        <p:spPr>
          <a:xfrm>
            <a:off x="142844" y="1071546"/>
            <a:ext cx="8786842" cy="5786454"/>
          </a:xfrm>
        </p:spPr>
        <p:txBody>
          <a:bodyPr>
            <a:normAutofit lnSpcReduction="10000"/>
          </a:bodyPr>
          <a:lstStyle/>
          <a:p>
            <a:pPr algn="ctr">
              <a:buNone/>
            </a:pPr>
            <a:r>
              <a:rPr lang="fr-FR" sz="3200" b="1" i="1" dirty="0" smtClean="0">
                <a:solidFill>
                  <a:schemeClr val="tx2">
                    <a:lumMod val="75000"/>
                  </a:schemeClr>
                </a:solidFill>
                <a:latin typeface="Cambria" pitchFamily="18" charset="0"/>
              </a:rPr>
              <a:t>MOUVEMENTS DU K LE LONG DU NÉPHRON </a:t>
            </a:r>
            <a:endParaRPr lang="fr-FR" b="1" i="1" dirty="0" smtClean="0"/>
          </a:p>
          <a:p>
            <a:pPr lvl="1">
              <a:buFont typeface="Wingdings" pitchFamily="2" charset="2"/>
              <a:buChar char="Ø"/>
            </a:pPr>
            <a:r>
              <a:rPr lang="fr-FR" sz="2800" b="1" i="1" dirty="0" smtClean="0">
                <a:solidFill>
                  <a:schemeClr val="accent2">
                    <a:lumMod val="60000"/>
                    <a:lumOff val="40000"/>
                  </a:schemeClr>
                </a:solidFill>
                <a:latin typeface="Cambria" pitchFamily="18" charset="0"/>
              </a:rPr>
              <a:t>Réabsorption du K+</a:t>
            </a:r>
          </a:p>
          <a:p>
            <a:pPr lvl="1">
              <a:buFont typeface="Wingdings" pitchFamily="2" charset="2"/>
              <a:buChar char="Ø"/>
            </a:pPr>
            <a:endParaRPr lang="fr-FR" sz="2800" i="1" dirty="0" smtClean="0">
              <a:solidFill>
                <a:schemeClr val="accent2">
                  <a:lumMod val="60000"/>
                  <a:lumOff val="40000"/>
                </a:schemeClr>
              </a:solidFill>
              <a:latin typeface="Cambria" pitchFamily="18" charset="0"/>
            </a:endParaRPr>
          </a:p>
          <a:p>
            <a:r>
              <a:rPr lang="fr-FR" sz="2800" i="1" dirty="0" smtClean="0">
                <a:latin typeface="Cambria" pitchFamily="18" charset="0"/>
              </a:rPr>
              <a:t>Se produit seulement en cas de déplétion en K+,</a:t>
            </a:r>
          </a:p>
          <a:p>
            <a:pPr>
              <a:buNone/>
            </a:pPr>
            <a:endParaRPr lang="fr-FR" sz="2800" i="1" dirty="0" smtClean="0">
              <a:latin typeface="Cambria" pitchFamily="18" charset="0"/>
            </a:endParaRPr>
          </a:p>
          <a:p>
            <a:r>
              <a:rPr lang="fr-FR" sz="2800" i="1" dirty="0" smtClean="0">
                <a:latin typeface="Cambria" pitchFamily="18" charset="0"/>
              </a:rPr>
              <a:t>Dans ce cas l’excrétion du K+  peut descendre jusqu’à 1% de la quantité filtrée. </a:t>
            </a:r>
          </a:p>
          <a:p>
            <a:endParaRPr lang="fr-FR" sz="2800" i="1" dirty="0" smtClean="0">
              <a:latin typeface="Cambria" pitchFamily="18" charset="0"/>
            </a:endParaRPr>
          </a:p>
          <a:p>
            <a:r>
              <a:rPr lang="fr-FR" sz="2800" i="1" dirty="0" smtClean="0">
                <a:latin typeface="Cambria" pitchFamily="18" charset="0"/>
              </a:rPr>
              <a:t>A lieu au niveau des </a:t>
            </a:r>
            <a:r>
              <a:rPr lang="fr-FR" sz="2800" b="1" i="1" u="sng" dirty="0" smtClean="0">
                <a:latin typeface="Cambria" pitchFamily="18" charset="0"/>
              </a:rPr>
              <a:t>cellules intercalées</a:t>
            </a:r>
          </a:p>
          <a:p>
            <a:endParaRPr lang="fr-FR" sz="2800" i="1" dirty="0" smtClean="0">
              <a:latin typeface="Cambria" pitchFamily="18" charset="0"/>
            </a:endParaRPr>
          </a:p>
          <a:p>
            <a:r>
              <a:rPr lang="fr-FR" sz="2800" i="1" dirty="0" smtClean="0">
                <a:latin typeface="Cambria" pitchFamily="18" charset="0"/>
              </a:rPr>
              <a:t>Le mécanisme fait intervenir </a:t>
            </a:r>
            <a:r>
              <a:rPr lang="fr-FR" sz="2800" b="1" i="1" dirty="0" smtClean="0">
                <a:latin typeface="Cambria" pitchFamily="18" charset="0"/>
              </a:rPr>
              <a:t>l’échangeur H-K-</a:t>
            </a:r>
            <a:r>
              <a:rPr lang="fr-FR" sz="2800" b="1" i="1" dirty="0" err="1" smtClean="0">
                <a:latin typeface="Cambria" pitchFamily="18" charset="0"/>
              </a:rPr>
              <a:t>ATPase</a:t>
            </a:r>
            <a:r>
              <a:rPr lang="fr-FR" sz="2800" b="1" i="1" dirty="0" smtClean="0">
                <a:latin typeface="Cambria" pitchFamily="18" charset="0"/>
              </a:rPr>
              <a:t> </a:t>
            </a:r>
            <a:r>
              <a:rPr lang="fr-FR" sz="2800" i="1" dirty="0" smtClean="0">
                <a:latin typeface="Cambria" pitchFamily="18" charset="0"/>
              </a:rPr>
              <a:t>des cellules intercalées.</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642910" y="214290"/>
            <a:ext cx="7772400" cy="914400"/>
          </a:xfrm>
        </p:spPr>
        <p:txBody>
          <a:bodyPr/>
          <a:lstStyle/>
          <a:p>
            <a:pPr algn="ctr"/>
            <a:r>
              <a:rPr lang="fr-FR" b="1" i="1" dirty="0" smtClean="0">
                <a:latin typeface="Cambria" pitchFamily="18" charset="0"/>
              </a:rPr>
              <a:t>RÉGULATION DU POTASSIUM</a:t>
            </a:r>
            <a:endParaRPr lang="fr-FR" i="1" dirty="0"/>
          </a:p>
        </p:txBody>
      </p:sp>
      <p:sp>
        <p:nvSpPr>
          <p:cNvPr id="3" name="Espace réservé du contenu 2"/>
          <p:cNvSpPr>
            <a:spLocks noGrp="1"/>
          </p:cNvSpPr>
          <p:nvPr>
            <p:ph idx="4294967295"/>
          </p:nvPr>
        </p:nvSpPr>
        <p:spPr>
          <a:xfrm>
            <a:off x="214282" y="1214422"/>
            <a:ext cx="8786842" cy="5429288"/>
          </a:xfrm>
        </p:spPr>
        <p:txBody>
          <a:bodyPr>
            <a:normAutofit fontScale="92500" lnSpcReduction="10000"/>
          </a:bodyPr>
          <a:lstStyle/>
          <a:p>
            <a:pPr algn="ctr">
              <a:buNone/>
            </a:pPr>
            <a:r>
              <a:rPr lang="fr-FR" sz="3500" b="1" i="1" dirty="0" smtClean="0">
                <a:solidFill>
                  <a:schemeClr val="tx2">
                    <a:lumMod val="75000"/>
                  </a:schemeClr>
                </a:solidFill>
                <a:latin typeface="Cambria" pitchFamily="18" charset="0"/>
              </a:rPr>
              <a:t>MOUVEMENTS DU K+ LE LONG DU NÉPHRON </a:t>
            </a:r>
          </a:p>
          <a:p>
            <a:pPr lvl="1">
              <a:buFont typeface="Wingdings" pitchFamily="2" charset="2"/>
              <a:buChar char="Ø"/>
            </a:pPr>
            <a:r>
              <a:rPr lang="fr-FR" b="1" i="1" dirty="0" smtClean="0">
                <a:solidFill>
                  <a:schemeClr val="accent2">
                    <a:lumMod val="60000"/>
                    <a:lumOff val="40000"/>
                  </a:schemeClr>
                </a:solidFill>
                <a:latin typeface="Cambria" pitchFamily="18" charset="0"/>
              </a:rPr>
              <a:t>Sécrétion du K+</a:t>
            </a:r>
            <a:r>
              <a:rPr lang="fr-FR" b="1" i="1" dirty="0" smtClean="0">
                <a:latin typeface="Cambria" pitchFamily="18" charset="0"/>
              </a:rPr>
              <a:t> :</a:t>
            </a:r>
          </a:p>
          <a:p>
            <a:pPr>
              <a:buFont typeface="Wingdings" pitchFamily="2" charset="2"/>
              <a:buChar char="§"/>
            </a:pPr>
            <a:r>
              <a:rPr lang="fr-FR" sz="2600" b="1" i="1" dirty="0" smtClean="0">
                <a:latin typeface="Cambria" pitchFamily="18" charset="0"/>
              </a:rPr>
              <a:t> </a:t>
            </a:r>
            <a:r>
              <a:rPr lang="fr-FR" sz="2600" i="1" dirty="0" smtClean="0">
                <a:latin typeface="Cambria" pitchFamily="18" charset="0"/>
              </a:rPr>
              <a:t>A lieu au niveau des </a:t>
            </a:r>
            <a:r>
              <a:rPr lang="fr-FR" sz="2600" b="1" i="1" dirty="0" smtClean="0">
                <a:latin typeface="Cambria" pitchFamily="18" charset="0"/>
              </a:rPr>
              <a:t>cellules principales </a:t>
            </a:r>
          </a:p>
          <a:p>
            <a:pPr>
              <a:buFont typeface="Wingdings" pitchFamily="2" charset="2"/>
              <a:buChar char="§"/>
            </a:pPr>
            <a:r>
              <a:rPr lang="fr-FR" sz="2600" i="1" dirty="0" smtClean="0">
                <a:latin typeface="Cambria" pitchFamily="18" charset="0"/>
              </a:rPr>
              <a:t>Dépend  de l’apport de alimentaire du K+, les taux d’aldostérone et l’état acido-basique.</a:t>
            </a:r>
          </a:p>
          <a:p>
            <a:pPr lvl="1">
              <a:buFont typeface="Wingdings" pitchFamily="2" charset="2"/>
              <a:buChar char="Ø"/>
            </a:pPr>
            <a:r>
              <a:rPr lang="fr-FR" b="1" i="1" dirty="0" smtClean="0">
                <a:solidFill>
                  <a:schemeClr val="accent2">
                    <a:lumMod val="60000"/>
                    <a:lumOff val="40000"/>
                  </a:schemeClr>
                </a:solidFill>
                <a:latin typeface="Cambria" pitchFamily="18" charset="0"/>
              </a:rPr>
              <a:t>Mécanisme de sécrétion distale du potassium</a:t>
            </a:r>
            <a:endParaRPr lang="fr-FR" i="1" dirty="0" smtClean="0">
              <a:solidFill>
                <a:schemeClr val="accent2">
                  <a:lumMod val="60000"/>
                  <a:lumOff val="40000"/>
                </a:schemeClr>
              </a:solidFill>
              <a:latin typeface="Cambria" pitchFamily="18" charset="0"/>
            </a:endParaRPr>
          </a:p>
          <a:p>
            <a:pPr lvl="3"/>
            <a:r>
              <a:rPr lang="fr-FR" sz="2600" b="1" i="1" dirty="0" smtClean="0">
                <a:solidFill>
                  <a:srgbClr val="FFC000"/>
                </a:solidFill>
                <a:latin typeface="Cambria" pitchFamily="18" charset="0"/>
              </a:rPr>
              <a:t>Transport actif</a:t>
            </a:r>
            <a:r>
              <a:rPr lang="fr-FR" sz="2600" b="1" i="1" dirty="0" smtClean="0">
                <a:latin typeface="Cambria" pitchFamily="18" charset="0"/>
              </a:rPr>
              <a:t>: </a:t>
            </a:r>
            <a:r>
              <a:rPr lang="fr-FR" sz="2600" i="1" dirty="0" smtClean="0">
                <a:latin typeface="Cambria" pitchFamily="18" charset="0"/>
              </a:rPr>
              <a:t>vers l’intérieur de</a:t>
            </a:r>
            <a:r>
              <a:rPr lang="fr-FR" sz="2600" b="1" i="1" dirty="0" smtClean="0">
                <a:latin typeface="Cambria" pitchFamily="18" charset="0"/>
              </a:rPr>
              <a:t> </a:t>
            </a:r>
            <a:r>
              <a:rPr lang="fr-FR" sz="2600" i="1" dirty="0" smtClean="0">
                <a:latin typeface="Cambria" pitchFamily="18" charset="0"/>
              </a:rPr>
              <a:t>la cellule par la pompe Na-K-</a:t>
            </a:r>
            <a:r>
              <a:rPr lang="fr-FR" sz="2600" i="1" dirty="0" err="1" smtClean="0">
                <a:latin typeface="Cambria" pitchFamily="18" charset="0"/>
              </a:rPr>
              <a:t>ATPase</a:t>
            </a:r>
            <a:r>
              <a:rPr lang="fr-FR" sz="2600" i="1" dirty="0" smtClean="0">
                <a:latin typeface="Cambria" pitchFamily="18" charset="0"/>
              </a:rPr>
              <a:t> de la membrane </a:t>
            </a:r>
            <a:r>
              <a:rPr lang="fr-FR" sz="2600" i="1" dirty="0" err="1" smtClean="0">
                <a:latin typeface="Cambria" pitchFamily="18" charset="0"/>
              </a:rPr>
              <a:t>basolatérale</a:t>
            </a:r>
            <a:r>
              <a:rPr lang="fr-FR" sz="2600" i="1" dirty="0" smtClean="0">
                <a:latin typeface="Cambria" pitchFamily="18" charset="0"/>
              </a:rPr>
              <a:t> </a:t>
            </a:r>
          </a:p>
          <a:p>
            <a:pPr lvl="3">
              <a:buNone/>
            </a:pPr>
            <a:r>
              <a:rPr lang="fr-FR" sz="2600" i="1" dirty="0" smtClean="0">
                <a:latin typeface="Cambria" pitchFamily="18" charset="0"/>
              </a:rPr>
              <a:t>   Ce mécanisme maintient élevée la concentration intracellulaire de K.</a:t>
            </a:r>
          </a:p>
          <a:p>
            <a:pPr lvl="3"/>
            <a:r>
              <a:rPr lang="fr-FR" sz="2600" b="1" i="1" dirty="0" smtClean="0">
                <a:solidFill>
                  <a:srgbClr val="FFC000"/>
                </a:solidFill>
                <a:latin typeface="Cambria" pitchFamily="18" charset="0"/>
              </a:rPr>
              <a:t>Sécrétion passive</a:t>
            </a:r>
            <a:r>
              <a:rPr lang="fr-FR" sz="2600" b="1" i="1" dirty="0" smtClean="0">
                <a:latin typeface="Cambria" pitchFamily="18" charset="0"/>
              </a:rPr>
              <a:t>: </a:t>
            </a:r>
            <a:r>
              <a:rPr lang="fr-FR" sz="2600" i="1" dirty="0" smtClean="0">
                <a:latin typeface="Cambria" pitchFamily="18" charset="0"/>
              </a:rPr>
              <a:t>de K dans la lumière tubulaire. L’amplitude de cette sécrétion passive est déterminée par le gradient de concentration du K entre la cellule principale et le liquide tubulaire.</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785786" y="214290"/>
            <a:ext cx="7772400" cy="914400"/>
          </a:xfrm>
        </p:spPr>
        <p:txBody>
          <a:bodyPr/>
          <a:lstStyle/>
          <a:p>
            <a:pPr algn="ctr"/>
            <a:r>
              <a:rPr lang="fr-FR" b="1" i="1" dirty="0" smtClean="0">
                <a:latin typeface="Cambria" pitchFamily="18" charset="0"/>
              </a:rPr>
              <a:t>RÉGULATION DU POTASSIUM</a:t>
            </a:r>
            <a:endParaRPr lang="fr-FR" i="1" dirty="0"/>
          </a:p>
        </p:txBody>
      </p:sp>
      <p:sp>
        <p:nvSpPr>
          <p:cNvPr id="3" name="Espace réservé du contenu 2"/>
          <p:cNvSpPr>
            <a:spLocks noGrp="1"/>
          </p:cNvSpPr>
          <p:nvPr>
            <p:ph idx="4294967295"/>
          </p:nvPr>
        </p:nvSpPr>
        <p:spPr>
          <a:xfrm>
            <a:off x="0" y="1071545"/>
            <a:ext cx="8892480" cy="5597815"/>
          </a:xfrm>
        </p:spPr>
        <p:txBody>
          <a:bodyPr>
            <a:normAutofit fontScale="55000" lnSpcReduction="20000"/>
          </a:bodyPr>
          <a:lstStyle/>
          <a:p>
            <a:pPr lvl="0" algn="ctr">
              <a:buNone/>
            </a:pPr>
            <a:r>
              <a:rPr lang="fr-FR" sz="5100" b="1" i="1" dirty="0" smtClean="0">
                <a:solidFill>
                  <a:schemeClr val="tx2">
                    <a:lumMod val="75000"/>
                  </a:schemeClr>
                </a:solidFill>
                <a:latin typeface="Cambria" pitchFamily="18" charset="0"/>
              </a:rPr>
              <a:t>FACTEURS MODIFIANTS LA SÉCRÉTION DISTALE K+</a:t>
            </a:r>
          </a:p>
          <a:p>
            <a:pPr lvl="0">
              <a:buNone/>
            </a:pPr>
            <a:endParaRPr lang="fr-FR" sz="5100" b="1" i="1" dirty="0" smtClean="0">
              <a:solidFill>
                <a:schemeClr val="tx2">
                  <a:lumMod val="75000"/>
                </a:schemeClr>
              </a:solidFill>
              <a:latin typeface="Cambria" pitchFamily="18" charset="0"/>
            </a:endParaRPr>
          </a:p>
          <a:p>
            <a:pPr lvl="1">
              <a:buFont typeface="Wingdings" pitchFamily="2" charset="2"/>
              <a:buChar char="Ø"/>
            </a:pPr>
            <a:r>
              <a:rPr lang="fr-FR" sz="5100" b="1" i="1" dirty="0" smtClean="0">
                <a:solidFill>
                  <a:schemeClr val="accent2">
                    <a:lumMod val="60000"/>
                    <a:lumOff val="40000"/>
                  </a:schemeClr>
                </a:solidFill>
                <a:latin typeface="Cambria" pitchFamily="18" charset="0"/>
              </a:rPr>
              <a:t>Apport du K+ par l’alimentation </a:t>
            </a:r>
          </a:p>
          <a:p>
            <a:pPr lvl="1">
              <a:buFont typeface="Wingdings" pitchFamily="2" charset="2"/>
              <a:buChar char="Ø"/>
            </a:pPr>
            <a:endParaRPr lang="fr-FR" sz="5100" b="1" i="1" dirty="0" smtClean="0">
              <a:solidFill>
                <a:schemeClr val="accent2">
                  <a:lumMod val="60000"/>
                  <a:lumOff val="40000"/>
                </a:schemeClr>
              </a:solidFill>
              <a:latin typeface="Cambria" pitchFamily="18" charset="0"/>
            </a:endParaRPr>
          </a:p>
          <a:p>
            <a:r>
              <a:rPr lang="fr-FR" sz="4400" i="1" dirty="0" smtClean="0">
                <a:latin typeface="Cambria" pitchFamily="18" charset="0"/>
              </a:rPr>
              <a:t>Un régime alimentaire riche en K+ augmente la concentration intracellulaire de K+, si bien que la force d’induction pour la sécrétion augmente également.</a:t>
            </a:r>
          </a:p>
          <a:p>
            <a:endParaRPr lang="fr-FR" sz="4400" i="1" dirty="0" smtClean="0">
              <a:latin typeface="Cambria" pitchFamily="18" charset="0"/>
            </a:endParaRPr>
          </a:p>
          <a:p>
            <a:r>
              <a:rPr lang="fr-FR" sz="4400" i="1" dirty="0" smtClean="0">
                <a:latin typeface="Cambria" pitchFamily="18" charset="0"/>
              </a:rPr>
              <a:t>Un régime alimentaire pauvre en K+ diminue la concentration intracellulaire de K+, la sécrétion du K+ est donc diminuée. </a:t>
            </a:r>
          </a:p>
          <a:p>
            <a:endParaRPr lang="fr-FR" sz="4400" i="1" dirty="0" smtClean="0">
              <a:latin typeface="Cambria" pitchFamily="18" charset="0"/>
            </a:endParaRPr>
          </a:p>
          <a:p>
            <a:pPr lvl="1"/>
            <a:r>
              <a:rPr lang="fr-FR" sz="4400" i="1" dirty="0" smtClean="0">
                <a:latin typeface="Cambria" pitchFamily="18" charset="0"/>
              </a:rPr>
              <a:t>Dans ce cas, les cellules intercalées sont stimulées pour la réabsorption du K+.</a:t>
            </a:r>
          </a:p>
          <a:p>
            <a:pPr lvl="0"/>
            <a:endParaRPr lang="fr-FR" sz="4200" dirty="0" smtClean="0"/>
          </a:p>
          <a:p>
            <a:pPr>
              <a:buNone/>
            </a:pPr>
            <a:endParaRPr lang="fr-FR" b="1" dirty="0" smtClean="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714348" y="188640"/>
            <a:ext cx="7772400" cy="914400"/>
          </a:xfrm>
        </p:spPr>
        <p:txBody>
          <a:bodyPr/>
          <a:lstStyle/>
          <a:p>
            <a:pPr algn="ctr"/>
            <a:r>
              <a:rPr lang="fr-FR" b="1" i="1" dirty="0" smtClean="0">
                <a:latin typeface="Cambria" pitchFamily="18" charset="0"/>
              </a:rPr>
              <a:t>RÉGULATION DU POTASSIUM</a:t>
            </a:r>
            <a:endParaRPr lang="fr-FR" i="1" dirty="0"/>
          </a:p>
        </p:txBody>
      </p:sp>
      <p:sp>
        <p:nvSpPr>
          <p:cNvPr id="3" name="Espace réservé du contenu 2"/>
          <p:cNvSpPr>
            <a:spLocks noGrp="1"/>
          </p:cNvSpPr>
          <p:nvPr>
            <p:ph idx="4294967295"/>
          </p:nvPr>
        </p:nvSpPr>
        <p:spPr>
          <a:xfrm>
            <a:off x="171408" y="1422938"/>
            <a:ext cx="8858280" cy="5102406"/>
          </a:xfrm>
        </p:spPr>
        <p:txBody>
          <a:bodyPr>
            <a:normAutofit fontScale="25000" lnSpcReduction="20000"/>
          </a:bodyPr>
          <a:lstStyle/>
          <a:p>
            <a:pPr lvl="0">
              <a:buNone/>
            </a:pPr>
            <a:endParaRPr lang="fr-FR" sz="3200" i="1" dirty="0" smtClean="0">
              <a:solidFill>
                <a:schemeClr val="tx2">
                  <a:lumMod val="75000"/>
                </a:schemeClr>
              </a:solidFill>
              <a:latin typeface="Cambria" pitchFamily="18" charset="0"/>
            </a:endParaRPr>
          </a:p>
          <a:p>
            <a:pPr lvl="1">
              <a:buFont typeface="Wingdings" pitchFamily="2" charset="2"/>
              <a:buChar char="Ø"/>
            </a:pPr>
            <a:r>
              <a:rPr lang="fr-FR" sz="11200" b="1" i="1" dirty="0" smtClean="0">
                <a:solidFill>
                  <a:schemeClr val="accent2">
                    <a:lumMod val="60000"/>
                    <a:lumOff val="40000"/>
                  </a:schemeClr>
                </a:solidFill>
                <a:latin typeface="Cambria" pitchFamily="18" charset="0"/>
              </a:rPr>
              <a:t>Les taux d’aldostérone: </a:t>
            </a:r>
          </a:p>
          <a:p>
            <a:pPr lvl="1">
              <a:buFont typeface="Wingdings" pitchFamily="2" charset="2"/>
              <a:buChar char="Ø"/>
            </a:pPr>
            <a:endParaRPr lang="fr-FR" sz="11200" i="1" dirty="0" smtClean="0">
              <a:solidFill>
                <a:schemeClr val="accent2">
                  <a:lumMod val="60000"/>
                  <a:lumOff val="40000"/>
                </a:schemeClr>
              </a:solidFill>
              <a:latin typeface="Cambria" pitchFamily="18" charset="0"/>
            </a:endParaRPr>
          </a:p>
          <a:p>
            <a:r>
              <a:rPr lang="fr-FR" sz="11200" i="1" dirty="0" smtClean="0">
                <a:latin typeface="Cambria" pitchFamily="18" charset="0"/>
              </a:rPr>
              <a:t>L’aldostérone augmente la sécrétion du K+ par les cellules principales en augmentant la réabsorption de Na+  à travers la membrane </a:t>
            </a:r>
            <a:r>
              <a:rPr lang="fr-FR" sz="11200" i="1" dirty="0" err="1" smtClean="0">
                <a:latin typeface="Cambria" pitchFamily="18" charset="0"/>
              </a:rPr>
              <a:t>luminale</a:t>
            </a:r>
            <a:r>
              <a:rPr lang="fr-FR" sz="11200" i="1" dirty="0" smtClean="0">
                <a:latin typeface="Cambria" pitchFamily="18" charset="0"/>
              </a:rPr>
              <a:t> et en augmentant son expulsion par la pompe Na-K-ATPase de la membrane </a:t>
            </a:r>
            <a:r>
              <a:rPr lang="fr-FR" sz="11200" i="1" dirty="0" err="1" smtClean="0">
                <a:latin typeface="Cambria" pitchFamily="18" charset="0"/>
              </a:rPr>
              <a:t>basolatérale</a:t>
            </a:r>
            <a:r>
              <a:rPr lang="fr-FR" sz="11200" i="1" dirty="0" smtClean="0">
                <a:latin typeface="Cambria" pitchFamily="18" charset="0"/>
              </a:rPr>
              <a:t>.</a:t>
            </a:r>
          </a:p>
          <a:p>
            <a:endParaRPr lang="fr-FR" sz="11200" i="1" dirty="0" smtClean="0">
              <a:latin typeface="Cambria" pitchFamily="18" charset="0"/>
            </a:endParaRPr>
          </a:p>
          <a:p>
            <a:r>
              <a:rPr lang="fr-FR" sz="11200" b="1" i="1" dirty="0" smtClean="0">
                <a:latin typeface="Cambria" pitchFamily="18" charset="0"/>
              </a:rPr>
              <a:t>L’</a:t>
            </a:r>
            <a:r>
              <a:rPr lang="fr-FR" sz="11200" b="1" i="1" dirty="0" err="1" smtClean="0">
                <a:latin typeface="Cambria" pitchFamily="18" charset="0"/>
              </a:rPr>
              <a:t>hyperaldostéronisme</a:t>
            </a:r>
            <a:r>
              <a:rPr lang="fr-FR" sz="11200" i="1" dirty="0" smtClean="0">
                <a:latin typeface="Cambria" pitchFamily="18" charset="0"/>
              </a:rPr>
              <a:t> augmente la sécrétion de K+ et provoque une </a:t>
            </a:r>
            <a:r>
              <a:rPr lang="fr-FR" sz="11200" i="1" u="sng" dirty="0" smtClean="0">
                <a:latin typeface="Cambria" pitchFamily="18" charset="0"/>
              </a:rPr>
              <a:t>hypokaliémie</a:t>
            </a:r>
            <a:r>
              <a:rPr lang="fr-FR" sz="11200" i="1" dirty="0" smtClean="0">
                <a:latin typeface="Cambria" pitchFamily="18" charset="0"/>
              </a:rPr>
              <a:t>.  </a:t>
            </a:r>
          </a:p>
          <a:p>
            <a:endParaRPr lang="fr-FR" sz="11200" i="1" dirty="0" smtClean="0">
              <a:latin typeface="Cambria" pitchFamily="18" charset="0"/>
            </a:endParaRPr>
          </a:p>
          <a:p>
            <a:r>
              <a:rPr lang="fr-FR" sz="11200" b="1" i="1" dirty="0" smtClean="0">
                <a:latin typeface="Cambria" pitchFamily="18" charset="0"/>
              </a:rPr>
              <a:t>L’</a:t>
            </a:r>
            <a:r>
              <a:rPr lang="fr-FR" sz="11200" b="1" i="1" dirty="0" err="1" smtClean="0">
                <a:latin typeface="Cambria" pitchFamily="18" charset="0"/>
              </a:rPr>
              <a:t>hypoaldostéronisme</a:t>
            </a:r>
            <a:r>
              <a:rPr lang="fr-FR" sz="11200" i="1" dirty="0" smtClean="0">
                <a:latin typeface="Cambria" pitchFamily="18" charset="0"/>
              </a:rPr>
              <a:t> diminue la sécrétion de K+ et provoque une </a:t>
            </a:r>
            <a:r>
              <a:rPr lang="fr-FR" sz="11200" i="1" u="sng" dirty="0" smtClean="0">
                <a:latin typeface="Cambria" pitchFamily="18" charset="0"/>
              </a:rPr>
              <a:t>hyperkaliémie.</a:t>
            </a:r>
          </a:p>
          <a:p>
            <a:pPr>
              <a:buNone/>
            </a:pPr>
            <a:endParaRPr lang="fr-FR" sz="8600" b="1" dirty="0" smtClean="0"/>
          </a:p>
          <a:p>
            <a:endParaRPr lang="fr-FR" sz="8600" dirty="0"/>
          </a:p>
        </p:txBody>
      </p:sp>
      <p:sp>
        <p:nvSpPr>
          <p:cNvPr id="5" name="ZoneTexte 4"/>
          <p:cNvSpPr txBox="1"/>
          <p:nvPr/>
        </p:nvSpPr>
        <p:spPr>
          <a:xfrm>
            <a:off x="513770" y="877900"/>
            <a:ext cx="8173556" cy="800219"/>
          </a:xfrm>
          <a:prstGeom prst="rect">
            <a:avLst/>
          </a:prstGeom>
          <a:noFill/>
        </p:spPr>
        <p:txBody>
          <a:bodyPr wrap="square" rtlCol="0">
            <a:spAutoFit/>
          </a:bodyPr>
          <a:lstStyle/>
          <a:p>
            <a:pPr lvl="0" algn="ctr"/>
            <a:r>
              <a:rPr lang="fr-FR" sz="2800" b="1" i="1" dirty="0" smtClean="0">
                <a:solidFill>
                  <a:schemeClr val="tx2">
                    <a:lumMod val="75000"/>
                  </a:schemeClr>
                </a:solidFill>
                <a:latin typeface="Cambria" pitchFamily="18" charset="0"/>
              </a:rPr>
              <a:t>FACTEURS </a:t>
            </a:r>
            <a:r>
              <a:rPr lang="fr-FR" sz="2800" b="1" i="1" dirty="0">
                <a:solidFill>
                  <a:schemeClr val="tx2">
                    <a:lumMod val="75000"/>
                  </a:schemeClr>
                </a:solidFill>
                <a:latin typeface="Cambria" pitchFamily="18" charset="0"/>
              </a:rPr>
              <a:t>MODIFIANTS LA SÉCRÉTION DISTALE K:</a:t>
            </a:r>
          </a:p>
          <a:p>
            <a:pPr algn="ct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714348" y="214290"/>
            <a:ext cx="7772400" cy="914400"/>
          </a:xfrm>
        </p:spPr>
        <p:txBody>
          <a:bodyPr/>
          <a:lstStyle/>
          <a:p>
            <a:pPr algn="ctr"/>
            <a:r>
              <a:rPr lang="fr-FR" b="1" i="1" dirty="0" smtClean="0">
                <a:latin typeface="Cambria" pitchFamily="18" charset="0"/>
              </a:rPr>
              <a:t>RÉGULATION DU POTASSIUM</a:t>
            </a:r>
            <a:endParaRPr lang="fr-FR" i="1" dirty="0"/>
          </a:p>
        </p:txBody>
      </p:sp>
      <p:sp>
        <p:nvSpPr>
          <p:cNvPr id="3" name="Espace réservé du contenu 2"/>
          <p:cNvSpPr>
            <a:spLocks noGrp="1"/>
          </p:cNvSpPr>
          <p:nvPr>
            <p:ph idx="4294967295"/>
          </p:nvPr>
        </p:nvSpPr>
        <p:spPr>
          <a:xfrm>
            <a:off x="71406" y="928670"/>
            <a:ext cx="8929718" cy="5786478"/>
          </a:xfrm>
        </p:spPr>
        <p:txBody>
          <a:bodyPr>
            <a:noAutofit/>
          </a:bodyPr>
          <a:lstStyle/>
          <a:p>
            <a:pPr lvl="0">
              <a:buNone/>
            </a:pPr>
            <a:r>
              <a:rPr lang="fr-FR" sz="2800" b="1" i="1" dirty="0" smtClean="0">
                <a:solidFill>
                  <a:schemeClr val="tx2">
                    <a:lumMod val="75000"/>
                  </a:schemeClr>
                </a:solidFill>
                <a:latin typeface="Cambria" pitchFamily="18" charset="0"/>
              </a:rPr>
              <a:t>FACTEURS MODIFIANTS LA SÉCRÉTION DISTALE DE K:</a:t>
            </a:r>
            <a:endParaRPr lang="fr-FR" sz="2800" i="1" dirty="0" smtClean="0">
              <a:solidFill>
                <a:schemeClr val="tx2">
                  <a:lumMod val="75000"/>
                </a:schemeClr>
              </a:solidFill>
              <a:latin typeface="Cambria" pitchFamily="18" charset="0"/>
            </a:endParaRPr>
          </a:p>
          <a:p>
            <a:pPr lvl="1">
              <a:buFont typeface="Wingdings" pitchFamily="2" charset="2"/>
              <a:buChar char="Ø"/>
            </a:pPr>
            <a:r>
              <a:rPr lang="fr-FR" sz="2400" b="1" i="1" dirty="0" smtClean="0">
                <a:solidFill>
                  <a:schemeClr val="accent2">
                    <a:lumMod val="60000"/>
                    <a:lumOff val="40000"/>
                  </a:schemeClr>
                </a:solidFill>
                <a:latin typeface="Cambria" pitchFamily="18" charset="0"/>
              </a:rPr>
              <a:t>L’état acido-basique</a:t>
            </a:r>
            <a:endParaRPr lang="fr-FR" sz="2400" i="1" dirty="0" smtClean="0">
              <a:solidFill>
                <a:schemeClr val="accent2">
                  <a:lumMod val="60000"/>
                  <a:lumOff val="40000"/>
                </a:schemeClr>
              </a:solidFill>
              <a:latin typeface="Cambria" pitchFamily="18" charset="0"/>
            </a:endParaRPr>
          </a:p>
          <a:p>
            <a:r>
              <a:rPr lang="fr-FR" sz="2400" i="1" dirty="0" smtClean="0">
                <a:solidFill>
                  <a:srgbClr val="FFC000"/>
                </a:solidFill>
                <a:latin typeface="Cambria" pitchFamily="18" charset="0"/>
              </a:rPr>
              <a:t>En cas</a:t>
            </a:r>
            <a:r>
              <a:rPr lang="fr-FR" sz="2400" b="1" i="1" dirty="0" smtClean="0">
                <a:solidFill>
                  <a:srgbClr val="FFC000"/>
                </a:solidFill>
                <a:latin typeface="Cambria" pitchFamily="18" charset="0"/>
              </a:rPr>
              <a:t> d’acidose</a:t>
            </a:r>
            <a:r>
              <a:rPr lang="fr-FR" sz="2400" i="1" dirty="0" smtClean="0">
                <a:latin typeface="Cambria" pitchFamily="18" charset="0"/>
              </a:rPr>
              <a:t> </a:t>
            </a:r>
          </a:p>
          <a:p>
            <a:pPr lvl="1"/>
            <a:r>
              <a:rPr lang="fr-FR" sz="2400" i="1" dirty="0" smtClean="0">
                <a:latin typeface="Cambria" pitchFamily="18" charset="0"/>
              </a:rPr>
              <a:t>H+ entre dans la cellule par la membrane basale (côté capillaire) en échange de K+. </a:t>
            </a:r>
          </a:p>
          <a:p>
            <a:pPr lvl="1"/>
            <a:r>
              <a:rPr lang="fr-FR" sz="2400" i="1" dirty="0" smtClean="0">
                <a:latin typeface="Cambria" pitchFamily="18" charset="0"/>
              </a:rPr>
              <a:t>La concentration intracellulaire de K+  diminue. </a:t>
            </a:r>
          </a:p>
          <a:p>
            <a:pPr lvl="1"/>
            <a:r>
              <a:rPr lang="fr-FR" sz="2400" i="1" dirty="0" smtClean="0">
                <a:latin typeface="Cambria" pitchFamily="18" charset="0"/>
              </a:rPr>
              <a:t>La force d’induction pour la sécrétion de K+ diminue entrainant une </a:t>
            </a:r>
            <a:r>
              <a:rPr lang="fr-FR" sz="2400" b="1" i="1" dirty="0" smtClean="0">
                <a:latin typeface="Cambria" pitchFamily="18" charset="0"/>
              </a:rPr>
              <a:t>hyperkaliémie.</a:t>
            </a:r>
            <a:endParaRPr lang="fr-FR" sz="2400" i="1" dirty="0" smtClean="0">
              <a:latin typeface="Cambria" pitchFamily="18" charset="0"/>
            </a:endParaRPr>
          </a:p>
          <a:p>
            <a:r>
              <a:rPr lang="fr-FR" sz="2400" i="1" dirty="0" smtClean="0">
                <a:solidFill>
                  <a:srgbClr val="FFC000"/>
                </a:solidFill>
                <a:latin typeface="Cambria" pitchFamily="18" charset="0"/>
              </a:rPr>
              <a:t>En cas</a:t>
            </a:r>
            <a:r>
              <a:rPr lang="fr-FR" sz="2400" b="1" i="1" dirty="0" smtClean="0">
                <a:solidFill>
                  <a:srgbClr val="FFC000"/>
                </a:solidFill>
                <a:latin typeface="Cambria" pitchFamily="18" charset="0"/>
              </a:rPr>
              <a:t> d’alcalose</a:t>
            </a:r>
          </a:p>
          <a:p>
            <a:pPr lvl="1"/>
            <a:r>
              <a:rPr lang="fr-FR" sz="2400" i="1" dirty="0" smtClean="0">
                <a:latin typeface="Cambria" pitchFamily="18" charset="0"/>
              </a:rPr>
              <a:t>H+ quitte la cellule distale par son pole basal en échange de K+ qui  y pénètre. </a:t>
            </a:r>
          </a:p>
          <a:p>
            <a:pPr lvl="1"/>
            <a:r>
              <a:rPr lang="fr-FR" sz="2400" i="1" dirty="0" smtClean="0">
                <a:latin typeface="Cambria" pitchFamily="18" charset="0"/>
              </a:rPr>
              <a:t>La concentration intracellulaire de K+ augmente.</a:t>
            </a:r>
          </a:p>
          <a:p>
            <a:pPr lvl="1"/>
            <a:r>
              <a:rPr lang="fr-FR" sz="2400" i="1" dirty="0" smtClean="0">
                <a:latin typeface="Cambria" pitchFamily="18" charset="0"/>
              </a:rPr>
              <a:t>La force d’induction pour la sécrétion de K+ augmente aboutissant  une </a:t>
            </a:r>
            <a:r>
              <a:rPr lang="fr-FR" sz="2400" b="1" i="1" dirty="0" smtClean="0">
                <a:latin typeface="Cambria" pitchFamily="18" charset="0"/>
              </a:rPr>
              <a:t>hypokaliémie.</a:t>
            </a:r>
            <a:endParaRPr lang="fr-FR" sz="2400" i="1" dirty="0" smtClean="0">
              <a:latin typeface="Cambria" pitchFamily="18" charset="0"/>
            </a:endParaRPr>
          </a:p>
          <a:p>
            <a:pPr>
              <a:buNone/>
            </a:pPr>
            <a:endParaRPr lang="fr-FR" sz="2400" b="1" dirty="0" smtClean="0"/>
          </a:p>
          <a:p>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928794" y="1785926"/>
            <a:ext cx="5500726" cy="2554545"/>
          </a:xfrm>
          <a:prstGeom prst="rect">
            <a:avLst/>
          </a:prstGeom>
          <a:noFill/>
          <a:ln w="38100">
            <a:solidFill>
              <a:schemeClr val="accent2">
                <a:lumMod val="75000"/>
              </a:schemeClr>
            </a:solidFill>
          </a:ln>
        </p:spPr>
        <p:txBody>
          <a:bodyPr wrap="square" rtlCol="0">
            <a:spAutoFit/>
          </a:bodyPr>
          <a:lstStyle/>
          <a:p>
            <a:pPr algn="ctr"/>
            <a:r>
              <a:rPr lang="fr-FR" sz="8000" b="1" i="1" dirty="0" smtClean="0">
                <a:solidFill>
                  <a:schemeClr val="tx2">
                    <a:lumMod val="75000"/>
                  </a:schemeClr>
                </a:solidFill>
                <a:latin typeface="Cambria" pitchFamily="18" charset="0"/>
              </a:rPr>
              <a:t>ÉQUILIBRE HYDRIQUE</a:t>
            </a:r>
            <a:endParaRPr lang="fr-FR" sz="8000" i="1" dirty="0">
              <a:solidFill>
                <a:schemeClr val="tx2">
                  <a:lumMod val="75000"/>
                </a:schemeClr>
              </a:solidFill>
              <a:latin typeface="Cambria" pitchFamily="18" charset="0"/>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714348" y="285728"/>
            <a:ext cx="7772400" cy="914400"/>
          </a:xfrm>
        </p:spPr>
        <p:txBody>
          <a:bodyPr/>
          <a:lstStyle/>
          <a:p>
            <a:pPr algn="ctr"/>
            <a:r>
              <a:rPr lang="fr-FR" b="1" i="1" dirty="0" smtClean="0">
                <a:latin typeface="Cambria" pitchFamily="18" charset="0"/>
              </a:rPr>
              <a:t>ÉQUILIBRE HYDRIQUE</a:t>
            </a:r>
            <a:endParaRPr lang="fr-FR" i="1" dirty="0"/>
          </a:p>
        </p:txBody>
      </p:sp>
      <p:pic>
        <p:nvPicPr>
          <p:cNvPr id="1026" name="Picture 2" descr="C:\Users\Toshiba\Desktop\Sans titre.png"/>
          <p:cNvPicPr>
            <a:picLocks noGrp="1" noChangeAspect="1" noChangeArrowheads="1"/>
          </p:cNvPicPr>
          <p:nvPr>
            <p:ph idx="4294967295"/>
          </p:nvPr>
        </p:nvPicPr>
        <p:blipFill>
          <a:blip r:embed="rId2"/>
          <a:srcRect/>
          <a:stretch>
            <a:fillRect/>
          </a:stretch>
        </p:blipFill>
        <p:spPr bwMode="auto">
          <a:xfrm>
            <a:off x="214282" y="1357298"/>
            <a:ext cx="8725147" cy="5213366"/>
          </a:xfrm>
          <a:prstGeom prst="rect">
            <a:avLst/>
          </a:prstGeom>
          <a:noFill/>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714348" y="214290"/>
            <a:ext cx="7772400" cy="914400"/>
          </a:xfrm>
        </p:spPr>
        <p:txBody>
          <a:bodyPr/>
          <a:lstStyle/>
          <a:p>
            <a:pPr algn="ctr"/>
            <a:r>
              <a:rPr lang="fr-FR" b="1" i="1" dirty="0" smtClean="0">
                <a:latin typeface="Cambria" pitchFamily="18" charset="0"/>
              </a:rPr>
              <a:t>ÉQUILIBRE HYDRIQUE</a:t>
            </a:r>
            <a:endParaRPr lang="fr-FR" i="1" dirty="0"/>
          </a:p>
        </p:txBody>
      </p:sp>
      <p:sp>
        <p:nvSpPr>
          <p:cNvPr id="3" name="Espace réservé du contenu 2"/>
          <p:cNvSpPr>
            <a:spLocks noGrp="1"/>
          </p:cNvSpPr>
          <p:nvPr>
            <p:ph idx="4294967295"/>
          </p:nvPr>
        </p:nvSpPr>
        <p:spPr>
          <a:xfrm>
            <a:off x="214282" y="1142984"/>
            <a:ext cx="8701094" cy="5429288"/>
          </a:xfrm>
        </p:spPr>
        <p:txBody>
          <a:bodyPr>
            <a:noAutofit/>
          </a:bodyPr>
          <a:lstStyle/>
          <a:p>
            <a:r>
              <a:rPr lang="fr-FR" sz="2400" i="1" dirty="0" smtClean="0">
                <a:latin typeface="Cambria" pitchFamily="18" charset="0"/>
              </a:rPr>
              <a:t>Entrées = Sorties = 2,5 L par jour</a:t>
            </a:r>
          </a:p>
          <a:p>
            <a:r>
              <a:rPr lang="fr-FR" sz="2400" i="1" dirty="0" smtClean="0">
                <a:latin typeface="Cambria" pitchFamily="18" charset="0"/>
              </a:rPr>
              <a:t>Vous avez bu 3 L d’eau et de café :  </a:t>
            </a:r>
            <a:r>
              <a:rPr lang="fr-FR" sz="2400" b="1" i="1" dirty="0" smtClean="0">
                <a:latin typeface="Cambria" pitchFamily="18" charset="0"/>
              </a:rPr>
              <a:t>entrées augmentent </a:t>
            </a:r>
          </a:p>
          <a:p>
            <a:pPr lvl="1"/>
            <a:r>
              <a:rPr lang="fr-FR" sz="2400" b="1" i="1" dirty="0" smtClean="0">
                <a:solidFill>
                  <a:schemeClr val="accent2">
                    <a:lumMod val="60000"/>
                    <a:lumOff val="40000"/>
                  </a:schemeClr>
                </a:solidFill>
                <a:latin typeface="Cambria" pitchFamily="18" charset="0"/>
              </a:rPr>
              <a:t>Adaptation </a:t>
            </a:r>
            <a:r>
              <a:rPr lang="fr-FR" sz="2400" b="1" i="1" dirty="0" smtClean="0">
                <a:latin typeface="Cambria" pitchFamily="18" charset="0"/>
              </a:rPr>
              <a:t>: osmolarité urinaire &lt; osmolarité plasmatique</a:t>
            </a:r>
          </a:p>
          <a:p>
            <a:r>
              <a:rPr lang="fr-FR" sz="2400" i="1" dirty="0" smtClean="0">
                <a:latin typeface="Cambria" pitchFamily="18" charset="0"/>
              </a:rPr>
              <a:t>Un exercice prolongé peut vous faire perdre plusieurs litres d’eau par transpiration : </a:t>
            </a:r>
            <a:r>
              <a:rPr lang="fr-FR" sz="2400" b="1" i="1" dirty="0" smtClean="0">
                <a:latin typeface="Cambria" pitchFamily="18" charset="0"/>
              </a:rPr>
              <a:t>sorties augmentent</a:t>
            </a:r>
          </a:p>
          <a:p>
            <a:pPr lvl="1"/>
            <a:r>
              <a:rPr lang="fr-FR" sz="2400" b="1" i="1" dirty="0" smtClean="0">
                <a:solidFill>
                  <a:schemeClr val="accent2">
                    <a:lumMod val="60000"/>
                    <a:lumOff val="40000"/>
                  </a:schemeClr>
                </a:solidFill>
                <a:latin typeface="Cambria" pitchFamily="18" charset="0"/>
              </a:rPr>
              <a:t>Adaptation</a:t>
            </a:r>
            <a:r>
              <a:rPr lang="fr-FR" sz="2400" b="1" i="1" dirty="0" smtClean="0">
                <a:latin typeface="Cambria" pitchFamily="18" charset="0"/>
              </a:rPr>
              <a:t> : osmolarité urinaire &gt; osmolarité plasmatique</a:t>
            </a:r>
          </a:p>
          <a:p>
            <a:r>
              <a:rPr lang="fr-FR" sz="2400" b="1" i="1" dirty="0" smtClean="0">
                <a:latin typeface="Cambria" pitchFamily="18" charset="0"/>
              </a:rPr>
              <a:t>L’équilibre osmotique </a:t>
            </a:r>
            <a:r>
              <a:rPr lang="fr-FR" sz="2400" i="1" dirty="0" smtClean="0">
                <a:latin typeface="Cambria" pitchFamily="18" charset="0"/>
              </a:rPr>
              <a:t>requiert qu’il y ait une quasi égalité de l’osmolarité dans tous les liquides corporels</a:t>
            </a:r>
          </a:p>
          <a:p>
            <a:pPr lvl="1"/>
            <a:r>
              <a:rPr lang="fr-FR" sz="2400" b="1" i="1" dirty="0" smtClean="0">
                <a:latin typeface="Cambria" pitchFamily="18" charset="0"/>
              </a:rPr>
              <a:t> 300 </a:t>
            </a:r>
            <a:r>
              <a:rPr lang="fr-FR" sz="2400" b="1" i="1" dirty="0" err="1" smtClean="0">
                <a:latin typeface="Cambria" pitchFamily="18" charset="0"/>
              </a:rPr>
              <a:t>mOsm</a:t>
            </a:r>
            <a:r>
              <a:rPr lang="fr-FR" sz="2400" b="1" i="1" dirty="0" smtClean="0">
                <a:latin typeface="Cambria" pitchFamily="18" charset="0"/>
              </a:rPr>
              <a:t>/L dans tous les liquides corporels</a:t>
            </a:r>
          </a:p>
          <a:p>
            <a:endParaRPr lang="fr-FR" sz="2400" i="1" dirty="0">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linds(horizontal)">
                                      <p:cBhvr>
                                        <p:cTn id="28" dur="500"/>
                                        <p:tgtEl>
                                          <p:spTgt spid="3">
                                            <p:txEl>
                                              <p:pRg st="5" end="5"/>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linds(horizontal)">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jlm.png"/>
          <p:cNvPicPr>
            <a:picLocks noGrp="1" noChangeAspect="1"/>
          </p:cNvPicPr>
          <p:nvPr>
            <p:ph idx="4294967295"/>
          </p:nvPr>
        </p:nvPicPr>
        <p:blipFill>
          <a:blip r:embed="rId2"/>
          <a:stretch>
            <a:fillRect/>
          </a:stretch>
        </p:blipFill>
        <p:spPr>
          <a:xfrm>
            <a:off x="1428728" y="1785926"/>
            <a:ext cx="6357982" cy="4775802"/>
          </a:xfrm>
        </p:spPr>
      </p:pic>
      <p:sp>
        <p:nvSpPr>
          <p:cNvPr id="6" name="Titre 4"/>
          <p:cNvSpPr txBox="1">
            <a:spLocks/>
          </p:cNvSpPr>
          <p:nvPr/>
        </p:nvSpPr>
        <p:spPr>
          <a:xfrm>
            <a:off x="642910" y="214290"/>
            <a:ext cx="8001056" cy="1285884"/>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1" u="none" strike="noStrike" kern="1200" cap="none" spc="-100" normalizeH="0" baseline="0" noProof="0" dirty="0" smtClean="0">
                <a:ln>
                  <a:noFill/>
                </a:ln>
                <a:solidFill>
                  <a:schemeClr val="accent4">
                    <a:lumMod val="20000"/>
                    <a:lumOff val="80000"/>
                  </a:schemeClr>
                </a:solidFill>
                <a:effectLst/>
                <a:uLnTx/>
                <a:uFillTx/>
                <a:latin typeface="Cambria" pitchFamily="18" charset="0"/>
                <a:ea typeface="+mj-ea"/>
                <a:cs typeface="+mj-cs"/>
              </a:rPr>
              <a:t>COMPARTIMENTS LIQUIDIENS </a:t>
            </a:r>
            <a:br>
              <a:rPr kumimoji="0" lang="fr-FR" sz="4000" b="1" i="1" u="none" strike="noStrike" kern="1200" cap="none" spc="-100" normalizeH="0" baseline="0" noProof="0" dirty="0" smtClean="0">
                <a:ln>
                  <a:noFill/>
                </a:ln>
                <a:solidFill>
                  <a:schemeClr val="accent4">
                    <a:lumMod val="20000"/>
                    <a:lumOff val="80000"/>
                  </a:schemeClr>
                </a:solidFill>
                <a:effectLst/>
                <a:uLnTx/>
                <a:uFillTx/>
                <a:latin typeface="Cambria" pitchFamily="18" charset="0"/>
                <a:ea typeface="+mj-ea"/>
                <a:cs typeface="+mj-cs"/>
              </a:rPr>
            </a:br>
            <a:r>
              <a:rPr kumimoji="0" lang="fr-FR" sz="4000" b="1" i="1" u="none" strike="noStrike" kern="1200" cap="none" spc="-100" normalizeH="0" baseline="0" noProof="0" dirty="0" smtClean="0">
                <a:ln>
                  <a:noFill/>
                </a:ln>
                <a:solidFill>
                  <a:schemeClr val="accent4">
                    <a:lumMod val="20000"/>
                    <a:lumOff val="80000"/>
                  </a:schemeClr>
                </a:solidFill>
                <a:effectLst/>
                <a:uLnTx/>
                <a:uFillTx/>
                <a:latin typeface="Cambria" pitchFamily="18" charset="0"/>
                <a:ea typeface="+mj-ea"/>
                <a:cs typeface="+mj-cs"/>
              </a:rPr>
              <a:t>&amp; LEUR COMPOSITION</a:t>
            </a:r>
            <a:endParaRPr kumimoji="0" lang="fr-FR" sz="4000" b="0" i="0" u="none" strike="noStrike" kern="1200" cap="none" spc="-100" normalizeH="0" baseline="0" noProof="0" dirty="0">
              <a:ln>
                <a:noFill/>
              </a:ln>
              <a:solidFill>
                <a:schemeClr val="accent4">
                  <a:lumMod val="20000"/>
                  <a:lumOff val="8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785786" y="214290"/>
            <a:ext cx="7772400" cy="914400"/>
          </a:xfrm>
        </p:spPr>
        <p:txBody>
          <a:bodyPr/>
          <a:lstStyle/>
          <a:p>
            <a:pPr algn="ctr"/>
            <a:r>
              <a:rPr lang="fr-FR" b="1" i="1" dirty="0" smtClean="0">
                <a:latin typeface="Cambria" pitchFamily="18" charset="0"/>
              </a:rPr>
              <a:t>ÉQUILIBRE HYDRIQUE</a:t>
            </a:r>
            <a:endParaRPr lang="fr-FR" i="1" dirty="0"/>
          </a:p>
        </p:txBody>
      </p:sp>
      <p:sp>
        <p:nvSpPr>
          <p:cNvPr id="3" name="Espace réservé du contenu 2"/>
          <p:cNvSpPr>
            <a:spLocks noGrp="1"/>
          </p:cNvSpPr>
          <p:nvPr>
            <p:ph idx="4294967295"/>
          </p:nvPr>
        </p:nvSpPr>
        <p:spPr>
          <a:xfrm>
            <a:off x="285720" y="1785926"/>
            <a:ext cx="8572560" cy="4786346"/>
          </a:xfrm>
        </p:spPr>
        <p:txBody>
          <a:bodyPr>
            <a:normAutofit fontScale="92500" lnSpcReduction="10000"/>
          </a:bodyPr>
          <a:lstStyle/>
          <a:p>
            <a:r>
              <a:rPr lang="fr-FR" sz="2600" i="1" dirty="0" smtClean="0">
                <a:latin typeface="Cambria" pitchFamily="18" charset="0"/>
              </a:rPr>
              <a:t>L’équilibre hydrique (Osmolarité plasmatique maintenue entre 280-285 </a:t>
            </a:r>
            <a:r>
              <a:rPr lang="fr-FR" sz="2600" i="1" dirty="0" err="1" smtClean="0">
                <a:latin typeface="Cambria" pitchFamily="18" charset="0"/>
              </a:rPr>
              <a:t>mOsm</a:t>
            </a:r>
            <a:r>
              <a:rPr lang="fr-FR" sz="2600" i="1" dirty="0" smtClean="0">
                <a:latin typeface="Cambria" pitchFamily="18" charset="0"/>
              </a:rPr>
              <a:t>/L) est assuré par de multiples mécanismes régulateurs.</a:t>
            </a:r>
          </a:p>
          <a:p>
            <a:pPr>
              <a:buNone/>
            </a:pPr>
            <a:endParaRPr lang="fr-FR" sz="2600" i="1" dirty="0" smtClean="0">
              <a:latin typeface="Cambria" pitchFamily="18" charset="0"/>
            </a:endParaRPr>
          </a:p>
          <a:p>
            <a:pPr lvl="1"/>
            <a:r>
              <a:rPr lang="fr-FR" i="1" dirty="0" smtClean="0">
                <a:latin typeface="Cambria" pitchFamily="18" charset="0"/>
              </a:rPr>
              <a:t>Sécrétion d’</a:t>
            </a:r>
            <a:r>
              <a:rPr lang="fr-FR" b="1" i="1" dirty="0" smtClean="0">
                <a:latin typeface="Cambria" pitchFamily="18" charset="0"/>
              </a:rPr>
              <a:t>hormone antidiurétique (ADH </a:t>
            </a:r>
            <a:r>
              <a:rPr lang="fr-FR" i="1" dirty="0" smtClean="0">
                <a:latin typeface="Cambria" pitchFamily="18" charset="0"/>
              </a:rPr>
              <a:t>ou</a:t>
            </a:r>
            <a:r>
              <a:rPr lang="fr-FR" b="1" i="1" dirty="0" smtClean="0">
                <a:latin typeface="Cambria" pitchFamily="18" charset="0"/>
              </a:rPr>
              <a:t> </a:t>
            </a:r>
            <a:r>
              <a:rPr lang="fr-FR" i="1" dirty="0" smtClean="0">
                <a:latin typeface="Cambria" pitchFamily="18" charset="0"/>
              </a:rPr>
              <a:t>vasopressine) qui augmente la perméabilité du tubule rénal à l’eau.</a:t>
            </a:r>
          </a:p>
          <a:p>
            <a:pPr lvl="1"/>
            <a:endParaRPr lang="fr-FR" i="1" dirty="0" smtClean="0">
              <a:latin typeface="Cambria" pitchFamily="18" charset="0"/>
            </a:endParaRPr>
          </a:p>
          <a:p>
            <a:pPr lvl="1"/>
            <a:r>
              <a:rPr lang="fr-FR" i="1" dirty="0" smtClean="0">
                <a:latin typeface="Cambria" pitchFamily="18" charset="0"/>
              </a:rPr>
              <a:t>Mécanismes rénaux permettant de </a:t>
            </a:r>
            <a:r>
              <a:rPr lang="fr-FR" b="1" i="1" dirty="0" smtClean="0">
                <a:latin typeface="Cambria" pitchFamily="18" charset="0"/>
              </a:rPr>
              <a:t>diluer </a:t>
            </a:r>
            <a:r>
              <a:rPr lang="fr-FR" i="1" dirty="0" smtClean="0">
                <a:latin typeface="Cambria" pitchFamily="18" charset="0"/>
              </a:rPr>
              <a:t>ou de </a:t>
            </a:r>
            <a:r>
              <a:rPr lang="fr-FR" b="1" i="1" dirty="0" smtClean="0">
                <a:latin typeface="Cambria" pitchFamily="18" charset="0"/>
              </a:rPr>
              <a:t>concentrer </a:t>
            </a:r>
            <a:r>
              <a:rPr lang="fr-FR" i="1" dirty="0" smtClean="0">
                <a:latin typeface="Cambria" pitchFamily="18" charset="0"/>
              </a:rPr>
              <a:t>l’urine.</a:t>
            </a:r>
          </a:p>
          <a:p>
            <a:pPr lvl="1"/>
            <a:endParaRPr lang="fr-FR" i="1" dirty="0" smtClean="0">
              <a:latin typeface="Cambria" pitchFamily="18" charset="0"/>
            </a:endParaRPr>
          </a:p>
          <a:p>
            <a:pPr lvl="1"/>
            <a:r>
              <a:rPr lang="fr-FR" i="1" dirty="0" smtClean="0">
                <a:latin typeface="Cambria" pitchFamily="18" charset="0"/>
              </a:rPr>
              <a:t>Mécanisme de la </a:t>
            </a:r>
            <a:r>
              <a:rPr lang="fr-FR" b="1" i="1" dirty="0" smtClean="0">
                <a:latin typeface="Cambria" pitchFamily="18" charset="0"/>
              </a:rPr>
              <a:t>Soif.</a:t>
            </a:r>
            <a:endParaRPr lang="fr-FR" i="1" dirty="0">
              <a:latin typeface="Cambria" pitchFamily="18" charset="0"/>
            </a:endParaRPr>
          </a:p>
        </p:txBody>
      </p:sp>
      <p:sp>
        <p:nvSpPr>
          <p:cNvPr id="4" name="ZoneTexte 3"/>
          <p:cNvSpPr txBox="1"/>
          <p:nvPr/>
        </p:nvSpPr>
        <p:spPr>
          <a:xfrm>
            <a:off x="928662" y="980728"/>
            <a:ext cx="7286676" cy="584775"/>
          </a:xfrm>
          <a:prstGeom prst="rect">
            <a:avLst/>
          </a:prstGeom>
          <a:noFill/>
        </p:spPr>
        <p:txBody>
          <a:bodyPr wrap="square" rtlCol="0">
            <a:spAutoFit/>
          </a:bodyPr>
          <a:lstStyle/>
          <a:p>
            <a:pPr algn="ctr"/>
            <a:r>
              <a:rPr lang="fr-FR" sz="3200" b="1" i="1" dirty="0" smtClean="0">
                <a:solidFill>
                  <a:schemeClr val="accent2">
                    <a:lumMod val="60000"/>
                    <a:lumOff val="40000"/>
                  </a:schemeClr>
                </a:solidFill>
                <a:latin typeface="Cambria" pitchFamily="18" charset="0"/>
              </a:rPr>
              <a:t>MAINTIEN DE LA BALANCE HYDRIQUE</a:t>
            </a:r>
            <a:endParaRPr lang="fr-FR" sz="3200" b="1" i="1" dirty="0">
              <a:solidFill>
                <a:schemeClr val="accent2">
                  <a:lumMod val="60000"/>
                  <a:lumOff val="40000"/>
                </a:schemeClr>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i="1" dirty="0" smtClean="0">
                <a:latin typeface="Cambria" pitchFamily="18" charset="0"/>
              </a:rPr>
              <a:t>ÉQUILIBRE HYDRIQUE</a:t>
            </a:r>
            <a:endParaRPr lang="fr-FR" i="1" dirty="0"/>
          </a:p>
        </p:txBody>
      </p:sp>
      <p:sp>
        <p:nvSpPr>
          <p:cNvPr id="3" name="Espace réservé du contenu 2"/>
          <p:cNvSpPr>
            <a:spLocks noGrp="1"/>
          </p:cNvSpPr>
          <p:nvPr>
            <p:ph sz="half" idx="1"/>
          </p:nvPr>
        </p:nvSpPr>
        <p:spPr>
          <a:xfrm>
            <a:off x="0" y="2000240"/>
            <a:ext cx="4929190" cy="4525963"/>
          </a:xfrm>
        </p:spPr>
        <p:txBody>
          <a:bodyPr>
            <a:normAutofit lnSpcReduction="10000"/>
          </a:bodyPr>
          <a:lstStyle/>
          <a:p>
            <a:r>
              <a:rPr lang="fr-FR" i="1" dirty="0" smtClean="0">
                <a:latin typeface="Cambria" pitchFamily="18" charset="0"/>
              </a:rPr>
              <a:t>Egalement appelée </a:t>
            </a:r>
            <a:r>
              <a:rPr lang="fr-FR" b="1" i="1" dirty="0" smtClean="0">
                <a:latin typeface="Cambria" pitchFamily="18" charset="0"/>
              </a:rPr>
              <a:t>vasopressine</a:t>
            </a:r>
          </a:p>
          <a:p>
            <a:endParaRPr lang="fr-FR" b="1" i="1" dirty="0" smtClean="0">
              <a:latin typeface="Cambria" pitchFamily="18" charset="0"/>
            </a:endParaRPr>
          </a:p>
          <a:p>
            <a:r>
              <a:rPr lang="fr-FR" b="1" i="1" dirty="0" err="1" smtClean="0">
                <a:latin typeface="Cambria" pitchFamily="18" charset="0"/>
              </a:rPr>
              <a:t>Neurohormone</a:t>
            </a:r>
            <a:r>
              <a:rPr lang="fr-FR" b="1" i="1" dirty="0" smtClean="0">
                <a:latin typeface="Cambria" pitchFamily="18" charset="0"/>
              </a:rPr>
              <a:t>: </a:t>
            </a:r>
            <a:r>
              <a:rPr lang="fr-FR" i="1" dirty="0" smtClean="0">
                <a:latin typeface="Cambria" pitchFamily="18" charset="0"/>
              </a:rPr>
              <a:t>libérée par l’hypophyse postérieure ou</a:t>
            </a:r>
            <a:r>
              <a:rPr lang="fr-FR" b="1" i="1" dirty="0" smtClean="0">
                <a:latin typeface="Cambria" pitchFamily="18" charset="0"/>
              </a:rPr>
              <a:t> </a:t>
            </a:r>
            <a:r>
              <a:rPr lang="fr-FR" i="1" dirty="0" err="1" smtClean="0">
                <a:latin typeface="Cambria" pitchFamily="18" charset="0"/>
              </a:rPr>
              <a:t>neurohypophyse</a:t>
            </a:r>
            <a:r>
              <a:rPr lang="fr-FR" i="1" dirty="0" smtClean="0">
                <a:latin typeface="Cambria" pitchFamily="18" charset="0"/>
              </a:rPr>
              <a:t> </a:t>
            </a:r>
          </a:p>
          <a:p>
            <a:endParaRPr lang="fr-FR" i="1" dirty="0" smtClean="0">
              <a:latin typeface="Cambria" pitchFamily="18" charset="0"/>
            </a:endParaRPr>
          </a:p>
          <a:p>
            <a:r>
              <a:rPr lang="fr-FR" i="1" dirty="0" smtClean="0">
                <a:latin typeface="Cambria" pitchFamily="18" charset="0"/>
              </a:rPr>
              <a:t>Après stimulation des </a:t>
            </a:r>
            <a:r>
              <a:rPr lang="fr-FR" i="1" dirty="0" err="1" smtClean="0">
                <a:latin typeface="Cambria" pitchFamily="18" charset="0"/>
              </a:rPr>
              <a:t>osmorécepteurs</a:t>
            </a:r>
            <a:r>
              <a:rPr lang="fr-FR" i="1" dirty="0" smtClean="0">
                <a:latin typeface="Cambria" pitchFamily="18" charset="0"/>
              </a:rPr>
              <a:t> hypothalamiques.</a:t>
            </a:r>
            <a:endParaRPr lang="fr-FR" i="1" dirty="0">
              <a:latin typeface="Cambria" pitchFamily="18" charset="0"/>
            </a:endParaRPr>
          </a:p>
        </p:txBody>
      </p:sp>
      <p:pic>
        <p:nvPicPr>
          <p:cNvPr id="3074" name="Picture 2" descr="C:\Users\Toshiba\Desktop\lmlmùù.png"/>
          <p:cNvPicPr>
            <a:picLocks noGrp="1" noChangeAspect="1" noChangeArrowheads="1"/>
          </p:cNvPicPr>
          <p:nvPr>
            <p:ph sz="half" idx="2"/>
          </p:nvPr>
        </p:nvPicPr>
        <p:blipFill>
          <a:blip r:embed="rId2"/>
          <a:srcRect/>
          <a:stretch>
            <a:fillRect/>
          </a:stretch>
        </p:blipFill>
        <p:spPr bwMode="auto">
          <a:xfrm>
            <a:off x="4719419" y="2501555"/>
            <a:ext cx="4220636" cy="3296869"/>
          </a:xfrm>
          <a:prstGeom prst="rect">
            <a:avLst/>
          </a:prstGeom>
          <a:noFill/>
        </p:spPr>
      </p:pic>
      <p:sp>
        <p:nvSpPr>
          <p:cNvPr id="6" name="ZoneTexte 5"/>
          <p:cNvSpPr txBox="1"/>
          <p:nvPr/>
        </p:nvSpPr>
        <p:spPr>
          <a:xfrm>
            <a:off x="928662" y="1214422"/>
            <a:ext cx="7215238" cy="584775"/>
          </a:xfrm>
          <a:prstGeom prst="rect">
            <a:avLst/>
          </a:prstGeom>
          <a:noFill/>
        </p:spPr>
        <p:txBody>
          <a:bodyPr wrap="square" rtlCol="0">
            <a:spAutoFit/>
          </a:bodyPr>
          <a:lstStyle/>
          <a:p>
            <a:pPr algn="ctr"/>
            <a:r>
              <a:rPr lang="fr-FR" sz="3200" b="1" i="1" dirty="0" smtClean="0">
                <a:solidFill>
                  <a:schemeClr val="accent2">
                    <a:lumMod val="60000"/>
                    <a:lumOff val="40000"/>
                  </a:schemeClr>
                </a:solidFill>
                <a:latin typeface="Cambria" pitchFamily="18" charset="0"/>
              </a:rPr>
              <a:t>L’HORMONE ANTIDIURÉTIQUE (ADH)</a:t>
            </a:r>
            <a:endParaRPr lang="fr-FR" sz="3200" b="1" i="1" dirty="0">
              <a:solidFill>
                <a:schemeClr val="accent2">
                  <a:lumMod val="60000"/>
                  <a:lumOff val="40000"/>
                </a:schemeClr>
              </a:solidFill>
              <a:latin typeface="Cambria" pitchFamily="18" charset="0"/>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881725"/>
            <a:ext cx="4010769" cy="46159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785786" y="214290"/>
            <a:ext cx="7772400" cy="914400"/>
          </a:xfrm>
        </p:spPr>
        <p:txBody>
          <a:bodyPr/>
          <a:lstStyle/>
          <a:p>
            <a:pPr algn="ctr"/>
            <a:r>
              <a:rPr lang="fr-FR" b="1" i="1" dirty="0" smtClean="0">
                <a:latin typeface="Cambria" pitchFamily="18" charset="0"/>
              </a:rPr>
              <a:t>ÉQUILIBRE HYDRIQUE</a:t>
            </a:r>
            <a:endParaRPr lang="fr-FR" i="1" dirty="0">
              <a:latin typeface="Cambria" pitchFamily="18" charset="0"/>
            </a:endParaRPr>
          </a:p>
        </p:txBody>
      </p:sp>
      <p:sp>
        <p:nvSpPr>
          <p:cNvPr id="3" name="Espace réservé du contenu 2"/>
          <p:cNvSpPr>
            <a:spLocks noGrp="1"/>
          </p:cNvSpPr>
          <p:nvPr>
            <p:ph idx="4294967295"/>
          </p:nvPr>
        </p:nvSpPr>
        <p:spPr>
          <a:xfrm>
            <a:off x="357158" y="1857364"/>
            <a:ext cx="8429684" cy="4714908"/>
          </a:xfrm>
        </p:spPr>
        <p:txBody>
          <a:bodyPr>
            <a:normAutofit fontScale="92500" lnSpcReduction="20000"/>
          </a:bodyPr>
          <a:lstStyle/>
          <a:p>
            <a:r>
              <a:rPr lang="fr-FR" i="1" dirty="0" smtClean="0">
                <a:latin typeface="Cambria" pitchFamily="18" charset="0"/>
              </a:rPr>
              <a:t>La sécrétion de l’ADH est stimulée par :</a:t>
            </a:r>
          </a:p>
          <a:p>
            <a:endParaRPr lang="fr-FR" i="1" dirty="0" smtClean="0">
              <a:latin typeface="Cambria" pitchFamily="18" charset="0"/>
            </a:endParaRPr>
          </a:p>
          <a:p>
            <a:pPr lvl="1"/>
            <a:r>
              <a:rPr lang="fr-FR" sz="3000" b="1" i="1" dirty="0" smtClean="0">
                <a:latin typeface="Cambria" pitchFamily="18" charset="0"/>
              </a:rPr>
              <a:t>La baisse du volume sanguin (hypovolémie)</a:t>
            </a:r>
            <a:r>
              <a:rPr lang="fr-FR" sz="3000" i="1" dirty="0" smtClean="0">
                <a:latin typeface="Cambria" pitchFamily="18" charset="0"/>
              </a:rPr>
              <a:t> détectée au niveau de l’oreillette droite.</a:t>
            </a:r>
          </a:p>
          <a:p>
            <a:pPr lvl="1">
              <a:buNone/>
            </a:pPr>
            <a:r>
              <a:rPr lang="fr-FR" sz="3000" i="1" dirty="0" smtClean="0">
                <a:latin typeface="Cambria" pitchFamily="18" charset="0"/>
              </a:rPr>
              <a:t>        </a:t>
            </a:r>
          </a:p>
          <a:p>
            <a:pPr lvl="1"/>
            <a:r>
              <a:rPr lang="fr-FR" sz="3000" b="1" i="1" dirty="0" smtClean="0">
                <a:latin typeface="Cambria" pitchFamily="18" charset="0"/>
              </a:rPr>
              <a:t>La baisse de la</a:t>
            </a:r>
            <a:r>
              <a:rPr lang="fr-FR" sz="3000" i="1" dirty="0" smtClean="0">
                <a:latin typeface="Cambria" pitchFamily="18" charset="0"/>
              </a:rPr>
              <a:t> </a:t>
            </a:r>
            <a:r>
              <a:rPr lang="fr-FR" sz="3000" b="1" i="1" dirty="0" smtClean="0">
                <a:latin typeface="Cambria" pitchFamily="18" charset="0"/>
              </a:rPr>
              <a:t>pression artérielle </a:t>
            </a:r>
            <a:r>
              <a:rPr lang="fr-FR" sz="3000" i="1" dirty="0" smtClean="0">
                <a:latin typeface="Cambria" pitchFamily="18" charset="0"/>
              </a:rPr>
              <a:t>détectée</a:t>
            </a:r>
            <a:r>
              <a:rPr lang="fr-FR" sz="3000" b="1" i="1" dirty="0" smtClean="0">
                <a:latin typeface="Cambria" pitchFamily="18" charset="0"/>
              </a:rPr>
              <a:t> </a:t>
            </a:r>
            <a:r>
              <a:rPr lang="fr-FR" sz="3000" i="1" dirty="0" smtClean="0">
                <a:latin typeface="Cambria" pitchFamily="18" charset="0"/>
              </a:rPr>
              <a:t>par barorécepteurs aortiques et carotidiens.</a:t>
            </a:r>
          </a:p>
          <a:p>
            <a:pPr lvl="1"/>
            <a:endParaRPr lang="fr-FR" sz="3000" i="1" dirty="0" smtClean="0">
              <a:latin typeface="Cambria" pitchFamily="18" charset="0"/>
            </a:endParaRPr>
          </a:p>
          <a:p>
            <a:pPr lvl="1"/>
            <a:r>
              <a:rPr lang="fr-FR" sz="3000" b="1" i="1" dirty="0" smtClean="0">
                <a:latin typeface="Cambria" pitchFamily="18" charset="0"/>
              </a:rPr>
              <a:t>La hausse de l’osmolarité plasmatique (</a:t>
            </a:r>
            <a:r>
              <a:rPr lang="fr-FR" sz="3000" b="1" i="1" dirty="0" err="1" smtClean="0">
                <a:latin typeface="Cambria" pitchFamily="18" charset="0"/>
              </a:rPr>
              <a:t>hyperosmolarité</a:t>
            </a:r>
            <a:r>
              <a:rPr lang="fr-FR" sz="3000" b="1" i="1" dirty="0" smtClean="0">
                <a:latin typeface="Cambria" pitchFamily="18" charset="0"/>
              </a:rPr>
              <a:t>) </a:t>
            </a:r>
            <a:r>
              <a:rPr lang="fr-FR" sz="3000" i="1" dirty="0" smtClean="0">
                <a:latin typeface="Cambria" pitchFamily="18" charset="0"/>
              </a:rPr>
              <a:t>est</a:t>
            </a:r>
            <a:r>
              <a:rPr lang="fr-FR" sz="3000" b="1" i="1" dirty="0" smtClean="0">
                <a:latin typeface="Cambria" pitchFamily="18" charset="0"/>
              </a:rPr>
              <a:t> </a:t>
            </a:r>
            <a:r>
              <a:rPr lang="fr-FR" sz="3000" i="1" dirty="0" smtClean="0">
                <a:latin typeface="Cambria" pitchFamily="18" charset="0"/>
              </a:rPr>
              <a:t>détectée par les </a:t>
            </a:r>
            <a:r>
              <a:rPr lang="fr-FR" sz="3000" i="1" dirty="0" err="1" smtClean="0">
                <a:latin typeface="Cambria" pitchFamily="18" charset="0"/>
              </a:rPr>
              <a:t>osmorècepteurs</a:t>
            </a:r>
            <a:r>
              <a:rPr lang="fr-FR" sz="3000" i="1" dirty="0" smtClean="0">
                <a:latin typeface="Cambria" pitchFamily="18" charset="0"/>
              </a:rPr>
              <a:t> hypothalamiques quand l’osmolarité dépasse 300mOsM/l.</a:t>
            </a:r>
          </a:p>
          <a:p>
            <a:endParaRPr lang="fr-FR" dirty="0"/>
          </a:p>
        </p:txBody>
      </p:sp>
      <p:sp>
        <p:nvSpPr>
          <p:cNvPr id="4" name="ZoneTexte 3"/>
          <p:cNvSpPr txBox="1"/>
          <p:nvPr/>
        </p:nvSpPr>
        <p:spPr>
          <a:xfrm>
            <a:off x="571472" y="1000108"/>
            <a:ext cx="8072494" cy="584775"/>
          </a:xfrm>
          <a:prstGeom prst="rect">
            <a:avLst/>
          </a:prstGeom>
          <a:noFill/>
        </p:spPr>
        <p:txBody>
          <a:bodyPr wrap="square" rtlCol="0">
            <a:spAutoFit/>
          </a:bodyPr>
          <a:lstStyle/>
          <a:p>
            <a:pPr algn="ctr"/>
            <a:r>
              <a:rPr lang="fr-FR" sz="3200" b="1" i="1" dirty="0" smtClean="0">
                <a:solidFill>
                  <a:schemeClr val="accent2">
                    <a:lumMod val="60000"/>
                    <a:lumOff val="40000"/>
                  </a:schemeClr>
                </a:solidFill>
                <a:latin typeface="Cambria" pitchFamily="18" charset="0"/>
              </a:rPr>
              <a:t>RÉGULATION DE LA SÉCRÉTION D’ADH</a:t>
            </a:r>
            <a:endParaRPr lang="fr-FR" sz="3200" b="1" i="1" dirty="0">
              <a:solidFill>
                <a:schemeClr val="accent2">
                  <a:lumMod val="60000"/>
                  <a:lumOff val="40000"/>
                </a:schemeClr>
              </a:solidFill>
              <a:latin typeface="Cambria" pitchFamily="18"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8383" y="1000108"/>
            <a:ext cx="4818671" cy="53349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714348" y="214290"/>
            <a:ext cx="7772400" cy="914400"/>
          </a:xfrm>
        </p:spPr>
        <p:txBody>
          <a:bodyPr/>
          <a:lstStyle/>
          <a:p>
            <a:pPr algn="ctr"/>
            <a:r>
              <a:rPr lang="fr-FR" b="1" i="1" dirty="0" smtClean="0">
                <a:latin typeface="Cambria" pitchFamily="18" charset="0"/>
              </a:rPr>
              <a:t>ÉQUILIBRE HYDRIQUE</a:t>
            </a:r>
            <a:endParaRPr lang="fr-FR" i="1" dirty="0"/>
          </a:p>
        </p:txBody>
      </p:sp>
      <p:pic>
        <p:nvPicPr>
          <p:cNvPr id="5122" name="Picture 2" descr="C:\Users\Toshiba\Desktop\le;vp.png"/>
          <p:cNvPicPr>
            <a:picLocks noGrp="1" noChangeAspect="1" noChangeArrowheads="1"/>
          </p:cNvPicPr>
          <p:nvPr>
            <p:ph idx="4294967295"/>
          </p:nvPr>
        </p:nvPicPr>
        <p:blipFill>
          <a:blip r:embed="rId2"/>
          <a:srcRect/>
          <a:stretch>
            <a:fillRect/>
          </a:stretch>
        </p:blipFill>
        <p:spPr bwMode="auto">
          <a:xfrm>
            <a:off x="1500166" y="2143116"/>
            <a:ext cx="6075368" cy="4486440"/>
          </a:xfrm>
          <a:prstGeom prst="rect">
            <a:avLst/>
          </a:prstGeom>
          <a:noFill/>
        </p:spPr>
      </p:pic>
      <p:sp>
        <p:nvSpPr>
          <p:cNvPr id="5" name="ZoneTexte 4"/>
          <p:cNvSpPr txBox="1"/>
          <p:nvPr/>
        </p:nvSpPr>
        <p:spPr>
          <a:xfrm>
            <a:off x="571472" y="1214422"/>
            <a:ext cx="8072494" cy="523220"/>
          </a:xfrm>
          <a:prstGeom prst="rect">
            <a:avLst/>
          </a:prstGeom>
          <a:noFill/>
        </p:spPr>
        <p:txBody>
          <a:bodyPr wrap="square" rtlCol="0">
            <a:spAutoFit/>
          </a:bodyPr>
          <a:lstStyle/>
          <a:p>
            <a:pPr algn="ctr"/>
            <a:r>
              <a:rPr lang="fr-FR" sz="2800" b="1" i="1" dirty="0" smtClean="0">
                <a:solidFill>
                  <a:schemeClr val="accent2">
                    <a:lumMod val="60000"/>
                    <a:lumOff val="40000"/>
                  </a:schemeClr>
                </a:solidFill>
                <a:latin typeface="Cambria" pitchFamily="18" charset="0"/>
              </a:rPr>
              <a:t>RÉGULATION DE LA SÉCRÉTION D’ADH</a:t>
            </a:r>
            <a:endParaRPr lang="fr-FR" sz="2800" b="1" i="1" dirty="0">
              <a:solidFill>
                <a:schemeClr val="accent2">
                  <a:lumMod val="60000"/>
                  <a:lumOff val="40000"/>
                </a:schemeClr>
              </a:solidFill>
              <a:latin typeface="Cambria" pitchFamily="18" charset="0"/>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714348" y="214290"/>
            <a:ext cx="7772400" cy="914400"/>
          </a:xfrm>
        </p:spPr>
        <p:txBody>
          <a:bodyPr/>
          <a:lstStyle/>
          <a:p>
            <a:pPr algn="ctr"/>
            <a:r>
              <a:rPr lang="fr-FR" b="1" i="1" dirty="0" smtClean="0">
                <a:latin typeface="Cambria" pitchFamily="18" charset="0"/>
              </a:rPr>
              <a:t>ÉQUILIBRE HYDRIQUE</a:t>
            </a:r>
            <a:endParaRPr lang="fr-FR" i="1" dirty="0"/>
          </a:p>
        </p:txBody>
      </p:sp>
      <p:sp>
        <p:nvSpPr>
          <p:cNvPr id="3" name="Espace réservé du contenu 2"/>
          <p:cNvSpPr>
            <a:spLocks noGrp="1"/>
          </p:cNvSpPr>
          <p:nvPr>
            <p:ph idx="4294967295"/>
          </p:nvPr>
        </p:nvSpPr>
        <p:spPr>
          <a:xfrm>
            <a:off x="107504" y="1137098"/>
            <a:ext cx="8858280" cy="5388245"/>
          </a:xfrm>
        </p:spPr>
        <p:txBody>
          <a:bodyPr>
            <a:normAutofit lnSpcReduction="10000"/>
          </a:bodyPr>
          <a:lstStyle/>
          <a:p>
            <a:pPr algn="ctr">
              <a:buNone/>
            </a:pPr>
            <a:r>
              <a:rPr lang="fr-FR" sz="3200" b="1" i="1" dirty="0" smtClean="0">
                <a:solidFill>
                  <a:schemeClr val="tx2">
                    <a:lumMod val="75000"/>
                  </a:schemeClr>
                </a:solidFill>
                <a:latin typeface="Cambria" pitchFamily="18" charset="0"/>
              </a:rPr>
              <a:t>CONCENTRATION DE L’URINE</a:t>
            </a:r>
          </a:p>
          <a:p>
            <a:r>
              <a:rPr lang="fr-FR" sz="2800" i="1" dirty="0" smtClean="0">
                <a:latin typeface="Cambria" pitchFamily="18" charset="0"/>
              </a:rPr>
              <a:t>En présence de taux élevés d'ADH (hémorragie, déshydratation) </a:t>
            </a:r>
          </a:p>
          <a:p>
            <a:endParaRPr lang="fr-FR" sz="2800" i="1" dirty="0">
              <a:latin typeface="Cambria" pitchFamily="18" charset="0"/>
            </a:endParaRPr>
          </a:p>
          <a:p>
            <a:endParaRPr lang="fr-FR" sz="2800" i="1" dirty="0" smtClean="0">
              <a:latin typeface="Cambria" pitchFamily="18" charset="0"/>
            </a:endParaRPr>
          </a:p>
          <a:p>
            <a:pPr lvl="0"/>
            <a:r>
              <a:rPr lang="fr-FR" sz="2800" b="1" i="1" dirty="0" smtClean="0">
                <a:solidFill>
                  <a:schemeClr val="accent2">
                    <a:lumMod val="60000"/>
                    <a:lumOff val="40000"/>
                  </a:schemeClr>
                </a:solidFill>
                <a:latin typeface="Cambria" pitchFamily="18" charset="0"/>
              </a:rPr>
              <a:t>Tube proximal :</a:t>
            </a:r>
            <a:r>
              <a:rPr lang="fr-FR" sz="2800" i="1" dirty="0" smtClean="0">
                <a:solidFill>
                  <a:schemeClr val="accent2">
                    <a:lumMod val="60000"/>
                    <a:lumOff val="40000"/>
                  </a:schemeClr>
                </a:solidFill>
                <a:latin typeface="Cambria" pitchFamily="18" charset="0"/>
              </a:rPr>
              <a:t> </a:t>
            </a:r>
          </a:p>
          <a:p>
            <a:pPr lvl="1"/>
            <a:r>
              <a:rPr lang="fr-FR" sz="2800" i="1" dirty="0" smtClean="0">
                <a:latin typeface="Cambria" pitchFamily="18" charset="0"/>
              </a:rPr>
              <a:t>toujours perméable à l’eau.</a:t>
            </a:r>
          </a:p>
          <a:p>
            <a:pPr lvl="1"/>
            <a:r>
              <a:rPr lang="fr-FR" sz="2800" i="1" dirty="0" smtClean="0">
                <a:latin typeface="Cambria" pitchFamily="18" charset="0"/>
              </a:rPr>
              <a:t>L’osmolarité du filtrat glomérulaire est identique à celle du plasma : 300mOsm/l</a:t>
            </a:r>
          </a:p>
          <a:p>
            <a:pPr lvl="1"/>
            <a:r>
              <a:rPr lang="fr-FR" sz="2800" i="1" dirty="0" smtClean="0">
                <a:latin typeface="Cambria" pitchFamily="18" charset="0"/>
              </a:rPr>
              <a:t>Deux tiers de l’eau filtrée sont réabsorbés </a:t>
            </a:r>
            <a:r>
              <a:rPr lang="fr-FR" sz="2800" b="1" i="1" dirty="0" smtClean="0">
                <a:latin typeface="Cambria" pitchFamily="18" charset="0"/>
              </a:rPr>
              <a:t>iso-osmotiquement</a:t>
            </a:r>
            <a:r>
              <a:rPr lang="fr-FR" sz="2800" i="1" dirty="0" smtClean="0">
                <a:latin typeface="Cambria" pitchFamily="18" charset="0"/>
              </a:rPr>
              <a:t> avec le Na le Cl les HCO3 le glucose…. </a:t>
            </a:r>
            <a:r>
              <a:rPr lang="fr-FR" sz="2800" i="1" dirty="0" err="1" smtClean="0">
                <a:latin typeface="Cambria" pitchFamily="18" charset="0"/>
              </a:rPr>
              <a:t>etc</a:t>
            </a:r>
            <a:endParaRPr lang="fr-FR" sz="2800" i="1" dirty="0" smtClean="0">
              <a:latin typeface="Cambria" pitchFamily="18" charset="0"/>
            </a:endParaRPr>
          </a:p>
          <a:p>
            <a:endParaRPr lang="fr-FR" dirty="0"/>
          </a:p>
        </p:txBody>
      </p:sp>
      <p:sp>
        <p:nvSpPr>
          <p:cNvPr id="4" name="Ellipse 3"/>
          <p:cNvSpPr/>
          <p:nvPr/>
        </p:nvSpPr>
        <p:spPr>
          <a:xfrm>
            <a:off x="2843808" y="2636912"/>
            <a:ext cx="3312368" cy="792088"/>
          </a:xfrm>
          <a:prstGeom prst="ellipse">
            <a:avLst/>
          </a:prstGeom>
          <a:solidFill>
            <a:schemeClr val="accent2">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i="1" dirty="0">
                <a:solidFill>
                  <a:schemeClr val="bg1"/>
                </a:solidFill>
                <a:latin typeface="Cambria" panose="02040503050406030204" pitchFamily="18" charset="0"/>
                <a:ea typeface="Cambria" panose="02040503050406030204" pitchFamily="18" charset="0"/>
              </a:rPr>
              <a:t>N</a:t>
            </a:r>
            <a:r>
              <a:rPr lang="fr-FR" sz="2400" b="1" i="1" dirty="0" smtClean="0">
                <a:solidFill>
                  <a:schemeClr val="bg1"/>
                </a:solidFill>
                <a:latin typeface="Cambria" panose="02040503050406030204" pitchFamily="18" charset="0"/>
                <a:ea typeface="Cambria" panose="02040503050406030204" pitchFamily="18" charset="0"/>
              </a:rPr>
              <a:t>éphrons longs </a:t>
            </a:r>
            <a:endParaRPr lang="fr-FR" sz="2400" b="1" i="1" dirty="0">
              <a:solidFill>
                <a:schemeClr val="bg1"/>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14290"/>
            <a:ext cx="8229600" cy="914400"/>
          </a:xfrm>
        </p:spPr>
        <p:txBody>
          <a:bodyPr/>
          <a:lstStyle/>
          <a:p>
            <a:pPr algn="ctr"/>
            <a:r>
              <a:rPr lang="fr-FR" b="1" i="1" dirty="0" smtClean="0">
                <a:latin typeface="Cambria" pitchFamily="18" charset="0"/>
              </a:rPr>
              <a:t>ÉQUILIBRE HYDRIQUE</a:t>
            </a:r>
            <a:endParaRPr lang="fr-FR" i="1" dirty="0"/>
          </a:p>
        </p:txBody>
      </p:sp>
      <p:sp>
        <p:nvSpPr>
          <p:cNvPr id="3" name="Espace réservé du contenu 2"/>
          <p:cNvSpPr>
            <a:spLocks noGrp="1"/>
          </p:cNvSpPr>
          <p:nvPr>
            <p:ph sz="half" idx="1"/>
          </p:nvPr>
        </p:nvSpPr>
        <p:spPr>
          <a:xfrm>
            <a:off x="0" y="1857340"/>
            <a:ext cx="4217224" cy="5000660"/>
          </a:xfrm>
        </p:spPr>
        <p:txBody>
          <a:bodyPr>
            <a:normAutofit fontScale="77500" lnSpcReduction="20000"/>
          </a:bodyPr>
          <a:lstStyle/>
          <a:p>
            <a:pPr lvl="0"/>
            <a:r>
              <a:rPr lang="fr-FR" b="1" i="1" dirty="0" smtClean="0">
                <a:solidFill>
                  <a:schemeClr val="accent2">
                    <a:lumMod val="60000"/>
                    <a:lumOff val="40000"/>
                  </a:schemeClr>
                </a:solidFill>
                <a:latin typeface="Cambria" pitchFamily="18" charset="0"/>
              </a:rPr>
              <a:t>La branche descendante de l’anse de </a:t>
            </a:r>
            <a:r>
              <a:rPr lang="fr-FR" b="1" i="1" dirty="0" err="1" smtClean="0">
                <a:solidFill>
                  <a:schemeClr val="accent2">
                    <a:lumMod val="60000"/>
                    <a:lumOff val="40000"/>
                  </a:schemeClr>
                </a:solidFill>
                <a:latin typeface="Cambria" pitchFamily="18" charset="0"/>
              </a:rPr>
              <a:t>Henlé</a:t>
            </a:r>
            <a:r>
              <a:rPr lang="fr-FR" b="1" i="1" dirty="0" smtClean="0">
                <a:solidFill>
                  <a:schemeClr val="accent2">
                    <a:lumMod val="60000"/>
                    <a:lumOff val="40000"/>
                  </a:schemeClr>
                </a:solidFill>
                <a:latin typeface="Cambria" pitchFamily="18" charset="0"/>
              </a:rPr>
              <a:t> :</a:t>
            </a:r>
          </a:p>
          <a:p>
            <a:pPr lvl="1"/>
            <a:r>
              <a:rPr lang="fr-FR" sz="2800" i="1" dirty="0" smtClean="0">
                <a:latin typeface="Cambria" pitchFamily="18" charset="0"/>
              </a:rPr>
              <a:t>perméable à l’eau mais pas aux ions.</a:t>
            </a:r>
          </a:p>
          <a:p>
            <a:pPr lvl="0"/>
            <a:endParaRPr lang="fr-FR" i="1" dirty="0" smtClean="0">
              <a:latin typeface="Cambria" pitchFamily="18" charset="0"/>
            </a:endParaRPr>
          </a:p>
          <a:p>
            <a:pPr lvl="0"/>
            <a:r>
              <a:rPr lang="fr-FR" b="1" i="1" dirty="0" smtClean="0">
                <a:solidFill>
                  <a:schemeClr val="accent2">
                    <a:lumMod val="60000"/>
                    <a:lumOff val="40000"/>
                  </a:schemeClr>
                </a:solidFill>
                <a:latin typeface="Cambria" pitchFamily="18" charset="0"/>
              </a:rPr>
              <a:t>Branche ascendante large de l’anse de </a:t>
            </a:r>
            <a:r>
              <a:rPr lang="fr-FR" b="1" i="1" dirty="0" err="1" smtClean="0">
                <a:solidFill>
                  <a:schemeClr val="accent2">
                    <a:lumMod val="60000"/>
                    <a:lumOff val="40000"/>
                  </a:schemeClr>
                </a:solidFill>
                <a:latin typeface="Cambria" pitchFamily="18" charset="0"/>
              </a:rPr>
              <a:t>Henlé</a:t>
            </a:r>
            <a:r>
              <a:rPr lang="fr-FR" b="1" i="1" dirty="0" smtClean="0">
                <a:solidFill>
                  <a:schemeClr val="accent2">
                    <a:lumMod val="60000"/>
                    <a:lumOff val="40000"/>
                  </a:schemeClr>
                </a:solidFill>
                <a:latin typeface="Cambria" pitchFamily="18" charset="0"/>
              </a:rPr>
              <a:t> :</a:t>
            </a:r>
          </a:p>
          <a:p>
            <a:pPr lvl="1"/>
            <a:r>
              <a:rPr lang="fr-FR" sz="2800" i="1" dirty="0" smtClean="0">
                <a:latin typeface="Cambria" pitchFamily="18" charset="0"/>
              </a:rPr>
              <a:t>perméable aux ions mais imperméable à l’eau. </a:t>
            </a:r>
          </a:p>
          <a:p>
            <a:pPr lvl="1"/>
            <a:r>
              <a:rPr lang="fr-FR" sz="2800" i="1" dirty="0" smtClean="0">
                <a:latin typeface="Cambria" pitchFamily="18" charset="0"/>
              </a:rPr>
              <a:t>NaCl est réabsorbé sans eau, le liquide tubulaire est par conséquent dilué. </a:t>
            </a:r>
          </a:p>
          <a:p>
            <a:pPr lvl="1">
              <a:buFont typeface="Wingdings" pitchFamily="2" charset="2"/>
              <a:buChar char="§"/>
            </a:pPr>
            <a:r>
              <a:rPr lang="fr-FR" sz="2800" i="1" dirty="0" smtClean="0">
                <a:latin typeface="Cambria" pitchFamily="18" charset="0"/>
              </a:rPr>
              <a:t>Le liquide quitte la branche ascendante avec une osmolarité de 100mOsm/l</a:t>
            </a:r>
          </a:p>
          <a:p>
            <a:endParaRPr lang="fr-FR" dirty="0"/>
          </a:p>
        </p:txBody>
      </p:sp>
      <p:pic>
        <p:nvPicPr>
          <p:cNvPr id="4098" name="Picture 2" descr="C:\Users\Toshiba\Desktop\kjljkjl.png"/>
          <p:cNvPicPr>
            <a:picLocks noGrp="1" noChangeAspect="1" noChangeArrowheads="1"/>
          </p:cNvPicPr>
          <p:nvPr>
            <p:ph sz="half" idx="2"/>
          </p:nvPr>
        </p:nvPicPr>
        <p:blipFill>
          <a:blip r:embed="rId2"/>
          <a:srcRect/>
          <a:stretch>
            <a:fillRect/>
          </a:stretch>
        </p:blipFill>
        <p:spPr bwMode="auto">
          <a:xfrm>
            <a:off x="4143372" y="2357430"/>
            <a:ext cx="4916490" cy="3510498"/>
          </a:xfrm>
          <a:prstGeom prst="rect">
            <a:avLst/>
          </a:prstGeom>
          <a:noFill/>
        </p:spPr>
      </p:pic>
      <p:sp>
        <p:nvSpPr>
          <p:cNvPr id="6" name="ZoneTexte 5"/>
          <p:cNvSpPr txBox="1"/>
          <p:nvPr/>
        </p:nvSpPr>
        <p:spPr>
          <a:xfrm>
            <a:off x="1714480" y="1000108"/>
            <a:ext cx="5643602" cy="861774"/>
          </a:xfrm>
          <a:prstGeom prst="rect">
            <a:avLst/>
          </a:prstGeom>
          <a:noFill/>
        </p:spPr>
        <p:txBody>
          <a:bodyPr wrap="square" rtlCol="0">
            <a:spAutoFit/>
          </a:bodyPr>
          <a:lstStyle/>
          <a:p>
            <a:pPr algn="ctr"/>
            <a:r>
              <a:rPr lang="fr-FR" sz="3200" b="1" i="1" dirty="0" smtClean="0">
                <a:solidFill>
                  <a:schemeClr val="tx2">
                    <a:lumMod val="75000"/>
                  </a:schemeClr>
                </a:solidFill>
                <a:latin typeface="Cambria" pitchFamily="18" charset="0"/>
              </a:rPr>
              <a:t>CONCENTRATION DE L’URINE</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linds(horizontal)">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928662" y="285728"/>
            <a:ext cx="7772400" cy="914400"/>
          </a:xfrm>
        </p:spPr>
        <p:txBody>
          <a:bodyPr/>
          <a:lstStyle/>
          <a:p>
            <a:pPr algn="ctr"/>
            <a:r>
              <a:rPr lang="fr-FR" b="1" i="1" dirty="0" smtClean="0">
                <a:latin typeface="Cambria" pitchFamily="18" charset="0"/>
              </a:rPr>
              <a:t>ÉQUILIBRE HYDRIQUE</a:t>
            </a:r>
            <a:endParaRPr lang="fr-FR" i="1" dirty="0"/>
          </a:p>
        </p:txBody>
      </p:sp>
      <p:sp>
        <p:nvSpPr>
          <p:cNvPr id="3" name="Espace réservé du contenu 2"/>
          <p:cNvSpPr>
            <a:spLocks noGrp="1"/>
          </p:cNvSpPr>
          <p:nvPr>
            <p:ph idx="4294967295"/>
          </p:nvPr>
        </p:nvSpPr>
        <p:spPr>
          <a:xfrm>
            <a:off x="214282" y="1214422"/>
            <a:ext cx="8786842" cy="5357850"/>
          </a:xfrm>
        </p:spPr>
        <p:txBody>
          <a:bodyPr>
            <a:normAutofit fontScale="85000" lnSpcReduction="10000"/>
          </a:bodyPr>
          <a:lstStyle/>
          <a:p>
            <a:pPr algn="ctr">
              <a:buNone/>
            </a:pPr>
            <a:r>
              <a:rPr lang="fr-FR" sz="3500" b="1" i="1" dirty="0" smtClean="0">
                <a:solidFill>
                  <a:schemeClr val="tx2">
                    <a:lumMod val="75000"/>
                  </a:schemeClr>
                </a:solidFill>
                <a:latin typeface="Cambria" pitchFamily="18" charset="0"/>
              </a:rPr>
              <a:t>CONCENTRATION DE L’URINE</a:t>
            </a:r>
          </a:p>
          <a:p>
            <a:pPr lvl="0"/>
            <a:endParaRPr lang="fr-FR" b="1" i="1" dirty="0" smtClean="0">
              <a:latin typeface="Cambria" pitchFamily="18" charset="0"/>
            </a:endParaRPr>
          </a:p>
          <a:p>
            <a:pPr lvl="1">
              <a:buFont typeface="Wingdings" pitchFamily="2" charset="2"/>
              <a:buChar char="Ø"/>
            </a:pPr>
            <a:r>
              <a:rPr lang="fr-FR" sz="3000" b="1" i="1" dirty="0" smtClean="0">
                <a:solidFill>
                  <a:schemeClr val="accent2">
                    <a:lumMod val="60000"/>
                    <a:lumOff val="40000"/>
                  </a:schemeClr>
                </a:solidFill>
                <a:latin typeface="Cambria" pitchFamily="18" charset="0"/>
              </a:rPr>
              <a:t>Première partie du tube distal</a:t>
            </a:r>
            <a:r>
              <a:rPr lang="fr-FR" sz="3000" b="1" i="1" dirty="0" smtClean="0">
                <a:latin typeface="Cambria" pitchFamily="18" charset="0"/>
              </a:rPr>
              <a:t>  </a:t>
            </a:r>
          </a:p>
          <a:p>
            <a:pPr lvl="2"/>
            <a:r>
              <a:rPr lang="fr-FR" sz="3000" i="1" dirty="0">
                <a:latin typeface="Cambria" pitchFamily="18" charset="0"/>
              </a:rPr>
              <a:t>I</a:t>
            </a:r>
            <a:r>
              <a:rPr lang="fr-FR" sz="3000" i="1" dirty="0" smtClean="0">
                <a:latin typeface="Cambria" pitchFamily="18" charset="0"/>
              </a:rPr>
              <a:t>mperméable à l’eau, </a:t>
            </a:r>
          </a:p>
          <a:p>
            <a:pPr lvl="2"/>
            <a:r>
              <a:rPr lang="fr-FR" sz="3000" i="1" dirty="0">
                <a:latin typeface="Cambria" pitchFamily="18" charset="0"/>
              </a:rPr>
              <a:t>L</a:t>
            </a:r>
            <a:r>
              <a:rPr lang="fr-FR" sz="3000" i="1" dirty="0" smtClean="0">
                <a:latin typeface="Cambria" pitchFamily="18" charset="0"/>
              </a:rPr>
              <a:t>e liquide tubulaire est dilué davantage</a:t>
            </a:r>
            <a:r>
              <a:rPr lang="fr-FR" sz="3200" b="1" i="1" dirty="0" smtClean="0">
                <a:latin typeface="Cambria" pitchFamily="18" charset="0"/>
              </a:rPr>
              <a:t> </a:t>
            </a:r>
            <a:r>
              <a:rPr lang="fr-FR" sz="3200" b="1" i="1" dirty="0">
                <a:latin typeface="Cambria" pitchFamily="18" charset="0"/>
              </a:rPr>
              <a:t>(50mOsm/l).</a:t>
            </a:r>
          </a:p>
          <a:p>
            <a:pPr lvl="2"/>
            <a:endParaRPr lang="fr-FR" sz="3000" i="1" dirty="0" smtClean="0">
              <a:latin typeface="Cambria" pitchFamily="18" charset="0"/>
            </a:endParaRPr>
          </a:p>
          <a:p>
            <a:pPr lvl="2"/>
            <a:endParaRPr lang="fr-FR" sz="3000" i="1" dirty="0" smtClean="0">
              <a:latin typeface="Cambria" pitchFamily="18" charset="0"/>
            </a:endParaRPr>
          </a:p>
          <a:p>
            <a:pPr lvl="1">
              <a:buFont typeface="Wingdings" pitchFamily="2" charset="2"/>
              <a:buChar char="Ø"/>
            </a:pPr>
            <a:r>
              <a:rPr lang="fr-FR" sz="3000" b="1" i="1" dirty="0" smtClean="0">
                <a:solidFill>
                  <a:schemeClr val="accent2">
                    <a:lumMod val="60000"/>
                    <a:lumOff val="40000"/>
                  </a:schemeClr>
                </a:solidFill>
                <a:latin typeface="Cambria" pitchFamily="18" charset="0"/>
              </a:rPr>
              <a:t>Dernière partie du tube distal</a:t>
            </a:r>
            <a:r>
              <a:rPr lang="fr-FR" sz="3000" b="1" i="1" dirty="0" smtClean="0">
                <a:latin typeface="Cambria" pitchFamily="18" charset="0"/>
              </a:rPr>
              <a:t> </a:t>
            </a:r>
          </a:p>
          <a:p>
            <a:pPr lvl="2"/>
            <a:r>
              <a:rPr lang="fr-FR" sz="3000" i="1" dirty="0" smtClean="0">
                <a:latin typeface="Cambria" pitchFamily="18" charset="0"/>
              </a:rPr>
              <a:t>Sa</a:t>
            </a:r>
            <a:r>
              <a:rPr lang="fr-FR" sz="3000" b="1" i="1" dirty="0" smtClean="0">
                <a:latin typeface="Cambria" pitchFamily="18" charset="0"/>
              </a:rPr>
              <a:t> </a:t>
            </a:r>
            <a:r>
              <a:rPr lang="fr-FR" sz="3000" i="1" dirty="0" smtClean="0">
                <a:latin typeface="Cambria" pitchFamily="18" charset="0"/>
              </a:rPr>
              <a:t>perméabilité à l’eau est augmentée par l’ADH.</a:t>
            </a:r>
          </a:p>
          <a:p>
            <a:pPr lvl="2"/>
            <a:r>
              <a:rPr lang="fr-FR" sz="3000" i="1" dirty="0" smtClean="0">
                <a:latin typeface="Cambria" pitchFamily="18" charset="0"/>
              </a:rPr>
              <a:t>L’eau est réabsorbée jusqu’à ce que l’osmolarité du liquide tubulaire soit égale celle du liquide interstitiel environnant : </a:t>
            </a:r>
            <a:r>
              <a:rPr lang="fr-FR" sz="3000" b="1" i="1" dirty="0" smtClean="0">
                <a:latin typeface="Cambria" pitchFamily="18" charset="0"/>
              </a:rPr>
              <a:t>300mOsm/l</a:t>
            </a:r>
            <a:endParaRPr lang="fr-FR" sz="3000" i="1" dirty="0" smtClean="0">
              <a:latin typeface="Cambria" pitchFamily="18" charset="0"/>
            </a:endParaRP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blinds(horizontal)">
                                      <p:cBhvr>
                                        <p:cTn id="18" dur="500"/>
                                        <p:tgtEl>
                                          <p:spTgt spid="3">
                                            <p:txEl>
                                              <p:pRg st="7" end="7"/>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blinds(horizontal)">
                                      <p:cBhvr>
                                        <p:cTn id="21" dur="500"/>
                                        <p:tgtEl>
                                          <p:spTgt spid="3">
                                            <p:txEl>
                                              <p:pRg st="8" end="8"/>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blinds(horizontal)">
                                      <p:cBhvr>
                                        <p:cTn id="2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76672"/>
            <a:ext cx="8229600" cy="914400"/>
          </a:xfrm>
        </p:spPr>
        <p:txBody>
          <a:bodyPr/>
          <a:lstStyle/>
          <a:p>
            <a:pPr algn="ctr"/>
            <a:r>
              <a:rPr lang="fr-FR" b="1" i="1" dirty="0" smtClean="0">
                <a:latin typeface="Cambria" pitchFamily="18" charset="0"/>
              </a:rPr>
              <a:t>ÉQUILIBRE HYDRIQUE</a:t>
            </a:r>
            <a:endParaRPr lang="fr-FR" i="1" dirty="0"/>
          </a:p>
        </p:txBody>
      </p:sp>
      <p:sp>
        <p:nvSpPr>
          <p:cNvPr id="3" name="Espace réservé du contenu 2"/>
          <p:cNvSpPr>
            <a:spLocks noGrp="1"/>
          </p:cNvSpPr>
          <p:nvPr>
            <p:ph sz="half" idx="1"/>
          </p:nvPr>
        </p:nvSpPr>
        <p:spPr>
          <a:xfrm>
            <a:off x="0" y="1770501"/>
            <a:ext cx="5143504" cy="5087499"/>
          </a:xfrm>
        </p:spPr>
        <p:txBody>
          <a:bodyPr>
            <a:normAutofit fontScale="92500" lnSpcReduction="20000"/>
          </a:bodyPr>
          <a:lstStyle/>
          <a:p>
            <a:pPr lvl="1">
              <a:buFont typeface="Wingdings" pitchFamily="2" charset="2"/>
              <a:buChar char="Ø"/>
            </a:pPr>
            <a:r>
              <a:rPr lang="fr-FR" sz="2900" b="1" i="1" dirty="0" smtClean="0">
                <a:solidFill>
                  <a:schemeClr val="accent2">
                    <a:lumMod val="60000"/>
                    <a:lumOff val="40000"/>
                  </a:schemeClr>
                </a:solidFill>
                <a:latin typeface="Cambria" pitchFamily="18" charset="0"/>
              </a:rPr>
              <a:t>Le canal collecteur : </a:t>
            </a:r>
          </a:p>
          <a:p>
            <a:pPr lvl="2"/>
            <a:r>
              <a:rPr lang="fr-FR" sz="2900" i="1" dirty="0" smtClean="0">
                <a:latin typeface="Cambria" pitchFamily="18" charset="0"/>
              </a:rPr>
              <a:t>Sa</a:t>
            </a:r>
            <a:r>
              <a:rPr lang="fr-FR" sz="2900" b="1" i="1" dirty="0" smtClean="0">
                <a:latin typeface="Cambria" pitchFamily="18" charset="0"/>
              </a:rPr>
              <a:t> </a:t>
            </a:r>
            <a:r>
              <a:rPr lang="fr-FR" sz="2900" i="1" dirty="0" smtClean="0">
                <a:latin typeface="Cambria" pitchFamily="18" charset="0"/>
              </a:rPr>
              <a:t>perméabilité à l’eau est augmentée par l’ADH. </a:t>
            </a:r>
          </a:p>
          <a:p>
            <a:pPr lvl="2"/>
            <a:endParaRPr lang="fr-FR" sz="2900" i="1" dirty="0" smtClean="0">
              <a:latin typeface="Cambria" pitchFamily="18" charset="0"/>
            </a:endParaRPr>
          </a:p>
          <a:p>
            <a:pPr lvl="2"/>
            <a:r>
              <a:rPr lang="fr-FR" sz="2900" i="1" dirty="0" smtClean="0">
                <a:latin typeface="Cambria" pitchFamily="18" charset="0"/>
              </a:rPr>
              <a:t>Au fur et à mesure que le liquide tubulaire s’écoule à travers les canaux collecteurs il passe par des zones d’osmolarité croissante: </a:t>
            </a:r>
            <a:r>
              <a:rPr lang="fr-FR" sz="2900" b="1" i="1" dirty="0" smtClean="0">
                <a:latin typeface="Cambria" pitchFamily="18" charset="0"/>
              </a:rPr>
              <a:t>gradient </a:t>
            </a:r>
            <a:r>
              <a:rPr lang="fr-FR" sz="2900" b="1" i="1" dirty="0" err="1" smtClean="0">
                <a:latin typeface="Cambria" pitchFamily="18" charset="0"/>
              </a:rPr>
              <a:t>corticopapillaire</a:t>
            </a:r>
            <a:r>
              <a:rPr lang="fr-FR" sz="2900" i="1" dirty="0">
                <a:latin typeface="Cambria" pitchFamily="18" charset="0"/>
              </a:rPr>
              <a:t> </a:t>
            </a:r>
            <a:r>
              <a:rPr lang="fr-FR" sz="2900" i="1" dirty="0" smtClean="0">
                <a:latin typeface="Cambria" pitchFamily="18" charset="0"/>
              </a:rPr>
              <a:t>créé par le recyclage de l’urée dans la médullaire interne.</a:t>
            </a:r>
          </a:p>
          <a:p>
            <a:endParaRPr lang="fr-FR" dirty="0"/>
          </a:p>
        </p:txBody>
      </p:sp>
      <p:pic>
        <p:nvPicPr>
          <p:cNvPr id="1026" name="Picture 2" descr="C:\Users\Toshiba\Desktop\systeme-urinaire-oiseau-boucle.gif"/>
          <p:cNvPicPr>
            <a:picLocks noGrp="1" noChangeAspect="1" noChangeArrowheads="1"/>
          </p:cNvPicPr>
          <p:nvPr>
            <p:ph sz="half" idx="2"/>
          </p:nvPr>
        </p:nvPicPr>
        <p:blipFill>
          <a:blip r:embed="rId2"/>
          <a:srcRect/>
          <a:stretch>
            <a:fillRect/>
          </a:stretch>
        </p:blipFill>
        <p:spPr bwMode="auto">
          <a:xfrm>
            <a:off x="5214942" y="1928802"/>
            <a:ext cx="3697321" cy="4667711"/>
          </a:xfrm>
          <a:prstGeom prst="rect">
            <a:avLst/>
          </a:prstGeom>
          <a:noFill/>
        </p:spPr>
      </p:pic>
      <p:sp>
        <p:nvSpPr>
          <p:cNvPr id="6" name="Espace réservé du contenu 2"/>
          <p:cNvSpPr txBox="1">
            <a:spLocks/>
          </p:cNvSpPr>
          <p:nvPr/>
        </p:nvSpPr>
        <p:spPr>
          <a:xfrm>
            <a:off x="142876" y="1142984"/>
            <a:ext cx="8858280" cy="571504"/>
          </a:xfrm>
          <a:prstGeom prst="rect">
            <a:avLst/>
          </a:prstGeom>
        </p:spPr>
        <p:txBody>
          <a:bodyPr vert="horz">
            <a:normAutofit/>
          </a:bodyPr>
          <a:lstStyle/>
          <a:p>
            <a:pPr marL="411480" marR="0" lvl="0" indent="-342900" algn="ctr"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fr-FR" sz="2800" b="1" i="1" u="none" strike="noStrike" kern="1200" cap="none" spc="0" normalizeH="0" baseline="0" noProof="0" dirty="0" smtClean="0">
                <a:ln>
                  <a:noFill/>
                </a:ln>
                <a:solidFill>
                  <a:schemeClr val="tx2">
                    <a:lumMod val="75000"/>
                  </a:schemeClr>
                </a:solidFill>
                <a:effectLst/>
                <a:uLnTx/>
                <a:uFillTx/>
                <a:latin typeface="Cambria" pitchFamily="18" charset="0"/>
                <a:ea typeface="+mn-ea"/>
                <a:cs typeface="+mn-cs"/>
              </a:rPr>
              <a:t>CONCENTRATION DE L’URINE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60635"/>
            <a:ext cx="8229600" cy="914400"/>
          </a:xfrm>
        </p:spPr>
        <p:txBody>
          <a:bodyPr/>
          <a:lstStyle/>
          <a:p>
            <a:pPr algn="ctr"/>
            <a:r>
              <a:rPr lang="fr-FR" b="1" i="1" dirty="0" smtClean="0">
                <a:latin typeface="Cambria" pitchFamily="18" charset="0"/>
              </a:rPr>
              <a:t>ÉQUILIBRE HYDRIQUE</a:t>
            </a:r>
            <a:endParaRPr lang="fr-FR" i="1" dirty="0"/>
          </a:p>
        </p:txBody>
      </p:sp>
      <p:sp>
        <p:nvSpPr>
          <p:cNvPr id="5" name="Espace réservé du contenu 4"/>
          <p:cNvSpPr>
            <a:spLocks noGrp="1"/>
          </p:cNvSpPr>
          <p:nvPr>
            <p:ph sz="half" idx="1"/>
          </p:nvPr>
        </p:nvSpPr>
        <p:spPr>
          <a:xfrm>
            <a:off x="178216" y="1772816"/>
            <a:ext cx="4321776" cy="4958011"/>
          </a:xfrm>
        </p:spPr>
        <p:txBody>
          <a:bodyPr>
            <a:normAutofit fontScale="77500" lnSpcReduction="20000"/>
          </a:bodyPr>
          <a:lstStyle/>
          <a:p>
            <a:r>
              <a:rPr lang="fr-FR" i="1" dirty="0" smtClean="0">
                <a:latin typeface="Cambria" panose="02040503050406030204" pitchFamily="18" charset="0"/>
                <a:ea typeface="Cambria" panose="02040503050406030204" pitchFamily="18" charset="0"/>
              </a:rPr>
              <a:t>50% de l’urée filtrée sont réabsorbés passivement dans le TCP.</a:t>
            </a:r>
          </a:p>
          <a:p>
            <a:r>
              <a:rPr lang="fr-FR" i="1" dirty="0" smtClean="0">
                <a:latin typeface="Cambria" panose="02040503050406030204" pitchFamily="18" charset="0"/>
                <a:ea typeface="Cambria" panose="02040503050406030204" pitchFamily="18" charset="0"/>
              </a:rPr>
              <a:t> Les TCD et les canaux collecteurs de la médullaire externe et de la corticale sont imperméables à l’urée qui n’est donc pas réabsorbée par ces segments.</a:t>
            </a:r>
          </a:p>
          <a:p>
            <a:r>
              <a:rPr lang="fr-FR" i="1" dirty="0" smtClean="0">
                <a:latin typeface="Cambria" panose="02040503050406030204" pitchFamily="18" charset="0"/>
                <a:ea typeface="Cambria" panose="02040503050406030204" pitchFamily="18" charset="0"/>
              </a:rPr>
              <a:t>L’ADH augmente la perméabilité à l’urée des canaux collecteurs de la médullaire interne. </a:t>
            </a:r>
          </a:p>
          <a:p>
            <a:r>
              <a:rPr lang="fr-FR" i="1" dirty="0" smtClean="0">
                <a:latin typeface="Cambria" panose="02040503050406030204" pitchFamily="18" charset="0"/>
                <a:ea typeface="Cambria" panose="02040503050406030204" pitchFamily="18" charset="0"/>
              </a:rPr>
              <a:t>L’urée réabsorbée à ce niveau contribue au recyclage de l’urée dans la médullaire créant ainsi le gradient </a:t>
            </a:r>
            <a:r>
              <a:rPr lang="fr-FR" i="1" dirty="0" err="1" smtClean="0">
                <a:latin typeface="Cambria" panose="02040503050406030204" pitchFamily="18" charset="0"/>
                <a:ea typeface="Cambria" panose="02040503050406030204" pitchFamily="18" charset="0"/>
              </a:rPr>
              <a:t>corticopapillaire</a:t>
            </a:r>
            <a:r>
              <a:rPr lang="fr-FR" i="1" dirty="0">
                <a:latin typeface="Cambria" panose="02040503050406030204" pitchFamily="18" charset="0"/>
                <a:ea typeface="Cambria" panose="02040503050406030204" pitchFamily="18" charset="0"/>
              </a:rPr>
              <a:t>.</a:t>
            </a:r>
          </a:p>
        </p:txBody>
      </p:sp>
      <p:pic>
        <p:nvPicPr>
          <p:cNvPr id="3" name="Espace réservé du contenu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76056" y="1903114"/>
            <a:ext cx="3445978" cy="4468311"/>
          </a:xfrm>
        </p:spPr>
      </p:pic>
      <p:sp>
        <p:nvSpPr>
          <p:cNvPr id="6" name="Espace réservé du contenu 2"/>
          <p:cNvSpPr txBox="1">
            <a:spLocks/>
          </p:cNvSpPr>
          <p:nvPr/>
        </p:nvSpPr>
        <p:spPr>
          <a:xfrm>
            <a:off x="178216" y="745280"/>
            <a:ext cx="8858280" cy="571504"/>
          </a:xfrm>
          <a:prstGeom prst="rect">
            <a:avLst/>
          </a:prstGeom>
        </p:spPr>
        <p:txBody>
          <a:bodyPr vert="horz">
            <a:normAutofit/>
          </a:bodyPr>
          <a:lstStyle/>
          <a:p>
            <a:pPr marL="411480" marR="0" lvl="0" indent="-342900" algn="ctr"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fr-FR" sz="2800" b="1" i="1" u="none" strike="noStrike" kern="1200" cap="none" spc="0" normalizeH="0" baseline="0" noProof="0" dirty="0" smtClean="0">
                <a:ln>
                  <a:noFill/>
                </a:ln>
                <a:solidFill>
                  <a:schemeClr val="tx2">
                    <a:lumMod val="75000"/>
                  </a:schemeClr>
                </a:solidFill>
                <a:effectLst/>
                <a:uLnTx/>
                <a:uFillTx/>
                <a:latin typeface="Cambria" pitchFamily="18" charset="0"/>
                <a:ea typeface="+mn-ea"/>
                <a:cs typeface="+mn-cs"/>
              </a:rPr>
              <a:t>CONCENTRATION DE L’URINE</a:t>
            </a:r>
          </a:p>
        </p:txBody>
      </p:sp>
      <p:sp>
        <p:nvSpPr>
          <p:cNvPr id="8" name="ZoneTexte 7"/>
          <p:cNvSpPr txBox="1"/>
          <p:nvPr/>
        </p:nvSpPr>
        <p:spPr>
          <a:xfrm>
            <a:off x="1691680" y="1255098"/>
            <a:ext cx="5832648" cy="800219"/>
          </a:xfrm>
          <a:prstGeom prst="rect">
            <a:avLst/>
          </a:prstGeom>
          <a:noFill/>
        </p:spPr>
        <p:txBody>
          <a:bodyPr wrap="square" rtlCol="0">
            <a:spAutoFit/>
          </a:bodyPr>
          <a:lstStyle/>
          <a:p>
            <a:pPr algn="ctr"/>
            <a:r>
              <a:rPr lang="fr-FR" sz="2800" b="1" i="1" dirty="0" smtClean="0">
                <a:solidFill>
                  <a:schemeClr val="accent2">
                    <a:lumMod val="60000"/>
                    <a:lumOff val="40000"/>
                  </a:schemeClr>
                </a:solidFill>
                <a:latin typeface="Cambria" pitchFamily="18" charset="0"/>
              </a:rPr>
              <a:t>Le </a:t>
            </a:r>
            <a:r>
              <a:rPr lang="fr-FR" sz="2800" b="1" i="1" dirty="0">
                <a:solidFill>
                  <a:schemeClr val="accent2">
                    <a:lumMod val="60000"/>
                    <a:lumOff val="40000"/>
                  </a:schemeClr>
                </a:solidFill>
                <a:latin typeface="Cambria" pitchFamily="18" charset="0"/>
              </a:rPr>
              <a:t>gradient </a:t>
            </a:r>
            <a:r>
              <a:rPr lang="fr-FR" sz="2800" b="1" i="1" dirty="0" err="1">
                <a:solidFill>
                  <a:schemeClr val="accent2">
                    <a:lumMod val="60000"/>
                    <a:lumOff val="40000"/>
                  </a:schemeClr>
                </a:solidFill>
                <a:latin typeface="Cambria" pitchFamily="18" charset="0"/>
              </a:rPr>
              <a:t>corticopapillaire</a:t>
            </a:r>
            <a:endParaRPr lang="fr-FR" sz="2800" i="1" dirty="0">
              <a:solidFill>
                <a:schemeClr val="accent2">
                  <a:lumMod val="60000"/>
                  <a:lumOff val="40000"/>
                </a:schemeClr>
              </a:solidFill>
              <a:latin typeface="Cambria" panose="02040503050406030204" pitchFamily="18" charset="0"/>
              <a:ea typeface="Cambria" panose="02040503050406030204" pitchFamily="18" charset="0"/>
            </a:endParaRPr>
          </a:p>
          <a:p>
            <a:endParaRPr lang="fr-FR" dirty="0"/>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3380" y="1901429"/>
            <a:ext cx="4161888" cy="4622620"/>
          </a:xfrm>
          <a:prstGeom prst="rect">
            <a:avLst/>
          </a:prstGeom>
        </p:spPr>
      </p:pic>
    </p:spTree>
    <p:extLst>
      <p:ext uri="{BB962C8B-B14F-4D97-AF65-F5344CB8AC3E}">
        <p14:creationId xmlns:p14="http://schemas.microsoft.com/office/powerpoint/2010/main" val="429462864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i="1" dirty="0" smtClean="0">
                <a:latin typeface="Cambria" pitchFamily="18" charset="0"/>
              </a:rPr>
              <a:t>ÉQUILIBRE HYDRIQUE</a:t>
            </a:r>
            <a:endParaRPr lang="fr-FR" i="1" dirty="0"/>
          </a:p>
        </p:txBody>
      </p:sp>
      <p:sp>
        <p:nvSpPr>
          <p:cNvPr id="3" name="Espace réservé du contenu 2"/>
          <p:cNvSpPr>
            <a:spLocks noGrp="1"/>
          </p:cNvSpPr>
          <p:nvPr>
            <p:ph sz="half" idx="1"/>
          </p:nvPr>
        </p:nvSpPr>
        <p:spPr>
          <a:xfrm>
            <a:off x="-500098" y="1785926"/>
            <a:ext cx="5857916" cy="4857784"/>
          </a:xfrm>
        </p:spPr>
        <p:txBody>
          <a:bodyPr>
            <a:normAutofit fontScale="62500" lnSpcReduction="20000"/>
          </a:bodyPr>
          <a:lstStyle/>
          <a:p>
            <a:pPr lvl="1">
              <a:buFont typeface="Wingdings" pitchFamily="2" charset="2"/>
              <a:buChar char="Ø"/>
            </a:pPr>
            <a:r>
              <a:rPr lang="fr-FR" sz="4000" b="1" i="1" dirty="0" smtClean="0">
                <a:solidFill>
                  <a:schemeClr val="accent2">
                    <a:lumMod val="60000"/>
                    <a:lumOff val="40000"/>
                  </a:schemeClr>
                </a:solidFill>
                <a:latin typeface="Cambria" pitchFamily="18" charset="0"/>
              </a:rPr>
              <a:t>Le canal collecteur : </a:t>
            </a:r>
          </a:p>
          <a:p>
            <a:pPr lvl="1">
              <a:buFont typeface="Wingdings" pitchFamily="2" charset="2"/>
              <a:buChar char="Ø"/>
            </a:pPr>
            <a:endParaRPr lang="fr-FR" sz="3100" b="1" i="1" dirty="0" smtClean="0">
              <a:solidFill>
                <a:schemeClr val="accent2">
                  <a:lumMod val="60000"/>
                  <a:lumOff val="40000"/>
                </a:schemeClr>
              </a:solidFill>
              <a:latin typeface="Cambria" pitchFamily="18" charset="0"/>
            </a:endParaRPr>
          </a:p>
          <a:p>
            <a:pPr lvl="2"/>
            <a:r>
              <a:rPr lang="fr-FR" sz="3800" i="1" dirty="0" smtClean="0">
                <a:latin typeface="Cambria" pitchFamily="18" charset="0"/>
              </a:rPr>
              <a:t>De l’eau est réabsorbée jusqu’à ce que l’osmolarité du liquide tubulaire soit égale à celle du liquide interstitiel environnant. </a:t>
            </a:r>
          </a:p>
          <a:p>
            <a:pPr lvl="2"/>
            <a:endParaRPr lang="fr-FR" sz="3800" i="1" dirty="0" smtClean="0">
              <a:latin typeface="Cambria" pitchFamily="18" charset="0"/>
            </a:endParaRPr>
          </a:p>
          <a:p>
            <a:pPr lvl="2"/>
            <a:r>
              <a:rPr lang="fr-FR" sz="3800" i="1" dirty="0" smtClean="0">
                <a:latin typeface="Cambria" pitchFamily="18" charset="0"/>
              </a:rPr>
              <a:t>L’osmolarité de l’urine finale égale celle du tournant de l’anse de </a:t>
            </a:r>
            <a:r>
              <a:rPr lang="fr-FR" sz="3800" i="1" dirty="0" err="1" smtClean="0">
                <a:latin typeface="Cambria" pitchFamily="18" charset="0"/>
              </a:rPr>
              <a:t>Henlé</a:t>
            </a:r>
            <a:r>
              <a:rPr lang="fr-FR" sz="3800" i="1" dirty="0" smtClean="0">
                <a:latin typeface="Cambria" pitchFamily="18" charset="0"/>
              </a:rPr>
              <a:t> : </a:t>
            </a:r>
            <a:r>
              <a:rPr lang="fr-FR" sz="3800" b="1" i="1" dirty="0" smtClean="0">
                <a:latin typeface="Cambria" pitchFamily="18" charset="0"/>
              </a:rPr>
              <a:t>1200mOsm/l. </a:t>
            </a:r>
          </a:p>
          <a:p>
            <a:pPr lvl="2"/>
            <a:endParaRPr lang="fr-FR" sz="3800" b="1" i="1" dirty="0" smtClean="0">
              <a:latin typeface="Cambria" pitchFamily="18" charset="0"/>
            </a:endParaRPr>
          </a:p>
          <a:p>
            <a:pPr lvl="2"/>
            <a:r>
              <a:rPr lang="fr-FR" sz="3800" i="1" dirty="0" smtClean="0">
                <a:latin typeface="Cambria" pitchFamily="18" charset="0"/>
              </a:rPr>
              <a:t>En l'absence d'ADH, le tube collecteur est imperméable à l'eau, une urine </a:t>
            </a:r>
            <a:r>
              <a:rPr lang="fr-FR" sz="3800" b="1" i="1" dirty="0" smtClean="0">
                <a:latin typeface="Cambria" pitchFamily="18" charset="0"/>
              </a:rPr>
              <a:t>diluée</a:t>
            </a:r>
            <a:r>
              <a:rPr lang="fr-FR" sz="3800" i="1" dirty="0" smtClean="0">
                <a:latin typeface="Cambria" pitchFamily="18" charset="0"/>
              </a:rPr>
              <a:t> est émise </a:t>
            </a:r>
            <a:r>
              <a:rPr lang="fr-FR" sz="3800" b="1" i="1" dirty="0" smtClean="0">
                <a:latin typeface="Cambria" pitchFamily="18" charset="0"/>
              </a:rPr>
              <a:t>(50mOsm/l).</a:t>
            </a:r>
          </a:p>
          <a:p>
            <a:endParaRPr lang="fr-FR" dirty="0"/>
          </a:p>
        </p:txBody>
      </p:sp>
      <p:pic>
        <p:nvPicPr>
          <p:cNvPr id="1026" name="Picture 2" descr="C:\Users\Toshiba\Desktop\systeme-urinaire-oiseau-boucle.gif"/>
          <p:cNvPicPr>
            <a:picLocks noGrp="1" noChangeAspect="1" noChangeArrowheads="1"/>
          </p:cNvPicPr>
          <p:nvPr>
            <p:ph sz="half" idx="2"/>
          </p:nvPr>
        </p:nvPicPr>
        <p:blipFill>
          <a:blip r:embed="rId2"/>
          <a:srcRect/>
          <a:stretch>
            <a:fillRect/>
          </a:stretch>
        </p:blipFill>
        <p:spPr bwMode="auto">
          <a:xfrm>
            <a:off x="5303835" y="1785926"/>
            <a:ext cx="3697321" cy="4667711"/>
          </a:xfrm>
          <a:prstGeom prst="rect">
            <a:avLst/>
          </a:prstGeom>
          <a:noFill/>
        </p:spPr>
      </p:pic>
      <p:sp>
        <p:nvSpPr>
          <p:cNvPr id="5" name="Espace réservé du contenu 2"/>
          <p:cNvSpPr txBox="1">
            <a:spLocks/>
          </p:cNvSpPr>
          <p:nvPr/>
        </p:nvSpPr>
        <p:spPr>
          <a:xfrm>
            <a:off x="142876" y="1142984"/>
            <a:ext cx="8858280" cy="571504"/>
          </a:xfrm>
          <a:prstGeom prst="rect">
            <a:avLst/>
          </a:prstGeom>
        </p:spPr>
        <p:txBody>
          <a:bodyPr vert="horz">
            <a:normAutofit/>
          </a:bodyPr>
          <a:lstStyle/>
          <a:p>
            <a:pPr marL="411480" marR="0" lvl="0" indent="-342900" algn="ctr"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fr-FR" sz="2800" b="1" i="1" u="none" strike="noStrike" kern="1200" cap="none" spc="0" normalizeH="0" baseline="0" noProof="0" dirty="0" smtClean="0">
                <a:ln>
                  <a:noFill/>
                </a:ln>
                <a:solidFill>
                  <a:schemeClr val="tx2">
                    <a:lumMod val="75000"/>
                  </a:schemeClr>
                </a:solidFill>
                <a:effectLst/>
                <a:uLnTx/>
                <a:uFillTx/>
                <a:latin typeface="Cambria" pitchFamily="18" charset="0"/>
                <a:ea typeface="+mn-ea"/>
                <a:cs typeface="+mn-cs"/>
              </a:rPr>
              <a:t>CONCENTRATION DE L’URINE</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endParaRPr kumimoji="0" lang="fr-FR" sz="26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idx="4294967295"/>
          </p:nvPr>
        </p:nvSpPr>
        <p:spPr>
          <a:xfrm>
            <a:off x="714348" y="285728"/>
            <a:ext cx="7772400" cy="914400"/>
          </a:xfrm>
        </p:spPr>
        <p:txBody>
          <a:bodyPr>
            <a:normAutofit fontScale="90000"/>
          </a:bodyPr>
          <a:lstStyle/>
          <a:p>
            <a:pPr algn="ctr"/>
            <a:r>
              <a:rPr lang="fr-FR" b="1" i="1" dirty="0" smtClean="0">
                <a:solidFill>
                  <a:schemeClr val="accent4">
                    <a:lumMod val="20000"/>
                    <a:lumOff val="80000"/>
                  </a:schemeClr>
                </a:solidFill>
                <a:latin typeface="Cambria" pitchFamily="18" charset="0"/>
              </a:rPr>
              <a:t>L’ÉQUILIBRE   GIBBS-DONNAN</a:t>
            </a:r>
            <a:r>
              <a:rPr lang="fr-FR" dirty="0" smtClean="0">
                <a:solidFill>
                  <a:schemeClr val="accent4">
                    <a:lumMod val="20000"/>
                    <a:lumOff val="80000"/>
                  </a:schemeClr>
                </a:solidFill>
              </a:rPr>
              <a:t/>
            </a:r>
            <a:br>
              <a:rPr lang="fr-FR" dirty="0" smtClean="0">
                <a:solidFill>
                  <a:schemeClr val="accent4">
                    <a:lumMod val="20000"/>
                    <a:lumOff val="80000"/>
                  </a:schemeClr>
                </a:solidFill>
              </a:rPr>
            </a:br>
            <a:endParaRPr lang="fr-FR" dirty="0">
              <a:solidFill>
                <a:schemeClr val="accent4">
                  <a:lumMod val="20000"/>
                  <a:lumOff val="80000"/>
                </a:schemeClr>
              </a:solidFill>
            </a:endParaRPr>
          </a:p>
        </p:txBody>
      </p:sp>
      <p:sp>
        <p:nvSpPr>
          <p:cNvPr id="7" name="Rectangle à coins arrondis 6"/>
          <p:cNvSpPr/>
          <p:nvPr/>
        </p:nvSpPr>
        <p:spPr>
          <a:xfrm>
            <a:off x="2786050" y="1000108"/>
            <a:ext cx="2643206" cy="1000132"/>
          </a:xfrm>
          <a:prstGeom prst="roundRect">
            <a:avLst/>
          </a:prstGeom>
          <a:solidFill>
            <a:schemeClr val="accent2">
              <a:lumMod val="20000"/>
              <a:lumOff val="80000"/>
            </a:schemeClr>
          </a:solidFill>
          <a:ln>
            <a:solidFill>
              <a:schemeClr val="accent2"/>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sz="3200" b="1" dirty="0" smtClean="0">
              <a:latin typeface="Cambria" pitchFamily="18" charset="0"/>
            </a:endParaRPr>
          </a:p>
          <a:p>
            <a:pPr algn="ctr"/>
            <a:endParaRPr lang="fr-FR" sz="3200" b="1" dirty="0" smtClean="0">
              <a:latin typeface="Cambria" pitchFamily="18" charset="0"/>
            </a:endParaRPr>
          </a:p>
          <a:p>
            <a:pPr algn="ctr"/>
            <a:r>
              <a:rPr lang="fr-FR" sz="3200" b="1" dirty="0" smtClean="0">
                <a:latin typeface="Cambria" pitchFamily="18" charset="0"/>
              </a:rPr>
              <a:t>A                         </a:t>
            </a:r>
            <a:r>
              <a:rPr lang="fr-FR" b="1" dirty="0" smtClean="0">
                <a:latin typeface="Cambria" pitchFamily="18" charset="0"/>
              </a:rPr>
              <a:t> 10Na+</a:t>
            </a:r>
          </a:p>
          <a:p>
            <a:pPr algn="ctr"/>
            <a:r>
              <a:rPr lang="fr-FR" b="1" dirty="0" smtClean="0">
                <a:latin typeface="Cambria" pitchFamily="18" charset="0"/>
              </a:rPr>
              <a:t>10Cl-</a:t>
            </a:r>
          </a:p>
          <a:p>
            <a:pPr algn="ctr"/>
            <a:endParaRPr lang="fr-FR" sz="3200" b="1" dirty="0">
              <a:latin typeface="Cambria" pitchFamily="18" charset="0"/>
            </a:endParaRPr>
          </a:p>
          <a:p>
            <a:pPr algn="ctr"/>
            <a:endParaRPr lang="fr-FR" sz="3200" b="1" dirty="0">
              <a:latin typeface="Cambria" pitchFamily="18" charset="0"/>
            </a:endParaRPr>
          </a:p>
        </p:txBody>
      </p:sp>
      <p:sp>
        <p:nvSpPr>
          <p:cNvPr id="9" name="Rectangle à coins arrondis 8"/>
          <p:cNvSpPr/>
          <p:nvPr/>
        </p:nvSpPr>
        <p:spPr>
          <a:xfrm>
            <a:off x="2714612" y="3786190"/>
            <a:ext cx="2714644" cy="1285884"/>
          </a:xfrm>
          <a:prstGeom prst="roundRect">
            <a:avLst/>
          </a:prstGeom>
          <a:solidFill>
            <a:schemeClr val="accent2">
              <a:lumMod val="20000"/>
              <a:lumOff val="80000"/>
            </a:schemeClr>
          </a:solidFill>
          <a:ln>
            <a:solidFill>
              <a:schemeClr val="accent2"/>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800" b="1" dirty="0" smtClean="0">
                <a:latin typeface="Cambria" pitchFamily="18" charset="0"/>
              </a:rPr>
              <a:t>A</a:t>
            </a:r>
          </a:p>
          <a:p>
            <a:pPr algn="ctr"/>
            <a:r>
              <a:rPr lang="fr-FR" b="1" dirty="0" smtClean="0">
                <a:latin typeface="Cambria" pitchFamily="18" charset="0"/>
              </a:rPr>
              <a:t>5Na+ </a:t>
            </a:r>
          </a:p>
          <a:p>
            <a:pPr algn="ctr"/>
            <a:r>
              <a:rPr lang="fr-FR" b="1" dirty="0" smtClean="0">
                <a:latin typeface="Cambria" pitchFamily="18" charset="0"/>
              </a:rPr>
              <a:t>5 Cl-</a:t>
            </a:r>
          </a:p>
          <a:p>
            <a:r>
              <a:rPr lang="fr-FR" b="1" dirty="0">
                <a:latin typeface="Cambria" pitchFamily="18" charset="0"/>
              </a:rPr>
              <a:t> </a:t>
            </a:r>
            <a:r>
              <a:rPr lang="fr-FR" b="1" dirty="0" smtClean="0">
                <a:latin typeface="Cambria" pitchFamily="18" charset="0"/>
              </a:rPr>
              <a:t>                 5 </a:t>
            </a:r>
            <a:r>
              <a:rPr lang="fr-FR" b="1" dirty="0" err="1" smtClean="0">
                <a:latin typeface="Cambria" pitchFamily="18" charset="0"/>
              </a:rPr>
              <a:t>prot</a:t>
            </a:r>
            <a:r>
              <a:rPr lang="fr-FR" b="1" dirty="0" smtClean="0">
                <a:latin typeface="Cambria" pitchFamily="18" charset="0"/>
              </a:rPr>
              <a:t>-       </a:t>
            </a:r>
          </a:p>
        </p:txBody>
      </p:sp>
      <p:sp>
        <p:nvSpPr>
          <p:cNvPr id="10" name="Rectangle à coins arrondis 9"/>
          <p:cNvSpPr/>
          <p:nvPr/>
        </p:nvSpPr>
        <p:spPr>
          <a:xfrm>
            <a:off x="2714612" y="5286388"/>
            <a:ext cx="2714644" cy="1357322"/>
          </a:xfrm>
          <a:prstGeom prst="roundRect">
            <a:avLst/>
          </a:prstGeom>
          <a:solidFill>
            <a:schemeClr val="accent2">
              <a:lumMod val="20000"/>
              <a:lumOff val="80000"/>
            </a:schemeClr>
          </a:solidFill>
          <a:ln>
            <a:solidFill>
              <a:schemeClr val="accent2"/>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800" b="1" dirty="0" smtClean="0">
                <a:latin typeface="Cambria" pitchFamily="18" charset="0"/>
              </a:rPr>
              <a:t>A</a:t>
            </a:r>
          </a:p>
          <a:p>
            <a:pPr algn="ctr"/>
            <a:r>
              <a:rPr lang="fr-FR" b="1" dirty="0" smtClean="0">
                <a:latin typeface="Cambria" pitchFamily="18" charset="0"/>
              </a:rPr>
              <a:t>9Na+</a:t>
            </a:r>
          </a:p>
          <a:p>
            <a:pPr algn="ctr"/>
            <a:r>
              <a:rPr lang="fr-FR" b="1" dirty="0" smtClean="0">
                <a:latin typeface="Cambria" pitchFamily="18" charset="0"/>
              </a:rPr>
              <a:t>4Cl-</a:t>
            </a:r>
          </a:p>
          <a:p>
            <a:r>
              <a:rPr lang="fr-FR" b="1" dirty="0" smtClean="0">
                <a:latin typeface="Cambria" pitchFamily="18" charset="0"/>
              </a:rPr>
              <a:t>                   5prot-             </a:t>
            </a:r>
          </a:p>
        </p:txBody>
      </p:sp>
      <p:sp>
        <p:nvSpPr>
          <p:cNvPr id="21" name="Rectangle à coins arrondis 20"/>
          <p:cNvSpPr/>
          <p:nvPr/>
        </p:nvSpPr>
        <p:spPr>
          <a:xfrm>
            <a:off x="5429256" y="1000108"/>
            <a:ext cx="2643206" cy="1000132"/>
          </a:xfrm>
          <a:prstGeom prst="round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3200" b="1" dirty="0" smtClean="0">
                <a:latin typeface="Cambria" pitchFamily="18" charset="0"/>
              </a:rPr>
              <a:t>B</a:t>
            </a:r>
            <a:endParaRPr lang="fr-FR" dirty="0" smtClean="0"/>
          </a:p>
        </p:txBody>
      </p:sp>
      <p:sp>
        <p:nvSpPr>
          <p:cNvPr id="23" name="Rectangle à coins arrondis 22"/>
          <p:cNvSpPr/>
          <p:nvPr/>
        </p:nvSpPr>
        <p:spPr>
          <a:xfrm>
            <a:off x="5429256" y="5286388"/>
            <a:ext cx="2643206" cy="1357322"/>
          </a:xfrm>
          <a:prstGeom prst="round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3200" b="1" dirty="0" smtClean="0">
                <a:solidFill>
                  <a:schemeClr val="bg1"/>
                </a:solidFill>
                <a:latin typeface="Cambria" pitchFamily="18" charset="0"/>
              </a:rPr>
              <a:t>B</a:t>
            </a:r>
            <a:endParaRPr lang="fr-FR" b="1" dirty="0" smtClean="0">
              <a:solidFill>
                <a:schemeClr val="bg1"/>
              </a:solidFill>
              <a:latin typeface="Cambria" pitchFamily="18" charset="0"/>
            </a:endParaRPr>
          </a:p>
          <a:p>
            <a:pPr algn="ctr"/>
            <a:r>
              <a:rPr lang="fr-FR" b="1" dirty="0" smtClean="0">
                <a:solidFill>
                  <a:schemeClr val="bg1"/>
                </a:solidFill>
                <a:latin typeface="Cambria" pitchFamily="18" charset="0"/>
              </a:rPr>
              <a:t>6Na+</a:t>
            </a:r>
          </a:p>
          <a:p>
            <a:pPr algn="ctr"/>
            <a:r>
              <a:rPr lang="fr-FR" b="1" dirty="0" smtClean="0">
                <a:solidFill>
                  <a:schemeClr val="bg1"/>
                </a:solidFill>
                <a:latin typeface="Cambria" pitchFamily="18" charset="0"/>
              </a:rPr>
              <a:t>6Cl-</a:t>
            </a:r>
            <a:endParaRPr lang="fr-FR" b="1" dirty="0">
              <a:solidFill>
                <a:schemeClr val="bg1"/>
              </a:solidFill>
              <a:latin typeface="Cambria" pitchFamily="18" charset="0"/>
            </a:endParaRPr>
          </a:p>
        </p:txBody>
      </p:sp>
      <p:sp>
        <p:nvSpPr>
          <p:cNvPr id="24" name="Rectangle à coins arrondis 23"/>
          <p:cNvSpPr/>
          <p:nvPr/>
        </p:nvSpPr>
        <p:spPr>
          <a:xfrm>
            <a:off x="5429256" y="3786190"/>
            <a:ext cx="2643206" cy="1285884"/>
          </a:xfrm>
          <a:prstGeom prst="round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3200" b="1" dirty="0" smtClean="0">
                <a:latin typeface="Cambria" pitchFamily="18" charset="0"/>
              </a:rPr>
              <a:t>B</a:t>
            </a:r>
          </a:p>
          <a:p>
            <a:pPr algn="ctr"/>
            <a:r>
              <a:rPr lang="fr-FR" b="1" dirty="0" smtClean="0">
                <a:latin typeface="Cambria" pitchFamily="18" charset="0"/>
              </a:rPr>
              <a:t>5Na+</a:t>
            </a:r>
          </a:p>
          <a:p>
            <a:pPr algn="ctr"/>
            <a:r>
              <a:rPr lang="fr-FR" b="1" dirty="0" smtClean="0">
                <a:latin typeface="Cambria" pitchFamily="18" charset="0"/>
              </a:rPr>
              <a:t>5Cl-</a:t>
            </a:r>
            <a:endParaRPr lang="fr-FR" b="1" dirty="0">
              <a:latin typeface="Cambria" pitchFamily="18" charset="0"/>
            </a:endParaRPr>
          </a:p>
        </p:txBody>
      </p:sp>
      <p:cxnSp>
        <p:nvCxnSpPr>
          <p:cNvPr id="26" name="Connecteur droit 25"/>
          <p:cNvCxnSpPr/>
          <p:nvPr/>
        </p:nvCxnSpPr>
        <p:spPr>
          <a:xfrm rot="5400000">
            <a:off x="5001422" y="1499380"/>
            <a:ext cx="857256" cy="1588"/>
          </a:xfrm>
          <a:prstGeom prst="line">
            <a:avLst/>
          </a:prstGeom>
          <a:ln w="762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rot="5400000">
            <a:off x="4751389" y="4321181"/>
            <a:ext cx="1357322" cy="1588"/>
          </a:xfrm>
          <a:prstGeom prst="line">
            <a:avLst/>
          </a:prstGeom>
          <a:ln w="762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rot="5400000">
            <a:off x="4751389" y="5892817"/>
            <a:ext cx="1357322" cy="1588"/>
          </a:xfrm>
          <a:prstGeom prst="line">
            <a:avLst/>
          </a:prstGeom>
          <a:ln w="762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9" name="Ellipse 28"/>
          <p:cNvSpPr/>
          <p:nvPr/>
        </p:nvSpPr>
        <p:spPr>
          <a:xfrm>
            <a:off x="357158" y="1214422"/>
            <a:ext cx="1857388" cy="64294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b="1" i="1" dirty="0" smtClean="0">
                <a:solidFill>
                  <a:schemeClr val="bg1"/>
                </a:solidFill>
                <a:latin typeface="Cambria" pitchFamily="18" charset="0"/>
              </a:rPr>
              <a:t>Etat initial</a:t>
            </a:r>
            <a:endParaRPr lang="fr-FR" b="1" i="1" dirty="0">
              <a:solidFill>
                <a:schemeClr val="bg1"/>
              </a:solidFill>
              <a:latin typeface="Cambria" pitchFamily="18" charset="0"/>
            </a:endParaRPr>
          </a:p>
        </p:txBody>
      </p:sp>
      <p:sp>
        <p:nvSpPr>
          <p:cNvPr id="30" name="Ellipse 29"/>
          <p:cNvSpPr/>
          <p:nvPr/>
        </p:nvSpPr>
        <p:spPr>
          <a:xfrm>
            <a:off x="214282" y="4214818"/>
            <a:ext cx="2143108" cy="64294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b="1" dirty="0" smtClean="0">
                <a:solidFill>
                  <a:schemeClr val="bg1"/>
                </a:solidFill>
                <a:latin typeface="Cambria" pitchFamily="18" charset="0"/>
              </a:rPr>
              <a:t>Ajout de protéines</a:t>
            </a:r>
            <a:endParaRPr lang="fr-FR" b="1" dirty="0">
              <a:solidFill>
                <a:schemeClr val="bg1"/>
              </a:solidFill>
              <a:latin typeface="Cambria" pitchFamily="18" charset="0"/>
            </a:endParaRPr>
          </a:p>
        </p:txBody>
      </p:sp>
      <p:sp>
        <p:nvSpPr>
          <p:cNvPr id="31" name="Ellipse 30"/>
          <p:cNvSpPr/>
          <p:nvPr/>
        </p:nvSpPr>
        <p:spPr>
          <a:xfrm>
            <a:off x="357158" y="5572140"/>
            <a:ext cx="1928826" cy="64294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b="1" dirty="0" smtClean="0">
                <a:solidFill>
                  <a:schemeClr val="bg1"/>
                </a:solidFill>
                <a:latin typeface="Cambria" pitchFamily="18" charset="0"/>
              </a:rPr>
              <a:t>Gibbs-</a:t>
            </a:r>
            <a:r>
              <a:rPr lang="fr-FR" b="1" dirty="0" err="1" smtClean="0">
                <a:solidFill>
                  <a:schemeClr val="bg1"/>
                </a:solidFill>
                <a:latin typeface="Cambria" pitchFamily="18" charset="0"/>
              </a:rPr>
              <a:t>Donnan</a:t>
            </a:r>
            <a:endParaRPr lang="fr-FR" b="1" dirty="0">
              <a:solidFill>
                <a:schemeClr val="bg1"/>
              </a:solidFill>
              <a:latin typeface="Cambria" pitchFamily="18" charset="0"/>
            </a:endParaRPr>
          </a:p>
        </p:txBody>
      </p:sp>
      <p:sp>
        <p:nvSpPr>
          <p:cNvPr id="15" name="Rectangle à coins arrondis 14"/>
          <p:cNvSpPr/>
          <p:nvPr/>
        </p:nvSpPr>
        <p:spPr>
          <a:xfrm>
            <a:off x="2786050" y="2285992"/>
            <a:ext cx="2643206" cy="1143008"/>
          </a:xfrm>
          <a:prstGeom prst="roundRect">
            <a:avLst/>
          </a:prstGeom>
          <a:solidFill>
            <a:schemeClr val="accent2">
              <a:lumMod val="20000"/>
              <a:lumOff val="80000"/>
            </a:schemeClr>
          </a:solidFill>
          <a:ln>
            <a:solidFill>
              <a:schemeClr val="accent2"/>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sz="3200" b="1" dirty="0" smtClean="0">
              <a:latin typeface="Cambria" pitchFamily="18" charset="0"/>
            </a:endParaRPr>
          </a:p>
          <a:p>
            <a:pPr algn="ctr"/>
            <a:endParaRPr lang="fr-FR" sz="3200" b="1" dirty="0" smtClean="0">
              <a:latin typeface="Cambria" pitchFamily="18" charset="0"/>
            </a:endParaRPr>
          </a:p>
          <a:p>
            <a:pPr algn="ctr"/>
            <a:r>
              <a:rPr lang="fr-FR" sz="3200" b="1" dirty="0" smtClean="0">
                <a:latin typeface="Cambria" pitchFamily="18" charset="0"/>
              </a:rPr>
              <a:t>A                         </a:t>
            </a:r>
            <a:r>
              <a:rPr lang="fr-FR" b="1" dirty="0" smtClean="0">
                <a:latin typeface="Cambria" pitchFamily="18" charset="0"/>
              </a:rPr>
              <a:t>5 Na+</a:t>
            </a:r>
          </a:p>
          <a:p>
            <a:pPr algn="ctr"/>
            <a:r>
              <a:rPr lang="fr-FR" b="1" dirty="0" smtClean="0">
                <a:latin typeface="Cambria" pitchFamily="18" charset="0"/>
              </a:rPr>
              <a:t>5Cl-</a:t>
            </a:r>
          </a:p>
          <a:p>
            <a:pPr algn="ctr"/>
            <a:endParaRPr lang="fr-FR" sz="3200" b="1" dirty="0">
              <a:latin typeface="Cambria" pitchFamily="18" charset="0"/>
            </a:endParaRPr>
          </a:p>
          <a:p>
            <a:pPr algn="ctr"/>
            <a:endParaRPr lang="fr-FR" sz="3200" b="1" dirty="0">
              <a:latin typeface="Cambria" pitchFamily="18" charset="0"/>
            </a:endParaRPr>
          </a:p>
        </p:txBody>
      </p:sp>
      <p:sp>
        <p:nvSpPr>
          <p:cNvPr id="16" name="Rectangle à coins arrondis 15"/>
          <p:cNvSpPr/>
          <p:nvPr/>
        </p:nvSpPr>
        <p:spPr>
          <a:xfrm>
            <a:off x="5429256" y="2285992"/>
            <a:ext cx="2643206" cy="1143008"/>
          </a:xfrm>
          <a:prstGeom prst="round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3200" b="1" dirty="0" smtClean="0">
                <a:latin typeface="Cambria" pitchFamily="18" charset="0"/>
              </a:rPr>
              <a:t>B</a:t>
            </a:r>
            <a:endParaRPr lang="fr-FR" dirty="0" smtClean="0"/>
          </a:p>
          <a:p>
            <a:pPr algn="ctr"/>
            <a:r>
              <a:rPr lang="fr-FR" b="1" dirty="0" smtClean="0">
                <a:solidFill>
                  <a:schemeClr val="bg1"/>
                </a:solidFill>
                <a:latin typeface="Cambria" pitchFamily="18" charset="0"/>
              </a:rPr>
              <a:t>5Na+</a:t>
            </a:r>
          </a:p>
          <a:p>
            <a:pPr algn="ctr"/>
            <a:r>
              <a:rPr lang="fr-FR" b="1" dirty="0" smtClean="0">
                <a:solidFill>
                  <a:schemeClr val="bg1"/>
                </a:solidFill>
                <a:latin typeface="Cambria" pitchFamily="18" charset="0"/>
              </a:rPr>
              <a:t>5Cl-</a:t>
            </a:r>
            <a:endParaRPr lang="fr-FR" b="1" dirty="0">
              <a:solidFill>
                <a:schemeClr val="bg1"/>
              </a:solidFill>
              <a:latin typeface="Cambria" pitchFamily="18" charset="0"/>
            </a:endParaRPr>
          </a:p>
        </p:txBody>
      </p:sp>
      <p:sp>
        <p:nvSpPr>
          <p:cNvPr id="17" name="Ellipse 16"/>
          <p:cNvSpPr/>
          <p:nvPr/>
        </p:nvSpPr>
        <p:spPr>
          <a:xfrm>
            <a:off x="357158" y="2500306"/>
            <a:ext cx="1857388" cy="64294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b="1" i="1" dirty="0" smtClean="0">
                <a:solidFill>
                  <a:schemeClr val="bg1"/>
                </a:solidFill>
                <a:latin typeface="Cambria" pitchFamily="18" charset="0"/>
              </a:rPr>
              <a:t>Equilibre</a:t>
            </a:r>
            <a:endParaRPr lang="fr-FR" b="1" i="1" dirty="0">
              <a:solidFill>
                <a:schemeClr val="bg1"/>
              </a:solidFill>
              <a:latin typeface="Cambria" pitchFamily="18" charset="0"/>
            </a:endParaRPr>
          </a:p>
        </p:txBody>
      </p:sp>
      <p:cxnSp>
        <p:nvCxnSpPr>
          <p:cNvPr id="19" name="Connecteur droit 18"/>
          <p:cNvCxnSpPr/>
          <p:nvPr/>
        </p:nvCxnSpPr>
        <p:spPr>
          <a:xfrm rot="5400000">
            <a:off x="5001422" y="2856702"/>
            <a:ext cx="857256" cy="1588"/>
          </a:xfrm>
          <a:prstGeom prst="line">
            <a:avLst/>
          </a:prstGeom>
          <a:ln w="76200">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21" grpId="0" animBg="1"/>
      <p:bldP spid="23" grpId="0" animBg="1"/>
      <p:bldP spid="24" grpId="0" animBg="1"/>
      <p:bldP spid="15" grpId="0" animBg="1"/>
      <p:bldP spid="16"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714348" y="-24"/>
            <a:ext cx="7772400" cy="9144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1" u="none" strike="noStrike" kern="1200" cap="none" spc="-100" normalizeH="0" baseline="0" noProof="0" dirty="0" smtClean="0">
                <a:ln>
                  <a:noFill/>
                </a:ln>
                <a:solidFill>
                  <a:schemeClr val="tx2">
                    <a:satMod val="200000"/>
                  </a:schemeClr>
                </a:solidFill>
                <a:effectLst/>
                <a:uLnTx/>
                <a:uFillTx/>
                <a:latin typeface="Cambria" pitchFamily="18" charset="0"/>
                <a:ea typeface="+mj-ea"/>
                <a:cs typeface="+mj-cs"/>
              </a:rPr>
              <a:t>ÉQUILIBRE HYDRIQUE</a:t>
            </a:r>
            <a:endParaRPr kumimoji="0" lang="fr-FR" sz="4000" b="0" i="1" u="none" strike="noStrike" kern="1200" cap="none" spc="-100" normalizeH="0" baseline="0" noProof="0" dirty="0">
              <a:ln>
                <a:noFill/>
              </a:ln>
              <a:solidFill>
                <a:schemeClr val="tx2">
                  <a:satMod val="200000"/>
                </a:schemeClr>
              </a:solidFill>
              <a:effectLst/>
              <a:uLnTx/>
              <a:uFillTx/>
              <a:latin typeface="+mj-lt"/>
              <a:ea typeface="+mj-ea"/>
              <a:cs typeface="+mj-cs"/>
            </a:endParaRPr>
          </a:p>
        </p:txBody>
      </p:sp>
      <p:sp>
        <p:nvSpPr>
          <p:cNvPr id="3" name="Espace réservé du contenu 2"/>
          <p:cNvSpPr txBox="1">
            <a:spLocks/>
          </p:cNvSpPr>
          <p:nvPr/>
        </p:nvSpPr>
        <p:spPr>
          <a:xfrm>
            <a:off x="142876" y="642918"/>
            <a:ext cx="8858280" cy="785818"/>
          </a:xfrm>
          <a:prstGeom prst="rect">
            <a:avLst/>
          </a:prstGeom>
        </p:spPr>
        <p:txBody>
          <a:bodyPr vert="horz">
            <a:normAutofit/>
          </a:bodyPr>
          <a:lstStyle/>
          <a:p>
            <a:pPr marL="411480" marR="0" lvl="0" indent="-342900" algn="ctr"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fr-FR" sz="2800" b="1" i="1" u="none" strike="noStrike" kern="1200" cap="none" spc="0" normalizeH="0" baseline="0" noProof="0" dirty="0" smtClean="0">
                <a:ln>
                  <a:noFill/>
                </a:ln>
                <a:solidFill>
                  <a:schemeClr val="tx2">
                    <a:lumMod val="75000"/>
                  </a:schemeClr>
                </a:solidFill>
                <a:effectLst/>
                <a:uLnTx/>
                <a:uFillTx/>
                <a:latin typeface="Cambria" pitchFamily="18" charset="0"/>
                <a:ea typeface="+mn-ea"/>
                <a:cs typeface="+mn-cs"/>
              </a:rPr>
              <a:t>CONCENTRATION DE L’URINE</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endParaRPr kumimoji="0" lang="fr-FR" sz="26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Rectangle à coins arrondis 3"/>
          <p:cNvSpPr/>
          <p:nvPr/>
        </p:nvSpPr>
        <p:spPr>
          <a:xfrm>
            <a:off x="3286116" y="1285860"/>
            <a:ext cx="2786082" cy="500066"/>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i="1" dirty="0" smtClean="0">
                <a:solidFill>
                  <a:schemeClr val="bg1"/>
                </a:solidFill>
                <a:latin typeface="Cambria" pitchFamily="18" charset="0"/>
              </a:rPr>
              <a:t>Privation d’eau </a:t>
            </a:r>
            <a:endParaRPr lang="fr-FR" sz="2400" b="1" i="1" dirty="0">
              <a:solidFill>
                <a:schemeClr val="bg1"/>
              </a:solidFill>
              <a:latin typeface="Cambria" pitchFamily="18" charset="0"/>
            </a:endParaRPr>
          </a:p>
        </p:txBody>
      </p:sp>
      <p:sp>
        <p:nvSpPr>
          <p:cNvPr id="7" name="Rectangle à coins arrondis 6"/>
          <p:cNvSpPr/>
          <p:nvPr/>
        </p:nvSpPr>
        <p:spPr>
          <a:xfrm>
            <a:off x="1714480" y="1928802"/>
            <a:ext cx="5857916" cy="571504"/>
          </a:xfrm>
          <a:prstGeom prst="round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i="1" dirty="0" smtClean="0">
                <a:solidFill>
                  <a:schemeClr val="bg1"/>
                </a:solidFill>
                <a:latin typeface="Cambria" pitchFamily="18" charset="0"/>
              </a:rPr>
              <a:t>Augmentation de l’osmolarité du plasma</a:t>
            </a:r>
            <a:endParaRPr lang="fr-FR" sz="2400" b="1" i="1" dirty="0">
              <a:solidFill>
                <a:schemeClr val="bg1"/>
              </a:solidFill>
              <a:latin typeface="Cambria" pitchFamily="18" charset="0"/>
            </a:endParaRPr>
          </a:p>
        </p:txBody>
      </p:sp>
      <p:sp>
        <p:nvSpPr>
          <p:cNvPr id="8" name="Rectangle à coins arrondis 7"/>
          <p:cNvSpPr/>
          <p:nvPr/>
        </p:nvSpPr>
        <p:spPr>
          <a:xfrm>
            <a:off x="1071538" y="2643182"/>
            <a:ext cx="7286676" cy="571504"/>
          </a:xfrm>
          <a:prstGeom prst="round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i="1" dirty="0" smtClean="0">
                <a:solidFill>
                  <a:schemeClr val="bg1"/>
                </a:solidFill>
                <a:latin typeface="Cambria" pitchFamily="18" charset="0"/>
              </a:rPr>
              <a:t>Stimulation des </a:t>
            </a:r>
            <a:r>
              <a:rPr lang="fr-FR" sz="2400" b="1" i="1" dirty="0" err="1" smtClean="0">
                <a:solidFill>
                  <a:schemeClr val="bg1"/>
                </a:solidFill>
                <a:latin typeface="Cambria" pitchFamily="18" charset="0"/>
              </a:rPr>
              <a:t>osmo</a:t>
            </a:r>
            <a:r>
              <a:rPr lang="fr-FR" sz="2400" b="1" i="1" dirty="0" smtClean="0">
                <a:solidFill>
                  <a:schemeClr val="bg1"/>
                </a:solidFill>
                <a:latin typeface="Cambria" pitchFamily="18" charset="0"/>
              </a:rPr>
              <a:t>-</a:t>
            </a:r>
            <a:r>
              <a:rPr lang="fr-FR" sz="2400" b="1" i="1" dirty="0" err="1" smtClean="0">
                <a:solidFill>
                  <a:schemeClr val="bg1"/>
                </a:solidFill>
                <a:latin typeface="Cambria" pitchFamily="18" charset="0"/>
              </a:rPr>
              <a:t>recepteurs</a:t>
            </a:r>
            <a:r>
              <a:rPr lang="fr-FR" sz="2400" b="1" i="1" dirty="0" smtClean="0">
                <a:solidFill>
                  <a:schemeClr val="bg1"/>
                </a:solidFill>
                <a:latin typeface="Cambria" pitchFamily="18" charset="0"/>
              </a:rPr>
              <a:t> hypothalamiques</a:t>
            </a:r>
            <a:endParaRPr lang="fr-FR" sz="2400" b="1" i="1" dirty="0">
              <a:solidFill>
                <a:schemeClr val="bg1"/>
              </a:solidFill>
              <a:latin typeface="Cambria" pitchFamily="18" charset="0"/>
            </a:endParaRPr>
          </a:p>
        </p:txBody>
      </p:sp>
      <p:sp>
        <p:nvSpPr>
          <p:cNvPr id="9" name="Rectangle à coins arrondis 8"/>
          <p:cNvSpPr/>
          <p:nvPr/>
        </p:nvSpPr>
        <p:spPr>
          <a:xfrm>
            <a:off x="1714480" y="3286124"/>
            <a:ext cx="5857916" cy="571504"/>
          </a:xfrm>
          <a:prstGeom prst="round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i="1" dirty="0" smtClean="0">
                <a:solidFill>
                  <a:schemeClr val="bg1"/>
                </a:solidFill>
                <a:latin typeface="Cambria" pitchFamily="18" charset="0"/>
              </a:rPr>
              <a:t>Sécrétion de l’ADH par la </a:t>
            </a:r>
            <a:r>
              <a:rPr lang="fr-FR" sz="2400" b="1" i="1" dirty="0" err="1" smtClean="0">
                <a:solidFill>
                  <a:schemeClr val="bg1"/>
                </a:solidFill>
                <a:latin typeface="Cambria" pitchFamily="18" charset="0"/>
              </a:rPr>
              <a:t>post-hypophyse</a:t>
            </a:r>
            <a:endParaRPr lang="fr-FR" sz="2400" b="1" i="1" dirty="0">
              <a:solidFill>
                <a:schemeClr val="bg1"/>
              </a:solidFill>
              <a:latin typeface="Cambria" pitchFamily="18" charset="0"/>
            </a:endParaRPr>
          </a:p>
        </p:txBody>
      </p:sp>
      <p:sp>
        <p:nvSpPr>
          <p:cNvPr id="10" name="Rectangle à coins arrondis 9"/>
          <p:cNvSpPr/>
          <p:nvPr/>
        </p:nvSpPr>
        <p:spPr>
          <a:xfrm>
            <a:off x="1714480" y="4000504"/>
            <a:ext cx="5857916" cy="714380"/>
          </a:xfrm>
          <a:prstGeom prst="round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i="1" dirty="0" smtClean="0">
                <a:solidFill>
                  <a:schemeClr val="bg1"/>
                </a:solidFill>
                <a:latin typeface="Cambria" pitchFamily="18" charset="0"/>
              </a:rPr>
              <a:t>Augmentation de la perméabilité à l’eau </a:t>
            </a:r>
          </a:p>
          <a:p>
            <a:pPr algn="ctr"/>
            <a:r>
              <a:rPr lang="fr-FR" sz="2400" b="1" i="1" dirty="0" smtClean="0">
                <a:solidFill>
                  <a:schemeClr val="bg1"/>
                </a:solidFill>
                <a:latin typeface="Cambria" pitchFamily="18" charset="0"/>
              </a:rPr>
              <a:t>(tube distal et canal collecteur)</a:t>
            </a:r>
            <a:endParaRPr lang="fr-FR" sz="2400" b="1" i="1" dirty="0">
              <a:solidFill>
                <a:schemeClr val="bg1"/>
              </a:solidFill>
              <a:latin typeface="Cambria" pitchFamily="18" charset="0"/>
            </a:endParaRPr>
          </a:p>
        </p:txBody>
      </p:sp>
      <p:sp>
        <p:nvSpPr>
          <p:cNvPr id="11" name="Rectangle à coins arrondis 10"/>
          <p:cNvSpPr/>
          <p:nvPr/>
        </p:nvSpPr>
        <p:spPr>
          <a:xfrm>
            <a:off x="3143240" y="4857760"/>
            <a:ext cx="3214710" cy="500066"/>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i="1" dirty="0" smtClean="0">
                <a:solidFill>
                  <a:schemeClr val="bg1"/>
                </a:solidFill>
                <a:latin typeface="Cambria" pitchFamily="18" charset="0"/>
              </a:rPr>
              <a:t>Réabsorption d’eau</a:t>
            </a:r>
            <a:endParaRPr lang="fr-FR" sz="2400" b="1" i="1" dirty="0">
              <a:solidFill>
                <a:schemeClr val="bg1"/>
              </a:solidFill>
              <a:latin typeface="Cambria" pitchFamily="18" charset="0"/>
            </a:endParaRPr>
          </a:p>
        </p:txBody>
      </p:sp>
      <p:sp>
        <p:nvSpPr>
          <p:cNvPr id="12" name="Rectangle à coins arrondis 11"/>
          <p:cNvSpPr/>
          <p:nvPr/>
        </p:nvSpPr>
        <p:spPr>
          <a:xfrm>
            <a:off x="1714480" y="5429264"/>
            <a:ext cx="5857916" cy="714380"/>
          </a:xfrm>
          <a:prstGeom prst="round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i="1" dirty="0" smtClean="0">
                <a:solidFill>
                  <a:schemeClr val="bg1"/>
                </a:solidFill>
                <a:latin typeface="Cambria" pitchFamily="18" charset="0"/>
              </a:rPr>
              <a:t>Augmentation de l’osmolarité de l’urine</a:t>
            </a:r>
          </a:p>
          <a:p>
            <a:pPr algn="ctr"/>
            <a:r>
              <a:rPr lang="fr-FR" sz="2400" b="1" i="1" dirty="0" smtClean="0">
                <a:solidFill>
                  <a:schemeClr val="bg1"/>
                </a:solidFill>
                <a:latin typeface="Cambria" pitchFamily="18" charset="0"/>
              </a:rPr>
              <a:t>Baisse du volume de l’urine</a:t>
            </a:r>
            <a:endParaRPr lang="fr-FR" sz="2400" b="1" i="1" dirty="0">
              <a:solidFill>
                <a:schemeClr val="bg1"/>
              </a:solidFill>
              <a:latin typeface="Cambria" pitchFamily="18" charset="0"/>
            </a:endParaRPr>
          </a:p>
        </p:txBody>
      </p:sp>
      <p:sp>
        <p:nvSpPr>
          <p:cNvPr id="13" name="Rectangle à coins arrondis 12"/>
          <p:cNvSpPr/>
          <p:nvPr/>
        </p:nvSpPr>
        <p:spPr>
          <a:xfrm>
            <a:off x="2000232" y="6215082"/>
            <a:ext cx="5429320" cy="571504"/>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i="1" dirty="0" smtClean="0">
                <a:solidFill>
                  <a:schemeClr val="bg1"/>
                </a:solidFill>
                <a:latin typeface="Cambria" pitchFamily="18" charset="0"/>
              </a:rPr>
              <a:t>Osmolarité plasmatique restaurée</a:t>
            </a:r>
            <a:endParaRPr lang="fr-FR" sz="2400" b="1" i="1" dirty="0">
              <a:solidFill>
                <a:schemeClr val="bg1"/>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785786" y="285728"/>
            <a:ext cx="7772400" cy="9144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1" u="none" strike="noStrike" kern="1200" cap="none" spc="-100" normalizeH="0" baseline="0" noProof="0" dirty="0" smtClean="0">
                <a:ln>
                  <a:noFill/>
                </a:ln>
                <a:solidFill>
                  <a:schemeClr val="tx2">
                    <a:satMod val="200000"/>
                  </a:schemeClr>
                </a:solidFill>
                <a:effectLst/>
                <a:uLnTx/>
                <a:uFillTx/>
                <a:latin typeface="Cambria" pitchFamily="18" charset="0"/>
                <a:ea typeface="+mj-ea"/>
                <a:cs typeface="+mj-cs"/>
              </a:rPr>
              <a:t>ÉQUILIBRE HYDRIQUE</a:t>
            </a:r>
            <a:endParaRPr kumimoji="0" lang="fr-FR" sz="4000" b="0" i="1" u="none" strike="noStrike" kern="1200" cap="none" spc="-100" normalizeH="0" baseline="0" noProof="0" dirty="0">
              <a:ln>
                <a:noFill/>
              </a:ln>
              <a:solidFill>
                <a:schemeClr val="tx2">
                  <a:satMod val="200000"/>
                </a:schemeClr>
              </a:solidFill>
              <a:effectLst/>
              <a:uLnTx/>
              <a:uFillTx/>
              <a:latin typeface="+mj-lt"/>
              <a:ea typeface="+mj-ea"/>
              <a:cs typeface="+mj-cs"/>
            </a:endParaRPr>
          </a:p>
        </p:txBody>
      </p:sp>
      <p:sp>
        <p:nvSpPr>
          <p:cNvPr id="3" name="Espace réservé du contenu 2"/>
          <p:cNvSpPr txBox="1">
            <a:spLocks/>
          </p:cNvSpPr>
          <p:nvPr/>
        </p:nvSpPr>
        <p:spPr>
          <a:xfrm>
            <a:off x="142876" y="1000108"/>
            <a:ext cx="8858280" cy="785818"/>
          </a:xfrm>
          <a:prstGeom prst="rect">
            <a:avLst/>
          </a:prstGeom>
        </p:spPr>
        <p:txBody>
          <a:bodyPr vert="horz">
            <a:normAutofit/>
          </a:bodyPr>
          <a:lstStyle/>
          <a:p>
            <a:pPr marL="411480" marR="0" lvl="0" indent="-342900" algn="ctr"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fr-FR" sz="2800" b="1" i="1" u="none" strike="noStrike" kern="1200" cap="none" spc="0" normalizeH="0" baseline="0" noProof="0" dirty="0" smtClean="0">
                <a:ln>
                  <a:noFill/>
                </a:ln>
                <a:solidFill>
                  <a:schemeClr val="tx2">
                    <a:lumMod val="75000"/>
                  </a:schemeClr>
                </a:solidFill>
                <a:effectLst/>
                <a:uLnTx/>
                <a:uFillTx/>
                <a:latin typeface="Cambria" pitchFamily="18" charset="0"/>
                <a:ea typeface="+mn-ea"/>
                <a:cs typeface="+mn-cs"/>
              </a:rPr>
              <a:t>CONCENTRATION DE L’URINE</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endParaRPr kumimoji="0" lang="fr-FR" sz="26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146" name="Picture 2" descr="C:\Users\Toshiba\Desktop\o,;vpm.png"/>
          <p:cNvPicPr>
            <a:picLocks noChangeAspect="1" noChangeArrowheads="1"/>
          </p:cNvPicPr>
          <p:nvPr/>
        </p:nvPicPr>
        <p:blipFill>
          <a:blip r:embed="rId2"/>
          <a:srcRect/>
          <a:stretch>
            <a:fillRect/>
          </a:stretch>
        </p:blipFill>
        <p:spPr bwMode="auto">
          <a:xfrm>
            <a:off x="1109868" y="1928802"/>
            <a:ext cx="7034032" cy="4378327"/>
          </a:xfrm>
          <a:prstGeom prst="rect">
            <a:avLst/>
          </a:prstGeom>
          <a:noFill/>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714348" y="-24"/>
            <a:ext cx="7772400" cy="9144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1" u="none" strike="noStrike" kern="1200" cap="none" spc="-100" normalizeH="0" baseline="0" noProof="0" dirty="0" smtClean="0">
                <a:ln>
                  <a:noFill/>
                </a:ln>
                <a:solidFill>
                  <a:schemeClr val="tx2">
                    <a:satMod val="200000"/>
                  </a:schemeClr>
                </a:solidFill>
                <a:effectLst/>
                <a:uLnTx/>
                <a:uFillTx/>
                <a:latin typeface="Cambria" pitchFamily="18" charset="0"/>
                <a:ea typeface="+mj-ea"/>
                <a:cs typeface="+mj-cs"/>
              </a:rPr>
              <a:t>ÉQUILIBRE HYDRIQUE</a:t>
            </a:r>
            <a:endParaRPr kumimoji="0" lang="fr-FR" sz="4000" b="0" i="1" u="none" strike="noStrike" kern="1200" cap="none" spc="-100" normalizeH="0" baseline="0" noProof="0" dirty="0">
              <a:ln>
                <a:noFill/>
              </a:ln>
              <a:solidFill>
                <a:schemeClr val="tx2">
                  <a:satMod val="200000"/>
                </a:schemeClr>
              </a:solidFill>
              <a:effectLst/>
              <a:uLnTx/>
              <a:uFillTx/>
              <a:latin typeface="+mj-lt"/>
              <a:ea typeface="+mj-ea"/>
              <a:cs typeface="+mj-cs"/>
            </a:endParaRPr>
          </a:p>
        </p:txBody>
      </p:sp>
      <p:sp>
        <p:nvSpPr>
          <p:cNvPr id="3" name="Espace réservé du contenu 2"/>
          <p:cNvSpPr txBox="1">
            <a:spLocks/>
          </p:cNvSpPr>
          <p:nvPr/>
        </p:nvSpPr>
        <p:spPr>
          <a:xfrm>
            <a:off x="142876" y="642918"/>
            <a:ext cx="8858280" cy="785818"/>
          </a:xfrm>
          <a:prstGeom prst="rect">
            <a:avLst/>
          </a:prstGeom>
        </p:spPr>
        <p:txBody>
          <a:bodyPr vert="horz">
            <a:normAutofit/>
          </a:bodyPr>
          <a:lstStyle/>
          <a:p>
            <a:pPr marL="411480" marR="0" lvl="0" indent="-342900" algn="ctr" defTabSz="914400" rtl="0" eaLnBrk="1" fontAlgn="auto" latinLnBrk="0" hangingPunct="1">
              <a:lnSpc>
                <a:spcPct val="100000"/>
              </a:lnSpc>
              <a:spcBef>
                <a:spcPts val="700"/>
              </a:spcBef>
              <a:spcAft>
                <a:spcPts val="0"/>
              </a:spcAft>
              <a:buClr>
                <a:schemeClr val="tx2"/>
              </a:buClr>
              <a:buSzPct val="95000"/>
              <a:buFont typeface="Wingdings"/>
              <a:buNone/>
              <a:tabLst/>
              <a:defRPr/>
            </a:pPr>
            <a:r>
              <a:rPr lang="fr-FR" sz="2800" b="1" i="1" dirty="0" smtClean="0">
                <a:solidFill>
                  <a:schemeClr val="tx2">
                    <a:lumMod val="75000"/>
                  </a:schemeClr>
                </a:solidFill>
                <a:latin typeface="Cambria" pitchFamily="18" charset="0"/>
              </a:rPr>
              <a:t>DILUTION</a:t>
            </a:r>
            <a:r>
              <a:rPr kumimoji="0" lang="fr-FR" sz="2800" b="1" i="1" u="none" strike="noStrike" kern="1200" cap="none" spc="0" normalizeH="0" baseline="0" noProof="0" dirty="0" smtClean="0">
                <a:ln>
                  <a:noFill/>
                </a:ln>
                <a:solidFill>
                  <a:schemeClr val="tx2">
                    <a:lumMod val="75000"/>
                  </a:schemeClr>
                </a:solidFill>
                <a:effectLst/>
                <a:uLnTx/>
                <a:uFillTx/>
                <a:latin typeface="Cambria" pitchFamily="18" charset="0"/>
                <a:ea typeface="+mn-ea"/>
                <a:cs typeface="+mn-cs"/>
              </a:rPr>
              <a:t> DE L’URINE</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endParaRPr kumimoji="0" lang="fr-FR" sz="26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Rectangle à coins arrondis 3"/>
          <p:cNvSpPr/>
          <p:nvPr/>
        </p:nvSpPr>
        <p:spPr>
          <a:xfrm>
            <a:off x="3286116" y="1285860"/>
            <a:ext cx="2786082" cy="500066"/>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i="1" dirty="0" smtClean="0">
                <a:solidFill>
                  <a:schemeClr val="bg1"/>
                </a:solidFill>
                <a:latin typeface="Cambria" pitchFamily="18" charset="0"/>
              </a:rPr>
              <a:t>Ingestion d’eau </a:t>
            </a:r>
            <a:endParaRPr lang="fr-FR" sz="2400" b="1" i="1" dirty="0">
              <a:solidFill>
                <a:schemeClr val="bg1"/>
              </a:solidFill>
              <a:latin typeface="Cambria" pitchFamily="18" charset="0"/>
            </a:endParaRPr>
          </a:p>
        </p:txBody>
      </p:sp>
      <p:sp>
        <p:nvSpPr>
          <p:cNvPr id="7" name="Rectangle à coins arrondis 6"/>
          <p:cNvSpPr/>
          <p:nvPr/>
        </p:nvSpPr>
        <p:spPr>
          <a:xfrm>
            <a:off x="1714480" y="1928802"/>
            <a:ext cx="5357850" cy="571504"/>
          </a:xfrm>
          <a:prstGeom prst="round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i="1" dirty="0" smtClean="0">
                <a:solidFill>
                  <a:schemeClr val="bg1"/>
                </a:solidFill>
                <a:latin typeface="Cambria" pitchFamily="18" charset="0"/>
              </a:rPr>
              <a:t>Baisse de l’osmolarité du plasma</a:t>
            </a:r>
            <a:endParaRPr lang="fr-FR" sz="2400" b="1" i="1" dirty="0">
              <a:solidFill>
                <a:schemeClr val="bg1"/>
              </a:solidFill>
              <a:latin typeface="Cambria" pitchFamily="18" charset="0"/>
            </a:endParaRPr>
          </a:p>
        </p:txBody>
      </p:sp>
      <p:sp>
        <p:nvSpPr>
          <p:cNvPr id="8" name="Rectangle à coins arrondis 7"/>
          <p:cNvSpPr/>
          <p:nvPr/>
        </p:nvSpPr>
        <p:spPr>
          <a:xfrm>
            <a:off x="1071538" y="2643182"/>
            <a:ext cx="7072362" cy="571504"/>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i="1" dirty="0" err="1" smtClean="0">
                <a:solidFill>
                  <a:schemeClr val="bg1"/>
                </a:solidFill>
                <a:latin typeface="Cambria" pitchFamily="18" charset="0"/>
              </a:rPr>
              <a:t>Inibition</a:t>
            </a:r>
            <a:r>
              <a:rPr lang="fr-FR" sz="2400" b="1" i="1" dirty="0" smtClean="0">
                <a:solidFill>
                  <a:schemeClr val="bg1"/>
                </a:solidFill>
                <a:latin typeface="Cambria" pitchFamily="18" charset="0"/>
              </a:rPr>
              <a:t> des </a:t>
            </a:r>
            <a:r>
              <a:rPr lang="fr-FR" sz="2400" b="1" i="1" dirty="0" err="1" smtClean="0">
                <a:solidFill>
                  <a:schemeClr val="bg1"/>
                </a:solidFill>
                <a:latin typeface="Cambria" pitchFamily="18" charset="0"/>
              </a:rPr>
              <a:t>osmo</a:t>
            </a:r>
            <a:r>
              <a:rPr lang="fr-FR" sz="2400" b="1" i="1" dirty="0" smtClean="0">
                <a:solidFill>
                  <a:schemeClr val="bg1"/>
                </a:solidFill>
                <a:latin typeface="Cambria" pitchFamily="18" charset="0"/>
              </a:rPr>
              <a:t>-</a:t>
            </a:r>
            <a:r>
              <a:rPr lang="fr-FR" sz="2400" b="1" i="1" dirty="0" err="1" smtClean="0">
                <a:solidFill>
                  <a:schemeClr val="bg1"/>
                </a:solidFill>
                <a:latin typeface="Cambria" pitchFamily="18" charset="0"/>
              </a:rPr>
              <a:t>recepteurs</a:t>
            </a:r>
            <a:r>
              <a:rPr lang="fr-FR" sz="2400" b="1" i="1" dirty="0" smtClean="0">
                <a:solidFill>
                  <a:schemeClr val="bg1"/>
                </a:solidFill>
                <a:latin typeface="Cambria" pitchFamily="18" charset="0"/>
              </a:rPr>
              <a:t> hypothalamiques</a:t>
            </a:r>
            <a:endParaRPr lang="fr-FR" sz="2400" b="1" i="1" dirty="0">
              <a:solidFill>
                <a:schemeClr val="bg1"/>
              </a:solidFill>
              <a:latin typeface="Cambria" pitchFamily="18" charset="0"/>
            </a:endParaRPr>
          </a:p>
        </p:txBody>
      </p:sp>
      <p:sp>
        <p:nvSpPr>
          <p:cNvPr id="9" name="Rectangle à coins arrondis 8"/>
          <p:cNvSpPr/>
          <p:nvPr/>
        </p:nvSpPr>
        <p:spPr>
          <a:xfrm>
            <a:off x="1285852" y="3286124"/>
            <a:ext cx="6786610" cy="571504"/>
          </a:xfrm>
          <a:prstGeom prst="round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i="1" dirty="0" smtClean="0">
                <a:solidFill>
                  <a:schemeClr val="bg1"/>
                </a:solidFill>
                <a:latin typeface="Cambria" pitchFamily="18" charset="0"/>
              </a:rPr>
              <a:t>Pas de Sécrétion de l’ADH par la </a:t>
            </a:r>
            <a:r>
              <a:rPr lang="fr-FR" sz="2400" b="1" i="1" dirty="0" err="1" smtClean="0">
                <a:solidFill>
                  <a:schemeClr val="bg1"/>
                </a:solidFill>
                <a:latin typeface="Cambria" pitchFamily="18" charset="0"/>
              </a:rPr>
              <a:t>post-hypophyse</a:t>
            </a:r>
            <a:endParaRPr lang="fr-FR" sz="2400" b="1" i="1" dirty="0">
              <a:solidFill>
                <a:schemeClr val="bg1"/>
              </a:solidFill>
              <a:latin typeface="Cambria" pitchFamily="18" charset="0"/>
            </a:endParaRPr>
          </a:p>
        </p:txBody>
      </p:sp>
      <p:sp>
        <p:nvSpPr>
          <p:cNvPr id="10" name="Rectangle à coins arrondis 9"/>
          <p:cNvSpPr/>
          <p:nvPr/>
        </p:nvSpPr>
        <p:spPr>
          <a:xfrm>
            <a:off x="1714480" y="4000504"/>
            <a:ext cx="5857916" cy="714380"/>
          </a:xfrm>
          <a:prstGeom prst="roundRect">
            <a:avLst/>
          </a:prstGeom>
          <a:solidFill>
            <a:schemeClr val="accent2">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i="1" dirty="0" smtClean="0">
                <a:solidFill>
                  <a:schemeClr val="bg1"/>
                </a:solidFill>
                <a:latin typeface="Cambria" pitchFamily="18" charset="0"/>
              </a:rPr>
              <a:t>Baisse de la perméabilité à l’eau </a:t>
            </a:r>
          </a:p>
          <a:p>
            <a:pPr algn="ctr"/>
            <a:r>
              <a:rPr lang="fr-FR" sz="2400" b="1" i="1" dirty="0" smtClean="0">
                <a:solidFill>
                  <a:schemeClr val="bg1"/>
                </a:solidFill>
                <a:latin typeface="Cambria" pitchFamily="18" charset="0"/>
              </a:rPr>
              <a:t>(tube distal et canal collecteur)</a:t>
            </a:r>
            <a:endParaRPr lang="fr-FR" sz="2400" b="1" i="1" dirty="0">
              <a:solidFill>
                <a:schemeClr val="bg1"/>
              </a:solidFill>
              <a:latin typeface="Cambria" pitchFamily="18" charset="0"/>
            </a:endParaRPr>
          </a:p>
        </p:txBody>
      </p:sp>
      <p:sp>
        <p:nvSpPr>
          <p:cNvPr id="11" name="Rectangle à coins arrondis 10"/>
          <p:cNvSpPr/>
          <p:nvPr/>
        </p:nvSpPr>
        <p:spPr>
          <a:xfrm>
            <a:off x="2000232" y="4857760"/>
            <a:ext cx="5357850" cy="500066"/>
          </a:xfrm>
          <a:prstGeom prst="round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i="1" dirty="0" smtClean="0">
                <a:solidFill>
                  <a:schemeClr val="bg1"/>
                </a:solidFill>
                <a:latin typeface="Cambria" pitchFamily="18" charset="0"/>
              </a:rPr>
              <a:t>Diminution de la réabsorption d’eau</a:t>
            </a:r>
            <a:endParaRPr lang="fr-FR" sz="2400" b="1" i="1" dirty="0">
              <a:solidFill>
                <a:schemeClr val="bg1"/>
              </a:solidFill>
              <a:latin typeface="Cambria" pitchFamily="18" charset="0"/>
            </a:endParaRPr>
          </a:p>
        </p:txBody>
      </p:sp>
      <p:sp>
        <p:nvSpPr>
          <p:cNvPr id="12" name="Rectangle à coins arrondis 11"/>
          <p:cNvSpPr/>
          <p:nvPr/>
        </p:nvSpPr>
        <p:spPr>
          <a:xfrm>
            <a:off x="1714480" y="5429264"/>
            <a:ext cx="5857916" cy="714380"/>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i="1" dirty="0" smtClean="0">
                <a:solidFill>
                  <a:schemeClr val="bg1"/>
                </a:solidFill>
                <a:latin typeface="Cambria" pitchFamily="18" charset="0"/>
              </a:rPr>
              <a:t>Baisse de l’osmolarité de l’urine</a:t>
            </a:r>
          </a:p>
          <a:p>
            <a:pPr algn="ctr"/>
            <a:r>
              <a:rPr lang="fr-FR" sz="2400" b="1" i="1" dirty="0" smtClean="0">
                <a:solidFill>
                  <a:schemeClr val="bg1"/>
                </a:solidFill>
                <a:latin typeface="Cambria" pitchFamily="18" charset="0"/>
              </a:rPr>
              <a:t>augmentation du volume de l’urine</a:t>
            </a:r>
            <a:endParaRPr lang="fr-FR" sz="2400" b="1" i="1" dirty="0">
              <a:solidFill>
                <a:schemeClr val="bg1"/>
              </a:solidFill>
              <a:latin typeface="Cambria" pitchFamily="18" charset="0"/>
            </a:endParaRPr>
          </a:p>
        </p:txBody>
      </p:sp>
      <p:sp>
        <p:nvSpPr>
          <p:cNvPr id="13" name="Rectangle à coins arrondis 12"/>
          <p:cNvSpPr/>
          <p:nvPr/>
        </p:nvSpPr>
        <p:spPr>
          <a:xfrm>
            <a:off x="2000232" y="6215082"/>
            <a:ext cx="5429320" cy="571504"/>
          </a:xfrm>
          <a:prstGeom prst="roundRect">
            <a:avLst/>
          </a:prstGeom>
          <a:solidFill>
            <a:schemeClr val="tx2"/>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i="1" dirty="0" smtClean="0">
                <a:solidFill>
                  <a:schemeClr val="bg1"/>
                </a:solidFill>
                <a:latin typeface="Cambria" pitchFamily="18" charset="0"/>
              </a:rPr>
              <a:t>Osmolarité plasmatique restaurée</a:t>
            </a:r>
            <a:endParaRPr lang="fr-FR" sz="2400" b="1" i="1" dirty="0">
              <a:solidFill>
                <a:schemeClr val="bg1"/>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743377" y="304776"/>
            <a:ext cx="7772400" cy="9144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1" u="none" strike="noStrike" kern="1200" cap="none" spc="-100" normalizeH="0" baseline="0" noProof="0" dirty="0" smtClean="0">
                <a:ln>
                  <a:noFill/>
                </a:ln>
                <a:solidFill>
                  <a:schemeClr val="tx2">
                    <a:satMod val="200000"/>
                  </a:schemeClr>
                </a:solidFill>
                <a:effectLst/>
                <a:uLnTx/>
                <a:uFillTx/>
                <a:latin typeface="Cambria" pitchFamily="18" charset="0"/>
                <a:ea typeface="+mj-ea"/>
                <a:cs typeface="+mj-cs"/>
              </a:rPr>
              <a:t>ÉQUILIBRE HYDRIQUE</a:t>
            </a:r>
            <a:endParaRPr kumimoji="0" lang="fr-FR" sz="4000" b="0" i="1" u="none" strike="noStrike" kern="1200" cap="none" spc="-100" normalizeH="0" baseline="0" noProof="0" dirty="0">
              <a:ln>
                <a:noFill/>
              </a:ln>
              <a:solidFill>
                <a:schemeClr val="tx2">
                  <a:satMod val="200000"/>
                </a:schemeClr>
              </a:solidFill>
              <a:effectLst/>
              <a:uLnTx/>
              <a:uFillTx/>
              <a:latin typeface="+mj-lt"/>
              <a:ea typeface="+mj-ea"/>
              <a:cs typeface="+mj-cs"/>
            </a:endParaRPr>
          </a:p>
        </p:txBody>
      </p:sp>
      <p:sp>
        <p:nvSpPr>
          <p:cNvPr id="3" name="Espace réservé du contenu 2"/>
          <p:cNvSpPr txBox="1">
            <a:spLocks/>
          </p:cNvSpPr>
          <p:nvPr/>
        </p:nvSpPr>
        <p:spPr>
          <a:xfrm>
            <a:off x="0" y="1071546"/>
            <a:ext cx="8858280" cy="785818"/>
          </a:xfrm>
          <a:prstGeom prst="rect">
            <a:avLst/>
          </a:prstGeom>
        </p:spPr>
        <p:txBody>
          <a:bodyPr vert="horz">
            <a:normAutofit/>
          </a:bodyPr>
          <a:lstStyle/>
          <a:p>
            <a:pPr marL="411480" marR="0" lvl="0" indent="-342900" algn="ctr" defTabSz="914400" rtl="0" eaLnBrk="1" fontAlgn="auto" latinLnBrk="0" hangingPunct="1">
              <a:lnSpc>
                <a:spcPct val="100000"/>
              </a:lnSpc>
              <a:spcBef>
                <a:spcPts val="700"/>
              </a:spcBef>
              <a:spcAft>
                <a:spcPts val="0"/>
              </a:spcAft>
              <a:buClr>
                <a:schemeClr val="tx2"/>
              </a:buClr>
              <a:buSzPct val="95000"/>
              <a:buFont typeface="Wingdings"/>
              <a:buNone/>
              <a:tabLst/>
              <a:defRPr/>
            </a:pPr>
            <a:r>
              <a:rPr lang="fr-FR" sz="2800" b="1" i="1" dirty="0" smtClean="0">
                <a:solidFill>
                  <a:schemeClr val="tx2">
                    <a:lumMod val="75000"/>
                  </a:schemeClr>
                </a:solidFill>
                <a:latin typeface="Cambria" pitchFamily="18" charset="0"/>
              </a:rPr>
              <a:t>DILUTION</a:t>
            </a:r>
            <a:r>
              <a:rPr kumimoji="0" lang="fr-FR" sz="2800" b="1" i="1" u="none" strike="noStrike" kern="1200" cap="none" spc="0" normalizeH="0" baseline="0" noProof="0" dirty="0" smtClean="0">
                <a:ln>
                  <a:noFill/>
                </a:ln>
                <a:solidFill>
                  <a:schemeClr val="tx2">
                    <a:lumMod val="75000"/>
                  </a:schemeClr>
                </a:solidFill>
                <a:effectLst/>
                <a:uLnTx/>
                <a:uFillTx/>
                <a:latin typeface="Cambria" pitchFamily="18" charset="0"/>
                <a:ea typeface="+mn-ea"/>
                <a:cs typeface="+mn-cs"/>
              </a:rPr>
              <a:t> DE L’URINE</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endParaRPr kumimoji="0" lang="fr-FR" sz="26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7170" name="Picture 2" descr="C:\Users\Toshiba\Desktop\Sans iojl;p.png"/>
          <p:cNvPicPr>
            <a:picLocks noChangeAspect="1" noChangeArrowheads="1"/>
          </p:cNvPicPr>
          <p:nvPr/>
        </p:nvPicPr>
        <p:blipFill>
          <a:blip r:embed="rId2"/>
          <a:srcRect/>
          <a:stretch>
            <a:fillRect/>
          </a:stretch>
        </p:blipFill>
        <p:spPr bwMode="auto">
          <a:xfrm>
            <a:off x="1006499" y="1928802"/>
            <a:ext cx="7280277" cy="4700950"/>
          </a:xfrm>
          <a:prstGeom prst="rect">
            <a:avLst/>
          </a:prstGeom>
          <a:noFill/>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643042" y="1857364"/>
            <a:ext cx="5929354" cy="2215991"/>
          </a:xfrm>
          <a:prstGeom prst="rect">
            <a:avLst/>
          </a:prstGeom>
          <a:noFill/>
          <a:ln w="38100">
            <a:solidFill>
              <a:schemeClr val="accent2">
                <a:lumMod val="75000"/>
              </a:schemeClr>
            </a:solidFill>
          </a:ln>
        </p:spPr>
        <p:txBody>
          <a:bodyPr wrap="square" rtlCol="0">
            <a:spAutoFit/>
          </a:bodyPr>
          <a:lstStyle/>
          <a:p>
            <a:pPr algn="ctr"/>
            <a:r>
              <a:rPr lang="fr-FR" sz="6000" b="1" i="1" dirty="0" smtClean="0">
                <a:solidFill>
                  <a:schemeClr val="tx2">
                    <a:lumMod val="75000"/>
                  </a:schemeClr>
                </a:solidFill>
                <a:latin typeface="Cambria" pitchFamily="18" charset="0"/>
              </a:rPr>
              <a:t>ÉQUILIBRE ACIDO-BASIQUE</a:t>
            </a:r>
            <a:endParaRPr lang="fr-FR" sz="6000" i="1" dirty="0" smtClean="0">
              <a:solidFill>
                <a:schemeClr val="tx2">
                  <a:lumMod val="75000"/>
                </a:schemeClr>
              </a:solidFill>
              <a:latin typeface="Cambria" pitchFamily="18" charset="0"/>
            </a:endParaRPr>
          </a:p>
          <a:p>
            <a:endParaRPr lang="fr-FR"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683568" y="116632"/>
            <a:ext cx="7772400" cy="914400"/>
          </a:xfrm>
        </p:spPr>
        <p:txBody>
          <a:bodyPr/>
          <a:lstStyle/>
          <a:p>
            <a:pPr algn="ctr"/>
            <a:r>
              <a:rPr lang="fr-FR" b="1" i="1" dirty="0" smtClean="0">
                <a:latin typeface="Cambria" pitchFamily="18" charset="0"/>
              </a:rPr>
              <a:t>ÉQUILIBRE ACIDO-BASIQUE</a:t>
            </a:r>
            <a:r>
              <a:rPr lang="fr-FR" dirty="0" smtClean="0"/>
              <a:t/>
            </a:r>
            <a:br>
              <a:rPr lang="fr-FR" dirty="0" smtClean="0"/>
            </a:br>
            <a:endParaRPr lang="fr-FR" dirty="0"/>
          </a:p>
        </p:txBody>
      </p:sp>
      <p:sp>
        <p:nvSpPr>
          <p:cNvPr id="4" name="Espace réservé du contenu 3"/>
          <p:cNvSpPr>
            <a:spLocks noGrp="1"/>
          </p:cNvSpPr>
          <p:nvPr>
            <p:ph idx="4294967295"/>
          </p:nvPr>
        </p:nvSpPr>
        <p:spPr>
          <a:xfrm>
            <a:off x="251520" y="908720"/>
            <a:ext cx="8424936" cy="5411613"/>
          </a:xfrm>
        </p:spPr>
        <p:txBody>
          <a:bodyPr>
            <a:normAutofit/>
          </a:bodyPr>
          <a:lstStyle/>
          <a:p>
            <a:r>
              <a:rPr lang="fr-FR" sz="2400" i="1" dirty="0" smtClean="0">
                <a:latin typeface="Cambria" panose="02040503050406030204" pitchFamily="18" charset="0"/>
                <a:ea typeface="Cambria" panose="02040503050406030204" pitchFamily="18" charset="0"/>
              </a:rPr>
              <a:t>L’ingestion </a:t>
            </a:r>
            <a:r>
              <a:rPr lang="fr-FR" sz="2400" i="1" dirty="0">
                <a:latin typeface="Cambria" panose="02040503050406030204" pitchFamily="18" charset="0"/>
                <a:ea typeface="Cambria" panose="02040503050406030204" pitchFamily="18" charset="0"/>
              </a:rPr>
              <a:t>et la production d’acides sont plus importantes </a:t>
            </a:r>
            <a:r>
              <a:rPr lang="fr-FR" sz="2400" i="1" dirty="0" smtClean="0">
                <a:latin typeface="Cambria" panose="02040503050406030204" pitchFamily="18" charset="0"/>
                <a:ea typeface="Cambria" panose="02040503050406030204" pitchFamily="18" charset="0"/>
              </a:rPr>
              <a:t>que celles </a:t>
            </a:r>
            <a:r>
              <a:rPr lang="fr-FR" sz="2400" i="1" dirty="0">
                <a:latin typeface="Cambria" panose="02040503050406030204" pitchFamily="18" charset="0"/>
                <a:ea typeface="Cambria" panose="02040503050406030204" pitchFamily="18" charset="0"/>
              </a:rPr>
              <a:t>des bases. Il y a nécessité </a:t>
            </a:r>
            <a:r>
              <a:rPr lang="fr-FR" sz="2400" i="1" dirty="0" smtClean="0">
                <a:latin typeface="Cambria" panose="02040503050406030204" pitchFamily="18" charset="0"/>
                <a:ea typeface="Cambria" panose="02040503050406030204" pitchFamily="18" charset="0"/>
              </a:rPr>
              <a:t>d’excrétion </a:t>
            </a:r>
            <a:r>
              <a:rPr lang="fr-FR" sz="2400" i="1" dirty="0">
                <a:latin typeface="Cambria" panose="02040503050406030204" pitchFamily="18" charset="0"/>
                <a:ea typeface="Cambria" panose="02040503050406030204" pitchFamily="18" charset="0"/>
              </a:rPr>
              <a:t>d’acides </a:t>
            </a:r>
            <a:r>
              <a:rPr lang="fr-FR" sz="2400" i="1" dirty="0" smtClean="0">
                <a:latin typeface="Cambria" panose="02040503050406030204" pitchFamily="18" charset="0"/>
                <a:ea typeface="Cambria" panose="02040503050406030204" pitchFamily="18" charset="0"/>
              </a:rPr>
              <a:t>par l’organisme</a:t>
            </a:r>
            <a:r>
              <a:rPr lang="fr-FR" sz="2400" i="1" dirty="0">
                <a:latin typeface="Cambria" panose="02040503050406030204" pitchFamily="18" charset="0"/>
                <a:ea typeface="Cambria" panose="02040503050406030204" pitchFamily="18" charset="0"/>
              </a:rPr>
              <a:t>.</a:t>
            </a:r>
          </a:p>
          <a:p>
            <a:r>
              <a:rPr lang="fr-FR" sz="2400" i="1" dirty="0">
                <a:latin typeface="Cambria" panose="02040503050406030204" pitchFamily="18" charset="0"/>
                <a:ea typeface="Cambria" panose="02040503050406030204" pitchFamily="18" charset="0"/>
              </a:rPr>
              <a:t>B</a:t>
            </a:r>
            <a:r>
              <a:rPr lang="fr-FR" sz="2400" i="1" dirty="0" smtClean="0">
                <a:latin typeface="Cambria" panose="02040503050406030204" pitchFamily="18" charset="0"/>
                <a:ea typeface="Cambria" panose="02040503050406030204" pitchFamily="18" charset="0"/>
              </a:rPr>
              <a:t>eaucoup d’intermédiaires </a:t>
            </a:r>
            <a:r>
              <a:rPr lang="fr-FR" sz="2400" i="1" dirty="0">
                <a:latin typeface="Cambria" panose="02040503050406030204" pitchFamily="18" charset="0"/>
                <a:ea typeface="Cambria" panose="02040503050406030204" pitchFamily="18" charset="0"/>
              </a:rPr>
              <a:t>métaboliques et </a:t>
            </a:r>
            <a:r>
              <a:rPr lang="fr-FR" sz="2400" i="1" dirty="0" smtClean="0">
                <a:latin typeface="Cambria" panose="02040503050406030204" pitchFamily="18" charset="0"/>
                <a:ea typeface="Cambria" panose="02040503050406030204" pitchFamily="18" charset="0"/>
              </a:rPr>
              <a:t>d’aliments </a:t>
            </a:r>
            <a:r>
              <a:rPr lang="fr-FR" sz="2400" i="1" dirty="0">
                <a:latin typeface="Cambria" panose="02040503050406030204" pitchFamily="18" charset="0"/>
                <a:ea typeface="Cambria" panose="02040503050406030204" pitchFamily="18" charset="0"/>
              </a:rPr>
              <a:t>ingérés </a:t>
            </a:r>
            <a:r>
              <a:rPr lang="fr-FR" sz="2400" i="1" dirty="0" smtClean="0">
                <a:latin typeface="Cambria" panose="02040503050406030204" pitchFamily="18" charset="0"/>
                <a:ea typeface="Cambria" panose="02040503050406030204" pitchFamily="18" charset="0"/>
              </a:rPr>
              <a:t>sont des </a:t>
            </a:r>
            <a:r>
              <a:rPr lang="fr-FR" sz="2400" i="1" dirty="0">
                <a:latin typeface="Cambria" panose="02040503050406030204" pitchFamily="18" charset="0"/>
                <a:ea typeface="Cambria" panose="02040503050406030204" pitchFamily="18" charset="0"/>
              </a:rPr>
              <a:t>acides organiques qui vont s’ioniser et apporter des ions H+.</a:t>
            </a:r>
          </a:p>
          <a:p>
            <a:pPr lvl="1"/>
            <a:r>
              <a:rPr lang="fr-FR" sz="2400" i="1" dirty="0" smtClean="0">
                <a:latin typeface="Cambria" panose="02040503050406030204" pitchFamily="18" charset="0"/>
                <a:ea typeface="Cambria" panose="02040503050406030204" pitchFamily="18" charset="0"/>
              </a:rPr>
              <a:t>ex </a:t>
            </a:r>
            <a:r>
              <a:rPr lang="fr-FR" sz="2400" i="1" dirty="0">
                <a:latin typeface="Cambria" panose="02040503050406030204" pitchFamily="18" charset="0"/>
                <a:ea typeface="Cambria" panose="02040503050406030204" pitchFamily="18" charset="0"/>
              </a:rPr>
              <a:t>: acides aminés, acides gras, produits du métabolisme </a:t>
            </a:r>
            <a:r>
              <a:rPr lang="fr-FR" sz="2400" i="1" dirty="0" smtClean="0">
                <a:latin typeface="Cambria" panose="02040503050406030204" pitchFamily="18" charset="0"/>
                <a:ea typeface="Cambria" panose="02040503050406030204" pitchFamily="18" charset="0"/>
              </a:rPr>
              <a:t>anaérobique.</a:t>
            </a:r>
            <a:endParaRPr lang="fr-FR" sz="2400" i="1" dirty="0">
              <a:latin typeface="Cambria" panose="02040503050406030204" pitchFamily="18" charset="0"/>
              <a:ea typeface="Cambria" panose="02040503050406030204" pitchFamily="18" charset="0"/>
            </a:endParaRPr>
          </a:p>
          <a:p>
            <a:r>
              <a:rPr lang="fr-FR" sz="2400" i="1" dirty="0" smtClean="0">
                <a:latin typeface="Cambria" panose="02040503050406030204" pitchFamily="18" charset="0"/>
                <a:ea typeface="Cambria" panose="02040503050406030204" pitchFamily="18" charset="0"/>
              </a:rPr>
              <a:t>La </a:t>
            </a:r>
            <a:r>
              <a:rPr lang="fr-FR" sz="2400" i="1" dirty="0">
                <a:latin typeface="Cambria" panose="02040503050406030204" pitchFamily="18" charset="0"/>
                <a:ea typeface="Cambria" panose="02040503050406030204" pitchFamily="18" charset="0"/>
              </a:rPr>
              <a:t>source la plus importante d’acide est la production de CO</a:t>
            </a:r>
            <a:r>
              <a:rPr lang="fr-FR" sz="1800" b="1" i="1" dirty="0">
                <a:latin typeface="Cambria" panose="02040503050406030204" pitchFamily="18" charset="0"/>
                <a:ea typeface="Cambria" panose="02040503050406030204" pitchFamily="18" charset="0"/>
              </a:rPr>
              <a:t>2</a:t>
            </a:r>
            <a:r>
              <a:rPr lang="fr-FR" sz="2400" i="1" dirty="0">
                <a:latin typeface="Cambria" panose="02040503050406030204" pitchFamily="18" charset="0"/>
                <a:ea typeface="Cambria" panose="02040503050406030204" pitchFamily="18" charset="0"/>
              </a:rPr>
              <a:t> liée </a:t>
            </a:r>
            <a:r>
              <a:rPr lang="fr-FR" sz="2400" i="1" dirty="0" smtClean="0">
                <a:latin typeface="Cambria" panose="02040503050406030204" pitchFamily="18" charset="0"/>
                <a:ea typeface="Cambria" panose="02040503050406030204" pitchFamily="18" charset="0"/>
              </a:rPr>
              <a:t>au métabolisme </a:t>
            </a:r>
            <a:r>
              <a:rPr lang="fr-FR" sz="2400" i="1" dirty="0">
                <a:latin typeface="Cambria" panose="02040503050406030204" pitchFamily="18" charset="0"/>
                <a:ea typeface="Cambria" panose="02040503050406030204" pitchFamily="18" charset="0"/>
              </a:rPr>
              <a:t>aérobie. </a:t>
            </a:r>
            <a:endParaRPr lang="fr-FR" sz="2400" i="1" dirty="0" smtClean="0">
              <a:latin typeface="Cambria" panose="02040503050406030204" pitchFamily="18" charset="0"/>
              <a:ea typeface="Cambria" panose="02040503050406030204" pitchFamily="18" charset="0"/>
            </a:endParaRPr>
          </a:p>
          <a:p>
            <a:r>
              <a:rPr lang="fr-FR" sz="2400" i="1" dirty="0">
                <a:latin typeface="Cambria" panose="02040503050406030204" pitchFamily="18" charset="0"/>
                <a:ea typeface="Cambria" panose="02040503050406030204" pitchFamily="18" charset="0"/>
              </a:rPr>
              <a:t>L</a:t>
            </a:r>
            <a:r>
              <a:rPr lang="fr-FR" sz="2400" i="1" dirty="0" smtClean="0">
                <a:latin typeface="Cambria" panose="02040503050406030204" pitchFamily="18" charset="0"/>
                <a:ea typeface="Cambria" panose="02040503050406030204" pitchFamily="18" charset="0"/>
              </a:rPr>
              <a:t>e </a:t>
            </a:r>
            <a:r>
              <a:rPr lang="fr-FR" sz="2400" i="1" dirty="0">
                <a:latin typeface="Cambria" panose="02040503050406030204" pitchFamily="18" charset="0"/>
                <a:ea typeface="Cambria" panose="02040503050406030204" pitchFamily="18" charset="0"/>
              </a:rPr>
              <a:t>CO</a:t>
            </a:r>
            <a:r>
              <a:rPr lang="fr-FR" sz="1600" i="1" dirty="0">
                <a:latin typeface="Cambria" panose="02040503050406030204" pitchFamily="18" charset="0"/>
                <a:ea typeface="Cambria" panose="02040503050406030204" pitchFamily="18" charset="0"/>
              </a:rPr>
              <a:t>2 </a:t>
            </a:r>
            <a:r>
              <a:rPr lang="fr-FR" sz="2400" i="1" dirty="0">
                <a:latin typeface="Cambria" panose="02040503050406030204" pitchFamily="18" charset="0"/>
                <a:ea typeface="Cambria" panose="02040503050406030204" pitchFamily="18" charset="0"/>
              </a:rPr>
              <a:t>se combine avec l’eau </a:t>
            </a:r>
            <a:r>
              <a:rPr lang="fr-FR" sz="2400" i="1" dirty="0" smtClean="0">
                <a:latin typeface="Cambria" panose="02040503050406030204" pitchFamily="18" charset="0"/>
                <a:ea typeface="Cambria" panose="02040503050406030204" pitchFamily="18" charset="0"/>
              </a:rPr>
              <a:t>pour former </a:t>
            </a:r>
            <a:r>
              <a:rPr lang="fr-FR" sz="2400" i="1" dirty="0">
                <a:latin typeface="Cambria" panose="02040503050406030204" pitchFamily="18" charset="0"/>
                <a:ea typeface="Cambria" panose="02040503050406030204" pitchFamily="18" charset="0"/>
              </a:rPr>
              <a:t>de l’acide carbonique, </a:t>
            </a:r>
            <a:r>
              <a:rPr lang="fr-FR" sz="2400" i="1" dirty="0" smtClean="0">
                <a:latin typeface="Cambria" panose="02040503050406030204" pitchFamily="18" charset="0"/>
                <a:ea typeface="Cambria" panose="02040503050406030204" pitchFamily="18" charset="0"/>
              </a:rPr>
              <a:t>H</a:t>
            </a:r>
            <a:r>
              <a:rPr lang="fr-FR" sz="1800" i="1" dirty="0" smtClean="0">
                <a:latin typeface="Cambria" panose="02040503050406030204" pitchFamily="18" charset="0"/>
                <a:ea typeface="Cambria" panose="02040503050406030204" pitchFamily="18" charset="0"/>
              </a:rPr>
              <a:t>2</a:t>
            </a:r>
            <a:r>
              <a:rPr lang="fr-FR" sz="2400" i="1" dirty="0" smtClean="0">
                <a:latin typeface="Cambria" panose="02040503050406030204" pitchFamily="18" charset="0"/>
                <a:ea typeface="Cambria" panose="02040503050406030204" pitchFamily="18" charset="0"/>
              </a:rPr>
              <a:t>CO</a:t>
            </a:r>
            <a:r>
              <a:rPr lang="fr-FR" sz="1800" i="1" dirty="0" smtClean="0">
                <a:latin typeface="Cambria" panose="02040503050406030204" pitchFamily="18" charset="0"/>
                <a:ea typeface="Cambria" panose="02040503050406030204" pitchFamily="18" charset="0"/>
              </a:rPr>
              <a:t>3</a:t>
            </a:r>
          </a:p>
          <a:p>
            <a:endParaRPr lang="fr-FR" sz="2200" i="1" dirty="0">
              <a:latin typeface="Cambria" panose="02040503050406030204" pitchFamily="18" charset="0"/>
              <a:ea typeface="Cambria" panose="02040503050406030204" pitchFamily="18" charset="0"/>
            </a:endParaRPr>
          </a:p>
          <a:p>
            <a:endParaRPr lang="fr-FR" sz="2200" i="1" dirty="0">
              <a:latin typeface="Cambria" panose="02040503050406030204" pitchFamily="18" charset="0"/>
              <a:ea typeface="Cambria" panose="02040503050406030204" pitchFamily="18" charset="0"/>
            </a:endParaRPr>
          </a:p>
        </p:txBody>
      </p:sp>
      <p:sp>
        <p:nvSpPr>
          <p:cNvPr id="8" name="Rectangle à coins arrondis 7"/>
          <p:cNvSpPr/>
          <p:nvPr/>
        </p:nvSpPr>
        <p:spPr>
          <a:xfrm>
            <a:off x="1979712" y="5805264"/>
            <a:ext cx="5572164" cy="857256"/>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i="1" dirty="0" smtClean="0">
                <a:solidFill>
                  <a:schemeClr val="bg1"/>
                </a:solidFill>
                <a:latin typeface="Cambria" pitchFamily="18" charset="0"/>
              </a:rPr>
              <a:t>CO2 + H2O              H2CO3               H+ + HCO3-</a:t>
            </a:r>
            <a:endParaRPr lang="fr-FR" sz="2000" b="1" dirty="0">
              <a:solidFill>
                <a:schemeClr val="bg1"/>
              </a:solidFill>
            </a:endParaRPr>
          </a:p>
        </p:txBody>
      </p:sp>
      <p:cxnSp>
        <p:nvCxnSpPr>
          <p:cNvPr id="9" name="Connecteur droit avec flèche 8"/>
          <p:cNvCxnSpPr/>
          <p:nvPr/>
        </p:nvCxnSpPr>
        <p:spPr>
          <a:xfrm>
            <a:off x="3563888" y="6233892"/>
            <a:ext cx="714380" cy="1588"/>
          </a:xfrm>
          <a:prstGeom prst="straightConnector1">
            <a:avLst/>
          </a:prstGeom>
          <a:ln w="381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5144641" y="6233892"/>
            <a:ext cx="714380" cy="1588"/>
          </a:xfrm>
          <a:prstGeom prst="straightConnector1">
            <a:avLst/>
          </a:prstGeom>
          <a:ln w="381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Ellipse 10"/>
          <p:cNvSpPr/>
          <p:nvPr/>
        </p:nvSpPr>
        <p:spPr>
          <a:xfrm>
            <a:off x="6516216" y="5393022"/>
            <a:ext cx="2372283" cy="732270"/>
          </a:xfrm>
          <a:prstGeom prst="ellipse">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i="1" dirty="0" err="1" smtClean="0">
                <a:solidFill>
                  <a:schemeClr val="bg1"/>
                </a:solidFill>
                <a:latin typeface="Cambria" panose="02040503050406030204" pitchFamily="18" charset="0"/>
                <a:ea typeface="Cambria" panose="02040503050406030204" pitchFamily="18" charset="0"/>
              </a:rPr>
              <a:t>Anhydrase</a:t>
            </a:r>
            <a:r>
              <a:rPr lang="fr-FR" b="1" i="1" dirty="0" smtClean="0">
                <a:solidFill>
                  <a:schemeClr val="bg1"/>
                </a:solidFill>
                <a:latin typeface="Cambria" panose="02040503050406030204" pitchFamily="18" charset="0"/>
                <a:ea typeface="Cambria" panose="02040503050406030204" pitchFamily="18" charset="0"/>
              </a:rPr>
              <a:t> </a:t>
            </a:r>
            <a:r>
              <a:rPr lang="fr-FR" b="1" i="1" dirty="0" smtClean="0">
                <a:solidFill>
                  <a:schemeClr val="bg1"/>
                </a:solidFill>
                <a:latin typeface="Cambria" panose="02040503050406030204" pitchFamily="18" charset="0"/>
                <a:ea typeface="Cambria" panose="02040503050406030204" pitchFamily="18" charset="0"/>
              </a:rPr>
              <a:t>carbonique</a:t>
            </a:r>
            <a:endParaRPr lang="fr-FR" b="1" i="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4815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linds(horizontal)">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blinds(horizontal)">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blinds(horizontal)">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928662" y="214290"/>
            <a:ext cx="7772400" cy="914400"/>
          </a:xfrm>
        </p:spPr>
        <p:txBody>
          <a:bodyPr/>
          <a:lstStyle/>
          <a:p>
            <a:pPr algn="ctr"/>
            <a:r>
              <a:rPr lang="fr-FR" b="1" i="1" dirty="0" smtClean="0">
                <a:latin typeface="Cambria" pitchFamily="18" charset="0"/>
              </a:rPr>
              <a:t>ÉQUILIBRE ACIDO-BASIQUE</a:t>
            </a:r>
            <a:r>
              <a:rPr lang="fr-FR" dirty="0" smtClean="0"/>
              <a:t/>
            </a:r>
            <a:br>
              <a:rPr lang="fr-FR" dirty="0" smtClean="0"/>
            </a:br>
            <a:endParaRPr lang="fr-FR" dirty="0"/>
          </a:p>
        </p:txBody>
      </p:sp>
      <p:sp>
        <p:nvSpPr>
          <p:cNvPr id="5" name="Espace réservé du contenu 4"/>
          <p:cNvSpPr>
            <a:spLocks noGrp="1"/>
          </p:cNvSpPr>
          <p:nvPr>
            <p:ph idx="4294967295"/>
          </p:nvPr>
        </p:nvSpPr>
        <p:spPr>
          <a:xfrm>
            <a:off x="142844" y="1071546"/>
            <a:ext cx="8929718" cy="5284804"/>
          </a:xfrm>
        </p:spPr>
        <p:txBody>
          <a:bodyPr>
            <a:normAutofit/>
          </a:bodyPr>
          <a:lstStyle/>
          <a:p>
            <a:endParaRPr lang="fr-FR" sz="2800" i="1" dirty="0" smtClean="0">
              <a:latin typeface="Cambria" pitchFamily="18" charset="0"/>
            </a:endParaRPr>
          </a:p>
          <a:p>
            <a:r>
              <a:rPr lang="fr-FR" sz="2800" i="1" dirty="0" smtClean="0">
                <a:latin typeface="Cambria" pitchFamily="18" charset="0"/>
              </a:rPr>
              <a:t>L’adaptation de l’organisme aux changements de pH est assurée par trois mécanismes:</a:t>
            </a:r>
          </a:p>
          <a:p>
            <a:endParaRPr lang="fr-FR" sz="2800" i="1" dirty="0" smtClean="0">
              <a:latin typeface="Cambria" pitchFamily="18" charset="0"/>
            </a:endParaRPr>
          </a:p>
          <a:p>
            <a:pPr lvl="1"/>
            <a:r>
              <a:rPr lang="fr-FR" sz="2800" i="1" dirty="0">
                <a:latin typeface="Cambria" pitchFamily="18" charset="0"/>
              </a:rPr>
              <a:t>L</a:t>
            </a:r>
            <a:r>
              <a:rPr lang="fr-FR" sz="2800" i="1" dirty="0" smtClean="0">
                <a:latin typeface="Cambria" pitchFamily="18" charset="0"/>
              </a:rPr>
              <a:t>es systèmes tampons</a:t>
            </a:r>
          </a:p>
          <a:p>
            <a:pPr lvl="1"/>
            <a:r>
              <a:rPr lang="fr-FR" sz="2800" i="1" dirty="0">
                <a:latin typeface="Cambria" pitchFamily="18" charset="0"/>
              </a:rPr>
              <a:t>L</a:t>
            </a:r>
            <a:r>
              <a:rPr lang="fr-FR" sz="2800" i="1" dirty="0" smtClean="0">
                <a:latin typeface="Cambria" pitchFamily="18" charset="0"/>
              </a:rPr>
              <a:t>a ventilation</a:t>
            </a:r>
          </a:p>
          <a:p>
            <a:pPr lvl="1"/>
            <a:r>
              <a:rPr lang="fr-FR" sz="2800" i="1" dirty="0">
                <a:latin typeface="Cambria" pitchFamily="18" charset="0"/>
              </a:rPr>
              <a:t>L</a:t>
            </a:r>
            <a:r>
              <a:rPr lang="fr-FR" sz="2800" i="1" dirty="0" smtClean="0">
                <a:latin typeface="Cambria" pitchFamily="18" charset="0"/>
              </a:rPr>
              <a:t>a régulation rénale.</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928662" y="214290"/>
            <a:ext cx="7772400" cy="914400"/>
          </a:xfrm>
        </p:spPr>
        <p:txBody>
          <a:bodyPr/>
          <a:lstStyle/>
          <a:p>
            <a:pPr algn="ctr"/>
            <a:r>
              <a:rPr lang="fr-FR" b="1" i="1" dirty="0" smtClean="0">
                <a:latin typeface="Cambria" pitchFamily="18" charset="0"/>
              </a:rPr>
              <a:t>ÉQUILIBRE ACIDO-BASIQUE</a:t>
            </a:r>
            <a:r>
              <a:rPr lang="fr-FR" dirty="0" smtClean="0"/>
              <a:t/>
            </a:r>
            <a:br>
              <a:rPr lang="fr-FR" dirty="0" smtClean="0"/>
            </a:br>
            <a:endParaRPr lang="fr-FR" dirty="0"/>
          </a:p>
        </p:txBody>
      </p:sp>
      <p:sp>
        <p:nvSpPr>
          <p:cNvPr id="5" name="Espace réservé du contenu 4"/>
          <p:cNvSpPr>
            <a:spLocks noGrp="1"/>
          </p:cNvSpPr>
          <p:nvPr>
            <p:ph idx="4294967295"/>
          </p:nvPr>
        </p:nvSpPr>
        <p:spPr>
          <a:xfrm>
            <a:off x="142844" y="1071546"/>
            <a:ext cx="8929718" cy="5284804"/>
          </a:xfrm>
        </p:spPr>
        <p:txBody>
          <a:bodyPr>
            <a:normAutofit fontScale="92500" lnSpcReduction="20000"/>
          </a:bodyPr>
          <a:lstStyle/>
          <a:p>
            <a:endParaRPr lang="fr-FR" sz="2800" i="1" dirty="0" smtClean="0">
              <a:latin typeface="Cambria" pitchFamily="18" charset="0"/>
            </a:endParaRPr>
          </a:p>
          <a:p>
            <a:r>
              <a:rPr lang="fr-FR" sz="2800" i="1" dirty="0" smtClean="0">
                <a:latin typeface="Cambria" pitchFamily="18" charset="0"/>
              </a:rPr>
              <a:t>Il existe une chronologie de mise en œuvre de ces mécanismes:</a:t>
            </a:r>
          </a:p>
          <a:p>
            <a:endParaRPr lang="fr-FR" sz="2800" i="1" dirty="0" smtClean="0">
              <a:latin typeface="Cambria" pitchFamily="18" charset="0"/>
            </a:endParaRPr>
          </a:p>
          <a:p>
            <a:pPr lvl="1"/>
            <a:r>
              <a:rPr lang="fr-FR" sz="2800" i="1" dirty="0" smtClean="0">
                <a:latin typeface="Cambria" pitchFamily="18" charset="0"/>
              </a:rPr>
              <a:t>Les systèmes tampons sont la première ligne de défense, limitant les grandes variations de pH.</a:t>
            </a:r>
          </a:p>
          <a:p>
            <a:pPr lvl="1"/>
            <a:endParaRPr lang="fr-FR" sz="2800" i="1" dirty="0" smtClean="0">
              <a:latin typeface="Cambria" pitchFamily="18" charset="0"/>
            </a:endParaRPr>
          </a:p>
          <a:p>
            <a:pPr lvl="1"/>
            <a:r>
              <a:rPr lang="fr-FR" sz="2800" i="1" dirty="0" smtClean="0">
                <a:latin typeface="Cambria" pitchFamily="18" charset="0"/>
              </a:rPr>
              <a:t>La ventilation est une réponse rapide, pouvant prendre en charge près de 75% des perturbations de l’équilibre acido-basique.</a:t>
            </a:r>
          </a:p>
          <a:p>
            <a:pPr lvl="1"/>
            <a:endParaRPr lang="fr-FR" sz="2800" i="1" dirty="0" smtClean="0">
              <a:latin typeface="Cambria" pitchFamily="18" charset="0"/>
            </a:endParaRPr>
          </a:p>
          <a:p>
            <a:pPr lvl="1"/>
            <a:r>
              <a:rPr lang="fr-FR" sz="2800" i="1" dirty="0" smtClean="0">
                <a:latin typeface="Cambria" pitchFamily="18" charset="0"/>
              </a:rPr>
              <a:t>Les reins sont beaucoup plus lents à se mettre en œuvre. Ils prennent en charge toutes les perturbations résiduelles du pH.</a:t>
            </a:r>
          </a:p>
          <a:p>
            <a:pPr lvl="1"/>
            <a:endParaRPr lang="fr-FR" sz="2500" i="1" dirty="0" smtClean="0">
              <a:latin typeface="Cambria" pitchFamily="18" charset="0"/>
            </a:endParaRPr>
          </a:p>
          <a:p>
            <a:endParaRPr lang="fr-FR" dirty="0"/>
          </a:p>
        </p:txBody>
      </p:sp>
    </p:spTree>
    <p:extLst>
      <p:ext uri="{BB962C8B-B14F-4D97-AF65-F5344CB8AC3E}">
        <p14:creationId xmlns:p14="http://schemas.microsoft.com/office/powerpoint/2010/main" val="363297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50065" y="85708"/>
            <a:ext cx="7772400" cy="9144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1" u="none" strike="noStrike" kern="1200" cap="none" spc="-100" normalizeH="0" baseline="0" noProof="0" dirty="0" smtClean="0">
                <a:ln>
                  <a:noFill/>
                </a:ln>
                <a:solidFill>
                  <a:schemeClr val="tx2">
                    <a:satMod val="200000"/>
                  </a:schemeClr>
                </a:solidFill>
                <a:effectLst/>
                <a:uLnTx/>
                <a:uFillTx/>
                <a:latin typeface="Cambria" pitchFamily="18" charset="0"/>
                <a:ea typeface="+mj-ea"/>
                <a:cs typeface="+mj-cs"/>
              </a:rPr>
              <a:t>ÉQUILIBRE ACIDO-BASIQUE</a:t>
            </a:r>
            <a:r>
              <a:rPr kumimoji="0" lang="fr-FR" sz="4000" b="0" i="1" u="none" strike="noStrike" kern="1200" cap="none" spc="-100" normalizeH="0" baseline="0" noProof="0" dirty="0" smtClean="0">
                <a:ln>
                  <a:noFill/>
                </a:ln>
                <a:solidFill>
                  <a:schemeClr val="tx2">
                    <a:satMod val="200000"/>
                  </a:schemeClr>
                </a:solidFill>
                <a:effectLst/>
                <a:uLnTx/>
                <a:uFillTx/>
                <a:latin typeface="+mj-lt"/>
                <a:ea typeface="+mj-ea"/>
                <a:cs typeface="+mj-cs"/>
              </a:rPr>
              <a:t/>
            </a:r>
            <a:br>
              <a:rPr kumimoji="0" lang="fr-FR" sz="4000" b="0" i="1" u="none" strike="noStrike" kern="1200" cap="none" spc="-100" normalizeH="0" baseline="0" noProof="0" dirty="0" smtClean="0">
                <a:ln>
                  <a:noFill/>
                </a:ln>
                <a:solidFill>
                  <a:schemeClr val="tx2">
                    <a:satMod val="200000"/>
                  </a:schemeClr>
                </a:solidFill>
                <a:effectLst/>
                <a:uLnTx/>
                <a:uFillTx/>
                <a:latin typeface="+mj-lt"/>
                <a:ea typeface="+mj-ea"/>
                <a:cs typeface="+mj-cs"/>
              </a:rPr>
            </a:br>
            <a:endParaRPr kumimoji="0" lang="fr-FR" sz="4000" b="0" i="1" u="none" strike="noStrike" kern="1200" cap="none" spc="-100" normalizeH="0" baseline="0" noProof="0" dirty="0">
              <a:ln>
                <a:noFill/>
              </a:ln>
              <a:solidFill>
                <a:schemeClr val="tx2">
                  <a:satMod val="200000"/>
                </a:schemeClr>
              </a:solidFill>
              <a:effectLst/>
              <a:uLnTx/>
              <a:uFillTx/>
              <a:latin typeface="+mj-lt"/>
              <a:ea typeface="+mj-ea"/>
              <a:cs typeface="+mj-cs"/>
            </a:endParaRPr>
          </a:p>
        </p:txBody>
      </p:sp>
      <p:sp>
        <p:nvSpPr>
          <p:cNvPr id="4" name="Espace réservé du contenu 3"/>
          <p:cNvSpPr>
            <a:spLocks noGrp="1"/>
          </p:cNvSpPr>
          <p:nvPr>
            <p:ph idx="4294967295"/>
          </p:nvPr>
        </p:nvSpPr>
        <p:spPr>
          <a:xfrm>
            <a:off x="71406" y="1392228"/>
            <a:ext cx="8929718" cy="5465772"/>
          </a:xfrm>
        </p:spPr>
        <p:txBody>
          <a:bodyPr>
            <a:normAutofit/>
          </a:bodyPr>
          <a:lstStyle/>
          <a:p>
            <a:r>
              <a:rPr lang="fr-FR" sz="2400" i="1" dirty="0" smtClean="0">
                <a:latin typeface="Cambria" pitchFamily="18" charset="0"/>
              </a:rPr>
              <a:t>Le tampon comme son nom l’indique n’empêche pas le changement de pH mais il en limite l’amplitude. </a:t>
            </a:r>
          </a:p>
          <a:p>
            <a:r>
              <a:rPr lang="fr-FR" sz="2400" i="1" dirty="0" smtClean="0">
                <a:latin typeface="Cambria" pitchFamily="18" charset="0"/>
              </a:rPr>
              <a:t>La plupart des systèmes tampons de l’organisme ont comme fonctions de fixer des ions H+.</a:t>
            </a:r>
          </a:p>
          <a:p>
            <a:r>
              <a:rPr lang="fr-FR" sz="2400" i="1" dirty="0" smtClean="0">
                <a:latin typeface="Cambria" pitchFamily="18" charset="0"/>
              </a:rPr>
              <a:t>Les tampons sont de deux ordres:</a:t>
            </a:r>
          </a:p>
          <a:p>
            <a:pPr lvl="1"/>
            <a:r>
              <a:rPr lang="fr-FR" sz="2400" b="1" i="1" dirty="0" err="1" smtClean="0">
                <a:solidFill>
                  <a:schemeClr val="accent3">
                    <a:lumMod val="40000"/>
                    <a:lumOff val="60000"/>
                  </a:schemeClr>
                </a:solidFill>
                <a:latin typeface="Cambria" pitchFamily="18" charset="0"/>
              </a:rPr>
              <a:t>Intra-cellulaires</a:t>
            </a:r>
            <a:r>
              <a:rPr lang="fr-FR" sz="2400" b="1" i="1" dirty="0" smtClean="0">
                <a:solidFill>
                  <a:schemeClr val="accent3">
                    <a:lumMod val="40000"/>
                    <a:lumOff val="60000"/>
                  </a:schemeClr>
                </a:solidFill>
                <a:latin typeface="Cambria" pitchFamily="18" charset="0"/>
              </a:rPr>
              <a:t>:</a:t>
            </a:r>
            <a:r>
              <a:rPr lang="fr-FR" sz="2400" i="1" dirty="0" smtClean="0">
                <a:solidFill>
                  <a:schemeClr val="accent3">
                    <a:lumMod val="40000"/>
                    <a:lumOff val="60000"/>
                  </a:schemeClr>
                </a:solidFill>
                <a:latin typeface="Cambria" pitchFamily="18" charset="0"/>
              </a:rPr>
              <a:t> </a:t>
            </a:r>
            <a:r>
              <a:rPr lang="fr-FR" sz="2400" i="1" dirty="0" smtClean="0">
                <a:latin typeface="Cambria" pitchFamily="18" charset="0"/>
              </a:rPr>
              <a:t>Ce sont surtout les protéines, les ions phosphates(HPO4--) et l’hémoglobine des hématies.</a:t>
            </a:r>
          </a:p>
          <a:p>
            <a:pPr>
              <a:buNone/>
            </a:pPr>
            <a:r>
              <a:rPr lang="fr-FR" sz="2400" i="1" dirty="0" smtClean="0">
                <a:latin typeface="Cambria" pitchFamily="18" charset="0"/>
              </a:rPr>
              <a:t>	Le tamponnement des ions H+ par l’hémoglobine libère dans le globule rouge un ion HCO3- qui va gagner le plasma en échange d’un ion Cl-.</a:t>
            </a:r>
          </a:p>
          <a:p>
            <a:pPr lvl="1"/>
            <a:r>
              <a:rPr lang="fr-FR" sz="2400" b="1" i="1" dirty="0" err="1" smtClean="0">
                <a:solidFill>
                  <a:schemeClr val="accent3">
                    <a:lumMod val="40000"/>
                    <a:lumOff val="60000"/>
                  </a:schemeClr>
                </a:solidFill>
                <a:latin typeface="Cambria" pitchFamily="18" charset="0"/>
              </a:rPr>
              <a:t>Extra-cellulaires</a:t>
            </a:r>
            <a:r>
              <a:rPr lang="fr-FR" sz="2400" b="1" i="1" dirty="0" smtClean="0">
                <a:solidFill>
                  <a:schemeClr val="accent3">
                    <a:lumMod val="40000"/>
                    <a:lumOff val="60000"/>
                  </a:schemeClr>
                </a:solidFill>
                <a:latin typeface="Cambria" pitchFamily="18" charset="0"/>
              </a:rPr>
              <a:t>:</a:t>
            </a:r>
            <a:r>
              <a:rPr lang="fr-FR" sz="2400" i="1" dirty="0" smtClean="0">
                <a:solidFill>
                  <a:schemeClr val="accent3">
                    <a:lumMod val="40000"/>
                    <a:lumOff val="60000"/>
                  </a:schemeClr>
                </a:solidFill>
                <a:latin typeface="Cambria" pitchFamily="18" charset="0"/>
              </a:rPr>
              <a:t> </a:t>
            </a:r>
            <a:r>
              <a:rPr lang="fr-FR" sz="2400" i="1" dirty="0" smtClean="0">
                <a:latin typeface="Cambria" pitchFamily="18" charset="0"/>
              </a:rPr>
              <a:t>Ce sont les bicarbonates produits par le métabolisme du CO2. </a:t>
            </a:r>
            <a:r>
              <a:rPr lang="fr-FR" sz="2400" i="1" dirty="0">
                <a:latin typeface="Cambria" pitchFamily="18" charset="0"/>
              </a:rPr>
              <a:t>I</a:t>
            </a:r>
            <a:r>
              <a:rPr lang="fr-FR" sz="2400" i="1" dirty="0" smtClean="0">
                <a:latin typeface="Cambria" pitchFamily="18" charset="0"/>
              </a:rPr>
              <a:t>ls constituent le système tampon extracellulaire le plus important de l’organisme.</a:t>
            </a:r>
            <a:endParaRPr lang="fr-FR" sz="2400" i="1" dirty="0">
              <a:latin typeface="Cambria" pitchFamily="18" charset="0"/>
            </a:endParaRPr>
          </a:p>
        </p:txBody>
      </p:sp>
      <p:sp>
        <p:nvSpPr>
          <p:cNvPr id="5" name="ZoneTexte 4"/>
          <p:cNvSpPr txBox="1"/>
          <p:nvPr/>
        </p:nvSpPr>
        <p:spPr>
          <a:xfrm>
            <a:off x="857208" y="807453"/>
            <a:ext cx="7358114" cy="584775"/>
          </a:xfrm>
          <a:prstGeom prst="rect">
            <a:avLst/>
          </a:prstGeom>
          <a:noFill/>
        </p:spPr>
        <p:txBody>
          <a:bodyPr wrap="square" rtlCol="0">
            <a:spAutoFit/>
          </a:bodyPr>
          <a:lstStyle/>
          <a:p>
            <a:pPr algn="ctr"/>
            <a:r>
              <a:rPr lang="fr-FR" sz="3200" b="1" i="1" dirty="0" smtClean="0">
                <a:solidFill>
                  <a:schemeClr val="accent2">
                    <a:lumMod val="60000"/>
                    <a:lumOff val="40000"/>
                  </a:schemeClr>
                </a:solidFill>
                <a:latin typeface="Cambria" pitchFamily="18" charset="0"/>
              </a:rPr>
              <a:t>LES DIFFÉRENTS SYSTÈMES TAMPONS</a:t>
            </a:r>
            <a:endParaRPr lang="fr-FR" sz="3200" b="1" i="1" dirty="0">
              <a:solidFill>
                <a:schemeClr val="accent2">
                  <a:lumMod val="60000"/>
                  <a:lumOff val="40000"/>
                </a:schemeClr>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714348" y="285728"/>
            <a:ext cx="7772400" cy="9144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1" u="none" strike="noStrike" kern="1200" cap="none" spc="-100" normalizeH="0" baseline="0" noProof="0" dirty="0" smtClean="0">
                <a:ln>
                  <a:noFill/>
                </a:ln>
                <a:solidFill>
                  <a:schemeClr val="tx2">
                    <a:satMod val="200000"/>
                  </a:schemeClr>
                </a:solidFill>
                <a:effectLst/>
                <a:uLnTx/>
                <a:uFillTx/>
                <a:latin typeface="Cambria" pitchFamily="18" charset="0"/>
                <a:ea typeface="+mj-ea"/>
                <a:cs typeface="+mj-cs"/>
              </a:rPr>
              <a:t>ÉQUILIBRE ACIDO-BASIQUE</a:t>
            </a:r>
            <a:r>
              <a:rPr kumimoji="0" lang="fr-FR" sz="4000" b="0" i="0" u="none" strike="noStrike" kern="1200" cap="none" spc="-100" normalizeH="0" baseline="0" noProof="0" dirty="0" smtClean="0">
                <a:ln>
                  <a:noFill/>
                </a:ln>
                <a:solidFill>
                  <a:schemeClr val="tx2">
                    <a:satMod val="200000"/>
                  </a:schemeClr>
                </a:solidFill>
                <a:effectLst/>
                <a:uLnTx/>
                <a:uFillTx/>
                <a:latin typeface="+mj-lt"/>
                <a:ea typeface="+mj-ea"/>
                <a:cs typeface="+mj-cs"/>
              </a:rPr>
              <a:t/>
            </a:r>
            <a:br>
              <a:rPr kumimoji="0" lang="fr-FR" sz="4000" b="0" i="0" u="none" strike="noStrike" kern="1200" cap="none" spc="-100" normalizeH="0" baseline="0" noProof="0" dirty="0" smtClean="0">
                <a:ln>
                  <a:noFill/>
                </a:ln>
                <a:solidFill>
                  <a:schemeClr val="tx2">
                    <a:satMod val="200000"/>
                  </a:schemeClr>
                </a:solidFill>
                <a:effectLst/>
                <a:uLnTx/>
                <a:uFillTx/>
                <a:latin typeface="+mj-lt"/>
                <a:ea typeface="+mj-ea"/>
                <a:cs typeface="+mj-cs"/>
              </a:rPr>
            </a:br>
            <a:endParaRPr kumimoji="0" lang="fr-FR" sz="4000" b="0" i="0" u="none" strike="noStrike" kern="1200" cap="none" spc="-100" normalizeH="0" baseline="0" noProof="0" dirty="0">
              <a:ln>
                <a:noFill/>
              </a:ln>
              <a:solidFill>
                <a:schemeClr val="tx2">
                  <a:satMod val="200000"/>
                </a:schemeClr>
              </a:solidFill>
              <a:effectLst/>
              <a:uLnTx/>
              <a:uFillTx/>
              <a:latin typeface="+mj-lt"/>
              <a:ea typeface="+mj-ea"/>
              <a:cs typeface="+mj-cs"/>
            </a:endParaRPr>
          </a:p>
        </p:txBody>
      </p:sp>
      <p:sp>
        <p:nvSpPr>
          <p:cNvPr id="4" name="Espace réservé du contenu 3"/>
          <p:cNvSpPr>
            <a:spLocks noGrp="1"/>
          </p:cNvSpPr>
          <p:nvPr>
            <p:ph idx="4294967295"/>
          </p:nvPr>
        </p:nvSpPr>
        <p:spPr>
          <a:xfrm>
            <a:off x="71406" y="1784350"/>
            <a:ext cx="8929718" cy="4859360"/>
          </a:xfrm>
        </p:spPr>
        <p:txBody>
          <a:bodyPr>
            <a:normAutofit lnSpcReduction="10000"/>
          </a:bodyPr>
          <a:lstStyle/>
          <a:p>
            <a:r>
              <a:rPr lang="fr-FR" sz="2800" i="1" dirty="0" smtClean="0">
                <a:latin typeface="Cambria" pitchFamily="18" charset="0"/>
              </a:rPr>
              <a:t>Tout changement de la ventilation va modifier l’équilibre acido-basique</a:t>
            </a:r>
          </a:p>
          <a:p>
            <a:pPr lvl="1"/>
            <a:endParaRPr lang="fr-FR" sz="2800" i="1" dirty="0" smtClean="0">
              <a:latin typeface="Cambria" pitchFamily="18" charset="0"/>
            </a:endParaRPr>
          </a:p>
          <a:p>
            <a:pPr>
              <a:buNone/>
            </a:pPr>
            <a:r>
              <a:rPr lang="pt-BR" sz="2800" i="1" dirty="0" smtClean="0">
                <a:latin typeface="Cambria" pitchFamily="18" charset="0"/>
              </a:rPr>
              <a:t>			</a:t>
            </a:r>
          </a:p>
          <a:p>
            <a:pPr>
              <a:buNone/>
            </a:pPr>
            <a:endParaRPr lang="pt-BR" sz="2800" i="1" dirty="0" smtClean="0">
              <a:latin typeface="Cambria" pitchFamily="18" charset="0"/>
            </a:endParaRPr>
          </a:p>
          <a:p>
            <a:r>
              <a:rPr lang="fr-FR" sz="2800" b="1" i="1" dirty="0" smtClean="0">
                <a:latin typeface="Cambria" pitchFamily="18" charset="0"/>
              </a:rPr>
              <a:t>Hypoventilation</a:t>
            </a:r>
            <a:r>
              <a:rPr lang="fr-FR" sz="2800" i="1" dirty="0" smtClean="0">
                <a:latin typeface="Cambria" pitchFamily="18" charset="0"/>
              </a:rPr>
              <a:t> (baisse de la ventilation alvéolaire) conduit à une augmentation de la PCO2, donc du CO2 dissous et déplace l’équation vers la droite avec une augmentation des ions H+.</a:t>
            </a:r>
          </a:p>
          <a:p>
            <a:endParaRPr lang="fr-FR" sz="2400" i="1" dirty="0" smtClean="0">
              <a:latin typeface="Cambria" pitchFamily="18" charset="0"/>
            </a:endParaRPr>
          </a:p>
          <a:p>
            <a:pPr>
              <a:buNone/>
            </a:pPr>
            <a:r>
              <a:rPr lang="pt-BR" sz="2400" i="1" dirty="0" smtClean="0">
                <a:latin typeface="Cambria" pitchFamily="18" charset="0"/>
              </a:rPr>
              <a:t>		 	</a:t>
            </a:r>
            <a:endParaRPr lang="fr-FR" sz="2400" i="1" dirty="0">
              <a:latin typeface="Cambria" pitchFamily="18" charset="0"/>
            </a:endParaRPr>
          </a:p>
        </p:txBody>
      </p:sp>
      <p:sp>
        <p:nvSpPr>
          <p:cNvPr id="5" name="ZoneTexte 4"/>
          <p:cNvSpPr txBox="1"/>
          <p:nvPr/>
        </p:nvSpPr>
        <p:spPr>
          <a:xfrm>
            <a:off x="1214414" y="1000108"/>
            <a:ext cx="6929486" cy="584775"/>
          </a:xfrm>
          <a:prstGeom prst="rect">
            <a:avLst/>
          </a:prstGeom>
          <a:noFill/>
        </p:spPr>
        <p:txBody>
          <a:bodyPr wrap="square" rtlCol="0">
            <a:spAutoFit/>
          </a:bodyPr>
          <a:lstStyle/>
          <a:p>
            <a:pPr algn="ctr"/>
            <a:r>
              <a:rPr lang="fr-FR" sz="3200" b="1" i="1" dirty="0" smtClean="0">
                <a:solidFill>
                  <a:schemeClr val="accent2">
                    <a:lumMod val="60000"/>
                    <a:lumOff val="40000"/>
                  </a:schemeClr>
                </a:solidFill>
                <a:latin typeface="Cambria" pitchFamily="18" charset="0"/>
              </a:rPr>
              <a:t>LA VENTILATION et LE pH</a:t>
            </a:r>
          </a:p>
        </p:txBody>
      </p:sp>
      <p:sp>
        <p:nvSpPr>
          <p:cNvPr id="7" name="Rectangle à coins arrondis 6"/>
          <p:cNvSpPr/>
          <p:nvPr/>
        </p:nvSpPr>
        <p:spPr>
          <a:xfrm>
            <a:off x="1643042" y="2857496"/>
            <a:ext cx="5572164" cy="857256"/>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i="1" dirty="0" smtClean="0">
                <a:solidFill>
                  <a:schemeClr val="bg1"/>
                </a:solidFill>
                <a:latin typeface="Cambria" pitchFamily="18" charset="0"/>
              </a:rPr>
              <a:t>CO2 + H2O              H2CO3               H+ + HCO3-</a:t>
            </a:r>
            <a:endParaRPr lang="fr-FR" sz="2000" b="1" dirty="0">
              <a:solidFill>
                <a:schemeClr val="bg1"/>
              </a:solidFill>
            </a:endParaRPr>
          </a:p>
        </p:txBody>
      </p:sp>
      <p:cxnSp>
        <p:nvCxnSpPr>
          <p:cNvPr id="11" name="Connecteur droit avec flèche 10"/>
          <p:cNvCxnSpPr/>
          <p:nvPr/>
        </p:nvCxnSpPr>
        <p:spPr>
          <a:xfrm>
            <a:off x="3214678" y="3286124"/>
            <a:ext cx="714380" cy="1588"/>
          </a:xfrm>
          <a:prstGeom prst="straightConnector1">
            <a:avLst/>
          </a:prstGeom>
          <a:ln w="381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4786314" y="3286124"/>
            <a:ext cx="714380" cy="1588"/>
          </a:xfrm>
          <a:prstGeom prst="straightConnector1">
            <a:avLst/>
          </a:prstGeom>
          <a:ln w="381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Rectangle à coins arrondis 12"/>
          <p:cNvSpPr/>
          <p:nvPr/>
        </p:nvSpPr>
        <p:spPr>
          <a:xfrm>
            <a:off x="1714480" y="5715016"/>
            <a:ext cx="5572164" cy="857256"/>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i="1" dirty="0" smtClean="0">
                <a:solidFill>
                  <a:schemeClr val="bg1"/>
                </a:solidFill>
                <a:latin typeface="Cambria" pitchFamily="18" charset="0"/>
              </a:rPr>
              <a:t>CO2 + H2O              H2CO3               H+ + HCO3-</a:t>
            </a:r>
            <a:endParaRPr lang="fr-FR" sz="2000" b="1" dirty="0">
              <a:solidFill>
                <a:schemeClr val="bg1"/>
              </a:solidFill>
            </a:endParaRPr>
          </a:p>
        </p:txBody>
      </p:sp>
      <p:cxnSp>
        <p:nvCxnSpPr>
          <p:cNvPr id="15" name="Connecteur droit avec flèche 14"/>
          <p:cNvCxnSpPr/>
          <p:nvPr/>
        </p:nvCxnSpPr>
        <p:spPr>
          <a:xfrm>
            <a:off x="3357554" y="6143644"/>
            <a:ext cx="571504"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5000628" y="6143644"/>
            <a:ext cx="571504"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7" name="Flèche droite 16"/>
          <p:cNvSpPr/>
          <p:nvPr/>
        </p:nvSpPr>
        <p:spPr>
          <a:xfrm rot="16200000">
            <a:off x="1607323" y="5893611"/>
            <a:ext cx="642942" cy="428628"/>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6335659" y="2419923"/>
            <a:ext cx="2372283" cy="732270"/>
          </a:xfrm>
          <a:prstGeom prst="ellipse">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i="1" dirty="0" err="1" smtClean="0">
                <a:solidFill>
                  <a:schemeClr val="bg1"/>
                </a:solidFill>
                <a:latin typeface="Cambria" panose="02040503050406030204" pitchFamily="18" charset="0"/>
                <a:ea typeface="Cambria" panose="02040503050406030204" pitchFamily="18" charset="0"/>
              </a:rPr>
              <a:t>Anhydrase</a:t>
            </a:r>
            <a:r>
              <a:rPr lang="fr-FR" b="1" i="1" dirty="0" smtClean="0">
                <a:solidFill>
                  <a:schemeClr val="bg1"/>
                </a:solidFill>
                <a:latin typeface="Cambria" panose="02040503050406030204" pitchFamily="18" charset="0"/>
                <a:ea typeface="Cambria" panose="02040503050406030204" pitchFamily="18" charset="0"/>
              </a:rPr>
              <a:t> </a:t>
            </a:r>
            <a:r>
              <a:rPr lang="fr-FR" b="1" i="1" dirty="0" smtClean="0">
                <a:solidFill>
                  <a:schemeClr val="bg1"/>
                </a:solidFill>
                <a:latin typeface="Cambria" panose="02040503050406030204" pitchFamily="18" charset="0"/>
                <a:ea typeface="Cambria" panose="02040503050406030204" pitchFamily="18" charset="0"/>
              </a:rPr>
              <a:t>carbonique</a:t>
            </a:r>
            <a:endParaRPr lang="fr-FR" b="1" i="1" dirty="0">
              <a:solidFill>
                <a:schemeClr val="bg1"/>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blinds(horizontal)">
                                      <p:cBhvr>
                                        <p:cTn id="20" dur="500"/>
                                        <p:tgtEl>
                                          <p:spTgt spid="4">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4294967295"/>
          </p:nvPr>
        </p:nvSpPr>
        <p:spPr>
          <a:xfrm>
            <a:off x="214282" y="1571612"/>
            <a:ext cx="8786842" cy="4784738"/>
          </a:xfrm>
        </p:spPr>
        <p:txBody>
          <a:bodyPr/>
          <a:lstStyle/>
          <a:p>
            <a:r>
              <a:rPr lang="fr-FR" i="1" dirty="0" smtClean="0">
                <a:solidFill>
                  <a:schemeClr val="tx1"/>
                </a:solidFill>
                <a:latin typeface="Cambria" pitchFamily="18" charset="0"/>
              </a:rPr>
              <a:t>Un équilibre caractérisé par une différence de potentiel membranaire </a:t>
            </a:r>
            <a:r>
              <a:rPr lang="fr-FR" i="1" u="sng" dirty="0" smtClean="0">
                <a:solidFill>
                  <a:schemeClr val="tx1"/>
                </a:solidFill>
                <a:latin typeface="Cambria" pitchFamily="18" charset="0"/>
              </a:rPr>
              <a:t>non nulle </a:t>
            </a:r>
            <a:r>
              <a:rPr lang="fr-FR" i="1" dirty="0" smtClean="0">
                <a:solidFill>
                  <a:schemeClr val="tx1"/>
                </a:solidFill>
                <a:latin typeface="Cambria" pitchFamily="18" charset="0"/>
              </a:rPr>
              <a:t>: c’est </a:t>
            </a:r>
            <a:r>
              <a:rPr lang="fr-FR" b="1" i="1" dirty="0" smtClean="0">
                <a:solidFill>
                  <a:schemeClr val="tx1"/>
                </a:solidFill>
                <a:latin typeface="Cambria" pitchFamily="18" charset="0"/>
              </a:rPr>
              <a:t>l’effet Gibbs-</a:t>
            </a:r>
            <a:r>
              <a:rPr lang="fr-FR" b="1" i="1" dirty="0" err="1" smtClean="0">
                <a:solidFill>
                  <a:schemeClr val="tx1"/>
                </a:solidFill>
                <a:latin typeface="Cambria" pitchFamily="18" charset="0"/>
              </a:rPr>
              <a:t>Donnan</a:t>
            </a:r>
            <a:r>
              <a:rPr lang="fr-FR" b="1" i="1" dirty="0" smtClean="0">
                <a:solidFill>
                  <a:schemeClr val="tx1"/>
                </a:solidFill>
                <a:latin typeface="Cambria" pitchFamily="18" charset="0"/>
              </a:rPr>
              <a:t>. </a:t>
            </a:r>
          </a:p>
          <a:p>
            <a:endParaRPr lang="fr-FR" i="1" dirty="0" smtClean="0">
              <a:solidFill>
                <a:schemeClr val="tx1"/>
              </a:solidFill>
              <a:latin typeface="Cambria" pitchFamily="18" charset="0"/>
            </a:endParaRPr>
          </a:p>
          <a:p>
            <a:r>
              <a:rPr lang="fr-FR" i="1" dirty="0" smtClean="0">
                <a:solidFill>
                  <a:schemeClr val="tx1"/>
                </a:solidFill>
                <a:latin typeface="Cambria" pitchFamily="18" charset="0"/>
              </a:rPr>
              <a:t>L’équilibre de Gibbs-</a:t>
            </a:r>
            <a:r>
              <a:rPr lang="fr-FR" i="1" dirty="0" err="1" smtClean="0">
                <a:solidFill>
                  <a:schemeClr val="tx1"/>
                </a:solidFill>
                <a:latin typeface="Cambria" pitchFamily="18" charset="0"/>
              </a:rPr>
              <a:t>Donnan</a:t>
            </a:r>
            <a:r>
              <a:rPr lang="fr-FR" i="1" dirty="0" smtClean="0">
                <a:solidFill>
                  <a:schemeClr val="tx1"/>
                </a:solidFill>
                <a:latin typeface="Cambria" pitchFamily="18" charset="0"/>
              </a:rPr>
              <a:t> respecte les lois de l’électro-neutralité. Chacune des solutions est électriquement neutre </a:t>
            </a:r>
          </a:p>
          <a:p>
            <a:endParaRPr lang="fr-FR" dirty="0"/>
          </a:p>
        </p:txBody>
      </p:sp>
      <p:sp>
        <p:nvSpPr>
          <p:cNvPr id="6" name="Titre 4"/>
          <p:cNvSpPr>
            <a:spLocks noGrp="1"/>
          </p:cNvSpPr>
          <p:nvPr>
            <p:ph type="title" idx="4294967295"/>
          </p:nvPr>
        </p:nvSpPr>
        <p:spPr>
          <a:xfrm>
            <a:off x="857224" y="357166"/>
            <a:ext cx="7772400" cy="914400"/>
          </a:xfrm>
        </p:spPr>
        <p:txBody>
          <a:bodyPr>
            <a:normAutofit fontScale="90000"/>
          </a:bodyPr>
          <a:lstStyle/>
          <a:p>
            <a:pPr algn="ctr"/>
            <a:r>
              <a:rPr lang="fr-FR" b="1" i="1" dirty="0" smtClean="0">
                <a:solidFill>
                  <a:schemeClr val="accent4">
                    <a:lumMod val="20000"/>
                    <a:lumOff val="80000"/>
                  </a:schemeClr>
                </a:solidFill>
                <a:latin typeface="Cambria" pitchFamily="18" charset="0"/>
              </a:rPr>
              <a:t>L’ÉQUILIBRE   GIBBS-DONNAN</a:t>
            </a:r>
            <a:r>
              <a:rPr lang="fr-FR" dirty="0" smtClean="0">
                <a:solidFill>
                  <a:schemeClr val="accent4">
                    <a:lumMod val="20000"/>
                    <a:lumOff val="80000"/>
                  </a:schemeClr>
                </a:solidFill>
              </a:rPr>
              <a:t/>
            </a:r>
            <a:br>
              <a:rPr lang="fr-FR" dirty="0" smtClean="0">
                <a:solidFill>
                  <a:schemeClr val="accent4">
                    <a:lumMod val="20000"/>
                    <a:lumOff val="80000"/>
                  </a:schemeClr>
                </a:solidFill>
              </a:rPr>
            </a:br>
            <a:endParaRPr lang="fr-FR" dirty="0">
              <a:solidFill>
                <a:schemeClr val="accent4">
                  <a:lumMod val="20000"/>
                  <a:lumOff val="8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714348" y="285728"/>
            <a:ext cx="7772400" cy="9144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1" u="none" strike="noStrike" kern="1200" cap="none" spc="-100" normalizeH="0" baseline="0" noProof="0" dirty="0" smtClean="0">
                <a:ln>
                  <a:noFill/>
                </a:ln>
                <a:solidFill>
                  <a:schemeClr val="tx2">
                    <a:satMod val="200000"/>
                  </a:schemeClr>
                </a:solidFill>
                <a:effectLst/>
                <a:uLnTx/>
                <a:uFillTx/>
                <a:latin typeface="Cambria" pitchFamily="18" charset="0"/>
                <a:ea typeface="+mj-ea"/>
                <a:cs typeface="+mj-cs"/>
              </a:rPr>
              <a:t>ÉQUILIBRE ACIDO-BASIQUE</a:t>
            </a:r>
            <a:r>
              <a:rPr kumimoji="0" lang="fr-FR" sz="4000" b="0" i="0" u="none" strike="noStrike" kern="1200" cap="none" spc="-100" normalizeH="0" baseline="0" noProof="0" dirty="0" smtClean="0">
                <a:ln>
                  <a:noFill/>
                </a:ln>
                <a:solidFill>
                  <a:schemeClr val="tx2">
                    <a:satMod val="200000"/>
                  </a:schemeClr>
                </a:solidFill>
                <a:effectLst/>
                <a:uLnTx/>
                <a:uFillTx/>
                <a:latin typeface="+mj-lt"/>
                <a:ea typeface="+mj-ea"/>
                <a:cs typeface="+mj-cs"/>
              </a:rPr>
              <a:t/>
            </a:r>
            <a:br>
              <a:rPr kumimoji="0" lang="fr-FR" sz="4000" b="0" i="0" u="none" strike="noStrike" kern="1200" cap="none" spc="-100" normalizeH="0" baseline="0" noProof="0" dirty="0" smtClean="0">
                <a:ln>
                  <a:noFill/>
                </a:ln>
                <a:solidFill>
                  <a:schemeClr val="tx2">
                    <a:satMod val="200000"/>
                  </a:schemeClr>
                </a:solidFill>
                <a:effectLst/>
                <a:uLnTx/>
                <a:uFillTx/>
                <a:latin typeface="+mj-lt"/>
                <a:ea typeface="+mj-ea"/>
                <a:cs typeface="+mj-cs"/>
              </a:rPr>
            </a:br>
            <a:endParaRPr kumimoji="0" lang="fr-FR" sz="4000" b="0" i="0" u="none" strike="noStrike" kern="1200" cap="none" spc="-100" normalizeH="0" baseline="0" noProof="0" dirty="0">
              <a:ln>
                <a:noFill/>
              </a:ln>
              <a:solidFill>
                <a:schemeClr val="tx2">
                  <a:satMod val="200000"/>
                </a:schemeClr>
              </a:solidFill>
              <a:effectLst/>
              <a:uLnTx/>
              <a:uFillTx/>
              <a:latin typeface="+mj-lt"/>
              <a:ea typeface="+mj-ea"/>
              <a:cs typeface="+mj-cs"/>
            </a:endParaRPr>
          </a:p>
        </p:txBody>
      </p:sp>
      <p:sp>
        <p:nvSpPr>
          <p:cNvPr id="4" name="Espace réservé du contenu 3"/>
          <p:cNvSpPr>
            <a:spLocks noGrp="1"/>
          </p:cNvSpPr>
          <p:nvPr>
            <p:ph idx="4294967295"/>
          </p:nvPr>
        </p:nvSpPr>
        <p:spPr>
          <a:xfrm>
            <a:off x="71406" y="1784350"/>
            <a:ext cx="8929718" cy="4859360"/>
          </a:xfrm>
        </p:spPr>
        <p:txBody>
          <a:bodyPr>
            <a:normAutofit lnSpcReduction="10000"/>
          </a:bodyPr>
          <a:lstStyle/>
          <a:p>
            <a:r>
              <a:rPr lang="fr-FR" b="1" i="1" dirty="0" smtClean="0">
                <a:latin typeface="Cambria" pitchFamily="18" charset="0"/>
              </a:rPr>
              <a:t>Hyperventilation</a:t>
            </a:r>
            <a:r>
              <a:rPr lang="fr-FR" i="1" dirty="0" smtClean="0">
                <a:latin typeface="Cambria" pitchFamily="18" charset="0"/>
              </a:rPr>
              <a:t> (augmentation de la ventilation alvéolaire). Le sujet expire plus de CO2 diminue ainsi la PCO2.</a:t>
            </a:r>
          </a:p>
          <a:p>
            <a:endParaRPr lang="fr-FR" i="1" dirty="0" smtClean="0">
              <a:latin typeface="Cambria" pitchFamily="18" charset="0"/>
            </a:endParaRPr>
          </a:p>
          <a:p>
            <a:pPr>
              <a:buNone/>
            </a:pPr>
            <a:endParaRPr lang="fr-FR" i="1" dirty="0" smtClean="0">
              <a:latin typeface="Cambria" pitchFamily="18" charset="0"/>
            </a:endParaRPr>
          </a:p>
          <a:p>
            <a:pPr>
              <a:buNone/>
            </a:pPr>
            <a:endParaRPr lang="fr-FR" i="1" dirty="0" smtClean="0">
              <a:latin typeface="Cambria" pitchFamily="18" charset="0"/>
            </a:endParaRPr>
          </a:p>
          <a:p>
            <a:r>
              <a:rPr lang="fr-FR" i="1" dirty="0" smtClean="0">
                <a:latin typeface="Cambria" pitchFamily="18" charset="0"/>
              </a:rPr>
              <a:t>L’équation se déplace vers la gauche, augmentant l’acide carbonique, diminuant les ions H+ et augmentant donc le pH.</a:t>
            </a:r>
            <a:endParaRPr lang="pt-BR" i="1" dirty="0" smtClean="0">
              <a:latin typeface="Cambria" pitchFamily="18" charset="0"/>
            </a:endParaRPr>
          </a:p>
          <a:p>
            <a:pPr>
              <a:buNone/>
            </a:pPr>
            <a:r>
              <a:rPr lang="pt-BR" i="1" dirty="0" smtClean="0">
                <a:latin typeface="Cambria" pitchFamily="18" charset="0"/>
              </a:rPr>
              <a:t>			</a:t>
            </a:r>
          </a:p>
          <a:p>
            <a:endParaRPr lang="fr-FR" sz="2400" i="1" dirty="0">
              <a:latin typeface="Cambria" pitchFamily="18" charset="0"/>
            </a:endParaRPr>
          </a:p>
        </p:txBody>
      </p:sp>
      <p:sp>
        <p:nvSpPr>
          <p:cNvPr id="5" name="ZoneTexte 4"/>
          <p:cNvSpPr txBox="1"/>
          <p:nvPr/>
        </p:nvSpPr>
        <p:spPr>
          <a:xfrm>
            <a:off x="1214414" y="1000108"/>
            <a:ext cx="6929486" cy="584775"/>
          </a:xfrm>
          <a:prstGeom prst="rect">
            <a:avLst/>
          </a:prstGeom>
          <a:noFill/>
        </p:spPr>
        <p:txBody>
          <a:bodyPr wrap="square" rtlCol="0">
            <a:spAutoFit/>
          </a:bodyPr>
          <a:lstStyle/>
          <a:p>
            <a:pPr algn="ctr"/>
            <a:r>
              <a:rPr lang="fr-FR" sz="3200" b="1" i="1" dirty="0" smtClean="0">
                <a:solidFill>
                  <a:schemeClr val="accent2">
                    <a:lumMod val="60000"/>
                    <a:lumOff val="40000"/>
                  </a:schemeClr>
                </a:solidFill>
                <a:latin typeface="Cambria" pitchFamily="18" charset="0"/>
              </a:rPr>
              <a:t>LA VENTILATION et LE pH</a:t>
            </a:r>
          </a:p>
        </p:txBody>
      </p:sp>
      <p:sp>
        <p:nvSpPr>
          <p:cNvPr id="6" name="Rectangle à coins arrondis 5"/>
          <p:cNvSpPr/>
          <p:nvPr/>
        </p:nvSpPr>
        <p:spPr>
          <a:xfrm>
            <a:off x="1714480" y="3214686"/>
            <a:ext cx="5572164" cy="857256"/>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i="1" dirty="0" smtClean="0">
                <a:solidFill>
                  <a:schemeClr val="bg1"/>
                </a:solidFill>
                <a:latin typeface="Cambria" pitchFamily="18" charset="0"/>
              </a:rPr>
              <a:t>CO2 + H2O              H2CO3               H+ + HCO3-</a:t>
            </a:r>
            <a:endParaRPr lang="fr-FR" sz="2000" b="1" dirty="0">
              <a:solidFill>
                <a:schemeClr val="bg1"/>
              </a:solidFill>
            </a:endParaRPr>
          </a:p>
        </p:txBody>
      </p:sp>
      <p:sp>
        <p:nvSpPr>
          <p:cNvPr id="7" name="Flèche droite 6"/>
          <p:cNvSpPr/>
          <p:nvPr/>
        </p:nvSpPr>
        <p:spPr>
          <a:xfrm rot="5400000">
            <a:off x="1607323" y="3464719"/>
            <a:ext cx="642942" cy="428628"/>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avec flèche 8"/>
          <p:cNvCxnSpPr/>
          <p:nvPr/>
        </p:nvCxnSpPr>
        <p:spPr>
          <a:xfrm rot="10800000">
            <a:off x="4857752" y="3714752"/>
            <a:ext cx="642942"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rot="10800000">
            <a:off x="3286116" y="3643314"/>
            <a:ext cx="642942"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linds(horizontal)">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642910" y="142852"/>
            <a:ext cx="7772400" cy="914400"/>
          </a:xfrm>
        </p:spPr>
        <p:txBody>
          <a:bodyPr/>
          <a:lstStyle/>
          <a:p>
            <a:pPr algn="ctr"/>
            <a:r>
              <a:rPr lang="fr-FR" b="1" i="1" dirty="0" smtClean="0">
                <a:latin typeface="Cambria" pitchFamily="18" charset="0"/>
              </a:rPr>
              <a:t>ÉQUILIBRE ACIDO-BASIQUE</a:t>
            </a:r>
            <a:endParaRPr lang="fr-FR" i="1" dirty="0"/>
          </a:p>
        </p:txBody>
      </p:sp>
      <p:sp>
        <p:nvSpPr>
          <p:cNvPr id="3" name="Espace réservé du contenu 2"/>
          <p:cNvSpPr>
            <a:spLocks noGrp="1"/>
          </p:cNvSpPr>
          <p:nvPr>
            <p:ph idx="4294967295"/>
          </p:nvPr>
        </p:nvSpPr>
        <p:spPr>
          <a:xfrm>
            <a:off x="142844" y="1357298"/>
            <a:ext cx="8715404" cy="5284804"/>
          </a:xfrm>
        </p:spPr>
        <p:txBody>
          <a:bodyPr>
            <a:noAutofit/>
          </a:bodyPr>
          <a:lstStyle/>
          <a:p>
            <a:endParaRPr lang="fr-FR" sz="2800" i="1" dirty="0" smtClean="0">
              <a:latin typeface="Cambria" pitchFamily="18" charset="0"/>
            </a:endParaRPr>
          </a:p>
          <a:p>
            <a:r>
              <a:rPr lang="fr-FR" sz="2800" i="1" dirty="0" smtClean="0">
                <a:latin typeface="Cambria" pitchFamily="18" charset="0"/>
              </a:rPr>
              <a:t>La ventilation intervient pour ajuster le pH par l’intermédiaire de deux stimuli: H+ et PCO2 (par stimulation des chémorécepteurs).</a:t>
            </a:r>
          </a:p>
          <a:p>
            <a:endParaRPr lang="fr-FR" sz="2800" i="1" dirty="0" smtClean="0">
              <a:latin typeface="Cambria" pitchFamily="18" charset="0"/>
            </a:endParaRPr>
          </a:p>
          <a:p>
            <a:r>
              <a:rPr lang="fr-FR" sz="2800" i="1" dirty="0" smtClean="0">
                <a:latin typeface="Cambria" pitchFamily="18" charset="0"/>
              </a:rPr>
              <a:t>Chémorécepteurs aortiques et carotidiens: stimulés par l’augmentation de [H+] plasmatique</a:t>
            </a:r>
          </a:p>
          <a:p>
            <a:endParaRPr lang="fr-FR" sz="2800" i="1" dirty="0" smtClean="0">
              <a:latin typeface="Cambria" pitchFamily="18" charset="0"/>
            </a:endParaRPr>
          </a:p>
          <a:p>
            <a:pPr lvl="1"/>
            <a:r>
              <a:rPr lang="fr-FR" sz="2800" i="1" dirty="0" smtClean="0">
                <a:latin typeface="Cambria" pitchFamily="18" charset="0"/>
              </a:rPr>
              <a:t>Stimulation des centres respiratoires bulbaires</a:t>
            </a:r>
          </a:p>
          <a:p>
            <a:pPr lvl="1"/>
            <a:r>
              <a:rPr lang="fr-FR" sz="2800" i="1" dirty="0" smtClean="0">
                <a:latin typeface="Cambria" pitchFamily="18" charset="0"/>
              </a:rPr>
              <a:t>Augmentation de la ventilation, élimination de plus de CO2 et transformation des ions </a:t>
            </a:r>
            <a:r>
              <a:rPr lang="fr-FR" sz="2800" i="1" dirty="0" err="1" smtClean="0">
                <a:latin typeface="Cambria" pitchFamily="18" charset="0"/>
              </a:rPr>
              <a:t>H+en</a:t>
            </a:r>
            <a:r>
              <a:rPr lang="fr-FR" sz="2800" i="1" dirty="0" smtClean="0">
                <a:latin typeface="Cambria" pitchFamily="18" charset="0"/>
              </a:rPr>
              <a:t> H2CO3</a:t>
            </a:r>
          </a:p>
        </p:txBody>
      </p:sp>
      <p:sp>
        <p:nvSpPr>
          <p:cNvPr id="4" name="Rectangle 3"/>
          <p:cNvSpPr/>
          <p:nvPr/>
        </p:nvSpPr>
        <p:spPr>
          <a:xfrm>
            <a:off x="1403648" y="1057252"/>
            <a:ext cx="6072230" cy="584775"/>
          </a:xfrm>
          <a:prstGeom prst="rect">
            <a:avLst/>
          </a:prstGeom>
        </p:spPr>
        <p:txBody>
          <a:bodyPr wrap="square">
            <a:spAutoFit/>
          </a:bodyPr>
          <a:lstStyle/>
          <a:p>
            <a:pPr algn="ctr"/>
            <a:r>
              <a:rPr lang="fr-FR" sz="3200" b="1" i="1" dirty="0" smtClean="0">
                <a:solidFill>
                  <a:schemeClr val="accent2">
                    <a:lumMod val="60000"/>
                    <a:lumOff val="40000"/>
                  </a:schemeClr>
                </a:solidFill>
                <a:latin typeface="Cambria" pitchFamily="18" charset="0"/>
              </a:rPr>
              <a:t>LA VENTILATION et LE pH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642910" y="142852"/>
            <a:ext cx="7772400" cy="914400"/>
          </a:xfrm>
        </p:spPr>
        <p:txBody>
          <a:bodyPr/>
          <a:lstStyle/>
          <a:p>
            <a:pPr algn="ctr"/>
            <a:r>
              <a:rPr lang="fr-FR" b="1" i="1" dirty="0" smtClean="0">
                <a:latin typeface="Cambria" pitchFamily="18" charset="0"/>
              </a:rPr>
              <a:t>ÉQUILIBRE ACIDO-BASIQUE</a:t>
            </a:r>
            <a:endParaRPr lang="fr-FR" i="1" dirty="0"/>
          </a:p>
        </p:txBody>
      </p:sp>
      <p:sp>
        <p:nvSpPr>
          <p:cNvPr id="3" name="Espace réservé du contenu 2"/>
          <p:cNvSpPr>
            <a:spLocks noGrp="1"/>
          </p:cNvSpPr>
          <p:nvPr>
            <p:ph idx="4294967295"/>
          </p:nvPr>
        </p:nvSpPr>
        <p:spPr>
          <a:xfrm>
            <a:off x="142844" y="1357298"/>
            <a:ext cx="8715404" cy="5284804"/>
          </a:xfrm>
        </p:spPr>
        <p:txBody>
          <a:bodyPr>
            <a:noAutofit/>
          </a:bodyPr>
          <a:lstStyle/>
          <a:p>
            <a:endParaRPr lang="fr-FR" sz="2400" i="1" dirty="0" smtClean="0">
              <a:latin typeface="Cambria" pitchFamily="18" charset="0"/>
            </a:endParaRPr>
          </a:p>
          <a:p>
            <a:r>
              <a:rPr lang="fr-FR" sz="2800" i="1" dirty="0" smtClean="0">
                <a:latin typeface="Cambria" pitchFamily="18" charset="0"/>
              </a:rPr>
              <a:t>Chémorécepteurs centraux</a:t>
            </a:r>
          </a:p>
          <a:p>
            <a:endParaRPr lang="fr-FR" sz="2800" i="1" dirty="0" smtClean="0">
              <a:latin typeface="Cambria" pitchFamily="18" charset="0"/>
            </a:endParaRPr>
          </a:p>
          <a:p>
            <a:pPr lvl="1"/>
            <a:r>
              <a:rPr lang="fr-FR" sz="2800" i="1" dirty="0" smtClean="0">
                <a:latin typeface="Cambria" pitchFamily="18" charset="0"/>
              </a:rPr>
              <a:t>H+ ne traversent pas la barrière hémato-encéphalique. </a:t>
            </a:r>
          </a:p>
          <a:p>
            <a:pPr lvl="1"/>
            <a:r>
              <a:rPr lang="fr-FR" sz="2800" i="1" dirty="0" smtClean="0">
                <a:latin typeface="Cambria" pitchFamily="18" charset="0"/>
              </a:rPr>
              <a:t>Mais les changements de pH modifient la PCO2 et le CO2 stimule les chémorécepteurs centraux.</a:t>
            </a:r>
          </a:p>
          <a:p>
            <a:pPr lvl="1"/>
            <a:endParaRPr lang="fr-FR" sz="2800" i="1" dirty="0" smtClean="0">
              <a:latin typeface="Cambria" pitchFamily="18" charset="0"/>
            </a:endParaRPr>
          </a:p>
          <a:p>
            <a:r>
              <a:rPr lang="fr-FR" sz="2800" i="1" dirty="0" smtClean="0">
                <a:latin typeface="Cambria" pitchFamily="18" charset="0"/>
              </a:rPr>
              <a:t>Cette stimulation </a:t>
            </a:r>
            <a:r>
              <a:rPr lang="fr-FR" sz="2800" i="1" dirty="0" err="1" smtClean="0">
                <a:latin typeface="Cambria" pitchFamily="18" charset="0"/>
              </a:rPr>
              <a:t>chémosensible</a:t>
            </a:r>
            <a:r>
              <a:rPr lang="fr-FR" sz="2800" i="1" dirty="0" smtClean="0">
                <a:latin typeface="Cambria" pitchFamily="18" charset="0"/>
              </a:rPr>
              <a:t> va permettre de répondre à toute modification du pH et du CO2 plasmatique</a:t>
            </a:r>
            <a:endParaRPr lang="fr-FR" sz="2800" i="1" dirty="0">
              <a:latin typeface="Cambria" pitchFamily="18" charset="0"/>
            </a:endParaRPr>
          </a:p>
        </p:txBody>
      </p:sp>
      <p:sp>
        <p:nvSpPr>
          <p:cNvPr id="4" name="Rectangle 3"/>
          <p:cNvSpPr/>
          <p:nvPr/>
        </p:nvSpPr>
        <p:spPr>
          <a:xfrm>
            <a:off x="1464431" y="1057252"/>
            <a:ext cx="6072230" cy="584775"/>
          </a:xfrm>
          <a:prstGeom prst="rect">
            <a:avLst/>
          </a:prstGeom>
        </p:spPr>
        <p:txBody>
          <a:bodyPr wrap="square">
            <a:spAutoFit/>
          </a:bodyPr>
          <a:lstStyle/>
          <a:p>
            <a:pPr algn="ctr"/>
            <a:r>
              <a:rPr lang="fr-FR" sz="3200" b="1" i="1" dirty="0" smtClean="0">
                <a:solidFill>
                  <a:schemeClr val="accent2">
                    <a:lumMod val="60000"/>
                    <a:lumOff val="40000"/>
                  </a:schemeClr>
                </a:solidFill>
                <a:latin typeface="Cambria" pitchFamily="18" charset="0"/>
              </a:rPr>
              <a:t>LA VENTILATION et LE pH</a:t>
            </a:r>
          </a:p>
        </p:txBody>
      </p:sp>
    </p:spTree>
    <p:extLst>
      <p:ext uri="{BB962C8B-B14F-4D97-AF65-F5344CB8AC3E}">
        <p14:creationId xmlns:p14="http://schemas.microsoft.com/office/powerpoint/2010/main" val="353444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714348" y="357166"/>
            <a:ext cx="7772400" cy="914400"/>
          </a:xfrm>
        </p:spPr>
        <p:txBody>
          <a:bodyPr/>
          <a:lstStyle/>
          <a:p>
            <a:pPr algn="ctr"/>
            <a:r>
              <a:rPr lang="fr-FR" b="1" i="1" dirty="0" smtClean="0">
                <a:latin typeface="Cambria" pitchFamily="18" charset="0"/>
              </a:rPr>
              <a:t>ÉQUILIBRE ACIDO-BASIQUE</a:t>
            </a:r>
            <a:endParaRPr lang="fr-FR" i="1" dirty="0"/>
          </a:p>
        </p:txBody>
      </p:sp>
      <p:sp>
        <p:nvSpPr>
          <p:cNvPr id="3" name="Espace réservé du contenu 2"/>
          <p:cNvSpPr>
            <a:spLocks noGrp="1"/>
          </p:cNvSpPr>
          <p:nvPr>
            <p:ph idx="4294967295"/>
          </p:nvPr>
        </p:nvSpPr>
        <p:spPr>
          <a:xfrm>
            <a:off x="357158" y="1428736"/>
            <a:ext cx="8358246" cy="5072098"/>
          </a:xfrm>
        </p:spPr>
        <p:txBody>
          <a:bodyPr>
            <a:normAutofit fontScale="92500" lnSpcReduction="10000"/>
          </a:bodyPr>
          <a:lstStyle/>
          <a:p>
            <a:endParaRPr lang="fr-FR" i="1" dirty="0" smtClean="0">
              <a:latin typeface="Cambria" pitchFamily="18" charset="0"/>
            </a:endParaRPr>
          </a:p>
          <a:p>
            <a:r>
              <a:rPr lang="fr-FR" i="1" dirty="0">
                <a:latin typeface="Cambria" pitchFamily="18" charset="0"/>
              </a:rPr>
              <a:t>Le maintien de l’équilibre acido-basique </a:t>
            </a:r>
            <a:r>
              <a:rPr lang="fr-FR" i="1" dirty="0" smtClean="0">
                <a:latin typeface="Cambria" pitchFamily="18" charset="0"/>
              </a:rPr>
              <a:t>est </a:t>
            </a:r>
            <a:r>
              <a:rPr lang="fr-FR" i="1" dirty="0">
                <a:latin typeface="Cambria" pitchFamily="18" charset="0"/>
              </a:rPr>
              <a:t>une des essentielles fonctions du rein. </a:t>
            </a:r>
          </a:p>
          <a:p>
            <a:endParaRPr lang="fr-FR" i="1" dirty="0" smtClean="0">
              <a:latin typeface="Cambria" pitchFamily="18" charset="0"/>
            </a:endParaRPr>
          </a:p>
          <a:p>
            <a:r>
              <a:rPr lang="fr-FR" i="1" dirty="0" smtClean="0">
                <a:latin typeface="Cambria" pitchFamily="18" charset="0"/>
              </a:rPr>
              <a:t>Les reins prennent en charge les 25% de compensation que les poumons n’ont pas effectué.</a:t>
            </a:r>
          </a:p>
          <a:p>
            <a:endParaRPr lang="fr-FR" i="1" dirty="0" smtClean="0">
              <a:latin typeface="Cambria" pitchFamily="18" charset="0"/>
            </a:endParaRPr>
          </a:p>
          <a:p>
            <a:r>
              <a:rPr lang="fr-FR" i="1" dirty="0" smtClean="0">
                <a:latin typeface="Cambria" pitchFamily="18" charset="0"/>
              </a:rPr>
              <a:t>Ils le font de deux façons:</a:t>
            </a:r>
          </a:p>
          <a:p>
            <a:pPr lvl="1"/>
            <a:r>
              <a:rPr lang="fr-FR" sz="3000" i="1" dirty="0" smtClean="0">
                <a:latin typeface="Cambria" pitchFamily="18" charset="0"/>
              </a:rPr>
              <a:t>en excrétant ou en réabsorbant des ions H+</a:t>
            </a:r>
          </a:p>
          <a:p>
            <a:pPr lvl="1"/>
            <a:r>
              <a:rPr lang="fr-FR" sz="3000" i="1" dirty="0" smtClean="0">
                <a:latin typeface="Cambria" pitchFamily="18" charset="0"/>
              </a:rPr>
              <a:t>en augmentant ou diminuant le taux de réabsorption des ions HCO3-</a:t>
            </a:r>
            <a:endParaRPr lang="fr-FR" sz="3000" i="1" dirty="0">
              <a:latin typeface="Cambria" pitchFamily="18" charset="0"/>
            </a:endParaRPr>
          </a:p>
        </p:txBody>
      </p:sp>
      <p:sp>
        <p:nvSpPr>
          <p:cNvPr id="4" name="Rectangle 3"/>
          <p:cNvSpPr/>
          <p:nvPr/>
        </p:nvSpPr>
        <p:spPr>
          <a:xfrm>
            <a:off x="1428728" y="1142984"/>
            <a:ext cx="6072230" cy="584775"/>
          </a:xfrm>
          <a:prstGeom prst="rect">
            <a:avLst/>
          </a:prstGeom>
        </p:spPr>
        <p:txBody>
          <a:bodyPr wrap="square">
            <a:spAutoFit/>
          </a:bodyPr>
          <a:lstStyle/>
          <a:p>
            <a:pPr algn="ctr"/>
            <a:r>
              <a:rPr lang="fr-FR" sz="3200" b="1" i="1" dirty="0" smtClean="0">
                <a:solidFill>
                  <a:schemeClr val="accent2">
                    <a:lumMod val="60000"/>
                    <a:lumOff val="40000"/>
                  </a:schemeClr>
                </a:solidFill>
                <a:latin typeface="Cambria" pitchFamily="18" charset="0"/>
              </a:rPr>
              <a:t>RÉGULATION RÉNALE du pH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blinds(horizontal)">
                                      <p:cBhvr>
                                        <p:cTn id="20" dur="500"/>
                                        <p:tgtEl>
                                          <p:spTgt spid="3">
                                            <p:txEl>
                                              <p:pRg st="6" end="6"/>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blinds(horizontal)">
                                      <p:cBhvr>
                                        <p:cTn id="2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idx="4294967295"/>
          </p:nvPr>
        </p:nvSpPr>
        <p:spPr>
          <a:xfrm>
            <a:off x="649796" y="230503"/>
            <a:ext cx="7772400" cy="914400"/>
          </a:xfrm>
        </p:spPr>
        <p:txBody>
          <a:bodyPr/>
          <a:lstStyle/>
          <a:p>
            <a:pPr algn="ctr"/>
            <a:r>
              <a:rPr lang="fr-FR" b="1" i="1" dirty="0">
                <a:latin typeface="Cambria" pitchFamily="18" charset="0"/>
              </a:rPr>
              <a:t>ÉQUILIBRE ACIDO-BASIQUE</a:t>
            </a:r>
            <a:endParaRPr lang="fr-FR" dirty="0"/>
          </a:p>
        </p:txBody>
      </p:sp>
      <p:sp>
        <p:nvSpPr>
          <p:cNvPr id="6" name="Espace réservé du contenu 5"/>
          <p:cNvSpPr>
            <a:spLocks noGrp="1"/>
          </p:cNvSpPr>
          <p:nvPr>
            <p:ph idx="4294967295"/>
          </p:nvPr>
        </p:nvSpPr>
        <p:spPr>
          <a:xfrm>
            <a:off x="323528" y="1844824"/>
            <a:ext cx="8568952" cy="4968552"/>
          </a:xfrm>
        </p:spPr>
        <p:txBody>
          <a:bodyPr>
            <a:normAutofit fontScale="92500" lnSpcReduction="10000"/>
          </a:bodyPr>
          <a:lstStyle/>
          <a:p>
            <a:r>
              <a:rPr lang="fr-FR" i="1" dirty="0" smtClean="0">
                <a:latin typeface="Cambria" panose="02040503050406030204" pitchFamily="18" charset="0"/>
                <a:ea typeface="Cambria" panose="02040503050406030204" pitchFamily="18" charset="0"/>
              </a:rPr>
              <a:t>Au </a:t>
            </a:r>
            <a:r>
              <a:rPr lang="fr-FR" i="1" dirty="0">
                <a:latin typeface="Cambria" panose="02040503050406030204" pitchFamily="18" charset="0"/>
                <a:ea typeface="Cambria" panose="02040503050406030204" pitchFamily="18" charset="0"/>
              </a:rPr>
              <a:t>niveau des </a:t>
            </a:r>
            <a:r>
              <a:rPr lang="fr-FR" i="1" dirty="0" smtClean="0">
                <a:latin typeface="Cambria" panose="02040503050406030204" pitchFamily="18" charset="0"/>
                <a:ea typeface="Cambria" panose="02040503050406030204" pitchFamily="18" charset="0"/>
              </a:rPr>
              <a:t>tubes contournés distaux et des canaux collecteurs, il </a:t>
            </a:r>
            <a:r>
              <a:rPr lang="fr-FR" i="1" dirty="0">
                <a:latin typeface="Cambria" panose="02040503050406030204" pitchFamily="18" charset="0"/>
                <a:ea typeface="Cambria" panose="02040503050406030204" pitchFamily="18" charset="0"/>
              </a:rPr>
              <a:t>existe des </a:t>
            </a:r>
            <a:r>
              <a:rPr lang="fr-FR" i="1" dirty="0" smtClean="0">
                <a:latin typeface="Cambria" panose="02040503050406030204" pitchFamily="18" charset="0"/>
                <a:ea typeface="Cambria" panose="02040503050406030204" pitchFamily="18" charset="0"/>
              </a:rPr>
              <a:t>cellules deux types de cellules intercalaires: type A et type B </a:t>
            </a:r>
          </a:p>
          <a:p>
            <a:endParaRPr lang="fr-FR" i="1" dirty="0">
              <a:latin typeface="Cambria" panose="02040503050406030204" pitchFamily="18" charset="0"/>
              <a:ea typeface="Cambria" panose="02040503050406030204" pitchFamily="18" charset="0"/>
            </a:endParaRPr>
          </a:p>
          <a:p>
            <a:r>
              <a:rPr lang="fr-FR" i="1" dirty="0">
                <a:latin typeface="Cambria" panose="02040503050406030204" pitchFamily="18" charset="0"/>
                <a:ea typeface="Cambria" panose="02040503050406030204" pitchFamily="18" charset="0"/>
              </a:rPr>
              <a:t>Ces </a:t>
            </a:r>
            <a:r>
              <a:rPr lang="fr-FR" i="1" dirty="0" smtClean="0">
                <a:latin typeface="Cambria" panose="02040503050406030204" pitchFamily="18" charset="0"/>
                <a:ea typeface="Cambria" panose="02040503050406030204" pitchFamily="18" charset="0"/>
              </a:rPr>
              <a:t>deux types cellulaires </a:t>
            </a:r>
            <a:r>
              <a:rPr lang="fr-FR" i="1" dirty="0">
                <a:latin typeface="Cambria" panose="02040503050406030204" pitchFamily="18" charset="0"/>
                <a:ea typeface="Cambria" panose="02040503050406030204" pitchFamily="18" charset="0"/>
              </a:rPr>
              <a:t>sont riches en </a:t>
            </a:r>
            <a:r>
              <a:rPr lang="fr-FR" i="1" dirty="0" err="1">
                <a:latin typeface="Cambria" panose="02040503050406030204" pitchFamily="18" charset="0"/>
                <a:ea typeface="Cambria" panose="02040503050406030204" pitchFamily="18" charset="0"/>
              </a:rPr>
              <a:t>anhydrase</a:t>
            </a:r>
            <a:r>
              <a:rPr lang="fr-FR" i="1" dirty="0">
                <a:latin typeface="Cambria" panose="02040503050406030204" pitchFamily="18" charset="0"/>
                <a:ea typeface="Cambria" panose="02040503050406030204" pitchFamily="18" charset="0"/>
              </a:rPr>
              <a:t> carbonique </a:t>
            </a:r>
            <a:r>
              <a:rPr lang="fr-FR" i="1" dirty="0" smtClean="0">
                <a:latin typeface="Cambria" panose="02040503050406030204" pitchFamily="18" charset="0"/>
                <a:ea typeface="Cambria" panose="02040503050406030204" pitchFamily="18" charset="0"/>
              </a:rPr>
              <a:t>et comporte </a:t>
            </a:r>
            <a:r>
              <a:rPr lang="fr-FR" i="1" dirty="0">
                <a:latin typeface="Cambria" panose="02040503050406030204" pitchFamily="18" charset="0"/>
                <a:ea typeface="Cambria" panose="02040503050406030204" pitchFamily="18" charset="0"/>
              </a:rPr>
              <a:t>des </a:t>
            </a:r>
            <a:r>
              <a:rPr lang="fr-FR" i="1" dirty="0" err="1" smtClean="0">
                <a:latin typeface="Cambria" panose="02040503050406030204" pitchFamily="18" charset="0"/>
                <a:ea typeface="Cambria" panose="02040503050406030204" pitchFamily="18" charset="0"/>
              </a:rPr>
              <a:t>H+ATPase</a:t>
            </a:r>
            <a:r>
              <a:rPr lang="fr-FR" i="1" dirty="0">
                <a:latin typeface="Cambria" panose="02040503050406030204" pitchFamily="18" charset="0"/>
                <a:ea typeface="Cambria" panose="02040503050406030204" pitchFamily="18" charset="0"/>
              </a:rPr>
              <a:t>,</a:t>
            </a:r>
            <a:r>
              <a:rPr lang="fr-FR" i="1" dirty="0" smtClean="0">
                <a:latin typeface="Cambria" panose="02040503050406030204" pitchFamily="18" charset="0"/>
                <a:ea typeface="Cambria" panose="02040503050406030204" pitchFamily="18" charset="0"/>
              </a:rPr>
              <a:t> </a:t>
            </a:r>
            <a:r>
              <a:rPr lang="fr-FR" i="1" dirty="0">
                <a:latin typeface="Cambria" panose="02040503050406030204" pitchFamily="18" charset="0"/>
                <a:ea typeface="Cambria" panose="02040503050406030204" pitchFamily="18" charset="0"/>
              </a:rPr>
              <a:t>des </a:t>
            </a:r>
            <a:r>
              <a:rPr lang="fr-FR" i="1" dirty="0" smtClean="0">
                <a:latin typeface="Cambria" panose="02040503050406030204" pitchFamily="18" charset="0"/>
                <a:ea typeface="Cambria" panose="02040503050406030204" pitchFamily="18" charset="0"/>
              </a:rPr>
              <a:t>échangeurs H+/K+ et HCO3-Cl</a:t>
            </a:r>
          </a:p>
          <a:p>
            <a:endParaRPr lang="fr-FR" i="1" dirty="0">
              <a:latin typeface="Cambria" panose="02040503050406030204" pitchFamily="18" charset="0"/>
              <a:ea typeface="Cambria" panose="02040503050406030204" pitchFamily="18" charset="0"/>
            </a:endParaRPr>
          </a:p>
          <a:p>
            <a:r>
              <a:rPr lang="fr-FR" i="1" dirty="0">
                <a:latin typeface="Cambria" panose="02040503050406030204" pitchFamily="18" charset="0"/>
                <a:ea typeface="Cambria" panose="02040503050406030204" pitchFamily="18" charset="0"/>
              </a:rPr>
              <a:t>Les cellules de type A interviennent en cas </a:t>
            </a:r>
            <a:r>
              <a:rPr lang="fr-FR" i="1" dirty="0" smtClean="0">
                <a:latin typeface="Cambria" panose="02040503050406030204" pitchFamily="18" charset="0"/>
                <a:ea typeface="Cambria" panose="02040503050406030204" pitchFamily="18" charset="0"/>
              </a:rPr>
              <a:t>d’acidose, </a:t>
            </a:r>
            <a:r>
              <a:rPr lang="fr-FR" i="1" dirty="0">
                <a:latin typeface="Cambria" panose="02040503050406030204" pitchFamily="18" charset="0"/>
                <a:ea typeface="Cambria" panose="02040503050406030204" pitchFamily="18" charset="0"/>
              </a:rPr>
              <a:t>alors que les cellules de type B sont </a:t>
            </a:r>
            <a:r>
              <a:rPr lang="fr-FR" i="1" dirty="0" smtClean="0">
                <a:latin typeface="Cambria" panose="02040503050406030204" pitchFamily="18" charset="0"/>
                <a:ea typeface="Cambria" panose="02040503050406030204" pitchFamily="18" charset="0"/>
              </a:rPr>
              <a:t>activées en </a:t>
            </a:r>
            <a:r>
              <a:rPr lang="fr-FR" i="1" dirty="0">
                <a:latin typeface="Cambria" panose="02040503050406030204" pitchFamily="18" charset="0"/>
                <a:ea typeface="Cambria" panose="02040503050406030204" pitchFamily="18" charset="0"/>
              </a:rPr>
              <a:t>cas d’alcalose.</a:t>
            </a:r>
          </a:p>
        </p:txBody>
      </p:sp>
      <p:sp>
        <p:nvSpPr>
          <p:cNvPr id="9" name="Rectangle 8"/>
          <p:cNvSpPr/>
          <p:nvPr/>
        </p:nvSpPr>
        <p:spPr>
          <a:xfrm>
            <a:off x="1428728" y="1142984"/>
            <a:ext cx="6072230" cy="584775"/>
          </a:xfrm>
          <a:prstGeom prst="rect">
            <a:avLst/>
          </a:prstGeom>
        </p:spPr>
        <p:txBody>
          <a:bodyPr wrap="square">
            <a:spAutoFit/>
          </a:bodyPr>
          <a:lstStyle/>
          <a:p>
            <a:pPr algn="ctr"/>
            <a:r>
              <a:rPr lang="fr-FR" sz="3200" b="1" i="1" dirty="0" smtClean="0">
                <a:solidFill>
                  <a:schemeClr val="accent2">
                    <a:lumMod val="60000"/>
                    <a:lumOff val="40000"/>
                  </a:schemeClr>
                </a:solidFill>
                <a:latin typeface="Cambria" pitchFamily="18" charset="0"/>
              </a:rPr>
              <a:t>RÉGULATION RÉNALE du pH</a:t>
            </a:r>
          </a:p>
        </p:txBody>
      </p:sp>
    </p:spTree>
    <p:extLst>
      <p:ext uri="{BB962C8B-B14F-4D97-AF65-F5344CB8AC3E}">
        <p14:creationId xmlns:p14="http://schemas.microsoft.com/office/powerpoint/2010/main" val="209109004"/>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0953" y="161588"/>
            <a:ext cx="8229600" cy="914400"/>
          </a:xfrm>
        </p:spPr>
        <p:txBody>
          <a:bodyPr/>
          <a:lstStyle/>
          <a:p>
            <a:pPr algn="ctr"/>
            <a:r>
              <a:rPr lang="fr-FR" b="1" i="1" dirty="0" smtClean="0">
                <a:latin typeface="Cambria" pitchFamily="18" charset="0"/>
              </a:rPr>
              <a:t>ÉQUILIBRE ACIDO-BAS</a:t>
            </a:r>
            <a:endParaRPr lang="fr-FR" i="1" dirty="0"/>
          </a:p>
        </p:txBody>
      </p:sp>
      <p:sp>
        <p:nvSpPr>
          <p:cNvPr id="3" name="Espace réservé du contenu 2"/>
          <p:cNvSpPr>
            <a:spLocks noGrp="1"/>
          </p:cNvSpPr>
          <p:nvPr>
            <p:ph sz="half" idx="1"/>
          </p:nvPr>
        </p:nvSpPr>
        <p:spPr>
          <a:xfrm>
            <a:off x="0" y="1556793"/>
            <a:ext cx="4502944" cy="4739672"/>
          </a:xfrm>
        </p:spPr>
        <p:txBody>
          <a:bodyPr>
            <a:normAutofit fontScale="92500" lnSpcReduction="10000"/>
          </a:bodyPr>
          <a:lstStyle/>
          <a:p>
            <a:r>
              <a:rPr lang="fr-FR" sz="2400" i="1" dirty="0" smtClean="0">
                <a:latin typeface="Cambria" pitchFamily="18" charset="0"/>
              </a:rPr>
              <a:t>Les ions HCO3- et le K sont réabsorbés ce qui permet d’augmenter le pH.</a:t>
            </a:r>
          </a:p>
          <a:p>
            <a:endParaRPr lang="fr-FR" sz="2400" i="1" dirty="0" smtClean="0">
              <a:latin typeface="Cambria" pitchFamily="18" charset="0"/>
            </a:endParaRPr>
          </a:p>
          <a:p>
            <a:r>
              <a:rPr lang="fr-FR" sz="2400" i="1" dirty="0" smtClean="0">
                <a:latin typeface="Cambria" pitchFamily="18" charset="0"/>
              </a:rPr>
              <a:t>Les ions H+ sont sécrétés dans la lumière tubulaire en utilisant un transport actif direct et indirect</a:t>
            </a:r>
          </a:p>
          <a:p>
            <a:endParaRPr lang="fr-FR" sz="2400" i="1" dirty="0" smtClean="0">
              <a:latin typeface="Cambria" pitchFamily="18" charset="0"/>
            </a:endParaRPr>
          </a:p>
          <a:p>
            <a:pPr lvl="1"/>
            <a:r>
              <a:rPr lang="fr-FR" sz="2400" i="1" dirty="0" smtClean="0">
                <a:latin typeface="Cambria" pitchFamily="18" charset="0"/>
              </a:rPr>
              <a:t>L’excrétion des ions H+ sous forme d’acidité </a:t>
            </a:r>
            <a:r>
              <a:rPr lang="fr-FR" sz="2400" i="1" dirty="0" err="1" smtClean="0">
                <a:latin typeface="Cambria" pitchFamily="18" charset="0"/>
              </a:rPr>
              <a:t>titrable</a:t>
            </a:r>
            <a:r>
              <a:rPr lang="fr-FR" sz="2400" i="1" dirty="0" smtClean="0">
                <a:latin typeface="Cambria" pitchFamily="18" charset="0"/>
              </a:rPr>
              <a:t> H</a:t>
            </a:r>
            <a:r>
              <a:rPr lang="fr-FR" sz="2400" i="1" baseline="-25000" dirty="0" smtClean="0">
                <a:latin typeface="Cambria" pitchFamily="18" charset="0"/>
              </a:rPr>
              <a:t>2</a:t>
            </a:r>
            <a:r>
              <a:rPr lang="fr-FR" sz="2400" i="1" dirty="0" smtClean="0">
                <a:latin typeface="Cambria" pitchFamily="18" charset="0"/>
              </a:rPr>
              <a:t>PO</a:t>
            </a:r>
            <a:r>
              <a:rPr lang="fr-FR" sz="2400" i="1" baseline="-25000" dirty="0" smtClean="0">
                <a:latin typeface="Cambria" pitchFamily="18" charset="0"/>
              </a:rPr>
              <a:t>4-</a:t>
            </a:r>
          </a:p>
          <a:p>
            <a:pPr lvl="1"/>
            <a:endParaRPr lang="fr-FR" sz="2400" i="1" baseline="-25000" dirty="0" smtClean="0">
              <a:latin typeface="Cambria" pitchFamily="18" charset="0"/>
            </a:endParaRPr>
          </a:p>
          <a:p>
            <a:pPr lvl="1"/>
            <a:r>
              <a:rPr lang="fr-FR" sz="2400" i="1" dirty="0" smtClean="0">
                <a:latin typeface="Cambria" pitchFamily="18" charset="0"/>
              </a:rPr>
              <a:t>L’excrétion des ions H+ sous forme d’NH4</a:t>
            </a:r>
          </a:p>
        </p:txBody>
      </p:sp>
      <p:pic>
        <p:nvPicPr>
          <p:cNvPr id="5" name="Espace réservé du contenu 1"/>
          <p:cNvPicPr>
            <a:picLocks noGrp="1" noChangeAspect="1"/>
          </p:cNvPicPr>
          <p:nvPr>
            <p:ph sz="half" idx="2"/>
          </p:nvPr>
        </p:nvPicPr>
        <p:blipFill>
          <a:blip r:embed="rId2"/>
          <a:stretch>
            <a:fillRect/>
          </a:stretch>
        </p:blipFill>
        <p:spPr>
          <a:xfrm>
            <a:off x="4513164" y="1988840"/>
            <a:ext cx="4480180" cy="4496647"/>
          </a:xfrm>
          <a:prstGeom prst="rect">
            <a:avLst/>
          </a:prstGeom>
        </p:spPr>
      </p:pic>
      <p:sp>
        <p:nvSpPr>
          <p:cNvPr id="6" name="ZoneTexte 5"/>
          <p:cNvSpPr txBox="1"/>
          <p:nvPr/>
        </p:nvSpPr>
        <p:spPr>
          <a:xfrm>
            <a:off x="2195736" y="903244"/>
            <a:ext cx="4392488" cy="523220"/>
          </a:xfrm>
          <a:prstGeom prst="rect">
            <a:avLst/>
          </a:prstGeom>
          <a:noFill/>
        </p:spPr>
        <p:txBody>
          <a:bodyPr wrap="square" rtlCol="0">
            <a:spAutoFit/>
          </a:bodyPr>
          <a:lstStyle/>
          <a:p>
            <a:pPr algn="ctr"/>
            <a:r>
              <a:rPr lang="fr-FR" sz="2800" b="1" i="1" dirty="0">
                <a:solidFill>
                  <a:schemeClr val="accent2">
                    <a:lumMod val="60000"/>
                    <a:lumOff val="40000"/>
                  </a:schemeClr>
                </a:solidFill>
                <a:latin typeface="Cambria" pitchFamily="18" charset="0"/>
              </a:rPr>
              <a:t> ACIDOSE MÉTABOLIQUE</a:t>
            </a:r>
            <a:endParaRPr lang="fr-F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157146"/>
            <a:ext cx="8229600" cy="914400"/>
          </a:xfrm>
        </p:spPr>
        <p:txBody>
          <a:bodyPr/>
          <a:lstStyle/>
          <a:p>
            <a:pPr algn="ctr"/>
            <a:r>
              <a:rPr lang="fr-FR" b="1" i="1" dirty="0" smtClean="0">
                <a:latin typeface="Cambria" pitchFamily="18" charset="0"/>
              </a:rPr>
              <a:t>ÉQUILIBRE ACIDO-BASIQUE</a:t>
            </a:r>
            <a:endParaRPr lang="fr-FR" i="1" dirty="0"/>
          </a:p>
        </p:txBody>
      </p:sp>
      <p:sp>
        <p:nvSpPr>
          <p:cNvPr id="4" name="Espace réservé du contenu 3"/>
          <p:cNvSpPr>
            <a:spLocks noGrp="1"/>
          </p:cNvSpPr>
          <p:nvPr>
            <p:ph sz="half" idx="1"/>
          </p:nvPr>
        </p:nvSpPr>
        <p:spPr>
          <a:xfrm>
            <a:off x="0" y="2071678"/>
            <a:ext cx="4500562" cy="4643469"/>
          </a:xfrm>
        </p:spPr>
        <p:txBody>
          <a:bodyPr>
            <a:normAutofit/>
          </a:bodyPr>
          <a:lstStyle/>
          <a:p>
            <a:r>
              <a:rPr lang="fr-FR" sz="2400" i="1" dirty="0" smtClean="0">
                <a:latin typeface="Cambria" pitchFamily="18" charset="0"/>
              </a:rPr>
              <a:t>Se produit dans le tubule proximal. </a:t>
            </a:r>
          </a:p>
          <a:p>
            <a:r>
              <a:rPr lang="fr-FR" sz="2400" i="1" dirty="0" smtClean="0">
                <a:latin typeface="Cambria" pitchFamily="18" charset="0"/>
              </a:rPr>
              <a:t>H +et HCO3- sont produits dans les cellules proximales selon la réaction suivante :</a:t>
            </a:r>
          </a:p>
          <a:p>
            <a:pPr>
              <a:buNone/>
            </a:pPr>
            <a:r>
              <a:rPr lang="fr-FR" sz="2400" i="1" dirty="0" smtClean="0">
                <a:latin typeface="Cambria" pitchFamily="18" charset="0"/>
              </a:rPr>
              <a:t>	CO</a:t>
            </a:r>
            <a:r>
              <a:rPr lang="fr-FR" sz="2400" i="1" baseline="-25000" dirty="0" smtClean="0">
                <a:latin typeface="Cambria" pitchFamily="18" charset="0"/>
              </a:rPr>
              <a:t>2</a:t>
            </a:r>
            <a:r>
              <a:rPr lang="fr-FR" sz="2400" i="1" dirty="0" smtClean="0">
                <a:latin typeface="Cambria" pitchFamily="18" charset="0"/>
              </a:rPr>
              <a:t>+H</a:t>
            </a:r>
            <a:r>
              <a:rPr lang="fr-FR" sz="2400" i="1" baseline="-25000" dirty="0" smtClean="0">
                <a:latin typeface="Cambria" pitchFamily="18" charset="0"/>
              </a:rPr>
              <a:t>2</a:t>
            </a:r>
            <a:r>
              <a:rPr lang="fr-FR" sz="2400" i="1" dirty="0" smtClean="0">
                <a:latin typeface="Cambria" pitchFamily="18" charset="0"/>
              </a:rPr>
              <a:t>O		H+HCO</a:t>
            </a:r>
            <a:r>
              <a:rPr lang="fr-FR" sz="2400" i="1" baseline="-25000" dirty="0" smtClean="0">
                <a:latin typeface="Cambria" pitchFamily="18" charset="0"/>
              </a:rPr>
              <a:t>3</a:t>
            </a:r>
            <a:endParaRPr lang="fr-FR" sz="2400" i="1" dirty="0" smtClean="0">
              <a:latin typeface="Cambria" pitchFamily="18" charset="0"/>
            </a:endParaRPr>
          </a:p>
          <a:p>
            <a:r>
              <a:rPr lang="fr-FR" sz="2400" i="1" dirty="0" smtClean="0">
                <a:latin typeface="Cambria" pitchFamily="18" charset="0"/>
              </a:rPr>
              <a:t>La réaction est catalysée par </a:t>
            </a:r>
            <a:r>
              <a:rPr lang="fr-FR" sz="2400" b="1" i="1" dirty="0" smtClean="0">
                <a:latin typeface="Cambria" pitchFamily="18" charset="0"/>
              </a:rPr>
              <a:t>l’</a:t>
            </a:r>
            <a:r>
              <a:rPr lang="fr-FR" sz="2400" b="1" i="1" dirty="0" err="1" smtClean="0">
                <a:latin typeface="Cambria" pitchFamily="18" charset="0"/>
              </a:rPr>
              <a:t>anhydrase</a:t>
            </a:r>
            <a:r>
              <a:rPr lang="fr-FR" sz="2400" b="1" i="1" dirty="0" smtClean="0">
                <a:latin typeface="Cambria" pitchFamily="18" charset="0"/>
              </a:rPr>
              <a:t> </a:t>
            </a:r>
            <a:r>
              <a:rPr lang="fr-FR" sz="2400" b="1" i="1" dirty="0" smtClean="0">
                <a:latin typeface="Cambria" pitchFamily="18" charset="0"/>
              </a:rPr>
              <a:t>carbonique </a:t>
            </a:r>
            <a:r>
              <a:rPr lang="fr-FR" sz="2400" i="1" dirty="0" smtClean="0">
                <a:latin typeface="Cambria" pitchFamily="18" charset="0"/>
              </a:rPr>
              <a:t>intracellulaire. </a:t>
            </a:r>
          </a:p>
          <a:p>
            <a:r>
              <a:rPr lang="fr-FR" sz="2400" i="1" dirty="0" smtClean="0">
                <a:latin typeface="Cambria" pitchFamily="18" charset="0"/>
              </a:rPr>
              <a:t>H est sécrété par </a:t>
            </a:r>
            <a:r>
              <a:rPr lang="fr-FR" sz="2400" b="1" i="1" dirty="0" smtClean="0">
                <a:latin typeface="Cambria" pitchFamily="18" charset="0"/>
              </a:rPr>
              <a:t>l’échangeur H-Na </a:t>
            </a:r>
            <a:r>
              <a:rPr lang="fr-FR" sz="2400" i="1" dirty="0" smtClean="0">
                <a:latin typeface="Cambria" pitchFamily="18" charset="0"/>
              </a:rPr>
              <a:t>et le</a:t>
            </a:r>
            <a:r>
              <a:rPr lang="fr-FR" sz="2400" b="1" i="1" dirty="0" smtClean="0">
                <a:latin typeface="Cambria" pitchFamily="18" charset="0"/>
              </a:rPr>
              <a:t> </a:t>
            </a:r>
            <a:r>
              <a:rPr lang="fr-FR" sz="2400" i="1" dirty="0" smtClean="0">
                <a:latin typeface="Cambria" pitchFamily="18" charset="0"/>
              </a:rPr>
              <a:t>HCO</a:t>
            </a:r>
            <a:r>
              <a:rPr lang="fr-FR" sz="2400" i="1" baseline="-25000" dirty="0" smtClean="0">
                <a:latin typeface="Cambria" pitchFamily="18" charset="0"/>
              </a:rPr>
              <a:t>3</a:t>
            </a:r>
            <a:r>
              <a:rPr lang="fr-FR" sz="2400" i="1" dirty="0" smtClean="0">
                <a:latin typeface="Cambria" pitchFamily="18" charset="0"/>
              </a:rPr>
              <a:t> est réabsorbé.</a:t>
            </a:r>
          </a:p>
          <a:p>
            <a:endParaRPr lang="fr-FR" sz="2400" dirty="0"/>
          </a:p>
        </p:txBody>
      </p:sp>
      <p:pic>
        <p:nvPicPr>
          <p:cNvPr id="6" name="Espace réservé du contenu 5" descr="C:\Users\Toshiba\Desktop\Nouveau dossier\Sans titreiuhknl,p.png"/>
          <p:cNvPicPr>
            <a:picLocks noGrp="1"/>
          </p:cNvPicPr>
          <p:nvPr>
            <p:ph sz="half" idx="2"/>
          </p:nvPr>
        </p:nvPicPr>
        <p:blipFill>
          <a:blip r:embed="rId2"/>
          <a:srcRect/>
          <a:stretch>
            <a:fillRect/>
          </a:stretch>
        </p:blipFill>
        <p:spPr bwMode="auto">
          <a:xfrm>
            <a:off x="4143372" y="2071678"/>
            <a:ext cx="4929222" cy="3643338"/>
          </a:xfrm>
          <a:prstGeom prst="rect">
            <a:avLst/>
          </a:prstGeom>
          <a:noFill/>
          <a:ln w="9525">
            <a:noFill/>
            <a:miter lim="800000"/>
            <a:headEnd/>
            <a:tailEnd/>
          </a:ln>
        </p:spPr>
      </p:pic>
      <p:cxnSp>
        <p:nvCxnSpPr>
          <p:cNvPr id="8" name="Connecteur droit avec flèche 7"/>
          <p:cNvCxnSpPr/>
          <p:nvPr/>
        </p:nvCxnSpPr>
        <p:spPr>
          <a:xfrm>
            <a:off x="1857356" y="4357694"/>
            <a:ext cx="714380" cy="1588"/>
          </a:xfrm>
          <a:prstGeom prst="straightConnector1">
            <a:avLst/>
          </a:prstGeom>
          <a:ln w="38100">
            <a:solidFill>
              <a:schemeClr val="accent3">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785786" y="1428736"/>
            <a:ext cx="7500990" cy="584775"/>
          </a:xfrm>
          <a:prstGeom prst="rect">
            <a:avLst/>
          </a:prstGeom>
          <a:noFill/>
        </p:spPr>
        <p:txBody>
          <a:bodyPr wrap="square" rtlCol="0">
            <a:spAutoFit/>
          </a:bodyPr>
          <a:lstStyle/>
          <a:p>
            <a:pPr algn="ctr"/>
            <a:r>
              <a:rPr lang="fr-FR" sz="3200" b="1" i="1" dirty="0" smtClean="0">
                <a:solidFill>
                  <a:schemeClr val="tx2">
                    <a:lumMod val="75000"/>
                  </a:schemeClr>
                </a:solidFill>
                <a:latin typeface="Cambria" pitchFamily="18" charset="0"/>
              </a:rPr>
              <a:t>LA RÉABSORPTION DES HCO</a:t>
            </a:r>
            <a:r>
              <a:rPr lang="fr-FR" sz="3200" b="1" i="1" baseline="-25000" dirty="0" smtClean="0">
                <a:solidFill>
                  <a:schemeClr val="tx2">
                    <a:lumMod val="75000"/>
                  </a:schemeClr>
                </a:solidFill>
                <a:latin typeface="Cambria" pitchFamily="18" charset="0"/>
              </a:rPr>
              <a:t>3</a:t>
            </a:r>
            <a:r>
              <a:rPr lang="fr-FR" sz="3200" b="1" i="1" dirty="0" smtClean="0">
                <a:solidFill>
                  <a:schemeClr val="tx2">
                    <a:lumMod val="75000"/>
                  </a:schemeClr>
                </a:solidFill>
                <a:latin typeface="Cambria" pitchFamily="18" charset="0"/>
              </a:rPr>
              <a:t>- FILTRÉS</a:t>
            </a:r>
            <a:endParaRPr lang="fr-FR" sz="3200" i="1" dirty="0">
              <a:solidFill>
                <a:schemeClr val="tx2">
                  <a:lumMod val="75000"/>
                </a:schemeClr>
              </a:solidFill>
              <a:latin typeface="Cambria" pitchFamily="18" charset="0"/>
            </a:endParaRPr>
          </a:p>
        </p:txBody>
      </p:sp>
      <p:sp>
        <p:nvSpPr>
          <p:cNvPr id="7" name="ZoneTexte 6"/>
          <p:cNvSpPr txBox="1"/>
          <p:nvPr/>
        </p:nvSpPr>
        <p:spPr>
          <a:xfrm>
            <a:off x="928662" y="857232"/>
            <a:ext cx="7500990" cy="584775"/>
          </a:xfrm>
          <a:prstGeom prst="rect">
            <a:avLst/>
          </a:prstGeom>
          <a:noFill/>
        </p:spPr>
        <p:txBody>
          <a:bodyPr wrap="square" rtlCol="0">
            <a:spAutoFit/>
          </a:bodyPr>
          <a:lstStyle/>
          <a:p>
            <a:pPr algn="ctr"/>
            <a:r>
              <a:rPr lang="fr-FR" sz="3200" b="1" i="1" dirty="0" smtClean="0">
                <a:solidFill>
                  <a:schemeClr val="accent2">
                    <a:lumMod val="60000"/>
                    <a:lumOff val="40000"/>
                  </a:schemeClr>
                </a:solidFill>
                <a:latin typeface="Cambria" pitchFamily="18" charset="0"/>
              </a:rPr>
              <a:t>ACIDOSE MÉTABOLIQUE</a:t>
            </a:r>
            <a:endParaRPr lang="fr-FR" sz="3200" i="1" dirty="0">
              <a:solidFill>
                <a:schemeClr val="tx2">
                  <a:lumMod val="75000"/>
                </a:schemeClr>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157146"/>
            <a:ext cx="8229600" cy="914400"/>
          </a:xfrm>
        </p:spPr>
        <p:txBody>
          <a:bodyPr/>
          <a:lstStyle/>
          <a:p>
            <a:pPr algn="ctr"/>
            <a:r>
              <a:rPr lang="fr-FR" b="1" i="1" dirty="0" smtClean="0">
                <a:latin typeface="Cambria" pitchFamily="18" charset="0"/>
              </a:rPr>
              <a:t>ÉQUILIBRE ACIDO-BASIQUE</a:t>
            </a:r>
            <a:endParaRPr lang="fr-FR" i="1" dirty="0"/>
          </a:p>
        </p:txBody>
      </p:sp>
      <p:sp>
        <p:nvSpPr>
          <p:cNvPr id="4" name="Espace réservé du contenu 3"/>
          <p:cNvSpPr>
            <a:spLocks noGrp="1"/>
          </p:cNvSpPr>
          <p:nvPr>
            <p:ph sz="half" idx="1"/>
          </p:nvPr>
        </p:nvSpPr>
        <p:spPr>
          <a:xfrm>
            <a:off x="-36512" y="2071678"/>
            <a:ext cx="4786314" cy="4643469"/>
          </a:xfrm>
        </p:spPr>
        <p:txBody>
          <a:bodyPr>
            <a:normAutofit fontScale="85000" lnSpcReduction="10000"/>
          </a:bodyPr>
          <a:lstStyle/>
          <a:p>
            <a:r>
              <a:rPr lang="fr-FR" i="1" dirty="0" smtClean="0">
                <a:latin typeface="Cambria" pitchFamily="18" charset="0"/>
              </a:rPr>
              <a:t>Dans la lumière tubulaire, la réaction se produit dans le sens inverse. H+HCO</a:t>
            </a:r>
            <a:r>
              <a:rPr lang="fr-FR" i="1" baseline="-25000" dirty="0" smtClean="0">
                <a:latin typeface="Cambria" pitchFamily="18" charset="0"/>
              </a:rPr>
              <a:t>3                  </a:t>
            </a:r>
            <a:r>
              <a:rPr lang="fr-FR" i="1" dirty="0" smtClean="0">
                <a:latin typeface="Cambria" pitchFamily="18" charset="0"/>
              </a:rPr>
              <a:t>CO</a:t>
            </a:r>
            <a:r>
              <a:rPr lang="fr-FR" i="1" baseline="-25000" dirty="0" smtClean="0">
                <a:latin typeface="Cambria" pitchFamily="18" charset="0"/>
              </a:rPr>
              <a:t>2</a:t>
            </a:r>
            <a:r>
              <a:rPr lang="fr-FR" i="1" dirty="0" smtClean="0">
                <a:latin typeface="Cambria" pitchFamily="18" charset="0"/>
              </a:rPr>
              <a:t>+H</a:t>
            </a:r>
            <a:r>
              <a:rPr lang="fr-FR" i="1" baseline="-25000" dirty="0" smtClean="0">
                <a:latin typeface="Cambria" pitchFamily="18" charset="0"/>
              </a:rPr>
              <a:t>2</a:t>
            </a:r>
            <a:r>
              <a:rPr lang="fr-FR" i="1" dirty="0" smtClean="0">
                <a:latin typeface="Cambria" pitchFamily="18" charset="0"/>
              </a:rPr>
              <a:t>O	</a:t>
            </a:r>
          </a:p>
          <a:p>
            <a:r>
              <a:rPr lang="fr-FR" i="1" dirty="0" smtClean="0">
                <a:latin typeface="Cambria" pitchFamily="18" charset="0"/>
              </a:rPr>
              <a:t>La réaction est catalysée par </a:t>
            </a:r>
            <a:r>
              <a:rPr lang="fr-FR" b="1" i="1" dirty="0" smtClean="0">
                <a:latin typeface="Cambria" pitchFamily="18" charset="0"/>
              </a:rPr>
              <a:t>l’</a:t>
            </a:r>
            <a:r>
              <a:rPr lang="fr-FR" b="1" i="1" dirty="0" err="1" smtClean="0">
                <a:latin typeface="Cambria" pitchFamily="18" charset="0"/>
              </a:rPr>
              <a:t>anhydrase</a:t>
            </a:r>
            <a:r>
              <a:rPr lang="fr-FR" b="1" i="1" dirty="0" smtClean="0">
                <a:latin typeface="Cambria" pitchFamily="18" charset="0"/>
              </a:rPr>
              <a:t> </a:t>
            </a:r>
            <a:r>
              <a:rPr lang="fr-FR" b="1" i="1" dirty="0" smtClean="0">
                <a:latin typeface="Cambria" pitchFamily="18" charset="0"/>
              </a:rPr>
              <a:t>carbonique </a:t>
            </a:r>
            <a:r>
              <a:rPr lang="fr-FR" i="1" dirty="0" smtClean="0">
                <a:latin typeface="Cambria" pitchFamily="18" charset="0"/>
              </a:rPr>
              <a:t>de la bordure en brosse.</a:t>
            </a:r>
          </a:p>
          <a:p>
            <a:r>
              <a:rPr lang="fr-FR" i="1" dirty="0" smtClean="0">
                <a:latin typeface="Cambria" pitchFamily="18" charset="0"/>
              </a:rPr>
              <a:t>CO</a:t>
            </a:r>
            <a:r>
              <a:rPr lang="fr-FR" i="1" baseline="-25000" dirty="0" smtClean="0">
                <a:latin typeface="Cambria" pitchFamily="18" charset="0"/>
              </a:rPr>
              <a:t>2</a:t>
            </a:r>
            <a:r>
              <a:rPr lang="fr-FR" i="1" dirty="0" smtClean="0">
                <a:latin typeface="Cambria" pitchFamily="18" charset="0"/>
              </a:rPr>
              <a:t>+H</a:t>
            </a:r>
            <a:r>
              <a:rPr lang="fr-FR" i="1" baseline="-25000" dirty="0" smtClean="0">
                <a:latin typeface="Cambria" pitchFamily="18" charset="0"/>
              </a:rPr>
              <a:t>2</a:t>
            </a:r>
            <a:r>
              <a:rPr lang="fr-FR" i="1" dirty="0" smtClean="0">
                <a:latin typeface="Cambria" pitchFamily="18" charset="0"/>
              </a:rPr>
              <a:t>O diffusent à l’intérieur de la cellule pour recommencer le cycle.</a:t>
            </a:r>
          </a:p>
          <a:p>
            <a:r>
              <a:rPr lang="fr-FR" b="1" i="1" dirty="0" smtClean="0">
                <a:solidFill>
                  <a:schemeClr val="accent2">
                    <a:lumMod val="60000"/>
                    <a:lumOff val="40000"/>
                  </a:schemeClr>
                </a:solidFill>
                <a:latin typeface="Cambria" pitchFamily="18" charset="0"/>
              </a:rPr>
              <a:t>Le résultat</a:t>
            </a:r>
            <a:r>
              <a:rPr lang="fr-FR" i="1" dirty="0" smtClean="0">
                <a:latin typeface="Cambria" pitchFamily="18" charset="0"/>
              </a:rPr>
              <a:t> : réabsorption </a:t>
            </a:r>
            <a:r>
              <a:rPr lang="fr-FR" b="1" i="1" dirty="0" smtClean="0">
                <a:latin typeface="Cambria" pitchFamily="18" charset="0"/>
              </a:rPr>
              <a:t>nette </a:t>
            </a:r>
            <a:r>
              <a:rPr lang="fr-FR" i="1" dirty="0" smtClean="0">
                <a:latin typeface="Cambria" pitchFamily="18" charset="0"/>
              </a:rPr>
              <a:t>de HCO</a:t>
            </a:r>
            <a:r>
              <a:rPr lang="fr-FR" i="1" baseline="-25000" dirty="0" smtClean="0">
                <a:latin typeface="Cambria" pitchFamily="18" charset="0"/>
              </a:rPr>
              <a:t>3</a:t>
            </a:r>
            <a:r>
              <a:rPr lang="fr-FR" i="1" dirty="0" smtClean="0">
                <a:latin typeface="Cambria" pitchFamily="18" charset="0"/>
              </a:rPr>
              <a:t> filtré. Cependant, aucune sécrétion nette de </a:t>
            </a:r>
            <a:r>
              <a:rPr lang="fr-FR" b="1" i="1" dirty="0" smtClean="0">
                <a:latin typeface="Cambria" pitchFamily="18" charset="0"/>
              </a:rPr>
              <a:t>H+</a:t>
            </a:r>
            <a:r>
              <a:rPr lang="fr-FR" i="1" dirty="0" smtClean="0">
                <a:latin typeface="Cambria" pitchFamily="18" charset="0"/>
              </a:rPr>
              <a:t> ne résulte de ce processus.</a:t>
            </a:r>
          </a:p>
          <a:p>
            <a:endParaRPr lang="fr-FR" dirty="0"/>
          </a:p>
        </p:txBody>
      </p:sp>
      <p:pic>
        <p:nvPicPr>
          <p:cNvPr id="6" name="Espace réservé du contenu 5" descr="C:\Users\Toshiba\Desktop\Nouveau dossier\Sans titreiuhknl,p.png"/>
          <p:cNvPicPr>
            <a:picLocks noGrp="1"/>
          </p:cNvPicPr>
          <p:nvPr>
            <p:ph sz="half" idx="2"/>
          </p:nvPr>
        </p:nvPicPr>
        <p:blipFill>
          <a:blip r:embed="rId2"/>
          <a:srcRect/>
          <a:stretch>
            <a:fillRect/>
          </a:stretch>
        </p:blipFill>
        <p:spPr bwMode="auto">
          <a:xfrm>
            <a:off x="4500562" y="2357430"/>
            <a:ext cx="4572032" cy="3000396"/>
          </a:xfrm>
          <a:prstGeom prst="rect">
            <a:avLst/>
          </a:prstGeom>
          <a:noFill/>
          <a:ln w="9525">
            <a:noFill/>
            <a:miter lim="800000"/>
            <a:headEnd/>
            <a:tailEnd/>
          </a:ln>
        </p:spPr>
      </p:pic>
      <p:sp>
        <p:nvSpPr>
          <p:cNvPr id="9" name="ZoneTexte 8"/>
          <p:cNvSpPr txBox="1"/>
          <p:nvPr/>
        </p:nvSpPr>
        <p:spPr>
          <a:xfrm>
            <a:off x="785786" y="1428736"/>
            <a:ext cx="7500990" cy="584775"/>
          </a:xfrm>
          <a:prstGeom prst="rect">
            <a:avLst/>
          </a:prstGeom>
          <a:noFill/>
        </p:spPr>
        <p:txBody>
          <a:bodyPr wrap="square" rtlCol="0">
            <a:spAutoFit/>
          </a:bodyPr>
          <a:lstStyle/>
          <a:p>
            <a:r>
              <a:rPr lang="fr-FR" sz="3200" b="1" i="1" dirty="0" smtClean="0">
                <a:solidFill>
                  <a:schemeClr val="tx2">
                    <a:lumMod val="75000"/>
                  </a:schemeClr>
                </a:solidFill>
                <a:latin typeface="Cambria" pitchFamily="18" charset="0"/>
              </a:rPr>
              <a:t>LA RÉABSORPTION DES HCO</a:t>
            </a:r>
            <a:r>
              <a:rPr lang="fr-FR" sz="3200" b="1" i="1" baseline="-25000" dirty="0" smtClean="0">
                <a:solidFill>
                  <a:schemeClr val="tx2">
                    <a:lumMod val="75000"/>
                  </a:schemeClr>
                </a:solidFill>
                <a:latin typeface="Cambria" pitchFamily="18" charset="0"/>
              </a:rPr>
              <a:t>3</a:t>
            </a:r>
            <a:r>
              <a:rPr lang="fr-FR" sz="3200" b="1" i="1" dirty="0" smtClean="0">
                <a:solidFill>
                  <a:schemeClr val="tx2">
                    <a:lumMod val="75000"/>
                  </a:schemeClr>
                </a:solidFill>
                <a:latin typeface="Cambria" pitchFamily="18" charset="0"/>
              </a:rPr>
              <a:t>- FILTRÉS</a:t>
            </a:r>
            <a:endParaRPr lang="fr-FR" sz="3200" i="1" dirty="0">
              <a:solidFill>
                <a:schemeClr val="tx2">
                  <a:lumMod val="75000"/>
                </a:schemeClr>
              </a:solidFill>
              <a:latin typeface="Cambria" pitchFamily="18" charset="0"/>
            </a:endParaRPr>
          </a:p>
        </p:txBody>
      </p:sp>
      <p:cxnSp>
        <p:nvCxnSpPr>
          <p:cNvPr id="7" name="Connecteur droit avec flèche 6"/>
          <p:cNvCxnSpPr/>
          <p:nvPr/>
        </p:nvCxnSpPr>
        <p:spPr>
          <a:xfrm>
            <a:off x="2571736" y="3000372"/>
            <a:ext cx="714380" cy="1588"/>
          </a:xfrm>
          <a:prstGeom prst="straightConnector1">
            <a:avLst/>
          </a:prstGeom>
          <a:ln w="38100">
            <a:solidFill>
              <a:schemeClr val="accent3">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928662" y="857232"/>
            <a:ext cx="7500990" cy="584775"/>
          </a:xfrm>
          <a:prstGeom prst="rect">
            <a:avLst/>
          </a:prstGeom>
          <a:noFill/>
        </p:spPr>
        <p:txBody>
          <a:bodyPr wrap="square" rtlCol="0">
            <a:spAutoFit/>
          </a:bodyPr>
          <a:lstStyle/>
          <a:p>
            <a:pPr algn="ctr"/>
            <a:r>
              <a:rPr lang="fr-FR" sz="3200" b="1" i="1" dirty="0" smtClean="0">
                <a:solidFill>
                  <a:schemeClr val="accent2">
                    <a:lumMod val="60000"/>
                    <a:lumOff val="40000"/>
                  </a:schemeClr>
                </a:solidFill>
                <a:latin typeface="Cambria" pitchFamily="18" charset="0"/>
              </a:rPr>
              <a:t>ACIDOSE MÉTABOLIQUE</a:t>
            </a:r>
            <a:endParaRPr lang="fr-FR" sz="3200" i="1" dirty="0">
              <a:solidFill>
                <a:schemeClr val="tx2">
                  <a:lumMod val="75000"/>
                </a:schemeClr>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157146"/>
            <a:ext cx="8229600" cy="914400"/>
          </a:xfrm>
        </p:spPr>
        <p:txBody>
          <a:bodyPr/>
          <a:lstStyle/>
          <a:p>
            <a:pPr algn="ctr"/>
            <a:r>
              <a:rPr lang="fr-FR" b="1" i="1" dirty="0" smtClean="0">
                <a:latin typeface="Cambria" pitchFamily="18" charset="0"/>
              </a:rPr>
              <a:t>ÉQUILIBRE ACIDO-BASIQUE</a:t>
            </a:r>
            <a:endParaRPr lang="fr-FR" i="1" dirty="0"/>
          </a:p>
        </p:txBody>
      </p:sp>
      <p:sp>
        <p:nvSpPr>
          <p:cNvPr id="4" name="Espace réservé du contenu 3"/>
          <p:cNvSpPr>
            <a:spLocks noGrp="1"/>
          </p:cNvSpPr>
          <p:nvPr>
            <p:ph sz="half" idx="1"/>
          </p:nvPr>
        </p:nvSpPr>
        <p:spPr>
          <a:xfrm>
            <a:off x="285720" y="2071678"/>
            <a:ext cx="4500594" cy="4500594"/>
          </a:xfrm>
        </p:spPr>
        <p:txBody>
          <a:bodyPr>
            <a:normAutofit fontScale="85000" lnSpcReduction="20000"/>
          </a:bodyPr>
          <a:lstStyle/>
          <a:p>
            <a:r>
              <a:rPr lang="fr-FR" i="1" dirty="0" smtClean="0">
                <a:latin typeface="Cambria" pitchFamily="18" charset="0"/>
              </a:rPr>
              <a:t>Une augmentation de la quantité filtrée de HCO3 entraine une augmentation des débits de réabsorption de HCO</a:t>
            </a:r>
            <a:r>
              <a:rPr lang="fr-FR" i="1" baseline="-25000" dirty="0" smtClean="0">
                <a:latin typeface="Cambria" pitchFamily="18" charset="0"/>
              </a:rPr>
              <a:t>3</a:t>
            </a:r>
            <a:r>
              <a:rPr lang="fr-FR" i="1" dirty="0" smtClean="0">
                <a:latin typeface="Cambria" pitchFamily="18" charset="0"/>
              </a:rPr>
              <a:t>. </a:t>
            </a:r>
          </a:p>
          <a:p>
            <a:r>
              <a:rPr lang="fr-FR" i="1" dirty="0" smtClean="0">
                <a:latin typeface="Cambria" pitchFamily="18" charset="0"/>
              </a:rPr>
              <a:t>Cependant, à des concentrations plasmatiques élevées en HCO</a:t>
            </a:r>
            <a:r>
              <a:rPr lang="fr-FR" i="1" baseline="-25000" dirty="0" smtClean="0">
                <a:latin typeface="Cambria" pitchFamily="18" charset="0"/>
              </a:rPr>
              <a:t>3</a:t>
            </a:r>
            <a:r>
              <a:rPr lang="fr-FR" i="1" dirty="0" smtClean="0">
                <a:latin typeface="Cambria" pitchFamily="18" charset="0"/>
              </a:rPr>
              <a:t> (comme dans le cas de l’alcalose) la quantité filtrée excède la capacité de réabsorption </a:t>
            </a:r>
          </a:p>
          <a:p>
            <a:endParaRPr lang="fr-FR" i="1" dirty="0" smtClean="0">
              <a:latin typeface="Cambria" pitchFamily="18" charset="0"/>
            </a:endParaRPr>
          </a:p>
          <a:p>
            <a:r>
              <a:rPr lang="fr-FR" i="1" dirty="0" smtClean="0">
                <a:latin typeface="Cambria" pitchFamily="18" charset="0"/>
              </a:rPr>
              <a:t>le HCO3 est donc excrété dans l’urine.</a:t>
            </a:r>
          </a:p>
          <a:p>
            <a:endParaRPr lang="fr-FR" dirty="0"/>
          </a:p>
        </p:txBody>
      </p:sp>
      <p:pic>
        <p:nvPicPr>
          <p:cNvPr id="6" name="Espace réservé du contenu 5" descr="C:\Users\Toshiba\Desktop\Nouveau dossier\Sans titreiuhknl,p.png"/>
          <p:cNvPicPr>
            <a:picLocks noGrp="1"/>
          </p:cNvPicPr>
          <p:nvPr>
            <p:ph sz="half" idx="2"/>
          </p:nvPr>
        </p:nvPicPr>
        <p:blipFill>
          <a:blip r:embed="rId2"/>
          <a:srcRect/>
          <a:stretch>
            <a:fillRect/>
          </a:stretch>
        </p:blipFill>
        <p:spPr bwMode="auto">
          <a:xfrm>
            <a:off x="4714876" y="2357430"/>
            <a:ext cx="4357718" cy="2954504"/>
          </a:xfrm>
          <a:prstGeom prst="rect">
            <a:avLst/>
          </a:prstGeom>
          <a:noFill/>
          <a:ln w="9525">
            <a:noFill/>
            <a:miter lim="800000"/>
            <a:headEnd/>
            <a:tailEnd/>
          </a:ln>
        </p:spPr>
      </p:pic>
      <p:sp>
        <p:nvSpPr>
          <p:cNvPr id="7" name="ZoneTexte 6"/>
          <p:cNvSpPr txBox="1"/>
          <p:nvPr/>
        </p:nvSpPr>
        <p:spPr>
          <a:xfrm>
            <a:off x="785786" y="1357298"/>
            <a:ext cx="7500990" cy="584775"/>
          </a:xfrm>
          <a:prstGeom prst="rect">
            <a:avLst/>
          </a:prstGeom>
          <a:noFill/>
        </p:spPr>
        <p:txBody>
          <a:bodyPr wrap="square" rtlCol="0">
            <a:spAutoFit/>
          </a:bodyPr>
          <a:lstStyle/>
          <a:p>
            <a:r>
              <a:rPr lang="fr-FR" sz="3200" b="1" i="1" dirty="0" smtClean="0">
                <a:solidFill>
                  <a:schemeClr val="tx2">
                    <a:lumMod val="75000"/>
                  </a:schemeClr>
                </a:solidFill>
                <a:latin typeface="Cambria" pitchFamily="18" charset="0"/>
              </a:rPr>
              <a:t>LA RÉABSORPTION DES HCO</a:t>
            </a:r>
            <a:r>
              <a:rPr lang="fr-FR" sz="3200" b="1" i="1" baseline="-25000" dirty="0" smtClean="0">
                <a:solidFill>
                  <a:schemeClr val="tx2">
                    <a:lumMod val="75000"/>
                  </a:schemeClr>
                </a:solidFill>
                <a:latin typeface="Cambria" pitchFamily="18" charset="0"/>
              </a:rPr>
              <a:t>3</a:t>
            </a:r>
            <a:r>
              <a:rPr lang="fr-FR" sz="3200" b="1" i="1" dirty="0" smtClean="0">
                <a:solidFill>
                  <a:schemeClr val="tx2">
                    <a:lumMod val="75000"/>
                  </a:schemeClr>
                </a:solidFill>
                <a:latin typeface="Cambria" pitchFamily="18" charset="0"/>
              </a:rPr>
              <a:t>- FILTRÉS</a:t>
            </a:r>
            <a:endParaRPr lang="fr-FR" sz="3200" i="1" dirty="0">
              <a:solidFill>
                <a:schemeClr val="tx2">
                  <a:lumMod val="75000"/>
                </a:schemeClr>
              </a:solidFill>
              <a:latin typeface="Cambria" pitchFamily="18" charset="0"/>
            </a:endParaRPr>
          </a:p>
        </p:txBody>
      </p:sp>
      <p:sp>
        <p:nvSpPr>
          <p:cNvPr id="8" name="ZoneTexte 7"/>
          <p:cNvSpPr txBox="1"/>
          <p:nvPr/>
        </p:nvSpPr>
        <p:spPr>
          <a:xfrm>
            <a:off x="928662" y="857232"/>
            <a:ext cx="7500990" cy="584775"/>
          </a:xfrm>
          <a:prstGeom prst="rect">
            <a:avLst/>
          </a:prstGeom>
          <a:noFill/>
        </p:spPr>
        <p:txBody>
          <a:bodyPr wrap="square" rtlCol="0">
            <a:spAutoFit/>
          </a:bodyPr>
          <a:lstStyle/>
          <a:p>
            <a:pPr algn="ctr"/>
            <a:r>
              <a:rPr lang="fr-FR" sz="3200" b="1" i="1" dirty="0" smtClean="0">
                <a:solidFill>
                  <a:schemeClr val="accent2">
                    <a:lumMod val="60000"/>
                    <a:lumOff val="40000"/>
                  </a:schemeClr>
                </a:solidFill>
                <a:latin typeface="Cambria" pitchFamily="18" charset="0"/>
              </a:rPr>
              <a:t>ACIDOSE MÉTABOLIQUE</a:t>
            </a:r>
            <a:endParaRPr lang="fr-FR" sz="3200" i="1" dirty="0">
              <a:solidFill>
                <a:schemeClr val="tx2">
                  <a:lumMod val="75000"/>
                </a:schemeClr>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785786" y="142852"/>
            <a:ext cx="7772400" cy="914400"/>
          </a:xfrm>
        </p:spPr>
        <p:txBody>
          <a:bodyPr/>
          <a:lstStyle/>
          <a:p>
            <a:pPr algn="ctr"/>
            <a:r>
              <a:rPr lang="fr-FR" b="1" i="1" dirty="0" smtClean="0">
                <a:latin typeface="Cambria" pitchFamily="18" charset="0"/>
              </a:rPr>
              <a:t>ÉQUILIBRE ACIDO-BASIQUE</a:t>
            </a:r>
            <a:endParaRPr lang="fr-FR" i="1" dirty="0"/>
          </a:p>
        </p:txBody>
      </p:sp>
      <p:sp>
        <p:nvSpPr>
          <p:cNvPr id="7" name="Espace réservé du contenu 6"/>
          <p:cNvSpPr>
            <a:spLocks noGrp="1"/>
          </p:cNvSpPr>
          <p:nvPr>
            <p:ph idx="4294967295"/>
          </p:nvPr>
        </p:nvSpPr>
        <p:spPr>
          <a:xfrm>
            <a:off x="285720" y="1714488"/>
            <a:ext cx="8643966" cy="4929222"/>
          </a:xfrm>
        </p:spPr>
        <p:txBody>
          <a:bodyPr>
            <a:normAutofit fontScale="92500" lnSpcReduction="10000"/>
          </a:bodyPr>
          <a:lstStyle/>
          <a:p>
            <a:endParaRPr lang="fr-FR" sz="2800" i="1" dirty="0" smtClean="0">
              <a:latin typeface="Cambria" pitchFamily="18" charset="0"/>
            </a:endParaRPr>
          </a:p>
          <a:p>
            <a:r>
              <a:rPr lang="fr-FR" sz="2600" i="1" dirty="0" smtClean="0">
                <a:latin typeface="Cambria" pitchFamily="18" charset="0"/>
              </a:rPr>
              <a:t>Est un mécanisme qui extrait le H fixe produit par le catabolisme des protéines et des phospholipides.</a:t>
            </a:r>
          </a:p>
          <a:p>
            <a:r>
              <a:rPr lang="fr-FR" sz="2600" i="1" dirty="0" smtClean="0">
                <a:latin typeface="Cambria" pitchFamily="18" charset="0"/>
              </a:rPr>
              <a:t>H et HCO3 sont produits dans la cellule à partir de CO2 et H2O. </a:t>
            </a:r>
          </a:p>
          <a:p>
            <a:r>
              <a:rPr lang="fr-FR" sz="2600" i="1" dirty="0" smtClean="0">
                <a:latin typeface="Cambria" pitchFamily="18" charset="0"/>
              </a:rPr>
              <a:t>H est sécrété par une </a:t>
            </a:r>
            <a:r>
              <a:rPr lang="fr-FR" sz="2600" b="1" i="1" dirty="0" smtClean="0">
                <a:latin typeface="Cambria" pitchFamily="18" charset="0"/>
              </a:rPr>
              <a:t>H-</a:t>
            </a:r>
            <a:r>
              <a:rPr lang="fr-FR" sz="2600" b="1" i="1" dirty="0" err="1" smtClean="0">
                <a:latin typeface="Cambria" pitchFamily="18" charset="0"/>
              </a:rPr>
              <a:t>ATPase</a:t>
            </a:r>
            <a:r>
              <a:rPr lang="fr-FR" sz="2600" b="1" i="1" dirty="0" smtClean="0">
                <a:latin typeface="Cambria" pitchFamily="18" charset="0"/>
              </a:rPr>
              <a:t> </a:t>
            </a:r>
            <a:r>
              <a:rPr lang="fr-FR" sz="2600" i="1" dirty="0" smtClean="0">
                <a:latin typeface="Cambria" pitchFamily="18" charset="0"/>
              </a:rPr>
              <a:t>et le</a:t>
            </a:r>
            <a:r>
              <a:rPr lang="fr-FR" sz="2600" b="1" i="1" dirty="0" smtClean="0">
                <a:latin typeface="Cambria" pitchFamily="18" charset="0"/>
              </a:rPr>
              <a:t> </a:t>
            </a:r>
            <a:r>
              <a:rPr lang="fr-FR" sz="2600" i="1" dirty="0" smtClean="0">
                <a:latin typeface="Cambria" pitchFamily="18" charset="0"/>
              </a:rPr>
              <a:t>HCO3</a:t>
            </a:r>
            <a:r>
              <a:rPr lang="fr-FR" sz="2600" b="1" i="1" dirty="0" smtClean="0">
                <a:latin typeface="Cambria" pitchFamily="18" charset="0"/>
              </a:rPr>
              <a:t> </a:t>
            </a:r>
            <a:r>
              <a:rPr lang="fr-FR" sz="2600" i="1" dirty="0" smtClean="0">
                <a:latin typeface="Cambria" pitchFamily="18" charset="0"/>
              </a:rPr>
              <a:t>est réabsorbé dans le sang. </a:t>
            </a:r>
          </a:p>
          <a:p>
            <a:r>
              <a:rPr lang="fr-FR" sz="2600" i="1" dirty="0" smtClean="0">
                <a:latin typeface="Cambria" pitchFamily="18" charset="0"/>
              </a:rPr>
              <a:t>Les H sécrétés se combinent avec HPO</a:t>
            </a:r>
            <a:r>
              <a:rPr lang="fr-FR" sz="2600" b="1" i="1" baseline="-25000" dirty="0" smtClean="0">
                <a:latin typeface="Cambria" pitchFamily="18" charset="0"/>
              </a:rPr>
              <a:t>4</a:t>
            </a:r>
            <a:r>
              <a:rPr lang="fr-FR" sz="2600" b="1" i="1" baseline="30000" dirty="0" smtClean="0">
                <a:latin typeface="Cambria" pitchFamily="18" charset="0"/>
              </a:rPr>
              <a:t>-2</a:t>
            </a:r>
            <a:r>
              <a:rPr lang="fr-FR" sz="2600" i="1" dirty="0" smtClean="0">
                <a:latin typeface="Cambria" pitchFamily="18" charset="0"/>
              </a:rPr>
              <a:t> pour former HPO4</a:t>
            </a:r>
            <a:r>
              <a:rPr lang="fr-FR" sz="2600" b="1" i="1" baseline="30000" dirty="0" smtClean="0">
                <a:latin typeface="Cambria" pitchFamily="18" charset="0"/>
              </a:rPr>
              <a:t>-</a:t>
            </a:r>
            <a:r>
              <a:rPr lang="fr-FR" sz="2600" i="1" dirty="0" smtClean="0">
                <a:latin typeface="Cambria" pitchFamily="18" charset="0"/>
              </a:rPr>
              <a:t> qui est excrété comme </a:t>
            </a:r>
            <a:r>
              <a:rPr lang="fr-FR" sz="2600" b="1" i="1" dirty="0" smtClean="0">
                <a:latin typeface="Cambria" pitchFamily="18" charset="0"/>
              </a:rPr>
              <a:t>acidité </a:t>
            </a:r>
            <a:r>
              <a:rPr lang="fr-FR" sz="2600" b="1" i="1" dirty="0" err="1" smtClean="0">
                <a:latin typeface="Cambria" pitchFamily="18" charset="0"/>
              </a:rPr>
              <a:t>titrable</a:t>
            </a:r>
            <a:r>
              <a:rPr lang="fr-FR" sz="2600" b="1" i="1" dirty="0" smtClean="0">
                <a:latin typeface="Cambria" pitchFamily="18" charset="0"/>
              </a:rPr>
              <a:t>.</a:t>
            </a:r>
            <a:r>
              <a:rPr lang="fr-FR" sz="2600" i="1" dirty="0" smtClean="0">
                <a:latin typeface="Cambria" pitchFamily="18" charset="0"/>
              </a:rPr>
              <a:t>  </a:t>
            </a:r>
            <a:r>
              <a:rPr lang="fr-FR" sz="2600" b="1" i="1" dirty="0" smtClean="0">
                <a:solidFill>
                  <a:schemeClr val="accent2">
                    <a:lumMod val="60000"/>
                    <a:lumOff val="40000"/>
                  </a:schemeClr>
                </a:solidFill>
                <a:latin typeface="Cambria" pitchFamily="18" charset="0"/>
              </a:rPr>
              <a:t>H+ HPO</a:t>
            </a:r>
            <a:r>
              <a:rPr lang="fr-FR" sz="2600" b="1" i="1" baseline="-25000" dirty="0" smtClean="0">
                <a:solidFill>
                  <a:schemeClr val="accent2">
                    <a:lumMod val="60000"/>
                    <a:lumOff val="40000"/>
                  </a:schemeClr>
                </a:solidFill>
                <a:latin typeface="Cambria" pitchFamily="18" charset="0"/>
              </a:rPr>
              <a:t>4</a:t>
            </a:r>
            <a:r>
              <a:rPr lang="fr-FR" sz="2600" b="1" i="1" baseline="30000" dirty="0" smtClean="0">
                <a:solidFill>
                  <a:schemeClr val="accent2">
                    <a:lumMod val="60000"/>
                    <a:lumOff val="40000"/>
                  </a:schemeClr>
                </a:solidFill>
                <a:latin typeface="Cambria" pitchFamily="18" charset="0"/>
              </a:rPr>
              <a:t>-2</a:t>
            </a:r>
            <a:r>
              <a:rPr lang="fr-FR" sz="2600" b="1" i="1" dirty="0" smtClean="0">
                <a:solidFill>
                  <a:schemeClr val="accent2">
                    <a:lumMod val="60000"/>
                    <a:lumOff val="40000"/>
                  </a:schemeClr>
                </a:solidFill>
                <a:latin typeface="Cambria" pitchFamily="18" charset="0"/>
              </a:rPr>
              <a:t>             H2PO4</a:t>
            </a:r>
            <a:r>
              <a:rPr lang="fr-FR" sz="2600" b="1" i="1" baseline="30000" dirty="0" smtClean="0">
                <a:solidFill>
                  <a:schemeClr val="accent2">
                    <a:lumMod val="60000"/>
                    <a:lumOff val="40000"/>
                  </a:schemeClr>
                </a:solidFill>
                <a:latin typeface="Cambria" pitchFamily="18" charset="0"/>
              </a:rPr>
              <a:t>-</a:t>
            </a:r>
            <a:endParaRPr lang="fr-FR" sz="2600" b="1" i="1" dirty="0" smtClean="0">
              <a:solidFill>
                <a:schemeClr val="accent2">
                  <a:lumMod val="60000"/>
                  <a:lumOff val="40000"/>
                </a:schemeClr>
              </a:solidFill>
              <a:latin typeface="Cambria" pitchFamily="18" charset="0"/>
            </a:endParaRPr>
          </a:p>
          <a:p>
            <a:pPr lvl="1"/>
            <a:r>
              <a:rPr lang="fr-FR" b="1" i="1" dirty="0" smtClean="0">
                <a:solidFill>
                  <a:schemeClr val="accent2">
                    <a:lumMod val="60000"/>
                    <a:lumOff val="40000"/>
                  </a:schemeClr>
                </a:solidFill>
                <a:latin typeface="Cambria" pitchFamily="18" charset="0"/>
              </a:rPr>
              <a:t>Résultat </a:t>
            </a:r>
            <a:r>
              <a:rPr lang="fr-FR" b="1" i="1" dirty="0" smtClean="0">
                <a:latin typeface="Cambria" pitchFamily="18" charset="0"/>
              </a:rPr>
              <a:t>sécrétion nette de H</a:t>
            </a:r>
            <a:r>
              <a:rPr lang="fr-FR" i="1" dirty="0" smtClean="0">
                <a:latin typeface="Cambria" pitchFamily="18" charset="0"/>
              </a:rPr>
              <a:t> et à une </a:t>
            </a:r>
            <a:r>
              <a:rPr lang="fr-FR" b="1" i="1" dirty="0" smtClean="0">
                <a:latin typeface="Cambria" pitchFamily="18" charset="0"/>
              </a:rPr>
              <a:t>réabsorption nette de HCO3</a:t>
            </a:r>
            <a:r>
              <a:rPr lang="fr-FR" i="1" dirty="0" smtClean="0">
                <a:latin typeface="Cambria" pitchFamily="18" charset="0"/>
              </a:rPr>
              <a:t> nouvellement synthétisés. </a:t>
            </a:r>
          </a:p>
          <a:p>
            <a:pPr lvl="1"/>
            <a:r>
              <a:rPr lang="fr-FR" b="1" i="1" dirty="0" smtClean="0">
                <a:solidFill>
                  <a:schemeClr val="accent2">
                    <a:lumMod val="60000"/>
                    <a:lumOff val="40000"/>
                  </a:schemeClr>
                </a:solidFill>
                <a:latin typeface="Cambria" pitchFamily="18" charset="0"/>
              </a:rPr>
              <a:t>NB</a:t>
            </a:r>
            <a:r>
              <a:rPr lang="fr-FR" i="1" dirty="0" smtClean="0">
                <a:latin typeface="Cambria" pitchFamily="18" charset="0"/>
              </a:rPr>
              <a:t> :En conséquence de cette excrétion de H, le pH de l’urine baisse progressivement.</a:t>
            </a:r>
          </a:p>
          <a:p>
            <a:endParaRPr lang="fr-FR" dirty="0"/>
          </a:p>
        </p:txBody>
      </p:sp>
      <p:sp>
        <p:nvSpPr>
          <p:cNvPr id="6" name="ZoneTexte 5"/>
          <p:cNvSpPr txBox="1"/>
          <p:nvPr/>
        </p:nvSpPr>
        <p:spPr>
          <a:xfrm>
            <a:off x="214282" y="1392310"/>
            <a:ext cx="8786842" cy="1107996"/>
          </a:xfrm>
          <a:prstGeom prst="rect">
            <a:avLst/>
          </a:prstGeom>
          <a:noFill/>
        </p:spPr>
        <p:txBody>
          <a:bodyPr wrap="square" rtlCol="0">
            <a:spAutoFit/>
          </a:bodyPr>
          <a:lstStyle/>
          <a:p>
            <a:pPr marL="0" lvl="1" algn="ctr"/>
            <a:r>
              <a:rPr lang="fr-FR" sz="2400" b="1" i="1" dirty="0" smtClean="0">
                <a:solidFill>
                  <a:schemeClr val="tx2">
                    <a:lumMod val="75000"/>
                  </a:schemeClr>
                </a:solidFill>
                <a:latin typeface="Cambria" pitchFamily="18" charset="0"/>
              </a:rPr>
              <a:t>L’EXCRÉTION DES IONS H+ SOUS FORME D’ACIDITÉ </a:t>
            </a:r>
          </a:p>
          <a:p>
            <a:pPr marL="0" lvl="1" algn="ctr"/>
            <a:r>
              <a:rPr lang="fr-FR" sz="2400" b="1" i="1" dirty="0" smtClean="0">
                <a:solidFill>
                  <a:schemeClr val="tx2">
                    <a:lumMod val="75000"/>
                  </a:schemeClr>
                </a:solidFill>
                <a:latin typeface="Cambria" pitchFamily="18" charset="0"/>
              </a:rPr>
              <a:t>TITRABLE H</a:t>
            </a:r>
            <a:r>
              <a:rPr lang="fr-FR" sz="2400" b="1" i="1" baseline="-25000" dirty="0" smtClean="0">
                <a:solidFill>
                  <a:schemeClr val="tx2">
                    <a:lumMod val="75000"/>
                  </a:schemeClr>
                </a:solidFill>
                <a:latin typeface="Cambria" pitchFamily="18" charset="0"/>
              </a:rPr>
              <a:t>2</a:t>
            </a:r>
            <a:r>
              <a:rPr lang="fr-FR" sz="2400" b="1" i="1" dirty="0" smtClean="0">
                <a:solidFill>
                  <a:schemeClr val="tx2">
                    <a:lumMod val="75000"/>
                  </a:schemeClr>
                </a:solidFill>
                <a:latin typeface="Cambria" pitchFamily="18" charset="0"/>
              </a:rPr>
              <a:t>PO</a:t>
            </a:r>
            <a:r>
              <a:rPr lang="fr-FR" sz="2400" b="1" i="1" baseline="-25000" dirty="0" smtClean="0">
                <a:solidFill>
                  <a:schemeClr val="tx2">
                    <a:lumMod val="75000"/>
                  </a:schemeClr>
                </a:solidFill>
                <a:latin typeface="Cambria" pitchFamily="18" charset="0"/>
              </a:rPr>
              <a:t>4-</a:t>
            </a:r>
          </a:p>
          <a:p>
            <a:endParaRPr lang="fr-FR" dirty="0"/>
          </a:p>
        </p:txBody>
      </p:sp>
      <p:cxnSp>
        <p:nvCxnSpPr>
          <p:cNvPr id="5" name="Connecteur droit avec flèche 4"/>
          <p:cNvCxnSpPr/>
          <p:nvPr/>
        </p:nvCxnSpPr>
        <p:spPr>
          <a:xfrm>
            <a:off x="6715140" y="4643446"/>
            <a:ext cx="714380" cy="1588"/>
          </a:xfrm>
          <a:prstGeom prst="straightConnector1">
            <a:avLst/>
          </a:prstGeom>
          <a:ln w="38100">
            <a:solidFill>
              <a:schemeClr val="accent3">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928662" y="857232"/>
            <a:ext cx="7500990" cy="584775"/>
          </a:xfrm>
          <a:prstGeom prst="rect">
            <a:avLst/>
          </a:prstGeom>
          <a:noFill/>
        </p:spPr>
        <p:txBody>
          <a:bodyPr wrap="square" rtlCol="0">
            <a:spAutoFit/>
          </a:bodyPr>
          <a:lstStyle/>
          <a:p>
            <a:pPr algn="ctr"/>
            <a:r>
              <a:rPr lang="fr-FR" sz="3200" b="1" i="1" dirty="0" smtClean="0">
                <a:solidFill>
                  <a:schemeClr val="accent2">
                    <a:lumMod val="60000"/>
                    <a:lumOff val="40000"/>
                  </a:schemeClr>
                </a:solidFill>
                <a:latin typeface="Cambria" pitchFamily="18" charset="0"/>
              </a:rPr>
              <a:t>ACIDOSE MÉTABOLIQUE</a:t>
            </a:r>
            <a:endParaRPr lang="fr-FR" sz="3200" i="1" dirty="0">
              <a:solidFill>
                <a:schemeClr val="tx2">
                  <a:lumMod val="75000"/>
                </a:schemeClr>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linds(horizontal)">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blinds(horizontal)">
                                      <p:cBhvr>
                                        <p:cTn id="22" dur="500"/>
                                        <p:tgtEl>
                                          <p:spTgt spid="7">
                                            <p:txEl>
                                              <p:pRg st="4" end="4"/>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Effect transition="in" filter="blinds(horizontal)">
                                      <p:cBhvr>
                                        <p:cTn id="25" dur="500"/>
                                        <p:tgtEl>
                                          <p:spTgt spid="7">
                                            <p:txEl>
                                              <p:pRg st="5" end="5"/>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animEffect transition="in" filter="blinds(horizontal)">
                                      <p:cBhvr>
                                        <p:cTn id="28"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28596" y="285728"/>
            <a:ext cx="8229600" cy="914400"/>
          </a:xfrm>
        </p:spPr>
        <p:txBody>
          <a:bodyPr/>
          <a:lstStyle/>
          <a:p>
            <a:pPr algn="ctr"/>
            <a:r>
              <a:rPr lang="fr-FR" b="1" i="1" dirty="0" smtClean="0">
                <a:solidFill>
                  <a:schemeClr val="accent4">
                    <a:lumMod val="20000"/>
                    <a:lumOff val="80000"/>
                  </a:schemeClr>
                </a:solidFill>
                <a:latin typeface="Cambria" pitchFamily="18" charset="0"/>
              </a:rPr>
              <a:t>SOLUTION  YDRO-ELECTROLYTIQUE</a:t>
            </a:r>
            <a:endParaRPr lang="fr-FR" b="1" i="1" dirty="0">
              <a:solidFill>
                <a:schemeClr val="accent4">
                  <a:lumMod val="20000"/>
                  <a:lumOff val="80000"/>
                </a:schemeClr>
              </a:solidFill>
              <a:latin typeface="Cambria" pitchFamily="18" charset="0"/>
            </a:endParaRPr>
          </a:p>
        </p:txBody>
      </p:sp>
      <p:sp>
        <p:nvSpPr>
          <p:cNvPr id="9" name="ZoneTexte 8"/>
          <p:cNvSpPr txBox="1"/>
          <p:nvPr/>
        </p:nvSpPr>
        <p:spPr>
          <a:xfrm>
            <a:off x="214282" y="4643446"/>
            <a:ext cx="8715436" cy="1938992"/>
          </a:xfrm>
          <a:prstGeom prst="rect">
            <a:avLst/>
          </a:prstGeom>
          <a:noFill/>
        </p:spPr>
        <p:txBody>
          <a:bodyPr wrap="square" rtlCol="0">
            <a:spAutoFit/>
          </a:bodyPr>
          <a:lstStyle/>
          <a:p>
            <a:pPr>
              <a:buFont typeface="Wingdings" pitchFamily="2" charset="2"/>
              <a:buChar char="Ø"/>
            </a:pPr>
            <a:r>
              <a:rPr lang="fr-FR" dirty="0" smtClean="0"/>
              <a:t> </a:t>
            </a:r>
            <a:r>
              <a:rPr lang="fr-FR" sz="2400" i="1" dirty="0">
                <a:latin typeface="Cambria" pitchFamily="18" charset="0"/>
              </a:rPr>
              <a:t>Une solution hydro-électrolytique est obtenue en dissolvant une substance appelée soluté dans un liquide appelé solvant. </a:t>
            </a:r>
          </a:p>
          <a:p>
            <a:pPr>
              <a:buFont typeface="Wingdings" pitchFamily="2" charset="2"/>
              <a:buChar char="Ø"/>
            </a:pPr>
            <a:r>
              <a:rPr lang="fr-FR" sz="2400" i="1" dirty="0">
                <a:latin typeface="Cambria" pitchFamily="18" charset="0"/>
              </a:rPr>
              <a:t>Une solution hydro-électrolytique est une solution contenant des ions</a:t>
            </a:r>
            <a:r>
              <a:rPr lang="fr-FR" sz="2400" i="1" dirty="0" smtClean="0">
                <a:latin typeface="Cambria" pitchFamily="18" charset="0"/>
              </a:rPr>
              <a:t>.</a:t>
            </a:r>
          </a:p>
          <a:p>
            <a:pPr>
              <a:buFont typeface="Wingdings" pitchFamily="2" charset="2"/>
              <a:buChar char="Ø"/>
            </a:pPr>
            <a:r>
              <a:rPr lang="fr-FR" sz="2400" i="1" dirty="0" smtClean="0">
                <a:latin typeface="Cambria" pitchFamily="18" charset="0"/>
              </a:rPr>
              <a:t>Elle </a:t>
            </a:r>
            <a:r>
              <a:rPr lang="fr-FR" sz="2400" i="1" dirty="0">
                <a:latin typeface="Cambria" pitchFamily="18" charset="0"/>
              </a:rPr>
              <a:t>conduit le courant et elle est électriquement neutre</a:t>
            </a:r>
          </a:p>
        </p:txBody>
      </p:sp>
      <p:sp>
        <p:nvSpPr>
          <p:cNvPr id="5" name="Ellipse 4"/>
          <p:cNvSpPr/>
          <p:nvPr/>
        </p:nvSpPr>
        <p:spPr>
          <a:xfrm>
            <a:off x="642910" y="1571612"/>
            <a:ext cx="3643338" cy="2786082"/>
          </a:xfrm>
          <a:prstGeom prst="ellipse">
            <a:avLst/>
          </a:prstGeom>
          <a:solidFill>
            <a:schemeClr val="accent2">
              <a:lumMod val="20000"/>
              <a:lumOff val="80000"/>
            </a:schemeClr>
          </a:solidFill>
          <a:ln>
            <a:solidFill>
              <a:schemeClr val="accent2"/>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400" b="1" i="1" dirty="0" smtClean="0">
                <a:solidFill>
                  <a:srgbClr val="C00000"/>
                </a:solidFill>
                <a:latin typeface="Cambria" pitchFamily="18" charset="0"/>
              </a:rPr>
              <a:t>ELECTOLYTES</a:t>
            </a:r>
          </a:p>
          <a:p>
            <a:pPr algn="ctr"/>
            <a:r>
              <a:rPr lang="fr-FR" sz="2400" b="1" i="1" dirty="0" smtClean="0">
                <a:solidFill>
                  <a:srgbClr val="C00000"/>
                </a:solidFill>
                <a:latin typeface="Cambria" pitchFamily="18" charset="0"/>
              </a:rPr>
              <a:t>(95%)</a:t>
            </a:r>
            <a:endParaRPr lang="fr-FR" sz="2400" b="1" i="1" dirty="0" smtClean="0">
              <a:latin typeface="Cambria" pitchFamily="18" charset="0"/>
            </a:endParaRPr>
          </a:p>
          <a:p>
            <a:pPr algn="ctr"/>
            <a:r>
              <a:rPr lang="fr-FR" b="1" i="1" dirty="0" smtClean="0">
                <a:latin typeface="Cambria" pitchFamily="18" charset="0"/>
              </a:rPr>
              <a:t>Cations:</a:t>
            </a:r>
            <a:r>
              <a:rPr lang="pt-BR" b="1" i="1" dirty="0" smtClean="0">
                <a:latin typeface="Cambria" pitchFamily="18" charset="0"/>
              </a:rPr>
              <a:t> Na+, K+, Mg+2, Ca+2, H+</a:t>
            </a:r>
            <a:endParaRPr lang="fr-FR" b="1" i="1" dirty="0" smtClean="0">
              <a:latin typeface="Cambria" pitchFamily="18" charset="0"/>
            </a:endParaRPr>
          </a:p>
          <a:p>
            <a:pPr algn="ctr"/>
            <a:r>
              <a:rPr lang="fr-FR" b="1" i="1" dirty="0" smtClean="0">
                <a:latin typeface="Cambria" pitchFamily="18" charset="0"/>
              </a:rPr>
              <a:t>Anions: Cl-, HCO3-, protéines, </a:t>
            </a:r>
          </a:p>
          <a:p>
            <a:pPr algn="ctr"/>
            <a:r>
              <a:rPr lang="fr-FR" b="1" i="1" dirty="0" smtClean="0">
                <a:latin typeface="Cambria" pitchFamily="18" charset="0"/>
              </a:rPr>
              <a:t> </a:t>
            </a:r>
            <a:endParaRPr lang="fr-FR" b="1" i="1" dirty="0">
              <a:latin typeface="Cambria" pitchFamily="18" charset="0"/>
            </a:endParaRPr>
          </a:p>
        </p:txBody>
      </p:sp>
      <p:sp>
        <p:nvSpPr>
          <p:cNvPr id="6" name="Ellipse 5"/>
          <p:cNvSpPr/>
          <p:nvPr/>
        </p:nvSpPr>
        <p:spPr>
          <a:xfrm>
            <a:off x="4786314" y="1643050"/>
            <a:ext cx="3643338" cy="2786082"/>
          </a:xfrm>
          <a:prstGeom prst="ellipse">
            <a:avLst/>
          </a:prstGeom>
          <a:solidFill>
            <a:schemeClr val="accent2">
              <a:lumMod val="20000"/>
              <a:lumOff val="80000"/>
            </a:schemeClr>
          </a:solidFill>
          <a:ln>
            <a:solidFill>
              <a:schemeClr val="accent2"/>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400" b="1" i="1" dirty="0" smtClean="0">
                <a:solidFill>
                  <a:srgbClr val="C00000"/>
                </a:solidFill>
                <a:latin typeface="Cambria" pitchFamily="18" charset="0"/>
              </a:rPr>
              <a:t>NON-ELECTOLYTES</a:t>
            </a:r>
          </a:p>
          <a:p>
            <a:pPr algn="ctr"/>
            <a:endParaRPr lang="fr-FR" sz="2400" b="1" i="1" dirty="0" smtClean="0">
              <a:solidFill>
                <a:srgbClr val="C00000"/>
              </a:solidFill>
              <a:latin typeface="Cambria" pitchFamily="18" charset="0"/>
            </a:endParaRPr>
          </a:p>
          <a:p>
            <a:pPr algn="ctr"/>
            <a:r>
              <a:rPr lang="fr-FR" b="1" i="1" dirty="0" smtClean="0">
                <a:solidFill>
                  <a:schemeClr val="bg1"/>
                </a:solidFill>
                <a:latin typeface="Cambria" pitchFamily="18" charset="0"/>
              </a:rPr>
              <a:t>Acides gras libres, Urée </a:t>
            </a:r>
          </a:p>
          <a:p>
            <a:pPr algn="ctr"/>
            <a:r>
              <a:rPr lang="fr-FR" b="1" i="1" dirty="0" smtClean="0">
                <a:solidFill>
                  <a:schemeClr val="bg1"/>
                </a:solidFill>
                <a:latin typeface="Cambria" pitchFamily="18" charset="0"/>
              </a:rPr>
              <a:t>Glucose, Créatinine</a:t>
            </a:r>
          </a:p>
          <a:p>
            <a:pPr algn="ctr"/>
            <a:endParaRPr lang="fr-FR" sz="2400" b="1" i="1" dirty="0" smtClean="0">
              <a:solidFill>
                <a:srgbClr val="C00000"/>
              </a:solidFill>
              <a:latin typeface="Cambria" pitchFamily="18" charset="0"/>
            </a:endParaRPr>
          </a:p>
          <a:p>
            <a:pPr algn="ctr"/>
            <a:endParaRPr lang="fr-FR" sz="2400" b="1" i="1" dirty="0" smtClean="0">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ou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714348" y="214290"/>
            <a:ext cx="7772400" cy="914400"/>
          </a:xfrm>
        </p:spPr>
        <p:txBody>
          <a:bodyPr/>
          <a:lstStyle/>
          <a:p>
            <a:pPr algn="ctr"/>
            <a:r>
              <a:rPr lang="fr-FR" b="1" i="1" dirty="0" smtClean="0">
                <a:latin typeface="Cambria" pitchFamily="18" charset="0"/>
              </a:rPr>
              <a:t>ÉQUILIBRE ACIDO-BASIQUE</a:t>
            </a:r>
            <a:endParaRPr lang="fr-FR" i="1" dirty="0"/>
          </a:p>
        </p:txBody>
      </p:sp>
      <p:sp>
        <p:nvSpPr>
          <p:cNvPr id="3" name="Espace réservé du contenu 2"/>
          <p:cNvSpPr>
            <a:spLocks noGrp="1"/>
          </p:cNvSpPr>
          <p:nvPr>
            <p:ph idx="4294967295"/>
          </p:nvPr>
        </p:nvSpPr>
        <p:spPr>
          <a:xfrm>
            <a:off x="357158" y="1428736"/>
            <a:ext cx="8501090" cy="5072098"/>
          </a:xfrm>
        </p:spPr>
        <p:txBody>
          <a:bodyPr>
            <a:normAutofit fontScale="70000" lnSpcReduction="20000"/>
          </a:bodyPr>
          <a:lstStyle/>
          <a:p>
            <a:endParaRPr lang="fr-FR" i="1" dirty="0" smtClean="0">
              <a:latin typeface="Cambria" pitchFamily="18" charset="0"/>
            </a:endParaRPr>
          </a:p>
          <a:p>
            <a:r>
              <a:rPr lang="fr-FR" sz="3400" i="1" dirty="0" smtClean="0">
                <a:latin typeface="Cambria" pitchFamily="18" charset="0"/>
              </a:rPr>
              <a:t>Est un autre mécanisme qui extrait le H fixe produit par le catabolisme des protéines et des phospholipides.</a:t>
            </a:r>
          </a:p>
          <a:p>
            <a:pPr>
              <a:buNone/>
            </a:pPr>
            <a:endParaRPr lang="fr-FR" sz="3400" i="1" dirty="0" smtClean="0">
              <a:latin typeface="Cambria" pitchFamily="18" charset="0"/>
            </a:endParaRPr>
          </a:p>
          <a:p>
            <a:r>
              <a:rPr lang="fr-FR" sz="3400" i="1" dirty="0" smtClean="0">
                <a:latin typeface="Cambria" pitchFamily="18" charset="0"/>
              </a:rPr>
              <a:t>H et HCO3 sont produits dans la cellule à partir de CO</a:t>
            </a:r>
            <a:r>
              <a:rPr lang="fr-FR" sz="3400" i="1" baseline="-25000" dirty="0" smtClean="0">
                <a:latin typeface="Cambria" pitchFamily="18" charset="0"/>
              </a:rPr>
              <a:t>2</a:t>
            </a:r>
            <a:r>
              <a:rPr lang="fr-FR" sz="3400" i="1" dirty="0" smtClean="0">
                <a:latin typeface="Cambria" pitchFamily="18" charset="0"/>
              </a:rPr>
              <a:t> et H</a:t>
            </a:r>
            <a:r>
              <a:rPr lang="fr-FR" sz="3400" i="1" baseline="-25000" dirty="0" smtClean="0">
                <a:latin typeface="Cambria" pitchFamily="18" charset="0"/>
              </a:rPr>
              <a:t>2</a:t>
            </a:r>
            <a:r>
              <a:rPr lang="fr-FR" sz="3400" i="1" dirty="0" smtClean="0">
                <a:latin typeface="Cambria" pitchFamily="18" charset="0"/>
              </a:rPr>
              <a:t>O. </a:t>
            </a:r>
          </a:p>
          <a:p>
            <a:endParaRPr lang="fr-FR" sz="3400" i="1" dirty="0" smtClean="0">
              <a:latin typeface="Cambria" pitchFamily="18" charset="0"/>
            </a:endParaRPr>
          </a:p>
          <a:p>
            <a:r>
              <a:rPr lang="fr-FR" sz="3200" i="1" dirty="0" smtClean="0">
                <a:latin typeface="Cambria" pitchFamily="18" charset="0"/>
              </a:rPr>
              <a:t>Le</a:t>
            </a:r>
            <a:r>
              <a:rPr lang="fr-FR" sz="3200" b="1" i="1" dirty="0" smtClean="0">
                <a:latin typeface="Cambria" pitchFamily="18" charset="0"/>
              </a:rPr>
              <a:t> </a:t>
            </a:r>
            <a:r>
              <a:rPr lang="fr-FR" sz="3200" i="1" dirty="0" smtClean="0">
                <a:latin typeface="Cambria" pitchFamily="18" charset="0"/>
              </a:rPr>
              <a:t>HCO3</a:t>
            </a:r>
            <a:r>
              <a:rPr lang="fr-FR" sz="3200" b="1" i="1" dirty="0" smtClean="0">
                <a:latin typeface="Cambria" pitchFamily="18" charset="0"/>
              </a:rPr>
              <a:t> </a:t>
            </a:r>
            <a:r>
              <a:rPr lang="fr-FR" sz="3200" i="1" dirty="0" smtClean="0">
                <a:latin typeface="Cambria" pitchFamily="18" charset="0"/>
              </a:rPr>
              <a:t>est réabsorbé dans le sang et </a:t>
            </a:r>
            <a:r>
              <a:rPr lang="fr-FR" sz="3400" i="1" dirty="0" smtClean="0">
                <a:latin typeface="Cambria" pitchFamily="18" charset="0"/>
              </a:rPr>
              <a:t>H est sécrété par une </a:t>
            </a:r>
            <a:r>
              <a:rPr lang="fr-FR" sz="3400" b="1" i="1" dirty="0" smtClean="0">
                <a:latin typeface="Cambria" pitchFamily="18" charset="0"/>
              </a:rPr>
              <a:t>H-</a:t>
            </a:r>
            <a:r>
              <a:rPr lang="fr-FR" sz="3400" b="1" i="1" dirty="0" err="1" smtClean="0">
                <a:latin typeface="Cambria" pitchFamily="18" charset="0"/>
              </a:rPr>
              <a:t>ATPase</a:t>
            </a:r>
            <a:endParaRPr lang="fr-FR" sz="3400" b="1" i="1" dirty="0" smtClean="0">
              <a:latin typeface="Cambria" pitchFamily="18" charset="0"/>
            </a:endParaRPr>
          </a:p>
          <a:p>
            <a:endParaRPr lang="fr-FR" sz="3400" b="1" i="1" dirty="0" smtClean="0">
              <a:latin typeface="Cambria" pitchFamily="18" charset="0"/>
            </a:endParaRPr>
          </a:p>
          <a:p>
            <a:r>
              <a:rPr lang="fr-FR" sz="3600" i="1" dirty="0" smtClean="0">
                <a:latin typeface="Cambria" pitchFamily="18" charset="0"/>
              </a:rPr>
              <a:t>NH3 produit dans les cellules rénales à partir de la glutamine, passe dans la lumière tubulaire en suivant son gradient de concentration.</a:t>
            </a:r>
          </a:p>
          <a:p>
            <a:endParaRPr lang="fr-FR" sz="3600" i="1" dirty="0" smtClean="0">
              <a:latin typeface="Cambria" pitchFamily="18" charset="0"/>
            </a:endParaRPr>
          </a:p>
          <a:p>
            <a:r>
              <a:rPr lang="fr-FR" sz="3600" i="1" dirty="0" smtClean="0">
                <a:latin typeface="Cambria" pitchFamily="18" charset="0"/>
              </a:rPr>
              <a:t>H+ se combine avec NH3 pour donner NH4 qui est excrété.</a:t>
            </a:r>
            <a:endParaRPr lang="fr-FR" sz="3400" i="1" dirty="0" smtClean="0">
              <a:latin typeface="Cambria" pitchFamily="18" charset="0"/>
            </a:endParaRPr>
          </a:p>
          <a:p>
            <a:endParaRPr lang="fr-FR" sz="3400" i="1" dirty="0" smtClean="0">
              <a:latin typeface="Cambria" pitchFamily="18" charset="0"/>
            </a:endParaRPr>
          </a:p>
          <a:p>
            <a:endParaRPr lang="fr-FR" sz="3400" i="1" dirty="0" smtClean="0">
              <a:latin typeface="Cambria" pitchFamily="18" charset="0"/>
            </a:endParaRPr>
          </a:p>
          <a:p>
            <a:endParaRPr lang="fr-FR" sz="3400" i="1" dirty="0" smtClean="0">
              <a:latin typeface="Cambria" pitchFamily="18" charset="0"/>
            </a:endParaRPr>
          </a:p>
          <a:p>
            <a:endParaRPr lang="fr-FR" dirty="0"/>
          </a:p>
        </p:txBody>
      </p:sp>
      <p:sp>
        <p:nvSpPr>
          <p:cNvPr id="4" name="ZoneTexte 3"/>
          <p:cNvSpPr txBox="1"/>
          <p:nvPr/>
        </p:nvSpPr>
        <p:spPr>
          <a:xfrm>
            <a:off x="142876" y="1285860"/>
            <a:ext cx="8786842" cy="800219"/>
          </a:xfrm>
          <a:prstGeom prst="rect">
            <a:avLst/>
          </a:prstGeom>
          <a:noFill/>
        </p:spPr>
        <p:txBody>
          <a:bodyPr wrap="square" rtlCol="0">
            <a:spAutoFit/>
          </a:bodyPr>
          <a:lstStyle/>
          <a:p>
            <a:pPr algn="ctr"/>
            <a:r>
              <a:rPr lang="fr-FR" sz="2800" b="1" i="1" dirty="0" smtClean="0">
                <a:solidFill>
                  <a:schemeClr val="tx2">
                    <a:lumMod val="75000"/>
                  </a:schemeClr>
                </a:solidFill>
                <a:latin typeface="Cambria" pitchFamily="18" charset="0"/>
              </a:rPr>
              <a:t>L’EXCRÉTION DES IONS H+ SOUS FORME D’NH4</a:t>
            </a:r>
            <a:endParaRPr lang="fr-FR" sz="2800" i="1" dirty="0" smtClean="0">
              <a:solidFill>
                <a:schemeClr val="tx2">
                  <a:lumMod val="75000"/>
                </a:schemeClr>
              </a:solidFill>
              <a:latin typeface="Cambria" pitchFamily="18" charset="0"/>
            </a:endParaRPr>
          </a:p>
          <a:p>
            <a:endParaRPr lang="fr-FR" dirty="0"/>
          </a:p>
        </p:txBody>
      </p:sp>
      <p:sp>
        <p:nvSpPr>
          <p:cNvPr id="5" name="ZoneTexte 4"/>
          <p:cNvSpPr txBox="1"/>
          <p:nvPr/>
        </p:nvSpPr>
        <p:spPr>
          <a:xfrm>
            <a:off x="928662" y="857232"/>
            <a:ext cx="7500990" cy="584775"/>
          </a:xfrm>
          <a:prstGeom prst="rect">
            <a:avLst/>
          </a:prstGeom>
          <a:noFill/>
        </p:spPr>
        <p:txBody>
          <a:bodyPr wrap="square" rtlCol="0">
            <a:spAutoFit/>
          </a:bodyPr>
          <a:lstStyle/>
          <a:p>
            <a:pPr algn="ctr"/>
            <a:r>
              <a:rPr lang="fr-FR" sz="3200" b="1" i="1" dirty="0" smtClean="0">
                <a:solidFill>
                  <a:schemeClr val="accent2">
                    <a:lumMod val="60000"/>
                    <a:lumOff val="40000"/>
                  </a:schemeClr>
                </a:solidFill>
                <a:latin typeface="Cambria" pitchFamily="18" charset="0"/>
              </a:rPr>
              <a:t>ACIDOSE MÉTABOLIQUE</a:t>
            </a:r>
            <a:endParaRPr lang="fr-FR" sz="3200" i="1" dirty="0">
              <a:solidFill>
                <a:schemeClr val="tx2">
                  <a:lumMod val="75000"/>
                </a:schemeClr>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blinds(horizontal)">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714348" y="214290"/>
            <a:ext cx="7772400" cy="914400"/>
          </a:xfrm>
        </p:spPr>
        <p:txBody>
          <a:bodyPr/>
          <a:lstStyle/>
          <a:p>
            <a:pPr algn="ctr"/>
            <a:r>
              <a:rPr lang="fr-FR" b="1" i="1" dirty="0" smtClean="0">
                <a:latin typeface="Cambria" pitchFamily="18" charset="0"/>
              </a:rPr>
              <a:t>ÉQUILIBRE ACIDO-BASIQUE</a:t>
            </a:r>
            <a:endParaRPr lang="fr-FR" i="1" dirty="0"/>
          </a:p>
        </p:txBody>
      </p:sp>
      <p:sp>
        <p:nvSpPr>
          <p:cNvPr id="3" name="Espace réservé du contenu 2"/>
          <p:cNvSpPr>
            <a:spLocks noGrp="1"/>
          </p:cNvSpPr>
          <p:nvPr>
            <p:ph idx="4294967295"/>
          </p:nvPr>
        </p:nvSpPr>
        <p:spPr>
          <a:xfrm>
            <a:off x="357158" y="1428736"/>
            <a:ext cx="8501090" cy="5072098"/>
          </a:xfrm>
        </p:spPr>
        <p:txBody>
          <a:bodyPr>
            <a:normAutofit fontScale="85000" lnSpcReduction="10000"/>
          </a:bodyPr>
          <a:lstStyle/>
          <a:p>
            <a:endParaRPr lang="fr-FR" i="1" dirty="0" smtClean="0">
              <a:latin typeface="Cambria" pitchFamily="18" charset="0"/>
            </a:endParaRPr>
          </a:p>
          <a:p>
            <a:endParaRPr lang="fr-FR" sz="3300" i="1" dirty="0" smtClean="0">
              <a:latin typeface="Cambria" pitchFamily="18" charset="0"/>
            </a:endParaRPr>
          </a:p>
          <a:p>
            <a:r>
              <a:rPr lang="fr-FR" sz="3300" i="1" dirty="0" smtClean="0">
                <a:latin typeface="Cambria" pitchFamily="18" charset="0"/>
              </a:rPr>
              <a:t>La baisse du pH tubulaire augmente l’excrétion de H sous forme de NH4. </a:t>
            </a:r>
          </a:p>
          <a:p>
            <a:endParaRPr lang="fr-FR" sz="3300" i="1" dirty="0" smtClean="0">
              <a:latin typeface="Cambria" pitchFamily="18" charset="0"/>
            </a:endParaRPr>
          </a:p>
          <a:p>
            <a:pPr marL="411480" lvl="1" indent="-342900">
              <a:spcBef>
                <a:spcPts val="700"/>
              </a:spcBef>
              <a:buClr>
                <a:schemeClr val="tx2"/>
              </a:buClr>
              <a:buSzPct val="95000"/>
              <a:buFont typeface="Wingdings"/>
              <a:buChar char=""/>
            </a:pPr>
            <a:r>
              <a:rPr lang="fr-FR" sz="3300" b="1" i="1" dirty="0" smtClean="0">
                <a:solidFill>
                  <a:schemeClr val="accent2">
                    <a:lumMod val="60000"/>
                    <a:lumOff val="40000"/>
                  </a:schemeClr>
                </a:solidFill>
                <a:latin typeface="Cambria" pitchFamily="18" charset="0"/>
              </a:rPr>
              <a:t>Résultat </a:t>
            </a:r>
            <a:r>
              <a:rPr lang="fr-FR" sz="3300" b="1" i="1" dirty="0" smtClean="0">
                <a:latin typeface="Cambria" pitchFamily="18" charset="0"/>
              </a:rPr>
              <a:t>sécrétion nette de H</a:t>
            </a:r>
            <a:r>
              <a:rPr lang="fr-FR" sz="3300" i="1" dirty="0" smtClean="0">
                <a:latin typeface="Cambria" pitchFamily="18" charset="0"/>
              </a:rPr>
              <a:t> et une </a:t>
            </a:r>
            <a:r>
              <a:rPr lang="fr-FR" sz="3300" b="1" i="1" dirty="0" smtClean="0">
                <a:latin typeface="Cambria" pitchFamily="18" charset="0"/>
              </a:rPr>
              <a:t>réabsorption nette de HCO3</a:t>
            </a:r>
            <a:r>
              <a:rPr lang="fr-FR" sz="3300" i="1" dirty="0" smtClean="0">
                <a:latin typeface="Cambria" pitchFamily="18" charset="0"/>
              </a:rPr>
              <a:t> nouvellement synthétisés. </a:t>
            </a:r>
          </a:p>
          <a:p>
            <a:endParaRPr lang="fr-FR" sz="3300" i="1" dirty="0" smtClean="0">
              <a:latin typeface="Cambria" pitchFamily="18" charset="0"/>
            </a:endParaRPr>
          </a:p>
          <a:p>
            <a:r>
              <a:rPr lang="fr-FR" sz="3300" b="1" i="1" dirty="0" smtClean="0">
                <a:solidFill>
                  <a:schemeClr val="accent2">
                    <a:lumMod val="60000"/>
                    <a:lumOff val="40000"/>
                  </a:schemeClr>
                </a:solidFill>
                <a:latin typeface="Cambria" pitchFamily="18" charset="0"/>
              </a:rPr>
              <a:t>Remarque</a:t>
            </a:r>
            <a:r>
              <a:rPr lang="fr-FR" sz="3300" i="1" dirty="0" smtClean="0">
                <a:latin typeface="Cambria" pitchFamily="18" charset="0"/>
              </a:rPr>
              <a:t>: dans le cas d’une </a:t>
            </a:r>
            <a:r>
              <a:rPr lang="fr-FR" sz="3300" b="1" i="1" dirty="0" smtClean="0">
                <a:latin typeface="Cambria" pitchFamily="18" charset="0"/>
              </a:rPr>
              <a:t>acidose</a:t>
            </a:r>
            <a:r>
              <a:rPr lang="fr-FR" sz="3300" i="1" dirty="0" smtClean="0">
                <a:latin typeface="Cambria" pitchFamily="18" charset="0"/>
              </a:rPr>
              <a:t>, il se produit une augmentation adaptative de la synthèse de NH3 afin d’augmenter l’élimination de H.</a:t>
            </a:r>
          </a:p>
          <a:p>
            <a:endParaRPr lang="fr-FR" dirty="0"/>
          </a:p>
        </p:txBody>
      </p:sp>
      <p:sp>
        <p:nvSpPr>
          <p:cNvPr id="4" name="ZoneTexte 3"/>
          <p:cNvSpPr txBox="1"/>
          <p:nvPr/>
        </p:nvSpPr>
        <p:spPr>
          <a:xfrm>
            <a:off x="0" y="1428736"/>
            <a:ext cx="8786842" cy="861774"/>
          </a:xfrm>
          <a:prstGeom prst="rect">
            <a:avLst/>
          </a:prstGeom>
          <a:noFill/>
        </p:spPr>
        <p:txBody>
          <a:bodyPr wrap="square" rtlCol="0">
            <a:spAutoFit/>
          </a:bodyPr>
          <a:lstStyle/>
          <a:p>
            <a:pPr algn="ctr"/>
            <a:r>
              <a:rPr lang="fr-FR" sz="3200" b="1" i="1" dirty="0" smtClean="0">
                <a:solidFill>
                  <a:schemeClr val="tx2">
                    <a:lumMod val="75000"/>
                  </a:schemeClr>
                </a:solidFill>
                <a:latin typeface="Cambria" pitchFamily="18" charset="0"/>
              </a:rPr>
              <a:t>L’EXCRÉTION DES IONS H+ SOUS FORME D’NH4</a:t>
            </a:r>
            <a:endParaRPr lang="fr-FR" sz="3200" i="1" dirty="0" smtClean="0">
              <a:solidFill>
                <a:schemeClr val="tx2">
                  <a:lumMod val="75000"/>
                </a:schemeClr>
              </a:solidFill>
              <a:latin typeface="Cambria" pitchFamily="18" charset="0"/>
            </a:endParaRPr>
          </a:p>
          <a:p>
            <a:endParaRPr lang="fr-FR" dirty="0"/>
          </a:p>
        </p:txBody>
      </p:sp>
      <p:sp>
        <p:nvSpPr>
          <p:cNvPr id="5" name="ZoneTexte 4"/>
          <p:cNvSpPr txBox="1"/>
          <p:nvPr/>
        </p:nvSpPr>
        <p:spPr>
          <a:xfrm>
            <a:off x="928662" y="857232"/>
            <a:ext cx="7500990" cy="584775"/>
          </a:xfrm>
          <a:prstGeom prst="rect">
            <a:avLst/>
          </a:prstGeom>
          <a:noFill/>
        </p:spPr>
        <p:txBody>
          <a:bodyPr wrap="square" rtlCol="0">
            <a:spAutoFit/>
          </a:bodyPr>
          <a:lstStyle/>
          <a:p>
            <a:pPr algn="ctr"/>
            <a:r>
              <a:rPr lang="fr-FR" sz="3200" b="1" i="1" dirty="0" smtClean="0">
                <a:solidFill>
                  <a:schemeClr val="accent2">
                    <a:lumMod val="60000"/>
                    <a:lumOff val="40000"/>
                  </a:schemeClr>
                </a:solidFill>
                <a:latin typeface="Cambria" pitchFamily="18" charset="0"/>
              </a:rPr>
              <a:t>ACIDOSE MÉTABOLIQUE</a:t>
            </a:r>
            <a:endParaRPr lang="fr-FR" sz="3200" i="1" dirty="0">
              <a:solidFill>
                <a:schemeClr val="tx2">
                  <a:lumMod val="75000"/>
                </a:schemeClr>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blinds(horizontal)">
                                      <p:cBhvr>
                                        <p:cTn id="1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0988" y="258263"/>
            <a:ext cx="8229600" cy="914400"/>
          </a:xfrm>
        </p:spPr>
        <p:txBody>
          <a:bodyPr/>
          <a:lstStyle/>
          <a:p>
            <a:pPr algn="ctr"/>
            <a:r>
              <a:rPr lang="fr-FR" b="1" i="1" dirty="0" smtClean="0">
                <a:latin typeface="Cambria" pitchFamily="18" charset="0"/>
              </a:rPr>
              <a:t>ÉQUILIBRE ACIDO-BASIQUE</a:t>
            </a:r>
            <a:endParaRPr lang="fr-FR" i="1" dirty="0"/>
          </a:p>
        </p:txBody>
      </p:sp>
      <p:sp>
        <p:nvSpPr>
          <p:cNvPr id="3" name="Espace réservé du contenu 2"/>
          <p:cNvSpPr>
            <a:spLocks noGrp="1"/>
          </p:cNvSpPr>
          <p:nvPr>
            <p:ph sz="half" idx="1"/>
          </p:nvPr>
        </p:nvSpPr>
        <p:spPr>
          <a:xfrm>
            <a:off x="0" y="1647965"/>
            <a:ext cx="4502944" cy="4648500"/>
          </a:xfrm>
        </p:spPr>
        <p:txBody>
          <a:bodyPr>
            <a:normAutofit fontScale="85000" lnSpcReduction="20000"/>
          </a:bodyPr>
          <a:lstStyle/>
          <a:p>
            <a:pPr>
              <a:buNone/>
            </a:pPr>
            <a:r>
              <a:rPr lang="fr-FR" sz="3600" b="1" i="1" dirty="0" smtClean="0">
                <a:solidFill>
                  <a:schemeClr val="accent2">
                    <a:lumMod val="60000"/>
                    <a:lumOff val="40000"/>
                  </a:schemeClr>
                </a:solidFill>
                <a:latin typeface="Cambria" pitchFamily="18" charset="0"/>
              </a:rPr>
              <a:t>                 </a:t>
            </a:r>
            <a:endParaRPr lang="fr-FR" b="1" i="1" dirty="0" smtClean="0">
              <a:latin typeface="Cambria" pitchFamily="18" charset="0"/>
            </a:endParaRPr>
          </a:p>
          <a:p>
            <a:r>
              <a:rPr lang="fr-FR" i="1" dirty="0" smtClean="0">
                <a:latin typeface="Cambria" pitchFamily="18" charset="0"/>
              </a:rPr>
              <a:t>Les ions HCO3- et le K sont excrétés </a:t>
            </a:r>
          </a:p>
          <a:p>
            <a:endParaRPr lang="fr-FR" i="1" dirty="0" smtClean="0">
              <a:latin typeface="Cambria" pitchFamily="18" charset="0"/>
            </a:endParaRPr>
          </a:p>
          <a:p>
            <a:r>
              <a:rPr lang="fr-FR" i="1" dirty="0" smtClean="0">
                <a:latin typeface="Cambria" pitchFamily="18" charset="0"/>
              </a:rPr>
              <a:t>Les ions H+sont réabsorbés ce qui tend à diminuer le pH.</a:t>
            </a:r>
          </a:p>
          <a:p>
            <a:endParaRPr lang="fr-FR" i="1" dirty="0" smtClean="0">
              <a:latin typeface="Cambria" pitchFamily="18" charset="0"/>
            </a:endParaRPr>
          </a:p>
          <a:p>
            <a:r>
              <a:rPr lang="fr-FR" i="1" dirty="0" smtClean="0">
                <a:latin typeface="Cambria" pitchFamily="18" charset="0"/>
              </a:rPr>
              <a:t>La mise en œuvre de ces compensations rénales des anomalies métaboliques est plus lente et peut prendre près de 48 heures avant d’être perceptible.</a:t>
            </a:r>
            <a:endParaRPr lang="fr-FR" i="1" dirty="0">
              <a:latin typeface="Cambria" pitchFamily="18" charset="0"/>
            </a:endParaRPr>
          </a:p>
        </p:txBody>
      </p:sp>
      <p:pic>
        <p:nvPicPr>
          <p:cNvPr id="5" name="Espace réservé du contenu 3"/>
          <p:cNvPicPr>
            <a:picLocks noGrp="1" noChangeAspect="1"/>
          </p:cNvPicPr>
          <p:nvPr>
            <p:ph sz="half" idx="2"/>
          </p:nvPr>
        </p:nvPicPr>
        <p:blipFill>
          <a:blip r:embed="rId2"/>
          <a:stretch>
            <a:fillRect/>
          </a:stretch>
        </p:blipFill>
        <p:spPr>
          <a:xfrm>
            <a:off x="4788024" y="2039144"/>
            <a:ext cx="4006484" cy="4387935"/>
          </a:xfrm>
          <a:prstGeom prst="rect">
            <a:avLst/>
          </a:prstGeom>
        </p:spPr>
      </p:pic>
      <p:sp>
        <p:nvSpPr>
          <p:cNvPr id="6" name="ZoneTexte 5"/>
          <p:cNvSpPr txBox="1"/>
          <p:nvPr/>
        </p:nvSpPr>
        <p:spPr>
          <a:xfrm>
            <a:off x="2339752" y="1124744"/>
            <a:ext cx="4536504" cy="523220"/>
          </a:xfrm>
          <a:prstGeom prst="rect">
            <a:avLst/>
          </a:prstGeom>
          <a:noFill/>
        </p:spPr>
        <p:txBody>
          <a:bodyPr wrap="square" rtlCol="0">
            <a:spAutoFit/>
          </a:bodyPr>
          <a:lstStyle/>
          <a:p>
            <a:pPr algn="ctr">
              <a:buNone/>
            </a:pPr>
            <a:r>
              <a:rPr lang="fr-FR" sz="2800" b="1" i="1" dirty="0">
                <a:solidFill>
                  <a:schemeClr val="accent2">
                    <a:lumMod val="60000"/>
                    <a:lumOff val="40000"/>
                  </a:schemeClr>
                </a:solidFill>
                <a:latin typeface="Cambria" pitchFamily="18" charset="0"/>
              </a:rPr>
              <a:t>ALCALOSE MÉTABOLIQUE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6856" y="260648"/>
            <a:ext cx="8229600" cy="914400"/>
          </a:xfrm>
        </p:spPr>
        <p:txBody>
          <a:bodyPr/>
          <a:lstStyle/>
          <a:p>
            <a:pPr algn="ctr"/>
            <a:r>
              <a:rPr lang="fr-FR" b="1" i="1" dirty="0" smtClean="0">
                <a:latin typeface="Cambria" pitchFamily="18" charset="0"/>
              </a:rPr>
              <a:t>ÉQUILIBRE ACIDO-BASIQUE</a:t>
            </a:r>
            <a:r>
              <a:rPr lang="fr-FR" dirty="0" smtClean="0"/>
              <a:t/>
            </a:r>
            <a:br>
              <a:rPr lang="fr-FR" dirty="0" smtClean="0"/>
            </a:br>
            <a:endParaRPr lang="fr-FR" dirty="0"/>
          </a:p>
        </p:txBody>
      </p:sp>
      <p:pic>
        <p:nvPicPr>
          <p:cNvPr id="3" name="Espace réservé du contenu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22207" y="1268760"/>
            <a:ext cx="5099585" cy="5256584"/>
          </a:xfrm>
          <a:ln w="57150">
            <a:solidFill>
              <a:schemeClr val="accent2"/>
            </a:solidFill>
          </a:ln>
        </p:spPr>
      </p:pic>
    </p:spTree>
    <p:extLst>
      <p:ext uri="{BB962C8B-B14F-4D97-AF65-F5344CB8AC3E}">
        <p14:creationId xmlns:p14="http://schemas.microsoft.com/office/powerpoint/2010/main" val="407158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332656"/>
            <a:ext cx="8229600" cy="914400"/>
          </a:xfrm>
        </p:spPr>
        <p:txBody>
          <a:bodyPr/>
          <a:lstStyle/>
          <a:p>
            <a:pPr algn="ctr"/>
            <a:r>
              <a:rPr lang="fr-FR" b="1" i="1" dirty="0" smtClean="0">
                <a:latin typeface="Cambria" pitchFamily="18" charset="0"/>
              </a:rPr>
              <a:t>MICTION</a:t>
            </a:r>
            <a:r>
              <a:rPr lang="fr-FR" b="1" i="1" dirty="0" smtClean="0"/>
              <a:t> </a:t>
            </a:r>
            <a:r>
              <a:rPr lang="fr-FR" i="1" dirty="0" smtClean="0"/>
              <a:t/>
            </a:r>
            <a:br>
              <a:rPr lang="fr-FR" i="1" dirty="0" smtClean="0"/>
            </a:br>
            <a:endParaRPr lang="fr-FR" i="1" dirty="0"/>
          </a:p>
        </p:txBody>
      </p:sp>
      <p:sp>
        <p:nvSpPr>
          <p:cNvPr id="3" name="Espace réservé du contenu 2"/>
          <p:cNvSpPr>
            <a:spLocks noGrp="1"/>
          </p:cNvSpPr>
          <p:nvPr>
            <p:ph sz="half" idx="1"/>
          </p:nvPr>
        </p:nvSpPr>
        <p:spPr>
          <a:xfrm>
            <a:off x="-39886" y="1412776"/>
            <a:ext cx="6123632" cy="4970867"/>
          </a:xfrm>
        </p:spPr>
        <p:txBody>
          <a:bodyPr>
            <a:normAutofit fontScale="85000" lnSpcReduction="20000"/>
          </a:bodyPr>
          <a:lstStyle/>
          <a:p>
            <a:r>
              <a:rPr lang="fr-FR" sz="2800" i="1" dirty="0" smtClean="0">
                <a:latin typeface="Cambria" pitchFamily="18" charset="0"/>
                <a:cs typeface="Calibri" pitchFamily="34" charset="0"/>
              </a:rPr>
              <a:t>Une fois le liquide est sorti du tube collecteur il ne peut plus être modifié  c’est « l’urine définitive »</a:t>
            </a:r>
          </a:p>
          <a:p>
            <a:endParaRPr lang="fr-FR" sz="2800" i="1" dirty="0" smtClean="0">
              <a:latin typeface="Cambria" pitchFamily="18" charset="0"/>
              <a:cs typeface="Calibri" pitchFamily="34" charset="0"/>
            </a:endParaRPr>
          </a:p>
          <a:p>
            <a:r>
              <a:rPr lang="fr-FR" sz="2800" i="1" dirty="0" smtClean="0">
                <a:latin typeface="Cambria" pitchFamily="18" charset="0"/>
                <a:cs typeface="Calibri" pitchFamily="34" charset="0"/>
              </a:rPr>
              <a:t>se collecte dans le bassinets , puis descend dans l’uretères , jusqu’à la vessie. </a:t>
            </a:r>
          </a:p>
          <a:p>
            <a:endParaRPr lang="fr-FR" sz="2800" i="1" dirty="0" smtClean="0">
              <a:latin typeface="Cambria" pitchFamily="18" charset="0"/>
              <a:cs typeface="Calibri" pitchFamily="34" charset="0"/>
            </a:endParaRPr>
          </a:p>
          <a:p>
            <a:r>
              <a:rPr lang="fr-FR" sz="2800" i="1" dirty="0" smtClean="0">
                <a:latin typeface="Cambria" pitchFamily="18" charset="0"/>
                <a:cs typeface="Calibri" pitchFamily="34" charset="0"/>
              </a:rPr>
              <a:t> Cette descente est facilitée par les contractions rythmiques des muscles lisses.</a:t>
            </a:r>
          </a:p>
          <a:p>
            <a:endParaRPr lang="fr-FR" sz="2800" i="1" dirty="0" smtClean="0">
              <a:latin typeface="Cambria" pitchFamily="18" charset="0"/>
              <a:cs typeface="Calibri" pitchFamily="34" charset="0"/>
            </a:endParaRPr>
          </a:p>
          <a:p>
            <a:r>
              <a:rPr lang="fr-FR" sz="2800" i="1" dirty="0" smtClean="0">
                <a:latin typeface="Cambria" pitchFamily="18" charset="0"/>
                <a:cs typeface="Calibri" pitchFamily="34" charset="0"/>
              </a:rPr>
              <a:t>La vessie: est un organe creux peut se dilater, l’urine est stockée(500ml) en attendant d’être éliminée à l’extérieur du corps par le biais de l’urètre.</a:t>
            </a:r>
          </a:p>
          <a:p>
            <a:pPr>
              <a:buNone/>
            </a:pPr>
            <a:endParaRPr lang="fr-FR" sz="2800" dirty="0" smtClean="0">
              <a:latin typeface="Calibri" pitchFamily="34" charset="0"/>
              <a:cs typeface="Calibri" pitchFamily="34" charset="0"/>
            </a:endParaRPr>
          </a:p>
          <a:p>
            <a:pPr>
              <a:buNone/>
            </a:pPr>
            <a:endParaRPr lang="fr-FR" sz="2800" dirty="0" smtClean="0">
              <a:latin typeface="Calibri" pitchFamily="34" charset="0"/>
              <a:cs typeface="Calibri" pitchFamily="34" charset="0"/>
            </a:endParaRPr>
          </a:p>
          <a:p>
            <a:pPr>
              <a:buNone/>
            </a:pPr>
            <a:endParaRPr lang="fr-FR" sz="2800" dirty="0" smtClean="0">
              <a:latin typeface="Calibri" pitchFamily="34" charset="0"/>
              <a:cs typeface="Calibri" pitchFamily="34" charset="0"/>
            </a:endParaRPr>
          </a:p>
          <a:p>
            <a:endParaRPr lang="fr-FR" sz="2800" dirty="0">
              <a:latin typeface="Calibri" pitchFamily="34" charset="0"/>
              <a:cs typeface="Calibri" pitchFamily="34" charset="0"/>
            </a:endParaRPr>
          </a:p>
        </p:txBody>
      </p:sp>
      <p:pic>
        <p:nvPicPr>
          <p:cNvPr id="5" name="Espace réservé du contenu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83746" y="1770501"/>
            <a:ext cx="2952750" cy="3762375"/>
          </a:xfrm>
        </p:spPr>
      </p:pic>
    </p:spTree>
    <p:extLst>
      <p:ext uri="{BB962C8B-B14F-4D97-AF65-F5344CB8AC3E}">
        <p14:creationId xmlns:p14="http://schemas.microsoft.com/office/powerpoint/2010/main" val="151778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Toshiba\Desktop\5451159-inline.jpg"/>
          <p:cNvPicPr>
            <a:picLocks noChangeAspect="1" noChangeArrowheads="1"/>
          </p:cNvPicPr>
          <p:nvPr/>
        </p:nvPicPr>
        <p:blipFill>
          <a:blip r:embed="rId2"/>
          <a:srcRect/>
          <a:stretch>
            <a:fillRect/>
          </a:stretch>
        </p:blipFill>
        <p:spPr bwMode="auto">
          <a:xfrm>
            <a:off x="1714480" y="1571612"/>
            <a:ext cx="5541844" cy="3730643"/>
          </a:xfrm>
          <a:prstGeom prst="roundRect">
            <a:avLst>
              <a:gd name="adj" fmla="val 16667"/>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
        <p:nvSpPr>
          <p:cNvPr id="3" name="ZoneTexte 2"/>
          <p:cNvSpPr txBox="1"/>
          <p:nvPr/>
        </p:nvSpPr>
        <p:spPr>
          <a:xfrm>
            <a:off x="6858016" y="5857892"/>
            <a:ext cx="2000264" cy="646331"/>
          </a:xfrm>
          <a:prstGeom prst="rect">
            <a:avLst/>
          </a:prstGeom>
          <a:noFill/>
        </p:spPr>
        <p:txBody>
          <a:bodyPr wrap="square" rtlCol="0">
            <a:spAutoFit/>
          </a:bodyPr>
          <a:lstStyle/>
          <a:p>
            <a:r>
              <a:rPr lang="fr-FR" sz="3600" b="1" i="1" dirty="0" smtClean="0">
                <a:latin typeface="Cambria" pitchFamily="18" charset="0"/>
              </a:rPr>
              <a:t>Fin….</a:t>
            </a:r>
            <a:endParaRPr lang="fr-FR" sz="3600" b="1" i="1" dirty="0">
              <a:latin typeface="Cambria"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42844" y="285750"/>
            <a:ext cx="8786842" cy="914400"/>
          </a:xfrm>
        </p:spPr>
        <p:txBody>
          <a:bodyPr>
            <a:normAutofit fontScale="90000"/>
          </a:bodyPr>
          <a:lstStyle/>
          <a:p>
            <a:pPr algn="ctr"/>
            <a:r>
              <a:rPr lang="fr-FR" b="1" i="1" dirty="0" smtClean="0">
                <a:solidFill>
                  <a:schemeClr val="accent4">
                    <a:lumMod val="20000"/>
                    <a:lumOff val="80000"/>
                  </a:schemeClr>
                </a:solidFill>
                <a:latin typeface="Cambria" pitchFamily="18" charset="0"/>
              </a:rPr>
              <a:t>UNITÉS DE MESURE DES CONCENTRATIONS </a:t>
            </a:r>
            <a:r>
              <a:rPr lang="fr-FR" i="1" dirty="0" smtClean="0">
                <a:solidFill>
                  <a:schemeClr val="tx2">
                    <a:lumMod val="90000"/>
                  </a:schemeClr>
                </a:solidFill>
              </a:rPr>
              <a:t/>
            </a:r>
            <a:br>
              <a:rPr lang="fr-FR" i="1" dirty="0" smtClean="0">
                <a:solidFill>
                  <a:schemeClr val="tx2">
                    <a:lumMod val="90000"/>
                  </a:schemeClr>
                </a:solidFill>
              </a:rPr>
            </a:br>
            <a:endParaRPr lang="fr-FR" i="1" dirty="0">
              <a:solidFill>
                <a:schemeClr val="tx2">
                  <a:lumMod val="90000"/>
                </a:schemeClr>
              </a:solidFill>
            </a:endParaRPr>
          </a:p>
        </p:txBody>
      </p:sp>
      <p:sp>
        <p:nvSpPr>
          <p:cNvPr id="5" name="Espace réservé du contenu 4"/>
          <p:cNvSpPr>
            <a:spLocks noGrp="1"/>
          </p:cNvSpPr>
          <p:nvPr>
            <p:ph idx="4294967295"/>
          </p:nvPr>
        </p:nvSpPr>
        <p:spPr>
          <a:xfrm>
            <a:off x="214282" y="1357313"/>
            <a:ext cx="8686800" cy="5214937"/>
          </a:xfrm>
        </p:spPr>
        <p:txBody>
          <a:bodyPr>
            <a:normAutofit fontScale="62500" lnSpcReduction="20000"/>
          </a:bodyPr>
          <a:lstStyle/>
          <a:p>
            <a:r>
              <a:rPr lang="fr-FR" sz="3800" b="1" i="1" dirty="0" smtClean="0">
                <a:solidFill>
                  <a:schemeClr val="accent2">
                    <a:lumMod val="60000"/>
                    <a:lumOff val="40000"/>
                  </a:schemeClr>
                </a:solidFill>
                <a:latin typeface="Cambria" pitchFamily="18" charset="0"/>
              </a:rPr>
              <a:t>Molarité:</a:t>
            </a:r>
            <a:r>
              <a:rPr lang="fr-FR" sz="3800" i="1" dirty="0" smtClean="0">
                <a:solidFill>
                  <a:schemeClr val="tx1"/>
                </a:solidFill>
                <a:latin typeface="Cambria" pitchFamily="18" charset="0"/>
              </a:rPr>
              <a:t> concentration exprimée en nombre de moles par litre de solution. </a:t>
            </a:r>
          </a:p>
          <a:p>
            <a:endParaRPr lang="fr-FR" sz="3800" b="1" i="1" dirty="0" smtClean="0">
              <a:solidFill>
                <a:schemeClr val="tx1"/>
              </a:solidFill>
              <a:latin typeface="Cambria" pitchFamily="18" charset="0"/>
            </a:endParaRPr>
          </a:p>
          <a:p>
            <a:r>
              <a:rPr lang="fr-FR" sz="3800" b="1" i="1" dirty="0" smtClean="0">
                <a:solidFill>
                  <a:schemeClr val="accent2">
                    <a:lumMod val="60000"/>
                    <a:lumOff val="40000"/>
                  </a:schemeClr>
                </a:solidFill>
                <a:latin typeface="Cambria" pitchFamily="18" charset="0"/>
              </a:rPr>
              <a:t>Molalité:</a:t>
            </a:r>
            <a:r>
              <a:rPr lang="fr-FR" sz="3800" i="1" dirty="0" smtClean="0">
                <a:solidFill>
                  <a:schemeClr val="tx1"/>
                </a:solidFill>
                <a:latin typeface="Cambria" pitchFamily="18" charset="0"/>
              </a:rPr>
              <a:t> concentration exprimée en nombre de moles par Kg d’eau.</a:t>
            </a:r>
          </a:p>
          <a:p>
            <a:endParaRPr lang="fr-FR" sz="3800" b="1" i="1" dirty="0" smtClean="0">
              <a:solidFill>
                <a:schemeClr val="tx1"/>
              </a:solidFill>
              <a:latin typeface="Cambria" pitchFamily="18" charset="0"/>
            </a:endParaRPr>
          </a:p>
          <a:p>
            <a:r>
              <a:rPr lang="fr-FR" sz="3800" b="1" i="1" dirty="0" smtClean="0">
                <a:solidFill>
                  <a:schemeClr val="accent2">
                    <a:lumMod val="60000"/>
                    <a:lumOff val="40000"/>
                  </a:schemeClr>
                </a:solidFill>
                <a:latin typeface="Cambria" pitchFamily="18" charset="0"/>
              </a:rPr>
              <a:t>Osmolarité:</a:t>
            </a:r>
            <a:r>
              <a:rPr lang="fr-FR" sz="3800" i="1" dirty="0" smtClean="0">
                <a:solidFill>
                  <a:schemeClr val="accent2">
                    <a:lumMod val="60000"/>
                    <a:lumOff val="40000"/>
                  </a:schemeClr>
                </a:solidFill>
                <a:latin typeface="Cambria" pitchFamily="18" charset="0"/>
              </a:rPr>
              <a:t> </a:t>
            </a:r>
            <a:r>
              <a:rPr lang="fr-FR" sz="3800" i="1" dirty="0" smtClean="0">
                <a:solidFill>
                  <a:schemeClr val="tx1"/>
                </a:solidFill>
                <a:latin typeface="Cambria" pitchFamily="18" charset="0"/>
              </a:rPr>
              <a:t>concentration exprimée en nombre de moles de particules </a:t>
            </a:r>
            <a:r>
              <a:rPr lang="fr-FR" sz="3800" b="1" i="1" u="sng" dirty="0" smtClean="0">
                <a:solidFill>
                  <a:schemeClr val="tx1"/>
                </a:solidFill>
                <a:latin typeface="Cambria" pitchFamily="18" charset="0"/>
              </a:rPr>
              <a:t>osmotiquement actives  </a:t>
            </a:r>
            <a:r>
              <a:rPr lang="fr-FR" sz="3800" i="1" dirty="0" smtClean="0">
                <a:solidFill>
                  <a:schemeClr val="tx1"/>
                </a:solidFill>
                <a:latin typeface="Cambria" pitchFamily="18" charset="0"/>
              </a:rPr>
              <a:t>par litre de solution.</a:t>
            </a:r>
          </a:p>
          <a:p>
            <a:endParaRPr lang="fr-FR" sz="3800" i="1" dirty="0" smtClean="0">
              <a:solidFill>
                <a:schemeClr val="tx1"/>
              </a:solidFill>
              <a:latin typeface="Cambria" pitchFamily="18" charset="0"/>
            </a:endParaRPr>
          </a:p>
          <a:p>
            <a:r>
              <a:rPr lang="fr-FR" sz="3800" i="1" dirty="0" smtClean="0">
                <a:solidFill>
                  <a:schemeClr val="tx1"/>
                </a:solidFill>
                <a:latin typeface="Cambria" pitchFamily="18" charset="0"/>
              </a:rPr>
              <a:t>L’osmolarité d’une solution par rapport à une autre</a:t>
            </a:r>
          </a:p>
          <a:p>
            <a:pPr lvl="3">
              <a:buNone/>
            </a:pPr>
            <a:r>
              <a:rPr lang="fr-FR" sz="3800" i="1" dirty="0" smtClean="0">
                <a:solidFill>
                  <a:schemeClr val="tx1"/>
                </a:solidFill>
                <a:latin typeface="Cambria" pitchFamily="18" charset="0"/>
              </a:rPr>
              <a:t>– </a:t>
            </a:r>
            <a:r>
              <a:rPr lang="fr-FR" sz="3800" b="1" i="1" dirty="0" smtClean="0">
                <a:solidFill>
                  <a:schemeClr val="accent2">
                    <a:lumMod val="60000"/>
                    <a:lumOff val="40000"/>
                  </a:schemeClr>
                </a:solidFill>
                <a:latin typeface="Cambria" pitchFamily="18" charset="0"/>
              </a:rPr>
              <a:t>Iso-osmotique</a:t>
            </a:r>
            <a:r>
              <a:rPr lang="fr-FR" sz="3800" i="1" dirty="0" smtClean="0">
                <a:solidFill>
                  <a:schemeClr val="accent2">
                    <a:lumMod val="60000"/>
                    <a:lumOff val="40000"/>
                  </a:schemeClr>
                </a:solidFill>
                <a:latin typeface="Cambria" pitchFamily="18" charset="0"/>
              </a:rPr>
              <a:t> </a:t>
            </a:r>
            <a:r>
              <a:rPr lang="fr-FR" sz="3800" i="1" dirty="0" smtClean="0">
                <a:solidFill>
                  <a:schemeClr val="tx1"/>
                </a:solidFill>
                <a:latin typeface="Cambria" pitchFamily="18" charset="0"/>
              </a:rPr>
              <a:t>: quantité identique de solutés par volume</a:t>
            </a:r>
          </a:p>
          <a:p>
            <a:pPr lvl="3">
              <a:buNone/>
            </a:pPr>
            <a:r>
              <a:rPr lang="fr-FR" sz="3800" i="1" dirty="0" smtClean="0">
                <a:solidFill>
                  <a:schemeClr val="tx1"/>
                </a:solidFill>
                <a:latin typeface="Cambria" pitchFamily="18" charset="0"/>
              </a:rPr>
              <a:t>– </a:t>
            </a:r>
            <a:r>
              <a:rPr lang="fr-FR" sz="3800" b="1" i="1" dirty="0" err="1" smtClean="0">
                <a:solidFill>
                  <a:schemeClr val="accent2">
                    <a:lumMod val="60000"/>
                    <a:lumOff val="40000"/>
                  </a:schemeClr>
                </a:solidFill>
                <a:latin typeface="Cambria" pitchFamily="18" charset="0"/>
              </a:rPr>
              <a:t>Hyperosmotique</a:t>
            </a:r>
            <a:r>
              <a:rPr lang="fr-FR" sz="3800" i="1" dirty="0" smtClean="0">
                <a:solidFill>
                  <a:schemeClr val="accent2">
                    <a:lumMod val="60000"/>
                    <a:lumOff val="40000"/>
                  </a:schemeClr>
                </a:solidFill>
                <a:latin typeface="Cambria" pitchFamily="18" charset="0"/>
              </a:rPr>
              <a:t> :</a:t>
            </a:r>
            <a:r>
              <a:rPr lang="fr-FR" sz="3800" i="1" dirty="0" smtClean="0">
                <a:solidFill>
                  <a:schemeClr val="tx1"/>
                </a:solidFill>
                <a:latin typeface="Cambria" pitchFamily="18" charset="0"/>
              </a:rPr>
              <a:t> plus élevée</a:t>
            </a:r>
          </a:p>
          <a:p>
            <a:pPr lvl="3">
              <a:buNone/>
            </a:pPr>
            <a:r>
              <a:rPr lang="fr-FR" sz="3800" i="1" dirty="0" smtClean="0">
                <a:solidFill>
                  <a:schemeClr val="tx1"/>
                </a:solidFill>
                <a:latin typeface="Cambria" pitchFamily="18" charset="0"/>
              </a:rPr>
              <a:t>– </a:t>
            </a:r>
            <a:r>
              <a:rPr lang="fr-FR" sz="3800" b="1" i="1" dirty="0" smtClean="0">
                <a:solidFill>
                  <a:schemeClr val="accent2">
                    <a:lumMod val="60000"/>
                    <a:lumOff val="40000"/>
                  </a:schemeClr>
                </a:solidFill>
                <a:latin typeface="Cambria" pitchFamily="18" charset="0"/>
              </a:rPr>
              <a:t>Hypo-osmotique</a:t>
            </a:r>
            <a:r>
              <a:rPr lang="fr-FR" sz="3800" i="1" dirty="0" smtClean="0">
                <a:solidFill>
                  <a:schemeClr val="tx1"/>
                </a:solidFill>
                <a:latin typeface="Cambria" pitchFamily="18" charset="0"/>
              </a:rPr>
              <a:t> : plus basse</a:t>
            </a:r>
          </a:p>
          <a:p>
            <a:endParaRPr lang="fr-FR" sz="4200" b="1" i="1" dirty="0" smtClean="0">
              <a:solidFill>
                <a:schemeClr val="tx1"/>
              </a:solidFill>
              <a:latin typeface="Cambria" pitchFamily="18" charset="0"/>
            </a:endParaRPr>
          </a:p>
          <a:p>
            <a:endParaRPr lang="fr-FR" sz="4200" b="1" i="1" dirty="0" smtClean="0">
              <a:solidFill>
                <a:schemeClr val="tx1"/>
              </a:solidFill>
              <a:latin typeface="Cambria" pitchFamily="18" charset="0"/>
            </a:endParaRP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linds(horizontal)">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blinds(horizontal)">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0" y="1428750"/>
            <a:ext cx="8686800" cy="5286375"/>
          </a:xfrm>
        </p:spPr>
        <p:txBody>
          <a:bodyPr>
            <a:noAutofit/>
          </a:bodyPr>
          <a:lstStyle/>
          <a:p>
            <a:r>
              <a:rPr lang="fr-FR" sz="2000" b="1" i="1" dirty="0" smtClean="0">
                <a:solidFill>
                  <a:schemeClr val="tx1"/>
                </a:solidFill>
                <a:latin typeface="Cambria" pitchFamily="18" charset="0"/>
              </a:rPr>
              <a:t>L’osmolarité plasmatique </a:t>
            </a:r>
            <a:r>
              <a:rPr lang="fr-FR" sz="2000" i="1" dirty="0" smtClean="0">
                <a:solidFill>
                  <a:schemeClr val="tx1"/>
                </a:solidFill>
                <a:latin typeface="Cambria" pitchFamily="18" charset="0"/>
              </a:rPr>
              <a:t>est calculée comme suit :</a:t>
            </a:r>
          </a:p>
          <a:p>
            <a:pPr>
              <a:buNone/>
            </a:pPr>
            <a:r>
              <a:rPr lang="fr-FR" sz="2000" i="1" dirty="0" smtClean="0">
                <a:solidFill>
                  <a:schemeClr val="tx1"/>
                </a:solidFill>
                <a:latin typeface="Cambria" pitchFamily="18" charset="0"/>
              </a:rPr>
              <a:t>     </a:t>
            </a:r>
          </a:p>
          <a:p>
            <a:pPr>
              <a:buNone/>
            </a:pPr>
            <a:r>
              <a:rPr lang="fr-FR" sz="2000" b="1" i="1" dirty="0" smtClean="0">
                <a:solidFill>
                  <a:schemeClr val="accent2">
                    <a:lumMod val="60000"/>
                    <a:lumOff val="40000"/>
                  </a:schemeClr>
                </a:solidFill>
                <a:latin typeface="Cambria" pitchFamily="18" charset="0"/>
              </a:rPr>
              <a:t>     Osmolarité  plasmatique </a:t>
            </a:r>
            <a:r>
              <a:rPr lang="fr-FR" sz="2000" b="1" i="1" dirty="0" smtClean="0">
                <a:latin typeface="Cambria" pitchFamily="18" charset="0"/>
              </a:rPr>
              <a:t>= 2 × [Natrémie]+[Azotémie]+[Glycémie]</a:t>
            </a:r>
          </a:p>
          <a:p>
            <a:pPr>
              <a:buNone/>
            </a:pPr>
            <a:r>
              <a:rPr lang="fr-FR" sz="2000" i="1" dirty="0" smtClean="0">
                <a:solidFill>
                  <a:schemeClr val="tx1"/>
                </a:solidFill>
                <a:latin typeface="Cambria" pitchFamily="18" charset="0"/>
              </a:rPr>
              <a:t>                                                        = 2 ×145mOsm/L+</a:t>
            </a:r>
            <a:r>
              <a:rPr lang="fr-FR" sz="2000" b="1" i="1" dirty="0" smtClean="0">
                <a:solidFill>
                  <a:schemeClr val="tx1"/>
                </a:solidFill>
                <a:latin typeface="Cambria" pitchFamily="18" charset="0"/>
              </a:rPr>
              <a:t>5</a:t>
            </a:r>
            <a:r>
              <a:rPr lang="fr-FR" sz="2000" i="1" dirty="0" smtClean="0">
                <a:solidFill>
                  <a:schemeClr val="tx1"/>
                </a:solidFill>
                <a:latin typeface="Cambria" pitchFamily="18" charset="0"/>
              </a:rPr>
              <a:t>mOsm/L +</a:t>
            </a:r>
            <a:r>
              <a:rPr lang="fr-FR" sz="2000" b="1" i="1" dirty="0" smtClean="0">
                <a:solidFill>
                  <a:schemeClr val="tx1"/>
                </a:solidFill>
                <a:latin typeface="Cambria" pitchFamily="18" charset="0"/>
              </a:rPr>
              <a:t>5</a:t>
            </a:r>
            <a:r>
              <a:rPr lang="fr-FR" sz="2000" i="1" dirty="0" smtClean="0">
                <a:solidFill>
                  <a:schemeClr val="tx1"/>
                </a:solidFill>
                <a:latin typeface="Cambria" pitchFamily="18" charset="0"/>
              </a:rPr>
              <a:t>mOsm/L</a:t>
            </a:r>
          </a:p>
          <a:p>
            <a:pPr>
              <a:buNone/>
            </a:pPr>
            <a:r>
              <a:rPr lang="fr-FR" sz="2000" i="1" dirty="0" smtClean="0">
                <a:solidFill>
                  <a:schemeClr val="tx1"/>
                </a:solidFill>
                <a:latin typeface="Cambria" pitchFamily="18" charset="0"/>
              </a:rPr>
              <a:t>                                                        = </a:t>
            </a:r>
            <a:r>
              <a:rPr lang="fr-FR" sz="2000" b="1" i="1" dirty="0" smtClean="0">
                <a:solidFill>
                  <a:schemeClr val="tx1"/>
                </a:solidFill>
                <a:latin typeface="Cambria" pitchFamily="18" charset="0"/>
              </a:rPr>
              <a:t>300mOsm/L</a:t>
            </a:r>
          </a:p>
          <a:p>
            <a:r>
              <a:rPr lang="fr-FR" sz="2000" b="1" i="1" dirty="0" err="1" smtClean="0">
                <a:solidFill>
                  <a:schemeClr val="accent2">
                    <a:lumMod val="60000"/>
                    <a:lumOff val="40000"/>
                  </a:schemeClr>
                </a:solidFill>
                <a:latin typeface="Cambria" pitchFamily="18" charset="0"/>
              </a:rPr>
              <a:t>Osmolalité</a:t>
            </a:r>
            <a:r>
              <a:rPr lang="fr-FR" sz="2000" b="1" i="1" dirty="0" smtClean="0">
                <a:solidFill>
                  <a:schemeClr val="accent2">
                    <a:lumMod val="60000"/>
                    <a:lumOff val="40000"/>
                  </a:schemeClr>
                </a:solidFill>
                <a:latin typeface="Cambria" pitchFamily="18" charset="0"/>
              </a:rPr>
              <a:t>:</a:t>
            </a:r>
            <a:r>
              <a:rPr lang="fr-FR" sz="2000" i="1" dirty="0" smtClean="0">
                <a:solidFill>
                  <a:schemeClr val="tx1"/>
                </a:solidFill>
                <a:latin typeface="Cambria" pitchFamily="18" charset="0"/>
              </a:rPr>
              <a:t> concentration exprimée en nombre de moles de particules en solution par Kg d’eau. </a:t>
            </a:r>
          </a:p>
          <a:p>
            <a:r>
              <a:rPr lang="fr-FR" sz="2000" b="1" i="1" dirty="0" smtClean="0">
                <a:solidFill>
                  <a:schemeClr val="accent2">
                    <a:lumMod val="60000"/>
                    <a:lumOff val="40000"/>
                  </a:schemeClr>
                </a:solidFill>
                <a:latin typeface="Cambria" pitchFamily="18" charset="0"/>
              </a:rPr>
              <a:t>Equivalent</a:t>
            </a:r>
            <a:r>
              <a:rPr lang="fr-FR" sz="2000" i="1" dirty="0" smtClean="0">
                <a:solidFill>
                  <a:schemeClr val="accent2">
                    <a:lumMod val="60000"/>
                    <a:lumOff val="40000"/>
                  </a:schemeClr>
                </a:solidFill>
                <a:latin typeface="Cambria" pitchFamily="18" charset="0"/>
              </a:rPr>
              <a:t> :</a:t>
            </a:r>
            <a:r>
              <a:rPr lang="fr-FR" sz="2000" i="1" dirty="0" smtClean="0">
                <a:solidFill>
                  <a:schemeClr val="tx1"/>
                </a:solidFill>
                <a:latin typeface="Cambria" pitchFamily="18" charset="0"/>
              </a:rPr>
              <a:t> concentration de solutés qui se dissocient en plusieurs particules une fois en solution . </a:t>
            </a:r>
          </a:p>
          <a:p>
            <a:pPr>
              <a:buNone/>
            </a:pPr>
            <a:r>
              <a:rPr lang="fr-FR" sz="2000" i="1" dirty="0" smtClean="0">
                <a:solidFill>
                  <a:schemeClr val="tx1"/>
                </a:solidFill>
                <a:latin typeface="Cambria" pitchFamily="18" charset="0"/>
              </a:rPr>
              <a:t>	La concentration d’un électrolyte en équivalents par litre est égale à sa valence (charge électrique) multipliée par sa concentration en moles par litre.</a:t>
            </a:r>
          </a:p>
          <a:p>
            <a:pPr algn="ctr">
              <a:buNone/>
            </a:pPr>
            <a:r>
              <a:rPr lang="fr-FR" sz="2000" i="1" dirty="0" smtClean="0">
                <a:solidFill>
                  <a:schemeClr val="tx1"/>
                </a:solidFill>
                <a:latin typeface="Cambria" pitchFamily="18" charset="0"/>
              </a:rPr>
              <a:t>Électrolytes monovalents :    NaCl = Na</a:t>
            </a:r>
            <a:r>
              <a:rPr lang="fr-FR" sz="2000" b="1" i="1" baseline="30000" dirty="0" smtClean="0">
                <a:solidFill>
                  <a:schemeClr val="tx1"/>
                </a:solidFill>
                <a:latin typeface="Cambria" pitchFamily="18" charset="0"/>
              </a:rPr>
              <a:t>+</a:t>
            </a:r>
            <a:r>
              <a:rPr lang="fr-FR" sz="2000" i="1" dirty="0" smtClean="0">
                <a:solidFill>
                  <a:schemeClr val="tx1"/>
                </a:solidFill>
                <a:latin typeface="Cambria" pitchFamily="18" charset="0"/>
              </a:rPr>
              <a:t> + Cl</a:t>
            </a:r>
            <a:r>
              <a:rPr lang="fr-FR" sz="2000" b="1" i="1" baseline="30000" dirty="0" smtClean="0">
                <a:solidFill>
                  <a:schemeClr val="tx1"/>
                </a:solidFill>
                <a:latin typeface="Cambria" pitchFamily="18" charset="0"/>
              </a:rPr>
              <a:t>-</a:t>
            </a:r>
            <a:r>
              <a:rPr lang="fr-FR" sz="2000" i="1" dirty="0" smtClean="0">
                <a:solidFill>
                  <a:schemeClr val="tx1"/>
                </a:solidFill>
                <a:latin typeface="Cambria" pitchFamily="18" charset="0"/>
              </a:rPr>
              <a:t> = 2 </a:t>
            </a:r>
            <a:r>
              <a:rPr lang="fr-FR" sz="2000" i="1" dirty="0" err="1" smtClean="0">
                <a:solidFill>
                  <a:schemeClr val="tx1"/>
                </a:solidFill>
                <a:latin typeface="Cambria" pitchFamily="18" charset="0"/>
              </a:rPr>
              <a:t>Eq</a:t>
            </a:r>
            <a:r>
              <a:rPr lang="fr-FR" sz="2000" i="1" dirty="0" smtClean="0">
                <a:solidFill>
                  <a:schemeClr val="tx1"/>
                </a:solidFill>
                <a:latin typeface="Cambria" pitchFamily="18" charset="0"/>
              </a:rPr>
              <a:t>/L</a:t>
            </a:r>
          </a:p>
          <a:p>
            <a:pPr algn="ctr">
              <a:buNone/>
            </a:pPr>
            <a:r>
              <a:rPr lang="fr-FR" sz="2000" i="1" dirty="0" smtClean="0">
                <a:solidFill>
                  <a:schemeClr val="tx1"/>
                </a:solidFill>
                <a:latin typeface="Cambria" pitchFamily="18" charset="0"/>
              </a:rPr>
              <a:t>Électrolytes divalents :    CaCl</a:t>
            </a:r>
            <a:r>
              <a:rPr lang="fr-FR" sz="2000" i="1" baseline="-25000" dirty="0" smtClean="0">
                <a:solidFill>
                  <a:schemeClr val="tx1"/>
                </a:solidFill>
                <a:latin typeface="Cambria" pitchFamily="18" charset="0"/>
              </a:rPr>
              <a:t>2</a:t>
            </a:r>
            <a:r>
              <a:rPr lang="fr-FR" sz="2000" i="1" dirty="0" smtClean="0">
                <a:solidFill>
                  <a:schemeClr val="tx1"/>
                </a:solidFill>
                <a:latin typeface="Cambria" pitchFamily="18" charset="0"/>
              </a:rPr>
              <a:t> = Ca</a:t>
            </a:r>
            <a:r>
              <a:rPr lang="fr-FR" sz="2000" b="1" i="1" baseline="30000" dirty="0" smtClean="0">
                <a:solidFill>
                  <a:schemeClr val="tx1"/>
                </a:solidFill>
                <a:latin typeface="Cambria" pitchFamily="18" charset="0"/>
              </a:rPr>
              <a:t>+2</a:t>
            </a:r>
            <a:r>
              <a:rPr lang="fr-FR" sz="2000" i="1" dirty="0" smtClean="0">
                <a:solidFill>
                  <a:schemeClr val="tx1"/>
                </a:solidFill>
                <a:latin typeface="Cambria" pitchFamily="18" charset="0"/>
              </a:rPr>
              <a:t> + 2Cl</a:t>
            </a:r>
            <a:r>
              <a:rPr lang="fr-FR" sz="2000" b="1" i="1" baseline="30000" dirty="0" smtClean="0">
                <a:solidFill>
                  <a:schemeClr val="tx1"/>
                </a:solidFill>
                <a:latin typeface="Cambria" pitchFamily="18" charset="0"/>
              </a:rPr>
              <a:t>-</a:t>
            </a:r>
            <a:r>
              <a:rPr lang="fr-FR" sz="2000" i="1" dirty="0" smtClean="0">
                <a:solidFill>
                  <a:schemeClr val="tx1"/>
                </a:solidFill>
                <a:latin typeface="Cambria" pitchFamily="18" charset="0"/>
              </a:rPr>
              <a:t> = 4 </a:t>
            </a:r>
            <a:r>
              <a:rPr lang="fr-FR" sz="2000" i="1" dirty="0" err="1" smtClean="0">
                <a:solidFill>
                  <a:schemeClr val="tx1"/>
                </a:solidFill>
                <a:latin typeface="Cambria" pitchFamily="18" charset="0"/>
              </a:rPr>
              <a:t>Eq</a:t>
            </a:r>
            <a:r>
              <a:rPr lang="fr-FR" sz="2000" i="1" dirty="0" smtClean="0">
                <a:solidFill>
                  <a:schemeClr val="tx1"/>
                </a:solidFill>
                <a:latin typeface="Cambria" pitchFamily="18" charset="0"/>
              </a:rPr>
              <a:t>/L</a:t>
            </a:r>
          </a:p>
          <a:p>
            <a:endParaRPr lang="fr-FR" sz="2000" dirty="0"/>
          </a:p>
        </p:txBody>
      </p:sp>
      <p:sp>
        <p:nvSpPr>
          <p:cNvPr id="5" name="Titre 1"/>
          <p:cNvSpPr>
            <a:spLocks noGrp="1"/>
          </p:cNvSpPr>
          <p:nvPr>
            <p:ph type="title" idx="4294967295"/>
          </p:nvPr>
        </p:nvSpPr>
        <p:spPr>
          <a:xfrm>
            <a:off x="142905" y="285750"/>
            <a:ext cx="8786813" cy="914400"/>
          </a:xfrm>
        </p:spPr>
        <p:txBody>
          <a:bodyPr>
            <a:normAutofit fontScale="90000"/>
          </a:bodyPr>
          <a:lstStyle/>
          <a:p>
            <a:pPr algn="ctr"/>
            <a:r>
              <a:rPr lang="fr-FR" b="1" i="1" dirty="0" smtClean="0">
                <a:solidFill>
                  <a:schemeClr val="accent4">
                    <a:lumMod val="20000"/>
                    <a:lumOff val="80000"/>
                  </a:schemeClr>
                </a:solidFill>
                <a:latin typeface="Cambria" pitchFamily="18" charset="0"/>
              </a:rPr>
              <a:t>UNITÉS DE MESURE DES CONCENTRATIONS </a:t>
            </a:r>
            <a:r>
              <a:rPr lang="fr-FR" i="1" dirty="0" smtClean="0">
                <a:solidFill>
                  <a:schemeClr val="tx2">
                    <a:lumMod val="90000"/>
                  </a:schemeClr>
                </a:solidFill>
              </a:rPr>
              <a:t/>
            </a:r>
            <a:br>
              <a:rPr lang="fr-FR" i="1" dirty="0" smtClean="0">
                <a:solidFill>
                  <a:schemeClr val="tx2">
                    <a:lumMod val="90000"/>
                  </a:schemeClr>
                </a:solidFill>
              </a:rPr>
            </a:br>
            <a:endParaRPr lang="fr-FR" i="1" dirty="0">
              <a:solidFill>
                <a:schemeClr val="tx2">
                  <a:lumMod val="9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428596" y="285728"/>
            <a:ext cx="8229600" cy="914400"/>
          </a:xfrm>
        </p:spPr>
        <p:txBody>
          <a:bodyPr/>
          <a:lstStyle/>
          <a:p>
            <a:pPr algn="ctr"/>
            <a:r>
              <a:rPr lang="fr-FR" b="1" i="1" dirty="0" smtClean="0">
                <a:solidFill>
                  <a:schemeClr val="accent4">
                    <a:lumMod val="20000"/>
                    <a:lumOff val="80000"/>
                  </a:schemeClr>
                </a:solidFill>
                <a:latin typeface="Cambria" pitchFamily="18" charset="0"/>
              </a:rPr>
              <a:t>OSMOSE &amp; TONICITÉ</a:t>
            </a:r>
            <a:endParaRPr lang="fr-FR" b="1" i="1" dirty="0">
              <a:solidFill>
                <a:schemeClr val="accent4">
                  <a:lumMod val="20000"/>
                  <a:lumOff val="80000"/>
                </a:schemeClr>
              </a:solidFill>
              <a:latin typeface="Cambria" pitchFamily="18" charset="0"/>
            </a:endParaRPr>
          </a:p>
        </p:txBody>
      </p:sp>
      <p:sp>
        <p:nvSpPr>
          <p:cNvPr id="6" name="Espace réservé du contenu 5"/>
          <p:cNvSpPr>
            <a:spLocks noGrp="1"/>
          </p:cNvSpPr>
          <p:nvPr>
            <p:ph sz="half" idx="1"/>
          </p:nvPr>
        </p:nvSpPr>
        <p:spPr>
          <a:xfrm>
            <a:off x="304800" y="1357298"/>
            <a:ext cx="8267728" cy="1071570"/>
          </a:xfrm>
        </p:spPr>
        <p:txBody>
          <a:bodyPr>
            <a:normAutofit fontScale="25000" lnSpcReduction="20000"/>
          </a:bodyPr>
          <a:lstStyle/>
          <a:p>
            <a:r>
              <a:rPr lang="fr-FR" sz="9600" b="1" i="1" dirty="0" smtClean="0">
                <a:solidFill>
                  <a:schemeClr val="accent2">
                    <a:lumMod val="60000"/>
                    <a:lumOff val="40000"/>
                  </a:schemeClr>
                </a:solidFill>
                <a:latin typeface="Cambria" pitchFamily="18" charset="0"/>
              </a:rPr>
              <a:t>Osmose:</a:t>
            </a:r>
            <a:r>
              <a:rPr lang="fr-FR" sz="9600" b="1" i="1" dirty="0" smtClean="0">
                <a:solidFill>
                  <a:schemeClr val="tx1"/>
                </a:solidFill>
                <a:latin typeface="Cambria" pitchFamily="18" charset="0"/>
              </a:rPr>
              <a:t> </a:t>
            </a:r>
            <a:r>
              <a:rPr lang="fr-FR" sz="9600" i="1" dirty="0" smtClean="0">
                <a:solidFill>
                  <a:schemeClr val="tx1"/>
                </a:solidFill>
                <a:latin typeface="Cambria" pitchFamily="18" charset="0"/>
              </a:rPr>
              <a:t>diffusion nette d’eau à travers une membrane semi-perméable du  compartiment le moins concentré vers le compartiment le plus concentré.</a:t>
            </a:r>
            <a:r>
              <a:rPr lang="fr-FR" sz="800" dirty="0" smtClean="0"/>
              <a:t> </a:t>
            </a:r>
            <a:r>
              <a:rPr lang="fr-FR" sz="7200" i="1" dirty="0" smtClean="0">
                <a:solidFill>
                  <a:schemeClr val="tx1"/>
                </a:solidFill>
                <a:latin typeface="Cambria" pitchFamily="18" charset="0"/>
              </a:rPr>
              <a:t> </a:t>
            </a:r>
          </a:p>
          <a:p>
            <a:endParaRPr lang="fr-FR" sz="9600" i="1" dirty="0" smtClean="0">
              <a:solidFill>
                <a:schemeClr val="tx1"/>
              </a:solidFill>
              <a:latin typeface="Cambria" pitchFamily="18" charset="0"/>
            </a:endParaRPr>
          </a:p>
          <a:p>
            <a:pPr>
              <a:buNone/>
            </a:pPr>
            <a:r>
              <a:rPr lang="fr-FR" sz="9600" b="1" i="1" dirty="0" smtClean="0">
                <a:solidFill>
                  <a:schemeClr val="tx1"/>
                </a:solidFill>
                <a:latin typeface="Cambria" pitchFamily="18" charset="0"/>
              </a:rPr>
              <a:t> </a:t>
            </a:r>
            <a:endParaRPr lang="fr-FR" sz="9600" i="1" dirty="0" smtClean="0">
              <a:solidFill>
                <a:schemeClr val="tx1"/>
              </a:solidFill>
              <a:latin typeface="Cambria" pitchFamily="18" charset="0"/>
            </a:endParaRPr>
          </a:p>
          <a:p>
            <a:endParaRPr lang="fr-FR" dirty="0"/>
          </a:p>
        </p:txBody>
      </p:sp>
      <p:pic>
        <p:nvPicPr>
          <p:cNvPr id="12" name="Espace réservé du contenu 11" descr="bjnn.png"/>
          <p:cNvPicPr>
            <a:picLocks noGrp="1" noChangeAspect="1"/>
          </p:cNvPicPr>
          <p:nvPr>
            <p:ph sz="half" idx="2"/>
          </p:nvPr>
        </p:nvPicPr>
        <p:blipFill>
          <a:blip r:embed="rId2"/>
          <a:stretch>
            <a:fillRect/>
          </a:stretch>
        </p:blipFill>
        <p:spPr>
          <a:xfrm>
            <a:off x="1174540" y="2428868"/>
            <a:ext cx="6612170" cy="1785950"/>
          </a:xfrm>
        </p:spPr>
      </p:pic>
      <p:sp>
        <p:nvSpPr>
          <p:cNvPr id="13" name="Espace réservé du contenu 5"/>
          <p:cNvSpPr txBox="1">
            <a:spLocks/>
          </p:cNvSpPr>
          <p:nvPr/>
        </p:nvSpPr>
        <p:spPr>
          <a:xfrm>
            <a:off x="357158" y="4714884"/>
            <a:ext cx="8267728" cy="1785950"/>
          </a:xfrm>
          <a:prstGeom prst="rect">
            <a:avLst/>
          </a:prstGeom>
        </p:spPr>
        <p:txBody>
          <a:bodyPr vert="horz">
            <a:normAutofit lnSpcReduction="10000"/>
          </a:bodyPr>
          <a:lstStyle/>
          <a:p>
            <a:pPr>
              <a:buFont typeface="Wingdings" pitchFamily="2" charset="2"/>
              <a:buChar char="§"/>
            </a:pPr>
            <a:r>
              <a:rPr lang="fr-FR" sz="2400" b="1" i="1" dirty="0">
                <a:solidFill>
                  <a:schemeClr val="accent2">
                    <a:lumMod val="60000"/>
                    <a:lumOff val="40000"/>
                  </a:schemeClr>
                </a:solidFill>
                <a:latin typeface="Cambria" pitchFamily="18" charset="0"/>
              </a:rPr>
              <a:t>La tonicité </a:t>
            </a:r>
            <a:r>
              <a:rPr lang="fr-FR" sz="2400" i="1" dirty="0">
                <a:latin typeface="Cambria" pitchFamily="18" charset="0"/>
              </a:rPr>
              <a:t>se définit par rapport à une cellule, C’est l’effet de l’osmolarité d’une solution sur le volume cellulaire</a:t>
            </a:r>
          </a:p>
          <a:p>
            <a:pPr lvl="1"/>
            <a:r>
              <a:rPr lang="fr-FR" sz="2400" i="1" dirty="0">
                <a:latin typeface="Cambria" pitchFamily="18" charset="0"/>
              </a:rPr>
              <a:t>– </a:t>
            </a:r>
            <a:r>
              <a:rPr lang="fr-FR" sz="2400" i="1" dirty="0" smtClean="0">
                <a:latin typeface="Cambria" pitchFamily="18" charset="0"/>
              </a:rPr>
              <a:t>Solution isotonique _ volume </a:t>
            </a:r>
            <a:r>
              <a:rPr lang="fr-FR" sz="2400" i="1" dirty="0">
                <a:latin typeface="Cambria" pitchFamily="18" charset="0"/>
              </a:rPr>
              <a:t>cellulaire </a:t>
            </a:r>
            <a:r>
              <a:rPr lang="fr-FR" sz="2400" i="1" dirty="0" smtClean="0">
                <a:latin typeface="Cambria" pitchFamily="18" charset="0"/>
              </a:rPr>
              <a:t>inchangé</a:t>
            </a:r>
            <a:endParaRPr lang="fr-FR" sz="2400" i="1" dirty="0">
              <a:latin typeface="Cambria" pitchFamily="18" charset="0"/>
            </a:endParaRPr>
          </a:p>
          <a:p>
            <a:pPr lvl="1"/>
            <a:r>
              <a:rPr lang="fr-FR" sz="2400" i="1" dirty="0" smtClean="0">
                <a:latin typeface="Cambria" pitchFamily="18" charset="0"/>
              </a:rPr>
              <a:t>–Solution hypertonique _ volume diminué </a:t>
            </a:r>
            <a:endParaRPr lang="fr-FR" sz="2400" i="1" dirty="0">
              <a:latin typeface="Cambria" pitchFamily="18" charset="0"/>
            </a:endParaRPr>
          </a:p>
          <a:p>
            <a:pPr lvl="1"/>
            <a:r>
              <a:rPr lang="fr-FR" sz="2400" i="1" dirty="0" smtClean="0">
                <a:latin typeface="Cambria" pitchFamily="18" charset="0"/>
              </a:rPr>
              <a:t>–Solution </a:t>
            </a:r>
            <a:r>
              <a:rPr lang="fr-FR" sz="2400" i="1" dirty="0">
                <a:latin typeface="Cambria" pitchFamily="18" charset="0"/>
              </a:rPr>
              <a:t>hypotonique </a:t>
            </a:r>
            <a:r>
              <a:rPr lang="fr-FR" sz="2400" i="1" dirty="0" smtClean="0">
                <a:latin typeface="Cambria" pitchFamily="18" charset="0"/>
              </a:rPr>
              <a:t>_ volume augmenté </a:t>
            </a:r>
            <a:endParaRPr lang="fr-FR" sz="2400" i="1" dirty="0">
              <a:latin typeface="Cambria" pitchFamily="18" charset="0"/>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r-FR" sz="2800" b="1" i="1"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fr-FR" sz="28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ou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blinds(horizontal)">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14290"/>
            <a:ext cx="8229600" cy="914400"/>
          </a:xfrm>
        </p:spPr>
        <p:txBody>
          <a:bodyPr>
            <a:normAutofit fontScale="90000"/>
          </a:bodyPr>
          <a:lstStyle/>
          <a:p>
            <a:pPr algn="ctr"/>
            <a:r>
              <a:rPr lang="fr-FR" b="1" i="1" dirty="0" smtClean="0">
                <a:solidFill>
                  <a:schemeClr val="accent4">
                    <a:lumMod val="20000"/>
                    <a:lumOff val="80000"/>
                  </a:schemeClr>
                </a:solidFill>
                <a:latin typeface="Cambria" pitchFamily="18" charset="0"/>
              </a:rPr>
              <a:t>ECHANGES ENTRE LES </a:t>
            </a:r>
            <a:br>
              <a:rPr lang="fr-FR" b="1" i="1" dirty="0" smtClean="0">
                <a:solidFill>
                  <a:schemeClr val="accent4">
                    <a:lumMod val="20000"/>
                    <a:lumOff val="80000"/>
                  </a:schemeClr>
                </a:solidFill>
                <a:latin typeface="Cambria" pitchFamily="18" charset="0"/>
              </a:rPr>
            </a:br>
            <a:r>
              <a:rPr lang="fr-FR" b="1" i="1" dirty="0" smtClean="0">
                <a:solidFill>
                  <a:schemeClr val="accent4">
                    <a:lumMod val="20000"/>
                    <a:lumOff val="80000"/>
                  </a:schemeClr>
                </a:solidFill>
                <a:latin typeface="Cambria" pitchFamily="18" charset="0"/>
              </a:rPr>
              <a:t>COMPARTIMENTS LIQUIDIENS</a:t>
            </a:r>
            <a:r>
              <a:rPr lang="fr-FR" i="1" dirty="0" smtClean="0">
                <a:solidFill>
                  <a:schemeClr val="accent4">
                    <a:lumMod val="20000"/>
                    <a:lumOff val="80000"/>
                  </a:schemeClr>
                </a:solidFill>
                <a:latin typeface="Cambria" pitchFamily="18" charset="0"/>
              </a:rPr>
              <a:t/>
            </a:r>
            <a:br>
              <a:rPr lang="fr-FR" i="1" dirty="0" smtClean="0">
                <a:solidFill>
                  <a:schemeClr val="accent4">
                    <a:lumMod val="20000"/>
                    <a:lumOff val="80000"/>
                  </a:schemeClr>
                </a:solidFill>
                <a:latin typeface="Cambria" pitchFamily="18" charset="0"/>
              </a:rPr>
            </a:br>
            <a:endParaRPr lang="fr-FR" i="1" dirty="0">
              <a:solidFill>
                <a:schemeClr val="accent4">
                  <a:lumMod val="20000"/>
                  <a:lumOff val="80000"/>
                </a:schemeClr>
              </a:solidFill>
              <a:latin typeface="Cambria" pitchFamily="18" charset="0"/>
            </a:endParaRPr>
          </a:p>
        </p:txBody>
      </p:sp>
      <p:pic>
        <p:nvPicPr>
          <p:cNvPr id="4" name="Espace réservé du contenu 3" descr="jkil.png"/>
          <p:cNvPicPr>
            <a:picLocks noGrp="1" noChangeAspect="1"/>
          </p:cNvPicPr>
          <p:nvPr>
            <p:ph sz="half" idx="1"/>
          </p:nvPr>
        </p:nvPicPr>
        <p:blipFill>
          <a:blip r:embed="rId2"/>
          <a:stretch>
            <a:fillRect/>
          </a:stretch>
        </p:blipFill>
        <p:spPr>
          <a:xfrm>
            <a:off x="4738718" y="1928802"/>
            <a:ext cx="4191000" cy="3822576"/>
          </a:xfrm>
        </p:spPr>
      </p:pic>
      <p:sp>
        <p:nvSpPr>
          <p:cNvPr id="5" name="Espace réservé du contenu 4"/>
          <p:cNvSpPr>
            <a:spLocks noGrp="1"/>
          </p:cNvSpPr>
          <p:nvPr>
            <p:ph sz="half" idx="2"/>
          </p:nvPr>
        </p:nvSpPr>
        <p:spPr>
          <a:xfrm>
            <a:off x="0" y="1500174"/>
            <a:ext cx="4857752" cy="5143536"/>
          </a:xfrm>
        </p:spPr>
        <p:txBody>
          <a:bodyPr>
            <a:normAutofit fontScale="92500"/>
          </a:bodyPr>
          <a:lstStyle/>
          <a:p>
            <a:r>
              <a:rPr lang="fr-FR" i="1" dirty="0" smtClean="0">
                <a:solidFill>
                  <a:schemeClr val="tx1"/>
                </a:solidFill>
                <a:latin typeface="Cambria" pitchFamily="18" charset="0"/>
              </a:rPr>
              <a:t>Equilibre dynamique et non statique reflétant un échange hydro-</a:t>
            </a:r>
            <a:r>
              <a:rPr lang="fr-FR" i="1" dirty="0" err="1" smtClean="0">
                <a:solidFill>
                  <a:schemeClr val="tx1"/>
                </a:solidFill>
                <a:latin typeface="Cambria" pitchFamily="18" charset="0"/>
              </a:rPr>
              <a:t>éléctrolytique</a:t>
            </a:r>
            <a:r>
              <a:rPr lang="fr-FR" i="1" dirty="0" smtClean="0">
                <a:solidFill>
                  <a:schemeClr val="tx1"/>
                </a:solidFill>
                <a:latin typeface="Cambria" pitchFamily="18" charset="0"/>
              </a:rPr>
              <a:t> continuel à travers les membranes séparant les divers compartiments liquidiens.</a:t>
            </a:r>
          </a:p>
          <a:p>
            <a:r>
              <a:rPr lang="fr-FR" i="1" dirty="0" smtClean="0">
                <a:solidFill>
                  <a:schemeClr val="tx1"/>
                </a:solidFill>
                <a:latin typeface="Cambria" pitchFamily="18" charset="0"/>
              </a:rPr>
              <a:t>Un volume cellulaire normal est nécessaire au bon fonctionnement de la cellule</a:t>
            </a:r>
          </a:p>
          <a:p>
            <a:r>
              <a:rPr lang="fr-FR" i="1" dirty="0" smtClean="0">
                <a:solidFill>
                  <a:schemeClr val="tx1"/>
                </a:solidFill>
                <a:latin typeface="Cambria" pitchFamily="18" charset="0"/>
              </a:rPr>
              <a:t>Un volume plasmatique et sanguin normal est essentiel pour une perfusion adéquate</a:t>
            </a:r>
          </a:p>
          <a:p>
            <a:endParaRPr lang="fr-FR" i="1" dirty="0" smtClean="0">
              <a:solidFill>
                <a:schemeClr val="tx1"/>
              </a:solidFill>
              <a:latin typeface="Cambria" pitchFamily="18" charset="0"/>
            </a:endParaRPr>
          </a:p>
          <a:p>
            <a:endParaRPr lang="fr-FR" i="1" dirty="0" smtClean="0">
              <a:solidFill>
                <a:schemeClr val="tx1"/>
              </a:solidFill>
              <a:latin typeface="Cambria" pitchFamily="18" charset="0"/>
            </a:endParaRPr>
          </a:p>
          <a:p>
            <a:endParaRPr lang="fr-FR" dirty="0" smtClean="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5">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Toshiba\Desktop\5451159-inline.jpg"/>
          <p:cNvPicPr>
            <a:picLocks noChangeAspect="1" noChangeArrowheads="1"/>
          </p:cNvPicPr>
          <p:nvPr/>
        </p:nvPicPr>
        <p:blipFill>
          <a:blip r:embed="rId2"/>
          <a:srcRect/>
          <a:stretch>
            <a:fillRect/>
          </a:stretch>
        </p:blipFill>
        <p:spPr bwMode="auto">
          <a:xfrm>
            <a:off x="5429256" y="3996318"/>
            <a:ext cx="3107287" cy="2091755"/>
          </a:xfrm>
          <a:prstGeom prst="rect">
            <a:avLst/>
          </a:prstGeom>
          <a:noFill/>
        </p:spPr>
      </p:pic>
      <p:sp>
        <p:nvSpPr>
          <p:cNvPr id="4" name="Titre 3"/>
          <p:cNvSpPr>
            <a:spLocks noGrp="1"/>
          </p:cNvSpPr>
          <p:nvPr>
            <p:ph type="title" idx="4294967295"/>
          </p:nvPr>
        </p:nvSpPr>
        <p:spPr>
          <a:xfrm>
            <a:off x="714348" y="285728"/>
            <a:ext cx="7772400" cy="914400"/>
          </a:xfrm>
        </p:spPr>
        <p:txBody>
          <a:bodyPr/>
          <a:lstStyle/>
          <a:p>
            <a:pPr algn="ctr"/>
            <a:r>
              <a:rPr lang="fr-FR" b="1" i="1" dirty="0" smtClean="0">
                <a:latin typeface="Cambria" pitchFamily="18" charset="0"/>
              </a:rPr>
              <a:t>PLAN du COURS </a:t>
            </a:r>
            <a:endParaRPr lang="fr-FR" b="1" i="1" dirty="0">
              <a:latin typeface="Cambria" pitchFamily="18" charset="0"/>
            </a:endParaRPr>
          </a:p>
        </p:txBody>
      </p:sp>
      <p:sp>
        <p:nvSpPr>
          <p:cNvPr id="6" name="Espace réservé du contenu 5"/>
          <p:cNvSpPr>
            <a:spLocks noGrp="1"/>
          </p:cNvSpPr>
          <p:nvPr>
            <p:ph idx="4294967295"/>
          </p:nvPr>
        </p:nvSpPr>
        <p:spPr>
          <a:xfrm>
            <a:off x="357158" y="1643050"/>
            <a:ext cx="8429684" cy="4572032"/>
          </a:xfrm>
        </p:spPr>
        <p:txBody>
          <a:bodyPr>
            <a:normAutofit lnSpcReduction="10000"/>
          </a:bodyPr>
          <a:lstStyle/>
          <a:p>
            <a:pPr>
              <a:buFont typeface="Wingdings" pitchFamily="2" charset="2"/>
              <a:buChar char="v"/>
            </a:pPr>
            <a:r>
              <a:rPr lang="fr-FR" sz="3200" i="1" dirty="0" smtClean="0">
                <a:latin typeface="Cambria" pitchFamily="18" charset="0"/>
              </a:rPr>
              <a:t> Liquides corporels</a:t>
            </a:r>
          </a:p>
          <a:p>
            <a:pPr>
              <a:buFont typeface="Wingdings" pitchFamily="2" charset="2"/>
              <a:buChar char="v"/>
            </a:pPr>
            <a:r>
              <a:rPr lang="fr-FR" sz="3200" i="1" dirty="0" smtClean="0">
                <a:latin typeface="Cambria" pitchFamily="18" charset="0"/>
              </a:rPr>
              <a:t> Anatomie fonctionnelle du rein</a:t>
            </a:r>
          </a:p>
          <a:p>
            <a:pPr>
              <a:buFont typeface="Wingdings" pitchFamily="2" charset="2"/>
              <a:buChar char="v"/>
            </a:pPr>
            <a:r>
              <a:rPr lang="fr-FR" sz="3200" i="1" dirty="0" smtClean="0">
                <a:latin typeface="Cambria" pitchFamily="18" charset="0"/>
              </a:rPr>
              <a:t> Filtration glomérulaire et sa régulation</a:t>
            </a:r>
          </a:p>
          <a:p>
            <a:pPr>
              <a:buFont typeface="Wingdings" pitchFamily="2" charset="2"/>
              <a:buChar char="v"/>
            </a:pPr>
            <a:r>
              <a:rPr lang="fr-FR" sz="3200" i="1" dirty="0" smtClean="0">
                <a:latin typeface="Cambria" pitchFamily="18" charset="0"/>
              </a:rPr>
              <a:t> Réabsorption et sécrétion tubulaire</a:t>
            </a:r>
          </a:p>
          <a:p>
            <a:pPr>
              <a:buFont typeface="Wingdings" pitchFamily="2" charset="2"/>
              <a:buChar char="v"/>
            </a:pPr>
            <a:r>
              <a:rPr lang="fr-FR" sz="3200" i="1" dirty="0" smtClean="0">
                <a:latin typeface="Cambria" pitchFamily="18" charset="0"/>
              </a:rPr>
              <a:t> Régulation de la natrémie </a:t>
            </a:r>
          </a:p>
          <a:p>
            <a:pPr>
              <a:buFont typeface="Wingdings" pitchFamily="2" charset="2"/>
              <a:buChar char="v"/>
            </a:pPr>
            <a:r>
              <a:rPr lang="fr-FR" sz="3200" i="1" dirty="0" smtClean="0">
                <a:latin typeface="Cambria" pitchFamily="18" charset="0"/>
              </a:rPr>
              <a:t>Régulation de la kaliémie </a:t>
            </a:r>
          </a:p>
          <a:p>
            <a:pPr>
              <a:buFont typeface="Wingdings" pitchFamily="2" charset="2"/>
              <a:buChar char="v"/>
            </a:pPr>
            <a:r>
              <a:rPr lang="fr-FR" sz="3200" i="1" dirty="0" smtClean="0">
                <a:latin typeface="Cambria" pitchFamily="18" charset="0"/>
              </a:rPr>
              <a:t> Équilibre hydrique</a:t>
            </a:r>
          </a:p>
          <a:p>
            <a:pPr>
              <a:buFont typeface="Wingdings" pitchFamily="2" charset="2"/>
              <a:buChar char="v"/>
            </a:pPr>
            <a:r>
              <a:rPr lang="fr-FR" sz="3200" i="1" dirty="0" smtClean="0">
                <a:latin typeface="Cambria" pitchFamily="18" charset="0"/>
              </a:rPr>
              <a:t> Équilibre acido-basique</a:t>
            </a:r>
            <a:endParaRPr lang="fr-FR"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142876" y="1500175"/>
            <a:ext cx="8858280" cy="5143536"/>
          </a:xfrm>
        </p:spPr>
        <p:txBody>
          <a:bodyPr>
            <a:normAutofit fontScale="92500" lnSpcReduction="20000"/>
          </a:bodyPr>
          <a:lstStyle/>
          <a:p>
            <a:r>
              <a:rPr lang="fr-FR" i="1" dirty="0" smtClean="0">
                <a:latin typeface="Cambria" pitchFamily="18" charset="0"/>
              </a:rPr>
              <a:t>Tous les changements du volume et de l’osmolarité qui se produisent au niveau du secteur extracellulaire entrainent des changements du volume et de l’osmolarité des liquides corporels </a:t>
            </a:r>
          </a:p>
          <a:p>
            <a:endParaRPr lang="fr-FR" i="1" dirty="0" smtClean="0">
              <a:latin typeface="Cambria" pitchFamily="18" charset="0"/>
            </a:endParaRPr>
          </a:p>
          <a:p>
            <a:r>
              <a:rPr lang="fr-FR" i="1" dirty="0" smtClean="0">
                <a:latin typeface="Cambria" pitchFamily="18" charset="0"/>
              </a:rPr>
              <a:t>Compartiment plasmatique en contact avec l’extérieur: changements du volume et de l’osmolarité des liquides corporels à travers des changements survenant </a:t>
            </a:r>
            <a:r>
              <a:rPr lang="fr-FR" b="1" i="1" dirty="0" smtClean="0">
                <a:latin typeface="Cambria" pitchFamily="18" charset="0"/>
              </a:rPr>
              <a:t>d’abord dans le liquide extracellulaire</a:t>
            </a:r>
          </a:p>
          <a:p>
            <a:endParaRPr lang="fr-FR" b="1" i="1" dirty="0" smtClean="0">
              <a:latin typeface="Cambria" pitchFamily="18" charset="0"/>
            </a:endParaRPr>
          </a:p>
          <a:p>
            <a:r>
              <a:rPr lang="fr-FR" i="1" dirty="0" smtClean="0">
                <a:latin typeface="Cambria" pitchFamily="18" charset="0"/>
              </a:rPr>
              <a:t>Gain ou perte d’eau ou d’</a:t>
            </a:r>
            <a:r>
              <a:rPr lang="fr-FR" i="1" dirty="0" err="1" smtClean="0">
                <a:latin typeface="Cambria" pitchFamily="18" charset="0"/>
              </a:rPr>
              <a:t>osmoles</a:t>
            </a:r>
            <a:r>
              <a:rPr lang="fr-FR" i="1" dirty="0" smtClean="0">
                <a:latin typeface="Cambria" pitchFamily="18" charset="0"/>
              </a:rPr>
              <a:t> dans le compartiment extracellulaire : changements du volume et de l’osmolarité plasmatique </a:t>
            </a:r>
            <a:r>
              <a:rPr lang="fr-FR" b="1" i="1" dirty="0" smtClean="0">
                <a:latin typeface="Cambria" pitchFamily="18" charset="0"/>
              </a:rPr>
              <a:t>redistribution de l’eau entre les compartiments extra- et intracellulaires</a:t>
            </a:r>
            <a:endParaRPr lang="fr-FR" i="1" dirty="0" smtClean="0">
              <a:latin typeface="Cambria" pitchFamily="18" charset="0"/>
            </a:endParaRPr>
          </a:p>
          <a:p>
            <a:endParaRPr lang="fr-FR" dirty="0"/>
          </a:p>
        </p:txBody>
      </p:sp>
      <p:sp>
        <p:nvSpPr>
          <p:cNvPr id="5" name="Titre 1"/>
          <p:cNvSpPr>
            <a:spLocks noGrp="1"/>
          </p:cNvSpPr>
          <p:nvPr>
            <p:ph type="title"/>
          </p:nvPr>
        </p:nvSpPr>
        <p:spPr>
          <a:xfrm>
            <a:off x="428596" y="214290"/>
            <a:ext cx="8229600" cy="914400"/>
          </a:xfrm>
        </p:spPr>
        <p:txBody>
          <a:bodyPr>
            <a:normAutofit fontScale="90000"/>
          </a:bodyPr>
          <a:lstStyle/>
          <a:p>
            <a:pPr algn="ctr"/>
            <a:r>
              <a:rPr lang="fr-FR" b="1" i="1" dirty="0" smtClean="0">
                <a:solidFill>
                  <a:schemeClr val="accent4">
                    <a:lumMod val="20000"/>
                    <a:lumOff val="80000"/>
                  </a:schemeClr>
                </a:solidFill>
                <a:latin typeface="Cambria" pitchFamily="18" charset="0"/>
              </a:rPr>
              <a:t>ECHANGES ENTRE LES </a:t>
            </a:r>
            <a:br>
              <a:rPr lang="fr-FR" b="1" i="1" dirty="0" smtClean="0">
                <a:solidFill>
                  <a:schemeClr val="accent4">
                    <a:lumMod val="20000"/>
                    <a:lumOff val="80000"/>
                  </a:schemeClr>
                </a:solidFill>
                <a:latin typeface="Cambria" pitchFamily="18" charset="0"/>
              </a:rPr>
            </a:br>
            <a:r>
              <a:rPr lang="fr-FR" b="1" i="1" dirty="0" smtClean="0">
                <a:solidFill>
                  <a:schemeClr val="accent4">
                    <a:lumMod val="20000"/>
                    <a:lumOff val="80000"/>
                  </a:schemeClr>
                </a:solidFill>
                <a:latin typeface="Cambria" pitchFamily="18" charset="0"/>
              </a:rPr>
              <a:t>COMPARTIMENTS LIQUIDIENS</a:t>
            </a:r>
            <a:r>
              <a:rPr lang="fr-FR" i="1" dirty="0" smtClean="0">
                <a:solidFill>
                  <a:schemeClr val="accent4">
                    <a:lumMod val="20000"/>
                    <a:lumOff val="80000"/>
                  </a:schemeClr>
                </a:solidFill>
                <a:latin typeface="Cambria" pitchFamily="18" charset="0"/>
              </a:rPr>
              <a:t/>
            </a:r>
            <a:br>
              <a:rPr lang="fr-FR" i="1" dirty="0" smtClean="0">
                <a:solidFill>
                  <a:schemeClr val="accent4">
                    <a:lumMod val="20000"/>
                    <a:lumOff val="80000"/>
                  </a:schemeClr>
                </a:solidFill>
                <a:latin typeface="Cambria" pitchFamily="18" charset="0"/>
              </a:rPr>
            </a:br>
            <a:endParaRPr lang="fr-FR" i="1" dirty="0">
              <a:solidFill>
                <a:schemeClr val="accent4">
                  <a:lumMod val="20000"/>
                  <a:lumOff val="80000"/>
                </a:schemeClr>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214282" y="1554162"/>
            <a:ext cx="8777287" cy="5089547"/>
          </a:xfrm>
        </p:spPr>
        <p:txBody>
          <a:bodyPr>
            <a:normAutofit fontScale="92500" lnSpcReduction="10000"/>
          </a:bodyPr>
          <a:lstStyle/>
          <a:p>
            <a:endParaRPr lang="fr-FR" sz="2800" i="1" dirty="0" smtClean="0">
              <a:solidFill>
                <a:schemeClr val="tx1"/>
              </a:solidFill>
              <a:latin typeface="Cambria" pitchFamily="18" charset="0"/>
            </a:endParaRPr>
          </a:p>
          <a:p>
            <a:r>
              <a:rPr lang="fr-FR" sz="2800" i="1" dirty="0" smtClean="0">
                <a:solidFill>
                  <a:schemeClr val="tx1"/>
                </a:solidFill>
                <a:latin typeface="Cambria" pitchFamily="18" charset="0"/>
              </a:rPr>
              <a:t>Les transferts hydro-électrolytiques entre les différents secteurs liquidiens de l’organisme sont régis par trois forces:</a:t>
            </a:r>
          </a:p>
          <a:p>
            <a:endParaRPr lang="fr-FR" sz="2800" b="1" i="1" dirty="0" smtClean="0">
              <a:solidFill>
                <a:schemeClr val="tx1"/>
              </a:solidFill>
              <a:latin typeface="Cambria" pitchFamily="18" charset="0"/>
            </a:endParaRPr>
          </a:p>
          <a:p>
            <a:pPr lvl="1"/>
            <a:r>
              <a:rPr lang="fr-FR" b="1" i="1" dirty="0" smtClean="0">
                <a:solidFill>
                  <a:schemeClr val="tx1"/>
                </a:solidFill>
                <a:latin typeface="Cambria" pitchFamily="18" charset="0"/>
              </a:rPr>
              <a:t>La pression osmotique : </a:t>
            </a:r>
            <a:r>
              <a:rPr lang="fr-FR" i="1" dirty="0" smtClean="0">
                <a:solidFill>
                  <a:schemeClr val="tx1"/>
                </a:solidFill>
                <a:latin typeface="Cambria" pitchFamily="18" charset="0"/>
              </a:rPr>
              <a:t>est la pression exercée par les particules en solution, et responsable de l’osmose </a:t>
            </a:r>
          </a:p>
          <a:p>
            <a:pPr lvl="1">
              <a:buNone/>
            </a:pPr>
            <a:r>
              <a:rPr lang="fr-FR" b="1" i="1" dirty="0" smtClean="0">
                <a:solidFill>
                  <a:schemeClr val="tx1"/>
                </a:solidFill>
                <a:latin typeface="Cambria" pitchFamily="18" charset="0"/>
              </a:rPr>
              <a:t> </a:t>
            </a:r>
            <a:endParaRPr lang="fr-FR" i="1" dirty="0" smtClean="0">
              <a:solidFill>
                <a:schemeClr val="tx1"/>
              </a:solidFill>
              <a:latin typeface="Cambria" pitchFamily="18" charset="0"/>
            </a:endParaRPr>
          </a:p>
          <a:p>
            <a:pPr lvl="1"/>
            <a:r>
              <a:rPr lang="fr-FR" b="1" i="1" dirty="0" smtClean="0">
                <a:solidFill>
                  <a:schemeClr val="tx1"/>
                </a:solidFill>
                <a:latin typeface="Cambria" pitchFamily="18" charset="0"/>
              </a:rPr>
              <a:t>La pression oncotique: </a:t>
            </a:r>
            <a:r>
              <a:rPr lang="fr-FR" i="1" dirty="0" smtClean="0">
                <a:solidFill>
                  <a:schemeClr val="tx1"/>
                </a:solidFill>
                <a:latin typeface="Cambria" pitchFamily="18" charset="0"/>
              </a:rPr>
              <a:t>générée par les protéines en solution. C’est la pression qui attire l’eau vers les protéines </a:t>
            </a:r>
          </a:p>
          <a:p>
            <a:pPr lvl="1"/>
            <a:endParaRPr lang="fr-FR" i="1" dirty="0" smtClean="0">
              <a:solidFill>
                <a:schemeClr val="tx1"/>
              </a:solidFill>
              <a:latin typeface="Cambria" pitchFamily="18" charset="0"/>
            </a:endParaRPr>
          </a:p>
          <a:p>
            <a:pPr lvl="1"/>
            <a:r>
              <a:rPr lang="fr-FR" b="1" i="1" dirty="0" smtClean="0">
                <a:solidFill>
                  <a:schemeClr val="tx1"/>
                </a:solidFill>
                <a:latin typeface="Cambria" pitchFamily="18" charset="0"/>
              </a:rPr>
              <a:t>Pression hydrostatique: </a:t>
            </a:r>
            <a:r>
              <a:rPr lang="fr-FR" i="1" dirty="0" smtClean="0">
                <a:solidFill>
                  <a:schemeClr val="tx1"/>
                </a:solidFill>
                <a:latin typeface="Cambria" pitchFamily="18" charset="0"/>
              </a:rPr>
              <a:t>générée par le système cardiovasculaire</a:t>
            </a:r>
          </a:p>
          <a:p>
            <a:endParaRPr lang="fr-FR" dirty="0"/>
          </a:p>
        </p:txBody>
      </p:sp>
      <p:sp>
        <p:nvSpPr>
          <p:cNvPr id="5" name="Titre 1"/>
          <p:cNvSpPr>
            <a:spLocks noGrp="1"/>
          </p:cNvSpPr>
          <p:nvPr>
            <p:ph type="title" idx="4294967295"/>
          </p:nvPr>
        </p:nvSpPr>
        <p:spPr>
          <a:xfrm>
            <a:off x="414366" y="214312"/>
            <a:ext cx="8229600" cy="1142985"/>
          </a:xfrm>
        </p:spPr>
        <p:txBody>
          <a:bodyPr>
            <a:normAutofit fontScale="90000"/>
          </a:bodyPr>
          <a:lstStyle/>
          <a:p>
            <a:pPr algn="ctr"/>
            <a:r>
              <a:rPr lang="fr-FR" b="1" i="1" dirty="0" smtClean="0">
                <a:solidFill>
                  <a:schemeClr val="accent4">
                    <a:lumMod val="20000"/>
                    <a:lumOff val="80000"/>
                  </a:schemeClr>
                </a:solidFill>
                <a:latin typeface="Cambria" pitchFamily="18" charset="0"/>
              </a:rPr>
              <a:t>ECHANGES ENTRE LES </a:t>
            </a:r>
            <a:br>
              <a:rPr lang="fr-FR" b="1" i="1" dirty="0" smtClean="0">
                <a:solidFill>
                  <a:schemeClr val="accent4">
                    <a:lumMod val="20000"/>
                    <a:lumOff val="80000"/>
                  </a:schemeClr>
                </a:solidFill>
                <a:latin typeface="Cambria" pitchFamily="18" charset="0"/>
              </a:rPr>
            </a:br>
            <a:r>
              <a:rPr lang="fr-FR" b="1" i="1" dirty="0" smtClean="0">
                <a:solidFill>
                  <a:schemeClr val="accent4">
                    <a:lumMod val="20000"/>
                    <a:lumOff val="80000"/>
                  </a:schemeClr>
                </a:solidFill>
                <a:latin typeface="Cambria" pitchFamily="18" charset="0"/>
              </a:rPr>
              <a:t>COMPARTIMENTS LIQUIDIENS</a:t>
            </a:r>
            <a:r>
              <a:rPr lang="fr-FR" i="1" dirty="0" smtClean="0">
                <a:solidFill>
                  <a:schemeClr val="accent4">
                    <a:lumMod val="20000"/>
                    <a:lumOff val="80000"/>
                  </a:schemeClr>
                </a:solidFill>
                <a:latin typeface="Cambria" pitchFamily="18" charset="0"/>
              </a:rPr>
              <a:t/>
            </a:r>
            <a:br>
              <a:rPr lang="fr-FR" i="1" dirty="0" smtClean="0">
                <a:solidFill>
                  <a:schemeClr val="accent4">
                    <a:lumMod val="20000"/>
                    <a:lumOff val="80000"/>
                  </a:schemeClr>
                </a:solidFill>
                <a:latin typeface="Cambria" pitchFamily="18" charset="0"/>
              </a:rPr>
            </a:br>
            <a:endParaRPr lang="fr-FR" i="1" dirty="0">
              <a:solidFill>
                <a:schemeClr val="accent4">
                  <a:lumMod val="20000"/>
                  <a:lumOff val="80000"/>
                </a:schemeClr>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42910" y="2357430"/>
            <a:ext cx="8001056" cy="2308324"/>
          </a:xfrm>
          <a:prstGeom prst="rect">
            <a:avLst/>
          </a:prstGeom>
          <a:noFill/>
          <a:ln w="38100">
            <a:solidFill>
              <a:schemeClr val="accent2"/>
            </a:solidFill>
          </a:ln>
        </p:spPr>
        <p:txBody>
          <a:bodyPr wrap="square" rtlCol="0">
            <a:spAutoFit/>
          </a:bodyPr>
          <a:lstStyle/>
          <a:p>
            <a:pPr algn="ctr"/>
            <a:r>
              <a:rPr lang="fr-FR" sz="4800" b="1" i="1" dirty="0" smtClean="0">
                <a:solidFill>
                  <a:schemeClr val="accent4">
                    <a:lumMod val="20000"/>
                    <a:lumOff val="80000"/>
                  </a:schemeClr>
                </a:solidFill>
                <a:latin typeface="Cambria" pitchFamily="18" charset="0"/>
              </a:rPr>
              <a:t>ECHANGES ENTRE LES COMPARTIMENTS INTRA &amp; EXTRACELLULAIRE</a:t>
            </a:r>
            <a:endParaRPr lang="fr-FR" sz="4800" i="1" dirty="0">
              <a:solidFill>
                <a:schemeClr val="accent4">
                  <a:lumMod val="20000"/>
                  <a:lumOff val="8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133350"/>
            <a:ext cx="9144000" cy="1295400"/>
          </a:xfrm>
        </p:spPr>
        <p:txBody>
          <a:bodyPr>
            <a:noAutofit/>
          </a:bodyPr>
          <a:lstStyle/>
          <a:p>
            <a:pPr algn="ctr"/>
            <a:r>
              <a:rPr lang="fr-FR" sz="3200" b="1" i="1" dirty="0" smtClean="0">
                <a:solidFill>
                  <a:schemeClr val="accent4">
                    <a:lumMod val="20000"/>
                    <a:lumOff val="80000"/>
                  </a:schemeClr>
                </a:solidFill>
                <a:latin typeface="Cambria" pitchFamily="18" charset="0"/>
              </a:rPr>
              <a:t>ECHANGES ENTRE LES COMPARTIMENTS </a:t>
            </a:r>
            <a:br>
              <a:rPr lang="fr-FR" sz="3200" b="1" i="1" dirty="0" smtClean="0">
                <a:solidFill>
                  <a:schemeClr val="accent4">
                    <a:lumMod val="20000"/>
                    <a:lumOff val="80000"/>
                  </a:schemeClr>
                </a:solidFill>
                <a:latin typeface="Cambria" pitchFamily="18" charset="0"/>
              </a:rPr>
            </a:br>
            <a:r>
              <a:rPr lang="fr-FR" sz="3200" b="1" i="1" dirty="0" smtClean="0">
                <a:solidFill>
                  <a:schemeClr val="accent4">
                    <a:lumMod val="20000"/>
                    <a:lumOff val="80000"/>
                  </a:schemeClr>
                </a:solidFill>
                <a:latin typeface="Cambria" pitchFamily="18" charset="0"/>
              </a:rPr>
              <a:t>INTRA et EXTRACELLULAIRE</a:t>
            </a:r>
            <a:br>
              <a:rPr lang="fr-FR" sz="3200" b="1" i="1" dirty="0" smtClean="0">
                <a:solidFill>
                  <a:schemeClr val="accent4">
                    <a:lumMod val="20000"/>
                    <a:lumOff val="80000"/>
                  </a:schemeClr>
                </a:solidFill>
                <a:latin typeface="Cambria" pitchFamily="18" charset="0"/>
              </a:rPr>
            </a:br>
            <a:r>
              <a:rPr lang="fr-FR" sz="3200" b="1" i="1" dirty="0" smtClean="0">
                <a:solidFill>
                  <a:schemeClr val="accent4">
                    <a:lumMod val="20000"/>
                    <a:lumOff val="80000"/>
                  </a:schemeClr>
                </a:solidFill>
                <a:latin typeface="Cambria" pitchFamily="18" charset="0"/>
              </a:rPr>
              <a:t/>
            </a:r>
            <a:br>
              <a:rPr lang="fr-FR" sz="3200" b="1" i="1" dirty="0" smtClean="0">
                <a:solidFill>
                  <a:schemeClr val="accent4">
                    <a:lumMod val="20000"/>
                    <a:lumOff val="80000"/>
                  </a:schemeClr>
                </a:solidFill>
                <a:latin typeface="Cambria" pitchFamily="18" charset="0"/>
              </a:rPr>
            </a:br>
            <a:r>
              <a:rPr lang="fr-FR" sz="3200" b="1" i="1" dirty="0" smtClean="0">
                <a:solidFill>
                  <a:schemeClr val="accent2">
                    <a:lumMod val="60000"/>
                    <a:lumOff val="40000"/>
                  </a:schemeClr>
                </a:solidFill>
                <a:latin typeface="Cambria" pitchFamily="18" charset="0"/>
              </a:rPr>
              <a:t>ECHANGES D’EAU</a:t>
            </a:r>
            <a:endParaRPr lang="fr-FR" sz="3200" b="1" i="1" dirty="0">
              <a:solidFill>
                <a:schemeClr val="accent2">
                  <a:lumMod val="60000"/>
                  <a:lumOff val="40000"/>
                </a:schemeClr>
              </a:solidFill>
              <a:latin typeface="Cambria" pitchFamily="18" charset="0"/>
            </a:endParaRPr>
          </a:p>
        </p:txBody>
      </p:sp>
      <p:sp>
        <p:nvSpPr>
          <p:cNvPr id="5" name="Espace réservé du contenu 4"/>
          <p:cNvSpPr>
            <a:spLocks noGrp="1"/>
          </p:cNvSpPr>
          <p:nvPr>
            <p:ph idx="4294967295"/>
          </p:nvPr>
        </p:nvSpPr>
        <p:spPr>
          <a:xfrm>
            <a:off x="214282" y="1785926"/>
            <a:ext cx="8686800" cy="4857762"/>
          </a:xfrm>
        </p:spPr>
        <p:txBody>
          <a:bodyPr>
            <a:normAutofit fontScale="92500" lnSpcReduction="10000"/>
          </a:bodyPr>
          <a:lstStyle/>
          <a:p>
            <a:endParaRPr lang="fr-FR" sz="3100" i="1" dirty="0" smtClean="0">
              <a:solidFill>
                <a:schemeClr val="tx1"/>
              </a:solidFill>
              <a:latin typeface="Cambria" pitchFamily="18" charset="0"/>
            </a:endParaRPr>
          </a:p>
          <a:p>
            <a:r>
              <a:rPr lang="fr-FR" sz="3100" i="1" dirty="0" smtClean="0">
                <a:solidFill>
                  <a:schemeClr val="tx1"/>
                </a:solidFill>
                <a:latin typeface="Cambria" pitchFamily="18" charset="0"/>
              </a:rPr>
              <a:t>Se font à travers la membrane cellulaire</a:t>
            </a:r>
          </a:p>
          <a:p>
            <a:pPr lvl="1"/>
            <a:r>
              <a:rPr lang="fr-FR" sz="2600" i="1" dirty="0" smtClean="0">
                <a:solidFill>
                  <a:schemeClr val="tx1"/>
                </a:solidFill>
                <a:latin typeface="Cambria" pitchFamily="18" charset="0"/>
              </a:rPr>
              <a:t>Perméable à l’eau</a:t>
            </a:r>
          </a:p>
          <a:p>
            <a:pPr lvl="1"/>
            <a:r>
              <a:rPr lang="fr-FR" sz="2600" i="1" dirty="0" smtClean="0">
                <a:solidFill>
                  <a:schemeClr val="tx1"/>
                </a:solidFill>
                <a:latin typeface="Cambria" pitchFamily="18" charset="0"/>
              </a:rPr>
              <a:t>Imperméable à certains solutés</a:t>
            </a:r>
          </a:p>
          <a:p>
            <a:r>
              <a:rPr lang="fr-FR" sz="3100" i="1" dirty="0" smtClean="0">
                <a:solidFill>
                  <a:schemeClr val="tx1"/>
                </a:solidFill>
                <a:latin typeface="Cambria" pitchFamily="18" charset="0"/>
              </a:rPr>
              <a:t>Selon le </a:t>
            </a:r>
            <a:r>
              <a:rPr lang="fr-FR" sz="3100" b="1" i="1" dirty="0" smtClean="0">
                <a:solidFill>
                  <a:schemeClr val="tx1"/>
                </a:solidFill>
                <a:latin typeface="Cambria" pitchFamily="18" charset="0"/>
              </a:rPr>
              <a:t>gradient osmotique </a:t>
            </a:r>
            <a:r>
              <a:rPr lang="fr-FR" sz="3100" i="1" dirty="0" smtClean="0">
                <a:solidFill>
                  <a:schemeClr val="tx1"/>
                </a:solidFill>
                <a:latin typeface="Cambria" pitchFamily="18" charset="0"/>
              </a:rPr>
              <a:t>créé par les solutés qui ne traversent pas les membranes</a:t>
            </a:r>
          </a:p>
          <a:p>
            <a:pPr lvl="1"/>
            <a:r>
              <a:rPr lang="fr-FR" sz="2600" i="1" dirty="0" smtClean="0">
                <a:solidFill>
                  <a:schemeClr val="tx1"/>
                </a:solidFill>
                <a:latin typeface="Cambria" pitchFamily="18" charset="0"/>
              </a:rPr>
              <a:t>Osmolarité extracellulaire est due au sodium</a:t>
            </a:r>
          </a:p>
          <a:p>
            <a:pPr lvl="1"/>
            <a:r>
              <a:rPr lang="fr-FR" sz="2600" i="1" dirty="0" smtClean="0">
                <a:solidFill>
                  <a:schemeClr val="tx1"/>
                </a:solidFill>
                <a:latin typeface="Cambria" pitchFamily="18" charset="0"/>
              </a:rPr>
              <a:t>Osmolarité intracellulaire est due au potassium</a:t>
            </a:r>
          </a:p>
          <a:p>
            <a:r>
              <a:rPr lang="fr-FR" sz="3100" i="1" dirty="0" smtClean="0">
                <a:solidFill>
                  <a:schemeClr val="tx1"/>
                </a:solidFill>
                <a:latin typeface="Cambria" pitchFamily="18" charset="0"/>
              </a:rPr>
              <a:t>l’eau  se déplace entre les deux compartiments par le biais de canaux aqueux, ou </a:t>
            </a:r>
            <a:r>
              <a:rPr lang="fr-FR" sz="3100" b="1" i="1" dirty="0" err="1" smtClean="0">
                <a:solidFill>
                  <a:schemeClr val="tx1"/>
                </a:solidFill>
                <a:latin typeface="Cambria" pitchFamily="18" charset="0"/>
              </a:rPr>
              <a:t>aquaporines</a:t>
            </a:r>
            <a:r>
              <a:rPr lang="fr-FR" sz="3100" i="1" dirty="0" smtClean="0">
                <a:solidFill>
                  <a:schemeClr val="tx1"/>
                </a:solidFill>
                <a:latin typeface="Cambria" pitchFamily="18" charset="0"/>
              </a:rPr>
              <a:t>, présents dans la membrane cellulaire.</a:t>
            </a:r>
          </a:p>
          <a:p>
            <a:endParaRPr lang="fr-FR" sz="3100" i="1" dirty="0" smtClean="0">
              <a:solidFill>
                <a:schemeClr val="tx1"/>
              </a:solidFill>
              <a:latin typeface="Cambria" pitchFamily="18" charset="0"/>
            </a:endParaRPr>
          </a:p>
          <a:p>
            <a:endParaRPr lang="fr-FR" sz="3100" i="1" dirty="0" smtClean="0">
              <a:solidFill>
                <a:schemeClr val="tx1"/>
              </a:solidFill>
              <a:latin typeface="Cambria" pitchFamily="18" charset="0"/>
            </a:endParaRPr>
          </a:p>
          <a:p>
            <a:endParaRPr lang="fr-FR" i="1" dirty="0" smtClean="0">
              <a:solidFill>
                <a:schemeClr val="tx1"/>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blinds(horizontal)">
                                      <p:cBhvr>
                                        <p:cTn id="20" dur="500"/>
                                        <p:tgtEl>
                                          <p:spTgt spid="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animEffect transition="in" filter="blinds(horizontal)">
                                      <p:cBhvr>
                                        <p:cTn id="33"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kjh.png"/>
          <p:cNvPicPr>
            <a:picLocks noGrp="1" noChangeAspect="1"/>
          </p:cNvPicPr>
          <p:nvPr>
            <p:ph sz="half" idx="1"/>
          </p:nvPr>
        </p:nvPicPr>
        <p:blipFill>
          <a:blip r:embed="rId2"/>
          <a:stretch>
            <a:fillRect/>
          </a:stretch>
        </p:blipFill>
        <p:spPr>
          <a:xfrm>
            <a:off x="1151349" y="1643050"/>
            <a:ext cx="6706799" cy="3378146"/>
          </a:xfrm>
        </p:spPr>
      </p:pic>
      <p:sp>
        <p:nvSpPr>
          <p:cNvPr id="5" name="Espace réservé du contenu 4"/>
          <p:cNvSpPr>
            <a:spLocks noGrp="1"/>
          </p:cNvSpPr>
          <p:nvPr>
            <p:ph sz="half" idx="2"/>
          </p:nvPr>
        </p:nvSpPr>
        <p:spPr>
          <a:xfrm>
            <a:off x="214282" y="5062558"/>
            <a:ext cx="8715436" cy="1795442"/>
          </a:xfrm>
        </p:spPr>
        <p:txBody>
          <a:bodyPr>
            <a:normAutofit/>
          </a:bodyPr>
          <a:lstStyle/>
          <a:p>
            <a:r>
              <a:rPr lang="fr-FR" b="1" i="1" dirty="0" smtClean="0">
                <a:solidFill>
                  <a:schemeClr val="tx1"/>
                </a:solidFill>
                <a:latin typeface="Cambria" pitchFamily="18" charset="0"/>
              </a:rPr>
              <a:t>L’équilibre osmotique </a:t>
            </a:r>
            <a:r>
              <a:rPr lang="fr-FR" i="1" dirty="0" smtClean="0">
                <a:solidFill>
                  <a:schemeClr val="tx1"/>
                </a:solidFill>
                <a:latin typeface="Cambria" pitchFamily="18" charset="0"/>
              </a:rPr>
              <a:t>requiert qu’il y ait une quasi égalité de l’osmolarité dans tous les liquides corporels</a:t>
            </a:r>
          </a:p>
          <a:p>
            <a:r>
              <a:rPr lang="fr-FR" b="1" i="1" dirty="0" smtClean="0">
                <a:solidFill>
                  <a:schemeClr val="tx1"/>
                </a:solidFill>
                <a:latin typeface="Cambria" pitchFamily="18" charset="0"/>
              </a:rPr>
              <a:t> 300 </a:t>
            </a:r>
            <a:r>
              <a:rPr lang="fr-FR" b="1" i="1" dirty="0" err="1" smtClean="0">
                <a:solidFill>
                  <a:schemeClr val="tx1"/>
                </a:solidFill>
                <a:latin typeface="Cambria" pitchFamily="18" charset="0"/>
              </a:rPr>
              <a:t>mOsm</a:t>
            </a:r>
            <a:r>
              <a:rPr lang="fr-FR" b="1" i="1" dirty="0" smtClean="0">
                <a:solidFill>
                  <a:schemeClr val="tx1"/>
                </a:solidFill>
                <a:latin typeface="Cambria" pitchFamily="18" charset="0"/>
              </a:rPr>
              <a:t>/L dans tous les liquides corporels</a:t>
            </a:r>
          </a:p>
          <a:p>
            <a:endParaRPr lang="fr-FR" i="1" dirty="0" smtClean="0">
              <a:latin typeface="Cambria" pitchFamily="18" charset="0"/>
            </a:endParaRPr>
          </a:p>
        </p:txBody>
      </p:sp>
      <p:sp>
        <p:nvSpPr>
          <p:cNvPr id="7" name="Titre 1"/>
          <p:cNvSpPr>
            <a:spLocks noGrp="1"/>
          </p:cNvSpPr>
          <p:nvPr>
            <p:ph type="title" idx="4294967295"/>
          </p:nvPr>
        </p:nvSpPr>
        <p:spPr>
          <a:xfrm>
            <a:off x="0" y="133350"/>
            <a:ext cx="9144000" cy="1295400"/>
          </a:xfrm>
        </p:spPr>
        <p:txBody>
          <a:bodyPr>
            <a:noAutofit/>
          </a:bodyPr>
          <a:lstStyle/>
          <a:p>
            <a:pPr algn="ctr"/>
            <a:r>
              <a:rPr lang="fr-FR" sz="3200" b="1" i="1" dirty="0" smtClean="0">
                <a:solidFill>
                  <a:schemeClr val="accent4">
                    <a:lumMod val="20000"/>
                    <a:lumOff val="80000"/>
                  </a:schemeClr>
                </a:solidFill>
                <a:latin typeface="Cambria" pitchFamily="18" charset="0"/>
              </a:rPr>
              <a:t>ECHANGES ENTRE LES COMPARTIMENTS </a:t>
            </a:r>
            <a:br>
              <a:rPr lang="fr-FR" sz="3200" b="1" i="1" dirty="0" smtClean="0">
                <a:solidFill>
                  <a:schemeClr val="accent4">
                    <a:lumMod val="20000"/>
                    <a:lumOff val="80000"/>
                  </a:schemeClr>
                </a:solidFill>
                <a:latin typeface="Cambria" pitchFamily="18" charset="0"/>
              </a:rPr>
            </a:br>
            <a:r>
              <a:rPr lang="fr-FR" sz="3200" b="1" i="1" dirty="0" smtClean="0">
                <a:solidFill>
                  <a:schemeClr val="accent4">
                    <a:lumMod val="20000"/>
                    <a:lumOff val="80000"/>
                  </a:schemeClr>
                </a:solidFill>
                <a:latin typeface="Cambria" pitchFamily="18" charset="0"/>
              </a:rPr>
              <a:t>INTRA et EXTRACELLULAIRE</a:t>
            </a:r>
            <a:br>
              <a:rPr lang="fr-FR" sz="3200" b="1" i="1" dirty="0" smtClean="0">
                <a:solidFill>
                  <a:schemeClr val="accent4">
                    <a:lumMod val="20000"/>
                    <a:lumOff val="80000"/>
                  </a:schemeClr>
                </a:solidFill>
                <a:latin typeface="Cambria" pitchFamily="18" charset="0"/>
              </a:rPr>
            </a:br>
            <a:r>
              <a:rPr lang="fr-FR" sz="3200" b="1" i="1" dirty="0" smtClean="0">
                <a:solidFill>
                  <a:schemeClr val="accent2">
                    <a:lumMod val="60000"/>
                    <a:lumOff val="40000"/>
                  </a:schemeClr>
                </a:solidFill>
                <a:latin typeface="Cambria" pitchFamily="18" charset="0"/>
              </a:rPr>
              <a:t>ECHANGES D’EAU</a:t>
            </a:r>
            <a:endParaRPr lang="fr-FR" sz="3200" b="1" i="1" dirty="0">
              <a:solidFill>
                <a:schemeClr val="accent2">
                  <a:lumMod val="60000"/>
                  <a:lumOff val="40000"/>
                </a:schemeClr>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14282" y="0"/>
            <a:ext cx="8686800" cy="1143008"/>
          </a:xfrm>
        </p:spPr>
        <p:txBody>
          <a:bodyPr>
            <a:normAutofit fontScale="90000"/>
          </a:bodyPr>
          <a:lstStyle/>
          <a:p>
            <a:pPr algn="ctr"/>
            <a:r>
              <a:rPr lang="fr-FR" b="1" i="1" dirty="0" smtClean="0">
                <a:solidFill>
                  <a:schemeClr val="accent4">
                    <a:lumMod val="20000"/>
                    <a:lumOff val="80000"/>
                  </a:schemeClr>
                </a:solidFill>
                <a:latin typeface="Cambria" pitchFamily="18" charset="0"/>
              </a:rPr>
              <a:t>EXPANSION ISO-OSMOTIQUE</a:t>
            </a:r>
            <a:r>
              <a:rPr lang="fr-FR" b="1" dirty="0" smtClean="0">
                <a:solidFill>
                  <a:schemeClr val="tx1"/>
                </a:solidFill>
                <a:latin typeface="Cambria" pitchFamily="18" charset="0"/>
              </a:rPr>
              <a:t/>
            </a:r>
            <a:br>
              <a:rPr lang="fr-FR" b="1" dirty="0" smtClean="0">
                <a:solidFill>
                  <a:schemeClr val="tx1"/>
                </a:solidFill>
                <a:latin typeface="Cambria" pitchFamily="18" charset="0"/>
              </a:rPr>
            </a:br>
            <a:r>
              <a:rPr lang="fr-FR" b="1" i="1" dirty="0" smtClean="0">
                <a:solidFill>
                  <a:schemeClr val="accent4">
                    <a:lumMod val="20000"/>
                    <a:lumOff val="80000"/>
                  </a:schemeClr>
                </a:solidFill>
                <a:latin typeface="Cambria" pitchFamily="18" charset="0"/>
              </a:rPr>
              <a:t>GAIN DE LIQUIDE ISOTONIQUE</a:t>
            </a:r>
            <a:r>
              <a:rPr lang="fr-FR" b="1" dirty="0" smtClean="0">
                <a:solidFill>
                  <a:schemeClr val="tx1"/>
                </a:solidFill>
                <a:latin typeface="Cambria" pitchFamily="18" charset="0"/>
              </a:rPr>
              <a:t/>
            </a:r>
            <a:br>
              <a:rPr lang="fr-FR" b="1" dirty="0" smtClean="0">
                <a:solidFill>
                  <a:schemeClr val="tx1"/>
                </a:solidFill>
                <a:latin typeface="Cambria" pitchFamily="18" charset="0"/>
              </a:rPr>
            </a:br>
            <a:endParaRPr lang="fr-FR" b="1" dirty="0">
              <a:solidFill>
                <a:schemeClr val="tx1"/>
              </a:solidFill>
              <a:latin typeface="Cambria" pitchFamily="18" charset="0"/>
            </a:endParaRPr>
          </a:p>
        </p:txBody>
      </p:sp>
      <p:sp>
        <p:nvSpPr>
          <p:cNvPr id="6" name="Espace réservé du contenu 5"/>
          <p:cNvSpPr>
            <a:spLocks noGrp="1"/>
          </p:cNvSpPr>
          <p:nvPr>
            <p:ph sz="half" idx="1"/>
          </p:nvPr>
        </p:nvSpPr>
        <p:spPr>
          <a:xfrm>
            <a:off x="285720" y="4929198"/>
            <a:ext cx="8410604" cy="1643050"/>
          </a:xfrm>
        </p:spPr>
        <p:txBody>
          <a:bodyPr>
            <a:noAutofit/>
          </a:bodyPr>
          <a:lstStyle/>
          <a:p>
            <a:pPr>
              <a:buNone/>
            </a:pPr>
            <a:r>
              <a:rPr lang="fr-FR" sz="2400" i="1" dirty="0" smtClean="0">
                <a:solidFill>
                  <a:schemeClr val="tx1"/>
                </a:solidFill>
                <a:latin typeface="Cambria" pitchFamily="18" charset="0"/>
              </a:rPr>
              <a:t>À l’équilibre:</a:t>
            </a:r>
          </a:p>
          <a:p>
            <a:r>
              <a:rPr lang="fr-FR" sz="2400" i="1" dirty="0" smtClean="0">
                <a:solidFill>
                  <a:schemeClr val="tx1"/>
                </a:solidFill>
                <a:latin typeface="Cambria" pitchFamily="18" charset="0"/>
              </a:rPr>
              <a:t>Le volume du LEC augmente </a:t>
            </a:r>
          </a:p>
          <a:p>
            <a:r>
              <a:rPr lang="fr-FR" sz="2400" i="1" dirty="0" smtClean="0">
                <a:solidFill>
                  <a:schemeClr val="tx1"/>
                </a:solidFill>
                <a:latin typeface="Cambria" pitchFamily="18" charset="0"/>
              </a:rPr>
              <a:t>Osmolarité du LEC inchangée. </a:t>
            </a:r>
          </a:p>
          <a:p>
            <a:r>
              <a:rPr lang="fr-FR" sz="2400" i="1" dirty="0" smtClean="0">
                <a:solidFill>
                  <a:schemeClr val="tx1"/>
                </a:solidFill>
                <a:latin typeface="Cambria" pitchFamily="18" charset="0"/>
              </a:rPr>
              <a:t>pas de mouvement d’eau entre le LIC et le LEC.</a:t>
            </a:r>
          </a:p>
          <a:p>
            <a:endParaRPr lang="fr-FR" sz="2400" dirty="0"/>
          </a:p>
        </p:txBody>
      </p:sp>
      <p:pic>
        <p:nvPicPr>
          <p:cNvPr id="8" name="Espace réservé du contenu 7" descr="juhb.png"/>
          <p:cNvPicPr>
            <a:picLocks noGrp="1" noChangeAspect="1"/>
          </p:cNvPicPr>
          <p:nvPr>
            <p:ph sz="half" idx="2"/>
          </p:nvPr>
        </p:nvPicPr>
        <p:blipFill>
          <a:blip r:embed="rId2"/>
          <a:stretch>
            <a:fillRect/>
          </a:stretch>
        </p:blipFill>
        <p:spPr>
          <a:xfrm>
            <a:off x="1500166" y="1357298"/>
            <a:ext cx="6000792" cy="3646511"/>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0"/>
            <a:ext cx="8686800" cy="1298448"/>
          </a:xfrm>
        </p:spPr>
        <p:txBody>
          <a:bodyPr>
            <a:normAutofit fontScale="90000"/>
          </a:bodyPr>
          <a:lstStyle/>
          <a:p>
            <a:pPr algn="ctr"/>
            <a:r>
              <a:rPr lang="fr-FR" b="1" i="1" dirty="0" smtClean="0">
                <a:solidFill>
                  <a:schemeClr val="accent4">
                    <a:lumMod val="20000"/>
                    <a:lumOff val="80000"/>
                  </a:schemeClr>
                </a:solidFill>
                <a:latin typeface="Cambria" pitchFamily="18" charset="0"/>
              </a:rPr>
              <a:t>CONTRACTION ISO-OSMOTIQUE </a:t>
            </a:r>
            <a:br>
              <a:rPr lang="fr-FR" b="1" i="1" dirty="0" smtClean="0">
                <a:solidFill>
                  <a:schemeClr val="accent4">
                    <a:lumMod val="20000"/>
                    <a:lumOff val="80000"/>
                  </a:schemeClr>
                </a:solidFill>
                <a:latin typeface="Cambria" pitchFamily="18" charset="0"/>
              </a:rPr>
            </a:br>
            <a:r>
              <a:rPr lang="fr-FR" b="1" i="1" dirty="0" smtClean="0">
                <a:solidFill>
                  <a:schemeClr val="accent4">
                    <a:lumMod val="20000"/>
                    <a:lumOff val="80000"/>
                  </a:schemeClr>
                </a:solidFill>
                <a:latin typeface="Cambria" pitchFamily="18" charset="0"/>
              </a:rPr>
              <a:t>DIARRHÉE</a:t>
            </a:r>
            <a:r>
              <a:rPr lang="fr-FR" i="1" dirty="0" smtClean="0">
                <a:solidFill>
                  <a:schemeClr val="accent4">
                    <a:lumMod val="20000"/>
                    <a:lumOff val="80000"/>
                  </a:schemeClr>
                </a:solidFill>
              </a:rPr>
              <a:t/>
            </a:r>
            <a:br>
              <a:rPr lang="fr-FR" i="1" dirty="0" smtClean="0">
                <a:solidFill>
                  <a:schemeClr val="accent4">
                    <a:lumMod val="20000"/>
                    <a:lumOff val="80000"/>
                  </a:schemeClr>
                </a:solidFill>
              </a:rPr>
            </a:br>
            <a:endParaRPr lang="fr-FR" i="1" dirty="0">
              <a:solidFill>
                <a:schemeClr val="accent4">
                  <a:lumMod val="20000"/>
                  <a:lumOff val="80000"/>
                </a:schemeClr>
              </a:solidFill>
            </a:endParaRPr>
          </a:p>
        </p:txBody>
      </p:sp>
      <p:sp>
        <p:nvSpPr>
          <p:cNvPr id="3" name="Espace réservé du contenu 2"/>
          <p:cNvSpPr>
            <a:spLocks noGrp="1"/>
          </p:cNvSpPr>
          <p:nvPr>
            <p:ph sz="half" idx="1"/>
          </p:nvPr>
        </p:nvSpPr>
        <p:spPr>
          <a:xfrm>
            <a:off x="304800" y="5072074"/>
            <a:ext cx="8624918" cy="1500198"/>
          </a:xfrm>
        </p:spPr>
        <p:txBody>
          <a:bodyPr>
            <a:normAutofit fontScale="62500" lnSpcReduction="20000"/>
          </a:bodyPr>
          <a:lstStyle/>
          <a:p>
            <a:pPr>
              <a:buNone/>
            </a:pPr>
            <a:r>
              <a:rPr lang="fr-FR" sz="3400" i="1" dirty="0" smtClean="0">
                <a:solidFill>
                  <a:schemeClr val="tx1"/>
                </a:solidFill>
                <a:latin typeface="Cambria" pitchFamily="18" charset="0"/>
              </a:rPr>
              <a:t>À l’équilibre:</a:t>
            </a:r>
          </a:p>
          <a:p>
            <a:r>
              <a:rPr lang="fr-FR" sz="3400" i="1" dirty="0" smtClean="0">
                <a:solidFill>
                  <a:schemeClr val="tx1"/>
                </a:solidFill>
                <a:latin typeface="Cambria" pitchFamily="18" charset="0"/>
              </a:rPr>
              <a:t>Le volume du LEC diminue </a:t>
            </a:r>
          </a:p>
          <a:p>
            <a:r>
              <a:rPr lang="fr-FR" sz="3400" i="1" dirty="0" smtClean="0">
                <a:solidFill>
                  <a:schemeClr val="tx1"/>
                </a:solidFill>
                <a:latin typeface="Cambria" pitchFamily="18" charset="0"/>
              </a:rPr>
              <a:t>Osmolarité inchangée</a:t>
            </a:r>
          </a:p>
          <a:p>
            <a:r>
              <a:rPr lang="fr-FR" sz="3400" i="1" dirty="0" smtClean="0">
                <a:solidFill>
                  <a:schemeClr val="tx1"/>
                </a:solidFill>
                <a:latin typeface="Cambria" pitchFamily="18" charset="0"/>
              </a:rPr>
              <a:t>Pas de mouvements d’eau entre le LIC et le LEC.</a:t>
            </a:r>
          </a:p>
          <a:p>
            <a:endParaRPr lang="fr-FR" dirty="0"/>
          </a:p>
        </p:txBody>
      </p:sp>
      <p:pic>
        <p:nvPicPr>
          <p:cNvPr id="5" name="Espace réservé du contenu 4" descr="jklo.png"/>
          <p:cNvPicPr>
            <a:picLocks noGrp="1" noChangeAspect="1"/>
          </p:cNvPicPr>
          <p:nvPr>
            <p:ph sz="half" idx="2"/>
          </p:nvPr>
        </p:nvPicPr>
        <p:blipFill>
          <a:blip r:embed="rId2"/>
          <a:stretch>
            <a:fillRect/>
          </a:stretch>
        </p:blipFill>
        <p:spPr>
          <a:xfrm>
            <a:off x="1500166" y="1214422"/>
            <a:ext cx="6215106" cy="368763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0"/>
            <a:ext cx="8686800" cy="1071546"/>
          </a:xfrm>
        </p:spPr>
        <p:txBody>
          <a:bodyPr>
            <a:normAutofit fontScale="90000"/>
          </a:bodyPr>
          <a:lstStyle/>
          <a:p>
            <a:pPr algn="ctr"/>
            <a:r>
              <a:rPr lang="fr-FR" b="1" i="1" dirty="0" smtClean="0">
                <a:solidFill>
                  <a:schemeClr val="accent4">
                    <a:lumMod val="20000"/>
                    <a:lumOff val="80000"/>
                  </a:schemeClr>
                </a:solidFill>
                <a:latin typeface="Cambria" pitchFamily="18" charset="0"/>
              </a:rPr>
              <a:t>EXPANSION HYPO-OSMOTIQUE</a:t>
            </a:r>
            <a:br>
              <a:rPr lang="fr-FR" b="1" i="1" dirty="0" smtClean="0">
                <a:solidFill>
                  <a:schemeClr val="accent4">
                    <a:lumMod val="20000"/>
                    <a:lumOff val="80000"/>
                  </a:schemeClr>
                </a:solidFill>
                <a:latin typeface="Cambria" pitchFamily="18" charset="0"/>
              </a:rPr>
            </a:br>
            <a:r>
              <a:rPr lang="fr-FR" b="1" i="1" dirty="0" smtClean="0">
                <a:solidFill>
                  <a:schemeClr val="accent4">
                    <a:lumMod val="20000"/>
                    <a:lumOff val="80000"/>
                  </a:schemeClr>
                </a:solidFill>
                <a:latin typeface="Cambria" pitchFamily="18" charset="0"/>
              </a:rPr>
              <a:t>GAIN D’EAU PURE: SIADH</a:t>
            </a:r>
            <a:br>
              <a:rPr lang="fr-FR" b="1" i="1" dirty="0" smtClean="0">
                <a:solidFill>
                  <a:schemeClr val="accent4">
                    <a:lumMod val="20000"/>
                    <a:lumOff val="80000"/>
                  </a:schemeClr>
                </a:solidFill>
                <a:latin typeface="Cambria" pitchFamily="18" charset="0"/>
              </a:rPr>
            </a:br>
            <a:endParaRPr lang="fr-FR" b="1" i="1" dirty="0">
              <a:solidFill>
                <a:schemeClr val="accent4">
                  <a:lumMod val="20000"/>
                  <a:lumOff val="80000"/>
                </a:schemeClr>
              </a:solidFill>
              <a:latin typeface="Cambria" pitchFamily="18" charset="0"/>
            </a:endParaRPr>
          </a:p>
        </p:txBody>
      </p:sp>
      <p:sp>
        <p:nvSpPr>
          <p:cNvPr id="3" name="Espace réservé du contenu 2"/>
          <p:cNvSpPr>
            <a:spLocks noGrp="1"/>
          </p:cNvSpPr>
          <p:nvPr>
            <p:ph sz="half" idx="1"/>
          </p:nvPr>
        </p:nvSpPr>
        <p:spPr>
          <a:xfrm>
            <a:off x="376238" y="4643446"/>
            <a:ext cx="8696356" cy="2000240"/>
          </a:xfrm>
        </p:spPr>
        <p:txBody>
          <a:bodyPr>
            <a:normAutofit fontScale="62500" lnSpcReduction="20000"/>
          </a:bodyPr>
          <a:lstStyle/>
          <a:p>
            <a:pPr>
              <a:buNone/>
            </a:pPr>
            <a:r>
              <a:rPr lang="fr-FR" sz="3800" i="1" dirty="0" smtClean="0">
                <a:solidFill>
                  <a:schemeClr val="tx1"/>
                </a:solidFill>
                <a:latin typeface="Cambria" pitchFamily="18" charset="0"/>
              </a:rPr>
              <a:t>À l’équilibre:</a:t>
            </a:r>
          </a:p>
          <a:p>
            <a:r>
              <a:rPr lang="fr-FR" sz="3800" i="1" dirty="0" smtClean="0">
                <a:solidFill>
                  <a:schemeClr val="tx1"/>
                </a:solidFill>
                <a:latin typeface="Cambria" pitchFamily="18" charset="0"/>
              </a:rPr>
              <a:t>Le volume du LEC augmente et son osmolarité diminue</a:t>
            </a:r>
          </a:p>
          <a:p>
            <a:r>
              <a:rPr lang="fr-FR" sz="3800" i="1" dirty="0" smtClean="0">
                <a:solidFill>
                  <a:schemeClr val="tx1"/>
                </a:solidFill>
                <a:latin typeface="Cambria" pitchFamily="18" charset="0"/>
              </a:rPr>
              <a:t>L’eau migre du LEC vers le LIC, </a:t>
            </a:r>
          </a:p>
          <a:p>
            <a:r>
              <a:rPr lang="fr-FR" sz="3800" i="1" dirty="0" smtClean="0">
                <a:solidFill>
                  <a:schemeClr val="tx1"/>
                </a:solidFill>
                <a:latin typeface="Cambria" pitchFamily="18" charset="0"/>
              </a:rPr>
              <a:t>le volume du LIC augmente et son osmolarité diminue jusqu’à égaler celle du LEC   </a:t>
            </a:r>
          </a:p>
          <a:p>
            <a:endParaRPr lang="fr-FR" dirty="0"/>
          </a:p>
        </p:txBody>
      </p:sp>
      <p:pic>
        <p:nvPicPr>
          <p:cNvPr id="5" name="Espace réservé du contenu 4" descr="lkhfd.png"/>
          <p:cNvPicPr>
            <a:picLocks noGrp="1" noChangeAspect="1"/>
          </p:cNvPicPr>
          <p:nvPr>
            <p:ph sz="half" idx="2"/>
          </p:nvPr>
        </p:nvPicPr>
        <p:blipFill>
          <a:blip r:embed="rId2"/>
          <a:stretch>
            <a:fillRect/>
          </a:stretch>
        </p:blipFill>
        <p:spPr>
          <a:xfrm>
            <a:off x="1357290" y="1285860"/>
            <a:ext cx="6486540" cy="328614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85720" y="142876"/>
            <a:ext cx="8229600" cy="1214422"/>
          </a:xfrm>
        </p:spPr>
        <p:txBody>
          <a:bodyPr>
            <a:normAutofit fontScale="90000"/>
          </a:bodyPr>
          <a:lstStyle/>
          <a:p>
            <a:pPr algn="ctr"/>
            <a:r>
              <a:rPr lang="fr-FR" b="1" i="1" dirty="0" smtClean="0">
                <a:solidFill>
                  <a:schemeClr val="accent4">
                    <a:lumMod val="20000"/>
                    <a:lumOff val="80000"/>
                  </a:schemeClr>
                </a:solidFill>
                <a:latin typeface="Cambria" pitchFamily="18" charset="0"/>
              </a:rPr>
              <a:t>CONTRACTION HYPO-OSMOTIQUE:</a:t>
            </a:r>
            <a:br>
              <a:rPr lang="fr-FR" b="1" i="1" dirty="0" smtClean="0">
                <a:solidFill>
                  <a:schemeClr val="accent4">
                    <a:lumMod val="20000"/>
                    <a:lumOff val="80000"/>
                  </a:schemeClr>
                </a:solidFill>
                <a:latin typeface="Cambria" pitchFamily="18" charset="0"/>
              </a:rPr>
            </a:br>
            <a:r>
              <a:rPr lang="fr-FR" b="1" i="1" dirty="0" smtClean="0">
                <a:solidFill>
                  <a:schemeClr val="accent4">
                    <a:lumMod val="20000"/>
                    <a:lumOff val="80000"/>
                  </a:schemeClr>
                </a:solidFill>
                <a:latin typeface="Cambria" pitchFamily="18" charset="0"/>
              </a:rPr>
              <a:t>INSUFFISANCE RÉNALE </a:t>
            </a:r>
            <a:endParaRPr lang="fr-FR" b="1" i="1" dirty="0">
              <a:solidFill>
                <a:schemeClr val="accent4">
                  <a:lumMod val="20000"/>
                  <a:lumOff val="80000"/>
                </a:schemeClr>
              </a:solidFill>
              <a:latin typeface="Cambria" pitchFamily="18" charset="0"/>
            </a:endParaRPr>
          </a:p>
        </p:txBody>
      </p:sp>
      <p:sp>
        <p:nvSpPr>
          <p:cNvPr id="5" name="Espace réservé du contenu 4"/>
          <p:cNvSpPr>
            <a:spLocks noGrp="1"/>
          </p:cNvSpPr>
          <p:nvPr>
            <p:ph sz="half" idx="4294967295"/>
          </p:nvPr>
        </p:nvSpPr>
        <p:spPr>
          <a:xfrm>
            <a:off x="214282" y="1571612"/>
            <a:ext cx="8715436" cy="4724413"/>
          </a:xfrm>
        </p:spPr>
        <p:txBody>
          <a:bodyPr>
            <a:normAutofit lnSpcReduction="10000"/>
          </a:bodyPr>
          <a:lstStyle/>
          <a:p>
            <a:r>
              <a:rPr lang="fr-FR" i="1" dirty="0" smtClean="0">
                <a:solidFill>
                  <a:schemeClr val="tx1"/>
                </a:solidFill>
                <a:latin typeface="Cambria" pitchFamily="18" charset="0"/>
              </a:rPr>
              <a:t>La perte de NaCl est plus importante que la perte d’eau.</a:t>
            </a:r>
          </a:p>
          <a:p>
            <a:endParaRPr lang="fr-FR" i="1" dirty="0" smtClean="0">
              <a:solidFill>
                <a:schemeClr val="tx1"/>
              </a:solidFill>
              <a:latin typeface="Cambria" pitchFamily="18" charset="0"/>
            </a:endParaRPr>
          </a:p>
          <a:p>
            <a:r>
              <a:rPr lang="fr-FR" i="1" dirty="0" smtClean="0">
                <a:solidFill>
                  <a:schemeClr val="tx1"/>
                </a:solidFill>
                <a:latin typeface="Cambria" pitchFamily="18" charset="0"/>
              </a:rPr>
              <a:t>Le volume et l’osmolarité du LEC diminuent.</a:t>
            </a:r>
          </a:p>
          <a:p>
            <a:endParaRPr lang="fr-FR" i="1" dirty="0" smtClean="0">
              <a:solidFill>
                <a:schemeClr val="tx1"/>
              </a:solidFill>
              <a:latin typeface="Cambria" pitchFamily="18" charset="0"/>
            </a:endParaRPr>
          </a:p>
          <a:p>
            <a:r>
              <a:rPr lang="fr-FR" i="1" dirty="0" smtClean="0">
                <a:solidFill>
                  <a:schemeClr val="tx1"/>
                </a:solidFill>
                <a:latin typeface="Cambria" pitchFamily="18" charset="0"/>
              </a:rPr>
              <a:t>De l’eau migre vers l’intérieur des cellules. </a:t>
            </a:r>
          </a:p>
          <a:p>
            <a:endParaRPr lang="fr-FR" i="1" dirty="0" smtClean="0">
              <a:solidFill>
                <a:schemeClr val="tx1"/>
              </a:solidFill>
              <a:latin typeface="Cambria" pitchFamily="18" charset="0"/>
            </a:endParaRPr>
          </a:p>
          <a:p>
            <a:r>
              <a:rPr lang="fr-FR" i="1" dirty="0" smtClean="0">
                <a:solidFill>
                  <a:schemeClr val="tx1"/>
                </a:solidFill>
                <a:latin typeface="Cambria" pitchFamily="18" charset="0"/>
              </a:rPr>
              <a:t>En conséquence, le volume du LIC augmente et son osmolarité diminue.</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linds(horizontal)">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blinds(horizontal)">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714348" y="214314"/>
            <a:ext cx="7772400" cy="1142984"/>
          </a:xfrm>
        </p:spPr>
        <p:txBody>
          <a:bodyPr>
            <a:normAutofit fontScale="90000"/>
          </a:bodyPr>
          <a:lstStyle/>
          <a:p>
            <a:pPr algn="ctr"/>
            <a:r>
              <a:rPr lang="fr-FR" b="1" i="1" dirty="0" smtClean="0">
                <a:solidFill>
                  <a:schemeClr val="accent4">
                    <a:lumMod val="20000"/>
                    <a:lumOff val="80000"/>
                  </a:schemeClr>
                </a:solidFill>
                <a:latin typeface="Cambria" pitchFamily="18" charset="0"/>
              </a:rPr>
              <a:t>EXPANSION YPER-OSMOTIQUE:</a:t>
            </a:r>
            <a:br>
              <a:rPr lang="fr-FR" b="1" i="1" dirty="0" smtClean="0">
                <a:solidFill>
                  <a:schemeClr val="accent4">
                    <a:lumMod val="20000"/>
                    <a:lumOff val="80000"/>
                  </a:schemeClr>
                </a:solidFill>
                <a:latin typeface="Cambria" pitchFamily="18" charset="0"/>
              </a:rPr>
            </a:br>
            <a:r>
              <a:rPr lang="fr-FR" b="1" i="1" dirty="0" smtClean="0">
                <a:solidFill>
                  <a:schemeClr val="accent4">
                    <a:lumMod val="20000"/>
                    <a:lumOff val="80000"/>
                  </a:schemeClr>
                </a:solidFill>
              </a:rPr>
              <a:t> </a:t>
            </a:r>
            <a:r>
              <a:rPr lang="fr-FR" b="1" i="1" dirty="0" smtClean="0">
                <a:solidFill>
                  <a:schemeClr val="accent4">
                    <a:lumMod val="20000"/>
                    <a:lumOff val="80000"/>
                  </a:schemeClr>
                </a:solidFill>
                <a:latin typeface="Cambria" pitchFamily="18" charset="0"/>
              </a:rPr>
              <a:t>FORTE INGESTION de NaCl</a:t>
            </a:r>
            <a:endParaRPr lang="fr-FR" b="1" i="1" dirty="0">
              <a:solidFill>
                <a:schemeClr val="accent4">
                  <a:lumMod val="20000"/>
                  <a:lumOff val="80000"/>
                </a:schemeClr>
              </a:solidFill>
              <a:latin typeface="Cambria" pitchFamily="18" charset="0"/>
            </a:endParaRPr>
          </a:p>
        </p:txBody>
      </p:sp>
      <p:sp>
        <p:nvSpPr>
          <p:cNvPr id="5" name="Espace réservé du contenu 4"/>
          <p:cNvSpPr>
            <a:spLocks noGrp="1"/>
          </p:cNvSpPr>
          <p:nvPr>
            <p:ph idx="4294967295"/>
          </p:nvPr>
        </p:nvSpPr>
        <p:spPr>
          <a:xfrm>
            <a:off x="214282" y="1554163"/>
            <a:ext cx="8686800" cy="5089525"/>
          </a:xfrm>
        </p:spPr>
        <p:txBody>
          <a:bodyPr>
            <a:normAutofit fontScale="92500" lnSpcReduction="10000"/>
          </a:bodyPr>
          <a:lstStyle/>
          <a:p>
            <a:r>
              <a:rPr lang="fr-FR" i="1" dirty="0" smtClean="0">
                <a:solidFill>
                  <a:schemeClr val="tx1"/>
                </a:solidFill>
                <a:latin typeface="Cambria" pitchFamily="18" charset="0"/>
              </a:rPr>
              <a:t>L’osmolarité du LEC augmente du fait de l’addition d’</a:t>
            </a:r>
            <a:r>
              <a:rPr lang="fr-FR" i="1" dirty="0" err="1" smtClean="0">
                <a:solidFill>
                  <a:schemeClr val="tx1"/>
                </a:solidFill>
                <a:latin typeface="Cambria" pitchFamily="18" charset="0"/>
              </a:rPr>
              <a:t>osmoles</a:t>
            </a:r>
            <a:r>
              <a:rPr lang="fr-FR" i="1" dirty="0" smtClean="0">
                <a:solidFill>
                  <a:schemeClr val="tx1"/>
                </a:solidFill>
                <a:latin typeface="Cambria" pitchFamily="18" charset="0"/>
              </a:rPr>
              <a:t> de NaCl.</a:t>
            </a:r>
          </a:p>
          <a:p>
            <a:endParaRPr lang="fr-FR" i="1" dirty="0" smtClean="0">
              <a:solidFill>
                <a:schemeClr val="tx1"/>
              </a:solidFill>
              <a:latin typeface="Cambria" pitchFamily="18" charset="0"/>
            </a:endParaRPr>
          </a:p>
          <a:p>
            <a:r>
              <a:rPr lang="fr-FR" i="1" dirty="0" smtClean="0">
                <a:solidFill>
                  <a:schemeClr val="tx1"/>
                </a:solidFill>
                <a:latin typeface="Cambria" pitchFamily="18" charset="0"/>
              </a:rPr>
              <a:t>De l’eau migre du LIC vers le LEC, </a:t>
            </a:r>
          </a:p>
          <a:p>
            <a:endParaRPr lang="fr-FR" i="1" dirty="0" smtClean="0">
              <a:solidFill>
                <a:schemeClr val="tx1"/>
              </a:solidFill>
              <a:latin typeface="Cambria" pitchFamily="18" charset="0"/>
            </a:endParaRPr>
          </a:p>
          <a:p>
            <a:r>
              <a:rPr lang="fr-FR" i="1" dirty="0" smtClean="0">
                <a:solidFill>
                  <a:schemeClr val="tx1"/>
                </a:solidFill>
                <a:latin typeface="Cambria" pitchFamily="18" charset="0"/>
              </a:rPr>
              <a:t>L’osmolarité du LIC va augmenter jusqu’à égaler celle du LEC.</a:t>
            </a:r>
          </a:p>
          <a:p>
            <a:endParaRPr lang="fr-FR" i="1" dirty="0" smtClean="0">
              <a:solidFill>
                <a:schemeClr val="tx1"/>
              </a:solidFill>
              <a:latin typeface="Cambria" pitchFamily="18" charset="0"/>
            </a:endParaRPr>
          </a:p>
          <a:p>
            <a:r>
              <a:rPr lang="fr-FR" i="1" dirty="0" smtClean="0">
                <a:solidFill>
                  <a:schemeClr val="tx1"/>
                </a:solidFill>
                <a:latin typeface="Cambria" pitchFamily="18" charset="0"/>
              </a:rPr>
              <a:t>En conséquence du déplacement d’eau hors des cellules, le volume du LEC augmente et le volume du LIC diminue.</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linds(horizontal)">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blinds(horizontal)">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3"/>
          <p:cNvSpPr txBox="1">
            <a:spLocks/>
          </p:cNvSpPr>
          <p:nvPr/>
        </p:nvSpPr>
        <p:spPr>
          <a:xfrm>
            <a:off x="857224" y="2285992"/>
            <a:ext cx="7513506" cy="1920248"/>
          </a:xfrm>
          <a:prstGeom prst="rect">
            <a:avLst/>
          </a:prstGeom>
          <a:ln w="38100">
            <a:solidFill>
              <a:schemeClr val="accent2">
                <a:lumMod val="50000"/>
              </a:schemeClr>
            </a:solid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fr-FR" sz="4000" b="1" i="1" spc="-100" dirty="0" smtClean="0">
              <a:solidFill>
                <a:schemeClr val="tx2">
                  <a:satMod val="200000"/>
                </a:schemeClr>
              </a:solidFill>
              <a:latin typeface="Cambria" pitchFamily="18"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fr-FR" sz="5400" b="1" i="1" spc="-100" dirty="0" smtClean="0">
                <a:solidFill>
                  <a:schemeClr val="tx2">
                    <a:satMod val="200000"/>
                  </a:schemeClr>
                </a:solidFill>
                <a:latin typeface="Cambria" pitchFamily="18" charset="0"/>
                <a:ea typeface="+mj-ea"/>
                <a:cs typeface="+mj-cs"/>
              </a:rPr>
              <a:t>LIQUIDES CORPORELS </a:t>
            </a:r>
            <a:endParaRPr kumimoji="0" lang="fr-FR" sz="5400" b="1" i="1" u="none" strike="noStrike" kern="1200" cap="none" spc="-100" normalizeH="0" baseline="0" noProof="0" dirty="0">
              <a:ln>
                <a:noFill/>
              </a:ln>
              <a:solidFill>
                <a:schemeClr val="tx2">
                  <a:satMod val="200000"/>
                </a:schemeClr>
              </a:solidFill>
              <a:effectLst/>
              <a:uLnTx/>
              <a:uFillTx/>
              <a:latin typeface="Cambria" pitchFamily="18" charset="0"/>
              <a:ea typeface="+mj-ea"/>
              <a:cs typeface="+mj-cs"/>
            </a:endParaRPr>
          </a:p>
        </p:txBody>
      </p:sp>
    </p:spTree>
  </p:cSld>
  <p:clrMapOvr>
    <a:masterClrMapping/>
  </p:clrMapOvr>
  <p:transition>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0"/>
            <a:ext cx="8686800" cy="841248"/>
          </a:xfrm>
        </p:spPr>
        <p:txBody>
          <a:bodyPr>
            <a:normAutofit fontScale="90000"/>
          </a:bodyPr>
          <a:lstStyle/>
          <a:p>
            <a:pPr algn="ctr"/>
            <a:r>
              <a:rPr lang="fr-FR" b="1" i="1" dirty="0" smtClean="0">
                <a:solidFill>
                  <a:schemeClr val="accent4">
                    <a:lumMod val="20000"/>
                    <a:lumOff val="80000"/>
                  </a:schemeClr>
                </a:solidFill>
                <a:latin typeface="Cambria" pitchFamily="18" charset="0"/>
              </a:rPr>
              <a:t>CONTRACTION HYPER-OSMOTIQUE: </a:t>
            </a:r>
            <a:br>
              <a:rPr lang="fr-FR" b="1" i="1" dirty="0" smtClean="0">
                <a:solidFill>
                  <a:schemeClr val="accent4">
                    <a:lumMod val="20000"/>
                    <a:lumOff val="80000"/>
                  </a:schemeClr>
                </a:solidFill>
                <a:latin typeface="Cambria" pitchFamily="18" charset="0"/>
              </a:rPr>
            </a:br>
            <a:r>
              <a:rPr lang="fr-FR" b="1" i="1" dirty="0" smtClean="0">
                <a:solidFill>
                  <a:schemeClr val="accent4">
                    <a:lumMod val="20000"/>
                    <a:lumOff val="80000"/>
                  </a:schemeClr>
                </a:solidFill>
                <a:latin typeface="Cambria" pitchFamily="18" charset="0"/>
              </a:rPr>
              <a:t>PERTE D’EAU PURE: DIABÈTE INSIPIDE</a:t>
            </a:r>
            <a:endParaRPr lang="fr-FR" b="1" i="1" dirty="0">
              <a:solidFill>
                <a:schemeClr val="accent4">
                  <a:lumMod val="20000"/>
                  <a:lumOff val="80000"/>
                </a:schemeClr>
              </a:solidFill>
              <a:latin typeface="Cambria" pitchFamily="18" charset="0"/>
            </a:endParaRPr>
          </a:p>
        </p:txBody>
      </p:sp>
      <p:sp>
        <p:nvSpPr>
          <p:cNvPr id="3" name="Espace réservé du contenu 2"/>
          <p:cNvSpPr>
            <a:spLocks noGrp="1"/>
          </p:cNvSpPr>
          <p:nvPr>
            <p:ph sz="half" idx="1"/>
          </p:nvPr>
        </p:nvSpPr>
        <p:spPr>
          <a:xfrm>
            <a:off x="142844" y="4714884"/>
            <a:ext cx="8839200" cy="2143116"/>
          </a:xfrm>
        </p:spPr>
        <p:txBody>
          <a:bodyPr>
            <a:normAutofit fontScale="77500" lnSpcReduction="20000"/>
          </a:bodyPr>
          <a:lstStyle/>
          <a:p>
            <a:pPr>
              <a:buNone/>
            </a:pPr>
            <a:r>
              <a:rPr lang="fr-FR" i="1" dirty="0" smtClean="0">
                <a:solidFill>
                  <a:schemeClr val="tx1"/>
                </a:solidFill>
                <a:latin typeface="Cambria" pitchFamily="18" charset="0"/>
              </a:rPr>
              <a:t>À l’équilibre:</a:t>
            </a:r>
          </a:p>
          <a:p>
            <a:r>
              <a:rPr lang="fr-FR" i="1" dirty="0" smtClean="0">
                <a:solidFill>
                  <a:schemeClr val="tx1"/>
                </a:solidFill>
                <a:latin typeface="Cambria" pitchFamily="18" charset="0"/>
              </a:rPr>
              <a:t>Le volume du LEC diminue et son Osmolarité augmente</a:t>
            </a:r>
          </a:p>
          <a:p>
            <a:r>
              <a:rPr lang="fr-FR" i="1" dirty="0" smtClean="0">
                <a:solidFill>
                  <a:schemeClr val="tx1"/>
                </a:solidFill>
                <a:latin typeface="Cambria" pitchFamily="18" charset="0"/>
              </a:rPr>
              <a:t>L’eau migre du LIC vers le LEC. </a:t>
            </a:r>
          </a:p>
          <a:p>
            <a:r>
              <a:rPr lang="fr-FR" i="1" dirty="0" smtClean="0">
                <a:solidFill>
                  <a:schemeClr val="tx1"/>
                </a:solidFill>
                <a:latin typeface="Cambria" pitchFamily="18" charset="0"/>
              </a:rPr>
              <a:t>L’osmolarité du LIC va augmenter jusqu’à égaler celle du LEC.</a:t>
            </a:r>
          </a:p>
          <a:p>
            <a:r>
              <a:rPr lang="fr-FR" i="1" dirty="0" smtClean="0">
                <a:solidFill>
                  <a:schemeClr val="tx1"/>
                </a:solidFill>
                <a:latin typeface="Cambria" pitchFamily="18" charset="0"/>
              </a:rPr>
              <a:t>En conséquence du déplacement d’eau hors des cellules le volume du LIC diminue.</a:t>
            </a:r>
          </a:p>
          <a:p>
            <a:endParaRPr lang="fr-FR" dirty="0"/>
          </a:p>
        </p:txBody>
      </p:sp>
      <p:pic>
        <p:nvPicPr>
          <p:cNvPr id="13" name="Espace réservé du contenu 12" descr="jjj.png"/>
          <p:cNvPicPr>
            <a:picLocks noGrp="1" noChangeAspect="1"/>
          </p:cNvPicPr>
          <p:nvPr>
            <p:ph sz="half" idx="2"/>
          </p:nvPr>
        </p:nvPicPr>
        <p:blipFill>
          <a:blip r:embed="rId2"/>
          <a:stretch>
            <a:fillRect/>
          </a:stretch>
        </p:blipFill>
        <p:spPr>
          <a:xfrm>
            <a:off x="1500166" y="1214422"/>
            <a:ext cx="6500858" cy="341734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14282" y="0"/>
            <a:ext cx="8686800" cy="1714488"/>
          </a:xfrm>
        </p:spPr>
        <p:txBody>
          <a:bodyPr>
            <a:normAutofit fontScale="90000"/>
          </a:bodyPr>
          <a:lstStyle/>
          <a:p>
            <a:pPr algn="ctr"/>
            <a:r>
              <a:rPr lang="fr-FR" b="1" i="1" dirty="0" smtClean="0">
                <a:solidFill>
                  <a:schemeClr val="accent4">
                    <a:lumMod val="20000"/>
                    <a:lumOff val="80000"/>
                  </a:schemeClr>
                </a:solidFill>
                <a:latin typeface="Cambria" pitchFamily="18" charset="0"/>
              </a:rPr>
              <a:t>ECHANGES ENTRE LES COMPATIMENTS</a:t>
            </a:r>
            <a:br>
              <a:rPr lang="fr-FR" b="1" i="1" dirty="0" smtClean="0">
                <a:solidFill>
                  <a:schemeClr val="accent4">
                    <a:lumMod val="20000"/>
                    <a:lumOff val="80000"/>
                  </a:schemeClr>
                </a:solidFill>
                <a:latin typeface="Cambria" pitchFamily="18" charset="0"/>
              </a:rPr>
            </a:br>
            <a:r>
              <a:rPr lang="fr-FR" b="1" i="1" dirty="0" smtClean="0">
                <a:solidFill>
                  <a:schemeClr val="accent4">
                    <a:lumMod val="20000"/>
                    <a:lumOff val="80000"/>
                  </a:schemeClr>
                </a:solidFill>
                <a:latin typeface="Cambria" pitchFamily="18" charset="0"/>
              </a:rPr>
              <a:t>EXTRA- ET INTRACELLULAIRE </a:t>
            </a:r>
            <a:r>
              <a:rPr lang="fr-FR" b="1" dirty="0" smtClean="0">
                <a:solidFill>
                  <a:schemeClr val="tx1"/>
                </a:solidFill>
                <a:latin typeface="Cambria" pitchFamily="18" charset="0"/>
              </a:rPr>
              <a:t/>
            </a:r>
            <a:br>
              <a:rPr lang="fr-FR" b="1" dirty="0" smtClean="0">
                <a:solidFill>
                  <a:schemeClr val="tx1"/>
                </a:solidFill>
                <a:latin typeface="Cambria" pitchFamily="18" charset="0"/>
              </a:rPr>
            </a:br>
            <a:r>
              <a:rPr lang="fr-FR" b="1" i="1" dirty="0" smtClean="0">
                <a:solidFill>
                  <a:schemeClr val="accent2">
                    <a:lumMod val="60000"/>
                    <a:lumOff val="40000"/>
                  </a:schemeClr>
                </a:solidFill>
                <a:latin typeface="Cambria" pitchFamily="18" charset="0"/>
              </a:rPr>
              <a:t>ECHANGES D’IONS </a:t>
            </a:r>
            <a:endParaRPr lang="fr-FR" b="1" i="1" dirty="0">
              <a:solidFill>
                <a:schemeClr val="accent2">
                  <a:lumMod val="60000"/>
                  <a:lumOff val="40000"/>
                </a:schemeClr>
              </a:solidFill>
              <a:latin typeface="Cambria" pitchFamily="18" charset="0"/>
            </a:endParaRPr>
          </a:p>
        </p:txBody>
      </p:sp>
      <p:sp>
        <p:nvSpPr>
          <p:cNvPr id="3" name="Espace réservé du contenu 2"/>
          <p:cNvSpPr>
            <a:spLocks noGrp="1"/>
          </p:cNvSpPr>
          <p:nvPr>
            <p:ph idx="4294967295"/>
          </p:nvPr>
        </p:nvSpPr>
        <p:spPr>
          <a:xfrm>
            <a:off x="100042" y="1785926"/>
            <a:ext cx="8829676" cy="5072074"/>
          </a:xfrm>
        </p:spPr>
        <p:txBody>
          <a:bodyPr>
            <a:normAutofit fontScale="77500" lnSpcReduction="20000"/>
          </a:bodyPr>
          <a:lstStyle/>
          <a:p>
            <a:r>
              <a:rPr lang="fr-FR" sz="3400" i="1" dirty="0" smtClean="0">
                <a:solidFill>
                  <a:schemeClr val="tx1"/>
                </a:solidFill>
                <a:latin typeface="Cambria" pitchFamily="18" charset="0"/>
              </a:rPr>
              <a:t>Les électrolytes </a:t>
            </a:r>
            <a:r>
              <a:rPr lang="fr-FR" sz="3400" b="1" i="1" dirty="0" smtClean="0">
                <a:solidFill>
                  <a:schemeClr val="tx1"/>
                </a:solidFill>
                <a:latin typeface="Cambria" pitchFamily="18" charset="0"/>
              </a:rPr>
              <a:t>ne diffusent pas librement </a:t>
            </a:r>
            <a:r>
              <a:rPr lang="fr-FR" sz="3400" i="1" dirty="0" smtClean="0">
                <a:solidFill>
                  <a:schemeClr val="tx1"/>
                </a:solidFill>
                <a:latin typeface="Cambria" pitchFamily="18" charset="0"/>
              </a:rPr>
              <a:t>à travers la membrane plasmique.</a:t>
            </a:r>
          </a:p>
          <a:p>
            <a:endParaRPr lang="fr-FR" sz="3400" i="1" dirty="0" smtClean="0">
              <a:solidFill>
                <a:schemeClr val="tx1"/>
              </a:solidFill>
              <a:latin typeface="Cambria" pitchFamily="18" charset="0"/>
            </a:endParaRPr>
          </a:p>
          <a:p>
            <a:r>
              <a:rPr lang="fr-FR" sz="3400" i="1" dirty="0" smtClean="0">
                <a:solidFill>
                  <a:schemeClr val="tx1"/>
                </a:solidFill>
                <a:latin typeface="Cambria" pitchFamily="18" charset="0"/>
              </a:rPr>
              <a:t>Leur transfert requiert des protéines spécifiques de transport membranaire: </a:t>
            </a:r>
            <a:r>
              <a:rPr lang="fr-FR" sz="3400" b="1" i="1" dirty="0" smtClean="0">
                <a:solidFill>
                  <a:schemeClr val="tx1"/>
                </a:solidFill>
                <a:latin typeface="Cambria" pitchFamily="18" charset="0"/>
              </a:rPr>
              <a:t>Na-K-</a:t>
            </a:r>
            <a:r>
              <a:rPr lang="fr-FR" sz="3400" b="1" i="1" dirty="0" err="1" smtClean="0">
                <a:solidFill>
                  <a:schemeClr val="tx1"/>
                </a:solidFill>
                <a:latin typeface="Cambria" pitchFamily="18" charset="0"/>
              </a:rPr>
              <a:t>ATPase</a:t>
            </a:r>
            <a:r>
              <a:rPr lang="fr-FR" sz="3400" i="1" dirty="0" smtClean="0">
                <a:solidFill>
                  <a:schemeClr val="tx1"/>
                </a:solidFill>
                <a:latin typeface="Cambria" pitchFamily="18" charset="0"/>
              </a:rPr>
              <a:t> et l’</a:t>
            </a:r>
            <a:r>
              <a:rPr lang="fr-FR" sz="3400" b="1" i="1" dirty="0" smtClean="0">
                <a:solidFill>
                  <a:schemeClr val="tx1"/>
                </a:solidFill>
                <a:latin typeface="Cambria" pitchFamily="18" charset="0"/>
              </a:rPr>
              <a:t>échangeur  Na</a:t>
            </a:r>
            <a:r>
              <a:rPr lang="fr-FR" sz="3400" b="1" i="1" baseline="30000" dirty="0" smtClean="0">
                <a:solidFill>
                  <a:schemeClr val="tx1"/>
                </a:solidFill>
                <a:latin typeface="Cambria" pitchFamily="18" charset="0"/>
              </a:rPr>
              <a:t>+</a:t>
            </a:r>
            <a:r>
              <a:rPr lang="fr-FR" sz="3400" b="1" i="1" dirty="0" smtClean="0">
                <a:solidFill>
                  <a:schemeClr val="tx1"/>
                </a:solidFill>
                <a:latin typeface="Cambria" pitchFamily="18" charset="0"/>
              </a:rPr>
              <a:t>-H</a:t>
            </a:r>
            <a:r>
              <a:rPr lang="fr-FR" sz="3400" b="1" i="1" baseline="30000" dirty="0" smtClean="0">
                <a:solidFill>
                  <a:schemeClr val="tx1"/>
                </a:solidFill>
                <a:latin typeface="Cambria" pitchFamily="18" charset="0"/>
              </a:rPr>
              <a:t>+</a:t>
            </a:r>
            <a:r>
              <a:rPr lang="fr-FR" sz="3400" b="1" i="1" dirty="0" smtClean="0">
                <a:solidFill>
                  <a:schemeClr val="tx1"/>
                </a:solidFill>
                <a:latin typeface="Cambria" pitchFamily="18" charset="0"/>
              </a:rPr>
              <a:t>.</a:t>
            </a:r>
          </a:p>
          <a:p>
            <a:endParaRPr lang="fr-FR" sz="3400" i="1" dirty="0" smtClean="0">
              <a:solidFill>
                <a:schemeClr val="tx1"/>
              </a:solidFill>
              <a:latin typeface="Cambria" pitchFamily="18" charset="0"/>
            </a:endParaRPr>
          </a:p>
          <a:p>
            <a:r>
              <a:rPr lang="fr-FR" sz="3400" i="1" dirty="0" smtClean="0">
                <a:solidFill>
                  <a:schemeClr val="tx1"/>
                </a:solidFill>
                <a:latin typeface="Cambria" pitchFamily="18" charset="0"/>
              </a:rPr>
              <a:t>Le maintien de sodium dans le compartiment extracellulaire</a:t>
            </a:r>
            <a:r>
              <a:rPr lang="fr-FR" sz="3400" b="1" i="1" dirty="0" smtClean="0">
                <a:solidFill>
                  <a:schemeClr val="tx1"/>
                </a:solidFill>
                <a:latin typeface="Cambria" pitchFamily="18" charset="0"/>
              </a:rPr>
              <a:t> </a:t>
            </a:r>
            <a:r>
              <a:rPr lang="fr-FR" sz="3400" i="1" dirty="0" smtClean="0">
                <a:solidFill>
                  <a:schemeClr val="tx1"/>
                </a:solidFill>
                <a:latin typeface="Cambria" pitchFamily="18" charset="0"/>
              </a:rPr>
              <a:t>garde constant le volume du LEC et prévient ainsi le gonflement progressif de la cellule et son éclatement.</a:t>
            </a:r>
          </a:p>
          <a:p>
            <a:endParaRPr lang="fr-FR" sz="3400" i="1" dirty="0" smtClean="0">
              <a:solidFill>
                <a:schemeClr val="tx1"/>
              </a:solidFill>
              <a:latin typeface="Cambria" pitchFamily="18" charset="0"/>
            </a:endParaRPr>
          </a:p>
          <a:p>
            <a:r>
              <a:rPr lang="fr-FR" sz="3400" i="1" dirty="0" smtClean="0">
                <a:solidFill>
                  <a:schemeClr val="tx1"/>
                </a:solidFill>
                <a:latin typeface="Cambria" pitchFamily="18" charset="0"/>
              </a:rPr>
              <a:t>Le maintien de </a:t>
            </a:r>
            <a:r>
              <a:rPr lang="fr-FR" sz="3400" b="1" i="1" dirty="0" smtClean="0">
                <a:solidFill>
                  <a:schemeClr val="tx1"/>
                </a:solidFill>
                <a:latin typeface="Cambria" pitchFamily="18" charset="0"/>
              </a:rPr>
              <a:t>K</a:t>
            </a:r>
            <a:r>
              <a:rPr lang="fr-FR" sz="3400" b="1" i="1" baseline="30000" dirty="0" smtClean="0">
                <a:solidFill>
                  <a:schemeClr val="tx1"/>
                </a:solidFill>
                <a:latin typeface="Cambria" pitchFamily="18" charset="0"/>
              </a:rPr>
              <a:t>+</a:t>
            </a:r>
            <a:r>
              <a:rPr lang="fr-FR" sz="3400" i="1" dirty="0" smtClean="0">
                <a:solidFill>
                  <a:schemeClr val="tx1"/>
                </a:solidFill>
                <a:latin typeface="Cambria" pitchFamily="18" charset="0"/>
              </a:rPr>
              <a:t> en intracellulaire</a:t>
            </a:r>
            <a:r>
              <a:rPr lang="fr-FR" sz="3400" b="1" i="1" dirty="0" smtClean="0">
                <a:solidFill>
                  <a:schemeClr val="tx1"/>
                </a:solidFill>
                <a:latin typeface="Cambria" pitchFamily="18" charset="0"/>
              </a:rPr>
              <a:t> </a:t>
            </a:r>
            <a:r>
              <a:rPr lang="fr-FR" sz="3400" i="1" dirty="0" smtClean="0">
                <a:solidFill>
                  <a:schemeClr val="tx1"/>
                </a:solidFill>
                <a:latin typeface="Cambria" pitchFamily="18" charset="0"/>
              </a:rPr>
              <a:t>garde constant le rapport </a:t>
            </a:r>
            <a:r>
              <a:rPr lang="fr-FR" sz="3400" b="1" i="1" dirty="0" err="1" smtClean="0">
                <a:solidFill>
                  <a:schemeClr val="tx1"/>
                </a:solidFill>
                <a:latin typeface="Cambria" pitchFamily="18" charset="0"/>
              </a:rPr>
              <a:t>Ki</a:t>
            </a:r>
            <a:r>
              <a:rPr lang="fr-FR" sz="3400" b="1" i="1" dirty="0" smtClean="0">
                <a:solidFill>
                  <a:schemeClr val="tx1"/>
                </a:solidFill>
                <a:latin typeface="Cambria" pitchFamily="18" charset="0"/>
              </a:rPr>
              <a:t>/</a:t>
            </a:r>
            <a:r>
              <a:rPr lang="fr-FR" sz="3400" b="1" i="1" dirty="0" err="1" smtClean="0">
                <a:solidFill>
                  <a:schemeClr val="tx1"/>
                </a:solidFill>
                <a:latin typeface="Cambria" pitchFamily="18" charset="0"/>
              </a:rPr>
              <a:t>Ke</a:t>
            </a:r>
            <a:r>
              <a:rPr lang="fr-FR" sz="3400" i="1" dirty="0" smtClean="0">
                <a:solidFill>
                  <a:schemeClr val="tx1"/>
                </a:solidFill>
                <a:latin typeface="Cambria" pitchFamily="18" charset="0"/>
              </a:rPr>
              <a:t>. Une valeur normale de ce rapport assure un potentiel de membrane au repos autour de </a:t>
            </a:r>
            <a:r>
              <a:rPr lang="fr-FR" sz="3400" b="1" i="1" dirty="0" smtClean="0">
                <a:solidFill>
                  <a:schemeClr val="tx1"/>
                </a:solidFill>
                <a:latin typeface="Cambria" pitchFamily="18" charset="0"/>
              </a:rPr>
              <a:t>–90 mV</a:t>
            </a:r>
          </a:p>
          <a:p>
            <a:pPr>
              <a:buNone/>
            </a:pPr>
            <a:endParaRPr lang="fr-FR" sz="3400" b="1" i="1" dirty="0" smtClean="0">
              <a:solidFill>
                <a:schemeClr val="tx1"/>
              </a:solidFill>
              <a:latin typeface="Cambria" pitchFamily="18" charset="0"/>
            </a:endParaRPr>
          </a:p>
          <a:p>
            <a:endParaRPr lang="fr-FR" i="1" dirty="0">
              <a:solidFill>
                <a:schemeClr val="tx1"/>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171480" y="1714488"/>
            <a:ext cx="8686800" cy="4857762"/>
          </a:xfrm>
        </p:spPr>
        <p:txBody>
          <a:bodyPr>
            <a:noAutofit/>
          </a:bodyPr>
          <a:lstStyle/>
          <a:p>
            <a:r>
              <a:rPr lang="fr-FR" sz="2400" b="1" i="1" dirty="0" smtClean="0">
                <a:solidFill>
                  <a:schemeClr val="tx1"/>
                </a:solidFill>
                <a:latin typeface="Cambria" pitchFamily="18" charset="0"/>
              </a:rPr>
              <a:t> </a:t>
            </a:r>
            <a:r>
              <a:rPr lang="fr-FR" sz="2400" i="1" dirty="0" smtClean="0">
                <a:solidFill>
                  <a:schemeClr val="tx1"/>
                </a:solidFill>
                <a:latin typeface="Cambria" pitchFamily="18" charset="0"/>
              </a:rPr>
              <a:t>L’échangeur </a:t>
            </a:r>
            <a:r>
              <a:rPr lang="fr-FR" sz="2400" b="1" i="1" dirty="0" smtClean="0">
                <a:solidFill>
                  <a:schemeClr val="tx1"/>
                </a:solidFill>
                <a:latin typeface="Cambria" pitchFamily="18" charset="0"/>
              </a:rPr>
              <a:t>Na</a:t>
            </a:r>
            <a:r>
              <a:rPr lang="fr-FR" sz="2400" b="1" i="1" baseline="30000" dirty="0" smtClean="0">
                <a:solidFill>
                  <a:schemeClr val="tx1"/>
                </a:solidFill>
                <a:latin typeface="Cambria" pitchFamily="18" charset="0"/>
              </a:rPr>
              <a:t>+</a:t>
            </a:r>
            <a:r>
              <a:rPr lang="fr-FR" sz="2400" b="1" i="1" dirty="0" smtClean="0">
                <a:solidFill>
                  <a:schemeClr val="tx1"/>
                </a:solidFill>
                <a:latin typeface="Cambria" pitchFamily="18" charset="0"/>
              </a:rPr>
              <a:t>-H</a:t>
            </a:r>
            <a:r>
              <a:rPr lang="fr-FR" sz="2400" b="1" i="1" baseline="30000" dirty="0" smtClean="0">
                <a:solidFill>
                  <a:schemeClr val="tx1"/>
                </a:solidFill>
                <a:latin typeface="Cambria" pitchFamily="18" charset="0"/>
              </a:rPr>
              <a:t>+</a:t>
            </a:r>
            <a:r>
              <a:rPr lang="fr-FR" sz="2400" i="1" dirty="0" smtClean="0">
                <a:solidFill>
                  <a:schemeClr val="tx1"/>
                </a:solidFill>
                <a:latin typeface="Cambria" pitchFamily="18" charset="0"/>
              </a:rPr>
              <a:t> joue un rôle important dans le maintien du volume et du pH des liquides extracellulaire et intracellulaire.</a:t>
            </a:r>
          </a:p>
          <a:p>
            <a:endParaRPr lang="fr-FR" sz="2400" i="1" dirty="0" smtClean="0">
              <a:solidFill>
                <a:schemeClr val="tx1"/>
              </a:solidFill>
              <a:latin typeface="Cambria" pitchFamily="18" charset="0"/>
            </a:endParaRPr>
          </a:p>
          <a:p>
            <a:r>
              <a:rPr lang="fr-FR" sz="2400" b="1" i="1" dirty="0" smtClean="0">
                <a:solidFill>
                  <a:schemeClr val="tx1"/>
                </a:solidFill>
                <a:latin typeface="Cambria" pitchFamily="18" charset="0"/>
              </a:rPr>
              <a:t> </a:t>
            </a:r>
            <a:r>
              <a:rPr lang="fr-FR" sz="2400" b="1" i="1" dirty="0" smtClean="0">
                <a:solidFill>
                  <a:schemeClr val="tx2">
                    <a:lumMod val="75000"/>
                  </a:schemeClr>
                </a:solidFill>
                <a:latin typeface="Cambria" pitchFamily="18" charset="0"/>
              </a:rPr>
              <a:t>[H+] du LEC : acidose métabolique</a:t>
            </a:r>
          </a:p>
          <a:p>
            <a:pPr lvl="1">
              <a:buNone/>
            </a:pPr>
            <a:r>
              <a:rPr lang="fr-FR" sz="2400" i="1" dirty="0" smtClean="0">
                <a:solidFill>
                  <a:schemeClr val="tx1"/>
                </a:solidFill>
                <a:latin typeface="Cambria" pitchFamily="18" charset="0"/>
              </a:rPr>
              <a:t>H</a:t>
            </a:r>
            <a:r>
              <a:rPr lang="fr-FR" sz="2400" i="1" baseline="30000" dirty="0" smtClean="0">
                <a:solidFill>
                  <a:schemeClr val="tx1"/>
                </a:solidFill>
                <a:latin typeface="Cambria" pitchFamily="18" charset="0"/>
              </a:rPr>
              <a:t>+</a:t>
            </a:r>
            <a:r>
              <a:rPr lang="fr-FR" sz="2400" i="1" dirty="0" smtClean="0">
                <a:solidFill>
                  <a:schemeClr val="tx1"/>
                </a:solidFill>
                <a:latin typeface="Cambria" pitchFamily="18" charset="0"/>
              </a:rPr>
              <a:t> entre dans les cellules en échange avec Na+ ou K+</a:t>
            </a:r>
          </a:p>
          <a:p>
            <a:pPr lvl="1">
              <a:buNone/>
            </a:pPr>
            <a:r>
              <a:rPr lang="fr-FR" sz="2400" i="1" dirty="0" smtClean="0">
                <a:solidFill>
                  <a:schemeClr val="tx1"/>
                </a:solidFill>
                <a:latin typeface="Cambria" pitchFamily="18" charset="0"/>
              </a:rPr>
              <a:t>Effet de la sortie de Na+ : négligeable</a:t>
            </a:r>
          </a:p>
          <a:p>
            <a:pPr lvl="1">
              <a:buNone/>
            </a:pPr>
            <a:r>
              <a:rPr lang="fr-FR" sz="2400" i="1" dirty="0" smtClean="0">
                <a:solidFill>
                  <a:schemeClr val="tx1"/>
                </a:solidFill>
                <a:latin typeface="Cambria" pitchFamily="18" charset="0"/>
              </a:rPr>
              <a:t>Effet de la sortie de K+ : </a:t>
            </a:r>
            <a:r>
              <a:rPr lang="fr-FR" sz="2400" b="1" i="1" dirty="0" smtClean="0">
                <a:solidFill>
                  <a:schemeClr val="tx1"/>
                </a:solidFill>
                <a:latin typeface="Cambria" pitchFamily="18" charset="0"/>
              </a:rPr>
              <a:t>hyperkaliémie</a:t>
            </a:r>
          </a:p>
          <a:p>
            <a:r>
              <a:rPr lang="fr-FR" sz="2400" b="1" i="1" dirty="0" smtClean="0">
                <a:solidFill>
                  <a:schemeClr val="tx2">
                    <a:lumMod val="75000"/>
                  </a:schemeClr>
                </a:solidFill>
                <a:latin typeface="Cambria" pitchFamily="18" charset="0"/>
              </a:rPr>
              <a:t> [H+] du LEC : alcalose métabolique</a:t>
            </a:r>
          </a:p>
          <a:p>
            <a:pPr lvl="1">
              <a:buNone/>
            </a:pPr>
            <a:r>
              <a:rPr lang="fr-FR" sz="2400" i="1" dirty="0" smtClean="0">
                <a:solidFill>
                  <a:schemeClr val="tx1"/>
                </a:solidFill>
                <a:latin typeface="Cambria" pitchFamily="18" charset="0"/>
              </a:rPr>
              <a:t>H</a:t>
            </a:r>
            <a:r>
              <a:rPr lang="fr-FR" sz="2400" i="1" baseline="30000" dirty="0" smtClean="0">
                <a:solidFill>
                  <a:schemeClr val="tx1"/>
                </a:solidFill>
                <a:latin typeface="Cambria" pitchFamily="18" charset="0"/>
              </a:rPr>
              <a:t>+</a:t>
            </a:r>
            <a:r>
              <a:rPr lang="fr-FR" sz="2400" i="1" dirty="0" smtClean="0">
                <a:solidFill>
                  <a:schemeClr val="tx1"/>
                </a:solidFill>
                <a:latin typeface="Cambria" pitchFamily="18" charset="0"/>
              </a:rPr>
              <a:t> sort des cellules en échange avec Na+ et K+</a:t>
            </a:r>
          </a:p>
          <a:p>
            <a:pPr lvl="1">
              <a:buNone/>
            </a:pPr>
            <a:r>
              <a:rPr lang="fr-FR" sz="2400" i="1" dirty="0" smtClean="0">
                <a:solidFill>
                  <a:schemeClr val="tx1"/>
                </a:solidFill>
                <a:latin typeface="Cambria" pitchFamily="18" charset="0"/>
              </a:rPr>
              <a:t>Effet de l’entrée de Na+ : négligeable</a:t>
            </a:r>
          </a:p>
          <a:p>
            <a:pPr lvl="1">
              <a:buNone/>
            </a:pPr>
            <a:r>
              <a:rPr lang="fr-FR" sz="2400" i="1" dirty="0" smtClean="0">
                <a:solidFill>
                  <a:schemeClr val="tx1"/>
                </a:solidFill>
                <a:latin typeface="Cambria" pitchFamily="18" charset="0"/>
              </a:rPr>
              <a:t>Effet de l’entrée de K+ : </a:t>
            </a:r>
            <a:r>
              <a:rPr lang="fr-FR" sz="2400" b="1" i="1" dirty="0" smtClean="0">
                <a:solidFill>
                  <a:schemeClr val="tx1"/>
                </a:solidFill>
                <a:latin typeface="Cambria" pitchFamily="18" charset="0"/>
              </a:rPr>
              <a:t>hypokaliémie</a:t>
            </a:r>
            <a:endParaRPr lang="fr-FR" sz="2400" i="1" dirty="0">
              <a:solidFill>
                <a:schemeClr val="tx1"/>
              </a:solidFill>
              <a:latin typeface="Cambria" pitchFamily="18" charset="0"/>
            </a:endParaRPr>
          </a:p>
        </p:txBody>
      </p:sp>
      <p:sp>
        <p:nvSpPr>
          <p:cNvPr id="10" name="Titre 1"/>
          <p:cNvSpPr>
            <a:spLocks noGrp="1"/>
          </p:cNvSpPr>
          <p:nvPr>
            <p:ph type="title" idx="4294967295"/>
          </p:nvPr>
        </p:nvSpPr>
        <p:spPr>
          <a:xfrm>
            <a:off x="242918" y="0"/>
            <a:ext cx="8686800" cy="1714500"/>
          </a:xfrm>
        </p:spPr>
        <p:txBody>
          <a:bodyPr>
            <a:normAutofit fontScale="90000"/>
          </a:bodyPr>
          <a:lstStyle/>
          <a:p>
            <a:pPr algn="ctr"/>
            <a:r>
              <a:rPr lang="fr-FR" b="1" i="1" dirty="0" smtClean="0">
                <a:solidFill>
                  <a:schemeClr val="accent4">
                    <a:lumMod val="20000"/>
                    <a:lumOff val="80000"/>
                  </a:schemeClr>
                </a:solidFill>
                <a:latin typeface="Cambria" pitchFamily="18" charset="0"/>
              </a:rPr>
              <a:t>ECHANGES ENTRE LES COMPATIMENTS</a:t>
            </a:r>
            <a:br>
              <a:rPr lang="fr-FR" b="1" i="1" dirty="0" smtClean="0">
                <a:solidFill>
                  <a:schemeClr val="accent4">
                    <a:lumMod val="20000"/>
                    <a:lumOff val="80000"/>
                  </a:schemeClr>
                </a:solidFill>
                <a:latin typeface="Cambria" pitchFamily="18" charset="0"/>
              </a:rPr>
            </a:br>
            <a:r>
              <a:rPr lang="fr-FR" b="1" i="1" dirty="0" smtClean="0">
                <a:solidFill>
                  <a:schemeClr val="accent4">
                    <a:lumMod val="20000"/>
                    <a:lumOff val="80000"/>
                  </a:schemeClr>
                </a:solidFill>
                <a:latin typeface="Cambria" pitchFamily="18" charset="0"/>
              </a:rPr>
              <a:t>EXTRA- ET INTRACELLULAIRE </a:t>
            </a:r>
            <a:r>
              <a:rPr lang="fr-FR" b="1" dirty="0" smtClean="0">
                <a:solidFill>
                  <a:schemeClr val="tx1"/>
                </a:solidFill>
                <a:latin typeface="Cambria" pitchFamily="18" charset="0"/>
              </a:rPr>
              <a:t/>
            </a:r>
            <a:br>
              <a:rPr lang="fr-FR" b="1" dirty="0" smtClean="0">
                <a:solidFill>
                  <a:schemeClr val="tx1"/>
                </a:solidFill>
                <a:latin typeface="Cambria" pitchFamily="18" charset="0"/>
              </a:rPr>
            </a:br>
            <a:r>
              <a:rPr lang="fr-FR" b="1" i="1" dirty="0" smtClean="0">
                <a:solidFill>
                  <a:schemeClr val="accent2">
                    <a:lumMod val="60000"/>
                    <a:lumOff val="40000"/>
                  </a:schemeClr>
                </a:solidFill>
                <a:latin typeface="Cambria" pitchFamily="18" charset="0"/>
              </a:rPr>
              <a:t>ECHANGES D’IONS </a:t>
            </a:r>
            <a:endParaRPr lang="fr-FR" b="1" i="1" dirty="0">
              <a:solidFill>
                <a:schemeClr val="accent2">
                  <a:lumMod val="60000"/>
                  <a:lumOff val="40000"/>
                </a:schemeClr>
              </a:solidFill>
              <a:latin typeface="Cambria" pitchFamily="18" charset="0"/>
            </a:endParaRPr>
          </a:p>
        </p:txBody>
      </p:sp>
      <p:cxnSp>
        <p:nvCxnSpPr>
          <p:cNvPr id="6" name="Connecteur droit avec flèche 5"/>
          <p:cNvCxnSpPr/>
          <p:nvPr/>
        </p:nvCxnSpPr>
        <p:spPr>
          <a:xfrm rot="5400000">
            <a:off x="286514" y="4928404"/>
            <a:ext cx="571504" cy="1588"/>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rot="5400000" flipH="1" flipV="1">
            <a:off x="402401" y="3169443"/>
            <a:ext cx="490542" cy="9524"/>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linds(horizontal)">
                                      <p:cBhvr>
                                        <p:cTn id="26" dur="500"/>
                                        <p:tgtEl>
                                          <p:spTgt spid="3">
                                            <p:txEl>
                                              <p:pRg st="6" end="6"/>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blinds(horizontal)">
                                      <p:cBhvr>
                                        <p:cTn id="29" dur="500"/>
                                        <p:tgtEl>
                                          <p:spTgt spid="3">
                                            <p:txEl>
                                              <p:pRg st="7" end="7"/>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linds(horizontal)">
                                      <p:cBhvr>
                                        <p:cTn id="32" dur="500"/>
                                        <p:tgtEl>
                                          <p:spTgt spid="3">
                                            <p:txEl>
                                              <p:pRg st="8" end="8"/>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blinds(horizontal)">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85786" y="1714488"/>
            <a:ext cx="7643866" cy="2800767"/>
          </a:xfrm>
          <a:prstGeom prst="rect">
            <a:avLst/>
          </a:prstGeom>
          <a:noFill/>
          <a:ln w="38100">
            <a:solidFill>
              <a:schemeClr val="accent2"/>
            </a:solidFill>
          </a:ln>
        </p:spPr>
        <p:txBody>
          <a:bodyPr wrap="square" rtlCol="0">
            <a:spAutoFit/>
          </a:bodyPr>
          <a:lstStyle/>
          <a:p>
            <a:pPr algn="ctr"/>
            <a:r>
              <a:rPr lang="fr-FR" sz="4400" b="1" i="1" dirty="0" smtClean="0">
                <a:solidFill>
                  <a:schemeClr val="accent4">
                    <a:lumMod val="20000"/>
                    <a:lumOff val="80000"/>
                  </a:schemeClr>
                </a:solidFill>
                <a:latin typeface="Cambria" pitchFamily="18" charset="0"/>
              </a:rPr>
              <a:t>ECHANGES ENTRE LES COMPARTIMENTS PLASMATIQUE &amp; INTERSTITIEL</a:t>
            </a:r>
            <a:endParaRPr lang="fr-FR" sz="4400" i="1" dirty="0">
              <a:solidFill>
                <a:schemeClr val="accent4">
                  <a:lumMod val="20000"/>
                  <a:lumOff val="80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85720" y="214290"/>
            <a:ext cx="8686800" cy="1285875"/>
          </a:xfrm>
        </p:spPr>
        <p:txBody>
          <a:bodyPr>
            <a:normAutofit fontScale="90000"/>
          </a:bodyPr>
          <a:lstStyle/>
          <a:p>
            <a:pPr algn="ctr"/>
            <a:r>
              <a:rPr lang="fr-FR" b="1" i="1" dirty="0" smtClean="0">
                <a:solidFill>
                  <a:schemeClr val="accent4">
                    <a:lumMod val="20000"/>
                    <a:lumOff val="80000"/>
                  </a:schemeClr>
                </a:solidFill>
                <a:latin typeface="Cambria" pitchFamily="18" charset="0"/>
              </a:rPr>
              <a:t>ECHANGES ENTRE LES COMPARTIMENTS</a:t>
            </a:r>
            <a:br>
              <a:rPr lang="fr-FR" b="1" i="1" dirty="0" smtClean="0">
                <a:solidFill>
                  <a:schemeClr val="accent4">
                    <a:lumMod val="20000"/>
                    <a:lumOff val="80000"/>
                  </a:schemeClr>
                </a:solidFill>
                <a:latin typeface="Cambria" pitchFamily="18" charset="0"/>
              </a:rPr>
            </a:br>
            <a:r>
              <a:rPr lang="fr-FR" b="1" i="1" dirty="0" smtClean="0">
                <a:solidFill>
                  <a:schemeClr val="accent4">
                    <a:lumMod val="20000"/>
                    <a:lumOff val="80000"/>
                  </a:schemeClr>
                </a:solidFill>
                <a:latin typeface="Cambria" pitchFamily="18" charset="0"/>
              </a:rPr>
              <a:t>PLASMATIQUE ET INTERSTITIEL</a:t>
            </a:r>
            <a:endParaRPr lang="fr-FR" b="1" i="1" dirty="0">
              <a:solidFill>
                <a:schemeClr val="accent4">
                  <a:lumMod val="20000"/>
                  <a:lumOff val="80000"/>
                </a:schemeClr>
              </a:solidFill>
              <a:latin typeface="Cambria" pitchFamily="18" charset="0"/>
            </a:endParaRPr>
          </a:p>
        </p:txBody>
      </p:sp>
      <p:sp>
        <p:nvSpPr>
          <p:cNvPr id="3" name="Espace réservé du contenu 2"/>
          <p:cNvSpPr>
            <a:spLocks noGrp="1"/>
          </p:cNvSpPr>
          <p:nvPr>
            <p:ph idx="4294967295"/>
          </p:nvPr>
        </p:nvSpPr>
        <p:spPr>
          <a:xfrm>
            <a:off x="214282" y="1785926"/>
            <a:ext cx="8715404" cy="4570424"/>
          </a:xfrm>
        </p:spPr>
        <p:txBody>
          <a:bodyPr>
            <a:normAutofit/>
          </a:bodyPr>
          <a:lstStyle/>
          <a:p>
            <a:r>
              <a:rPr lang="fr-FR" sz="2800" i="1" dirty="0" smtClean="0">
                <a:solidFill>
                  <a:schemeClr val="tx1"/>
                </a:solidFill>
                <a:latin typeface="Cambria" pitchFamily="18" charset="0"/>
              </a:rPr>
              <a:t>Se font à travers la paroi capillaire</a:t>
            </a:r>
          </a:p>
          <a:p>
            <a:pPr lvl="1"/>
            <a:r>
              <a:rPr lang="fr-FR" i="1" dirty="0" smtClean="0">
                <a:solidFill>
                  <a:schemeClr val="tx1"/>
                </a:solidFill>
                <a:latin typeface="Cambria" pitchFamily="18" charset="0"/>
              </a:rPr>
              <a:t>Perméable à l’eau et aux électrolytes</a:t>
            </a:r>
          </a:p>
          <a:p>
            <a:pPr lvl="1"/>
            <a:r>
              <a:rPr lang="fr-FR" i="1" dirty="0" smtClean="0">
                <a:solidFill>
                  <a:schemeClr val="tx1"/>
                </a:solidFill>
                <a:latin typeface="Cambria" pitchFamily="18" charset="0"/>
              </a:rPr>
              <a:t>Imperméable aux protéines </a:t>
            </a:r>
          </a:p>
          <a:p>
            <a:r>
              <a:rPr lang="fr-FR" sz="2800" i="1" dirty="0" smtClean="0">
                <a:solidFill>
                  <a:schemeClr val="tx1"/>
                </a:solidFill>
                <a:latin typeface="Cambria" pitchFamily="18" charset="0"/>
              </a:rPr>
              <a:t>Echanges de gaz, de nutriments et de déchets par diffusion</a:t>
            </a:r>
          </a:p>
          <a:p>
            <a:r>
              <a:rPr lang="fr-FR" sz="2800" i="1" dirty="0" smtClean="0">
                <a:solidFill>
                  <a:schemeClr val="tx1"/>
                </a:solidFill>
                <a:latin typeface="Cambria" pitchFamily="18" charset="0"/>
              </a:rPr>
              <a:t>Echanges liquidiens par </a:t>
            </a:r>
            <a:r>
              <a:rPr lang="fr-FR" sz="2800" b="1" i="1" dirty="0" smtClean="0">
                <a:solidFill>
                  <a:schemeClr val="tx1"/>
                </a:solidFill>
                <a:latin typeface="Cambria" pitchFamily="18" charset="0"/>
              </a:rPr>
              <a:t>filtration</a:t>
            </a:r>
            <a:r>
              <a:rPr lang="fr-FR" sz="2800" i="1" dirty="0" smtClean="0">
                <a:solidFill>
                  <a:schemeClr val="tx1"/>
                </a:solidFill>
                <a:latin typeface="Cambria" pitchFamily="18" charset="0"/>
              </a:rPr>
              <a:t> suivant les gradients de pressions </a:t>
            </a:r>
            <a:r>
              <a:rPr lang="fr-FR" sz="2800" b="1" i="1" dirty="0" smtClean="0">
                <a:solidFill>
                  <a:schemeClr val="tx1"/>
                </a:solidFill>
                <a:latin typeface="Cambria" pitchFamily="18" charset="0"/>
              </a:rPr>
              <a:t>hydrostatique</a:t>
            </a:r>
            <a:r>
              <a:rPr lang="fr-FR" sz="2800" i="1" dirty="0" smtClean="0">
                <a:solidFill>
                  <a:schemeClr val="tx1"/>
                </a:solidFill>
                <a:latin typeface="Cambria" pitchFamily="18" charset="0"/>
              </a:rPr>
              <a:t> et </a:t>
            </a:r>
            <a:r>
              <a:rPr lang="fr-FR" sz="2800" b="1" i="1" dirty="0" smtClean="0">
                <a:solidFill>
                  <a:schemeClr val="tx1"/>
                </a:solidFill>
                <a:latin typeface="Cambria" pitchFamily="18" charset="0"/>
              </a:rPr>
              <a:t>oncotique</a:t>
            </a:r>
            <a:r>
              <a:rPr lang="fr-FR" sz="2800" i="1" dirty="0" smtClean="0">
                <a:solidFill>
                  <a:schemeClr val="tx1"/>
                </a:solidFill>
                <a:latin typeface="Cambria" pitchFamily="18" charset="0"/>
              </a:rPr>
              <a:t>:</a:t>
            </a:r>
          </a:p>
          <a:p>
            <a:pPr algn="ctr">
              <a:buNone/>
            </a:pPr>
            <a:r>
              <a:rPr lang="fr-FR" sz="2800" i="1" dirty="0" smtClean="0">
                <a:solidFill>
                  <a:schemeClr val="tx1"/>
                </a:solidFill>
                <a:latin typeface="Cambria" pitchFamily="18" charset="0"/>
              </a:rPr>
              <a:t> </a:t>
            </a:r>
            <a:r>
              <a:rPr lang="fr-FR" sz="3600" b="1" i="1" dirty="0" smtClean="0">
                <a:solidFill>
                  <a:schemeClr val="accent2">
                    <a:lumMod val="60000"/>
                    <a:lumOff val="40000"/>
                  </a:schemeClr>
                </a:solidFill>
                <a:latin typeface="Cambria" pitchFamily="18" charset="0"/>
              </a:rPr>
              <a:t>Forces de </a:t>
            </a:r>
            <a:r>
              <a:rPr lang="fr-FR" sz="3600" b="1" i="1" dirty="0" err="1" smtClean="0">
                <a:solidFill>
                  <a:schemeClr val="accent2">
                    <a:lumMod val="60000"/>
                    <a:lumOff val="40000"/>
                  </a:schemeClr>
                </a:solidFill>
                <a:latin typeface="Cambria" pitchFamily="18" charset="0"/>
              </a:rPr>
              <a:t>Starling</a:t>
            </a:r>
            <a:endParaRPr lang="fr-FR" sz="3600" b="1" i="1" dirty="0">
              <a:solidFill>
                <a:schemeClr val="accent2">
                  <a:lumMod val="60000"/>
                  <a:lumOff val="40000"/>
                </a:schemeClr>
              </a:solidFill>
              <a:latin typeface="Cambria" pitchFamily="18" charset="0"/>
            </a:endParaRPr>
          </a:p>
        </p:txBody>
      </p:sp>
      <p:pic>
        <p:nvPicPr>
          <p:cNvPr id="2051" name="Picture 3" descr="C:\Users\Toshiba\Desktop\Ernest_Starling_portrait.jpg"/>
          <p:cNvPicPr>
            <a:picLocks noChangeAspect="1" noChangeArrowheads="1"/>
          </p:cNvPicPr>
          <p:nvPr/>
        </p:nvPicPr>
        <p:blipFill>
          <a:blip r:embed="rId2"/>
          <a:srcRect/>
          <a:stretch>
            <a:fillRect/>
          </a:stretch>
        </p:blipFill>
        <p:spPr bwMode="auto">
          <a:xfrm>
            <a:off x="3131840" y="1700808"/>
            <a:ext cx="2571767" cy="341524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up)">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up)">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051"/>
                                        </p:tgtEl>
                                        <p:attrNameLst>
                                          <p:attrName>style.visibility</p:attrName>
                                        </p:attrNameLst>
                                      </p:cBhvr>
                                      <p:to>
                                        <p:strVal val="visible"/>
                                      </p:to>
                                    </p:set>
                                    <p:animEffect transition="in" filter="fade">
                                      <p:cBhvr>
                                        <p:cTn id="34"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357158" y="214290"/>
            <a:ext cx="8343904" cy="1285884"/>
          </a:xfrm>
        </p:spPr>
        <p:txBody>
          <a:bodyPr>
            <a:normAutofit fontScale="90000"/>
          </a:bodyPr>
          <a:lstStyle/>
          <a:p>
            <a:pPr algn="ctr"/>
            <a:r>
              <a:rPr lang="fr-FR" b="1" i="1" dirty="0" smtClean="0">
                <a:solidFill>
                  <a:schemeClr val="accent4">
                    <a:lumMod val="20000"/>
                    <a:lumOff val="80000"/>
                  </a:schemeClr>
                </a:solidFill>
                <a:latin typeface="Cambria" pitchFamily="18" charset="0"/>
              </a:rPr>
              <a:t>ECHANGES ENTRE LES COMPARTIMENTS</a:t>
            </a:r>
            <a:br>
              <a:rPr lang="fr-FR" b="1" i="1" dirty="0" smtClean="0">
                <a:solidFill>
                  <a:schemeClr val="accent4">
                    <a:lumMod val="20000"/>
                    <a:lumOff val="80000"/>
                  </a:schemeClr>
                </a:solidFill>
                <a:latin typeface="Cambria" pitchFamily="18" charset="0"/>
              </a:rPr>
            </a:br>
            <a:r>
              <a:rPr lang="fr-FR" b="1" i="1" dirty="0" smtClean="0">
                <a:solidFill>
                  <a:schemeClr val="accent4">
                    <a:lumMod val="20000"/>
                    <a:lumOff val="80000"/>
                  </a:schemeClr>
                </a:solidFill>
                <a:latin typeface="Cambria" pitchFamily="18" charset="0"/>
              </a:rPr>
              <a:t>PLASMATIQUE ET INTERSTITIEL</a:t>
            </a:r>
            <a:endParaRPr lang="fr-FR" i="1" dirty="0">
              <a:solidFill>
                <a:schemeClr val="accent4">
                  <a:lumMod val="20000"/>
                  <a:lumOff val="80000"/>
                </a:schemeClr>
              </a:solidFill>
            </a:endParaRPr>
          </a:p>
        </p:txBody>
      </p:sp>
      <p:sp>
        <p:nvSpPr>
          <p:cNvPr id="3" name="Espace réservé du contenu 2"/>
          <p:cNvSpPr>
            <a:spLocks noGrp="1"/>
          </p:cNvSpPr>
          <p:nvPr>
            <p:ph idx="4294967295"/>
          </p:nvPr>
        </p:nvSpPr>
        <p:spPr>
          <a:xfrm>
            <a:off x="142844" y="2214554"/>
            <a:ext cx="8858280" cy="4357718"/>
          </a:xfrm>
        </p:spPr>
        <p:txBody>
          <a:bodyPr>
            <a:normAutofit fontScale="32500" lnSpcReduction="20000"/>
          </a:bodyPr>
          <a:lstStyle/>
          <a:p>
            <a:pPr lvl="0"/>
            <a:endParaRPr lang="fr-FR" dirty="0" smtClean="0"/>
          </a:p>
          <a:p>
            <a:pPr>
              <a:buNone/>
            </a:pPr>
            <a:endParaRPr lang="fr-FR" sz="5100" b="1" dirty="0" smtClean="0"/>
          </a:p>
          <a:p>
            <a:r>
              <a:rPr lang="fr-FR" sz="8000" b="1" i="1" dirty="0" smtClean="0">
                <a:solidFill>
                  <a:schemeClr val="tx1"/>
                </a:solidFill>
                <a:latin typeface="Cambria" pitchFamily="18" charset="0"/>
              </a:rPr>
              <a:t>Kf</a:t>
            </a:r>
            <a:r>
              <a:rPr lang="fr-FR" sz="8000" i="1" dirty="0" smtClean="0">
                <a:solidFill>
                  <a:schemeClr val="tx1"/>
                </a:solidFill>
                <a:latin typeface="Cambria" pitchFamily="18" charset="0"/>
              </a:rPr>
              <a:t>: coefficient de filtration: C’est la perméabilité à l’eau de la paroi capillaire </a:t>
            </a:r>
          </a:p>
          <a:p>
            <a:r>
              <a:rPr lang="fr-FR" sz="8000" b="1" i="1" dirty="0" smtClean="0">
                <a:solidFill>
                  <a:schemeClr val="tx1"/>
                </a:solidFill>
                <a:latin typeface="Cambria" pitchFamily="18" charset="0"/>
              </a:rPr>
              <a:t>Pc:</a:t>
            </a:r>
            <a:r>
              <a:rPr lang="fr-FR" sz="8000" i="1" dirty="0" smtClean="0">
                <a:solidFill>
                  <a:schemeClr val="tx1"/>
                </a:solidFill>
                <a:latin typeface="Cambria" pitchFamily="18" charset="0"/>
              </a:rPr>
              <a:t> pression hydrostatique capillaire</a:t>
            </a:r>
          </a:p>
          <a:p>
            <a:r>
              <a:rPr lang="fr-FR" sz="8000" b="1" i="1" dirty="0" smtClean="0">
                <a:solidFill>
                  <a:schemeClr val="tx1"/>
                </a:solidFill>
                <a:latin typeface="Cambria" pitchFamily="18" charset="0"/>
              </a:rPr>
              <a:t>PI</a:t>
            </a:r>
            <a:r>
              <a:rPr lang="fr-FR" sz="8000" i="1" dirty="0" smtClean="0">
                <a:solidFill>
                  <a:schemeClr val="tx1"/>
                </a:solidFill>
                <a:latin typeface="Cambria" pitchFamily="18" charset="0"/>
              </a:rPr>
              <a:t>: pression hydrostatique interstitielle</a:t>
            </a:r>
          </a:p>
          <a:p>
            <a:r>
              <a:rPr lang="fr-FR" sz="8000" b="1" i="1" dirty="0" smtClean="0">
                <a:solidFill>
                  <a:schemeClr val="tx1"/>
                </a:solidFill>
                <a:latin typeface="Cambria" pitchFamily="18" charset="0"/>
              </a:rPr>
              <a:t>π</a:t>
            </a:r>
            <a:r>
              <a:rPr lang="en-US" sz="8000" b="1" i="1" baseline="-25000" dirty="0" smtClean="0">
                <a:solidFill>
                  <a:schemeClr val="tx1"/>
                </a:solidFill>
                <a:latin typeface="Cambria" pitchFamily="18" charset="0"/>
              </a:rPr>
              <a:t>C</a:t>
            </a:r>
            <a:r>
              <a:rPr lang="en-US" sz="8000" b="1" i="1" dirty="0" smtClean="0">
                <a:solidFill>
                  <a:schemeClr val="tx1"/>
                </a:solidFill>
                <a:latin typeface="Cambria" pitchFamily="18" charset="0"/>
              </a:rPr>
              <a:t> </a:t>
            </a:r>
            <a:r>
              <a:rPr lang="fr-FR" sz="8000" i="1" dirty="0" smtClean="0">
                <a:solidFill>
                  <a:schemeClr val="tx1"/>
                </a:solidFill>
                <a:latin typeface="Cambria" pitchFamily="18" charset="0"/>
              </a:rPr>
              <a:t>pression oncotique capillaire</a:t>
            </a:r>
          </a:p>
          <a:p>
            <a:r>
              <a:rPr lang="fr-FR" sz="8000" b="1" i="1" dirty="0" smtClean="0">
                <a:solidFill>
                  <a:schemeClr val="tx1"/>
                </a:solidFill>
                <a:latin typeface="Cambria" pitchFamily="18" charset="0"/>
              </a:rPr>
              <a:t>π</a:t>
            </a:r>
            <a:r>
              <a:rPr lang="en-US" sz="8000" b="1" i="1" baseline="-25000" dirty="0" smtClean="0">
                <a:solidFill>
                  <a:schemeClr val="tx1"/>
                </a:solidFill>
                <a:latin typeface="Cambria" pitchFamily="18" charset="0"/>
              </a:rPr>
              <a:t>I  </a:t>
            </a:r>
            <a:r>
              <a:rPr lang="fr-FR" sz="8000" i="1" dirty="0" smtClean="0">
                <a:solidFill>
                  <a:schemeClr val="tx1"/>
                </a:solidFill>
                <a:latin typeface="Cambria" pitchFamily="18" charset="0"/>
              </a:rPr>
              <a:t>Pression oncotique interstitielle</a:t>
            </a:r>
          </a:p>
          <a:p>
            <a:endParaRPr lang="fr-FR" sz="8000" i="1" dirty="0" smtClean="0">
              <a:solidFill>
                <a:schemeClr val="tx1"/>
              </a:solidFill>
              <a:latin typeface="Cambria" pitchFamily="18" charset="0"/>
            </a:endParaRPr>
          </a:p>
          <a:p>
            <a:pPr lvl="0" algn="ctr">
              <a:buNone/>
            </a:pPr>
            <a:r>
              <a:rPr lang="fr-FR" sz="8000" b="1" i="1" dirty="0" smtClean="0">
                <a:solidFill>
                  <a:schemeClr val="tx1"/>
                </a:solidFill>
                <a:latin typeface="Cambria" pitchFamily="18" charset="0"/>
              </a:rPr>
              <a:t>PNF</a:t>
            </a:r>
            <a:r>
              <a:rPr lang="fr-FR" sz="8000" i="1" dirty="0" smtClean="0">
                <a:solidFill>
                  <a:schemeClr val="tx1"/>
                </a:solidFill>
                <a:latin typeface="Cambria" pitchFamily="18" charset="0"/>
              </a:rPr>
              <a:t> positive                  </a:t>
            </a:r>
            <a:r>
              <a:rPr lang="fr-FR" sz="8000" b="1" i="1" dirty="0" smtClean="0">
                <a:solidFill>
                  <a:schemeClr val="tx1"/>
                </a:solidFill>
                <a:latin typeface="Cambria" pitchFamily="18" charset="0"/>
              </a:rPr>
              <a:t>Filtration</a:t>
            </a:r>
          </a:p>
          <a:p>
            <a:pPr lvl="0" algn="ctr">
              <a:buNone/>
            </a:pPr>
            <a:r>
              <a:rPr lang="fr-FR" sz="8000" b="1" i="1" dirty="0" smtClean="0">
                <a:solidFill>
                  <a:schemeClr val="tx1"/>
                </a:solidFill>
                <a:latin typeface="Cambria" pitchFamily="18" charset="0"/>
              </a:rPr>
              <a:t>PNF</a:t>
            </a:r>
            <a:r>
              <a:rPr lang="fr-FR" sz="8000" i="1" dirty="0" smtClean="0">
                <a:solidFill>
                  <a:schemeClr val="tx1"/>
                </a:solidFill>
                <a:latin typeface="Cambria" pitchFamily="18" charset="0"/>
              </a:rPr>
              <a:t> négative                </a:t>
            </a:r>
            <a:r>
              <a:rPr lang="fr-FR" sz="8000" b="1" i="1" dirty="0" smtClean="0">
                <a:solidFill>
                  <a:schemeClr val="tx1"/>
                </a:solidFill>
                <a:latin typeface="Cambria" pitchFamily="18" charset="0"/>
              </a:rPr>
              <a:t>Absorption</a:t>
            </a:r>
          </a:p>
          <a:p>
            <a:endParaRPr lang="fr-FR" sz="8000" dirty="0"/>
          </a:p>
        </p:txBody>
      </p:sp>
      <p:sp>
        <p:nvSpPr>
          <p:cNvPr id="4" name="Rectangle à coins arrondis 3"/>
          <p:cNvSpPr/>
          <p:nvPr/>
        </p:nvSpPr>
        <p:spPr>
          <a:xfrm>
            <a:off x="2071670" y="1643050"/>
            <a:ext cx="4786346" cy="785818"/>
          </a:xfrm>
          <a:prstGeom prst="roundRect">
            <a:avLst/>
          </a:prstGeom>
          <a:solidFill>
            <a:schemeClr val="accent2">
              <a:lumMod val="20000"/>
              <a:lumOff val="80000"/>
            </a:schemeClr>
          </a:solidFill>
          <a:ln>
            <a:solidFill>
              <a:schemeClr val="accent2"/>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400" b="1" i="1" dirty="0" smtClean="0">
              <a:solidFill>
                <a:schemeClr val="tx1"/>
              </a:solidFill>
              <a:latin typeface="Cambria" pitchFamily="18" charset="0"/>
            </a:endParaRPr>
          </a:p>
          <a:p>
            <a:pPr algn="ctr"/>
            <a:r>
              <a:rPr lang="en-US" sz="2800" b="1" i="1" dirty="0" smtClean="0">
                <a:solidFill>
                  <a:schemeClr val="bg1"/>
                </a:solidFill>
                <a:latin typeface="Cambria" pitchFamily="18" charset="0"/>
              </a:rPr>
              <a:t>PNF = </a:t>
            </a:r>
            <a:r>
              <a:rPr lang="en-US" sz="2800" b="1" i="1" dirty="0" err="1" smtClean="0">
                <a:solidFill>
                  <a:schemeClr val="bg1"/>
                </a:solidFill>
                <a:latin typeface="Cambria" pitchFamily="18" charset="0"/>
              </a:rPr>
              <a:t>K</a:t>
            </a:r>
            <a:r>
              <a:rPr lang="en-US" sz="2800" b="1" i="1" baseline="-25000" dirty="0" err="1" smtClean="0">
                <a:solidFill>
                  <a:schemeClr val="bg1"/>
                </a:solidFill>
                <a:latin typeface="Cambria" pitchFamily="18" charset="0"/>
              </a:rPr>
              <a:t>f</a:t>
            </a:r>
            <a:r>
              <a:rPr lang="en-US" sz="2800" b="1" i="1" baseline="-25000" dirty="0" smtClean="0">
                <a:solidFill>
                  <a:schemeClr val="bg1"/>
                </a:solidFill>
                <a:latin typeface="Cambria" pitchFamily="18" charset="0"/>
              </a:rPr>
              <a:t>  </a:t>
            </a:r>
            <a:r>
              <a:rPr lang="en-US" sz="2800" b="1" i="1" dirty="0" smtClean="0">
                <a:solidFill>
                  <a:schemeClr val="bg1"/>
                </a:solidFill>
                <a:latin typeface="Cambria" pitchFamily="18" charset="0"/>
              </a:rPr>
              <a:t>× [(P</a:t>
            </a:r>
            <a:r>
              <a:rPr lang="en-US" sz="2800" b="1" i="1" baseline="-25000" dirty="0" smtClean="0">
                <a:solidFill>
                  <a:schemeClr val="bg1"/>
                </a:solidFill>
                <a:latin typeface="Cambria" pitchFamily="18" charset="0"/>
              </a:rPr>
              <a:t>C</a:t>
            </a:r>
            <a:r>
              <a:rPr lang="en-US" sz="2800" b="1" i="1" dirty="0" smtClean="0">
                <a:solidFill>
                  <a:schemeClr val="bg1"/>
                </a:solidFill>
                <a:latin typeface="Cambria" pitchFamily="18" charset="0"/>
              </a:rPr>
              <a:t>-P</a:t>
            </a:r>
            <a:r>
              <a:rPr lang="en-US" sz="2800" b="1" i="1" baseline="-25000" dirty="0" smtClean="0">
                <a:solidFill>
                  <a:schemeClr val="bg1"/>
                </a:solidFill>
                <a:latin typeface="Cambria" pitchFamily="18" charset="0"/>
              </a:rPr>
              <a:t>I</a:t>
            </a:r>
            <a:r>
              <a:rPr lang="en-US" sz="2800" b="1" i="1" dirty="0" smtClean="0">
                <a:solidFill>
                  <a:schemeClr val="bg1"/>
                </a:solidFill>
                <a:latin typeface="Cambria" pitchFamily="18" charset="0"/>
              </a:rPr>
              <a:t>)-(</a:t>
            </a:r>
            <a:r>
              <a:rPr lang="fr-FR" sz="2800" b="1" i="1" dirty="0" smtClean="0">
                <a:solidFill>
                  <a:schemeClr val="bg1"/>
                </a:solidFill>
                <a:latin typeface="Cambria" pitchFamily="18" charset="0"/>
              </a:rPr>
              <a:t>π</a:t>
            </a:r>
            <a:r>
              <a:rPr lang="en-US" sz="2800" b="1" i="1" baseline="-25000" dirty="0" smtClean="0">
                <a:solidFill>
                  <a:schemeClr val="bg1"/>
                </a:solidFill>
                <a:latin typeface="Cambria" pitchFamily="18" charset="0"/>
              </a:rPr>
              <a:t>C</a:t>
            </a:r>
            <a:r>
              <a:rPr lang="en-US" sz="2800" b="1" i="1" dirty="0" smtClean="0">
                <a:solidFill>
                  <a:schemeClr val="bg1"/>
                </a:solidFill>
                <a:latin typeface="Cambria" pitchFamily="18" charset="0"/>
              </a:rPr>
              <a:t>-</a:t>
            </a:r>
            <a:r>
              <a:rPr lang="fr-FR" sz="2800" b="1" i="1" dirty="0" smtClean="0">
                <a:solidFill>
                  <a:schemeClr val="bg1"/>
                </a:solidFill>
                <a:latin typeface="Cambria" pitchFamily="18" charset="0"/>
              </a:rPr>
              <a:t>π</a:t>
            </a:r>
            <a:r>
              <a:rPr lang="en-US" sz="2800" b="1" i="1" baseline="-25000" dirty="0" smtClean="0">
                <a:solidFill>
                  <a:schemeClr val="bg1"/>
                </a:solidFill>
                <a:latin typeface="Cambria" pitchFamily="18" charset="0"/>
              </a:rPr>
              <a:t>I</a:t>
            </a:r>
            <a:r>
              <a:rPr lang="en-US" sz="2800" b="1" i="1" dirty="0" smtClean="0">
                <a:solidFill>
                  <a:schemeClr val="bg1"/>
                </a:solidFill>
                <a:latin typeface="Cambria" pitchFamily="18" charset="0"/>
              </a:rPr>
              <a:t>)]</a:t>
            </a:r>
            <a:endParaRPr lang="fr-FR" sz="2800" i="1" dirty="0" smtClean="0">
              <a:solidFill>
                <a:schemeClr val="bg1"/>
              </a:solidFill>
              <a:latin typeface="Cambria" pitchFamily="18" charset="0"/>
            </a:endParaRPr>
          </a:p>
          <a:p>
            <a:pPr algn="ctr"/>
            <a:endParaRPr lang="fr-FR" dirty="0"/>
          </a:p>
        </p:txBody>
      </p:sp>
      <p:cxnSp>
        <p:nvCxnSpPr>
          <p:cNvPr id="6" name="Connecteur droit avec flèche 5"/>
          <p:cNvCxnSpPr/>
          <p:nvPr/>
        </p:nvCxnSpPr>
        <p:spPr>
          <a:xfrm>
            <a:off x="4214810" y="5643578"/>
            <a:ext cx="1000132" cy="158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a:off x="4214810" y="6143644"/>
            <a:ext cx="1000132" cy="158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linds(horizontal)">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linds(horizontal)">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linds(horizontal)">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blinds(horizontal)">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left)">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wipe(left)">
                                      <p:cBhvr>
                                        <p:cTn id="4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442938" y="214290"/>
            <a:ext cx="8201028" cy="1143008"/>
          </a:xfrm>
        </p:spPr>
        <p:txBody>
          <a:bodyPr>
            <a:normAutofit fontScale="90000"/>
          </a:bodyPr>
          <a:lstStyle/>
          <a:p>
            <a:pPr algn="ctr"/>
            <a:r>
              <a:rPr lang="fr-FR" b="1" i="1" dirty="0" smtClean="0">
                <a:solidFill>
                  <a:schemeClr val="accent4">
                    <a:lumMod val="20000"/>
                    <a:lumOff val="80000"/>
                  </a:schemeClr>
                </a:solidFill>
                <a:latin typeface="Cambria" pitchFamily="18" charset="0"/>
              </a:rPr>
              <a:t>ECHANGES ENTRE LES COMPARTIMENTS</a:t>
            </a:r>
            <a:br>
              <a:rPr lang="fr-FR" b="1" i="1" dirty="0" smtClean="0">
                <a:solidFill>
                  <a:schemeClr val="accent4">
                    <a:lumMod val="20000"/>
                    <a:lumOff val="80000"/>
                  </a:schemeClr>
                </a:solidFill>
                <a:latin typeface="Cambria" pitchFamily="18" charset="0"/>
              </a:rPr>
            </a:br>
            <a:r>
              <a:rPr lang="fr-FR" b="1" i="1" dirty="0" smtClean="0">
                <a:solidFill>
                  <a:schemeClr val="accent4">
                    <a:lumMod val="20000"/>
                    <a:lumOff val="80000"/>
                  </a:schemeClr>
                </a:solidFill>
                <a:latin typeface="Cambria" pitchFamily="18" charset="0"/>
              </a:rPr>
              <a:t>PLASMATIQUE ET INTERSTITIEL</a:t>
            </a:r>
            <a:endParaRPr lang="fr-FR" i="1" dirty="0">
              <a:solidFill>
                <a:schemeClr val="accent4">
                  <a:lumMod val="20000"/>
                  <a:lumOff val="80000"/>
                </a:schemeClr>
              </a:solidFill>
            </a:endParaRPr>
          </a:p>
        </p:txBody>
      </p:sp>
      <p:pic>
        <p:nvPicPr>
          <p:cNvPr id="6" name="Espace réservé du contenu 5" descr="123.png"/>
          <p:cNvPicPr>
            <a:picLocks noGrp="1" noChangeAspect="1"/>
          </p:cNvPicPr>
          <p:nvPr>
            <p:ph idx="4294967295"/>
          </p:nvPr>
        </p:nvPicPr>
        <p:blipFill>
          <a:blip r:embed="rId2"/>
          <a:stretch>
            <a:fillRect/>
          </a:stretch>
        </p:blipFill>
        <p:spPr>
          <a:xfrm>
            <a:off x="142844" y="1643063"/>
            <a:ext cx="8902700" cy="4929187"/>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371500" y="214290"/>
            <a:ext cx="8343904" cy="1214446"/>
          </a:xfrm>
        </p:spPr>
        <p:txBody>
          <a:bodyPr>
            <a:normAutofit fontScale="90000"/>
          </a:bodyPr>
          <a:lstStyle/>
          <a:p>
            <a:pPr algn="ctr"/>
            <a:r>
              <a:rPr lang="fr-FR" b="1" i="1" dirty="0" smtClean="0">
                <a:solidFill>
                  <a:schemeClr val="accent4">
                    <a:lumMod val="20000"/>
                    <a:lumOff val="80000"/>
                  </a:schemeClr>
                </a:solidFill>
                <a:latin typeface="Cambria" pitchFamily="18" charset="0"/>
              </a:rPr>
              <a:t>ECHANGES ENTRE LES COMPARTIMENTS</a:t>
            </a:r>
            <a:br>
              <a:rPr lang="fr-FR" b="1" i="1" dirty="0" smtClean="0">
                <a:solidFill>
                  <a:schemeClr val="accent4">
                    <a:lumMod val="20000"/>
                    <a:lumOff val="80000"/>
                  </a:schemeClr>
                </a:solidFill>
                <a:latin typeface="Cambria" pitchFamily="18" charset="0"/>
              </a:rPr>
            </a:br>
            <a:r>
              <a:rPr lang="fr-FR" b="1" i="1" dirty="0" smtClean="0">
                <a:solidFill>
                  <a:schemeClr val="accent4">
                    <a:lumMod val="20000"/>
                    <a:lumOff val="80000"/>
                  </a:schemeClr>
                </a:solidFill>
                <a:latin typeface="Cambria" pitchFamily="18" charset="0"/>
              </a:rPr>
              <a:t>PLASMATIQUE ET INTERSTITIEL</a:t>
            </a:r>
            <a:endParaRPr lang="fr-FR" i="1" dirty="0">
              <a:solidFill>
                <a:schemeClr val="accent4">
                  <a:lumMod val="20000"/>
                  <a:lumOff val="80000"/>
                </a:schemeClr>
              </a:solidFill>
            </a:endParaRPr>
          </a:p>
        </p:txBody>
      </p:sp>
      <p:sp>
        <p:nvSpPr>
          <p:cNvPr id="3" name="Espace réservé du contenu 2"/>
          <p:cNvSpPr>
            <a:spLocks noGrp="1"/>
          </p:cNvSpPr>
          <p:nvPr>
            <p:ph idx="4294967295"/>
          </p:nvPr>
        </p:nvSpPr>
        <p:spPr>
          <a:xfrm>
            <a:off x="71438" y="1697038"/>
            <a:ext cx="8929718" cy="4875212"/>
          </a:xfrm>
        </p:spPr>
        <p:txBody>
          <a:bodyPr>
            <a:noAutofit/>
          </a:bodyPr>
          <a:lstStyle/>
          <a:p>
            <a:r>
              <a:rPr lang="fr-FR" sz="2400" i="1" dirty="0" smtClean="0">
                <a:solidFill>
                  <a:schemeClr val="tx1"/>
                </a:solidFill>
                <a:latin typeface="Cambria" pitchFamily="18" charset="0"/>
              </a:rPr>
              <a:t>Liquide filtré dans le compartiment interstitiel et non réabsorbé et est drainé par les vaisseaux lymphatiques puis retourne par le </a:t>
            </a:r>
            <a:r>
              <a:rPr lang="fr-FR" sz="2400" b="1" i="1" dirty="0" smtClean="0">
                <a:solidFill>
                  <a:schemeClr val="tx1"/>
                </a:solidFill>
                <a:latin typeface="Cambria" pitchFamily="18" charset="0"/>
              </a:rPr>
              <a:t>canal thoracique </a:t>
            </a:r>
            <a:r>
              <a:rPr lang="fr-FR" sz="2400" i="1" dirty="0" smtClean="0">
                <a:solidFill>
                  <a:schemeClr val="tx1"/>
                </a:solidFill>
                <a:latin typeface="Cambria" pitchFamily="18" charset="0"/>
              </a:rPr>
              <a:t>dans le compartiment plasmatique au niveau de la circulation veineuse (</a:t>
            </a:r>
            <a:r>
              <a:rPr lang="fr-FR" sz="2400" b="1" i="1" dirty="0" smtClean="0">
                <a:solidFill>
                  <a:schemeClr val="tx1"/>
                </a:solidFill>
                <a:latin typeface="Cambria" pitchFamily="18" charset="0"/>
              </a:rPr>
              <a:t>veine sous-clavière</a:t>
            </a:r>
            <a:r>
              <a:rPr lang="fr-FR" sz="2400" i="1" dirty="0" smtClean="0">
                <a:solidFill>
                  <a:schemeClr val="tx1"/>
                </a:solidFill>
                <a:latin typeface="Cambria" pitchFamily="18" charset="0"/>
              </a:rPr>
              <a:t>)</a:t>
            </a:r>
          </a:p>
          <a:p>
            <a:endParaRPr lang="fr-FR" sz="2400" i="1" dirty="0" smtClean="0">
              <a:solidFill>
                <a:schemeClr val="tx1"/>
              </a:solidFill>
              <a:latin typeface="Cambria" pitchFamily="18" charset="0"/>
            </a:endParaRPr>
          </a:p>
          <a:p>
            <a:r>
              <a:rPr lang="fr-FR" sz="2400" i="1" dirty="0" smtClean="0">
                <a:solidFill>
                  <a:schemeClr val="tx1"/>
                </a:solidFill>
                <a:latin typeface="Cambria" pitchFamily="18" charset="0"/>
              </a:rPr>
              <a:t>Constance des volumes plasmatiques et sanguin à l’équilibre:</a:t>
            </a:r>
          </a:p>
          <a:p>
            <a:endParaRPr lang="fr-FR" sz="2400" i="1" dirty="0" smtClean="0">
              <a:latin typeface="Cambria" pitchFamily="18" charset="0"/>
            </a:endParaRPr>
          </a:p>
          <a:p>
            <a:pPr lvl="1"/>
            <a:r>
              <a:rPr lang="fr-FR" sz="2400" i="1" dirty="0" smtClean="0">
                <a:solidFill>
                  <a:schemeClr val="tx1"/>
                </a:solidFill>
                <a:latin typeface="Cambria" pitchFamily="18" charset="0"/>
              </a:rPr>
              <a:t>Expansion du volume plasmatique             transfert de ce liquide vers le compartiment interstitiel</a:t>
            </a:r>
          </a:p>
          <a:p>
            <a:pPr lvl="1"/>
            <a:r>
              <a:rPr lang="fr-FR" sz="2400" i="1" dirty="0" smtClean="0">
                <a:solidFill>
                  <a:schemeClr val="tx1"/>
                </a:solidFill>
                <a:latin typeface="Cambria" pitchFamily="18" charset="0"/>
              </a:rPr>
              <a:t>Contraction du volume plasmatique            transfert de liquide interstitiel vers l’espace vasculaire</a:t>
            </a:r>
            <a:endParaRPr lang="fr-FR" sz="2400" i="1" dirty="0">
              <a:solidFill>
                <a:schemeClr val="tx1"/>
              </a:solidFill>
              <a:latin typeface="Cambria" pitchFamily="18" charset="0"/>
            </a:endParaRPr>
          </a:p>
        </p:txBody>
      </p:sp>
      <p:cxnSp>
        <p:nvCxnSpPr>
          <p:cNvPr id="4" name="Connecteur droit avec flèche 3"/>
          <p:cNvCxnSpPr/>
          <p:nvPr/>
        </p:nvCxnSpPr>
        <p:spPr>
          <a:xfrm>
            <a:off x="5286380" y="4857760"/>
            <a:ext cx="642942" cy="158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Connecteur droit avec flèche 4"/>
          <p:cNvCxnSpPr/>
          <p:nvPr/>
        </p:nvCxnSpPr>
        <p:spPr>
          <a:xfrm>
            <a:off x="5500694" y="5643578"/>
            <a:ext cx="642942" cy="158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558956" y="1785926"/>
            <a:ext cx="8156448" cy="2988374"/>
          </a:xfrm>
          <a:prstGeom prst="rect">
            <a:avLst/>
          </a:prstGeom>
          <a:ln w="38100">
            <a:solidFill>
              <a:schemeClr val="accent2"/>
            </a:solidFill>
          </a:ln>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9600" b="1" i="1" u="none" strike="noStrike" kern="1200" cap="none" spc="-100" normalizeH="0" baseline="0" noProof="0" dirty="0" smtClean="0">
                <a:ln>
                  <a:noFill/>
                </a:ln>
                <a:solidFill>
                  <a:schemeClr val="tx2">
                    <a:lumMod val="90000"/>
                  </a:schemeClr>
                </a:solidFill>
                <a:effectLst>
                  <a:outerShdw blurRad="38100" dist="38100" dir="2700000" algn="tl">
                    <a:srgbClr val="000000">
                      <a:alpha val="43137"/>
                    </a:srgbClr>
                  </a:outerShdw>
                </a:effectLst>
                <a:uLnTx/>
                <a:uFillTx/>
                <a:latin typeface="Cambria" pitchFamily="18" charset="0"/>
                <a:ea typeface="+mj-ea"/>
                <a:cs typeface="+mj-cs"/>
              </a:rPr>
              <a:t>PHYSIOLOGIE </a:t>
            </a:r>
            <a:br>
              <a:rPr kumimoji="0" lang="fr-FR" sz="9600" b="1" i="1" u="none" strike="noStrike" kern="1200" cap="none" spc="-100" normalizeH="0" baseline="0" noProof="0" dirty="0" smtClean="0">
                <a:ln>
                  <a:noFill/>
                </a:ln>
                <a:solidFill>
                  <a:schemeClr val="tx2">
                    <a:lumMod val="90000"/>
                  </a:schemeClr>
                </a:solidFill>
                <a:effectLst>
                  <a:outerShdw blurRad="38100" dist="38100" dir="2700000" algn="tl">
                    <a:srgbClr val="000000">
                      <a:alpha val="43137"/>
                    </a:srgbClr>
                  </a:outerShdw>
                </a:effectLst>
                <a:uLnTx/>
                <a:uFillTx/>
                <a:latin typeface="Cambria" pitchFamily="18" charset="0"/>
                <a:ea typeface="+mj-ea"/>
                <a:cs typeface="+mj-cs"/>
              </a:rPr>
            </a:br>
            <a:r>
              <a:rPr kumimoji="0" lang="fr-FR" sz="9600" b="1" i="1" u="none" strike="noStrike" kern="1200" cap="none" spc="-100" normalizeH="0" baseline="0" noProof="0" dirty="0" smtClean="0">
                <a:ln>
                  <a:noFill/>
                </a:ln>
                <a:solidFill>
                  <a:schemeClr val="tx2">
                    <a:lumMod val="90000"/>
                  </a:schemeClr>
                </a:solidFill>
                <a:effectLst>
                  <a:outerShdw blurRad="38100" dist="38100" dir="2700000" algn="tl">
                    <a:srgbClr val="000000">
                      <a:alpha val="43137"/>
                    </a:srgbClr>
                  </a:outerShdw>
                </a:effectLst>
                <a:uLnTx/>
                <a:uFillTx/>
                <a:latin typeface="Cambria" pitchFamily="18" charset="0"/>
                <a:ea typeface="+mj-ea"/>
                <a:cs typeface="+mj-cs"/>
              </a:rPr>
              <a:t>RÉNALE </a:t>
            </a:r>
            <a:endParaRPr kumimoji="0" lang="fr-FR" sz="9600" b="1" i="1" u="none" strike="noStrike" kern="1200" cap="none" spc="-100" normalizeH="0" baseline="0" noProof="0" dirty="0">
              <a:ln>
                <a:noFill/>
              </a:ln>
              <a:solidFill>
                <a:schemeClr val="tx2">
                  <a:lumMod val="90000"/>
                </a:schemeClr>
              </a:solidFill>
              <a:effectLst>
                <a:outerShdw blurRad="38100" dist="38100" dir="2700000" algn="tl">
                  <a:srgbClr val="000000">
                    <a:alpha val="43137"/>
                  </a:srgbClr>
                </a:outerShdw>
              </a:effectLst>
              <a:uLnTx/>
              <a:uFillTx/>
              <a:latin typeface="Cambria" pitchFamily="18" charset="0"/>
              <a:ea typeface="+mj-ea"/>
              <a:cs typeface="+mj-cs"/>
            </a:endParaRPr>
          </a:p>
        </p:txBody>
      </p:sp>
    </p:spTree>
  </p:cSld>
  <p:clrMapOvr>
    <a:masterClrMapping/>
  </p:clrMapOvr>
  <p:transition>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571472" y="285728"/>
            <a:ext cx="7772400" cy="914400"/>
          </a:xfrm>
        </p:spPr>
        <p:txBody>
          <a:bodyPr>
            <a:normAutofit fontScale="90000"/>
          </a:bodyPr>
          <a:lstStyle/>
          <a:p>
            <a:pPr algn="ctr"/>
            <a:r>
              <a:rPr lang="fr-FR" b="1" dirty="0" smtClean="0"/>
              <a:t> </a:t>
            </a:r>
            <a:r>
              <a:rPr lang="fr-FR" b="1" i="1" dirty="0" smtClean="0">
                <a:latin typeface="Cambria" pitchFamily="18" charset="0"/>
              </a:rPr>
              <a:t>INTRODUCTION</a:t>
            </a:r>
            <a:br>
              <a:rPr lang="fr-FR" b="1" i="1" dirty="0" smtClean="0">
                <a:latin typeface="Cambria" pitchFamily="18" charset="0"/>
              </a:rPr>
            </a:br>
            <a:endParaRPr lang="fr-FR" b="1" i="1" dirty="0">
              <a:latin typeface="Cambria" pitchFamily="18" charset="0"/>
            </a:endParaRPr>
          </a:p>
        </p:txBody>
      </p:sp>
      <p:sp>
        <p:nvSpPr>
          <p:cNvPr id="5" name="Espace réservé du contenu 4"/>
          <p:cNvSpPr>
            <a:spLocks noGrp="1"/>
          </p:cNvSpPr>
          <p:nvPr>
            <p:ph idx="4294967295"/>
          </p:nvPr>
        </p:nvSpPr>
        <p:spPr>
          <a:xfrm>
            <a:off x="285720" y="1142984"/>
            <a:ext cx="8501122" cy="5429288"/>
          </a:xfrm>
        </p:spPr>
        <p:txBody>
          <a:bodyPr>
            <a:normAutofit fontScale="92500" lnSpcReduction="20000"/>
          </a:bodyPr>
          <a:lstStyle/>
          <a:p>
            <a:r>
              <a:rPr lang="fr-FR" i="1" dirty="0" smtClean="0">
                <a:latin typeface="Cambria" pitchFamily="18" charset="0"/>
              </a:rPr>
              <a:t>Les reins effectuent une multitude de fonctions essentielles au bon fonctionnement de l’organisme et à la survie de l’animal. </a:t>
            </a:r>
          </a:p>
          <a:p>
            <a:r>
              <a:rPr lang="fr-FR" i="1" dirty="0" smtClean="0">
                <a:latin typeface="Cambria" pitchFamily="18" charset="0"/>
              </a:rPr>
              <a:t>La vision populaire du rein est qu’il sert à éliminer les déchets métaboliques de l’organisme, c’est en effet une de ses fonctions mais il possède d’autres tout aussi importantes telles que:</a:t>
            </a:r>
          </a:p>
          <a:p>
            <a:pPr lvl="1"/>
            <a:r>
              <a:rPr lang="fr-FR" sz="3000" i="1" dirty="0" smtClean="0">
                <a:latin typeface="Cambria" pitchFamily="18" charset="0"/>
              </a:rPr>
              <a:t>Régulation de l’équilibre hydro-électrolytique,</a:t>
            </a:r>
          </a:p>
          <a:p>
            <a:pPr lvl="1"/>
            <a:r>
              <a:rPr lang="fr-FR" sz="3000" i="1" dirty="0" smtClean="0">
                <a:latin typeface="Cambria" pitchFamily="18" charset="0"/>
              </a:rPr>
              <a:t>Régulation du volume du liquide extracellulaire et de la pression artérielle,</a:t>
            </a:r>
          </a:p>
          <a:p>
            <a:pPr lvl="1"/>
            <a:r>
              <a:rPr lang="fr-FR" sz="3000" i="1" dirty="0" smtClean="0">
                <a:latin typeface="Cambria" pitchFamily="18" charset="0"/>
              </a:rPr>
              <a:t>Régulation de l’équilibre acido-basique (pH du plasma) </a:t>
            </a:r>
          </a:p>
          <a:p>
            <a:pPr lvl="1"/>
            <a:r>
              <a:rPr lang="fr-FR" sz="3000" i="1" dirty="0" smtClean="0">
                <a:latin typeface="Cambria" pitchFamily="18" charset="0"/>
              </a:rPr>
              <a:t>Production d’hormones (érythropoïétine, rénine, Vit D)</a:t>
            </a:r>
            <a:r>
              <a:rPr lang="fr-FR" sz="3000" b="1" i="1" dirty="0" smtClean="0">
                <a:latin typeface="Cambria" pitchFamily="18" charset="0"/>
              </a:rPr>
              <a:t>.</a:t>
            </a:r>
            <a:endParaRPr lang="fr-FR" sz="3000" i="1" dirty="0" smtClean="0">
              <a:latin typeface="Cambria" pitchFamily="18" charset="0"/>
            </a:endParaRP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285720" y="1428736"/>
            <a:ext cx="8572560" cy="5143536"/>
          </a:xfrm>
        </p:spPr>
        <p:txBody>
          <a:bodyPr>
            <a:normAutofit/>
          </a:bodyPr>
          <a:lstStyle/>
          <a:p>
            <a:r>
              <a:rPr lang="fr-FR" sz="2600" i="1" dirty="0" smtClean="0">
                <a:solidFill>
                  <a:schemeClr val="tx1"/>
                </a:solidFill>
                <a:latin typeface="Cambria" pitchFamily="18" charset="0"/>
              </a:rPr>
              <a:t>Le fonctionnement normal et la survie des cellules de l’organisme requièrent deux conditions essentielles:</a:t>
            </a:r>
          </a:p>
          <a:p>
            <a:pPr lvl="1"/>
            <a:r>
              <a:rPr lang="fr-FR" sz="2600" i="1" dirty="0" smtClean="0">
                <a:solidFill>
                  <a:schemeClr val="tx1"/>
                </a:solidFill>
                <a:latin typeface="Cambria" pitchFamily="18" charset="0"/>
              </a:rPr>
              <a:t> La production d’énergie métabolique </a:t>
            </a:r>
          </a:p>
          <a:p>
            <a:pPr lvl="1"/>
            <a:r>
              <a:rPr lang="fr-FR" sz="2600" i="1" dirty="0" smtClean="0">
                <a:solidFill>
                  <a:schemeClr val="tx1"/>
                </a:solidFill>
                <a:latin typeface="Cambria" pitchFamily="18" charset="0"/>
              </a:rPr>
              <a:t>La stabilité du volume et de la composition du </a:t>
            </a:r>
            <a:r>
              <a:rPr lang="fr-FR" sz="2600" b="1" i="1" dirty="0" smtClean="0">
                <a:solidFill>
                  <a:schemeClr val="tx1"/>
                </a:solidFill>
                <a:latin typeface="Cambria" pitchFamily="18" charset="0"/>
              </a:rPr>
              <a:t>liquide intracellulaire </a:t>
            </a:r>
          </a:p>
          <a:p>
            <a:r>
              <a:rPr lang="fr-FR" sz="2600" i="1" dirty="0" smtClean="0">
                <a:solidFill>
                  <a:schemeClr val="tx1"/>
                </a:solidFill>
                <a:latin typeface="Cambria" pitchFamily="18" charset="0"/>
              </a:rPr>
              <a:t>La stabilité de la composition hydro-électrolytique des liquides corporels est le résultat de:</a:t>
            </a:r>
          </a:p>
          <a:p>
            <a:pPr lvl="1"/>
            <a:r>
              <a:rPr lang="fr-FR" sz="2600" i="1" dirty="0" smtClean="0">
                <a:solidFill>
                  <a:schemeClr val="tx1"/>
                </a:solidFill>
                <a:latin typeface="Cambria" pitchFamily="18" charset="0"/>
              </a:rPr>
              <a:t>un fonctionnement parfaitement coordonné des organes </a:t>
            </a:r>
          </a:p>
          <a:p>
            <a:pPr lvl="1"/>
            <a:r>
              <a:rPr lang="fr-FR" sz="2600" i="1" dirty="0" smtClean="0">
                <a:solidFill>
                  <a:schemeClr val="tx1"/>
                </a:solidFill>
                <a:latin typeface="Cambria" pitchFamily="18" charset="0"/>
              </a:rPr>
              <a:t>une intervention permanente de multiples mécanismes régulateurs, corrigeant les inévitables perturbations.</a:t>
            </a:r>
          </a:p>
          <a:p>
            <a:endParaRPr lang="fr-FR" dirty="0"/>
          </a:p>
        </p:txBody>
      </p:sp>
      <p:sp>
        <p:nvSpPr>
          <p:cNvPr id="4" name="Titre 3"/>
          <p:cNvSpPr txBox="1">
            <a:spLocks/>
          </p:cNvSpPr>
          <p:nvPr/>
        </p:nvSpPr>
        <p:spPr>
          <a:xfrm>
            <a:off x="500034" y="357166"/>
            <a:ext cx="8156448" cy="77724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000" b="1" i="1" spc="-100" dirty="0" smtClean="0">
                <a:solidFill>
                  <a:schemeClr val="tx2">
                    <a:satMod val="200000"/>
                  </a:schemeClr>
                </a:solidFill>
                <a:latin typeface="Cambria" pitchFamily="18" charset="0"/>
                <a:ea typeface="+mj-ea"/>
                <a:cs typeface="+mj-cs"/>
              </a:rPr>
              <a:t>LIQUIDES CORPORELS </a:t>
            </a:r>
            <a:endParaRPr kumimoji="0" lang="fr-FR" sz="4000" b="1" i="1" u="none" strike="noStrike" kern="1200" cap="none" spc="-100" normalizeH="0" baseline="0" noProof="0" dirty="0">
              <a:ln>
                <a:noFill/>
              </a:ln>
              <a:solidFill>
                <a:schemeClr val="tx2">
                  <a:satMod val="200000"/>
                </a:schemeClr>
              </a:solidFill>
              <a:effectLst/>
              <a:uLnTx/>
              <a:uFillTx/>
              <a:latin typeface="Cambria"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571472" y="285728"/>
            <a:ext cx="7772400" cy="1143008"/>
          </a:xfrm>
          <a:prstGeom prst="rect">
            <a:avLst/>
          </a:prstGeom>
        </p:spPr>
        <p:txBody>
          <a:bodyPr vert="horz" anchor="t">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100" normalizeH="0" baseline="0" noProof="0" dirty="0" smtClean="0">
                <a:ln>
                  <a:noFill/>
                </a:ln>
                <a:solidFill>
                  <a:schemeClr val="tx2">
                    <a:satMod val="200000"/>
                  </a:schemeClr>
                </a:solidFill>
                <a:effectLst/>
                <a:uLnTx/>
                <a:uFillTx/>
                <a:latin typeface="+mj-lt"/>
                <a:ea typeface="+mj-ea"/>
                <a:cs typeface="+mj-cs"/>
              </a:rPr>
              <a:t> </a:t>
            </a:r>
            <a:endParaRPr kumimoji="0" lang="fr-FR" sz="4800" b="1" i="1" u="none" strike="noStrike" kern="1200" cap="none" spc="-100" normalizeH="0" baseline="0" noProof="0" dirty="0">
              <a:ln>
                <a:noFill/>
              </a:ln>
              <a:solidFill>
                <a:schemeClr val="tx2">
                  <a:satMod val="200000"/>
                </a:schemeClr>
              </a:solidFill>
              <a:effectLst/>
              <a:uLnTx/>
              <a:uFillTx/>
              <a:latin typeface="Cambria" pitchFamily="18" charset="0"/>
              <a:ea typeface="+mj-ea"/>
              <a:cs typeface="+mj-cs"/>
            </a:endParaRPr>
          </a:p>
        </p:txBody>
      </p:sp>
      <p:sp>
        <p:nvSpPr>
          <p:cNvPr id="3" name="Titre 2"/>
          <p:cNvSpPr>
            <a:spLocks noGrp="1"/>
          </p:cNvSpPr>
          <p:nvPr>
            <p:ph type="title"/>
          </p:nvPr>
        </p:nvSpPr>
        <p:spPr>
          <a:xfrm>
            <a:off x="428596" y="214290"/>
            <a:ext cx="8229600" cy="914400"/>
          </a:xfrm>
        </p:spPr>
        <p:txBody>
          <a:bodyPr/>
          <a:lstStyle/>
          <a:p>
            <a:pPr algn="ctr"/>
            <a:r>
              <a:rPr lang="fr-FR" b="1" i="1" dirty="0" smtClean="0">
                <a:latin typeface="Cambria" pitchFamily="18" charset="0"/>
              </a:rPr>
              <a:t>INTRODUCTION</a:t>
            </a:r>
            <a:br>
              <a:rPr lang="fr-FR" b="1" i="1" dirty="0" smtClean="0">
                <a:latin typeface="Cambria" pitchFamily="18" charset="0"/>
              </a:rPr>
            </a:br>
            <a:r>
              <a:rPr lang="fr-FR" b="1" i="1" dirty="0" smtClean="0">
                <a:latin typeface="Cambria" pitchFamily="18" charset="0"/>
              </a:rPr>
              <a:t/>
            </a:r>
            <a:br>
              <a:rPr lang="fr-FR" b="1" i="1" dirty="0" smtClean="0">
                <a:latin typeface="Cambria" pitchFamily="18" charset="0"/>
              </a:rPr>
            </a:br>
            <a:endParaRPr lang="fr-FR" dirty="0"/>
          </a:p>
        </p:txBody>
      </p:sp>
      <p:sp>
        <p:nvSpPr>
          <p:cNvPr id="4" name="Espace réservé du contenu 3"/>
          <p:cNvSpPr>
            <a:spLocks noGrp="1"/>
          </p:cNvSpPr>
          <p:nvPr>
            <p:ph sz="half" idx="1"/>
          </p:nvPr>
        </p:nvSpPr>
        <p:spPr>
          <a:xfrm>
            <a:off x="0" y="1770501"/>
            <a:ext cx="4929190" cy="4525963"/>
          </a:xfrm>
        </p:spPr>
        <p:txBody>
          <a:bodyPr>
            <a:normAutofit/>
          </a:bodyPr>
          <a:lstStyle/>
          <a:p>
            <a:r>
              <a:rPr lang="fr-FR" sz="2400" b="1" i="1" dirty="0" smtClean="0">
                <a:latin typeface="Cambria" pitchFamily="18" charset="0"/>
              </a:rPr>
              <a:t>Rôle primordial</a:t>
            </a:r>
          </a:p>
          <a:p>
            <a:r>
              <a:rPr lang="fr-FR" sz="2400" i="1" dirty="0" smtClean="0">
                <a:latin typeface="Cambria" pitchFamily="18" charset="0"/>
              </a:rPr>
              <a:t>Régulation du volume, de l’osmolarité et de la composition des liquides corporels</a:t>
            </a:r>
          </a:p>
          <a:p>
            <a:r>
              <a:rPr lang="fr-FR" sz="2400" i="1" dirty="0" smtClean="0">
                <a:latin typeface="Cambria" pitchFamily="18" charset="0"/>
              </a:rPr>
              <a:t>Variations quotidiennes des entrées	ajustement des sorties par le rein</a:t>
            </a:r>
          </a:p>
          <a:p>
            <a:r>
              <a:rPr lang="fr-FR" sz="2400" i="1" dirty="0" smtClean="0">
                <a:latin typeface="Cambria" pitchFamily="18" charset="0"/>
              </a:rPr>
              <a:t>Ajustement du contenu en eau et en minéraux (Na+, K+, Ca++, Mg++)</a:t>
            </a:r>
          </a:p>
        </p:txBody>
      </p:sp>
      <p:sp>
        <p:nvSpPr>
          <p:cNvPr id="9" name="Rectangle à coins arrondis 8"/>
          <p:cNvSpPr/>
          <p:nvPr/>
        </p:nvSpPr>
        <p:spPr>
          <a:xfrm>
            <a:off x="1500166" y="5429264"/>
            <a:ext cx="6715172" cy="1214446"/>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i="1" dirty="0" smtClean="0">
                <a:solidFill>
                  <a:schemeClr val="tx2">
                    <a:lumMod val="10000"/>
                  </a:schemeClr>
                </a:solidFill>
                <a:latin typeface="Cambria" pitchFamily="18" charset="0"/>
              </a:rPr>
              <a:t>Insuffisance rénale chronique</a:t>
            </a:r>
          </a:p>
          <a:p>
            <a:pPr algn="ctr"/>
            <a:r>
              <a:rPr lang="fr-FR" sz="2400" b="1" i="1" dirty="0" smtClean="0">
                <a:solidFill>
                  <a:schemeClr val="tx2">
                    <a:lumMod val="10000"/>
                  </a:schemeClr>
                </a:solidFill>
                <a:latin typeface="Cambria" pitchFamily="18" charset="0"/>
              </a:rPr>
              <a:t>Rétention d’eau, hyperkaliémie</a:t>
            </a:r>
          </a:p>
          <a:p>
            <a:pPr algn="ctr"/>
            <a:endParaRPr lang="fr-FR" dirty="0"/>
          </a:p>
        </p:txBody>
      </p:sp>
      <p:cxnSp>
        <p:nvCxnSpPr>
          <p:cNvPr id="11" name="Connecteur droit avec flèche 10"/>
          <p:cNvCxnSpPr/>
          <p:nvPr/>
        </p:nvCxnSpPr>
        <p:spPr>
          <a:xfrm>
            <a:off x="1428728" y="4071942"/>
            <a:ext cx="571504" cy="1588"/>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C:\Users\Toshiba\Desktop\Sans titrej,l;mm.png"/>
          <p:cNvPicPr>
            <a:picLocks noGrp="1" noChangeAspect="1" noChangeArrowheads="1"/>
          </p:cNvPicPr>
          <p:nvPr>
            <p:ph sz="half" idx="2"/>
          </p:nvPr>
        </p:nvPicPr>
        <p:blipFill>
          <a:blip r:embed="rId2"/>
          <a:srcRect/>
          <a:stretch>
            <a:fillRect/>
          </a:stretch>
        </p:blipFill>
        <p:spPr bwMode="auto">
          <a:xfrm>
            <a:off x="4929190" y="2143116"/>
            <a:ext cx="4038600" cy="2858305"/>
          </a:xfrm>
          <a:prstGeom prst="rect">
            <a:avLst/>
          </a:prstGeom>
          <a:noFill/>
        </p:spPr>
      </p:pic>
      <p:sp>
        <p:nvSpPr>
          <p:cNvPr id="10" name="ZoneTexte 9"/>
          <p:cNvSpPr txBox="1"/>
          <p:nvPr/>
        </p:nvSpPr>
        <p:spPr>
          <a:xfrm>
            <a:off x="285720" y="928670"/>
            <a:ext cx="8643998" cy="954107"/>
          </a:xfrm>
          <a:prstGeom prst="rect">
            <a:avLst/>
          </a:prstGeom>
          <a:noFill/>
        </p:spPr>
        <p:txBody>
          <a:bodyPr wrap="square" rtlCol="0">
            <a:spAutoFit/>
          </a:bodyPr>
          <a:lstStyle/>
          <a:p>
            <a:pPr algn="ctr"/>
            <a:r>
              <a:rPr lang="fr-FR" sz="2800" b="1" i="1" dirty="0" smtClean="0">
                <a:solidFill>
                  <a:schemeClr val="tx2">
                    <a:lumMod val="75000"/>
                  </a:schemeClr>
                </a:solidFill>
                <a:latin typeface="Cambria" pitchFamily="18" charset="0"/>
              </a:rPr>
              <a:t>RÉGULATION DE L’ÉQUILIBRE HYDRO-ÉLECTROLYTIQUE</a:t>
            </a:r>
            <a:endParaRPr lang="fr-F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28596" y="285728"/>
            <a:ext cx="7772400" cy="1357322"/>
          </a:xfrm>
          <a:prstGeom prst="rect">
            <a:avLst/>
          </a:prstGeom>
        </p:spPr>
        <p:txBody>
          <a:bodyPr vert="horz" anchor="t">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100" normalizeH="0" baseline="0" noProof="0" dirty="0" smtClean="0">
                <a:ln>
                  <a:noFill/>
                </a:ln>
                <a:solidFill>
                  <a:schemeClr val="tx2">
                    <a:satMod val="200000"/>
                  </a:schemeClr>
                </a:solidFill>
                <a:effectLst/>
                <a:uLnTx/>
                <a:uFillTx/>
                <a:latin typeface="+mj-lt"/>
                <a:ea typeface="+mj-ea"/>
                <a:cs typeface="+mj-cs"/>
              </a:rPr>
              <a:t> </a:t>
            </a:r>
            <a:r>
              <a:rPr kumimoji="0" lang="fr-FR" sz="4800" b="1" i="1" u="none" strike="noStrike" kern="1200" cap="none" spc="-100" normalizeH="0" baseline="0" noProof="0" dirty="0" smtClean="0">
                <a:ln>
                  <a:noFill/>
                </a:ln>
                <a:solidFill>
                  <a:schemeClr val="tx2">
                    <a:satMod val="200000"/>
                  </a:schemeClr>
                </a:solidFill>
                <a:effectLst/>
                <a:uLnTx/>
                <a:uFillTx/>
                <a:latin typeface="Cambria" pitchFamily="18" charset="0"/>
                <a:ea typeface="+mj-ea"/>
                <a:cs typeface="+mj-cs"/>
              </a:rPr>
              <a:t>INTRODUCTION</a:t>
            </a:r>
            <a:br>
              <a:rPr kumimoji="0" lang="fr-FR" sz="4800" b="1" i="1" u="none" strike="noStrike" kern="1200" cap="none" spc="-100" normalizeH="0" baseline="0" noProof="0" dirty="0" smtClean="0">
                <a:ln>
                  <a:noFill/>
                </a:ln>
                <a:solidFill>
                  <a:schemeClr val="tx2">
                    <a:satMod val="200000"/>
                  </a:schemeClr>
                </a:solidFill>
                <a:effectLst/>
                <a:uLnTx/>
                <a:uFillTx/>
                <a:latin typeface="Cambria" pitchFamily="18" charset="0"/>
                <a:ea typeface="+mj-ea"/>
                <a:cs typeface="+mj-cs"/>
              </a:rPr>
            </a:br>
            <a:endParaRPr kumimoji="0" lang="fr-FR" sz="4800" b="1" i="1" u="none" strike="noStrike" kern="1200" cap="none" spc="-100" normalizeH="0" baseline="0" noProof="0" dirty="0">
              <a:ln>
                <a:noFill/>
              </a:ln>
              <a:solidFill>
                <a:schemeClr val="tx2">
                  <a:satMod val="200000"/>
                </a:schemeClr>
              </a:solidFill>
              <a:effectLst/>
              <a:uLnTx/>
              <a:uFillTx/>
              <a:latin typeface="Cambria" pitchFamily="18" charset="0"/>
              <a:ea typeface="+mj-ea"/>
              <a:cs typeface="+mj-cs"/>
            </a:endParaRPr>
          </a:p>
        </p:txBody>
      </p:sp>
      <p:sp>
        <p:nvSpPr>
          <p:cNvPr id="4" name="Espace réservé du contenu 3"/>
          <p:cNvSpPr>
            <a:spLocks noGrp="1"/>
          </p:cNvSpPr>
          <p:nvPr>
            <p:ph idx="4294967295"/>
          </p:nvPr>
        </p:nvSpPr>
        <p:spPr>
          <a:xfrm>
            <a:off x="357158" y="1357298"/>
            <a:ext cx="8501122" cy="5286412"/>
          </a:xfrm>
        </p:spPr>
        <p:txBody>
          <a:bodyPr>
            <a:normAutofit/>
          </a:bodyPr>
          <a:lstStyle/>
          <a:p>
            <a:pPr algn="ctr">
              <a:buNone/>
            </a:pPr>
            <a:r>
              <a:rPr lang="fr-FR" b="1" i="1" dirty="0" smtClean="0">
                <a:solidFill>
                  <a:schemeClr val="tx2">
                    <a:lumMod val="75000"/>
                  </a:schemeClr>
                </a:solidFill>
                <a:latin typeface="Cambria" pitchFamily="18" charset="0"/>
              </a:rPr>
              <a:t>RÉGULATION DE L’ÉQUILIBRE ACIDO-BASIQUE</a:t>
            </a:r>
          </a:p>
          <a:p>
            <a:r>
              <a:rPr lang="fr-FR" sz="2800" i="1" dirty="0" smtClean="0">
                <a:latin typeface="Cambria" pitchFamily="18" charset="0"/>
              </a:rPr>
              <a:t>Apports et production</a:t>
            </a:r>
            <a:r>
              <a:rPr lang="pt-BR" sz="2800" i="1" dirty="0" smtClean="0">
                <a:latin typeface="Cambria" pitchFamily="18" charset="0"/>
              </a:rPr>
              <a:t>: 60 à 80 mmol de </a:t>
            </a:r>
            <a:r>
              <a:rPr lang="fr-FR" sz="2800" i="1" dirty="0" smtClean="0">
                <a:latin typeface="Cambria" pitchFamily="18" charset="0"/>
              </a:rPr>
              <a:t>protons (H+) par jour</a:t>
            </a:r>
          </a:p>
          <a:p>
            <a:r>
              <a:rPr lang="fr-FR" sz="2800" i="1" dirty="0" smtClean="0">
                <a:latin typeface="Cambria" pitchFamily="18" charset="0"/>
              </a:rPr>
              <a:t>Rôle des reins</a:t>
            </a:r>
          </a:p>
          <a:p>
            <a:pPr lvl="1"/>
            <a:r>
              <a:rPr lang="fr-FR" sz="2800" b="1" i="1" dirty="0" smtClean="0">
                <a:latin typeface="Cambria" pitchFamily="18" charset="0"/>
              </a:rPr>
              <a:t>Elimination des H+</a:t>
            </a:r>
          </a:p>
          <a:p>
            <a:pPr lvl="1"/>
            <a:r>
              <a:rPr lang="fr-FR" sz="2800" i="1" dirty="0" smtClean="0">
                <a:latin typeface="Cambria" pitchFamily="18" charset="0"/>
              </a:rPr>
              <a:t>Ajustement de la concentration plasmatique des bicarbonates </a:t>
            </a:r>
            <a:r>
              <a:rPr lang="fr-FR" sz="2800" b="1" i="1" dirty="0" smtClean="0">
                <a:latin typeface="Cambria" pitchFamily="18" charset="0"/>
              </a:rPr>
              <a:t>HCO3-</a:t>
            </a:r>
          </a:p>
          <a:p>
            <a:pPr>
              <a:buNone/>
            </a:pPr>
            <a:endParaRPr lang="fr-FR" i="1" dirty="0">
              <a:latin typeface="Cambria" pitchFamily="18" charset="0"/>
            </a:endParaRPr>
          </a:p>
        </p:txBody>
      </p:sp>
      <p:sp>
        <p:nvSpPr>
          <p:cNvPr id="5" name="Rectangle à coins arrondis 4"/>
          <p:cNvSpPr/>
          <p:nvPr/>
        </p:nvSpPr>
        <p:spPr>
          <a:xfrm>
            <a:off x="1214414" y="5143512"/>
            <a:ext cx="6715172" cy="1214446"/>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i="1" dirty="0" smtClean="0">
                <a:solidFill>
                  <a:schemeClr val="tx2">
                    <a:lumMod val="10000"/>
                  </a:schemeClr>
                </a:solidFill>
                <a:latin typeface="Cambria" pitchFamily="18" charset="0"/>
              </a:rPr>
              <a:t>Insuffisance rénale chronique </a:t>
            </a:r>
          </a:p>
          <a:p>
            <a:pPr algn="ctr"/>
            <a:r>
              <a:rPr lang="fr-FR" sz="2400" b="1" i="1" dirty="0" smtClean="0">
                <a:solidFill>
                  <a:schemeClr val="tx2">
                    <a:lumMod val="10000"/>
                  </a:schemeClr>
                </a:solidFill>
                <a:latin typeface="Cambria" pitchFamily="18" charset="0"/>
              </a:rPr>
              <a:t>Acidose </a:t>
            </a:r>
            <a:endParaRPr lang="fr-FR" dirty="0">
              <a:solidFill>
                <a:schemeClr val="tx2">
                  <a:lumMod val="1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i="1" dirty="0" smtClean="0">
                <a:latin typeface="Cambria" pitchFamily="18" charset="0"/>
              </a:rPr>
              <a:t>INTRODUCTION</a:t>
            </a:r>
            <a:endParaRPr lang="fr-FR" dirty="0"/>
          </a:p>
        </p:txBody>
      </p:sp>
      <p:sp>
        <p:nvSpPr>
          <p:cNvPr id="3" name="Espace réservé du contenu 2"/>
          <p:cNvSpPr>
            <a:spLocks noGrp="1"/>
          </p:cNvSpPr>
          <p:nvPr>
            <p:ph sz="half" idx="1"/>
          </p:nvPr>
        </p:nvSpPr>
        <p:spPr>
          <a:xfrm>
            <a:off x="-32" y="2117747"/>
            <a:ext cx="5000660" cy="4525963"/>
          </a:xfrm>
        </p:spPr>
        <p:txBody>
          <a:bodyPr>
            <a:normAutofit/>
          </a:bodyPr>
          <a:lstStyle/>
          <a:p>
            <a:r>
              <a:rPr lang="fr-FR" sz="2000" b="1" i="1" dirty="0" smtClean="0">
                <a:latin typeface="Cambria" pitchFamily="18" charset="0"/>
              </a:rPr>
              <a:t>Déchets du métabolisme</a:t>
            </a:r>
          </a:p>
          <a:p>
            <a:endParaRPr lang="fr-FR" sz="2000" b="1" i="1" dirty="0" smtClean="0">
              <a:latin typeface="Cambria" pitchFamily="18" charset="0"/>
            </a:endParaRPr>
          </a:p>
          <a:p>
            <a:pPr lvl="1"/>
            <a:r>
              <a:rPr lang="fr-FR" sz="2000" i="1" dirty="0" smtClean="0">
                <a:latin typeface="Cambria" pitchFamily="18" charset="0"/>
              </a:rPr>
              <a:t>des protéines </a:t>
            </a:r>
            <a:r>
              <a:rPr lang="fr-FR" sz="2000" b="1" i="1" dirty="0" smtClean="0">
                <a:latin typeface="Cambria" pitchFamily="18" charset="0"/>
              </a:rPr>
              <a:t>: urée</a:t>
            </a:r>
          </a:p>
          <a:p>
            <a:pPr lvl="1"/>
            <a:r>
              <a:rPr lang="fr-FR" sz="2000" i="1" dirty="0" smtClean="0">
                <a:latin typeface="Cambria" pitchFamily="18" charset="0"/>
              </a:rPr>
              <a:t>des acides nucléiques : </a:t>
            </a:r>
            <a:r>
              <a:rPr lang="fr-FR" sz="2000" b="1" i="1" dirty="0" smtClean="0">
                <a:latin typeface="Cambria" pitchFamily="18" charset="0"/>
              </a:rPr>
              <a:t>acide urique</a:t>
            </a:r>
          </a:p>
          <a:p>
            <a:pPr lvl="1"/>
            <a:r>
              <a:rPr lang="fr-FR" sz="2000" i="1" dirty="0" smtClean="0">
                <a:latin typeface="Cambria" pitchFamily="18" charset="0"/>
              </a:rPr>
              <a:t>de la créatine musculaire :</a:t>
            </a:r>
            <a:r>
              <a:rPr lang="fr-FR" sz="2000" b="1" i="1" dirty="0" smtClean="0">
                <a:latin typeface="Cambria" pitchFamily="18" charset="0"/>
              </a:rPr>
              <a:t>Créatinine</a:t>
            </a:r>
          </a:p>
          <a:p>
            <a:pPr lvl="1"/>
            <a:r>
              <a:rPr lang="fr-FR" sz="2000" i="1" dirty="0" smtClean="0">
                <a:latin typeface="Cambria" pitchFamily="18" charset="0"/>
              </a:rPr>
              <a:t>de l’hémoglobine : </a:t>
            </a:r>
            <a:r>
              <a:rPr lang="fr-FR" sz="2000" b="1" i="1" dirty="0" smtClean="0">
                <a:latin typeface="Cambria" pitchFamily="18" charset="0"/>
              </a:rPr>
              <a:t>urochrome</a:t>
            </a:r>
          </a:p>
          <a:p>
            <a:pPr lvl="1">
              <a:buNone/>
            </a:pPr>
            <a:endParaRPr lang="fr-FR" sz="2000" i="1" dirty="0" smtClean="0">
              <a:latin typeface="Cambria" pitchFamily="18" charset="0"/>
            </a:endParaRPr>
          </a:p>
          <a:p>
            <a:r>
              <a:rPr lang="fr-FR" sz="2000" i="1" dirty="0" smtClean="0">
                <a:latin typeface="Cambria" pitchFamily="18" charset="0"/>
              </a:rPr>
              <a:t> </a:t>
            </a:r>
            <a:r>
              <a:rPr lang="fr-FR" sz="2000" b="1" i="1" dirty="0" err="1" smtClean="0">
                <a:latin typeface="Cambria" pitchFamily="18" charset="0"/>
              </a:rPr>
              <a:t>Xénobiotiques</a:t>
            </a:r>
            <a:endParaRPr lang="fr-FR" sz="2000" b="1" i="1" dirty="0" smtClean="0">
              <a:latin typeface="Cambria" pitchFamily="18" charset="0"/>
            </a:endParaRPr>
          </a:p>
          <a:p>
            <a:pPr lvl="1"/>
            <a:r>
              <a:rPr lang="fr-FR" sz="2000" i="1" dirty="0" smtClean="0">
                <a:latin typeface="Cambria" pitchFamily="18" charset="0"/>
              </a:rPr>
              <a:t>Additifs alimentaires</a:t>
            </a:r>
          </a:p>
          <a:p>
            <a:pPr lvl="1"/>
            <a:r>
              <a:rPr lang="fr-FR" sz="2000" i="1" dirty="0" smtClean="0">
                <a:latin typeface="Cambria" pitchFamily="18" charset="0"/>
              </a:rPr>
              <a:t>Pesticides</a:t>
            </a:r>
          </a:p>
          <a:p>
            <a:pPr lvl="1"/>
            <a:r>
              <a:rPr lang="fr-FR" sz="2000" i="1" dirty="0" smtClean="0">
                <a:latin typeface="Cambria" pitchFamily="18" charset="0"/>
              </a:rPr>
              <a:t>Médicaments</a:t>
            </a:r>
          </a:p>
        </p:txBody>
      </p:sp>
      <p:sp>
        <p:nvSpPr>
          <p:cNvPr id="4" name="Rectangle à coins arrondis 3"/>
          <p:cNvSpPr/>
          <p:nvPr/>
        </p:nvSpPr>
        <p:spPr>
          <a:xfrm>
            <a:off x="3286116" y="5357826"/>
            <a:ext cx="5500726" cy="1214446"/>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i="1" dirty="0" smtClean="0">
                <a:solidFill>
                  <a:schemeClr val="tx2">
                    <a:lumMod val="10000"/>
                  </a:schemeClr>
                </a:solidFill>
                <a:latin typeface="Cambria" pitchFamily="18" charset="0"/>
              </a:rPr>
              <a:t>Insuffisance rénale chronique</a:t>
            </a:r>
          </a:p>
          <a:p>
            <a:pPr algn="ctr"/>
            <a:r>
              <a:rPr lang="fr-FR" sz="2400" b="1" i="1" dirty="0" smtClean="0">
                <a:solidFill>
                  <a:schemeClr val="tx2">
                    <a:lumMod val="10000"/>
                  </a:schemeClr>
                </a:solidFill>
                <a:latin typeface="Cambria" pitchFamily="18" charset="0"/>
              </a:rPr>
              <a:t>Accumulation (ex. acide urique et goutte) et toxicité (médicaments)</a:t>
            </a:r>
            <a:endParaRPr lang="fr-FR" sz="2400" i="1" dirty="0">
              <a:solidFill>
                <a:schemeClr val="tx2">
                  <a:lumMod val="10000"/>
                </a:schemeClr>
              </a:solidFill>
              <a:latin typeface="Cambria" pitchFamily="18" charset="0"/>
            </a:endParaRPr>
          </a:p>
        </p:txBody>
      </p:sp>
      <p:sp>
        <p:nvSpPr>
          <p:cNvPr id="7" name="ZoneTexte 6"/>
          <p:cNvSpPr txBox="1"/>
          <p:nvPr/>
        </p:nvSpPr>
        <p:spPr>
          <a:xfrm>
            <a:off x="571472" y="1214422"/>
            <a:ext cx="8143932" cy="861774"/>
          </a:xfrm>
          <a:prstGeom prst="rect">
            <a:avLst/>
          </a:prstGeom>
          <a:noFill/>
        </p:spPr>
        <p:txBody>
          <a:bodyPr wrap="square" rtlCol="0">
            <a:spAutoFit/>
          </a:bodyPr>
          <a:lstStyle/>
          <a:p>
            <a:pPr algn="ctr"/>
            <a:r>
              <a:rPr lang="fr-FR" sz="3200" b="1" i="1" dirty="0" smtClean="0">
                <a:solidFill>
                  <a:schemeClr val="tx2">
                    <a:lumMod val="75000"/>
                  </a:schemeClr>
                </a:solidFill>
                <a:latin typeface="Cambria" pitchFamily="18" charset="0"/>
              </a:rPr>
              <a:t>FONCTION D’ÉPURATION</a:t>
            </a:r>
          </a:p>
          <a:p>
            <a:endParaRPr lang="fr-FR" dirty="0"/>
          </a:p>
        </p:txBody>
      </p:sp>
      <p:pic>
        <p:nvPicPr>
          <p:cNvPr id="2050" name="Picture 2" descr="C:\Users\Toshiba\Desktop\k,l.png"/>
          <p:cNvPicPr>
            <a:picLocks noGrp="1" noChangeAspect="1" noChangeArrowheads="1"/>
          </p:cNvPicPr>
          <p:nvPr>
            <p:ph sz="half" idx="2"/>
          </p:nvPr>
        </p:nvPicPr>
        <p:blipFill>
          <a:blip r:embed="rId2"/>
          <a:srcRect/>
          <a:stretch>
            <a:fillRect/>
          </a:stretch>
        </p:blipFill>
        <p:spPr bwMode="auto">
          <a:xfrm>
            <a:off x="4929190" y="2214554"/>
            <a:ext cx="4111387" cy="290150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linds(horizontal)">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642910" y="285728"/>
            <a:ext cx="7772400" cy="914400"/>
          </a:xfrm>
        </p:spPr>
        <p:txBody>
          <a:bodyPr/>
          <a:lstStyle/>
          <a:p>
            <a:pPr algn="ctr"/>
            <a:r>
              <a:rPr lang="fr-FR" b="1" i="1" dirty="0" smtClean="0">
                <a:latin typeface="Cambria" pitchFamily="18" charset="0"/>
              </a:rPr>
              <a:t>INTRODUCTION</a:t>
            </a:r>
            <a:br>
              <a:rPr lang="fr-FR" b="1" i="1" dirty="0" smtClean="0">
                <a:latin typeface="Cambria" pitchFamily="18" charset="0"/>
              </a:rPr>
            </a:br>
            <a:endParaRPr lang="fr-FR" dirty="0"/>
          </a:p>
        </p:txBody>
      </p:sp>
      <p:sp>
        <p:nvSpPr>
          <p:cNvPr id="3" name="Espace réservé du contenu 2"/>
          <p:cNvSpPr>
            <a:spLocks noGrp="1"/>
          </p:cNvSpPr>
          <p:nvPr>
            <p:ph idx="4294967295"/>
          </p:nvPr>
        </p:nvSpPr>
        <p:spPr>
          <a:xfrm>
            <a:off x="71406" y="1142984"/>
            <a:ext cx="8929718" cy="5213366"/>
          </a:xfrm>
        </p:spPr>
        <p:txBody>
          <a:bodyPr>
            <a:normAutofit/>
          </a:bodyPr>
          <a:lstStyle/>
          <a:p>
            <a:pPr algn="ctr">
              <a:buNone/>
            </a:pPr>
            <a:r>
              <a:rPr lang="fr-FR" b="1" i="1" dirty="0" smtClean="0">
                <a:solidFill>
                  <a:schemeClr val="tx2">
                    <a:lumMod val="75000"/>
                  </a:schemeClr>
                </a:solidFill>
                <a:latin typeface="Cambria" pitchFamily="18" charset="0"/>
              </a:rPr>
              <a:t>RÉGULATION DE LA PRESSION ARTÉRIELLE</a:t>
            </a:r>
          </a:p>
          <a:p>
            <a:endParaRPr lang="fr-FR" i="1" dirty="0" smtClean="0">
              <a:latin typeface="Cambria" pitchFamily="18" charset="0"/>
            </a:endParaRPr>
          </a:p>
          <a:p>
            <a:r>
              <a:rPr lang="fr-FR" i="1" dirty="0" smtClean="0">
                <a:latin typeface="Cambria" pitchFamily="18" charset="0"/>
              </a:rPr>
              <a:t>Régulation du </a:t>
            </a:r>
            <a:r>
              <a:rPr lang="fr-FR" b="1" i="1" dirty="0" smtClean="0">
                <a:latin typeface="Cambria" pitchFamily="18" charset="0"/>
              </a:rPr>
              <a:t>volume sanguin à travers la </a:t>
            </a:r>
            <a:r>
              <a:rPr lang="fr-FR" i="1" dirty="0" smtClean="0">
                <a:latin typeface="Cambria" pitchFamily="18" charset="0"/>
              </a:rPr>
              <a:t>régulation du contenu en eau et en électrolytes</a:t>
            </a:r>
          </a:p>
          <a:p>
            <a:endParaRPr lang="fr-FR" i="1" dirty="0" smtClean="0">
              <a:latin typeface="Cambria" pitchFamily="18" charset="0"/>
            </a:endParaRPr>
          </a:p>
          <a:p>
            <a:r>
              <a:rPr lang="fr-FR" i="1" dirty="0" smtClean="0">
                <a:latin typeface="Cambria" pitchFamily="18" charset="0"/>
              </a:rPr>
              <a:t>Libération de </a:t>
            </a:r>
            <a:r>
              <a:rPr lang="fr-FR" b="1" i="1" dirty="0" smtClean="0">
                <a:latin typeface="Cambria" pitchFamily="18" charset="0"/>
              </a:rPr>
              <a:t>rénine, </a:t>
            </a:r>
            <a:r>
              <a:rPr lang="fr-FR" i="1" dirty="0" smtClean="0">
                <a:latin typeface="Cambria" pitchFamily="18" charset="0"/>
              </a:rPr>
              <a:t>enzyme à l’origine de la production de substances agissant sur les vaisseaux ou sur le volume sanguin</a:t>
            </a:r>
          </a:p>
        </p:txBody>
      </p:sp>
      <p:sp>
        <p:nvSpPr>
          <p:cNvPr id="4" name="Rectangle à coins arrondis 3"/>
          <p:cNvSpPr/>
          <p:nvPr/>
        </p:nvSpPr>
        <p:spPr>
          <a:xfrm>
            <a:off x="1214414" y="5429264"/>
            <a:ext cx="6715172" cy="1214446"/>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i="1" dirty="0" smtClean="0">
                <a:solidFill>
                  <a:schemeClr val="tx2">
                    <a:lumMod val="10000"/>
                  </a:schemeClr>
                </a:solidFill>
                <a:latin typeface="Cambria" pitchFamily="18" charset="0"/>
              </a:rPr>
              <a:t>Insuffisance rénale chronique</a:t>
            </a:r>
          </a:p>
          <a:p>
            <a:pPr algn="ctr"/>
            <a:r>
              <a:rPr lang="fr-FR" sz="2400" b="1" i="1" dirty="0" smtClean="0">
                <a:solidFill>
                  <a:schemeClr val="tx2">
                    <a:lumMod val="10000"/>
                  </a:schemeClr>
                </a:solidFill>
                <a:latin typeface="Cambria" pitchFamily="18" charset="0"/>
              </a:rPr>
              <a:t>Hypertension</a:t>
            </a:r>
            <a:endParaRPr lang="fr-FR" sz="2400" i="1" dirty="0" smtClean="0">
              <a:solidFill>
                <a:schemeClr val="tx2">
                  <a:lumMod val="10000"/>
                </a:schemeClr>
              </a:solidFill>
              <a:latin typeface="Cambria" pitchFamily="18" charset="0"/>
            </a:endParaRPr>
          </a:p>
          <a:p>
            <a:pPr algn="ct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71406" y="1285860"/>
            <a:ext cx="8929718" cy="5070490"/>
          </a:xfrm>
        </p:spPr>
        <p:txBody>
          <a:bodyPr/>
          <a:lstStyle/>
          <a:p>
            <a:pPr algn="ctr">
              <a:buNone/>
            </a:pPr>
            <a:r>
              <a:rPr lang="fr-FR" b="1" i="1" dirty="0" smtClean="0">
                <a:solidFill>
                  <a:schemeClr val="tx2">
                    <a:lumMod val="75000"/>
                  </a:schemeClr>
                </a:solidFill>
                <a:latin typeface="Cambria" pitchFamily="18" charset="0"/>
              </a:rPr>
              <a:t>RÉGULATION DE L’ÉRYTHROPOÏÈSE</a:t>
            </a:r>
          </a:p>
          <a:p>
            <a:pPr>
              <a:buNone/>
            </a:pPr>
            <a:endParaRPr lang="fr-FR" b="1" dirty="0" smtClean="0">
              <a:solidFill>
                <a:schemeClr val="tx2">
                  <a:lumMod val="75000"/>
                </a:schemeClr>
              </a:solidFill>
              <a:latin typeface="Cambria" pitchFamily="18" charset="0"/>
            </a:endParaRPr>
          </a:p>
          <a:p>
            <a:r>
              <a:rPr lang="fr-FR" i="1" dirty="0" smtClean="0">
                <a:latin typeface="Cambria" pitchFamily="18" charset="0"/>
              </a:rPr>
              <a:t>Synthèse de l’</a:t>
            </a:r>
            <a:r>
              <a:rPr lang="fr-FR" b="1" i="1" dirty="0" smtClean="0">
                <a:latin typeface="Cambria" pitchFamily="18" charset="0"/>
              </a:rPr>
              <a:t>érythropoïétine</a:t>
            </a:r>
            <a:r>
              <a:rPr lang="fr-FR" i="1" dirty="0" smtClean="0">
                <a:latin typeface="Cambria" pitchFamily="18" charset="0"/>
              </a:rPr>
              <a:t>(</a:t>
            </a:r>
            <a:r>
              <a:rPr lang="fr-FR" b="1" i="1" dirty="0" smtClean="0">
                <a:latin typeface="Cambria" pitchFamily="18" charset="0"/>
              </a:rPr>
              <a:t>EPO)</a:t>
            </a:r>
          </a:p>
          <a:p>
            <a:endParaRPr lang="fr-FR" b="1" i="1" dirty="0" smtClean="0">
              <a:latin typeface="Cambria" pitchFamily="18" charset="0"/>
            </a:endParaRPr>
          </a:p>
          <a:p>
            <a:r>
              <a:rPr lang="fr-FR" i="1" dirty="0" smtClean="0">
                <a:latin typeface="Cambria" pitchFamily="18" charset="0"/>
              </a:rPr>
              <a:t>Augmentation de la production de globules rouges en réponse à l’hypoxie (anémie, hypoxémie, altitude)</a:t>
            </a:r>
          </a:p>
        </p:txBody>
      </p:sp>
      <p:sp>
        <p:nvSpPr>
          <p:cNvPr id="5" name="Titre 1"/>
          <p:cNvSpPr txBox="1">
            <a:spLocks/>
          </p:cNvSpPr>
          <p:nvPr/>
        </p:nvSpPr>
        <p:spPr>
          <a:xfrm>
            <a:off x="642910" y="285728"/>
            <a:ext cx="7772400" cy="9144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1" u="none" strike="noStrike" kern="1200" cap="none" spc="-100" normalizeH="0" baseline="0" noProof="0" smtClean="0">
                <a:ln>
                  <a:noFill/>
                </a:ln>
                <a:solidFill>
                  <a:schemeClr val="tx2">
                    <a:satMod val="200000"/>
                  </a:schemeClr>
                </a:solidFill>
                <a:effectLst/>
                <a:uLnTx/>
                <a:uFillTx/>
                <a:latin typeface="Cambria" pitchFamily="18" charset="0"/>
                <a:ea typeface="+mj-ea"/>
                <a:cs typeface="+mj-cs"/>
              </a:rPr>
              <a:t>INTRODUCTION</a:t>
            </a:r>
            <a:br>
              <a:rPr kumimoji="0" lang="fr-FR" sz="4000" b="1" i="1" u="none" strike="noStrike" kern="1200" cap="none" spc="-100" normalizeH="0" baseline="0" noProof="0" smtClean="0">
                <a:ln>
                  <a:noFill/>
                </a:ln>
                <a:solidFill>
                  <a:schemeClr val="tx2">
                    <a:satMod val="200000"/>
                  </a:schemeClr>
                </a:solidFill>
                <a:effectLst/>
                <a:uLnTx/>
                <a:uFillTx/>
                <a:latin typeface="Cambria" pitchFamily="18" charset="0"/>
                <a:ea typeface="+mj-ea"/>
                <a:cs typeface="+mj-cs"/>
              </a:rPr>
            </a:br>
            <a:endParaRPr kumimoji="0" lang="fr-FR" sz="4000" b="0" i="0" u="none" strike="noStrike" kern="1200" cap="none" spc="-100" normalizeH="0" baseline="0" noProof="0" dirty="0">
              <a:ln>
                <a:noFill/>
              </a:ln>
              <a:solidFill>
                <a:schemeClr val="tx2">
                  <a:satMod val="200000"/>
                </a:schemeClr>
              </a:solidFill>
              <a:effectLst/>
              <a:uLnTx/>
              <a:uFillTx/>
              <a:latin typeface="+mj-lt"/>
              <a:ea typeface="+mj-ea"/>
              <a:cs typeface="+mj-cs"/>
            </a:endParaRPr>
          </a:p>
        </p:txBody>
      </p:sp>
      <p:sp>
        <p:nvSpPr>
          <p:cNvPr id="6" name="Rectangle à coins arrondis 5"/>
          <p:cNvSpPr/>
          <p:nvPr/>
        </p:nvSpPr>
        <p:spPr>
          <a:xfrm>
            <a:off x="1214414" y="5000636"/>
            <a:ext cx="6715172" cy="1214446"/>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i="1" dirty="0" smtClean="0">
                <a:solidFill>
                  <a:schemeClr val="tx2">
                    <a:lumMod val="10000"/>
                  </a:schemeClr>
                </a:solidFill>
                <a:latin typeface="Cambria" pitchFamily="18" charset="0"/>
              </a:rPr>
              <a:t>Insuffisance rénale chronique  </a:t>
            </a:r>
          </a:p>
          <a:p>
            <a:pPr algn="ctr"/>
            <a:r>
              <a:rPr lang="fr-FR" sz="2400" b="1" i="1" dirty="0" smtClean="0">
                <a:solidFill>
                  <a:schemeClr val="tx2">
                    <a:lumMod val="10000"/>
                  </a:schemeClr>
                </a:solidFill>
                <a:latin typeface="Cambria" pitchFamily="18" charset="0"/>
              </a:rPr>
              <a:t>Anémie</a:t>
            </a:r>
            <a:endParaRPr lang="fr-FR" sz="2400" i="1" dirty="0" smtClean="0">
              <a:solidFill>
                <a:schemeClr val="tx2">
                  <a:lumMod val="10000"/>
                </a:schemeClr>
              </a:solidFill>
              <a:latin typeface="Cambria" pitchFamily="18" charset="0"/>
            </a:endParaRPr>
          </a:p>
          <a:p>
            <a:pPr algn="ct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28596" y="1357299"/>
            <a:ext cx="8251060" cy="714380"/>
          </a:xfrm>
        </p:spPr>
        <p:txBody>
          <a:bodyPr>
            <a:normAutofit/>
          </a:bodyPr>
          <a:lstStyle/>
          <a:p>
            <a:pPr algn="ctr">
              <a:buNone/>
            </a:pPr>
            <a:r>
              <a:rPr lang="fr-FR" b="1" i="1" dirty="0" smtClean="0">
                <a:solidFill>
                  <a:schemeClr val="tx2">
                    <a:lumMod val="75000"/>
                  </a:schemeClr>
                </a:solidFill>
                <a:latin typeface="Cambria" pitchFamily="18" charset="0"/>
              </a:rPr>
              <a:t>RÉGULATION DE LA PRODUCTION DE LA Vit D</a:t>
            </a:r>
          </a:p>
          <a:p>
            <a:pPr>
              <a:buNone/>
            </a:pPr>
            <a:endParaRPr lang="fr-FR" b="1" dirty="0" smtClean="0">
              <a:solidFill>
                <a:schemeClr val="tx2">
                  <a:lumMod val="75000"/>
                </a:schemeClr>
              </a:solidFill>
              <a:latin typeface="Cambria" pitchFamily="18" charset="0"/>
            </a:endParaRPr>
          </a:p>
        </p:txBody>
      </p:sp>
      <p:sp>
        <p:nvSpPr>
          <p:cNvPr id="4" name="Titre 1"/>
          <p:cNvSpPr txBox="1">
            <a:spLocks/>
          </p:cNvSpPr>
          <p:nvPr/>
        </p:nvSpPr>
        <p:spPr>
          <a:xfrm>
            <a:off x="642910" y="285728"/>
            <a:ext cx="7772400" cy="9144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1" u="none" strike="noStrike" kern="1200" cap="none" spc="-100" normalizeH="0" baseline="0" noProof="0" smtClean="0">
                <a:ln>
                  <a:noFill/>
                </a:ln>
                <a:solidFill>
                  <a:schemeClr val="tx2">
                    <a:satMod val="200000"/>
                  </a:schemeClr>
                </a:solidFill>
                <a:effectLst/>
                <a:uLnTx/>
                <a:uFillTx/>
                <a:latin typeface="Cambria" pitchFamily="18" charset="0"/>
                <a:ea typeface="+mj-ea"/>
                <a:cs typeface="+mj-cs"/>
              </a:rPr>
              <a:t>INTRODUCTION</a:t>
            </a:r>
            <a:br>
              <a:rPr kumimoji="0" lang="fr-FR" sz="4000" b="1" i="1" u="none" strike="noStrike" kern="1200" cap="none" spc="-100" normalizeH="0" baseline="0" noProof="0" smtClean="0">
                <a:ln>
                  <a:noFill/>
                </a:ln>
                <a:solidFill>
                  <a:schemeClr val="tx2">
                    <a:satMod val="200000"/>
                  </a:schemeClr>
                </a:solidFill>
                <a:effectLst/>
                <a:uLnTx/>
                <a:uFillTx/>
                <a:latin typeface="Cambria" pitchFamily="18" charset="0"/>
                <a:ea typeface="+mj-ea"/>
                <a:cs typeface="+mj-cs"/>
              </a:rPr>
            </a:br>
            <a:endParaRPr kumimoji="0" lang="fr-FR" sz="4000" b="0" i="0" u="none" strike="noStrike" kern="1200" cap="none" spc="-100" normalizeH="0" baseline="0" noProof="0" dirty="0">
              <a:ln>
                <a:noFill/>
              </a:ln>
              <a:solidFill>
                <a:schemeClr val="tx2">
                  <a:satMod val="200000"/>
                </a:schemeClr>
              </a:solidFill>
              <a:effectLst/>
              <a:uLnTx/>
              <a:uFillTx/>
              <a:latin typeface="+mj-lt"/>
              <a:ea typeface="+mj-ea"/>
              <a:cs typeface="+mj-cs"/>
            </a:endParaRPr>
          </a:p>
        </p:txBody>
      </p:sp>
      <p:sp>
        <p:nvSpPr>
          <p:cNvPr id="5" name="Rectangle à coins arrondis 4"/>
          <p:cNvSpPr/>
          <p:nvPr/>
        </p:nvSpPr>
        <p:spPr>
          <a:xfrm>
            <a:off x="1214414" y="5357826"/>
            <a:ext cx="6715172" cy="1214446"/>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i="1" dirty="0" smtClean="0">
                <a:solidFill>
                  <a:schemeClr val="tx2">
                    <a:lumMod val="10000"/>
                  </a:schemeClr>
                </a:solidFill>
                <a:latin typeface="Cambria" pitchFamily="18" charset="0"/>
              </a:rPr>
              <a:t>Insuffisance rénale chronique  </a:t>
            </a:r>
          </a:p>
          <a:p>
            <a:pPr algn="ctr"/>
            <a:r>
              <a:rPr lang="fr-FR" sz="2400" b="1" i="1" dirty="0" smtClean="0">
                <a:solidFill>
                  <a:schemeClr val="tx2">
                    <a:lumMod val="10000"/>
                  </a:schemeClr>
                </a:solidFill>
                <a:latin typeface="Cambria" pitchFamily="18" charset="0"/>
              </a:rPr>
              <a:t>ostéoporose</a:t>
            </a:r>
            <a:endParaRPr lang="fr-FR" i="1" dirty="0">
              <a:solidFill>
                <a:schemeClr val="tx2">
                  <a:lumMod val="10000"/>
                </a:schemeClr>
              </a:solidFill>
              <a:latin typeface="Cambria" pitchFamily="18" charset="0"/>
            </a:endParaRPr>
          </a:p>
        </p:txBody>
      </p:sp>
      <p:pic>
        <p:nvPicPr>
          <p:cNvPr id="3076" name="Picture 4" descr="C:\Users\Toshiba\Desktop\jjjjj.png"/>
          <p:cNvPicPr>
            <a:picLocks noGrp="1" noChangeAspect="1" noChangeArrowheads="1"/>
          </p:cNvPicPr>
          <p:nvPr>
            <p:ph sz="half" idx="2"/>
          </p:nvPr>
        </p:nvPicPr>
        <p:blipFill>
          <a:blip r:embed="rId2"/>
          <a:srcRect/>
          <a:stretch>
            <a:fillRect/>
          </a:stretch>
        </p:blipFill>
        <p:spPr bwMode="auto">
          <a:xfrm>
            <a:off x="2214546" y="2000240"/>
            <a:ext cx="4557178" cy="31389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42976" y="2285992"/>
            <a:ext cx="6786610" cy="2123658"/>
          </a:xfrm>
          <a:prstGeom prst="rect">
            <a:avLst/>
          </a:prstGeom>
          <a:noFill/>
          <a:ln w="38100">
            <a:solidFill>
              <a:schemeClr val="accent2">
                <a:lumMod val="60000"/>
                <a:lumOff val="40000"/>
              </a:schemeClr>
            </a:solidFill>
          </a:ln>
        </p:spPr>
        <p:txBody>
          <a:bodyPr wrap="square" rtlCol="0">
            <a:spAutoFit/>
          </a:bodyPr>
          <a:lstStyle/>
          <a:p>
            <a:pPr algn="ctr"/>
            <a:r>
              <a:rPr lang="fr-FR" sz="6600" b="1" i="1" dirty="0" smtClean="0">
                <a:solidFill>
                  <a:schemeClr val="tx2">
                    <a:lumMod val="75000"/>
                  </a:schemeClr>
                </a:solidFill>
                <a:latin typeface="Cambria" pitchFamily="18" charset="0"/>
              </a:rPr>
              <a:t>ANATOMIE FONCTIONNELLE</a:t>
            </a:r>
            <a:r>
              <a:rPr lang="fr-FR" sz="6600" b="1" dirty="0" smtClean="0">
                <a:solidFill>
                  <a:schemeClr val="tx2">
                    <a:lumMod val="75000"/>
                  </a:schemeClr>
                </a:solidFill>
                <a:latin typeface="Cambria" pitchFamily="18" charset="0"/>
              </a:rPr>
              <a:t> </a:t>
            </a:r>
            <a:endParaRPr lang="fr-FR" sz="6600" b="1" dirty="0">
              <a:solidFill>
                <a:schemeClr val="tx2">
                  <a:lumMod val="75000"/>
                </a:schemeClr>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28596" y="214290"/>
            <a:ext cx="8229600" cy="914400"/>
          </a:xfrm>
        </p:spPr>
        <p:txBody>
          <a:bodyPr/>
          <a:lstStyle/>
          <a:p>
            <a:pPr algn="ctr"/>
            <a:r>
              <a:rPr lang="fr-FR" b="1" i="1" dirty="0" smtClean="0">
                <a:solidFill>
                  <a:schemeClr val="tx2">
                    <a:lumMod val="90000"/>
                  </a:schemeClr>
                </a:solidFill>
                <a:latin typeface="Cambria" pitchFamily="18" charset="0"/>
              </a:rPr>
              <a:t>ORGANISATION GÉNÉRALE DU REIN</a:t>
            </a:r>
            <a:endParaRPr lang="fr-FR" b="1" i="1" dirty="0">
              <a:solidFill>
                <a:schemeClr val="tx2">
                  <a:lumMod val="90000"/>
                </a:schemeClr>
              </a:solidFill>
              <a:latin typeface="Cambria" pitchFamily="18" charset="0"/>
            </a:endParaRPr>
          </a:p>
        </p:txBody>
      </p:sp>
      <p:sp>
        <p:nvSpPr>
          <p:cNvPr id="5" name="Espace réservé du contenu 4"/>
          <p:cNvSpPr>
            <a:spLocks noGrp="1"/>
          </p:cNvSpPr>
          <p:nvPr>
            <p:ph sz="half" idx="1"/>
          </p:nvPr>
        </p:nvSpPr>
        <p:spPr>
          <a:xfrm>
            <a:off x="214282" y="1785926"/>
            <a:ext cx="4252914" cy="4867728"/>
          </a:xfrm>
        </p:spPr>
        <p:txBody>
          <a:bodyPr>
            <a:noAutofit/>
          </a:bodyPr>
          <a:lstStyle/>
          <a:p>
            <a:pPr lvl="0">
              <a:buNone/>
            </a:pPr>
            <a:r>
              <a:rPr lang="fr-FR" sz="2000" b="1" i="1" dirty="0" smtClean="0">
                <a:solidFill>
                  <a:schemeClr val="tx2">
                    <a:lumMod val="75000"/>
                  </a:schemeClr>
                </a:solidFill>
                <a:latin typeface="Cambria" pitchFamily="18" charset="0"/>
              </a:rPr>
              <a:t>1.Le hile</a:t>
            </a:r>
            <a:r>
              <a:rPr lang="fr-FR" sz="2000" i="1" dirty="0" smtClean="0">
                <a:latin typeface="Cambria" pitchFamily="18" charset="0"/>
              </a:rPr>
              <a:t> : avec le bassinet, les grands calices, et les petits calices </a:t>
            </a:r>
            <a:endParaRPr lang="fr-FR" sz="2000" b="1" i="1" dirty="0" smtClean="0">
              <a:solidFill>
                <a:schemeClr val="tx1"/>
              </a:solidFill>
              <a:latin typeface="Cambria" pitchFamily="18" charset="0"/>
            </a:endParaRPr>
          </a:p>
          <a:p>
            <a:pPr>
              <a:buNone/>
            </a:pPr>
            <a:r>
              <a:rPr lang="fr-FR" sz="2000" b="1" i="1" dirty="0" smtClean="0">
                <a:solidFill>
                  <a:schemeClr val="tx2">
                    <a:lumMod val="75000"/>
                  </a:schemeClr>
                </a:solidFill>
                <a:latin typeface="Cambria" pitchFamily="18" charset="0"/>
              </a:rPr>
              <a:t>2.La médullaire</a:t>
            </a:r>
            <a:r>
              <a:rPr lang="fr-FR" sz="2000" i="1" dirty="0" smtClean="0">
                <a:solidFill>
                  <a:schemeClr val="tx1"/>
                </a:solidFill>
                <a:latin typeface="Cambria" pitchFamily="18" charset="0"/>
              </a:rPr>
              <a:t>: couche la plus profonde rouge, contenant: </a:t>
            </a:r>
          </a:p>
          <a:p>
            <a:r>
              <a:rPr lang="fr-FR" sz="2000" b="1" i="1" dirty="0" smtClean="0">
                <a:solidFill>
                  <a:schemeClr val="accent2">
                    <a:lumMod val="60000"/>
                    <a:lumOff val="40000"/>
                  </a:schemeClr>
                </a:solidFill>
                <a:latin typeface="Cambria" pitchFamily="18" charset="0"/>
              </a:rPr>
              <a:t>Pyramides de Malpighi </a:t>
            </a:r>
            <a:r>
              <a:rPr lang="fr-FR" sz="2000" b="1" i="1" dirty="0" smtClean="0">
                <a:solidFill>
                  <a:schemeClr val="tx1"/>
                </a:solidFill>
                <a:latin typeface="Cambria" pitchFamily="18" charset="0"/>
              </a:rPr>
              <a:t>:</a:t>
            </a:r>
            <a:r>
              <a:rPr lang="fr-FR" sz="2000" i="1" dirty="0" smtClean="0">
                <a:solidFill>
                  <a:schemeClr val="tx1"/>
                </a:solidFill>
                <a:latin typeface="Cambria" pitchFamily="18" charset="0"/>
              </a:rPr>
              <a:t> formations triangulaires  à base externe</a:t>
            </a:r>
          </a:p>
          <a:p>
            <a:pPr lvl="0"/>
            <a:r>
              <a:rPr lang="fr-FR" sz="2000" b="1" i="1" dirty="0" smtClean="0">
                <a:solidFill>
                  <a:schemeClr val="accent2">
                    <a:lumMod val="60000"/>
                    <a:lumOff val="40000"/>
                  </a:schemeClr>
                </a:solidFill>
                <a:latin typeface="Cambria" pitchFamily="18" charset="0"/>
              </a:rPr>
              <a:t>Les pyramides de </a:t>
            </a:r>
            <a:r>
              <a:rPr lang="fr-FR" sz="2000" b="1" i="1" dirty="0" err="1" smtClean="0">
                <a:solidFill>
                  <a:schemeClr val="accent2">
                    <a:lumMod val="60000"/>
                    <a:lumOff val="40000"/>
                  </a:schemeClr>
                </a:solidFill>
                <a:latin typeface="Cambria" pitchFamily="18" charset="0"/>
              </a:rPr>
              <a:t>Ferrin</a:t>
            </a:r>
            <a:r>
              <a:rPr lang="fr-FR" sz="2000" b="1" i="1" dirty="0" smtClean="0">
                <a:solidFill>
                  <a:schemeClr val="accent2">
                    <a:lumMod val="60000"/>
                    <a:lumOff val="40000"/>
                  </a:schemeClr>
                </a:solidFill>
                <a:latin typeface="Cambria" pitchFamily="18" charset="0"/>
              </a:rPr>
              <a:t> </a:t>
            </a:r>
            <a:r>
              <a:rPr lang="fr-FR" sz="2000" b="1" i="1" dirty="0" smtClean="0">
                <a:solidFill>
                  <a:schemeClr val="tx1"/>
                </a:solidFill>
                <a:latin typeface="Cambria" pitchFamily="18" charset="0"/>
              </a:rPr>
              <a:t>:</a:t>
            </a:r>
            <a:r>
              <a:rPr lang="fr-FR" sz="2000" i="1" dirty="0" smtClean="0">
                <a:solidFill>
                  <a:schemeClr val="tx1"/>
                </a:solidFill>
                <a:latin typeface="Cambria" pitchFamily="18" charset="0"/>
              </a:rPr>
              <a:t> prolongements situés à la base des PM</a:t>
            </a:r>
          </a:p>
          <a:p>
            <a:pPr lvl="0"/>
            <a:r>
              <a:rPr lang="fr-FR" sz="2000" b="1" i="1" dirty="0" smtClean="0">
                <a:solidFill>
                  <a:schemeClr val="accent2">
                    <a:lumMod val="60000"/>
                    <a:lumOff val="40000"/>
                  </a:schemeClr>
                </a:solidFill>
                <a:latin typeface="Cambria" pitchFamily="18" charset="0"/>
              </a:rPr>
              <a:t>Les colonnes de Bertin </a:t>
            </a:r>
            <a:r>
              <a:rPr lang="fr-FR" sz="2000" i="1" dirty="0" smtClean="0">
                <a:latin typeface="Cambria" pitchFamily="18" charset="0"/>
              </a:rPr>
              <a:t>prolongements de la corticale </a:t>
            </a:r>
            <a:r>
              <a:rPr lang="fr-FR" sz="2000" i="1" dirty="0" smtClean="0">
                <a:solidFill>
                  <a:schemeClr val="tx1"/>
                </a:solidFill>
                <a:latin typeface="Cambria" pitchFamily="18" charset="0"/>
              </a:rPr>
              <a:t>séparant les PM</a:t>
            </a:r>
          </a:p>
        </p:txBody>
      </p:sp>
      <p:pic>
        <p:nvPicPr>
          <p:cNvPr id="7" name="Espace réservé du contenu 6" descr="rein_unisciel_FIG1.png"/>
          <p:cNvPicPr>
            <a:picLocks noGrp="1" noChangeAspect="1"/>
          </p:cNvPicPr>
          <p:nvPr>
            <p:ph sz="half" idx="2"/>
          </p:nvPr>
        </p:nvPicPr>
        <p:blipFill>
          <a:blip r:embed="rId2"/>
          <a:stretch>
            <a:fillRect/>
          </a:stretch>
        </p:blipFill>
        <p:spPr>
          <a:xfrm>
            <a:off x="4572000" y="1857364"/>
            <a:ext cx="4357718" cy="4429156"/>
          </a:xfrm>
        </p:spPr>
      </p:pic>
      <p:sp>
        <p:nvSpPr>
          <p:cNvPr id="6" name="ZoneTexte 5"/>
          <p:cNvSpPr txBox="1"/>
          <p:nvPr/>
        </p:nvSpPr>
        <p:spPr>
          <a:xfrm>
            <a:off x="214282" y="1214422"/>
            <a:ext cx="8715436" cy="677108"/>
          </a:xfrm>
          <a:prstGeom prst="rect">
            <a:avLst/>
          </a:prstGeom>
          <a:noFill/>
        </p:spPr>
        <p:txBody>
          <a:bodyPr wrap="square" rtlCol="0">
            <a:spAutoFit/>
          </a:bodyPr>
          <a:lstStyle/>
          <a:p>
            <a:r>
              <a:rPr lang="fr-FR" sz="2000" i="1" dirty="0" smtClean="0">
                <a:latin typeface="Cambria" pitchFamily="18" charset="0"/>
              </a:rPr>
              <a:t>Sur une coupe longitudinale du rein et en partant de la concavité on distingue : </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linds(horizontal)">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28596" y="214290"/>
            <a:ext cx="8229600" cy="914400"/>
          </a:xfrm>
        </p:spPr>
        <p:txBody>
          <a:bodyPr/>
          <a:lstStyle/>
          <a:p>
            <a:pPr algn="ctr"/>
            <a:r>
              <a:rPr lang="fr-FR" b="1" i="1" dirty="0" smtClean="0">
                <a:solidFill>
                  <a:schemeClr val="tx2">
                    <a:lumMod val="90000"/>
                  </a:schemeClr>
                </a:solidFill>
                <a:latin typeface="Cambria" pitchFamily="18" charset="0"/>
              </a:rPr>
              <a:t>ORGANISATION GÉNÉRALE DU REIN</a:t>
            </a:r>
            <a:endParaRPr lang="fr-FR" b="1" i="1" dirty="0">
              <a:solidFill>
                <a:schemeClr val="tx2">
                  <a:lumMod val="90000"/>
                </a:schemeClr>
              </a:solidFill>
              <a:latin typeface="Cambria" pitchFamily="18" charset="0"/>
            </a:endParaRPr>
          </a:p>
        </p:txBody>
      </p:sp>
      <p:pic>
        <p:nvPicPr>
          <p:cNvPr id="7" name="Espace réservé du contenu 6" descr="rein_unisciel_FIG1.png"/>
          <p:cNvPicPr>
            <a:picLocks noGrp="1" noChangeAspect="1"/>
          </p:cNvPicPr>
          <p:nvPr>
            <p:ph sz="half" idx="2"/>
          </p:nvPr>
        </p:nvPicPr>
        <p:blipFill>
          <a:blip r:embed="rId2"/>
          <a:stretch>
            <a:fillRect/>
          </a:stretch>
        </p:blipFill>
        <p:spPr>
          <a:xfrm>
            <a:off x="4572000" y="1857364"/>
            <a:ext cx="4357718" cy="4429156"/>
          </a:xfrm>
        </p:spPr>
      </p:pic>
      <p:sp>
        <p:nvSpPr>
          <p:cNvPr id="6" name="ZoneTexte 5"/>
          <p:cNvSpPr txBox="1"/>
          <p:nvPr/>
        </p:nvSpPr>
        <p:spPr>
          <a:xfrm>
            <a:off x="214282" y="1214422"/>
            <a:ext cx="8715436" cy="677108"/>
          </a:xfrm>
          <a:prstGeom prst="rect">
            <a:avLst/>
          </a:prstGeom>
          <a:noFill/>
        </p:spPr>
        <p:txBody>
          <a:bodyPr wrap="square" rtlCol="0">
            <a:spAutoFit/>
          </a:bodyPr>
          <a:lstStyle/>
          <a:p>
            <a:r>
              <a:rPr lang="fr-FR" sz="2000" i="1" dirty="0" smtClean="0">
                <a:latin typeface="Cambria" pitchFamily="18" charset="0"/>
              </a:rPr>
              <a:t>Sur une coupe longitudinale du rein et en partant de la concavité on distingue : </a:t>
            </a:r>
          </a:p>
          <a:p>
            <a:endParaRPr lang="fr-FR" dirty="0"/>
          </a:p>
        </p:txBody>
      </p:sp>
      <p:sp>
        <p:nvSpPr>
          <p:cNvPr id="9" name="Espace réservé du contenu 4"/>
          <p:cNvSpPr txBox="1">
            <a:spLocks noGrp="1"/>
          </p:cNvSpPr>
          <p:nvPr>
            <p:ph sz="half" idx="1"/>
          </p:nvPr>
        </p:nvSpPr>
        <p:spPr>
          <a:xfrm>
            <a:off x="428596" y="1643050"/>
            <a:ext cx="4038600" cy="4921860"/>
          </a:xfrm>
          <a:prstGeom prst="rect">
            <a:avLst/>
          </a:prstGeom>
          <a:noFill/>
        </p:spPr>
        <p:txBody>
          <a:bodyPr wrap="square" rtlCol="0">
            <a:spAutoFit/>
          </a:bodyPr>
          <a:lstStyle/>
          <a:p>
            <a:pPr marL="342900" lvl="0" indent="-342900">
              <a:lnSpc>
                <a:spcPct val="90000"/>
              </a:lnSpc>
              <a:spcBef>
                <a:spcPct val="20000"/>
              </a:spcBef>
              <a:buClr>
                <a:schemeClr val="accent1"/>
              </a:buClr>
              <a:buSzPct val="70000"/>
              <a:buNone/>
              <a:defRPr/>
            </a:pPr>
            <a:r>
              <a:rPr lang="fr-FR" sz="2000" b="1" i="1" dirty="0" smtClean="0">
                <a:solidFill>
                  <a:schemeClr val="tx2">
                    <a:lumMod val="75000"/>
                  </a:schemeClr>
                </a:solidFill>
                <a:latin typeface="Cambria" pitchFamily="18" charset="0"/>
              </a:rPr>
              <a:t>3.Corticale</a:t>
            </a:r>
            <a:r>
              <a:rPr lang="fr-FR" sz="2000" i="1" dirty="0" smtClean="0">
                <a:solidFill>
                  <a:schemeClr val="tx2">
                    <a:lumMod val="75000"/>
                  </a:schemeClr>
                </a:solidFill>
                <a:latin typeface="Cambria" pitchFamily="18" charset="0"/>
              </a:rPr>
              <a:t>:</a:t>
            </a:r>
            <a:r>
              <a:rPr lang="fr-FR" sz="2000" i="1" dirty="0" smtClean="0">
                <a:latin typeface="Cambria" pitchFamily="18" charset="0"/>
              </a:rPr>
              <a:t> 3 partie</a:t>
            </a:r>
          </a:p>
          <a:p>
            <a:pPr marL="342900" lvl="0" indent="-342900">
              <a:lnSpc>
                <a:spcPct val="90000"/>
              </a:lnSpc>
              <a:spcBef>
                <a:spcPct val="20000"/>
              </a:spcBef>
              <a:buClr>
                <a:schemeClr val="accent1"/>
              </a:buClr>
              <a:buSzPct val="70000"/>
              <a:buNone/>
              <a:defRPr/>
            </a:pPr>
            <a:r>
              <a:rPr lang="fr-FR" sz="2000" b="1" i="1" dirty="0" smtClean="0">
                <a:solidFill>
                  <a:schemeClr val="accent2">
                    <a:lumMod val="60000"/>
                    <a:lumOff val="40000"/>
                  </a:schemeClr>
                </a:solidFill>
                <a:latin typeface="Cambria" pitchFamily="18" charset="0"/>
              </a:rPr>
              <a:t>Colonne de Bertin </a:t>
            </a:r>
            <a:r>
              <a:rPr lang="fr-FR" sz="2000" i="1" dirty="0" smtClean="0">
                <a:solidFill>
                  <a:schemeClr val="accent2">
                    <a:lumMod val="60000"/>
                    <a:lumOff val="40000"/>
                  </a:schemeClr>
                </a:solidFill>
                <a:latin typeface="Cambria" pitchFamily="18" charset="0"/>
              </a:rPr>
              <a:t>: </a:t>
            </a:r>
          </a:p>
          <a:p>
            <a:pPr marL="342900" lvl="0" indent="-342900">
              <a:lnSpc>
                <a:spcPct val="90000"/>
              </a:lnSpc>
              <a:spcBef>
                <a:spcPct val="20000"/>
              </a:spcBef>
              <a:buClr>
                <a:schemeClr val="accent1"/>
              </a:buClr>
              <a:buSzPct val="70000"/>
              <a:buNone/>
              <a:defRPr/>
            </a:pPr>
            <a:r>
              <a:rPr lang="fr-FR" sz="2000" i="1" dirty="0" smtClean="0">
                <a:latin typeface="Cambria" pitchFamily="18" charset="0"/>
              </a:rPr>
              <a:t>       zone la plus profonde</a:t>
            </a:r>
          </a:p>
          <a:p>
            <a:pPr marL="342900" lvl="0" indent="-342900">
              <a:lnSpc>
                <a:spcPct val="90000"/>
              </a:lnSpc>
              <a:spcBef>
                <a:spcPct val="20000"/>
              </a:spcBef>
              <a:buClr>
                <a:schemeClr val="accent1"/>
              </a:buClr>
              <a:buSzPct val="70000"/>
              <a:buNone/>
              <a:defRPr/>
            </a:pPr>
            <a:r>
              <a:rPr lang="fr-FR" sz="2000" i="1" dirty="0" smtClean="0">
                <a:latin typeface="Cambria" pitchFamily="18" charset="0"/>
              </a:rPr>
              <a:t>       Contenant les éléments vasculaires</a:t>
            </a:r>
          </a:p>
          <a:p>
            <a:pPr marL="342900" lvl="0" indent="-342900">
              <a:lnSpc>
                <a:spcPct val="90000"/>
              </a:lnSpc>
              <a:spcBef>
                <a:spcPct val="20000"/>
              </a:spcBef>
              <a:buClr>
                <a:schemeClr val="accent1"/>
              </a:buClr>
              <a:buSzPct val="70000"/>
              <a:buNone/>
              <a:defRPr/>
            </a:pPr>
            <a:r>
              <a:rPr lang="fr-FR" sz="2000" b="1" i="1" dirty="0" smtClean="0">
                <a:solidFill>
                  <a:schemeClr val="accent2">
                    <a:lumMod val="60000"/>
                    <a:lumOff val="40000"/>
                  </a:schemeClr>
                </a:solidFill>
                <a:latin typeface="Cambria" pitchFamily="18" charset="0"/>
              </a:rPr>
              <a:t>Labyrinthe: </a:t>
            </a:r>
          </a:p>
          <a:p>
            <a:pPr marL="342900" lvl="0" indent="-342900">
              <a:lnSpc>
                <a:spcPct val="90000"/>
              </a:lnSpc>
              <a:spcBef>
                <a:spcPct val="20000"/>
              </a:spcBef>
              <a:buClr>
                <a:schemeClr val="accent1"/>
              </a:buClr>
              <a:buSzPct val="70000"/>
              <a:buNone/>
              <a:defRPr/>
            </a:pPr>
            <a:r>
              <a:rPr lang="fr-FR" sz="2000" i="1" dirty="0" smtClean="0">
                <a:latin typeface="Cambria" pitchFamily="18" charset="0"/>
              </a:rPr>
              <a:t>       région moyenne en dehors des pyramides de </a:t>
            </a:r>
            <a:r>
              <a:rPr lang="fr-FR" sz="2000" i="1" dirty="0" err="1" smtClean="0">
                <a:latin typeface="Cambria" pitchFamily="18" charset="0"/>
              </a:rPr>
              <a:t>Ferrein</a:t>
            </a:r>
            <a:endParaRPr lang="fr-FR" sz="2000" i="1" dirty="0" smtClean="0">
              <a:latin typeface="Cambria" pitchFamily="18" charset="0"/>
            </a:endParaRPr>
          </a:p>
          <a:p>
            <a:pPr marL="342900" lvl="0" indent="-342900">
              <a:lnSpc>
                <a:spcPct val="90000"/>
              </a:lnSpc>
              <a:spcBef>
                <a:spcPct val="20000"/>
              </a:spcBef>
              <a:buClr>
                <a:schemeClr val="accent1"/>
              </a:buClr>
              <a:buSzPct val="70000"/>
              <a:buNone/>
              <a:defRPr/>
            </a:pPr>
            <a:r>
              <a:rPr lang="fr-FR" sz="2000" b="1" i="1" dirty="0" smtClean="0">
                <a:solidFill>
                  <a:schemeClr val="accent2">
                    <a:lumMod val="60000"/>
                    <a:lumOff val="40000"/>
                  </a:schemeClr>
                </a:solidFill>
                <a:latin typeface="Cambria" pitchFamily="18" charset="0"/>
              </a:rPr>
              <a:t>Cortex </a:t>
            </a:r>
            <a:r>
              <a:rPr lang="fr-FR" sz="2000" b="1" i="1" dirty="0" err="1" smtClean="0">
                <a:solidFill>
                  <a:schemeClr val="accent2">
                    <a:lumMod val="60000"/>
                    <a:lumOff val="40000"/>
                  </a:schemeClr>
                </a:solidFill>
                <a:latin typeface="Cambria" pitchFamily="18" charset="0"/>
              </a:rPr>
              <a:t>corticis</a:t>
            </a:r>
            <a:r>
              <a:rPr lang="fr-FR" sz="2000" i="1" dirty="0" smtClean="0">
                <a:solidFill>
                  <a:schemeClr val="accent2">
                    <a:lumMod val="60000"/>
                    <a:lumOff val="40000"/>
                  </a:schemeClr>
                </a:solidFill>
                <a:latin typeface="Cambria" pitchFamily="18" charset="0"/>
              </a:rPr>
              <a:t>:</a:t>
            </a:r>
          </a:p>
          <a:p>
            <a:pPr marL="342900" lvl="0" indent="-342900">
              <a:lnSpc>
                <a:spcPct val="90000"/>
              </a:lnSpc>
              <a:spcBef>
                <a:spcPct val="20000"/>
              </a:spcBef>
              <a:buClr>
                <a:schemeClr val="accent1"/>
              </a:buClr>
              <a:buSzPct val="70000"/>
              <a:buNone/>
              <a:defRPr/>
            </a:pPr>
            <a:r>
              <a:rPr lang="fr-FR" sz="2000" i="1" dirty="0" smtClean="0">
                <a:latin typeface="Cambria" pitchFamily="18" charset="0"/>
              </a:rPr>
              <a:t>       région la plus superficielle</a:t>
            </a:r>
          </a:p>
          <a:p>
            <a:pPr marL="342900" lvl="0" indent="-342900">
              <a:lnSpc>
                <a:spcPct val="90000"/>
              </a:lnSpc>
              <a:spcBef>
                <a:spcPct val="20000"/>
              </a:spcBef>
              <a:buClr>
                <a:schemeClr val="accent1"/>
              </a:buClr>
              <a:buSzPct val="70000"/>
              <a:buNone/>
              <a:defRPr/>
            </a:pPr>
            <a:r>
              <a:rPr lang="fr-FR" sz="2000" i="1" dirty="0" smtClean="0">
                <a:latin typeface="Cambria" pitchFamily="18" charset="0"/>
              </a:rPr>
              <a:t>       Contenant les éléments tubulaires et les vaisseaux</a:t>
            </a:r>
          </a:p>
          <a:p>
            <a:pPr marL="342900" lvl="0" indent="-342900">
              <a:lnSpc>
                <a:spcPct val="90000"/>
              </a:lnSpc>
              <a:spcBef>
                <a:spcPct val="20000"/>
              </a:spcBef>
              <a:buClr>
                <a:schemeClr val="accent1"/>
              </a:buClr>
              <a:buSzPct val="70000"/>
              <a:buNone/>
              <a:defRPr/>
            </a:pPr>
            <a:r>
              <a:rPr lang="fr-FR" sz="2000" b="1" i="1" dirty="0" smtClean="0">
                <a:solidFill>
                  <a:schemeClr val="tx2">
                    <a:lumMod val="75000"/>
                  </a:schemeClr>
                </a:solidFill>
                <a:latin typeface="Cambria" pitchFamily="18" charset="0"/>
              </a:rPr>
              <a:t>4.La capsule conjonctive</a:t>
            </a:r>
            <a:r>
              <a:rPr lang="fr-FR" sz="2000" i="1" dirty="0" smtClean="0">
                <a:latin typeface="Cambria" pitchFamily="18" charset="0"/>
              </a:rPr>
              <a:t>: à l’extérieur </a:t>
            </a:r>
          </a:p>
          <a:p>
            <a:endParaRPr lang="fr-FR" sz="2000" dirty="0">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
                                            <p:txEl>
                                              <p:pRg st="6" end="6"/>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9">
                                            <p:txEl>
                                              <p:pRg st="7" end="7"/>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9">
                                            <p:txEl>
                                              <p:pRg st="9" end="9"/>
                                            </p:txEl>
                                          </p:spTgt>
                                        </p:tgtEl>
                                        <p:attrNameLst>
                                          <p:attrName>style.visibility</p:attrName>
                                        </p:attrNameLst>
                                      </p:cBhvr>
                                      <p:to>
                                        <p:strVal val="visible"/>
                                      </p:to>
                                    </p:set>
                                    <p:animEffect transition="in" filter="blinds(horizontal)">
                                      <p:cBhvr>
                                        <p:cTn id="34"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28596" y="214290"/>
            <a:ext cx="8229600" cy="914400"/>
          </a:xfrm>
        </p:spPr>
        <p:txBody>
          <a:bodyPr/>
          <a:lstStyle/>
          <a:p>
            <a:pPr algn="ctr"/>
            <a:r>
              <a:rPr lang="fr-FR" b="1" i="1" dirty="0" smtClean="0">
                <a:latin typeface="Cambria" pitchFamily="18" charset="0"/>
              </a:rPr>
              <a:t>LE NÉPHRON </a:t>
            </a:r>
            <a:endParaRPr lang="fr-FR" b="1" i="1" dirty="0">
              <a:latin typeface="Cambria" pitchFamily="18" charset="0"/>
            </a:endParaRPr>
          </a:p>
        </p:txBody>
      </p:sp>
      <p:sp>
        <p:nvSpPr>
          <p:cNvPr id="4" name="Espace réservé du contenu 3"/>
          <p:cNvSpPr>
            <a:spLocks noGrp="1"/>
          </p:cNvSpPr>
          <p:nvPr>
            <p:ph sz="half" idx="1"/>
          </p:nvPr>
        </p:nvSpPr>
        <p:spPr>
          <a:xfrm>
            <a:off x="214282" y="1500174"/>
            <a:ext cx="4288662" cy="5143535"/>
          </a:xfrm>
        </p:spPr>
        <p:txBody>
          <a:bodyPr>
            <a:normAutofit fontScale="92500"/>
          </a:bodyPr>
          <a:lstStyle/>
          <a:p>
            <a:r>
              <a:rPr lang="fr-FR" b="1" i="1" dirty="0" smtClean="0">
                <a:solidFill>
                  <a:schemeClr val="tx2">
                    <a:lumMod val="75000"/>
                  </a:schemeClr>
                </a:solidFill>
                <a:latin typeface="Cambria" pitchFamily="18" charset="0"/>
              </a:rPr>
              <a:t>Le Néphron</a:t>
            </a:r>
            <a:r>
              <a:rPr lang="fr-FR" i="1" dirty="0" smtClean="0">
                <a:latin typeface="Cambria" pitchFamily="18" charset="0"/>
              </a:rPr>
              <a:t>: unité fonctionnelle du rein  (</a:t>
            </a:r>
            <a:r>
              <a:rPr lang="fr-FR" i="1" dirty="0" smtClean="0">
                <a:solidFill>
                  <a:schemeClr val="tx1"/>
                </a:solidFill>
                <a:latin typeface="Cambria" pitchFamily="18" charset="0"/>
              </a:rPr>
              <a:t>plus de 1 million par rein) </a:t>
            </a:r>
          </a:p>
          <a:p>
            <a:r>
              <a:rPr lang="fr-FR" i="1" dirty="0" smtClean="0">
                <a:solidFill>
                  <a:schemeClr val="tx1"/>
                </a:solidFill>
                <a:latin typeface="Cambria" pitchFamily="18" charset="0"/>
              </a:rPr>
              <a:t>Les néphrons sont drainés par des </a:t>
            </a:r>
            <a:r>
              <a:rPr lang="fr-FR" b="1" i="1" dirty="0" smtClean="0">
                <a:solidFill>
                  <a:schemeClr val="tx1"/>
                </a:solidFill>
                <a:latin typeface="Cambria" pitchFamily="18" charset="0"/>
              </a:rPr>
              <a:t>tubes collecteurs </a:t>
            </a:r>
          </a:p>
          <a:p>
            <a:endParaRPr lang="fr-FR" i="1" dirty="0" smtClean="0">
              <a:solidFill>
                <a:schemeClr val="tx1"/>
              </a:solidFill>
              <a:latin typeface="Cambria" pitchFamily="18" charset="0"/>
            </a:endParaRPr>
          </a:p>
          <a:p>
            <a:r>
              <a:rPr lang="fr-FR" i="1" dirty="0" smtClean="0">
                <a:solidFill>
                  <a:schemeClr val="tx1"/>
                </a:solidFill>
                <a:latin typeface="Cambria" pitchFamily="18" charset="0"/>
              </a:rPr>
              <a:t>L’ensemble du néphron et du système de tubes collecteurs dans lequel ils s’abouchent est désigné sous le nom de </a:t>
            </a:r>
            <a:r>
              <a:rPr lang="fr-FR" b="1" i="1" dirty="0" smtClean="0">
                <a:solidFill>
                  <a:schemeClr val="accent2">
                    <a:lumMod val="60000"/>
                    <a:lumOff val="40000"/>
                  </a:schemeClr>
                </a:solidFill>
                <a:latin typeface="Cambria" pitchFamily="18" charset="0"/>
              </a:rPr>
              <a:t>tube urinaire</a:t>
            </a:r>
          </a:p>
          <a:p>
            <a:endParaRPr lang="fr-FR" dirty="0"/>
          </a:p>
        </p:txBody>
      </p:sp>
      <p:pic>
        <p:nvPicPr>
          <p:cNvPr id="2051" name="Picture 3" descr="C:\Users\Toshiba\Desktop\images.jpg"/>
          <p:cNvPicPr>
            <a:picLocks noGrp="1" noChangeAspect="1" noChangeArrowheads="1"/>
          </p:cNvPicPr>
          <p:nvPr>
            <p:ph sz="half" idx="2"/>
          </p:nvPr>
        </p:nvPicPr>
        <p:blipFill>
          <a:blip r:embed="rId2"/>
          <a:srcRect/>
          <a:stretch>
            <a:fillRect/>
          </a:stretch>
        </p:blipFill>
        <p:spPr bwMode="auto">
          <a:xfrm>
            <a:off x="4535364" y="1428736"/>
            <a:ext cx="4429124" cy="4951696"/>
          </a:xfrm>
          <a:prstGeom prst="rect">
            <a:avLst/>
          </a:prstGeom>
          <a:noFill/>
        </p:spPr>
      </p:pic>
      <p:sp>
        <p:nvSpPr>
          <p:cNvPr id="11" name="Ellipse 10"/>
          <p:cNvSpPr/>
          <p:nvPr/>
        </p:nvSpPr>
        <p:spPr>
          <a:xfrm>
            <a:off x="6429388" y="1714488"/>
            <a:ext cx="1428760" cy="38576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8143900" y="1857364"/>
            <a:ext cx="714380" cy="38576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ou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linds(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ox(ou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linds(horizontal)">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928794" y="1357298"/>
            <a:ext cx="1928826" cy="914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b="1" i="1" dirty="0" smtClean="0">
                <a:latin typeface="Cambria" pitchFamily="18" charset="0"/>
              </a:rPr>
              <a:t>Organisme</a:t>
            </a:r>
            <a:endParaRPr lang="fr-FR" sz="2400" b="1" i="1" dirty="0">
              <a:latin typeface="Cambria" pitchFamily="18" charset="0"/>
            </a:endParaRPr>
          </a:p>
        </p:txBody>
      </p:sp>
      <p:sp>
        <p:nvSpPr>
          <p:cNvPr id="8" name="Rectangle à coins arrondis 7"/>
          <p:cNvSpPr/>
          <p:nvPr/>
        </p:nvSpPr>
        <p:spPr>
          <a:xfrm>
            <a:off x="357158" y="2714620"/>
            <a:ext cx="1928826" cy="914400"/>
          </a:xfrm>
          <a:prstGeom prst="roundRect">
            <a:avLst/>
          </a:prstGeom>
          <a:solidFill>
            <a:schemeClr val="accent2">
              <a:lumMod val="20000"/>
              <a:lumOff val="80000"/>
            </a:schemeClr>
          </a:solidFill>
          <a:ln>
            <a:solidFill>
              <a:schemeClr val="accent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400" b="1" i="1" dirty="0" smtClean="0">
                <a:latin typeface="Cambria" pitchFamily="18" charset="0"/>
              </a:rPr>
              <a:t>Matière sèche 40%</a:t>
            </a:r>
            <a:endParaRPr lang="fr-FR" sz="2400" b="1" i="1" dirty="0">
              <a:latin typeface="Cambria" pitchFamily="18" charset="0"/>
            </a:endParaRPr>
          </a:p>
        </p:txBody>
      </p:sp>
      <p:sp>
        <p:nvSpPr>
          <p:cNvPr id="9" name="Rectangle à coins arrondis 8"/>
          <p:cNvSpPr/>
          <p:nvPr/>
        </p:nvSpPr>
        <p:spPr>
          <a:xfrm>
            <a:off x="3571868" y="2714620"/>
            <a:ext cx="2286016" cy="914400"/>
          </a:xfrm>
          <a:prstGeom prst="roundRect">
            <a:avLst/>
          </a:prstGeom>
          <a:solidFill>
            <a:schemeClr val="accent2">
              <a:lumMod val="20000"/>
              <a:lumOff val="80000"/>
            </a:schemeClr>
          </a:solidFill>
          <a:ln>
            <a:solidFill>
              <a:schemeClr val="accent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400" b="1" i="1" dirty="0" smtClean="0">
                <a:latin typeface="Cambria" pitchFamily="18" charset="0"/>
              </a:rPr>
              <a:t>Eau totale </a:t>
            </a:r>
          </a:p>
          <a:p>
            <a:pPr algn="ctr"/>
            <a:r>
              <a:rPr lang="fr-FR" sz="2400" b="1" i="1" dirty="0" smtClean="0">
                <a:latin typeface="Cambria" pitchFamily="18" charset="0"/>
              </a:rPr>
              <a:t>du corps 60%</a:t>
            </a:r>
            <a:endParaRPr lang="fr-FR" sz="2400" b="1" i="1" dirty="0">
              <a:latin typeface="Cambria" pitchFamily="18" charset="0"/>
            </a:endParaRPr>
          </a:p>
        </p:txBody>
      </p:sp>
      <p:sp>
        <p:nvSpPr>
          <p:cNvPr id="10" name="Rectangle à coins arrondis 9"/>
          <p:cNvSpPr/>
          <p:nvPr/>
        </p:nvSpPr>
        <p:spPr>
          <a:xfrm>
            <a:off x="2143108" y="4357694"/>
            <a:ext cx="1928826" cy="914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000" b="1" i="1" dirty="0" smtClean="0">
                <a:latin typeface="Cambria" pitchFamily="18" charset="0"/>
              </a:rPr>
              <a:t>Liquide intracellulaire</a:t>
            </a:r>
          </a:p>
          <a:p>
            <a:pPr algn="ctr"/>
            <a:r>
              <a:rPr lang="fr-FR" sz="2000" b="1" i="1" dirty="0" smtClean="0">
                <a:latin typeface="Cambria" pitchFamily="18" charset="0"/>
              </a:rPr>
              <a:t>LIC 40%</a:t>
            </a:r>
            <a:endParaRPr lang="fr-FR" sz="2000" b="1" i="1" dirty="0">
              <a:latin typeface="Cambria" pitchFamily="18" charset="0"/>
            </a:endParaRPr>
          </a:p>
        </p:txBody>
      </p:sp>
      <p:sp>
        <p:nvSpPr>
          <p:cNvPr id="11" name="Rectangle à coins arrondis 10"/>
          <p:cNvSpPr/>
          <p:nvPr/>
        </p:nvSpPr>
        <p:spPr>
          <a:xfrm>
            <a:off x="5429256" y="4357694"/>
            <a:ext cx="2071702" cy="914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000" b="1" i="1" dirty="0" smtClean="0">
                <a:latin typeface="Cambria" pitchFamily="18" charset="0"/>
              </a:rPr>
              <a:t>Liquide extracellulaire</a:t>
            </a:r>
          </a:p>
          <a:p>
            <a:pPr algn="ctr"/>
            <a:r>
              <a:rPr lang="fr-FR" sz="2000" b="1" i="1" dirty="0" smtClean="0">
                <a:latin typeface="Cambria" pitchFamily="18" charset="0"/>
              </a:rPr>
              <a:t>LEC 20%</a:t>
            </a:r>
            <a:endParaRPr lang="fr-FR" sz="2000" b="1" i="1" dirty="0">
              <a:latin typeface="Cambria" pitchFamily="18" charset="0"/>
            </a:endParaRPr>
          </a:p>
        </p:txBody>
      </p:sp>
      <p:sp>
        <p:nvSpPr>
          <p:cNvPr id="12" name="Rectangle à coins arrondis 11"/>
          <p:cNvSpPr/>
          <p:nvPr/>
        </p:nvSpPr>
        <p:spPr>
          <a:xfrm>
            <a:off x="4071934" y="5643578"/>
            <a:ext cx="1928826" cy="914400"/>
          </a:xfrm>
          <a:prstGeom prst="roundRect">
            <a:avLst/>
          </a:prstGeom>
          <a:solidFill>
            <a:schemeClr val="accent3">
              <a:lumMod val="40000"/>
              <a:lumOff val="60000"/>
            </a:schemeClr>
          </a:solidFill>
          <a:ln>
            <a:solidFill>
              <a:schemeClr val="accent3">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b="1" i="1" dirty="0" smtClean="0">
                <a:latin typeface="Cambria" pitchFamily="18" charset="0"/>
              </a:rPr>
              <a:t>Plasma 5%</a:t>
            </a:r>
            <a:r>
              <a:rPr lang="fr-FR" dirty="0" smtClean="0"/>
              <a:t> </a:t>
            </a:r>
            <a:endParaRPr lang="fr-FR" dirty="0"/>
          </a:p>
        </p:txBody>
      </p:sp>
      <p:sp>
        <p:nvSpPr>
          <p:cNvPr id="13" name="Rectangle à coins arrondis 12"/>
          <p:cNvSpPr/>
          <p:nvPr/>
        </p:nvSpPr>
        <p:spPr>
          <a:xfrm>
            <a:off x="6786578" y="5643578"/>
            <a:ext cx="2214578" cy="914400"/>
          </a:xfrm>
          <a:prstGeom prst="roundRect">
            <a:avLst/>
          </a:prstGeom>
          <a:solidFill>
            <a:schemeClr val="accent3">
              <a:lumMod val="40000"/>
              <a:lumOff val="60000"/>
            </a:schemeClr>
          </a:solidFill>
          <a:ln>
            <a:solidFill>
              <a:schemeClr val="accent3"/>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000" b="1" i="1" dirty="0" smtClean="0">
                <a:latin typeface="Cambria" pitchFamily="18" charset="0"/>
              </a:rPr>
              <a:t>Liquide interstitiel 15%</a:t>
            </a:r>
            <a:endParaRPr lang="fr-FR" sz="2000" b="1" i="1" dirty="0">
              <a:latin typeface="Cambria" pitchFamily="18" charset="0"/>
            </a:endParaRPr>
          </a:p>
        </p:txBody>
      </p:sp>
      <p:cxnSp>
        <p:nvCxnSpPr>
          <p:cNvPr id="29" name="Connecteur droit 28"/>
          <p:cNvCxnSpPr>
            <a:stCxn id="10" idx="3"/>
            <a:endCxn id="11" idx="1"/>
          </p:cNvCxnSpPr>
          <p:nvPr/>
        </p:nvCxnSpPr>
        <p:spPr>
          <a:xfrm>
            <a:off x="4071934" y="4814894"/>
            <a:ext cx="1357322"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a:stCxn id="9" idx="2"/>
          </p:cNvCxnSpPr>
          <p:nvPr/>
        </p:nvCxnSpPr>
        <p:spPr>
          <a:xfrm rot="5400000">
            <a:off x="4136225" y="4207671"/>
            <a:ext cx="1157302"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rot="5400000">
            <a:off x="2501092" y="2713826"/>
            <a:ext cx="857256"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a:stCxn id="8" idx="3"/>
            <a:endCxn id="9" idx="1"/>
          </p:cNvCxnSpPr>
          <p:nvPr/>
        </p:nvCxnSpPr>
        <p:spPr>
          <a:xfrm>
            <a:off x="2285984" y="3171820"/>
            <a:ext cx="1285884"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a:off x="6000760" y="6100778"/>
            <a:ext cx="785818"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rot="5400000">
            <a:off x="6000760" y="5715016"/>
            <a:ext cx="857256"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itre 17"/>
          <p:cNvSpPr>
            <a:spLocks noGrp="1"/>
          </p:cNvSpPr>
          <p:nvPr>
            <p:ph type="title" idx="4294967295"/>
          </p:nvPr>
        </p:nvSpPr>
        <p:spPr>
          <a:xfrm>
            <a:off x="642910" y="214290"/>
            <a:ext cx="7772400" cy="914400"/>
          </a:xfrm>
        </p:spPr>
        <p:txBody>
          <a:bodyPr/>
          <a:lstStyle/>
          <a:p>
            <a:pPr algn="ctr"/>
            <a:r>
              <a:rPr lang="fr-FR" b="1" i="1" dirty="0" smtClean="0">
                <a:latin typeface="Cambria" pitchFamily="18" charset="0"/>
              </a:rPr>
              <a:t>EAU TOTALE DU CORPS</a:t>
            </a:r>
            <a:endParaRPr lang="fr-FR" b="1" i="1" dirty="0">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32"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ox(out)">
                                      <p:cBhvr>
                                        <p:cTn id="11" dur="500"/>
                                        <p:tgtEl>
                                          <p:spTgt spid="33"/>
                                        </p:tgtEl>
                                      </p:cBhvr>
                                    </p:animEffect>
                                  </p:childTnLst>
                                </p:cTn>
                              </p:par>
                              <p:par>
                                <p:cTn id="12" presetID="4" presetClass="entr" presetSubtype="32"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box(out)">
                                      <p:cBhvr>
                                        <p:cTn id="14" dur="500"/>
                                        <p:tgtEl>
                                          <p:spTgt spid="37"/>
                                        </p:tgtEl>
                                      </p:cBhvr>
                                    </p:animEffect>
                                  </p:childTnLst>
                                </p:cTn>
                              </p:par>
                              <p:par>
                                <p:cTn id="15" presetID="4" presetClass="entr" presetSubtype="32"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out)">
                                      <p:cBhvr>
                                        <p:cTn id="17" dur="500"/>
                                        <p:tgtEl>
                                          <p:spTgt spid="8"/>
                                        </p:tgtEl>
                                      </p:cBhvr>
                                    </p:animEffect>
                                  </p:childTnLst>
                                </p:cTn>
                              </p:par>
                              <p:par>
                                <p:cTn id="18" presetID="4" presetClass="entr" presetSubtype="32"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ox(ou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ox(out)">
                                      <p:cBhvr>
                                        <p:cTn id="25" dur="500"/>
                                        <p:tgtEl>
                                          <p:spTgt spid="29"/>
                                        </p:tgtEl>
                                      </p:cBhvr>
                                    </p:animEffect>
                                  </p:childTnLst>
                                </p:cTn>
                              </p:par>
                              <p:par>
                                <p:cTn id="26" presetID="4" presetClass="entr" presetSubtype="32"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box(out)">
                                      <p:cBhvr>
                                        <p:cTn id="28" dur="500"/>
                                        <p:tgtEl>
                                          <p:spTgt spid="31"/>
                                        </p:tgtEl>
                                      </p:cBhvr>
                                    </p:animEffect>
                                  </p:childTnLst>
                                </p:cTn>
                              </p:par>
                              <p:par>
                                <p:cTn id="29" presetID="4" presetClass="entr" presetSubtype="32"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ox(out)">
                                      <p:cBhvr>
                                        <p:cTn id="31" dur="500"/>
                                        <p:tgtEl>
                                          <p:spTgt spid="10"/>
                                        </p:tgtEl>
                                      </p:cBhvr>
                                    </p:animEffect>
                                  </p:childTnLst>
                                </p:cTn>
                              </p:par>
                              <p:par>
                                <p:cTn id="32" presetID="4" presetClass="entr" presetSubtype="32"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ox(ou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32" fill="hold" nodeType="click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box(out)">
                                      <p:cBhvr>
                                        <p:cTn id="39" dur="500"/>
                                        <p:tgtEl>
                                          <p:spTgt spid="39"/>
                                        </p:tgtEl>
                                      </p:cBhvr>
                                    </p:animEffect>
                                  </p:childTnLst>
                                </p:cTn>
                              </p:par>
                              <p:par>
                                <p:cTn id="40" presetID="4" presetClass="entr" presetSubtype="32"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ox(out)">
                                      <p:cBhvr>
                                        <p:cTn id="42" dur="500"/>
                                        <p:tgtEl>
                                          <p:spTgt spid="12"/>
                                        </p:tgtEl>
                                      </p:cBhvr>
                                    </p:animEffect>
                                  </p:childTnLst>
                                </p:cTn>
                              </p:par>
                              <p:par>
                                <p:cTn id="43" presetID="4" presetClass="entr" presetSubtype="32" fill="hold" nodeType="with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box(out)">
                                      <p:cBhvr>
                                        <p:cTn id="45" dur="500"/>
                                        <p:tgtEl>
                                          <p:spTgt spid="40"/>
                                        </p:tgtEl>
                                      </p:cBhvr>
                                    </p:animEffect>
                                  </p:childTnLst>
                                </p:cTn>
                              </p:par>
                              <p:par>
                                <p:cTn id="46" presetID="4" presetClass="entr" presetSubtype="32"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ox(out)">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P spid="12" grpId="0" animBg="1"/>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500034" y="5143512"/>
            <a:ext cx="3929090" cy="1569660"/>
          </a:xfrm>
          <a:prstGeom prst="rect">
            <a:avLst/>
          </a:prstGeom>
          <a:noFill/>
        </p:spPr>
        <p:txBody>
          <a:bodyPr wrap="square" rtlCol="0">
            <a:spAutoFit/>
          </a:bodyPr>
          <a:lstStyle/>
          <a:p>
            <a:pPr>
              <a:buFont typeface="Wingdings" pitchFamily="2" charset="2"/>
              <a:buChar char="v"/>
            </a:pPr>
            <a:r>
              <a:rPr lang="fr-FR" sz="2400" b="1" i="1" dirty="0" smtClean="0">
                <a:solidFill>
                  <a:schemeClr val="tx2">
                    <a:lumMod val="90000"/>
                  </a:schemeClr>
                </a:solidFill>
                <a:latin typeface="Cambria" pitchFamily="18" charset="0"/>
              </a:rPr>
              <a:t>Les néphrons courts </a:t>
            </a:r>
            <a:r>
              <a:rPr lang="fr-FR" sz="2400" i="1" dirty="0" smtClean="0">
                <a:latin typeface="Cambria" pitchFamily="18" charset="0"/>
              </a:rPr>
              <a:t>: forment 80à 90%, </a:t>
            </a:r>
          </a:p>
          <a:p>
            <a:r>
              <a:rPr lang="fr-FR" sz="2400" i="1" dirty="0" smtClean="0">
                <a:latin typeface="Cambria" pitchFamily="18" charset="0"/>
              </a:rPr>
              <a:t>situés dans la région corticale superficielle.</a:t>
            </a:r>
            <a:endParaRPr lang="fr-FR" sz="2400" dirty="0">
              <a:latin typeface="Cambria" pitchFamily="18" charset="0"/>
            </a:endParaRPr>
          </a:p>
        </p:txBody>
      </p:sp>
      <p:sp>
        <p:nvSpPr>
          <p:cNvPr id="15" name="ZoneTexte 14"/>
          <p:cNvSpPr txBox="1"/>
          <p:nvPr/>
        </p:nvSpPr>
        <p:spPr>
          <a:xfrm>
            <a:off x="142844" y="4500570"/>
            <a:ext cx="9001156" cy="2185214"/>
          </a:xfrm>
          <a:prstGeom prst="rect">
            <a:avLst/>
          </a:prstGeom>
          <a:noFill/>
        </p:spPr>
        <p:txBody>
          <a:bodyPr wrap="square" rtlCol="0">
            <a:spAutoFit/>
          </a:bodyPr>
          <a:lstStyle/>
          <a:p>
            <a:pPr lvl="0"/>
            <a:r>
              <a:rPr lang="fr-FR" sz="2000" i="1" dirty="0" smtClean="0"/>
              <a:t> </a:t>
            </a:r>
          </a:p>
          <a:p>
            <a:pPr marL="457200" lvl="0" indent="-457200">
              <a:buFont typeface="Wingdings" pitchFamily="2" charset="2"/>
              <a:buChar char="v"/>
            </a:pPr>
            <a:r>
              <a:rPr lang="fr-FR" sz="2400" b="1" i="1" dirty="0" smtClean="0">
                <a:solidFill>
                  <a:schemeClr val="tx2">
                    <a:lumMod val="90000"/>
                  </a:schemeClr>
                </a:solidFill>
                <a:latin typeface="Cambria" pitchFamily="18" charset="0"/>
              </a:rPr>
              <a:t>Les néphrons longs </a:t>
            </a:r>
          </a:p>
          <a:p>
            <a:pPr lvl="0"/>
            <a:r>
              <a:rPr lang="fr-FR" sz="2400" i="1" dirty="0" smtClean="0">
                <a:latin typeface="Cambria" pitchFamily="18" charset="0"/>
              </a:rPr>
              <a:t>forment 10 à 20%, </a:t>
            </a:r>
          </a:p>
          <a:p>
            <a:pPr lvl="0"/>
            <a:r>
              <a:rPr lang="fr-FR" sz="2400" i="1" dirty="0" smtClean="0">
                <a:latin typeface="Cambria" pitchFamily="18" charset="0"/>
              </a:rPr>
              <a:t>situés dans la zone profonde de la corticale dite juxta- médullaire, </a:t>
            </a:r>
          </a:p>
          <a:p>
            <a:pPr lvl="0"/>
            <a:r>
              <a:rPr lang="fr-FR" sz="2400" b="1" i="1" dirty="0" smtClean="0">
                <a:latin typeface="Cambria" pitchFamily="18" charset="0"/>
              </a:rPr>
              <a:t>interviennent dans la concentration de l’urine</a:t>
            </a:r>
            <a:r>
              <a:rPr lang="fr-FR" sz="2400" i="1" dirty="0" smtClean="0">
                <a:latin typeface="Cambria" pitchFamily="18" charset="0"/>
              </a:rPr>
              <a:t>. </a:t>
            </a:r>
            <a:endParaRPr lang="fr-FR" sz="2400" dirty="0" smtClean="0">
              <a:latin typeface="Cambria" pitchFamily="18" charset="0"/>
            </a:endParaRPr>
          </a:p>
          <a:p>
            <a:endParaRPr lang="fr-FR" sz="2000" dirty="0"/>
          </a:p>
        </p:txBody>
      </p:sp>
      <p:sp>
        <p:nvSpPr>
          <p:cNvPr id="12" name="Titre 2"/>
          <p:cNvSpPr txBox="1">
            <a:spLocks/>
          </p:cNvSpPr>
          <p:nvPr/>
        </p:nvSpPr>
        <p:spPr>
          <a:xfrm>
            <a:off x="428596" y="214290"/>
            <a:ext cx="8229600" cy="914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1" u="none" strike="noStrike" kern="1200" cap="none" spc="-100" normalizeH="0" baseline="0" noProof="0" dirty="0" smtClean="0">
                <a:ln>
                  <a:noFill/>
                </a:ln>
                <a:solidFill>
                  <a:schemeClr val="tx2">
                    <a:satMod val="200000"/>
                  </a:schemeClr>
                </a:solidFill>
                <a:effectLst/>
                <a:uLnTx/>
                <a:uFillTx/>
                <a:latin typeface="Cambria" pitchFamily="18" charset="0"/>
                <a:ea typeface="+mj-ea"/>
                <a:cs typeface="+mj-cs"/>
              </a:rPr>
              <a:t>LE NÉPHRON </a:t>
            </a:r>
            <a:endParaRPr kumimoji="0" lang="fr-FR" sz="4000" b="1" i="1" u="none" strike="noStrike" kern="1200" cap="none" spc="-100" normalizeH="0" baseline="0" noProof="0" dirty="0">
              <a:ln>
                <a:noFill/>
              </a:ln>
              <a:solidFill>
                <a:schemeClr val="tx2">
                  <a:satMod val="200000"/>
                </a:schemeClr>
              </a:solidFill>
              <a:effectLst/>
              <a:uLnTx/>
              <a:uFillTx/>
              <a:latin typeface="Cambria" pitchFamily="18" charset="0"/>
              <a:ea typeface="+mj-ea"/>
              <a:cs typeface="+mj-cs"/>
            </a:endParaRPr>
          </a:p>
        </p:txBody>
      </p:sp>
      <p:pic>
        <p:nvPicPr>
          <p:cNvPr id="3075" name="Picture 3" descr="C:\Users\Toshiba\Desktop\1-s2.0-S0007996015300092-gr1.jpg"/>
          <p:cNvPicPr>
            <a:picLocks noGrp="1" noChangeAspect="1" noChangeArrowheads="1"/>
          </p:cNvPicPr>
          <p:nvPr>
            <p:ph sz="half" idx="2"/>
          </p:nvPr>
        </p:nvPicPr>
        <p:blipFill>
          <a:blip r:embed="rId2"/>
          <a:srcRect/>
          <a:stretch>
            <a:fillRect/>
          </a:stretch>
        </p:blipFill>
        <p:spPr bwMode="auto">
          <a:xfrm>
            <a:off x="4786314" y="1214422"/>
            <a:ext cx="4223581" cy="4287576"/>
          </a:xfrm>
          <a:prstGeom prst="rect">
            <a:avLst/>
          </a:prstGeom>
          <a:noFill/>
        </p:spPr>
      </p:pic>
      <p:sp>
        <p:nvSpPr>
          <p:cNvPr id="27" name="Ellipse 26"/>
          <p:cNvSpPr/>
          <p:nvPr/>
        </p:nvSpPr>
        <p:spPr>
          <a:xfrm>
            <a:off x="6572264" y="1714488"/>
            <a:ext cx="1071570" cy="264320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p:cNvSpPr/>
          <p:nvPr/>
        </p:nvSpPr>
        <p:spPr>
          <a:xfrm>
            <a:off x="5357818" y="2571744"/>
            <a:ext cx="1071570" cy="264320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123" name="Picture 3" descr="C:\Users\Toshiba\Desktop\lk,n,kll.png"/>
          <p:cNvPicPr>
            <a:picLocks noChangeAspect="1" noChangeArrowheads="1"/>
          </p:cNvPicPr>
          <p:nvPr/>
        </p:nvPicPr>
        <p:blipFill>
          <a:blip r:embed="rId3"/>
          <a:srcRect/>
          <a:stretch>
            <a:fillRect/>
          </a:stretch>
        </p:blipFill>
        <p:spPr bwMode="auto">
          <a:xfrm>
            <a:off x="71406" y="1357298"/>
            <a:ext cx="4583113" cy="3544887"/>
          </a:xfrm>
          <a:prstGeom prst="rect">
            <a:avLst/>
          </a:prstGeom>
          <a:noFill/>
        </p:spPr>
      </p:pic>
      <p:pic>
        <p:nvPicPr>
          <p:cNvPr id="2051" name="Picture 3" descr="C:\Users\Toshiba\Desktop\Sans titre.png"/>
          <p:cNvPicPr>
            <a:picLocks noChangeAspect="1" noChangeArrowheads="1"/>
          </p:cNvPicPr>
          <p:nvPr/>
        </p:nvPicPr>
        <p:blipFill>
          <a:blip r:embed="rId4"/>
          <a:srcRect/>
          <a:stretch>
            <a:fillRect/>
          </a:stretch>
        </p:blipFill>
        <p:spPr bwMode="auto">
          <a:xfrm>
            <a:off x="4071934" y="1142984"/>
            <a:ext cx="4887913" cy="42021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2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5"/>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5" grpId="0"/>
      <p:bldP spid="15" grpId="1"/>
      <p:bldP spid="27" grpId="0" animBg="1"/>
      <p:bldP spid="27" grpId="1" animBg="1"/>
      <p:bldP spid="28" grpId="0" animBg="1"/>
      <p:bldP spid="28"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2714620"/>
            <a:ext cx="4286280" cy="646331"/>
          </a:xfrm>
          <a:prstGeom prst="rect">
            <a:avLst/>
          </a:prstGeom>
          <a:noFill/>
        </p:spPr>
        <p:txBody>
          <a:bodyPr wrap="square" rtlCol="0">
            <a:spAutoFit/>
          </a:bodyPr>
          <a:lstStyle/>
          <a:p>
            <a:endParaRPr lang="fr-FR" i="1" dirty="0" smtClean="0"/>
          </a:p>
          <a:p>
            <a:endParaRPr lang="fr-FR" dirty="0"/>
          </a:p>
        </p:txBody>
      </p:sp>
      <p:sp>
        <p:nvSpPr>
          <p:cNvPr id="16" name="Titre 2"/>
          <p:cNvSpPr txBox="1">
            <a:spLocks/>
          </p:cNvSpPr>
          <p:nvPr/>
        </p:nvSpPr>
        <p:spPr>
          <a:xfrm>
            <a:off x="428596" y="214290"/>
            <a:ext cx="8229600" cy="914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1" u="none" strike="noStrike" kern="1200" cap="none" spc="-100" normalizeH="0" baseline="0" noProof="0" dirty="0" smtClean="0">
                <a:ln>
                  <a:noFill/>
                </a:ln>
                <a:solidFill>
                  <a:schemeClr val="tx2">
                    <a:satMod val="200000"/>
                  </a:schemeClr>
                </a:solidFill>
                <a:effectLst/>
                <a:uLnTx/>
                <a:uFillTx/>
                <a:latin typeface="Cambria" pitchFamily="18" charset="0"/>
                <a:ea typeface="+mj-ea"/>
                <a:cs typeface="+mj-cs"/>
              </a:rPr>
              <a:t>LE NÉPHRON </a:t>
            </a:r>
            <a:endParaRPr kumimoji="0" lang="fr-FR" sz="4000" b="1" i="1" u="none" strike="noStrike" kern="1200" cap="none" spc="-100" normalizeH="0" baseline="0" noProof="0" dirty="0">
              <a:ln>
                <a:noFill/>
              </a:ln>
              <a:solidFill>
                <a:schemeClr val="tx2">
                  <a:satMod val="200000"/>
                </a:schemeClr>
              </a:solidFill>
              <a:effectLst/>
              <a:uLnTx/>
              <a:uFillTx/>
              <a:latin typeface="Cambria" pitchFamily="18" charset="0"/>
              <a:ea typeface="+mj-ea"/>
              <a:cs typeface="+mj-cs"/>
            </a:endParaRPr>
          </a:p>
        </p:txBody>
      </p:sp>
      <p:sp>
        <p:nvSpPr>
          <p:cNvPr id="18" name="Espace réservé du contenu 17"/>
          <p:cNvSpPr>
            <a:spLocks noGrp="1"/>
          </p:cNvSpPr>
          <p:nvPr>
            <p:ph sz="half" idx="1"/>
          </p:nvPr>
        </p:nvSpPr>
        <p:spPr/>
        <p:txBody>
          <a:bodyPr/>
          <a:lstStyle/>
          <a:p>
            <a:r>
              <a:rPr lang="fr-FR" i="1" dirty="0" smtClean="0">
                <a:latin typeface="Cambria" pitchFamily="18" charset="0"/>
              </a:rPr>
              <a:t>Le néphron est constitué de deux parties :</a:t>
            </a:r>
          </a:p>
          <a:p>
            <a:endParaRPr lang="fr-FR" i="1" dirty="0" smtClean="0">
              <a:latin typeface="Cambria" pitchFamily="18" charset="0"/>
            </a:endParaRPr>
          </a:p>
          <a:p>
            <a:pPr lvl="1"/>
            <a:r>
              <a:rPr lang="fr-FR" sz="2800" b="1" i="1" dirty="0" smtClean="0">
                <a:latin typeface="Cambria" pitchFamily="18" charset="0"/>
              </a:rPr>
              <a:t>Corpuscule de Malpighi</a:t>
            </a:r>
          </a:p>
          <a:p>
            <a:pPr lvl="1"/>
            <a:endParaRPr lang="fr-FR" sz="2800" i="1" dirty="0" smtClean="0">
              <a:latin typeface="Cambria" pitchFamily="18" charset="0"/>
            </a:endParaRPr>
          </a:p>
          <a:p>
            <a:pPr lvl="1"/>
            <a:r>
              <a:rPr lang="fr-FR" sz="2800" b="1" i="1" dirty="0" smtClean="0">
                <a:latin typeface="Cambria" pitchFamily="18" charset="0"/>
              </a:rPr>
              <a:t>Tubule rénal</a:t>
            </a:r>
            <a:endParaRPr lang="fr-FR" sz="2800" i="1" dirty="0">
              <a:latin typeface="Cambria" pitchFamily="18" charset="0"/>
            </a:endParaRPr>
          </a:p>
        </p:txBody>
      </p:sp>
      <p:pic>
        <p:nvPicPr>
          <p:cNvPr id="32" name="Picture 2" descr="C:\Users\Toshiba\Desktop\1-s2.0-S1773035X13719932-gr7.jpg"/>
          <p:cNvPicPr>
            <a:picLocks noGrp="1" noChangeAspect="1" noChangeArrowheads="1"/>
          </p:cNvPicPr>
          <p:nvPr>
            <p:ph sz="half" idx="2"/>
          </p:nvPr>
        </p:nvPicPr>
        <p:blipFill>
          <a:blip r:embed="rId2"/>
          <a:srcRect/>
          <a:stretch>
            <a:fillRect/>
          </a:stretch>
        </p:blipFill>
        <p:spPr bwMode="auto">
          <a:xfrm>
            <a:off x="3786182" y="1785926"/>
            <a:ext cx="5186500" cy="40938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linds(horizontal)">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0" y="1643050"/>
            <a:ext cx="3929058" cy="4724400"/>
          </a:xfrm>
        </p:spPr>
        <p:txBody>
          <a:bodyPr>
            <a:normAutofit/>
          </a:bodyPr>
          <a:lstStyle/>
          <a:p>
            <a:pPr>
              <a:buNone/>
            </a:pPr>
            <a:endParaRPr lang="fr-FR" b="1" i="1" dirty="0" smtClean="0">
              <a:solidFill>
                <a:schemeClr val="tx1"/>
              </a:solidFill>
              <a:latin typeface="Cambria" pitchFamily="18" charset="0"/>
              <a:cs typeface="Calibri" pitchFamily="34" charset="0"/>
            </a:endParaRPr>
          </a:p>
          <a:p>
            <a:r>
              <a:rPr lang="fr-FR" i="1" dirty="0" smtClean="0">
                <a:latin typeface="Cambria" pitchFamily="18" charset="0"/>
              </a:rPr>
              <a:t>formation sphérique </a:t>
            </a:r>
            <a:r>
              <a:rPr lang="fr-FR" i="1" dirty="0" smtClean="0">
                <a:solidFill>
                  <a:schemeClr val="tx1"/>
                </a:solidFill>
                <a:latin typeface="Cambria" pitchFamily="18" charset="0"/>
                <a:cs typeface="Calibri" pitchFamily="34" charset="0"/>
              </a:rPr>
              <a:t>constitué par un</a:t>
            </a:r>
          </a:p>
          <a:p>
            <a:pPr lvl="1"/>
            <a:r>
              <a:rPr lang="fr-FR" sz="2800" b="1" i="1" dirty="0" smtClean="0">
                <a:solidFill>
                  <a:schemeClr val="tx2">
                    <a:lumMod val="75000"/>
                  </a:schemeClr>
                </a:solidFill>
                <a:latin typeface="Cambria" pitchFamily="18" charset="0"/>
                <a:cs typeface="Calibri" pitchFamily="34" charset="0"/>
              </a:rPr>
              <a:t>Le glomérule: </a:t>
            </a:r>
            <a:r>
              <a:rPr lang="fr-FR" sz="2800" i="1" dirty="0" smtClean="0">
                <a:latin typeface="Cambria" pitchFamily="18" charset="0"/>
                <a:cs typeface="Calibri" pitchFamily="34" charset="0"/>
              </a:rPr>
              <a:t>peloton artériel</a:t>
            </a:r>
            <a:endParaRPr lang="fr-FR" sz="2800" b="1" i="1" dirty="0" smtClean="0">
              <a:solidFill>
                <a:schemeClr val="tx1"/>
              </a:solidFill>
              <a:latin typeface="Cambria" pitchFamily="18" charset="0"/>
              <a:cs typeface="Calibri" pitchFamily="34" charset="0"/>
            </a:endParaRPr>
          </a:p>
          <a:p>
            <a:pPr lvl="1"/>
            <a:r>
              <a:rPr lang="fr-FR" sz="2800" b="1" i="1" dirty="0" smtClean="0">
                <a:solidFill>
                  <a:schemeClr val="tx2">
                    <a:lumMod val="75000"/>
                  </a:schemeClr>
                </a:solidFill>
                <a:latin typeface="Cambria" pitchFamily="18" charset="0"/>
                <a:cs typeface="Calibri" pitchFamily="34" charset="0"/>
              </a:rPr>
              <a:t>La capsule de Bowman: </a:t>
            </a:r>
            <a:r>
              <a:rPr lang="fr-FR" sz="2800" i="1" dirty="0" smtClean="0">
                <a:solidFill>
                  <a:schemeClr val="tx1"/>
                </a:solidFill>
                <a:latin typeface="Cambria" pitchFamily="18" charset="0"/>
                <a:cs typeface="Calibri" pitchFamily="34" charset="0"/>
              </a:rPr>
              <a:t>enveloppe à deux feuillets</a:t>
            </a:r>
            <a:endParaRPr lang="fr-FR" sz="2800" b="1" i="1" dirty="0" smtClean="0">
              <a:solidFill>
                <a:schemeClr val="tx1"/>
              </a:solidFill>
              <a:latin typeface="Cambria" pitchFamily="18" charset="0"/>
              <a:cs typeface="Calibri" pitchFamily="34" charset="0"/>
            </a:endParaRPr>
          </a:p>
          <a:p>
            <a:pPr>
              <a:buNone/>
            </a:pPr>
            <a:endParaRPr lang="fr-FR" sz="2800" b="1" dirty="0" smtClean="0">
              <a:solidFill>
                <a:schemeClr val="bg1"/>
              </a:solidFill>
              <a:latin typeface="Calibri" pitchFamily="34" charset="0"/>
              <a:cs typeface="Calibri" pitchFamily="34" charset="0"/>
            </a:endParaRPr>
          </a:p>
          <a:p>
            <a:pPr>
              <a:buNone/>
            </a:pPr>
            <a:endParaRPr lang="fr-FR" sz="2800" b="1" dirty="0" smtClean="0">
              <a:solidFill>
                <a:schemeClr val="bg1"/>
              </a:solidFill>
              <a:latin typeface="Calibri" pitchFamily="34" charset="0"/>
              <a:cs typeface="Calibri" pitchFamily="34" charset="0"/>
            </a:endParaRPr>
          </a:p>
          <a:p>
            <a:pPr>
              <a:buNone/>
            </a:pPr>
            <a:endParaRPr lang="fr-FR" sz="2800" b="1" dirty="0" smtClean="0">
              <a:solidFill>
                <a:schemeClr val="bg1"/>
              </a:solidFill>
              <a:latin typeface="Calibri" pitchFamily="34" charset="0"/>
              <a:cs typeface="Calibri" pitchFamily="34" charset="0"/>
            </a:endParaRPr>
          </a:p>
          <a:p>
            <a:endParaRPr lang="fr-FR" sz="2800" b="1" dirty="0" smtClean="0">
              <a:solidFill>
                <a:schemeClr val="bg1"/>
              </a:solidFill>
              <a:latin typeface="Calibri" pitchFamily="34" charset="0"/>
              <a:cs typeface="Calibri" pitchFamily="34" charset="0"/>
            </a:endParaRPr>
          </a:p>
          <a:p>
            <a:pPr>
              <a:buNone/>
            </a:pPr>
            <a:endParaRPr lang="fr-FR" sz="2800" b="1" dirty="0" smtClean="0">
              <a:solidFill>
                <a:schemeClr val="bg1"/>
              </a:solidFill>
              <a:latin typeface="Calibri" pitchFamily="34" charset="0"/>
              <a:cs typeface="Calibri" pitchFamily="34" charset="0"/>
            </a:endParaRPr>
          </a:p>
          <a:p>
            <a:pPr>
              <a:buNone/>
            </a:pPr>
            <a:endParaRPr lang="fr-FR" sz="2800" b="1" dirty="0" smtClean="0">
              <a:solidFill>
                <a:schemeClr val="bg1"/>
              </a:solidFill>
              <a:latin typeface="Calibri" pitchFamily="34" charset="0"/>
              <a:cs typeface="Calibri" pitchFamily="34" charset="0"/>
            </a:endParaRPr>
          </a:p>
          <a:p>
            <a:pPr>
              <a:buNone/>
            </a:pPr>
            <a:endParaRPr lang="fr-FR" sz="2800" b="1" dirty="0" smtClean="0">
              <a:solidFill>
                <a:schemeClr val="bg1"/>
              </a:solidFill>
              <a:latin typeface="Calibri" pitchFamily="34" charset="0"/>
              <a:cs typeface="Calibri" pitchFamily="34" charset="0"/>
            </a:endParaRPr>
          </a:p>
          <a:p>
            <a:pPr>
              <a:buNone/>
            </a:pPr>
            <a:endParaRPr lang="fr-FR" sz="2800" dirty="0" smtClean="0">
              <a:solidFill>
                <a:schemeClr val="bg1"/>
              </a:solidFill>
              <a:latin typeface="Calibri" pitchFamily="34" charset="0"/>
              <a:cs typeface="Calibri" pitchFamily="34" charset="0"/>
            </a:endParaRPr>
          </a:p>
          <a:p>
            <a:endParaRPr lang="fr-FR" sz="2800" dirty="0"/>
          </a:p>
        </p:txBody>
      </p:sp>
      <p:pic>
        <p:nvPicPr>
          <p:cNvPr id="10" name="Espace réservé du contenu 9" descr="slide_14.jpg"/>
          <p:cNvPicPr>
            <a:picLocks noGrp="1" noChangeAspect="1"/>
          </p:cNvPicPr>
          <p:nvPr>
            <p:ph sz="half" idx="2"/>
          </p:nvPr>
        </p:nvPicPr>
        <p:blipFill>
          <a:blip r:embed="rId3"/>
          <a:stretch>
            <a:fillRect/>
          </a:stretch>
        </p:blipFill>
        <p:spPr>
          <a:xfrm>
            <a:off x="3929058" y="2071678"/>
            <a:ext cx="5133980" cy="3850485"/>
          </a:xfrm>
        </p:spPr>
      </p:pic>
      <p:sp>
        <p:nvSpPr>
          <p:cNvPr id="5" name="Titre 2"/>
          <p:cNvSpPr txBox="1">
            <a:spLocks/>
          </p:cNvSpPr>
          <p:nvPr/>
        </p:nvSpPr>
        <p:spPr>
          <a:xfrm>
            <a:off x="142876" y="214290"/>
            <a:ext cx="8929718" cy="914400"/>
          </a:xfrm>
          <a:prstGeom prst="rect">
            <a:avLst/>
          </a:prstGeom>
        </p:spPr>
        <p:txBody>
          <a:bodyPr/>
          <a:lstStyle/>
          <a:p>
            <a:pPr algn="ctr">
              <a:spcBef>
                <a:spcPct val="0"/>
              </a:spcBef>
            </a:pPr>
            <a:r>
              <a:rPr lang="fr-FR" sz="4000" b="1" i="1" dirty="0" smtClean="0">
                <a:solidFill>
                  <a:schemeClr val="accent4">
                    <a:lumMod val="20000"/>
                    <a:lumOff val="80000"/>
                  </a:schemeClr>
                </a:solidFill>
                <a:latin typeface="Cambria" pitchFamily="18" charset="0"/>
              </a:rPr>
              <a:t>CORPUSCULE DE MALPIGHI</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1" u="none" strike="noStrike" kern="1200" cap="none" spc="-100" normalizeH="0" baseline="0" noProof="0" dirty="0" smtClean="0">
                <a:ln>
                  <a:noFill/>
                </a:ln>
                <a:solidFill>
                  <a:schemeClr val="accent4">
                    <a:lumMod val="20000"/>
                    <a:lumOff val="80000"/>
                  </a:schemeClr>
                </a:solidFill>
                <a:effectLst/>
                <a:uLnTx/>
                <a:uFillTx/>
                <a:latin typeface="Cambria" pitchFamily="18" charset="0"/>
                <a:ea typeface="+mj-ea"/>
                <a:cs typeface="+mj-cs"/>
              </a:rPr>
              <a:t> </a:t>
            </a:r>
            <a:endParaRPr kumimoji="0" lang="fr-FR" sz="4000" b="1" i="1" u="none" strike="noStrike" kern="1200" cap="none" spc="-100" normalizeH="0" baseline="0" noProof="0" dirty="0">
              <a:ln>
                <a:noFill/>
              </a:ln>
              <a:solidFill>
                <a:schemeClr val="accent4">
                  <a:lumMod val="20000"/>
                  <a:lumOff val="80000"/>
                </a:schemeClr>
              </a:solidFill>
              <a:effectLst/>
              <a:uLnTx/>
              <a:uFillTx/>
              <a:latin typeface="Cambria"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285728"/>
            <a:ext cx="8229600" cy="914400"/>
          </a:xfrm>
        </p:spPr>
        <p:txBody>
          <a:bodyPr/>
          <a:lstStyle/>
          <a:p>
            <a:pPr algn="ctr"/>
            <a:r>
              <a:rPr lang="fr-FR" b="1" i="1" dirty="0" smtClean="0">
                <a:solidFill>
                  <a:schemeClr val="accent4">
                    <a:lumMod val="20000"/>
                    <a:lumOff val="80000"/>
                  </a:schemeClr>
                </a:solidFill>
                <a:latin typeface="Cambria" pitchFamily="18" charset="0"/>
                <a:cs typeface="Calibri" pitchFamily="34" charset="0"/>
              </a:rPr>
              <a:t>GLOMÉRULE</a:t>
            </a:r>
            <a:endParaRPr lang="fr-FR" dirty="0">
              <a:solidFill>
                <a:schemeClr val="accent4">
                  <a:lumMod val="20000"/>
                  <a:lumOff val="80000"/>
                </a:schemeClr>
              </a:solidFill>
            </a:endParaRPr>
          </a:p>
        </p:txBody>
      </p:sp>
      <p:sp>
        <p:nvSpPr>
          <p:cNvPr id="3" name="Espace réservé du contenu 2"/>
          <p:cNvSpPr>
            <a:spLocks noGrp="1"/>
          </p:cNvSpPr>
          <p:nvPr>
            <p:ph sz="half" idx="1"/>
          </p:nvPr>
        </p:nvSpPr>
        <p:spPr>
          <a:xfrm>
            <a:off x="71438" y="4857760"/>
            <a:ext cx="8929718" cy="1739881"/>
          </a:xfrm>
        </p:spPr>
        <p:txBody>
          <a:bodyPr>
            <a:normAutofit fontScale="85000" lnSpcReduction="10000"/>
          </a:bodyPr>
          <a:lstStyle/>
          <a:p>
            <a:r>
              <a:rPr lang="fr-FR" i="1" dirty="0" smtClean="0">
                <a:latin typeface="Cambria" pitchFamily="18" charset="0"/>
              </a:rPr>
              <a:t>Faible diamètre (30 microns).</a:t>
            </a:r>
          </a:p>
          <a:p>
            <a:r>
              <a:rPr lang="fr-FR" i="1" dirty="0" smtClean="0">
                <a:latin typeface="Cambria" pitchFamily="18" charset="0"/>
              </a:rPr>
              <a:t>Paroi relativement épaisse (20 microns) très </a:t>
            </a:r>
            <a:r>
              <a:rPr lang="fr-FR" b="1" i="1" dirty="0" smtClean="0">
                <a:latin typeface="Cambria" pitchFamily="18" charset="0"/>
              </a:rPr>
              <a:t>musculaire</a:t>
            </a:r>
            <a:endParaRPr lang="fr-FR" i="1" dirty="0">
              <a:latin typeface="Cambria" pitchFamily="18" charset="0"/>
            </a:endParaRPr>
          </a:p>
          <a:p>
            <a:r>
              <a:rPr lang="fr-FR" i="1" dirty="0">
                <a:latin typeface="Cambria" pitchFamily="18" charset="0"/>
              </a:rPr>
              <a:t>I</a:t>
            </a:r>
            <a:r>
              <a:rPr lang="fr-FR" i="1" dirty="0" smtClean="0">
                <a:latin typeface="Cambria" pitchFamily="18" charset="0"/>
              </a:rPr>
              <a:t>nnervation par le </a:t>
            </a:r>
            <a:r>
              <a:rPr lang="fr-FR" b="1" i="1" dirty="0" smtClean="0">
                <a:latin typeface="Cambria" pitchFamily="18" charset="0"/>
              </a:rPr>
              <a:t>système nerveux autonome sympathique.</a:t>
            </a:r>
          </a:p>
          <a:p>
            <a:r>
              <a:rPr lang="fr-FR" i="1" dirty="0" smtClean="0">
                <a:latin typeface="Cambria" pitchFamily="18" charset="0"/>
              </a:rPr>
              <a:t>Principal site de </a:t>
            </a:r>
            <a:r>
              <a:rPr lang="fr-FR" b="1" i="1" dirty="0" smtClean="0">
                <a:latin typeface="Cambria" pitchFamily="18" charset="0"/>
              </a:rPr>
              <a:t>résistance </a:t>
            </a:r>
            <a:r>
              <a:rPr lang="fr-FR" i="1" dirty="0" smtClean="0">
                <a:latin typeface="Cambria" pitchFamily="18" charset="0"/>
              </a:rPr>
              <a:t>à l’écoulement du sang.</a:t>
            </a:r>
            <a:endParaRPr lang="fr-FR" i="1" dirty="0">
              <a:latin typeface="Cambria" pitchFamily="18" charset="0"/>
            </a:endParaRPr>
          </a:p>
        </p:txBody>
      </p:sp>
      <p:pic>
        <p:nvPicPr>
          <p:cNvPr id="4098" name="Picture 2" descr="C:\Users\Toshiba\Desktop\ddghj,.png"/>
          <p:cNvPicPr>
            <a:picLocks noGrp="1" noChangeAspect="1" noChangeArrowheads="1"/>
          </p:cNvPicPr>
          <p:nvPr>
            <p:ph sz="half" idx="2"/>
          </p:nvPr>
        </p:nvPicPr>
        <p:blipFill>
          <a:blip r:embed="rId2"/>
          <a:srcRect/>
          <a:stretch>
            <a:fillRect/>
          </a:stretch>
        </p:blipFill>
        <p:spPr bwMode="auto">
          <a:xfrm>
            <a:off x="2500298" y="1428736"/>
            <a:ext cx="5073958" cy="3286148"/>
          </a:xfrm>
          <a:prstGeom prst="rect">
            <a:avLst/>
          </a:prstGeom>
          <a:noFill/>
        </p:spPr>
      </p:pic>
      <p:pic>
        <p:nvPicPr>
          <p:cNvPr id="4099" name="Picture 3" descr="C:\Users\Toshiba\Desktop\jkllm.png"/>
          <p:cNvPicPr>
            <a:picLocks noChangeAspect="1" noChangeArrowheads="1"/>
          </p:cNvPicPr>
          <p:nvPr/>
        </p:nvPicPr>
        <p:blipFill>
          <a:blip r:embed="rId3"/>
          <a:srcRect/>
          <a:stretch>
            <a:fillRect/>
          </a:stretch>
        </p:blipFill>
        <p:spPr bwMode="auto">
          <a:xfrm>
            <a:off x="1142976" y="1428737"/>
            <a:ext cx="3525837" cy="328614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i="1" dirty="0" smtClean="0">
                <a:solidFill>
                  <a:schemeClr val="accent4">
                    <a:lumMod val="20000"/>
                    <a:lumOff val="80000"/>
                  </a:schemeClr>
                </a:solidFill>
                <a:latin typeface="Cambria" pitchFamily="18" charset="0"/>
                <a:cs typeface="Calibri" pitchFamily="34" charset="0"/>
              </a:rPr>
              <a:t>CAPSULE DE BOWMAN</a:t>
            </a:r>
            <a:endParaRPr lang="fr-FR" dirty="0">
              <a:solidFill>
                <a:schemeClr val="accent4">
                  <a:lumMod val="20000"/>
                  <a:lumOff val="80000"/>
                </a:schemeClr>
              </a:solidFill>
            </a:endParaRPr>
          </a:p>
        </p:txBody>
      </p:sp>
      <p:sp>
        <p:nvSpPr>
          <p:cNvPr id="3" name="Espace réservé du contenu 2"/>
          <p:cNvSpPr>
            <a:spLocks noGrp="1"/>
          </p:cNvSpPr>
          <p:nvPr>
            <p:ph sz="half" idx="1"/>
          </p:nvPr>
        </p:nvSpPr>
        <p:spPr>
          <a:xfrm>
            <a:off x="214282" y="1643051"/>
            <a:ext cx="4714908" cy="4929222"/>
          </a:xfrm>
        </p:spPr>
        <p:txBody>
          <a:bodyPr>
            <a:normAutofit fontScale="85000" lnSpcReduction="10000"/>
          </a:bodyPr>
          <a:lstStyle/>
          <a:p>
            <a:r>
              <a:rPr lang="fr-FR" i="1" dirty="0" smtClean="0">
                <a:latin typeface="Cambria" pitchFamily="18" charset="0"/>
              </a:rPr>
              <a:t>Constituée de deux feuillets:</a:t>
            </a:r>
          </a:p>
          <a:p>
            <a:endParaRPr lang="fr-FR" i="1" dirty="0" smtClean="0">
              <a:latin typeface="Cambria" pitchFamily="18" charset="0"/>
            </a:endParaRPr>
          </a:p>
          <a:p>
            <a:pPr lvl="1"/>
            <a:r>
              <a:rPr lang="fr-FR" sz="2800" b="1" i="1" dirty="0" smtClean="0">
                <a:solidFill>
                  <a:schemeClr val="accent2">
                    <a:lumMod val="60000"/>
                    <a:lumOff val="40000"/>
                  </a:schemeClr>
                </a:solidFill>
                <a:latin typeface="Cambria" pitchFamily="18" charset="0"/>
              </a:rPr>
              <a:t>Feuillet pariétale </a:t>
            </a:r>
          </a:p>
          <a:p>
            <a:pPr lvl="1">
              <a:buNone/>
            </a:pPr>
            <a:r>
              <a:rPr lang="fr-FR" sz="2800" b="1" i="1" dirty="0" smtClean="0">
                <a:solidFill>
                  <a:schemeClr val="accent2">
                    <a:lumMod val="60000"/>
                    <a:lumOff val="40000"/>
                  </a:schemeClr>
                </a:solidFill>
                <a:latin typeface="Cambria" pitchFamily="18" charset="0"/>
              </a:rPr>
              <a:t>    </a:t>
            </a:r>
            <a:r>
              <a:rPr lang="fr-FR" sz="2800" i="1" dirty="0" smtClean="0">
                <a:latin typeface="Cambria" pitchFamily="18" charset="0"/>
              </a:rPr>
              <a:t>externe constitué d’un épithélium pavimenteux simple, reposant sur une lame basale située vers l’extérieur.</a:t>
            </a:r>
          </a:p>
          <a:p>
            <a:pPr lvl="1"/>
            <a:r>
              <a:rPr lang="fr-FR" sz="2800" b="1" i="1" dirty="0" smtClean="0">
                <a:solidFill>
                  <a:schemeClr val="accent2">
                    <a:lumMod val="60000"/>
                    <a:lumOff val="40000"/>
                  </a:schemeClr>
                </a:solidFill>
                <a:latin typeface="Cambria" pitchFamily="18" charset="0"/>
              </a:rPr>
              <a:t>Feuillet viscérale:</a:t>
            </a:r>
            <a:r>
              <a:rPr lang="fr-FR" sz="2800" i="1" dirty="0" smtClean="0">
                <a:latin typeface="Cambria" pitchFamily="18" charset="0"/>
              </a:rPr>
              <a:t> </a:t>
            </a:r>
          </a:p>
          <a:p>
            <a:pPr lvl="1">
              <a:buNone/>
            </a:pPr>
            <a:r>
              <a:rPr lang="fr-FR" sz="2800" i="1" dirty="0" smtClean="0">
                <a:latin typeface="Cambria" pitchFamily="18" charset="0"/>
              </a:rPr>
              <a:t>     interne, tapissant la face externe des capillaires, constitué de </a:t>
            </a:r>
            <a:r>
              <a:rPr lang="fr-FR" sz="2800" b="1" i="1" dirty="0" err="1" smtClean="0">
                <a:solidFill>
                  <a:srgbClr val="FFC000"/>
                </a:solidFill>
                <a:latin typeface="Cambria" pitchFamily="18" charset="0"/>
              </a:rPr>
              <a:t>podocytes</a:t>
            </a:r>
            <a:r>
              <a:rPr lang="fr-FR" sz="2800" i="1" dirty="0" smtClean="0">
                <a:latin typeface="Cambria" pitchFamily="18" charset="0"/>
              </a:rPr>
              <a:t> caractérisés par la présence des </a:t>
            </a:r>
            <a:r>
              <a:rPr lang="fr-FR" sz="2800" b="1" i="1" dirty="0" smtClean="0">
                <a:solidFill>
                  <a:srgbClr val="FFC000"/>
                </a:solidFill>
                <a:latin typeface="Cambria" pitchFamily="18" charset="0"/>
              </a:rPr>
              <a:t>pédicelles</a:t>
            </a:r>
            <a:r>
              <a:rPr lang="fr-FR" sz="2800" i="1" dirty="0" smtClean="0">
                <a:solidFill>
                  <a:srgbClr val="FFC000"/>
                </a:solidFill>
                <a:latin typeface="Cambria" pitchFamily="18" charset="0"/>
              </a:rPr>
              <a:t>.</a:t>
            </a:r>
          </a:p>
          <a:p>
            <a:endParaRPr lang="fr-FR" dirty="0"/>
          </a:p>
        </p:txBody>
      </p:sp>
      <p:pic>
        <p:nvPicPr>
          <p:cNvPr id="5" name="Espace réservé du contenu 4"/>
          <p:cNvPicPr>
            <a:picLocks noGrp="1"/>
          </p:cNvPicPr>
          <p:nvPr>
            <p:ph sz="half" idx="2"/>
          </p:nvPr>
        </p:nvPicPr>
        <p:blipFill>
          <a:blip r:embed="rId2"/>
          <a:srcRect/>
          <a:stretch>
            <a:fillRect/>
          </a:stretch>
        </p:blipFill>
        <p:spPr bwMode="auto">
          <a:xfrm>
            <a:off x="5143504" y="1785926"/>
            <a:ext cx="3571900" cy="435771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i="1" dirty="0" smtClean="0">
                <a:latin typeface="Cambria" pitchFamily="18" charset="0"/>
              </a:rPr>
              <a:t>TUBULE RÉNAL</a:t>
            </a:r>
            <a:endParaRPr lang="fr-FR" i="1" dirty="0"/>
          </a:p>
        </p:txBody>
      </p:sp>
      <p:sp>
        <p:nvSpPr>
          <p:cNvPr id="3" name="Espace réservé du contenu 2"/>
          <p:cNvSpPr>
            <a:spLocks noGrp="1"/>
          </p:cNvSpPr>
          <p:nvPr>
            <p:ph sz="half" idx="1"/>
          </p:nvPr>
        </p:nvSpPr>
        <p:spPr>
          <a:xfrm>
            <a:off x="214282" y="1785926"/>
            <a:ext cx="4038600" cy="4730333"/>
          </a:xfrm>
        </p:spPr>
        <p:txBody>
          <a:bodyPr>
            <a:normAutofit/>
          </a:bodyPr>
          <a:lstStyle/>
          <a:p>
            <a:pPr lvl="0"/>
            <a:r>
              <a:rPr lang="fr-FR" b="1" i="1" dirty="0" smtClean="0">
                <a:solidFill>
                  <a:schemeClr val="accent2">
                    <a:lumMod val="60000"/>
                    <a:lumOff val="40000"/>
                  </a:schemeClr>
                </a:solidFill>
                <a:latin typeface="Cambria" pitchFamily="18" charset="0"/>
              </a:rPr>
              <a:t>Le tube contourné proximal (TCP): </a:t>
            </a:r>
            <a:r>
              <a:rPr lang="fr-FR" i="1" dirty="0" smtClean="0">
                <a:latin typeface="Cambria" pitchFamily="18" charset="0"/>
              </a:rPr>
              <a:t>segment proximal</a:t>
            </a:r>
          </a:p>
          <a:p>
            <a:pPr lvl="0"/>
            <a:endParaRPr lang="fr-FR" b="1" i="1" dirty="0" smtClean="0">
              <a:solidFill>
                <a:schemeClr val="accent2">
                  <a:lumMod val="60000"/>
                  <a:lumOff val="40000"/>
                </a:schemeClr>
              </a:solidFill>
              <a:latin typeface="Cambria" pitchFamily="18" charset="0"/>
            </a:endParaRPr>
          </a:p>
          <a:p>
            <a:pPr lvl="0"/>
            <a:r>
              <a:rPr lang="fr-FR" b="1" i="1" dirty="0" smtClean="0">
                <a:solidFill>
                  <a:schemeClr val="accent2">
                    <a:lumMod val="60000"/>
                    <a:lumOff val="40000"/>
                  </a:schemeClr>
                </a:solidFill>
                <a:latin typeface="Cambria" pitchFamily="18" charset="0"/>
              </a:rPr>
              <a:t>L’anse de </a:t>
            </a:r>
            <a:r>
              <a:rPr lang="fr-FR" b="1" i="1" dirty="0" err="1" smtClean="0">
                <a:solidFill>
                  <a:schemeClr val="accent2">
                    <a:lumMod val="60000"/>
                    <a:lumOff val="40000"/>
                  </a:schemeClr>
                </a:solidFill>
                <a:latin typeface="Cambria" pitchFamily="18" charset="0"/>
              </a:rPr>
              <a:t>Henlé</a:t>
            </a:r>
            <a:r>
              <a:rPr lang="fr-FR" b="1" i="1" dirty="0" smtClean="0">
                <a:solidFill>
                  <a:schemeClr val="accent2">
                    <a:lumMod val="60000"/>
                    <a:lumOff val="40000"/>
                  </a:schemeClr>
                </a:solidFill>
                <a:latin typeface="Cambria" pitchFamily="18" charset="0"/>
              </a:rPr>
              <a:t>:</a:t>
            </a:r>
            <a:r>
              <a:rPr lang="fr-FR" i="1" dirty="0" smtClean="0">
                <a:solidFill>
                  <a:schemeClr val="accent2">
                    <a:lumMod val="60000"/>
                    <a:lumOff val="40000"/>
                  </a:schemeClr>
                </a:solidFill>
                <a:latin typeface="Cambria" pitchFamily="18" charset="0"/>
              </a:rPr>
              <a:t> </a:t>
            </a:r>
            <a:r>
              <a:rPr lang="fr-FR" i="1" dirty="0" smtClean="0">
                <a:latin typeface="Cambria" pitchFamily="18" charset="0"/>
              </a:rPr>
              <a:t>segment moyen:</a:t>
            </a:r>
          </a:p>
          <a:p>
            <a:pPr lvl="0"/>
            <a:endParaRPr lang="fr-FR" b="1" i="1" dirty="0" smtClean="0">
              <a:solidFill>
                <a:schemeClr val="accent2">
                  <a:lumMod val="60000"/>
                  <a:lumOff val="40000"/>
                </a:schemeClr>
              </a:solidFill>
              <a:latin typeface="Cambria" pitchFamily="18" charset="0"/>
            </a:endParaRPr>
          </a:p>
          <a:p>
            <a:pPr lvl="0"/>
            <a:r>
              <a:rPr lang="fr-FR" b="1" i="1" dirty="0" smtClean="0">
                <a:solidFill>
                  <a:schemeClr val="accent2">
                    <a:lumMod val="60000"/>
                    <a:lumOff val="40000"/>
                  </a:schemeClr>
                </a:solidFill>
                <a:latin typeface="Cambria" pitchFamily="18" charset="0"/>
              </a:rPr>
              <a:t>Le tube contourné distal (TCD):   </a:t>
            </a:r>
            <a:r>
              <a:rPr lang="fr-FR" i="1" dirty="0" smtClean="0">
                <a:latin typeface="Cambria" pitchFamily="18" charset="0"/>
              </a:rPr>
              <a:t>segment distal</a:t>
            </a:r>
          </a:p>
          <a:p>
            <a:endParaRPr lang="fr-FR" dirty="0"/>
          </a:p>
        </p:txBody>
      </p:sp>
      <p:pic>
        <p:nvPicPr>
          <p:cNvPr id="4098" name="Picture 2" descr="C:\Users\Toshiba\Desktop\Nephron-with-glomerulus-and-tubule.png"/>
          <p:cNvPicPr>
            <a:picLocks noGrp="1" noChangeAspect="1" noChangeArrowheads="1"/>
          </p:cNvPicPr>
          <p:nvPr>
            <p:ph sz="half" idx="2"/>
          </p:nvPr>
        </p:nvPicPr>
        <p:blipFill>
          <a:blip r:embed="rId2"/>
          <a:srcRect/>
          <a:stretch>
            <a:fillRect/>
          </a:stretch>
        </p:blipFill>
        <p:spPr bwMode="auto">
          <a:xfrm>
            <a:off x="3786182" y="2214553"/>
            <a:ext cx="5143536" cy="395062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428596" y="285728"/>
            <a:ext cx="8229600" cy="914400"/>
          </a:xfrm>
        </p:spPr>
        <p:txBody>
          <a:bodyPr/>
          <a:lstStyle/>
          <a:p>
            <a:pPr algn="ctr"/>
            <a:r>
              <a:rPr lang="fr-FR" b="1" i="1" dirty="0" smtClean="0">
                <a:latin typeface="Cambria" pitchFamily="18" charset="0"/>
              </a:rPr>
              <a:t>VASCULARISATION</a:t>
            </a:r>
            <a:r>
              <a:rPr lang="fr-FR" i="1" dirty="0" smtClean="0"/>
              <a:t> </a:t>
            </a:r>
            <a:endParaRPr lang="fr-FR" i="1" dirty="0"/>
          </a:p>
        </p:txBody>
      </p:sp>
      <p:sp>
        <p:nvSpPr>
          <p:cNvPr id="9" name="Espace réservé du contenu 8"/>
          <p:cNvSpPr>
            <a:spLocks noGrp="1"/>
          </p:cNvSpPr>
          <p:nvPr>
            <p:ph sz="half" idx="1"/>
          </p:nvPr>
        </p:nvSpPr>
        <p:spPr>
          <a:xfrm>
            <a:off x="0" y="1214422"/>
            <a:ext cx="4714876" cy="5500702"/>
          </a:xfrm>
        </p:spPr>
        <p:txBody>
          <a:bodyPr>
            <a:noAutofit/>
          </a:bodyPr>
          <a:lstStyle/>
          <a:p>
            <a:r>
              <a:rPr lang="fr-FR" sz="2400" b="1" i="1" dirty="0" smtClean="0">
                <a:latin typeface="Cambria" pitchFamily="18" charset="0"/>
              </a:rPr>
              <a:t>L’artère rénale </a:t>
            </a:r>
            <a:r>
              <a:rPr lang="fr-FR" sz="2400" i="1" dirty="0" smtClean="0">
                <a:latin typeface="Cambria" pitchFamily="18" charset="0"/>
              </a:rPr>
              <a:t>donne les artères inter lobaires</a:t>
            </a:r>
          </a:p>
          <a:p>
            <a:r>
              <a:rPr lang="fr-FR" sz="2400" b="1" i="1" dirty="0" smtClean="0">
                <a:latin typeface="Cambria" pitchFamily="18" charset="0"/>
              </a:rPr>
              <a:t>Les artères inter lobaires </a:t>
            </a:r>
            <a:r>
              <a:rPr lang="fr-FR" sz="2400" i="1" dirty="0" smtClean="0">
                <a:latin typeface="Cambria" pitchFamily="18" charset="0"/>
              </a:rPr>
              <a:t>se divisent donnant les artères arciformes</a:t>
            </a:r>
          </a:p>
          <a:p>
            <a:r>
              <a:rPr lang="fr-FR" sz="2400" b="1" i="1" dirty="0" smtClean="0">
                <a:latin typeface="Cambria" pitchFamily="18" charset="0"/>
              </a:rPr>
              <a:t>Les artères arciformes </a:t>
            </a:r>
            <a:r>
              <a:rPr lang="fr-FR" sz="2400" i="1" dirty="0" smtClean="0">
                <a:latin typeface="Cambria" pitchFamily="18" charset="0"/>
              </a:rPr>
              <a:t>donnent les</a:t>
            </a:r>
            <a:r>
              <a:rPr lang="fr-FR" sz="2400" b="1" i="1" dirty="0" smtClean="0">
                <a:solidFill>
                  <a:schemeClr val="tx2">
                    <a:lumMod val="75000"/>
                  </a:schemeClr>
                </a:solidFill>
                <a:latin typeface="Cambria" pitchFamily="18" charset="0"/>
              </a:rPr>
              <a:t> artères afférentes  </a:t>
            </a:r>
            <a:r>
              <a:rPr lang="fr-FR" sz="2400" i="1" dirty="0" smtClean="0">
                <a:latin typeface="Cambria" pitchFamily="18" charset="0"/>
              </a:rPr>
              <a:t>qui donnent les </a:t>
            </a:r>
            <a:r>
              <a:rPr lang="fr-FR" sz="2400" b="1" i="1" dirty="0" smtClean="0">
                <a:solidFill>
                  <a:schemeClr val="tx2">
                    <a:lumMod val="75000"/>
                  </a:schemeClr>
                </a:solidFill>
                <a:latin typeface="Cambria" pitchFamily="18" charset="0"/>
              </a:rPr>
              <a:t>capillaires glomérulaires</a:t>
            </a:r>
          </a:p>
          <a:p>
            <a:r>
              <a:rPr lang="fr-FR" sz="2400" i="1" dirty="0" smtClean="0">
                <a:latin typeface="Cambria" pitchFamily="18" charset="0"/>
              </a:rPr>
              <a:t>Les capillaires glomérulaires donnent </a:t>
            </a:r>
            <a:r>
              <a:rPr lang="fr-FR" sz="2400" b="1" i="1" dirty="0" smtClean="0">
                <a:solidFill>
                  <a:schemeClr val="tx2">
                    <a:lumMod val="75000"/>
                  </a:schemeClr>
                </a:solidFill>
                <a:latin typeface="Cambria" pitchFamily="18" charset="0"/>
              </a:rPr>
              <a:t>les artères efférentes </a:t>
            </a:r>
            <a:r>
              <a:rPr lang="fr-FR" sz="2400" i="1" dirty="0" smtClean="0">
                <a:latin typeface="Cambria" pitchFamily="18" charset="0"/>
              </a:rPr>
              <a:t>qui donnent </a:t>
            </a:r>
            <a:r>
              <a:rPr lang="fr-FR" sz="2400" b="1" i="1" dirty="0" smtClean="0">
                <a:solidFill>
                  <a:schemeClr val="tx2">
                    <a:lumMod val="75000"/>
                  </a:schemeClr>
                </a:solidFill>
                <a:latin typeface="Cambria" pitchFamily="18" charset="0"/>
              </a:rPr>
              <a:t>le réseau capillaire péri tubulaire</a:t>
            </a:r>
            <a:r>
              <a:rPr lang="fr-FR" sz="2400" i="1" dirty="0" smtClean="0">
                <a:solidFill>
                  <a:schemeClr val="tx2">
                    <a:lumMod val="75000"/>
                  </a:schemeClr>
                </a:solidFill>
                <a:latin typeface="Cambria" pitchFamily="18" charset="0"/>
              </a:rPr>
              <a:t> (</a:t>
            </a:r>
            <a:r>
              <a:rPr lang="fr-FR" sz="2400" b="1" i="1" dirty="0" smtClean="0">
                <a:solidFill>
                  <a:schemeClr val="tx2">
                    <a:lumMod val="75000"/>
                  </a:schemeClr>
                </a:solidFill>
                <a:latin typeface="Cambria" pitchFamily="18" charset="0"/>
              </a:rPr>
              <a:t>Vasa recta)</a:t>
            </a:r>
          </a:p>
          <a:p>
            <a:endParaRPr lang="fr-FR" sz="1700" dirty="0" smtClean="0">
              <a:solidFill>
                <a:schemeClr val="tx1"/>
              </a:solidFill>
            </a:endParaRPr>
          </a:p>
          <a:p>
            <a:pPr>
              <a:buNone/>
            </a:pPr>
            <a:r>
              <a:rPr lang="fr-FR" sz="1700" i="1" dirty="0" smtClean="0">
                <a:solidFill>
                  <a:schemeClr val="tx1"/>
                </a:solidFill>
              </a:rPr>
              <a:t> </a:t>
            </a:r>
            <a:endParaRPr lang="fr-FR" sz="1700" dirty="0" smtClean="0">
              <a:solidFill>
                <a:schemeClr val="tx1"/>
              </a:solidFill>
            </a:endParaRPr>
          </a:p>
          <a:p>
            <a:endParaRPr lang="fr-FR" sz="1700" dirty="0"/>
          </a:p>
        </p:txBody>
      </p:sp>
      <p:pic>
        <p:nvPicPr>
          <p:cNvPr id="7" name="Espace réservé du contenu 3" descr="C:\Users\mon pc\Desktop\Coupe_sagittale_rein.jpg"/>
          <p:cNvPicPr>
            <a:picLocks noGrp="1"/>
          </p:cNvPicPr>
          <p:nvPr>
            <p:ph sz="half" idx="2"/>
          </p:nvPr>
        </p:nvPicPr>
        <p:blipFill>
          <a:blip r:embed="rId2" cstate="print"/>
          <a:srcRect/>
          <a:stretch>
            <a:fillRect/>
          </a:stretch>
        </p:blipFill>
        <p:spPr bwMode="auto">
          <a:xfrm>
            <a:off x="4643438" y="1500174"/>
            <a:ext cx="4357654" cy="435771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1000"/>
                                        <p:tgtEl>
                                          <p:spTgt spid="9">
                                            <p:txEl>
                                              <p:pRg st="1" end="1"/>
                                            </p:txEl>
                                          </p:spTgt>
                                        </p:tgtEl>
                                      </p:cBhvr>
                                    </p:animEffect>
                                    <p:anim calcmode="lin" valueType="num">
                                      <p:cBhvr>
                                        <p:cTn id="16"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9">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fade">
                                      <p:cBhvr>
                                        <p:cTn id="23" dur="1000"/>
                                        <p:tgtEl>
                                          <p:spTgt spid="9">
                                            <p:txEl>
                                              <p:pRg st="2" end="2"/>
                                            </p:txEl>
                                          </p:spTgt>
                                        </p:tgtEl>
                                      </p:cBhvr>
                                    </p:animEffect>
                                    <p:anim calcmode="lin" valueType="num">
                                      <p:cBhvr>
                                        <p:cTn id="24"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9">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fade">
                                      <p:cBhvr>
                                        <p:cTn id="31" dur="1000"/>
                                        <p:tgtEl>
                                          <p:spTgt spid="9">
                                            <p:txEl>
                                              <p:pRg st="3" end="3"/>
                                            </p:txEl>
                                          </p:spTgt>
                                        </p:tgtEl>
                                      </p:cBhvr>
                                    </p:animEffect>
                                    <p:anim calcmode="lin" valueType="num">
                                      <p:cBhvr>
                                        <p:cTn id="3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9">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9">
                                            <p:txEl>
                                              <p:pRg st="5" end="5"/>
                                            </p:txEl>
                                          </p:spTgt>
                                        </p:tgtEl>
                                        <p:attrNameLst>
                                          <p:attrName>style.visibility</p:attrName>
                                        </p:attrNameLst>
                                      </p:cBhvr>
                                      <p:to>
                                        <p:strVal val="visible"/>
                                      </p:to>
                                    </p:set>
                                    <p:animEffect transition="in" filter="fade">
                                      <p:cBhvr>
                                        <p:cTn id="39" dur="1000"/>
                                        <p:tgtEl>
                                          <p:spTgt spid="9">
                                            <p:txEl>
                                              <p:pRg st="5" end="5"/>
                                            </p:txEl>
                                          </p:spTgt>
                                        </p:tgtEl>
                                      </p:cBhvr>
                                    </p:animEffect>
                                    <p:anim calcmode="lin" valueType="num">
                                      <p:cBhvr>
                                        <p:cTn id="40"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9">
                                            <p:txEl>
                                              <p:pRg st="5" end="5"/>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857224" y="285728"/>
            <a:ext cx="7772400" cy="914400"/>
          </a:xfrm>
        </p:spPr>
        <p:txBody>
          <a:bodyPr>
            <a:normAutofit/>
          </a:bodyPr>
          <a:lstStyle/>
          <a:p>
            <a:pPr algn="ctr"/>
            <a:r>
              <a:rPr lang="fr-FR" b="1" i="1" dirty="0" smtClean="0">
                <a:latin typeface="Cambria" pitchFamily="18" charset="0"/>
              </a:rPr>
              <a:t>VASCULARISATION</a:t>
            </a:r>
            <a:endParaRPr lang="fr-FR" b="1" i="1" dirty="0">
              <a:latin typeface="Cambria" pitchFamily="18" charset="0"/>
            </a:endParaRPr>
          </a:p>
        </p:txBody>
      </p:sp>
      <p:pic>
        <p:nvPicPr>
          <p:cNvPr id="4" name="Espace réservé du contenu 3" descr="Schemanephron.jpg"/>
          <p:cNvPicPr>
            <a:picLocks noGrp="1" noChangeAspect="1"/>
          </p:cNvPicPr>
          <p:nvPr>
            <p:ph idx="4294967295"/>
          </p:nvPr>
        </p:nvPicPr>
        <p:blipFill>
          <a:blip r:embed="rId2"/>
          <a:stretch>
            <a:fillRect/>
          </a:stretch>
        </p:blipFill>
        <p:spPr>
          <a:xfrm>
            <a:off x="285720" y="1357298"/>
            <a:ext cx="8609012" cy="4857750"/>
          </a:xfrm>
        </p:spPr>
      </p:pic>
      <p:pic>
        <p:nvPicPr>
          <p:cNvPr id="5" name="Espace réservé du contenu 7" descr="ressources_13_5.png"/>
          <p:cNvPicPr>
            <a:picLocks noChangeAspect="1"/>
          </p:cNvPicPr>
          <p:nvPr/>
        </p:nvPicPr>
        <p:blipFill>
          <a:blip r:embed="rId3"/>
          <a:stretch>
            <a:fillRect/>
          </a:stretch>
        </p:blipFill>
        <p:spPr>
          <a:xfrm>
            <a:off x="285720" y="1214422"/>
            <a:ext cx="8572560" cy="4845753"/>
          </a:xfrm>
          <a:prstGeom prst="rect">
            <a:avLst/>
          </a:prstGeom>
        </p:spPr>
      </p:pic>
      <p:pic>
        <p:nvPicPr>
          <p:cNvPr id="3074" name="Picture 2" descr="C:\Users\Toshiba\Desktop\opk.png"/>
          <p:cNvPicPr>
            <a:picLocks noChangeAspect="1" noChangeArrowheads="1"/>
          </p:cNvPicPr>
          <p:nvPr/>
        </p:nvPicPr>
        <p:blipFill>
          <a:blip r:embed="rId4"/>
          <a:srcRect/>
          <a:stretch>
            <a:fillRect/>
          </a:stretch>
        </p:blipFill>
        <p:spPr bwMode="auto">
          <a:xfrm>
            <a:off x="1785918" y="1285860"/>
            <a:ext cx="5868987" cy="47545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07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928794" y="1857364"/>
            <a:ext cx="5572164" cy="2123658"/>
          </a:xfrm>
          <a:prstGeom prst="rect">
            <a:avLst/>
          </a:prstGeom>
          <a:noFill/>
          <a:ln w="38100">
            <a:solidFill>
              <a:schemeClr val="accent2">
                <a:lumMod val="75000"/>
              </a:schemeClr>
            </a:solidFill>
          </a:ln>
        </p:spPr>
        <p:txBody>
          <a:bodyPr wrap="square" rtlCol="0">
            <a:spAutoFit/>
          </a:bodyPr>
          <a:lstStyle/>
          <a:p>
            <a:pPr algn="ctr"/>
            <a:r>
              <a:rPr lang="fr-FR" sz="6600" b="1" i="1" dirty="0" smtClean="0">
                <a:solidFill>
                  <a:schemeClr val="tx2">
                    <a:lumMod val="75000"/>
                  </a:schemeClr>
                </a:solidFill>
                <a:latin typeface="Cambria" pitchFamily="18" charset="0"/>
              </a:rPr>
              <a:t>FONCTIONS RENALES</a:t>
            </a:r>
            <a:endParaRPr lang="fr-FR" sz="6600" b="1" i="1" dirty="0">
              <a:solidFill>
                <a:schemeClr val="tx2">
                  <a:lumMod val="75000"/>
                </a:schemeClr>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idx="4294967295"/>
          </p:nvPr>
        </p:nvSpPr>
        <p:spPr>
          <a:xfrm>
            <a:off x="357158" y="1428736"/>
            <a:ext cx="8501090" cy="5072098"/>
          </a:xfrm>
        </p:spPr>
        <p:txBody>
          <a:bodyPr>
            <a:normAutofit fontScale="92500" lnSpcReduction="20000"/>
          </a:bodyPr>
          <a:lstStyle/>
          <a:p>
            <a:r>
              <a:rPr lang="fr-FR" sz="3200" i="1" dirty="0" smtClean="0">
                <a:latin typeface="Cambria" pitchFamily="18" charset="0"/>
              </a:rPr>
              <a:t>Le rein régule la composition du milieu intérieur par un processus d’ultrafiltration suivi par des modifications sélectives, pour ce faire il utilise trois processus:</a:t>
            </a:r>
          </a:p>
          <a:p>
            <a:pPr lvl="1"/>
            <a:r>
              <a:rPr lang="fr-FR" sz="3200" b="1" i="1" dirty="0" smtClean="0">
                <a:solidFill>
                  <a:schemeClr val="accent2">
                    <a:lumMod val="60000"/>
                    <a:lumOff val="40000"/>
                  </a:schemeClr>
                </a:solidFill>
                <a:latin typeface="Cambria" pitchFamily="18" charset="0"/>
              </a:rPr>
              <a:t>La filtration</a:t>
            </a:r>
            <a:r>
              <a:rPr lang="fr-FR" sz="3200" i="1" dirty="0" smtClean="0">
                <a:solidFill>
                  <a:schemeClr val="accent2">
                    <a:lumMod val="60000"/>
                    <a:lumOff val="40000"/>
                  </a:schemeClr>
                </a:solidFill>
                <a:latin typeface="Cambria" pitchFamily="18" charset="0"/>
              </a:rPr>
              <a:t> </a:t>
            </a:r>
            <a:r>
              <a:rPr lang="fr-FR" sz="3200" i="1" dirty="0" smtClean="0">
                <a:latin typeface="Cambria" pitchFamily="18" charset="0"/>
              </a:rPr>
              <a:t>glomérulaire du plasma des capillaires glomérulaires vers l’espace de </a:t>
            </a:r>
            <a:r>
              <a:rPr lang="fr-FR" sz="3200" i="1" dirty="0">
                <a:latin typeface="Cambria" pitchFamily="18" charset="0"/>
              </a:rPr>
              <a:t>B</a:t>
            </a:r>
            <a:r>
              <a:rPr lang="fr-FR" sz="3200" i="1" dirty="0" smtClean="0">
                <a:latin typeface="Cambria" pitchFamily="18" charset="0"/>
              </a:rPr>
              <a:t>owman </a:t>
            </a:r>
          </a:p>
          <a:p>
            <a:pPr lvl="1"/>
            <a:r>
              <a:rPr lang="fr-FR" sz="3200" b="1" i="1" dirty="0" smtClean="0">
                <a:solidFill>
                  <a:schemeClr val="accent2">
                    <a:lumMod val="60000"/>
                    <a:lumOff val="40000"/>
                  </a:schemeClr>
                </a:solidFill>
                <a:latin typeface="Cambria" pitchFamily="18" charset="0"/>
              </a:rPr>
              <a:t>La réabsorption</a:t>
            </a:r>
            <a:r>
              <a:rPr lang="fr-FR" sz="3200" i="1" dirty="0" smtClean="0">
                <a:solidFill>
                  <a:schemeClr val="accent2">
                    <a:lumMod val="60000"/>
                    <a:lumOff val="40000"/>
                  </a:schemeClr>
                </a:solidFill>
                <a:latin typeface="Cambria" pitchFamily="18" charset="0"/>
              </a:rPr>
              <a:t> </a:t>
            </a:r>
            <a:r>
              <a:rPr lang="fr-FR" sz="3200" i="1" dirty="0" smtClean="0">
                <a:latin typeface="Cambria" pitchFamily="18" charset="0"/>
              </a:rPr>
              <a:t>tubulaire du liquide tubulaire vers la lumière des capillaires péri-tubulaires ;</a:t>
            </a:r>
          </a:p>
          <a:p>
            <a:pPr lvl="1"/>
            <a:r>
              <a:rPr lang="fr-FR" sz="3200" b="1" i="1" dirty="0" smtClean="0">
                <a:solidFill>
                  <a:schemeClr val="accent2">
                    <a:lumMod val="60000"/>
                    <a:lumOff val="40000"/>
                  </a:schemeClr>
                </a:solidFill>
                <a:latin typeface="Cambria" pitchFamily="18" charset="0"/>
              </a:rPr>
              <a:t>La sécrétion</a:t>
            </a:r>
            <a:r>
              <a:rPr lang="fr-FR" sz="3200" i="1" dirty="0" smtClean="0">
                <a:solidFill>
                  <a:schemeClr val="accent2">
                    <a:lumMod val="60000"/>
                    <a:lumOff val="40000"/>
                  </a:schemeClr>
                </a:solidFill>
                <a:latin typeface="Cambria" pitchFamily="18" charset="0"/>
              </a:rPr>
              <a:t> </a:t>
            </a:r>
            <a:r>
              <a:rPr lang="fr-FR" sz="3200" i="1" dirty="0" smtClean="0">
                <a:latin typeface="Cambria" pitchFamily="18" charset="0"/>
              </a:rPr>
              <a:t>tubulaire du plasma des capillaires péri-tubulaires vers la lumière tubulaire.</a:t>
            </a:r>
          </a:p>
          <a:p>
            <a:endParaRPr lang="fr-FR" dirty="0"/>
          </a:p>
        </p:txBody>
      </p:sp>
      <p:sp>
        <p:nvSpPr>
          <p:cNvPr id="7" name="Titre 6"/>
          <p:cNvSpPr>
            <a:spLocks noGrp="1"/>
          </p:cNvSpPr>
          <p:nvPr>
            <p:ph type="title" idx="4294967295"/>
          </p:nvPr>
        </p:nvSpPr>
        <p:spPr>
          <a:xfrm>
            <a:off x="642910" y="285728"/>
            <a:ext cx="7772400" cy="914400"/>
          </a:xfrm>
        </p:spPr>
        <p:txBody>
          <a:bodyPr/>
          <a:lstStyle/>
          <a:p>
            <a:pPr lvl="0" algn="ctr"/>
            <a:r>
              <a:rPr lang="fr-FR" b="1" i="1" dirty="0" smtClean="0">
                <a:latin typeface="Cambria" pitchFamily="18" charset="0"/>
              </a:rPr>
              <a:t>FONCTIONS DU REIN</a:t>
            </a:r>
            <a:r>
              <a:rPr lang="fr-FR" i="1" dirty="0" smtClean="0"/>
              <a:t/>
            </a:r>
            <a:br>
              <a:rPr lang="fr-FR" i="1" dirty="0" smtClean="0"/>
            </a:br>
            <a:endParaRPr lang="fr-FR"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du contenu 9" descr="391nq-compartiments_liquidiens.jpg"/>
          <p:cNvPicPr>
            <a:picLocks noGrp="1" noChangeAspect="1"/>
          </p:cNvPicPr>
          <p:nvPr>
            <p:ph idx="4294967295"/>
          </p:nvPr>
        </p:nvPicPr>
        <p:blipFill>
          <a:blip r:embed="rId2"/>
          <a:stretch>
            <a:fillRect/>
          </a:stretch>
        </p:blipFill>
        <p:spPr>
          <a:xfrm>
            <a:off x="1428728" y="1714488"/>
            <a:ext cx="6108700" cy="4445000"/>
          </a:xfrm>
        </p:spPr>
      </p:pic>
      <p:sp>
        <p:nvSpPr>
          <p:cNvPr id="9" name="Rectangle à coins arrondis 8"/>
          <p:cNvSpPr/>
          <p:nvPr/>
        </p:nvSpPr>
        <p:spPr>
          <a:xfrm>
            <a:off x="500034" y="4572008"/>
            <a:ext cx="2000264"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400" b="1" i="1" dirty="0">
                <a:solidFill>
                  <a:schemeClr val="bg1"/>
                </a:solidFill>
                <a:latin typeface="Cambria" pitchFamily="18" charset="0"/>
              </a:rPr>
              <a:t>P</a:t>
            </a:r>
            <a:r>
              <a:rPr lang="fr-FR" sz="2400" b="1" i="1" dirty="0" smtClean="0">
                <a:solidFill>
                  <a:schemeClr val="bg1"/>
                </a:solidFill>
                <a:latin typeface="Cambria" pitchFamily="18" charset="0"/>
              </a:rPr>
              <a:t>lasma</a:t>
            </a:r>
            <a:endParaRPr lang="fr-FR" sz="2400" b="1" i="1" dirty="0">
              <a:solidFill>
                <a:schemeClr val="bg1"/>
              </a:solidFill>
              <a:latin typeface="Cambria" pitchFamily="18" charset="0"/>
            </a:endParaRPr>
          </a:p>
        </p:txBody>
      </p:sp>
      <p:sp>
        <p:nvSpPr>
          <p:cNvPr id="11" name="Rectangle à coins arrondis 10"/>
          <p:cNvSpPr/>
          <p:nvPr/>
        </p:nvSpPr>
        <p:spPr>
          <a:xfrm>
            <a:off x="857224" y="2357430"/>
            <a:ext cx="1928826" cy="914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400" b="1" i="1" dirty="0" smtClean="0">
                <a:solidFill>
                  <a:schemeClr val="bg1"/>
                </a:solidFill>
                <a:latin typeface="Cambria" pitchFamily="18" charset="0"/>
              </a:rPr>
              <a:t>Liquide interstitiel</a:t>
            </a:r>
            <a:endParaRPr lang="fr-FR" sz="2400" b="1" i="1" dirty="0">
              <a:solidFill>
                <a:schemeClr val="bg1"/>
              </a:solidFill>
              <a:latin typeface="Cambria" pitchFamily="18" charset="0"/>
            </a:endParaRPr>
          </a:p>
        </p:txBody>
      </p:sp>
      <p:sp>
        <p:nvSpPr>
          <p:cNvPr id="12" name="Rectangle à coins arrondis 11"/>
          <p:cNvSpPr/>
          <p:nvPr/>
        </p:nvSpPr>
        <p:spPr>
          <a:xfrm>
            <a:off x="7143768" y="1928802"/>
            <a:ext cx="1785950" cy="914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400" b="1" i="1" dirty="0">
                <a:solidFill>
                  <a:schemeClr val="bg1"/>
                </a:solidFill>
                <a:latin typeface="Cambria" pitchFamily="18" charset="0"/>
              </a:rPr>
              <a:t>L</a:t>
            </a:r>
            <a:r>
              <a:rPr lang="fr-FR" sz="2400" b="1" i="1" dirty="0" smtClean="0">
                <a:solidFill>
                  <a:schemeClr val="bg1"/>
                </a:solidFill>
                <a:latin typeface="Cambria" pitchFamily="18" charset="0"/>
              </a:rPr>
              <a:t>ymphe</a:t>
            </a:r>
            <a:endParaRPr lang="fr-FR" sz="2400" b="1" i="1" dirty="0">
              <a:solidFill>
                <a:schemeClr val="bg1"/>
              </a:solidFill>
              <a:latin typeface="Cambria" pitchFamily="18" charset="0"/>
            </a:endParaRPr>
          </a:p>
        </p:txBody>
      </p:sp>
      <p:sp>
        <p:nvSpPr>
          <p:cNvPr id="7" name="Titre 3"/>
          <p:cNvSpPr txBox="1">
            <a:spLocks/>
          </p:cNvSpPr>
          <p:nvPr/>
        </p:nvSpPr>
        <p:spPr>
          <a:xfrm>
            <a:off x="500034" y="357166"/>
            <a:ext cx="8156448" cy="77724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000" b="1" i="1" spc="-100" dirty="0" smtClean="0">
                <a:solidFill>
                  <a:schemeClr val="tx2">
                    <a:satMod val="200000"/>
                  </a:schemeClr>
                </a:solidFill>
                <a:latin typeface="Cambria" pitchFamily="18" charset="0"/>
                <a:ea typeface="+mj-ea"/>
                <a:cs typeface="+mj-cs"/>
              </a:rPr>
              <a:t>LIQUIDES CORPORELS </a:t>
            </a:r>
            <a:endParaRPr kumimoji="0" lang="fr-FR" sz="4000" b="1" i="1" u="none" strike="noStrike" kern="1200" cap="none" spc="-100" normalizeH="0" baseline="0" noProof="0" dirty="0">
              <a:ln>
                <a:noFill/>
              </a:ln>
              <a:solidFill>
                <a:schemeClr val="tx2">
                  <a:satMod val="200000"/>
                </a:schemeClr>
              </a:solidFill>
              <a:effectLst/>
              <a:uLnTx/>
              <a:uFillTx/>
              <a:latin typeface="Cambria"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000" fill="hold"/>
                                        <p:tgtEl>
                                          <p:spTgt spid="11"/>
                                        </p:tgtEl>
                                        <p:attrNameLst>
                                          <p:attrName>ppt_x</p:attrName>
                                        </p:attrNameLst>
                                      </p:cBhvr>
                                      <p:tavLst>
                                        <p:tav tm="0">
                                          <p:val>
                                            <p:strVal val="#ppt_x"/>
                                          </p:val>
                                        </p:tav>
                                        <p:tav tm="100000">
                                          <p:val>
                                            <p:strVal val="#ppt_x"/>
                                          </p:val>
                                        </p:tav>
                                      </p:tavLst>
                                    </p:anim>
                                    <p:anim calcmode="lin" valueType="num">
                                      <p:cBhvr additive="base">
                                        <p:cTn id="14"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928662" y="2000240"/>
            <a:ext cx="7286676" cy="2143140"/>
          </a:xfrm>
          <a:prstGeom prst="rect">
            <a:avLst/>
          </a:prstGeom>
          <a:ln w="38100">
            <a:solidFill>
              <a:schemeClr val="accent2">
                <a:lumMod val="75000"/>
              </a:schemeClr>
            </a:solidFill>
          </a:ln>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6600" b="1" i="1" u="none" strike="noStrike" kern="1200" cap="none" spc="-100" normalizeH="0" baseline="0" noProof="0" dirty="0" smtClean="0">
                <a:ln>
                  <a:noFill/>
                </a:ln>
                <a:solidFill>
                  <a:schemeClr val="tx2">
                    <a:lumMod val="75000"/>
                  </a:schemeClr>
                </a:solidFill>
                <a:effectLst/>
                <a:uLnTx/>
                <a:uFillTx/>
                <a:latin typeface="Cambria" pitchFamily="18" charset="0"/>
                <a:ea typeface="+mj-ea"/>
                <a:cs typeface="+mj-cs"/>
              </a:rPr>
              <a:t>FILTRATION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6600" b="1" i="1" u="none" strike="noStrike" kern="1200" cap="none" spc="-100" normalizeH="0" baseline="0" noProof="0" dirty="0" smtClean="0">
                <a:ln>
                  <a:noFill/>
                </a:ln>
                <a:solidFill>
                  <a:schemeClr val="tx2">
                    <a:lumMod val="75000"/>
                  </a:schemeClr>
                </a:solidFill>
                <a:effectLst/>
                <a:uLnTx/>
                <a:uFillTx/>
                <a:latin typeface="Cambria" pitchFamily="18" charset="0"/>
                <a:ea typeface="+mj-ea"/>
                <a:cs typeface="+mj-cs"/>
              </a:rPr>
              <a:t>GLOMÉRULAIRE</a:t>
            </a:r>
            <a:r>
              <a:rPr kumimoji="0" lang="fr-FR" sz="6600" b="1" i="0" u="none" strike="noStrike" kern="1200" cap="none" spc="-100" normalizeH="0" baseline="0" noProof="0" dirty="0" smtClean="0">
                <a:ln>
                  <a:noFill/>
                </a:ln>
                <a:solidFill>
                  <a:schemeClr val="tx2">
                    <a:satMod val="200000"/>
                  </a:schemeClr>
                </a:solidFill>
                <a:effectLst/>
                <a:uLnTx/>
                <a:uFillTx/>
                <a:latin typeface="+mj-lt"/>
                <a:ea typeface="+mj-ea"/>
                <a:cs typeface="+mj-cs"/>
              </a:rPr>
              <a:t> </a:t>
            </a:r>
            <a:endParaRPr kumimoji="0" lang="fr-FR" sz="6600" b="0" i="0" u="none" strike="noStrike" kern="1200" cap="none" spc="-100" normalizeH="0" baseline="0" noProof="0" dirty="0">
              <a:ln>
                <a:noFill/>
              </a:ln>
              <a:solidFill>
                <a:schemeClr val="tx2">
                  <a:satMod val="20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pPr algn="ctr"/>
            <a:r>
              <a:rPr lang="fr-FR" b="1" i="1" dirty="0" smtClean="0">
                <a:latin typeface="Cambria" pitchFamily="18" charset="0"/>
              </a:rPr>
              <a:t>FILTRATION GLOMÉRULAIRE </a:t>
            </a:r>
            <a:r>
              <a:rPr lang="fr-FR" dirty="0" smtClean="0"/>
              <a:t/>
            </a:r>
            <a:br>
              <a:rPr lang="fr-FR" dirty="0" smtClean="0"/>
            </a:br>
            <a:endParaRPr lang="fr-FR" dirty="0"/>
          </a:p>
        </p:txBody>
      </p:sp>
      <p:sp>
        <p:nvSpPr>
          <p:cNvPr id="9" name="Espace réservé du contenu 8"/>
          <p:cNvSpPr>
            <a:spLocks noGrp="1"/>
          </p:cNvSpPr>
          <p:nvPr>
            <p:ph sz="half" idx="1"/>
          </p:nvPr>
        </p:nvSpPr>
        <p:spPr>
          <a:xfrm>
            <a:off x="464344" y="5429264"/>
            <a:ext cx="8393936" cy="1214446"/>
          </a:xfrm>
        </p:spPr>
        <p:txBody>
          <a:bodyPr>
            <a:normAutofit fontScale="85000" lnSpcReduction="20000"/>
          </a:bodyPr>
          <a:lstStyle/>
          <a:p>
            <a:r>
              <a:rPr lang="fr-FR" i="1" dirty="0" smtClean="0">
                <a:latin typeface="Cambria" pitchFamily="18" charset="0"/>
              </a:rPr>
              <a:t>Filtration: 180l/ jour</a:t>
            </a:r>
          </a:p>
          <a:p>
            <a:r>
              <a:rPr lang="fr-FR" i="1" dirty="0" smtClean="0">
                <a:latin typeface="Cambria" pitchFamily="18" charset="0"/>
              </a:rPr>
              <a:t>Volume plasmatique moyen: 3l, filtré 60 fois/jour</a:t>
            </a:r>
          </a:p>
          <a:p>
            <a:r>
              <a:rPr lang="fr-FR" i="1" dirty="0" smtClean="0">
                <a:latin typeface="Cambria" pitchFamily="18" charset="0"/>
              </a:rPr>
              <a:t>Excrétion: environ 1.5l/jour</a:t>
            </a:r>
          </a:p>
          <a:p>
            <a:endParaRPr lang="fr-FR" dirty="0"/>
          </a:p>
        </p:txBody>
      </p:sp>
      <p:pic>
        <p:nvPicPr>
          <p:cNvPr id="8" name="Picture 2"/>
          <p:cNvPicPr>
            <a:picLocks noChangeAspect="1" noChangeArrowheads="1"/>
          </p:cNvPicPr>
          <p:nvPr/>
        </p:nvPicPr>
        <p:blipFill>
          <a:blip r:embed="rId3"/>
          <a:stretch>
            <a:fillRect/>
          </a:stretch>
        </p:blipFill>
        <p:spPr>
          <a:xfrm>
            <a:off x="785786" y="1428736"/>
            <a:ext cx="7686675" cy="3648075"/>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857224" y="357166"/>
            <a:ext cx="7772400" cy="914400"/>
          </a:xfrm>
        </p:spPr>
        <p:txBody>
          <a:bodyPr/>
          <a:lstStyle/>
          <a:p>
            <a:pPr algn="ctr"/>
            <a:r>
              <a:rPr lang="fr-FR" b="1" i="1" dirty="0" smtClean="0">
                <a:latin typeface="Cambria" pitchFamily="18" charset="0"/>
              </a:rPr>
              <a:t>FILTRATION GLOMÉRULAIRE</a:t>
            </a:r>
            <a:r>
              <a:rPr lang="fr-FR" b="1" dirty="0" smtClean="0"/>
              <a:t> </a:t>
            </a:r>
            <a:endParaRPr lang="fr-FR" dirty="0"/>
          </a:p>
        </p:txBody>
      </p:sp>
      <p:sp>
        <p:nvSpPr>
          <p:cNvPr id="3" name="Espace réservé du contenu 2"/>
          <p:cNvSpPr>
            <a:spLocks noGrp="1"/>
          </p:cNvSpPr>
          <p:nvPr>
            <p:ph idx="4294967295"/>
          </p:nvPr>
        </p:nvSpPr>
        <p:spPr>
          <a:xfrm>
            <a:off x="285720" y="1285860"/>
            <a:ext cx="8429684" cy="5357850"/>
          </a:xfrm>
        </p:spPr>
        <p:txBody>
          <a:bodyPr>
            <a:normAutofit fontScale="92500"/>
          </a:bodyPr>
          <a:lstStyle/>
          <a:p>
            <a:r>
              <a:rPr lang="fr-FR" i="1" dirty="0" smtClean="0">
                <a:latin typeface="Cambria" pitchFamily="18" charset="0"/>
              </a:rPr>
              <a:t>S’effectue au niveau du </a:t>
            </a:r>
            <a:r>
              <a:rPr lang="fr-FR" i="1" u="sng" dirty="0" smtClean="0">
                <a:latin typeface="Cambria" pitchFamily="18" charset="0"/>
              </a:rPr>
              <a:t>corpuscule de Malpighi,</a:t>
            </a:r>
          </a:p>
          <a:p>
            <a:r>
              <a:rPr lang="fr-FR" i="1" dirty="0" smtClean="0">
                <a:latin typeface="Cambria" pitchFamily="18" charset="0"/>
              </a:rPr>
              <a:t>Passage du plasma des capillaires glomérulaires vers l’espace de Bowman à traves la membrane de filtration.</a:t>
            </a:r>
          </a:p>
          <a:p>
            <a:r>
              <a:rPr lang="fr-FR" i="1" dirty="0" smtClean="0">
                <a:latin typeface="Cambria" pitchFamily="18" charset="0"/>
              </a:rPr>
              <a:t>Processus </a:t>
            </a:r>
            <a:r>
              <a:rPr lang="fr-FR" b="1" i="1" dirty="0" smtClean="0">
                <a:latin typeface="Cambria" pitchFamily="18" charset="0"/>
              </a:rPr>
              <a:t>unidirectionnel,</a:t>
            </a:r>
            <a:r>
              <a:rPr lang="fr-FR" i="1" dirty="0" smtClean="0">
                <a:latin typeface="Cambria" pitchFamily="18" charset="0"/>
              </a:rPr>
              <a:t> </a:t>
            </a:r>
            <a:r>
              <a:rPr lang="fr-FR" b="1" i="1" dirty="0" smtClean="0">
                <a:latin typeface="Cambria" pitchFamily="18" charset="0"/>
              </a:rPr>
              <a:t>passif</a:t>
            </a:r>
            <a:r>
              <a:rPr lang="fr-FR" i="1" dirty="0" smtClean="0">
                <a:latin typeface="Cambria" pitchFamily="18" charset="0"/>
              </a:rPr>
              <a:t> et </a:t>
            </a:r>
            <a:r>
              <a:rPr lang="fr-FR" b="1" i="1" dirty="0" smtClean="0">
                <a:latin typeface="Cambria" pitchFamily="18" charset="0"/>
              </a:rPr>
              <a:t>non sélectif</a:t>
            </a:r>
            <a:endParaRPr lang="fr-FR" i="1" dirty="0" smtClean="0">
              <a:latin typeface="Cambria" pitchFamily="18" charset="0"/>
            </a:endParaRPr>
          </a:p>
          <a:p>
            <a:r>
              <a:rPr lang="fr-FR" i="1" dirty="0" smtClean="0">
                <a:latin typeface="Cambria" pitchFamily="18" charset="0"/>
              </a:rPr>
              <a:t> Processus d’</a:t>
            </a:r>
            <a:r>
              <a:rPr lang="fr-FR" i="1" u="sng" dirty="0" smtClean="0">
                <a:latin typeface="Cambria" pitchFamily="18" charset="0"/>
              </a:rPr>
              <a:t>ultrafiltration</a:t>
            </a:r>
            <a:r>
              <a:rPr lang="fr-FR" i="1" dirty="0" smtClean="0">
                <a:latin typeface="Cambria" pitchFamily="18" charset="0"/>
              </a:rPr>
              <a:t> ayant lieu à travers une membrane </a:t>
            </a:r>
            <a:r>
              <a:rPr lang="fr-FR" i="1" u="sng" dirty="0" smtClean="0">
                <a:latin typeface="Cambria" pitchFamily="18" charset="0"/>
              </a:rPr>
              <a:t>semi-perméable</a:t>
            </a:r>
            <a:r>
              <a:rPr lang="fr-FR" i="1" dirty="0" smtClean="0">
                <a:latin typeface="Cambria" pitchFamily="18" charset="0"/>
              </a:rPr>
              <a:t> empêchant le passage des éléments figurés du sang et des protéines. </a:t>
            </a:r>
          </a:p>
          <a:p>
            <a:r>
              <a:rPr lang="fr-FR" i="1" dirty="0" smtClean="0">
                <a:latin typeface="Cambria" pitchFamily="18" charset="0"/>
              </a:rPr>
              <a:t>Cet </a:t>
            </a:r>
            <a:r>
              <a:rPr lang="fr-FR" i="1" dirty="0" err="1" smtClean="0">
                <a:latin typeface="Cambria" pitchFamily="18" charset="0"/>
              </a:rPr>
              <a:t>ultrafiltrat</a:t>
            </a:r>
            <a:r>
              <a:rPr lang="fr-FR" i="1" dirty="0" smtClean="0">
                <a:latin typeface="Cambria" pitchFamily="18" charset="0"/>
              </a:rPr>
              <a:t> est également appelé </a:t>
            </a:r>
            <a:r>
              <a:rPr lang="fr-FR" b="1" i="1" dirty="0" smtClean="0">
                <a:solidFill>
                  <a:schemeClr val="tx2">
                    <a:lumMod val="75000"/>
                  </a:schemeClr>
                </a:solidFill>
                <a:latin typeface="Cambria" pitchFamily="18" charset="0"/>
              </a:rPr>
              <a:t>urine primitive</a:t>
            </a:r>
            <a:r>
              <a:rPr lang="fr-FR" i="1" dirty="0" smtClean="0">
                <a:solidFill>
                  <a:schemeClr val="tx2">
                    <a:lumMod val="75000"/>
                  </a:schemeClr>
                </a:solidFill>
                <a:latin typeface="Cambria"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857224" y="357166"/>
            <a:ext cx="7772400" cy="914400"/>
          </a:xfrm>
        </p:spPr>
        <p:txBody>
          <a:bodyPr/>
          <a:lstStyle/>
          <a:p>
            <a:pPr algn="ctr"/>
            <a:r>
              <a:rPr lang="fr-FR" b="1" i="1" dirty="0" smtClean="0">
                <a:latin typeface="Cambria" pitchFamily="18" charset="0"/>
              </a:rPr>
              <a:t>FILTRATION GLOMÉRULAIRE</a:t>
            </a:r>
            <a:r>
              <a:rPr lang="fr-FR" b="1" dirty="0" smtClean="0"/>
              <a:t> </a:t>
            </a:r>
            <a:endParaRPr lang="fr-FR" dirty="0"/>
          </a:p>
        </p:txBody>
      </p:sp>
      <p:sp>
        <p:nvSpPr>
          <p:cNvPr id="4" name="ZoneTexte 3"/>
          <p:cNvSpPr txBox="1"/>
          <p:nvPr/>
        </p:nvSpPr>
        <p:spPr>
          <a:xfrm>
            <a:off x="285720" y="1428736"/>
            <a:ext cx="8501122" cy="4893647"/>
          </a:xfrm>
          <a:prstGeom prst="rect">
            <a:avLst/>
          </a:prstGeom>
          <a:noFill/>
        </p:spPr>
        <p:txBody>
          <a:bodyPr wrap="square" rtlCol="0">
            <a:spAutoFit/>
          </a:bodyPr>
          <a:lstStyle/>
          <a:p>
            <a:pPr lvl="0"/>
            <a:endParaRPr lang="fr-FR" sz="2400" b="1" i="1" u="sng" dirty="0" smtClean="0">
              <a:solidFill>
                <a:schemeClr val="accent2">
                  <a:lumMod val="60000"/>
                  <a:lumOff val="40000"/>
                </a:schemeClr>
              </a:solidFill>
              <a:latin typeface="Cambria" pitchFamily="18" charset="0"/>
              <a:ea typeface="Times New Roman" pitchFamily="18" charset="0"/>
              <a:cs typeface="Calibri" pitchFamily="34" charset="0"/>
            </a:endParaRPr>
          </a:p>
          <a:p>
            <a:pPr lvl="0"/>
            <a:endParaRPr lang="fr-FR" sz="2400" b="1" i="1" u="sng" dirty="0" smtClean="0">
              <a:solidFill>
                <a:schemeClr val="accent2">
                  <a:lumMod val="60000"/>
                  <a:lumOff val="40000"/>
                </a:schemeClr>
              </a:solidFill>
              <a:latin typeface="Cambria" pitchFamily="18" charset="0"/>
              <a:ea typeface="Times New Roman" pitchFamily="18" charset="0"/>
              <a:cs typeface="Calibri" pitchFamily="34" charset="0"/>
            </a:endParaRPr>
          </a:p>
          <a:p>
            <a:pPr lvl="0"/>
            <a:r>
              <a:rPr lang="fr-FR" sz="2400" b="1" i="1" u="sng" dirty="0" smtClean="0">
                <a:solidFill>
                  <a:schemeClr val="accent2">
                    <a:lumMod val="60000"/>
                    <a:lumOff val="40000"/>
                  </a:schemeClr>
                </a:solidFill>
                <a:latin typeface="Cambria" pitchFamily="18" charset="0"/>
                <a:ea typeface="Times New Roman" pitchFamily="18" charset="0"/>
                <a:cs typeface="Calibri" pitchFamily="34" charset="0"/>
              </a:rPr>
              <a:t>Remarque: </a:t>
            </a:r>
            <a:r>
              <a:rPr lang="fr-FR" sz="2400" i="1" dirty="0" smtClean="0">
                <a:latin typeface="Cambria" pitchFamily="18" charset="0"/>
                <a:ea typeface="Times New Roman" pitchFamily="18" charset="0"/>
                <a:cs typeface="Calibri" pitchFamily="34" charset="0"/>
              </a:rPr>
              <a:t>Bien que la sécrétion et la filtration aient la même direction, la sécrétion est contrairement  la filtration un processus sélectif qui utilise habituellement des transporteurs membranaires.</a:t>
            </a:r>
          </a:p>
          <a:p>
            <a:pPr lvl="0"/>
            <a:endParaRPr lang="fr-FR" sz="2400" i="1" dirty="0" smtClean="0">
              <a:latin typeface="Cambria" pitchFamily="18" charset="0"/>
              <a:cs typeface="Calibri" pitchFamily="34" charset="0"/>
            </a:endParaRPr>
          </a:p>
          <a:p>
            <a:pPr lvl="0"/>
            <a:endParaRPr lang="fr-FR" sz="2400" i="1" dirty="0" smtClean="0">
              <a:latin typeface="Cambria" pitchFamily="18" charset="0"/>
              <a:cs typeface="Arial" pitchFamily="34" charset="0"/>
            </a:endParaRPr>
          </a:p>
          <a:p>
            <a:r>
              <a:rPr lang="fr-FR" sz="2400" b="1" i="1" u="sng" dirty="0" smtClean="0">
                <a:solidFill>
                  <a:schemeClr val="accent2">
                    <a:lumMod val="60000"/>
                    <a:lumOff val="40000"/>
                  </a:schemeClr>
                </a:solidFill>
                <a:latin typeface="Cambria" pitchFamily="18" charset="0"/>
              </a:rPr>
              <a:t>Remarque </a:t>
            </a:r>
            <a:r>
              <a:rPr lang="fr-FR" sz="2400" b="1" i="1" u="sng" dirty="0" smtClean="0">
                <a:latin typeface="Cambria" pitchFamily="18" charset="0"/>
              </a:rPr>
              <a:t>s</a:t>
            </a:r>
            <a:r>
              <a:rPr lang="fr-FR" sz="2400" i="1" dirty="0" smtClean="0">
                <a:latin typeface="Cambria" pitchFamily="18" charset="0"/>
              </a:rPr>
              <a:t>eul un cinquième</a:t>
            </a:r>
            <a:r>
              <a:rPr lang="fr-FR" sz="2400" b="1" i="1" dirty="0" smtClean="0">
                <a:latin typeface="Cambria" pitchFamily="18" charset="0"/>
              </a:rPr>
              <a:t> (20%) </a:t>
            </a:r>
            <a:r>
              <a:rPr lang="fr-FR" sz="2400" i="1" dirty="0" smtClean="0">
                <a:latin typeface="Cambria" pitchFamily="18" charset="0"/>
              </a:rPr>
              <a:t>du plasma qui passe dans les reins filtrent à l’intérieur des néphrons, les quatre autres cinquièmes</a:t>
            </a:r>
            <a:r>
              <a:rPr lang="fr-FR" sz="2400" b="1" i="1" dirty="0" smtClean="0">
                <a:latin typeface="Cambria" pitchFamily="18" charset="0"/>
              </a:rPr>
              <a:t> (80%)</a:t>
            </a:r>
            <a:r>
              <a:rPr lang="fr-FR" sz="2400" i="1" dirty="0" smtClean="0">
                <a:latin typeface="Cambria" pitchFamily="18" charset="0"/>
              </a:rPr>
              <a:t> restent avec les protéines et les cellules sanguines et s’écoulent vers les capillaires  péri tubulaires.</a:t>
            </a:r>
          </a:p>
          <a:p>
            <a:pPr algn="ct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642910" y="285728"/>
            <a:ext cx="7772400" cy="914400"/>
          </a:xfrm>
        </p:spPr>
        <p:txBody>
          <a:bodyPr/>
          <a:lstStyle/>
          <a:p>
            <a:pPr algn="ctr"/>
            <a:r>
              <a:rPr lang="fr-FR" b="1" i="1" dirty="0" smtClean="0">
                <a:latin typeface="Cambria" pitchFamily="18" charset="0"/>
              </a:rPr>
              <a:t>FILTRATION GLOMÉRULAIRE</a:t>
            </a:r>
            <a:endParaRPr lang="fr-FR" i="1" dirty="0"/>
          </a:p>
        </p:txBody>
      </p:sp>
      <p:sp>
        <p:nvSpPr>
          <p:cNvPr id="3" name="Espace réservé du contenu 2"/>
          <p:cNvSpPr>
            <a:spLocks noGrp="1"/>
          </p:cNvSpPr>
          <p:nvPr>
            <p:ph idx="4294967295"/>
          </p:nvPr>
        </p:nvSpPr>
        <p:spPr>
          <a:xfrm>
            <a:off x="357158" y="1142984"/>
            <a:ext cx="8501122" cy="1071570"/>
          </a:xfrm>
        </p:spPr>
        <p:txBody>
          <a:bodyPr>
            <a:normAutofit fontScale="92500" lnSpcReduction="20000"/>
          </a:bodyPr>
          <a:lstStyle/>
          <a:p>
            <a:r>
              <a:rPr lang="fr-FR" sz="2600" i="1" dirty="0" smtClean="0">
                <a:latin typeface="Cambria" pitchFamily="18" charset="0"/>
              </a:rPr>
              <a:t>Le liquide filtré de la lumière capillaire vers l’espace urinaire de Bowman traverse une barrière de filtration faite de trois couches :</a:t>
            </a:r>
          </a:p>
          <a:p>
            <a:endParaRPr lang="fr-FR" dirty="0"/>
          </a:p>
        </p:txBody>
      </p:sp>
      <p:sp>
        <p:nvSpPr>
          <p:cNvPr id="6" name="Rectangle à coins arrondis 5"/>
          <p:cNvSpPr/>
          <p:nvPr/>
        </p:nvSpPr>
        <p:spPr>
          <a:xfrm>
            <a:off x="142844" y="2357430"/>
            <a:ext cx="2643206" cy="4286280"/>
          </a:xfrm>
          <a:prstGeom prst="roundRect">
            <a:avLst/>
          </a:prstGeom>
          <a:solidFill>
            <a:schemeClr val="tx2">
              <a:lumMod val="90000"/>
            </a:schemeClr>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2000" b="1" i="1" dirty="0" smtClean="0">
                <a:solidFill>
                  <a:schemeClr val="accent2">
                    <a:lumMod val="50000"/>
                  </a:schemeClr>
                </a:solidFill>
                <a:latin typeface="Cambria" pitchFamily="18" charset="0"/>
              </a:rPr>
              <a:t>L’endothélium capillaire glomérulaire : </a:t>
            </a:r>
            <a:r>
              <a:rPr lang="fr-FR" sz="2000" i="1" dirty="0" smtClean="0">
                <a:solidFill>
                  <a:schemeClr val="accent2">
                    <a:lumMod val="50000"/>
                  </a:schemeClr>
                </a:solidFill>
                <a:latin typeface="Cambria" pitchFamily="18" charset="0"/>
              </a:rPr>
              <a:t> </a:t>
            </a:r>
            <a:r>
              <a:rPr lang="fr-FR" sz="2000" i="1" dirty="0" smtClean="0">
                <a:solidFill>
                  <a:schemeClr val="bg1"/>
                </a:solidFill>
                <a:latin typeface="Cambria" pitchFamily="18" charset="0"/>
              </a:rPr>
              <a:t>fenêtré, pores étroits  empêchant le passage des cellules sanguine, tapissé de protéines chargées négativement qui repoussent les protéines du plasma.</a:t>
            </a:r>
          </a:p>
          <a:p>
            <a:pPr algn="ctr"/>
            <a:endParaRPr lang="fr-FR" dirty="0"/>
          </a:p>
        </p:txBody>
      </p:sp>
      <p:sp>
        <p:nvSpPr>
          <p:cNvPr id="7" name="Rectangle à coins arrondis 6"/>
          <p:cNvSpPr/>
          <p:nvPr/>
        </p:nvSpPr>
        <p:spPr>
          <a:xfrm>
            <a:off x="2857488" y="2357430"/>
            <a:ext cx="2571768" cy="4286280"/>
          </a:xfrm>
          <a:prstGeom prst="roundRect">
            <a:avLst/>
          </a:prstGeom>
          <a:solidFill>
            <a:schemeClr val="tx2">
              <a:lumMod val="90000"/>
            </a:schemeClr>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2000" b="1" i="1" dirty="0" smtClean="0">
                <a:solidFill>
                  <a:schemeClr val="accent2">
                    <a:lumMod val="50000"/>
                  </a:schemeClr>
                </a:solidFill>
                <a:latin typeface="Cambria" pitchFamily="18" charset="0"/>
              </a:rPr>
              <a:t>La membrane basale :</a:t>
            </a:r>
            <a:r>
              <a:rPr lang="fr-FR" sz="2000" b="1" i="1" dirty="0" smtClean="0">
                <a:solidFill>
                  <a:schemeClr val="accent2">
                    <a:lumMod val="75000"/>
                  </a:schemeClr>
                </a:solidFill>
                <a:latin typeface="Cambria" pitchFamily="18" charset="0"/>
              </a:rPr>
              <a:t> </a:t>
            </a:r>
          </a:p>
          <a:p>
            <a:pPr lvl="0"/>
            <a:r>
              <a:rPr lang="fr-FR" sz="2000" i="1" dirty="0" smtClean="0">
                <a:solidFill>
                  <a:schemeClr val="bg1"/>
                </a:solidFill>
                <a:latin typeface="Cambria" pitchFamily="18" charset="0"/>
              </a:rPr>
              <a:t>structure acellulaire formée de collagène et d’autres glycoprotéines chargées négativement </a:t>
            </a:r>
          </a:p>
          <a:p>
            <a:pPr algn="ctr"/>
            <a:endParaRPr lang="fr-FR" dirty="0"/>
          </a:p>
        </p:txBody>
      </p:sp>
      <p:sp>
        <p:nvSpPr>
          <p:cNvPr id="8" name="Rectangle à coins arrondis 7"/>
          <p:cNvSpPr/>
          <p:nvPr/>
        </p:nvSpPr>
        <p:spPr>
          <a:xfrm>
            <a:off x="5500694" y="2357430"/>
            <a:ext cx="3500430" cy="4286280"/>
          </a:xfrm>
          <a:prstGeom prst="roundRect">
            <a:avLst/>
          </a:prstGeom>
          <a:solidFill>
            <a:schemeClr val="tx2">
              <a:lumMod val="90000"/>
            </a:schemeClr>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b="1" i="1" dirty="0" smtClean="0">
              <a:solidFill>
                <a:schemeClr val="bg1"/>
              </a:solidFill>
              <a:latin typeface="Cambria" pitchFamily="18" charset="0"/>
            </a:endParaRPr>
          </a:p>
          <a:p>
            <a:endParaRPr lang="fr-FR" sz="2000" b="1" i="1" dirty="0" smtClean="0">
              <a:solidFill>
                <a:schemeClr val="bg1"/>
              </a:solidFill>
              <a:latin typeface="Cambria" pitchFamily="18" charset="0"/>
            </a:endParaRPr>
          </a:p>
          <a:p>
            <a:r>
              <a:rPr lang="fr-FR" sz="2000" b="1" i="1" dirty="0" smtClean="0">
                <a:solidFill>
                  <a:schemeClr val="accent2">
                    <a:lumMod val="50000"/>
                  </a:schemeClr>
                </a:solidFill>
                <a:latin typeface="Cambria" pitchFamily="18" charset="0"/>
              </a:rPr>
              <a:t>Epithélium de la capsule de Bowman :</a:t>
            </a:r>
            <a:r>
              <a:rPr lang="fr-FR" sz="2000" i="1" dirty="0" smtClean="0">
                <a:solidFill>
                  <a:schemeClr val="accent2">
                    <a:lumMod val="50000"/>
                  </a:schemeClr>
                </a:solidFill>
                <a:latin typeface="Cambria" pitchFamily="18" charset="0"/>
              </a:rPr>
              <a:t> </a:t>
            </a:r>
          </a:p>
          <a:p>
            <a:r>
              <a:rPr lang="fr-FR" sz="2000" i="1" dirty="0" smtClean="0">
                <a:solidFill>
                  <a:schemeClr val="bg1"/>
                </a:solidFill>
                <a:latin typeface="Cambria" pitchFamily="18" charset="0"/>
              </a:rPr>
              <a:t>entourant les capillaires glomérulaires </a:t>
            </a:r>
          </a:p>
          <a:p>
            <a:r>
              <a:rPr lang="fr-FR" sz="2000" i="1" dirty="0" smtClean="0">
                <a:solidFill>
                  <a:schemeClr val="bg1"/>
                </a:solidFill>
                <a:latin typeface="Cambria" pitchFamily="18" charset="0"/>
              </a:rPr>
              <a:t>composé de </a:t>
            </a:r>
            <a:r>
              <a:rPr lang="fr-FR" sz="2000" b="1" i="1" dirty="0" err="1" smtClean="0">
                <a:solidFill>
                  <a:schemeClr val="bg1"/>
                </a:solidFill>
                <a:latin typeface="Cambria" pitchFamily="18" charset="0"/>
              </a:rPr>
              <a:t>podocytes</a:t>
            </a:r>
            <a:r>
              <a:rPr lang="fr-FR" sz="2000" i="1" dirty="0" smtClean="0">
                <a:solidFill>
                  <a:schemeClr val="bg1"/>
                </a:solidFill>
                <a:latin typeface="Cambria" pitchFamily="18" charset="0"/>
              </a:rPr>
              <a:t> dont les corps cellulaires font saillie dans la chambre urinaire, </a:t>
            </a:r>
          </a:p>
          <a:p>
            <a:r>
              <a:rPr lang="fr-FR" sz="2000" i="1" dirty="0" smtClean="0">
                <a:solidFill>
                  <a:schemeClr val="bg1"/>
                </a:solidFill>
                <a:latin typeface="Cambria" pitchFamily="18" charset="0"/>
              </a:rPr>
              <a:t>les </a:t>
            </a:r>
            <a:r>
              <a:rPr lang="fr-FR" sz="2000" i="1" dirty="0" err="1" smtClean="0">
                <a:solidFill>
                  <a:schemeClr val="bg1"/>
                </a:solidFill>
                <a:latin typeface="Cambria" pitchFamily="18" charset="0"/>
              </a:rPr>
              <a:t>pédycelles</a:t>
            </a:r>
            <a:r>
              <a:rPr lang="fr-FR" sz="2000" i="1" dirty="0" smtClean="0">
                <a:solidFill>
                  <a:schemeClr val="bg1"/>
                </a:solidFill>
                <a:latin typeface="Cambria" pitchFamily="18" charset="0"/>
              </a:rPr>
              <a:t> sont disposées sur la membrane basale formant des fentes de filtration obturés par une membrane</a:t>
            </a:r>
            <a:r>
              <a:rPr lang="fr-FR" sz="2000" b="1" i="1" dirty="0" smtClean="0">
                <a:solidFill>
                  <a:schemeClr val="bg1"/>
                </a:solidFill>
                <a:latin typeface="Cambria" pitchFamily="18" charset="0"/>
              </a:rPr>
              <a:t> de filtration</a:t>
            </a:r>
            <a:r>
              <a:rPr lang="fr-FR" sz="2000" i="1" dirty="0" smtClean="0">
                <a:solidFill>
                  <a:schemeClr val="bg1"/>
                </a:solidFill>
                <a:latin typeface="Cambria" pitchFamily="18" charset="0"/>
              </a:rPr>
              <a:t>. </a:t>
            </a:r>
          </a:p>
          <a:p>
            <a:pPr lvl="0" algn="ctr"/>
            <a:r>
              <a:rPr lang="fr-FR" i="1" dirty="0" smtClean="0">
                <a:latin typeface="Cambria" pitchFamily="18" charset="0"/>
              </a:rPr>
              <a:t>.</a:t>
            </a:r>
          </a:p>
          <a:p>
            <a:pPr algn="ct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pPr algn="ctr"/>
            <a:r>
              <a:rPr lang="fr-FR" b="1" i="1" dirty="0" smtClean="0">
                <a:latin typeface="Cambria" pitchFamily="18" charset="0"/>
              </a:rPr>
              <a:t>FILTRATION GLOMÉRULAIRE</a:t>
            </a:r>
            <a:endParaRPr lang="fr-FR" i="1" dirty="0"/>
          </a:p>
        </p:txBody>
      </p:sp>
      <p:pic>
        <p:nvPicPr>
          <p:cNvPr id="11" name="Espace réservé du contenu 10" descr="Sans titrejnk,l.png"/>
          <p:cNvPicPr>
            <a:picLocks noGrp="1" noChangeAspect="1"/>
          </p:cNvPicPr>
          <p:nvPr>
            <p:ph sz="half" idx="1"/>
          </p:nvPr>
        </p:nvPicPr>
        <p:blipFill>
          <a:blip r:embed="rId2"/>
          <a:stretch>
            <a:fillRect/>
          </a:stretch>
        </p:blipFill>
        <p:spPr>
          <a:xfrm>
            <a:off x="142844" y="1500174"/>
            <a:ext cx="4429157" cy="3714776"/>
          </a:xfrm>
        </p:spPr>
      </p:pic>
      <p:sp>
        <p:nvSpPr>
          <p:cNvPr id="12" name="Espace réservé du contenu 11"/>
          <p:cNvSpPr>
            <a:spLocks noGrp="1"/>
          </p:cNvSpPr>
          <p:nvPr>
            <p:ph sz="half" idx="2"/>
          </p:nvPr>
        </p:nvSpPr>
        <p:spPr>
          <a:xfrm>
            <a:off x="214282" y="5562172"/>
            <a:ext cx="8479662" cy="1295828"/>
          </a:xfrm>
        </p:spPr>
        <p:txBody>
          <a:bodyPr>
            <a:normAutofit/>
          </a:bodyPr>
          <a:lstStyle/>
          <a:p>
            <a:r>
              <a:rPr lang="fr-FR" i="1" dirty="0" smtClean="0">
                <a:latin typeface="Cambria" pitchFamily="18" charset="0"/>
                <a:ea typeface="Times New Roman" pitchFamily="18" charset="0"/>
                <a:cs typeface="Calibri" pitchFamily="34" charset="0"/>
              </a:rPr>
              <a:t>Le filtrat glomérulaire ou urine primitive est donc un </a:t>
            </a:r>
            <a:r>
              <a:rPr lang="fr-FR" b="1" i="1" dirty="0" smtClean="0">
                <a:latin typeface="Cambria" pitchFamily="18" charset="0"/>
                <a:ea typeface="Times New Roman" pitchFamily="18" charset="0"/>
                <a:cs typeface="Calibri" pitchFamily="34" charset="0"/>
              </a:rPr>
              <a:t>ultra-filtrat du plasma,</a:t>
            </a:r>
            <a:r>
              <a:rPr lang="fr-FR" i="1" dirty="0" smtClean="0">
                <a:latin typeface="Cambria" pitchFamily="18" charset="0"/>
                <a:ea typeface="Times New Roman" pitchFamily="18" charset="0"/>
                <a:cs typeface="Calibri" pitchFamily="34" charset="0"/>
              </a:rPr>
              <a:t> </a:t>
            </a:r>
            <a:r>
              <a:rPr lang="fr-FR" b="1" i="1" dirty="0" smtClean="0">
                <a:latin typeface="Cambria" pitchFamily="18" charset="0"/>
                <a:ea typeface="Times New Roman" pitchFamily="18" charset="0"/>
                <a:cs typeface="Calibri" pitchFamily="34" charset="0"/>
              </a:rPr>
              <a:t>dépourvu de protéines</a:t>
            </a:r>
            <a:endParaRPr lang="fr-FR" i="1" dirty="0">
              <a:latin typeface="Cambria" pitchFamily="18" charset="0"/>
            </a:endParaRPr>
          </a:p>
        </p:txBody>
      </p:sp>
      <p:pic>
        <p:nvPicPr>
          <p:cNvPr id="6" name="Image 5" descr="C:\Users\Toshiba\Desktop\Sans titre.png"/>
          <p:cNvPicPr/>
          <p:nvPr/>
        </p:nvPicPr>
        <p:blipFill>
          <a:blip r:embed="rId3"/>
          <a:srcRect/>
          <a:stretch>
            <a:fillRect/>
          </a:stretch>
        </p:blipFill>
        <p:spPr bwMode="auto">
          <a:xfrm>
            <a:off x="4643438" y="1500174"/>
            <a:ext cx="4357686" cy="37147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42876" y="214290"/>
            <a:ext cx="8858280" cy="914400"/>
          </a:xfrm>
        </p:spPr>
        <p:txBody>
          <a:bodyPr/>
          <a:lstStyle/>
          <a:p>
            <a:pPr algn="ctr"/>
            <a:r>
              <a:rPr lang="fr-CA" b="1" i="1" dirty="0" smtClean="0">
                <a:latin typeface="Cambria" pitchFamily="18" charset="0"/>
              </a:rPr>
              <a:t>DÉBIT DE FILTRATION GLOMÉRULAIRE </a:t>
            </a:r>
            <a:endParaRPr lang="fr-FR" i="1" dirty="0">
              <a:latin typeface="Cambria" pitchFamily="18" charset="0"/>
            </a:endParaRPr>
          </a:p>
        </p:txBody>
      </p:sp>
      <p:sp>
        <p:nvSpPr>
          <p:cNvPr id="3" name="Espace réservé du contenu 2"/>
          <p:cNvSpPr>
            <a:spLocks noGrp="1"/>
          </p:cNvSpPr>
          <p:nvPr>
            <p:ph idx="4294967295"/>
          </p:nvPr>
        </p:nvSpPr>
        <p:spPr>
          <a:xfrm>
            <a:off x="142844" y="1142984"/>
            <a:ext cx="8786874" cy="5500726"/>
          </a:xfrm>
        </p:spPr>
        <p:txBody>
          <a:bodyPr>
            <a:normAutofit fontScale="85000" lnSpcReduction="10000"/>
          </a:bodyPr>
          <a:lstStyle/>
          <a:p>
            <a:r>
              <a:rPr lang="fr-CA" sz="3100" i="1" dirty="0" smtClean="0">
                <a:latin typeface="Cambria" pitchFamily="18" charset="0"/>
              </a:rPr>
              <a:t>Le volume du plasma qui filtre dans la capsule par unité de temps est appelé</a:t>
            </a:r>
            <a:r>
              <a:rPr lang="fr-CA" sz="3100" dirty="0" smtClean="0"/>
              <a:t> </a:t>
            </a:r>
            <a:r>
              <a:rPr lang="fr-CA" sz="3100" i="1" dirty="0" smtClean="0">
                <a:latin typeface="Cambria" pitchFamily="18" charset="0"/>
              </a:rPr>
              <a:t>débit de filtration glomérulaire (DFG).</a:t>
            </a:r>
          </a:p>
          <a:p>
            <a:r>
              <a:rPr lang="fr-CA" sz="3100" i="1" dirty="0" smtClean="0">
                <a:latin typeface="Cambria" pitchFamily="18" charset="0"/>
              </a:rPr>
              <a:t>Le débit de filtration glomérulaire</a:t>
            </a:r>
            <a:r>
              <a:rPr lang="fr-FR" sz="3100" i="1" dirty="0" smtClean="0">
                <a:latin typeface="Cambria" pitchFamily="18" charset="0"/>
              </a:rPr>
              <a:t> est déterminé par les forces de </a:t>
            </a:r>
            <a:r>
              <a:rPr lang="fr-FR" sz="3100" i="1" dirty="0" err="1" smtClean="0">
                <a:latin typeface="Cambria" pitchFamily="18" charset="0"/>
              </a:rPr>
              <a:t>Starling</a:t>
            </a:r>
            <a:r>
              <a:rPr lang="fr-FR" sz="3100" i="1" dirty="0" smtClean="0">
                <a:latin typeface="Cambria" pitchFamily="18" charset="0"/>
              </a:rPr>
              <a:t> :</a:t>
            </a:r>
            <a:endParaRPr lang="fr-FR" sz="2800" b="1" i="1" dirty="0" smtClean="0">
              <a:latin typeface="Cambria" pitchFamily="18" charset="0"/>
            </a:endParaRPr>
          </a:p>
          <a:p>
            <a:pPr>
              <a:buNone/>
            </a:pPr>
            <a:r>
              <a:rPr lang="fr-FR" sz="2800" dirty="0" smtClean="0"/>
              <a:t>			</a:t>
            </a:r>
            <a:endParaRPr lang="fr-FR" sz="3900" b="1" i="1" dirty="0" smtClean="0">
              <a:solidFill>
                <a:schemeClr val="tx2">
                  <a:lumMod val="75000"/>
                </a:schemeClr>
              </a:solidFill>
              <a:latin typeface="Cambria" pitchFamily="18" charset="0"/>
            </a:endParaRPr>
          </a:p>
          <a:p>
            <a:pPr>
              <a:buNone/>
            </a:pPr>
            <a:endParaRPr lang="fr-FR" sz="3900" b="1" i="1" dirty="0" smtClean="0">
              <a:latin typeface="Cambria" pitchFamily="18" charset="0"/>
            </a:endParaRPr>
          </a:p>
          <a:p>
            <a:pPr lvl="1"/>
            <a:r>
              <a:rPr lang="fr-FR" sz="3100" b="1" i="1" dirty="0" smtClean="0">
                <a:solidFill>
                  <a:schemeClr val="accent2">
                    <a:lumMod val="60000"/>
                    <a:lumOff val="40000"/>
                  </a:schemeClr>
                </a:solidFill>
                <a:latin typeface="Cambria" pitchFamily="18" charset="0"/>
              </a:rPr>
              <a:t>K</a:t>
            </a:r>
            <a:r>
              <a:rPr lang="fr-FR" sz="3100" b="1" i="1" baseline="-25000" dirty="0" smtClean="0">
                <a:solidFill>
                  <a:schemeClr val="accent2">
                    <a:lumMod val="60000"/>
                    <a:lumOff val="40000"/>
                  </a:schemeClr>
                </a:solidFill>
                <a:latin typeface="Cambria" pitchFamily="18" charset="0"/>
              </a:rPr>
              <a:t>f</a:t>
            </a:r>
            <a:r>
              <a:rPr lang="fr-FR" sz="3100" i="1" baseline="-25000" dirty="0" smtClean="0">
                <a:solidFill>
                  <a:schemeClr val="accent2">
                    <a:lumMod val="60000"/>
                    <a:lumOff val="40000"/>
                  </a:schemeClr>
                </a:solidFill>
                <a:latin typeface="Cambria" pitchFamily="18" charset="0"/>
              </a:rPr>
              <a:t> </a:t>
            </a:r>
            <a:r>
              <a:rPr lang="fr-FR" sz="3100" i="1" dirty="0" smtClean="0">
                <a:latin typeface="Cambria" pitchFamily="18" charset="0"/>
              </a:rPr>
              <a:t>: Le coefficient de filtration </a:t>
            </a:r>
          </a:p>
          <a:p>
            <a:pPr lvl="1"/>
            <a:r>
              <a:rPr lang="fr-FR" sz="3100" b="1" i="1" dirty="0" smtClean="0">
                <a:solidFill>
                  <a:schemeClr val="accent2">
                    <a:lumMod val="60000"/>
                    <a:lumOff val="40000"/>
                  </a:schemeClr>
                </a:solidFill>
                <a:latin typeface="Cambria" pitchFamily="18" charset="0"/>
              </a:rPr>
              <a:t>P</a:t>
            </a:r>
            <a:r>
              <a:rPr lang="fr-FR" sz="3100" b="1" i="1" baseline="-25000" dirty="0" smtClean="0">
                <a:solidFill>
                  <a:schemeClr val="accent2">
                    <a:lumMod val="60000"/>
                    <a:lumOff val="40000"/>
                  </a:schemeClr>
                </a:solidFill>
                <a:latin typeface="Cambria" pitchFamily="18" charset="0"/>
              </a:rPr>
              <a:t>CG</a:t>
            </a:r>
            <a:r>
              <a:rPr lang="fr-FR" sz="3100" i="1" dirty="0" smtClean="0">
                <a:latin typeface="Cambria" pitchFamily="18" charset="0"/>
              </a:rPr>
              <a:t>: La pression hydrostatique capillaires glomérulaires  </a:t>
            </a:r>
          </a:p>
          <a:p>
            <a:pPr lvl="1"/>
            <a:r>
              <a:rPr lang="fr-FR" sz="3100" b="1" i="1" dirty="0" smtClean="0">
                <a:solidFill>
                  <a:schemeClr val="accent2">
                    <a:lumMod val="60000"/>
                    <a:lumOff val="40000"/>
                  </a:schemeClr>
                </a:solidFill>
                <a:latin typeface="Cambria" pitchFamily="18" charset="0"/>
              </a:rPr>
              <a:t>P</a:t>
            </a:r>
            <a:r>
              <a:rPr lang="fr-FR" sz="3100" b="1" i="1" baseline="-25000" dirty="0" smtClean="0">
                <a:solidFill>
                  <a:schemeClr val="accent2">
                    <a:lumMod val="60000"/>
                    <a:lumOff val="40000"/>
                  </a:schemeClr>
                </a:solidFill>
                <a:latin typeface="Cambria" pitchFamily="18" charset="0"/>
              </a:rPr>
              <a:t>EB</a:t>
            </a:r>
            <a:r>
              <a:rPr lang="fr-FR" sz="3100" i="1" dirty="0" smtClean="0">
                <a:latin typeface="Cambria" pitchFamily="18" charset="0"/>
              </a:rPr>
              <a:t>: La pression hydrostatique dans l’espace de Bowman </a:t>
            </a:r>
          </a:p>
          <a:p>
            <a:pPr lvl="1"/>
            <a:r>
              <a:rPr lang="fr-FR" sz="3100" b="1" i="1" dirty="0" err="1" smtClean="0">
                <a:solidFill>
                  <a:schemeClr val="accent2">
                    <a:lumMod val="60000"/>
                    <a:lumOff val="40000"/>
                  </a:schemeClr>
                </a:solidFill>
                <a:latin typeface="Cambria" pitchFamily="18" charset="0"/>
              </a:rPr>
              <a:t>π</a:t>
            </a:r>
            <a:r>
              <a:rPr lang="fr-FR" sz="3100" b="1" i="1" baseline="-25000" dirty="0" err="1" smtClean="0">
                <a:solidFill>
                  <a:schemeClr val="accent2">
                    <a:lumMod val="60000"/>
                    <a:lumOff val="40000"/>
                  </a:schemeClr>
                </a:solidFill>
                <a:latin typeface="Cambria" pitchFamily="18" charset="0"/>
              </a:rPr>
              <a:t>CG</a:t>
            </a:r>
            <a:r>
              <a:rPr lang="fr-FR" sz="3100" i="1" dirty="0" smtClean="0">
                <a:latin typeface="Cambria" pitchFamily="18" charset="0"/>
              </a:rPr>
              <a:t> : La pression oncotique capillaire glomérulaire </a:t>
            </a:r>
          </a:p>
          <a:p>
            <a:pPr lvl="1"/>
            <a:r>
              <a:rPr lang="fr-FR" sz="3100" b="1" i="1" dirty="0" err="1" smtClean="0">
                <a:solidFill>
                  <a:schemeClr val="accent2">
                    <a:lumMod val="60000"/>
                    <a:lumOff val="40000"/>
                  </a:schemeClr>
                </a:solidFill>
                <a:latin typeface="Cambria" pitchFamily="18" charset="0"/>
              </a:rPr>
              <a:t>π</a:t>
            </a:r>
            <a:r>
              <a:rPr lang="fr-FR" sz="3100" b="1" i="1" baseline="-25000" dirty="0" err="1" smtClean="0">
                <a:solidFill>
                  <a:schemeClr val="accent2">
                    <a:lumMod val="60000"/>
                    <a:lumOff val="40000"/>
                  </a:schemeClr>
                </a:solidFill>
                <a:latin typeface="Cambria" pitchFamily="18" charset="0"/>
              </a:rPr>
              <a:t>EB</a:t>
            </a:r>
            <a:r>
              <a:rPr lang="fr-FR" sz="3100" i="1" dirty="0" smtClean="0">
                <a:latin typeface="Cambria" pitchFamily="18" charset="0"/>
              </a:rPr>
              <a:t> : La pression oncotique dans l’espace de Bowman </a:t>
            </a:r>
            <a:endParaRPr lang="fr-FR" dirty="0"/>
          </a:p>
        </p:txBody>
      </p:sp>
      <p:sp>
        <p:nvSpPr>
          <p:cNvPr id="4" name="Rectangle à coins arrondis 3"/>
          <p:cNvSpPr/>
          <p:nvPr/>
        </p:nvSpPr>
        <p:spPr>
          <a:xfrm>
            <a:off x="1357290" y="2857496"/>
            <a:ext cx="6572296" cy="785818"/>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i="1" dirty="0" smtClean="0">
                <a:solidFill>
                  <a:schemeClr val="bg1"/>
                </a:solidFill>
                <a:latin typeface="Cambria" pitchFamily="18" charset="0"/>
              </a:rPr>
              <a:t>DFG= K</a:t>
            </a:r>
            <a:r>
              <a:rPr lang="fr-FR" sz="2800" b="1" i="1" baseline="-25000" dirty="0" smtClean="0">
                <a:solidFill>
                  <a:schemeClr val="bg1"/>
                </a:solidFill>
                <a:latin typeface="Cambria" pitchFamily="18" charset="0"/>
              </a:rPr>
              <a:t>f  </a:t>
            </a:r>
            <a:r>
              <a:rPr lang="fr-FR" sz="2800" b="1" i="1" dirty="0" smtClean="0">
                <a:solidFill>
                  <a:schemeClr val="bg1"/>
                </a:solidFill>
                <a:latin typeface="Cambria" pitchFamily="18" charset="0"/>
              </a:rPr>
              <a:t>× [(P</a:t>
            </a:r>
            <a:r>
              <a:rPr lang="fr-FR" sz="2800" b="1" i="1" baseline="-25000" dirty="0" smtClean="0">
                <a:solidFill>
                  <a:schemeClr val="bg1"/>
                </a:solidFill>
                <a:latin typeface="Cambria" pitchFamily="18" charset="0"/>
              </a:rPr>
              <a:t>CG</a:t>
            </a:r>
            <a:r>
              <a:rPr lang="fr-FR" sz="2800" b="1" i="1" dirty="0" smtClean="0">
                <a:solidFill>
                  <a:schemeClr val="bg1"/>
                </a:solidFill>
                <a:latin typeface="Cambria" pitchFamily="18" charset="0"/>
              </a:rPr>
              <a:t>-P</a:t>
            </a:r>
            <a:r>
              <a:rPr lang="fr-FR" sz="2800" b="1" i="1" baseline="-25000" dirty="0" smtClean="0">
                <a:solidFill>
                  <a:schemeClr val="bg1"/>
                </a:solidFill>
                <a:latin typeface="Cambria" pitchFamily="18" charset="0"/>
              </a:rPr>
              <a:t>EB</a:t>
            </a:r>
            <a:r>
              <a:rPr lang="fr-FR" sz="2800" b="1" i="1" dirty="0" smtClean="0">
                <a:solidFill>
                  <a:schemeClr val="bg1"/>
                </a:solidFill>
                <a:latin typeface="Cambria" pitchFamily="18" charset="0"/>
              </a:rPr>
              <a:t>)-(</a:t>
            </a:r>
            <a:r>
              <a:rPr lang="fr-FR" sz="2800" b="1" i="1" dirty="0" err="1" smtClean="0">
                <a:solidFill>
                  <a:schemeClr val="bg1"/>
                </a:solidFill>
                <a:latin typeface="Cambria" pitchFamily="18" charset="0"/>
              </a:rPr>
              <a:t>π</a:t>
            </a:r>
            <a:r>
              <a:rPr lang="fr-FR" sz="2800" b="1" i="1" baseline="-25000" dirty="0" err="1" smtClean="0">
                <a:solidFill>
                  <a:schemeClr val="bg1"/>
                </a:solidFill>
                <a:latin typeface="Cambria" pitchFamily="18" charset="0"/>
              </a:rPr>
              <a:t>CG</a:t>
            </a:r>
            <a:r>
              <a:rPr lang="fr-FR" sz="2800" b="1" i="1" dirty="0" smtClean="0">
                <a:solidFill>
                  <a:schemeClr val="bg1"/>
                </a:solidFill>
                <a:latin typeface="Cambria" pitchFamily="18" charset="0"/>
              </a:rPr>
              <a:t>-</a:t>
            </a:r>
            <a:r>
              <a:rPr lang="fr-FR" sz="2800" b="1" i="1" dirty="0" err="1" smtClean="0">
                <a:solidFill>
                  <a:schemeClr val="bg1"/>
                </a:solidFill>
                <a:latin typeface="Cambria" pitchFamily="18" charset="0"/>
              </a:rPr>
              <a:t>π</a:t>
            </a:r>
            <a:r>
              <a:rPr lang="fr-FR" sz="2800" b="1" i="1" baseline="-25000" dirty="0" err="1" smtClean="0">
                <a:solidFill>
                  <a:schemeClr val="bg1"/>
                </a:solidFill>
                <a:latin typeface="Cambria" pitchFamily="18" charset="0"/>
              </a:rPr>
              <a:t>EB</a:t>
            </a:r>
            <a:r>
              <a:rPr lang="fr-FR" sz="2800" b="1" i="1" dirty="0" smtClean="0">
                <a:solidFill>
                  <a:schemeClr val="bg1"/>
                </a:solidFill>
                <a:latin typeface="Cambria" pitchFamily="18" charset="0"/>
              </a:rPr>
              <a:t>)]</a:t>
            </a:r>
            <a:endParaRPr lang="fr-FR"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42876" y="214290"/>
            <a:ext cx="8858280" cy="914400"/>
          </a:xfrm>
        </p:spPr>
        <p:txBody>
          <a:bodyPr/>
          <a:lstStyle/>
          <a:p>
            <a:pPr algn="ctr"/>
            <a:r>
              <a:rPr lang="fr-CA" b="1" i="1" dirty="0" smtClean="0">
                <a:latin typeface="Cambria" pitchFamily="18" charset="0"/>
              </a:rPr>
              <a:t>DÉBIT DE FILTRATION GLOMÉRULAIRE </a:t>
            </a:r>
            <a:endParaRPr lang="fr-FR" i="1" dirty="0"/>
          </a:p>
        </p:txBody>
      </p:sp>
      <p:pic>
        <p:nvPicPr>
          <p:cNvPr id="4" name="Picture 2"/>
          <p:cNvPicPr>
            <a:picLocks noGrp="1" noChangeAspect="1" noChangeArrowheads="1"/>
          </p:cNvPicPr>
          <p:nvPr>
            <p:ph idx="4294967295"/>
          </p:nvPr>
        </p:nvPicPr>
        <p:blipFill>
          <a:blip r:embed="rId2"/>
          <a:srcRect/>
          <a:stretch>
            <a:fillRect/>
          </a:stretch>
        </p:blipFill>
        <p:spPr>
          <a:xfrm>
            <a:off x="714348" y="3143248"/>
            <a:ext cx="7772400" cy="3230562"/>
          </a:xfrm>
        </p:spPr>
      </p:pic>
      <p:sp>
        <p:nvSpPr>
          <p:cNvPr id="5" name="Rectangle à coins arrondis 4"/>
          <p:cNvSpPr/>
          <p:nvPr/>
        </p:nvSpPr>
        <p:spPr>
          <a:xfrm>
            <a:off x="642910" y="1357298"/>
            <a:ext cx="7858180" cy="1500198"/>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fr-FR" sz="2400" b="1" i="1" dirty="0" smtClean="0">
                <a:solidFill>
                  <a:schemeClr val="tx2">
                    <a:lumMod val="10000"/>
                  </a:schemeClr>
                </a:solidFill>
                <a:latin typeface="Cambria" pitchFamily="18" charset="0"/>
                <a:ea typeface="Times New Roman" pitchFamily="18" charset="0"/>
                <a:cs typeface="Calibri" pitchFamily="34" charset="0"/>
              </a:rPr>
              <a:t>DFG </a:t>
            </a:r>
            <a:r>
              <a:rPr lang="fr-CA" sz="2400" b="1" i="1" dirty="0" smtClean="0">
                <a:solidFill>
                  <a:schemeClr val="tx2">
                    <a:lumMod val="10000"/>
                  </a:schemeClr>
                </a:solidFill>
                <a:latin typeface="Cambria" pitchFamily="18" charset="0"/>
                <a:ea typeface="Times New Roman" pitchFamily="18" charset="0"/>
                <a:cs typeface="Calibri" pitchFamily="34" charset="0"/>
              </a:rPr>
              <a:t>= (55 </a:t>
            </a:r>
            <a:r>
              <a:rPr lang="fr-CA" sz="2400" b="1" i="1" dirty="0" err="1" smtClean="0">
                <a:solidFill>
                  <a:schemeClr val="tx2">
                    <a:lumMod val="10000"/>
                  </a:schemeClr>
                </a:solidFill>
                <a:latin typeface="Cambria" pitchFamily="18" charset="0"/>
                <a:ea typeface="Times New Roman" pitchFamily="18" charset="0"/>
                <a:cs typeface="Calibri" pitchFamily="34" charset="0"/>
              </a:rPr>
              <a:t>mmHg</a:t>
            </a:r>
            <a:r>
              <a:rPr lang="fr-CA" sz="2400" b="1" i="1" dirty="0" smtClean="0">
                <a:solidFill>
                  <a:schemeClr val="tx2">
                    <a:lumMod val="10000"/>
                  </a:schemeClr>
                </a:solidFill>
                <a:latin typeface="Cambria" pitchFamily="18" charset="0"/>
                <a:ea typeface="Times New Roman" pitchFamily="18" charset="0"/>
                <a:cs typeface="Calibri" pitchFamily="34" charset="0"/>
              </a:rPr>
              <a:t>) - (30 </a:t>
            </a:r>
            <a:r>
              <a:rPr lang="fr-CA" sz="2400" b="1" i="1" dirty="0" err="1" smtClean="0">
                <a:solidFill>
                  <a:schemeClr val="tx2">
                    <a:lumMod val="10000"/>
                  </a:schemeClr>
                </a:solidFill>
                <a:latin typeface="Cambria" pitchFamily="18" charset="0"/>
                <a:ea typeface="Times New Roman" pitchFamily="18" charset="0"/>
                <a:cs typeface="Calibri" pitchFamily="34" charset="0"/>
              </a:rPr>
              <a:t>mmHg</a:t>
            </a:r>
            <a:r>
              <a:rPr lang="fr-CA" sz="2400" b="1" i="1" dirty="0" smtClean="0">
                <a:solidFill>
                  <a:schemeClr val="tx2">
                    <a:lumMod val="10000"/>
                  </a:schemeClr>
                </a:solidFill>
                <a:latin typeface="Cambria" pitchFamily="18" charset="0"/>
                <a:ea typeface="Times New Roman" pitchFamily="18" charset="0"/>
                <a:cs typeface="Calibri" pitchFamily="34" charset="0"/>
              </a:rPr>
              <a:t> + 15 </a:t>
            </a:r>
            <a:r>
              <a:rPr lang="fr-CA" sz="2400" b="1" i="1" dirty="0" err="1" smtClean="0">
                <a:solidFill>
                  <a:schemeClr val="tx2">
                    <a:lumMod val="10000"/>
                  </a:schemeClr>
                </a:solidFill>
                <a:latin typeface="Cambria" pitchFamily="18" charset="0"/>
                <a:ea typeface="Times New Roman" pitchFamily="18" charset="0"/>
                <a:cs typeface="Calibri" pitchFamily="34" charset="0"/>
              </a:rPr>
              <a:t>mmHg</a:t>
            </a:r>
            <a:r>
              <a:rPr lang="fr-CA" sz="2400" b="1" i="1" dirty="0" smtClean="0">
                <a:solidFill>
                  <a:schemeClr val="tx2">
                    <a:lumMod val="10000"/>
                  </a:schemeClr>
                </a:solidFill>
                <a:latin typeface="Cambria" pitchFamily="18" charset="0"/>
                <a:ea typeface="Times New Roman" pitchFamily="18" charset="0"/>
                <a:cs typeface="Calibri" pitchFamily="34" charset="0"/>
              </a:rPr>
              <a:t>) = 10 </a:t>
            </a:r>
            <a:r>
              <a:rPr lang="fr-CA" sz="2400" b="1" i="1" dirty="0" err="1" smtClean="0">
                <a:solidFill>
                  <a:schemeClr val="tx2">
                    <a:lumMod val="10000"/>
                  </a:schemeClr>
                </a:solidFill>
                <a:latin typeface="Cambria" pitchFamily="18" charset="0"/>
                <a:ea typeface="Times New Roman" pitchFamily="18" charset="0"/>
                <a:cs typeface="Calibri" pitchFamily="34" charset="0"/>
              </a:rPr>
              <a:t>mmHg</a:t>
            </a:r>
            <a:r>
              <a:rPr lang="fr-CA" sz="2400" b="1" i="1" dirty="0" smtClean="0">
                <a:solidFill>
                  <a:schemeClr val="tx2">
                    <a:lumMod val="10000"/>
                  </a:schemeClr>
                </a:solidFill>
                <a:latin typeface="Cambria" pitchFamily="18" charset="0"/>
                <a:ea typeface="Times New Roman" pitchFamily="18" charset="0"/>
                <a:cs typeface="Calibri" pitchFamily="34" charset="0"/>
              </a:rPr>
              <a:t> </a:t>
            </a:r>
            <a:endParaRPr lang="fr-CA" sz="2400" b="1" i="1" dirty="0" smtClean="0">
              <a:solidFill>
                <a:schemeClr val="tx2">
                  <a:lumMod val="10000"/>
                </a:schemeClr>
              </a:solidFill>
              <a:latin typeface="Cambria" pitchFamily="18" charset="0"/>
              <a:ea typeface="Times New Roman" pitchFamily="18" charset="0"/>
              <a:cs typeface="Calibri" pitchFamily="34" charset="0"/>
              <a:sym typeface="Wingdings" pitchFamily="2" charset="2"/>
            </a:endParaRPr>
          </a:p>
          <a:p>
            <a:pPr lvl="0" algn="ctr" eaLnBrk="0" fontAlgn="base" hangingPunct="0">
              <a:spcBef>
                <a:spcPct val="0"/>
              </a:spcBef>
              <a:spcAft>
                <a:spcPct val="0"/>
              </a:spcAft>
            </a:pPr>
            <a:r>
              <a:rPr lang="fr-CA" sz="2400" b="1" i="1" u="sng" dirty="0" smtClean="0">
                <a:solidFill>
                  <a:schemeClr val="tx2">
                    <a:lumMod val="10000"/>
                  </a:schemeClr>
                </a:solidFill>
                <a:latin typeface="Cambria" pitchFamily="18" charset="0"/>
                <a:ea typeface="Times New Roman" pitchFamily="18" charset="0"/>
                <a:cs typeface="Calibri" pitchFamily="34" charset="0"/>
              </a:rPr>
              <a:t>La filtration est toujours favorisée</a:t>
            </a:r>
            <a:r>
              <a:rPr lang="fr-FR" u="sng" dirty="0" smtClean="0"/>
              <a:t> </a:t>
            </a:r>
            <a:endParaRPr lang="fr-FR"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re 3"/>
          <p:cNvSpPr>
            <a:spLocks noGrp="1"/>
          </p:cNvSpPr>
          <p:nvPr>
            <p:ph type="title" idx="4294967295"/>
          </p:nvPr>
        </p:nvSpPr>
        <p:spPr>
          <a:xfrm>
            <a:off x="785786" y="285728"/>
            <a:ext cx="7772400" cy="914400"/>
          </a:xfrm>
        </p:spPr>
        <p:txBody>
          <a:bodyPr>
            <a:normAutofit fontScale="90000"/>
          </a:bodyPr>
          <a:lstStyle/>
          <a:p>
            <a:pPr algn="ctr"/>
            <a:r>
              <a:rPr lang="fr-CA" b="1" i="1" dirty="0" smtClean="0">
                <a:latin typeface="Cambria" pitchFamily="18" charset="0"/>
              </a:rPr>
              <a:t>RÉGULATION du DFG</a:t>
            </a:r>
            <a:r>
              <a:rPr lang="fr-CA" b="1" dirty="0" smtClean="0"/>
              <a:t> </a:t>
            </a:r>
            <a:r>
              <a:rPr lang="fr-FR" dirty="0" smtClean="0"/>
              <a:t/>
            </a:r>
            <a:br>
              <a:rPr lang="fr-FR" dirty="0" smtClean="0"/>
            </a:br>
            <a:r>
              <a:rPr lang="fr-FR" cap="none"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rPr>
              <a:t/>
            </a:r>
            <a:br>
              <a:rPr lang="fr-FR" cap="none"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rPr>
            </a:br>
            <a:r>
              <a:rPr lang="fr-FR" cap="none"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rPr>
              <a:t/>
            </a:r>
            <a:br>
              <a:rPr lang="fr-FR" cap="none"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rPr>
            </a:br>
            <a:endParaRPr lang="fr-FR" dirty="0"/>
          </a:p>
        </p:txBody>
      </p:sp>
      <p:sp>
        <p:nvSpPr>
          <p:cNvPr id="27" name="Espace réservé du contenu 26"/>
          <p:cNvSpPr>
            <a:spLocks noGrp="1"/>
          </p:cNvSpPr>
          <p:nvPr>
            <p:ph idx="4294967295"/>
          </p:nvPr>
        </p:nvSpPr>
        <p:spPr>
          <a:xfrm>
            <a:off x="214282" y="1285860"/>
            <a:ext cx="8701094" cy="5214974"/>
          </a:xfrm>
        </p:spPr>
        <p:txBody>
          <a:bodyPr>
            <a:noAutofit/>
          </a:bodyPr>
          <a:lstStyle/>
          <a:p>
            <a:r>
              <a:rPr lang="fr-FR" sz="2400" i="1" dirty="0" smtClean="0">
                <a:latin typeface="Cambria" pitchFamily="18" charset="0"/>
              </a:rPr>
              <a:t>Le DFG n’est pas fixe, sa régulation est assurée par plusieurs mécanismes.</a:t>
            </a:r>
          </a:p>
          <a:p>
            <a:endParaRPr lang="fr-FR" sz="2400" i="1" dirty="0" smtClean="0">
              <a:latin typeface="Cambria" pitchFamily="18" charset="0"/>
            </a:endParaRPr>
          </a:p>
          <a:p>
            <a:r>
              <a:rPr lang="fr-FR" sz="2400" i="1" dirty="0" smtClean="0">
                <a:latin typeface="Cambria" pitchFamily="18" charset="0"/>
              </a:rPr>
              <a:t>La régulation de la filtration glomérulaire se fait surtout par les changements de la pression hydrostatique dans les capillaires glomérulaires par modification des résistances </a:t>
            </a:r>
            <a:r>
              <a:rPr lang="fr-FR" sz="2400" i="1" dirty="0" err="1" smtClean="0">
                <a:latin typeface="Cambria" pitchFamily="18" charset="0"/>
              </a:rPr>
              <a:t>préglomérulaire</a:t>
            </a:r>
            <a:r>
              <a:rPr lang="fr-FR" sz="2400" i="1" dirty="0" smtClean="0">
                <a:latin typeface="Cambria" pitchFamily="18" charset="0"/>
              </a:rPr>
              <a:t> et </a:t>
            </a:r>
            <a:r>
              <a:rPr lang="fr-FR" sz="2400" i="1" dirty="0" err="1" smtClean="0">
                <a:latin typeface="Cambria" pitchFamily="18" charset="0"/>
              </a:rPr>
              <a:t>postglomérulaire</a:t>
            </a:r>
            <a:r>
              <a:rPr lang="fr-FR" sz="2400" i="1" dirty="0" smtClean="0">
                <a:latin typeface="Cambria" pitchFamily="18" charset="0"/>
              </a:rPr>
              <a:t> </a:t>
            </a:r>
          </a:p>
          <a:p>
            <a:endParaRPr lang="fr-FR" sz="2400" i="1" dirty="0" smtClean="0">
              <a:latin typeface="Cambria" pitchFamily="18" charset="0"/>
            </a:endParaRPr>
          </a:p>
          <a:p>
            <a:r>
              <a:rPr lang="fr-FR" sz="2400" i="1" dirty="0" smtClean="0">
                <a:latin typeface="Cambria" pitchFamily="18" charset="0"/>
              </a:rPr>
              <a:t>Les principaux sites de résistance </a:t>
            </a:r>
            <a:r>
              <a:rPr lang="fr-FR" sz="2400" i="1" dirty="0" err="1" smtClean="0">
                <a:latin typeface="Cambria" pitchFamily="18" charset="0"/>
              </a:rPr>
              <a:t>préglomérulaire</a:t>
            </a:r>
            <a:r>
              <a:rPr lang="fr-FR" sz="2400" i="1" dirty="0" smtClean="0">
                <a:latin typeface="Cambria" pitchFamily="18" charset="0"/>
              </a:rPr>
              <a:t> et </a:t>
            </a:r>
            <a:r>
              <a:rPr lang="fr-FR" sz="2400" i="1" dirty="0" err="1" smtClean="0">
                <a:latin typeface="Cambria" pitchFamily="18" charset="0"/>
              </a:rPr>
              <a:t>postglomérulaire</a:t>
            </a:r>
            <a:r>
              <a:rPr lang="fr-FR" sz="2400" i="1" dirty="0" smtClean="0">
                <a:latin typeface="Cambria" pitchFamily="18" charset="0"/>
              </a:rPr>
              <a:t> sont respectivement les artérioles afférentes et efférentes</a:t>
            </a:r>
            <a:endParaRPr lang="fr-FR" sz="2400" i="1" dirty="0">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blinds(horizontal)">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
                                            <p:txEl>
                                              <p:pRg st="2" end="2"/>
                                            </p:txEl>
                                          </p:spTgt>
                                        </p:tgtEl>
                                        <p:attrNameLst>
                                          <p:attrName>style.visibility</p:attrName>
                                        </p:attrNameLst>
                                      </p:cBhvr>
                                      <p:to>
                                        <p:strVal val="visible"/>
                                      </p:to>
                                    </p:set>
                                    <p:animEffect transition="in" filter="blinds(horizontal)">
                                      <p:cBhvr>
                                        <p:cTn id="12" dur="500"/>
                                        <p:tgtEl>
                                          <p:spTgt spid="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
                                            <p:txEl>
                                              <p:pRg st="4" end="4"/>
                                            </p:txEl>
                                          </p:spTgt>
                                        </p:tgtEl>
                                        <p:attrNameLst>
                                          <p:attrName>style.visibility</p:attrName>
                                        </p:attrNameLst>
                                      </p:cBhvr>
                                      <p:to>
                                        <p:strVal val="visible"/>
                                      </p:to>
                                    </p:set>
                                    <p:animEffect transition="in" filter="blinds(horizontal)">
                                      <p:cBhvr>
                                        <p:cTn id="17" dur="500"/>
                                        <p:tgtEl>
                                          <p:spTgt spid="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0" y="1891575"/>
            <a:ext cx="4714876" cy="4966426"/>
          </a:xfrm>
        </p:spPr>
        <p:txBody>
          <a:bodyPr>
            <a:normAutofit/>
          </a:bodyPr>
          <a:lstStyle/>
          <a:p>
            <a:r>
              <a:rPr lang="fr-FR" sz="2400" b="1" i="1" dirty="0" smtClean="0">
                <a:solidFill>
                  <a:schemeClr val="accent2">
                    <a:lumMod val="60000"/>
                    <a:lumOff val="40000"/>
                  </a:schemeClr>
                </a:solidFill>
                <a:latin typeface="Cambria" pitchFamily="18" charset="0"/>
              </a:rPr>
              <a:t>Vasoconstriction artériolaire</a:t>
            </a:r>
          </a:p>
          <a:p>
            <a:pPr lvl="1"/>
            <a:r>
              <a:rPr lang="fr-FR" i="1" dirty="0" smtClean="0">
                <a:latin typeface="Cambria" pitchFamily="18" charset="0"/>
              </a:rPr>
              <a:t>diamètre</a:t>
            </a:r>
          </a:p>
          <a:p>
            <a:pPr lvl="1"/>
            <a:r>
              <a:rPr lang="fr-FR" i="1" dirty="0" smtClean="0">
                <a:latin typeface="Cambria" pitchFamily="18" charset="0"/>
              </a:rPr>
              <a:t>pression en amont</a:t>
            </a:r>
          </a:p>
          <a:p>
            <a:pPr lvl="1"/>
            <a:r>
              <a:rPr lang="fr-FR" i="1" dirty="0" smtClean="0">
                <a:latin typeface="Cambria" pitchFamily="18" charset="0"/>
              </a:rPr>
              <a:t>débit en aval :    pression</a:t>
            </a:r>
          </a:p>
          <a:p>
            <a:pPr lvl="1">
              <a:buNone/>
            </a:pPr>
            <a:endParaRPr lang="fr-FR" i="1" dirty="0" smtClean="0">
              <a:latin typeface="Cambria" pitchFamily="18" charset="0"/>
            </a:endParaRPr>
          </a:p>
          <a:p>
            <a:r>
              <a:rPr lang="fr-FR" sz="2400" b="1" i="1" dirty="0" smtClean="0">
                <a:solidFill>
                  <a:schemeClr val="accent2">
                    <a:lumMod val="60000"/>
                    <a:lumOff val="40000"/>
                  </a:schemeClr>
                </a:solidFill>
                <a:latin typeface="Cambria" pitchFamily="18" charset="0"/>
              </a:rPr>
              <a:t>Vasodilatation artériolaire</a:t>
            </a:r>
          </a:p>
          <a:p>
            <a:pPr lvl="1"/>
            <a:r>
              <a:rPr lang="fr-FR" i="1" dirty="0" smtClean="0">
                <a:latin typeface="Cambria" pitchFamily="18" charset="0"/>
              </a:rPr>
              <a:t>diamètre</a:t>
            </a:r>
          </a:p>
          <a:p>
            <a:pPr lvl="1"/>
            <a:r>
              <a:rPr lang="fr-FR" i="1" dirty="0" smtClean="0">
                <a:latin typeface="Cambria" pitchFamily="18" charset="0"/>
              </a:rPr>
              <a:t>pression en amont</a:t>
            </a:r>
          </a:p>
          <a:p>
            <a:pPr lvl="1"/>
            <a:r>
              <a:rPr lang="fr-FR" i="1" dirty="0" smtClean="0">
                <a:latin typeface="Cambria" pitchFamily="18" charset="0"/>
              </a:rPr>
              <a:t>débit en aval :   pression</a:t>
            </a:r>
            <a:endParaRPr lang="fr-FR" i="1" dirty="0">
              <a:latin typeface="Cambria" pitchFamily="18" charset="0"/>
            </a:endParaRPr>
          </a:p>
        </p:txBody>
      </p:sp>
      <p:pic>
        <p:nvPicPr>
          <p:cNvPr id="8" name="Picture 2"/>
          <p:cNvPicPr>
            <a:picLocks noGrp="1" noChangeAspect="1" noChangeArrowheads="1"/>
          </p:cNvPicPr>
          <p:nvPr>
            <p:ph sz="half" idx="2"/>
          </p:nvPr>
        </p:nvPicPr>
        <p:blipFill>
          <a:blip r:embed="rId3"/>
          <a:srcRect/>
          <a:stretch>
            <a:fillRect/>
          </a:stretch>
        </p:blipFill>
        <p:spPr bwMode="auto">
          <a:xfrm>
            <a:off x="4828817" y="1694897"/>
            <a:ext cx="3988072" cy="2242350"/>
          </a:xfrm>
          <a:prstGeom prst="rect">
            <a:avLst/>
          </a:prstGeom>
          <a:noFill/>
          <a:ln w="9525">
            <a:noFill/>
            <a:miter lim="800000"/>
            <a:headEnd/>
            <a:tailEnd/>
          </a:ln>
          <a:effectLst/>
        </p:spPr>
      </p:pic>
      <p:cxnSp>
        <p:nvCxnSpPr>
          <p:cNvPr id="10" name="Connecteur droit avec flèche 9"/>
          <p:cNvCxnSpPr/>
          <p:nvPr/>
        </p:nvCxnSpPr>
        <p:spPr>
          <a:xfrm rot="5400000">
            <a:off x="512680" y="3408757"/>
            <a:ext cx="500066" cy="1588"/>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rot="5400000">
            <a:off x="465109" y="2565245"/>
            <a:ext cx="500066" cy="1588"/>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rot="5400000">
            <a:off x="2489172" y="3406373"/>
            <a:ext cx="500066" cy="1588"/>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rot="5400000">
            <a:off x="387202" y="5297511"/>
            <a:ext cx="500066" cy="1588"/>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rot="16200000" flipV="1">
            <a:off x="511092" y="4757932"/>
            <a:ext cx="500066" cy="1588"/>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rot="16200000" flipV="1">
            <a:off x="523666" y="5694463"/>
            <a:ext cx="500066" cy="1588"/>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rot="16200000" flipV="1">
            <a:off x="2463785" y="5607065"/>
            <a:ext cx="500066" cy="1588"/>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027" name="Picture 3" descr="C:\Users\Toshiba\Desktop\k,;l.png"/>
          <p:cNvPicPr>
            <a:picLocks noChangeAspect="1" noChangeArrowheads="1"/>
          </p:cNvPicPr>
          <p:nvPr/>
        </p:nvPicPr>
        <p:blipFill>
          <a:blip r:embed="rId4"/>
          <a:srcRect/>
          <a:stretch>
            <a:fillRect/>
          </a:stretch>
        </p:blipFill>
        <p:spPr bwMode="auto">
          <a:xfrm>
            <a:off x="4849752" y="4352662"/>
            <a:ext cx="4038563" cy="1795467"/>
          </a:xfrm>
          <a:prstGeom prst="rect">
            <a:avLst/>
          </a:prstGeom>
          <a:noFill/>
        </p:spPr>
      </p:pic>
      <p:sp>
        <p:nvSpPr>
          <p:cNvPr id="23" name="Titre 3"/>
          <p:cNvSpPr>
            <a:spLocks noGrp="1"/>
          </p:cNvSpPr>
          <p:nvPr>
            <p:ph type="title" idx="4294967295"/>
          </p:nvPr>
        </p:nvSpPr>
        <p:spPr>
          <a:xfrm>
            <a:off x="611560" y="137303"/>
            <a:ext cx="7772400" cy="914400"/>
          </a:xfrm>
        </p:spPr>
        <p:txBody>
          <a:bodyPr>
            <a:normAutofit fontScale="90000"/>
          </a:bodyPr>
          <a:lstStyle/>
          <a:p>
            <a:pPr algn="ctr"/>
            <a:r>
              <a:rPr lang="fr-CA" b="1" i="1" dirty="0" smtClean="0">
                <a:latin typeface="Cambria" pitchFamily="18" charset="0"/>
              </a:rPr>
              <a:t>RÉGULATION du DFG</a:t>
            </a:r>
            <a:r>
              <a:rPr lang="fr-CA" b="1" dirty="0" smtClean="0"/>
              <a:t> </a:t>
            </a:r>
            <a:r>
              <a:rPr lang="fr-FR" dirty="0" smtClean="0"/>
              <a:t/>
            </a:r>
            <a:br>
              <a:rPr lang="fr-FR" dirty="0" smtClean="0"/>
            </a:br>
            <a:r>
              <a:rPr lang="fr-FR" cap="none"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rPr>
              <a:t/>
            </a:r>
            <a:br>
              <a:rPr lang="fr-FR" cap="none"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rPr>
            </a:br>
            <a:r>
              <a:rPr lang="fr-FR" cap="none"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rPr>
              <a:t/>
            </a:r>
            <a:br>
              <a:rPr lang="fr-FR" cap="none"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rPr>
            </a:br>
            <a:r>
              <a:rPr lang="fr-FR" cap="none"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rPr>
              <a:t/>
            </a:r>
            <a:br>
              <a:rPr lang="fr-FR" cap="none"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rPr>
            </a:br>
            <a:endParaRPr lang="fr-FR" dirty="0"/>
          </a:p>
        </p:txBody>
      </p:sp>
      <p:cxnSp>
        <p:nvCxnSpPr>
          <p:cNvPr id="14" name="Connecteur droit avec flèche 13"/>
          <p:cNvCxnSpPr/>
          <p:nvPr/>
        </p:nvCxnSpPr>
        <p:spPr>
          <a:xfrm rot="16200000" flipV="1">
            <a:off x="377704" y="3034454"/>
            <a:ext cx="500066" cy="1588"/>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214282" y="691245"/>
            <a:ext cx="8929718" cy="1200329"/>
          </a:xfrm>
          <a:prstGeom prst="rect">
            <a:avLst/>
          </a:prstGeom>
          <a:noFill/>
        </p:spPr>
        <p:txBody>
          <a:bodyPr wrap="square" rtlCol="0">
            <a:spAutoFit/>
          </a:bodyPr>
          <a:lstStyle/>
          <a:p>
            <a:r>
              <a:rPr lang="fr-FR" sz="2400" i="1" dirty="0" smtClean="0">
                <a:latin typeface="Cambria" pitchFamily="18" charset="0"/>
              </a:rPr>
              <a:t>Afin de mieux comprendre comment s’effectue le contrôle du débit par les artérioles il faut d’abord aborder quelques mécanismes vasculaires :</a:t>
            </a:r>
            <a:endParaRPr lang="fr-FR" sz="2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500"/>
                                        <p:tgtEl>
                                          <p:spTgt spid="3">
                                            <p:txEl>
                                              <p:pRg st="2" end="2"/>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linds(horizontal)">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linds(horizontal)">
                                      <p:cBhvr>
                                        <p:cTn id="29" dur="500"/>
                                        <p:tgtEl>
                                          <p:spTgt spid="3">
                                            <p:txEl>
                                              <p:pRg st="6" end="6"/>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linds(horizontal)">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descr="vAoFpW4cuyiiRW2ZiYE1Xcwnk3g.png"/>
          <p:cNvPicPr>
            <a:picLocks noGrp="1" noChangeAspect="1"/>
          </p:cNvPicPr>
          <p:nvPr>
            <p:ph sz="half" idx="1"/>
          </p:nvPr>
        </p:nvPicPr>
        <p:blipFill>
          <a:blip r:embed="rId2"/>
          <a:stretch>
            <a:fillRect/>
          </a:stretch>
        </p:blipFill>
        <p:spPr>
          <a:xfrm>
            <a:off x="214282" y="2500306"/>
            <a:ext cx="4191000" cy="2981517"/>
          </a:xfrm>
        </p:spPr>
      </p:pic>
      <p:pic>
        <p:nvPicPr>
          <p:cNvPr id="7" name="Espace réservé du contenu 6" descr="Vaisseaux_lymphatiques_dans_tissu.png"/>
          <p:cNvPicPr>
            <a:picLocks noGrp="1" noChangeAspect="1"/>
          </p:cNvPicPr>
          <p:nvPr>
            <p:ph sz="half" idx="2"/>
          </p:nvPr>
        </p:nvPicPr>
        <p:blipFill>
          <a:blip r:embed="rId3"/>
          <a:stretch>
            <a:fillRect/>
          </a:stretch>
        </p:blipFill>
        <p:spPr>
          <a:xfrm>
            <a:off x="4572000" y="2571744"/>
            <a:ext cx="4343400" cy="3000396"/>
          </a:xfrm>
        </p:spPr>
      </p:pic>
      <p:sp>
        <p:nvSpPr>
          <p:cNvPr id="8" name="Titre 3"/>
          <p:cNvSpPr txBox="1">
            <a:spLocks/>
          </p:cNvSpPr>
          <p:nvPr/>
        </p:nvSpPr>
        <p:spPr>
          <a:xfrm>
            <a:off x="500034" y="357166"/>
            <a:ext cx="8156448" cy="77724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000" b="1" i="1" spc="-100" dirty="0" smtClean="0">
                <a:solidFill>
                  <a:schemeClr val="tx2">
                    <a:satMod val="200000"/>
                  </a:schemeClr>
                </a:solidFill>
                <a:latin typeface="Cambria" pitchFamily="18" charset="0"/>
                <a:ea typeface="+mj-ea"/>
                <a:cs typeface="+mj-cs"/>
              </a:rPr>
              <a:t>LIQUIDES CORPORELS </a:t>
            </a:r>
            <a:endParaRPr kumimoji="0" lang="fr-FR" sz="4000" b="1" i="1" u="none" strike="noStrike" kern="1200" cap="none" spc="-100" normalizeH="0" baseline="0" noProof="0" dirty="0">
              <a:ln>
                <a:noFill/>
              </a:ln>
              <a:solidFill>
                <a:schemeClr val="tx2">
                  <a:satMod val="200000"/>
                </a:schemeClr>
              </a:solidFill>
              <a:effectLst/>
              <a:uLnTx/>
              <a:uFillTx/>
              <a:latin typeface="Cambria" pitchFamily="18" charset="0"/>
              <a:ea typeface="+mj-ea"/>
              <a:cs typeface="+mj-cs"/>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sz="half" idx="1"/>
          </p:nvPr>
        </p:nvSpPr>
        <p:spPr>
          <a:xfrm>
            <a:off x="0" y="2428868"/>
            <a:ext cx="4038600" cy="3883021"/>
          </a:xfrm>
        </p:spPr>
        <p:txBody>
          <a:bodyPr/>
          <a:lstStyle/>
          <a:p>
            <a:r>
              <a:rPr lang="fr-FR" i="1" dirty="0" smtClean="0">
                <a:latin typeface="Cambria" pitchFamily="18" charset="0"/>
              </a:rPr>
              <a:t>Les principaux sites de résistance pré-glomérulaire et post-glomérulaire sont respectivement les artérioles afférentes et efférentes.</a:t>
            </a:r>
          </a:p>
          <a:p>
            <a:endParaRPr lang="fr-FR" dirty="0"/>
          </a:p>
        </p:txBody>
      </p:sp>
      <p:pic>
        <p:nvPicPr>
          <p:cNvPr id="8" name="Picture 2" descr="C:\Users\Toshiba\Desktop\téléchargement.jpg"/>
          <p:cNvPicPr>
            <a:picLocks noGrp="1" noChangeAspect="1" noChangeArrowheads="1"/>
          </p:cNvPicPr>
          <p:nvPr>
            <p:ph sz="half" idx="2"/>
          </p:nvPr>
        </p:nvPicPr>
        <p:blipFill>
          <a:blip r:embed="rId2"/>
          <a:srcRect/>
          <a:stretch>
            <a:fillRect/>
          </a:stretch>
        </p:blipFill>
        <p:spPr bwMode="auto">
          <a:xfrm>
            <a:off x="4500562" y="2857496"/>
            <a:ext cx="4031519" cy="3199618"/>
          </a:xfrm>
          <a:prstGeom prst="rect">
            <a:avLst/>
          </a:prstGeom>
          <a:noFill/>
        </p:spPr>
      </p:pic>
      <p:sp>
        <p:nvSpPr>
          <p:cNvPr id="10" name="Titre 3"/>
          <p:cNvSpPr>
            <a:spLocks noGrp="1"/>
          </p:cNvSpPr>
          <p:nvPr>
            <p:ph type="title"/>
          </p:nvPr>
        </p:nvSpPr>
        <p:spPr>
          <a:xfrm>
            <a:off x="500034" y="285728"/>
            <a:ext cx="8229600" cy="914400"/>
          </a:xfrm>
        </p:spPr>
        <p:txBody>
          <a:bodyPr>
            <a:normAutofit fontScale="90000"/>
          </a:bodyPr>
          <a:lstStyle/>
          <a:p>
            <a:pPr algn="ctr"/>
            <a:r>
              <a:rPr lang="fr-CA" b="1" i="1" dirty="0" smtClean="0">
                <a:latin typeface="Cambria" pitchFamily="18" charset="0"/>
              </a:rPr>
              <a:t>RÉGULATION du DFG</a:t>
            </a:r>
            <a:r>
              <a:rPr lang="fr-CA" b="1" dirty="0" smtClean="0"/>
              <a:t> </a:t>
            </a:r>
            <a:r>
              <a:rPr lang="fr-FR" dirty="0" smtClean="0"/>
              <a:t/>
            </a:r>
            <a:br>
              <a:rPr lang="fr-FR" dirty="0" smtClean="0"/>
            </a:br>
            <a:r>
              <a:rPr lang="fr-FR" cap="none"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rPr>
              <a:t/>
            </a:r>
            <a:br>
              <a:rPr lang="fr-FR" cap="none"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rPr>
            </a:br>
            <a:r>
              <a:rPr lang="fr-FR" cap="none"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rPr>
              <a:t/>
            </a:r>
            <a:br>
              <a:rPr lang="fr-FR" cap="none"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rPr>
            </a:br>
            <a:endParaRPr lang="fr-FR" dirty="0"/>
          </a:p>
        </p:txBody>
      </p:sp>
      <p:sp>
        <p:nvSpPr>
          <p:cNvPr id="11" name="Espace réservé du contenu 2"/>
          <p:cNvSpPr txBox="1">
            <a:spLocks/>
          </p:cNvSpPr>
          <p:nvPr/>
        </p:nvSpPr>
        <p:spPr>
          <a:xfrm>
            <a:off x="0" y="1071546"/>
            <a:ext cx="8858248" cy="1285884"/>
          </a:xfrm>
          <a:prstGeom prst="rect">
            <a:avLst/>
          </a:prstGeom>
        </p:spPr>
        <p:txBody>
          <a:bodyPr vert="horz">
            <a:normAutofit/>
          </a:bodyPr>
          <a:lstStyle/>
          <a:p>
            <a:pPr marL="411480" marR="0" lvl="1" indent="-342900" algn="ctr"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fr-FR" sz="3500" b="1" i="1" u="none" strike="noStrike" kern="1200" cap="none" spc="0" normalizeH="0" baseline="0" noProof="0" smtClean="0">
                <a:ln>
                  <a:noFill/>
                </a:ln>
                <a:solidFill>
                  <a:schemeClr val="tx2">
                    <a:lumMod val="75000"/>
                  </a:schemeClr>
                </a:solidFill>
                <a:effectLst/>
                <a:uLnTx/>
                <a:uFillTx/>
                <a:latin typeface="Cambria" pitchFamily="18" charset="0"/>
                <a:ea typeface="+mn-ea"/>
                <a:cs typeface="+mn-cs"/>
              </a:rPr>
              <a:t>	</a:t>
            </a:r>
            <a:r>
              <a:rPr kumimoji="0" lang="fr-FR" sz="2800" b="1" i="1" u="none" strike="noStrike" kern="1200" cap="none" spc="0" normalizeH="0" baseline="0" noProof="0" smtClean="0">
                <a:ln>
                  <a:noFill/>
                </a:ln>
                <a:solidFill>
                  <a:schemeClr val="tx2">
                    <a:lumMod val="75000"/>
                  </a:schemeClr>
                </a:solidFill>
                <a:effectLst/>
                <a:uLnTx/>
                <a:uFillTx/>
                <a:latin typeface="Cambria" pitchFamily="18" charset="0"/>
                <a:ea typeface="+mn-ea"/>
                <a:cs typeface="+mn-cs"/>
              </a:rPr>
              <a:t>RÉSISTANCES PRÉGLOMÉRULAIRE ET POSTGLOMÉRULAIRE</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endParaRPr kumimoji="0" lang="fr-FR" sz="2600" b="0" i="1" u="none" strike="noStrike" kern="1200" cap="none" spc="0" normalizeH="0" baseline="0" noProof="0" smtClean="0">
              <a:ln>
                <a:noFill/>
              </a:ln>
              <a:solidFill>
                <a:schemeClr val="tx1"/>
              </a:solidFill>
              <a:effectLst/>
              <a:uLnTx/>
              <a:uFillTx/>
              <a:latin typeface="Cambria" pitchFamily="18" charset="0"/>
              <a:ea typeface="+mn-ea"/>
              <a:cs typeface="+mn-cs"/>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endParaRPr kumimoji="0" lang="fr-FR" sz="3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142908" y="785794"/>
            <a:ext cx="8858248" cy="1214446"/>
          </a:xfrm>
        </p:spPr>
        <p:txBody>
          <a:bodyPr>
            <a:normAutofit/>
          </a:bodyPr>
          <a:lstStyle/>
          <a:p>
            <a:pPr marL="411480" lvl="1" indent="-342900" algn="ctr">
              <a:spcBef>
                <a:spcPts val="700"/>
              </a:spcBef>
              <a:buClr>
                <a:schemeClr val="tx2"/>
              </a:buClr>
              <a:buSzPct val="95000"/>
              <a:buNone/>
            </a:pPr>
            <a:r>
              <a:rPr lang="fr-FR" sz="3500" b="1" i="1" dirty="0" smtClean="0">
                <a:solidFill>
                  <a:schemeClr val="tx2">
                    <a:lumMod val="75000"/>
                  </a:schemeClr>
                </a:solidFill>
                <a:latin typeface="Cambria" pitchFamily="18" charset="0"/>
              </a:rPr>
              <a:t>	</a:t>
            </a:r>
            <a:r>
              <a:rPr lang="fr-FR" sz="2800" b="1" i="1" dirty="0" smtClean="0">
                <a:solidFill>
                  <a:schemeClr val="tx2">
                    <a:lumMod val="75000"/>
                  </a:schemeClr>
                </a:solidFill>
                <a:latin typeface="Cambria" pitchFamily="18" charset="0"/>
              </a:rPr>
              <a:t>RÉSISTANCES PRÉGLOMÉRULAIRE ET POSTGLOMÉRUL</a:t>
            </a:r>
            <a:r>
              <a:rPr lang="fr-FR" sz="3500" b="1" i="1" dirty="0" smtClean="0">
                <a:solidFill>
                  <a:schemeClr val="tx2">
                    <a:lumMod val="75000"/>
                  </a:schemeClr>
                </a:solidFill>
                <a:latin typeface="Cambria" pitchFamily="18" charset="0"/>
              </a:rPr>
              <a:t>AIRE</a:t>
            </a:r>
          </a:p>
          <a:p>
            <a:endParaRPr lang="fr-FR" sz="2600" i="1" dirty="0" smtClean="0">
              <a:latin typeface="Cambria" pitchFamily="18" charset="0"/>
            </a:endParaRPr>
          </a:p>
          <a:p>
            <a:endParaRPr lang="fr-FR" dirty="0"/>
          </a:p>
        </p:txBody>
      </p:sp>
      <p:pic>
        <p:nvPicPr>
          <p:cNvPr id="2051" name="Picture 3" descr="C:\Users\Toshiba\Desktop\images (1).jpg"/>
          <p:cNvPicPr>
            <a:picLocks noChangeAspect="1" noChangeArrowheads="1"/>
          </p:cNvPicPr>
          <p:nvPr/>
        </p:nvPicPr>
        <p:blipFill>
          <a:blip r:embed="rId2"/>
          <a:srcRect/>
          <a:stretch>
            <a:fillRect/>
          </a:stretch>
        </p:blipFill>
        <p:spPr bwMode="auto">
          <a:xfrm>
            <a:off x="4786314" y="3429000"/>
            <a:ext cx="4202230" cy="3233747"/>
          </a:xfrm>
          <a:prstGeom prst="rect">
            <a:avLst/>
          </a:prstGeom>
          <a:noFill/>
        </p:spPr>
      </p:pic>
      <p:sp>
        <p:nvSpPr>
          <p:cNvPr id="10" name="Titre 3"/>
          <p:cNvSpPr txBox="1">
            <a:spLocks/>
          </p:cNvSpPr>
          <p:nvPr/>
        </p:nvSpPr>
        <p:spPr>
          <a:xfrm>
            <a:off x="500034" y="214290"/>
            <a:ext cx="8229600" cy="914400"/>
          </a:xfrm>
          <a:prstGeom prst="rect">
            <a:avLst/>
          </a:prstGeom>
        </p:spPr>
        <p:txBody>
          <a:bodyP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6000" b="1" i="1" u="none" strike="noStrike" kern="1200" cap="none" spc="-100" normalizeH="0" baseline="0" noProof="0" dirty="0" smtClean="0">
                <a:ln>
                  <a:noFill/>
                </a:ln>
                <a:solidFill>
                  <a:schemeClr val="tx2">
                    <a:satMod val="200000"/>
                  </a:schemeClr>
                </a:solidFill>
                <a:effectLst/>
                <a:uLnTx/>
                <a:uFillTx/>
                <a:latin typeface="Cambria" pitchFamily="18" charset="0"/>
                <a:ea typeface="+mj-ea"/>
                <a:cs typeface="+mj-cs"/>
              </a:rPr>
              <a:t>RÉGULATION du DFG</a:t>
            </a:r>
            <a:r>
              <a:rPr kumimoji="0" lang="fr-CA" sz="16000" b="1" i="0" u="none" strike="noStrike" kern="1200" cap="none" spc="-100" normalizeH="0" baseline="0" noProof="0" dirty="0" smtClean="0">
                <a:ln>
                  <a:noFill/>
                </a:ln>
                <a:solidFill>
                  <a:schemeClr val="tx2">
                    <a:satMod val="200000"/>
                  </a:schemeClr>
                </a:solidFill>
                <a:effectLst/>
                <a:uLnTx/>
                <a:uFillTx/>
                <a:latin typeface="+mj-lt"/>
                <a:ea typeface="+mj-ea"/>
                <a:cs typeface="+mj-cs"/>
              </a:rPr>
              <a:t> </a:t>
            </a:r>
            <a:r>
              <a:rPr kumimoji="0" lang="fr-FR" sz="16000" b="0" i="0" u="none" strike="noStrike" kern="1200" cap="none" spc="-100" normalizeH="0" baseline="0" noProof="0" dirty="0" smtClean="0">
                <a:ln>
                  <a:noFill/>
                </a:ln>
                <a:solidFill>
                  <a:schemeClr val="tx2">
                    <a:satMod val="200000"/>
                  </a:schemeClr>
                </a:solidFill>
                <a:effectLst/>
                <a:uLnTx/>
                <a:uFillTx/>
                <a:latin typeface="+mj-lt"/>
                <a:ea typeface="+mj-ea"/>
                <a:cs typeface="+mj-cs"/>
              </a:rPr>
              <a:t/>
            </a:r>
            <a:br>
              <a:rPr kumimoji="0" lang="fr-FR" sz="16000" b="0" i="0" u="none" strike="noStrike" kern="1200" cap="none" spc="-100" normalizeH="0" baseline="0" noProof="0" dirty="0" smtClean="0">
                <a:ln>
                  <a:noFill/>
                </a:ln>
                <a:solidFill>
                  <a:schemeClr val="tx2">
                    <a:satMod val="200000"/>
                  </a:schemeClr>
                </a:solidFill>
                <a:effectLst/>
                <a:uLnTx/>
                <a:uFillTx/>
                <a:latin typeface="+mj-lt"/>
                <a:ea typeface="+mj-ea"/>
                <a:cs typeface="+mj-cs"/>
              </a:rPr>
            </a:br>
            <a:r>
              <a:rPr kumimoji="0" lang="fr-FR" sz="4000" b="0" i="0" u="none" strike="noStrike" kern="1200" cap="none" spc="-100" normalizeH="0" baseline="0" noProof="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rPr>
              <a:t/>
            </a:r>
            <a:br>
              <a:rPr kumimoji="0" lang="fr-FR" sz="4000" b="0" i="0" u="none" strike="noStrike" kern="1200" cap="none" spc="-100" normalizeH="0" baseline="0" noProof="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rPr>
            </a:br>
            <a:r>
              <a:rPr kumimoji="0" lang="fr-FR" sz="4000" b="0" i="0" u="none" strike="noStrike" kern="1200" cap="none" spc="-100" normalizeH="0" baseline="0" noProof="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rPr>
              <a:t/>
            </a:r>
            <a:br>
              <a:rPr kumimoji="0" lang="fr-FR" sz="4000" b="0" i="0" u="none" strike="noStrike" kern="1200" cap="none" spc="-100" normalizeH="0" baseline="0" noProof="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rPr>
            </a:br>
            <a:endParaRPr kumimoji="0" lang="fr-FR" sz="4000" b="0" i="0" u="none" strike="noStrike" kern="1200" cap="none" spc="-100" normalizeH="0" baseline="0" noProof="0" dirty="0">
              <a:ln>
                <a:noFill/>
              </a:ln>
              <a:solidFill>
                <a:schemeClr val="tx2">
                  <a:satMod val="200000"/>
                </a:schemeClr>
              </a:solidFill>
              <a:effectLst/>
              <a:uLnTx/>
              <a:uFillTx/>
              <a:latin typeface="+mj-lt"/>
              <a:ea typeface="+mj-ea"/>
              <a:cs typeface="+mj-cs"/>
            </a:endParaRPr>
          </a:p>
        </p:txBody>
      </p:sp>
      <p:sp>
        <p:nvSpPr>
          <p:cNvPr id="11" name="ZoneTexte 10"/>
          <p:cNvSpPr txBox="1"/>
          <p:nvPr/>
        </p:nvSpPr>
        <p:spPr>
          <a:xfrm>
            <a:off x="299950" y="2197894"/>
            <a:ext cx="8429684" cy="1231106"/>
          </a:xfrm>
          <a:prstGeom prst="rect">
            <a:avLst/>
          </a:prstGeom>
          <a:noFill/>
        </p:spPr>
        <p:txBody>
          <a:bodyPr wrap="square" rtlCol="0">
            <a:spAutoFit/>
          </a:bodyPr>
          <a:lstStyle/>
          <a:p>
            <a:r>
              <a:rPr lang="fr-FR" sz="2800" i="1" dirty="0" smtClean="0">
                <a:latin typeface="Cambria" pitchFamily="18" charset="0"/>
              </a:rPr>
              <a:t>La vasoconstriction des artérioles afférentes et la vasodilatation des artérioles efférentes diminuent :</a:t>
            </a:r>
          </a:p>
          <a:p>
            <a:endParaRPr lang="fr-FR" dirty="0"/>
          </a:p>
        </p:txBody>
      </p:sp>
      <p:sp>
        <p:nvSpPr>
          <p:cNvPr id="12" name="Espace réservé du contenu 2"/>
          <p:cNvSpPr txBox="1">
            <a:spLocks/>
          </p:cNvSpPr>
          <p:nvPr/>
        </p:nvSpPr>
        <p:spPr>
          <a:xfrm>
            <a:off x="-428660" y="3500438"/>
            <a:ext cx="5214974" cy="3153216"/>
          </a:xfrm>
          <a:prstGeom prst="rect">
            <a:avLst/>
          </a:prstGeom>
        </p:spPr>
        <p:txBody>
          <a:bodyPr/>
          <a:lstStyle/>
          <a:p>
            <a:pPr marL="740664" marR="0" lvl="1" indent="-285750" algn="l" defTabSz="914400" rtl="0" eaLnBrk="1" fontAlgn="auto" latinLnBrk="0" hangingPunct="1">
              <a:lnSpc>
                <a:spcPct val="100000"/>
              </a:lnSpc>
              <a:spcBef>
                <a:spcPct val="20000"/>
              </a:spcBef>
              <a:spcAft>
                <a:spcPts val="0"/>
              </a:spcAft>
              <a:buClr>
                <a:schemeClr val="accent2"/>
              </a:buClr>
              <a:buSzPct val="90000"/>
              <a:buFont typeface="Wingdings" pitchFamily="2" charset="2"/>
              <a:buChar char="§"/>
              <a:tabLst/>
              <a:defRPr/>
            </a:pPr>
            <a:r>
              <a:rPr lang="fr-FR" sz="2800" i="1" dirty="0" smtClean="0">
                <a:latin typeface="Cambria" pitchFamily="18" charset="0"/>
              </a:rPr>
              <a:t>La</a:t>
            </a:r>
            <a:r>
              <a:rPr kumimoji="0" lang="fr-FR" sz="2800" b="0" i="1" u="none" strike="noStrike" kern="1200" cap="none" spc="0" normalizeH="0" baseline="0" noProof="0" dirty="0" smtClean="0">
                <a:ln>
                  <a:noFill/>
                </a:ln>
                <a:solidFill>
                  <a:schemeClr val="tx1"/>
                </a:solidFill>
                <a:effectLst/>
                <a:uLnTx/>
                <a:uFillTx/>
                <a:latin typeface="Cambria" pitchFamily="18" charset="0"/>
                <a:ea typeface="+mn-ea"/>
                <a:cs typeface="+mn-cs"/>
              </a:rPr>
              <a:t> pression hydrostatique capillaire glomérulaire, </a:t>
            </a:r>
          </a:p>
          <a:p>
            <a:pPr marL="740664" marR="0" lvl="1" indent="-285750" algn="l" defTabSz="914400" rtl="0" eaLnBrk="1" fontAlgn="auto" latinLnBrk="0" hangingPunct="1">
              <a:lnSpc>
                <a:spcPct val="100000"/>
              </a:lnSpc>
              <a:spcBef>
                <a:spcPct val="20000"/>
              </a:spcBef>
              <a:spcAft>
                <a:spcPts val="0"/>
              </a:spcAft>
              <a:buClr>
                <a:schemeClr val="accent2"/>
              </a:buClr>
              <a:buSzPct val="90000"/>
              <a:buFont typeface="Wingdings" pitchFamily="2" charset="2"/>
              <a:buChar char="§"/>
              <a:tabLst/>
              <a:defRPr/>
            </a:pPr>
            <a:r>
              <a:rPr lang="fr-FR" sz="2800" i="1" dirty="0">
                <a:latin typeface="Cambria" pitchFamily="18" charset="0"/>
              </a:rPr>
              <a:t>L</a:t>
            </a:r>
            <a:r>
              <a:rPr kumimoji="0" lang="fr-FR" sz="2800" b="0" i="1" u="none" strike="noStrike" kern="1200" cap="none" spc="0" normalizeH="0" baseline="0" noProof="0" dirty="0" smtClean="0">
                <a:ln>
                  <a:noFill/>
                </a:ln>
                <a:solidFill>
                  <a:schemeClr val="tx1"/>
                </a:solidFill>
                <a:effectLst/>
                <a:uLnTx/>
                <a:uFillTx/>
                <a:latin typeface="Cambria" pitchFamily="18" charset="0"/>
                <a:ea typeface="+mn-ea"/>
                <a:cs typeface="+mn-cs"/>
              </a:rPr>
              <a:t>a pression nette de filtration </a:t>
            </a:r>
          </a:p>
          <a:p>
            <a:pPr marL="740664" marR="0" lvl="1" indent="-285750" algn="l" defTabSz="914400" rtl="0" eaLnBrk="1" fontAlgn="auto" latinLnBrk="0" hangingPunct="1">
              <a:lnSpc>
                <a:spcPct val="100000"/>
              </a:lnSpc>
              <a:spcBef>
                <a:spcPct val="20000"/>
              </a:spcBef>
              <a:spcAft>
                <a:spcPts val="0"/>
              </a:spcAft>
              <a:buClr>
                <a:schemeClr val="accent2"/>
              </a:buClr>
              <a:buSzPct val="90000"/>
              <a:buFont typeface="Wingdings" pitchFamily="2" charset="2"/>
              <a:buChar char="§"/>
              <a:tabLst/>
              <a:defRPr/>
            </a:pPr>
            <a:r>
              <a:rPr lang="fr-FR" sz="2800" i="1" dirty="0">
                <a:latin typeface="Cambria" pitchFamily="18" charset="0"/>
              </a:rPr>
              <a:t>L</a:t>
            </a:r>
            <a:r>
              <a:rPr kumimoji="0" lang="fr-FR" sz="2800" b="0" i="1" u="none" strike="noStrike" kern="1200" cap="none" spc="0" normalizeH="0" baseline="0" noProof="0" dirty="0" smtClean="0">
                <a:ln>
                  <a:noFill/>
                </a:ln>
                <a:solidFill>
                  <a:schemeClr val="tx1"/>
                </a:solidFill>
                <a:effectLst/>
                <a:uLnTx/>
                <a:uFillTx/>
                <a:latin typeface="Cambria" pitchFamily="18" charset="0"/>
                <a:ea typeface="+mn-ea"/>
                <a:cs typeface="+mn-cs"/>
              </a:rPr>
              <a:t>a filtration glomérulaire. </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endParaRPr kumimoji="0" lang="fr-FR" sz="3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142908" y="1285860"/>
            <a:ext cx="8858248" cy="1285884"/>
          </a:xfrm>
        </p:spPr>
        <p:txBody>
          <a:bodyPr>
            <a:normAutofit/>
          </a:bodyPr>
          <a:lstStyle/>
          <a:p>
            <a:pPr marL="411480" lvl="1" indent="-342900" algn="ctr">
              <a:spcBef>
                <a:spcPts val="700"/>
              </a:spcBef>
              <a:buClr>
                <a:schemeClr val="tx2"/>
              </a:buClr>
              <a:buSzPct val="95000"/>
              <a:buNone/>
            </a:pPr>
            <a:r>
              <a:rPr lang="fr-FR" sz="3500" b="1" i="1" dirty="0" smtClean="0">
                <a:solidFill>
                  <a:schemeClr val="tx2">
                    <a:lumMod val="75000"/>
                  </a:schemeClr>
                </a:solidFill>
                <a:latin typeface="Cambria" pitchFamily="18" charset="0"/>
              </a:rPr>
              <a:t>	</a:t>
            </a:r>
            <a:r>
              <a:rPr lang="fr-FR" sz="2800" b="1" i="1" dirty="0" smtClean="0">
                <a:solidFill>
                  <a:schemeClr val="tx2">
                    <a:lumMod val="75000"/>
                  </a:schemeClr>
                </a:solidFill>
                <a:latin typeface="Cambria" pitchFamily="18" charset="0"/>
              </a:rPr>
              <a:t>RÉSISTANCES PRÉGLOMÉRULAIRE ET POSTGLOMÉRULAIRE</a:t>
            </a:r>
          </a:p>
          <a:p>
            <a:endParaRPr lang="fr-FR" sz="2600" i="1" dirty="0" smtClean="0">
              <a:latin typeface="Cambria" pitchFamily="18" charset="0"/>
            </a:endParaRPr>
          </a:p>
          <a:p>
            <a:endParaRPr lang="fr-FR" dirty="0"/>
          </a:p>
        </p:txBody>
      </p:sp>
      <p:sp>
        <p:nvSpPr>
          <p:cNvPr id="4" name="ZoneTexte 3"/>
          <p:cNvSpPr txBox="1"/>
          <p:nvPr/>
        </p:nvSpPr>
        <p:spPr>
          <a:xfrm>
            <a:off x="357158" y="3000372"/>
            <a:ext cx="3643338" cy="2954655"/>
          </a:xfrm>
          <a:prstGeom prst="rect">
            <a:avLst/>
          </a:prstGeom>
          <a:noFill/>
        </p:spPr>
        <p:txBody>
          <a:bodyPr wrap="square" rtlCol="0">
            <a:spAutoFit/>
          </a:bodyPr>
          <a:lstStyle/>
          <a:p>
            <a:r>
              <a:rPr lang="fr-FR" sz="2800" i="1" dirty="0" smtClean="0">
                <a:latin typeface="Cambria" pitchFamily="18" charset="0"/>
              </a:rPr>
              <a:t>La vasodilatation des artérioles afférentes et la vasoconstriction des artérioles efférentes augmentent les trois paramètres.</a:t>
            </a:r>
          </a:p>
          <a:p>
            <a:endParaRPr lang="fr-FR" dirty="0"/>
          </a:p>
        </p:txBody>
      </p:sp>
      <p:pic>
        <p:nvPicPr>
          <p:cNvPr id="3075" name="Picture 3" descr="C:\Users\Toshiba\Desktop\images (2).jpg"/>
          <p:cNvPicPr>
            <a:picLocks noChangeAspect="1" noChangeArrowheads="1"/>
          </p:cNvPicPr>
          <p:nvPr/>
        </p:nvPicPr>
        <p:blipFill>
          <a:blip r:embed="rId2"/>
          <a:srcRect/>
          <a:stretch>
            <a:fillRect/>
          </a:stretch>
        </p:blipFill>
        <p:spPr bwMode="auto">
          <a:xfrm>
            <a:off x="4357686" y="2857496"/>
            <a:ext cx="4076720" cy="3535413"/>
          </a:xfrm>
          <a:prstGeom prst="rect">
            <a:avLst/>
          </a:prstGeom>
          <a:noFill/>
        </p:spPr>
      </p:pic>
      <p:sp>
        <p:nvSpPr>
          <p:cNvPr id="7" name="Titre 3"/>
          <p:cNvSpPr txBox="1">
            <a:spLocks/>
          </p:cNvSpPr>
          <p:nvPr/>
        </p:nvSpPr>
        <p:spPr>
          <a:xfrm>
            <a:off x="457200" y="512064"/>
            <a:ext cx="8229600" cy="914400"/>
          </a:xfrm>
          <a:prstGeom prst="rect">
            <a:avLst/>
          </a:prstGeom>
        </p:spPr>
        <p:txBody>
          <a:bodyP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16000" b="1" i="1" u="none" strike="noStrike" kern="1200" cap="none" spc="-100" normalizeH="0" baseline="0" noProof="0" dirty="0" smtClean="0">
                <a:ln>
                  <a:noFill/>
                </a:ln>
                <a:solidFill>
                  <a:schemeClr val="tx2">
                    <a:satMod val="200000"/>
                  </a:schemeClr>
                </a:solidFill>
                <a:effectLst/>
                <a:uLnTx/>
                <a:uFillTx/>
                <a:latin typeface="Cambria" pitchFamily="18" charset="0"/>
                <a:ea typeface="+mj-ea"/>
                <a:cs typeface="+mj-cs"/>
              </a:rPr>
              <a:t>RÉGULATION du DFG</a:t>
            </a:r>
            <a:r>
              <a:rPr kumimoji="0" lang="fr-CA" sz="4000" b="1" i="0" u="none" strike="noStrike" kern="1200" cap="none" spc="-100" normalizeH="0" baseline="0" noProof="0" dirty="0" smtClean="0">
                <a:ln>
                  <a:noFill/>
                </a:ln>
                <a:solidFill>
                  <a:schemeClr val="tx2">
                    <a:satMod val="200000"/>
                  </a:schemeClr>
                </a:solidFill>
                <a:effectLst/>
                <a:uLnTx/>
                <a:uFillTx/>
                <a:latin typeface="+mj-lt"/>
                <a:ea typeface="+mj-ea"/>
                <a:cs typeface="+mj-cs"/>
              </a:rPr>
              <a:t> </a:t>
            </a:r>
            <a:r>
              <a:rPr kumimoji="0" lang="fr-FR" sz="4000" b="0" i="0" u="none" strike="noStrike" kern="1200" cap="none" spc="-100" normalizeH="0" baseline="0" noProof="0" dirty="0" smtClean="0">
                <a:ln>
                  <a:noFill/>
                </a:ln>
                <a:solidFill>
                  <a:schemeClr val="tx2">
                    <a:satMod val="200000"/>
                  </a:schemeClr>
                </a:solidFill>
                <a:effectLst/>
                <a:uLnTx/>
                <a:uFillTx/>
                <a:latin typeface="+mj-lt"/>
                <a:ea typeface="+mj-ea"/>
                <a:cs typeface="+mj-cs"/>
              </a:rPr>
              <a:t/>
            </a:r>
            <a:br>
              <a:rPr kumimoji="0" lang="fr-FR" sz="4000" b="0" i="0" u="none" strike="noStrike" kern="1200" cap="none" spc="-100" normalizeH="0" baseline="0" noProof="0" dirty="0" smtClean="0">
                <a:ln>
                  <a:noFill/>
                </a:ln>
                <a:solidFill>
                  <a:schemeClr val="tx2">
                    <a:satMod val="200000"/>
                  </a:schemeClr>
                </a:solidFill>
                <a:effectLst/>
                <a:uLnTx/>
                <a:uFillTx/>
                <a:latin typeface="+mj-lt"/>
                <a:ea typeface="+mj-ea"/>
                <a:cs typeface="+mj-cs"/>
              </a:rPr>
            </a:br>
            <a:r>
              <a:rPr kumimoji="0" lang="fr-FR" sz="4000" b="0" i="0" u="none" strike="noStrike" kern="1200" cap="none" spc="-100" normalizeH="0" baseline="0" noProof="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rPr>
              <a:t/>
            </a:r>
            <a:br>
              <a:rPr kumimoji="0" lang="fr-FR" sz="4000" b="0" i="0" u="none" strike="noStrike" kern="1200" cap="none" spc="-100" normalizeH="0" baseline="0" noProof="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rPr>
            </a:br>
            <a:r>
              <a:rPr kumimoji="0" lang="fr-FR" sz="4000" b="0" i="0" u="none" strike="noStrike" kern="1200" cap="none" spc="-100" normalizeH="0" baseline="0" noProof="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rPr>
              <a:t/>
            </a:r>
            <a:br>
              <a:rPr kumimoji="0" lang="fr-FR" sz="4000" b="0" i="0" u="none" strike="noStrike" kern="1200" cap="none" spc="-100" normalizeH="0" baseline="0" noProof="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rPr>
            </a:br>
            <a:endParaRPr kumimoji="0" lang="fr-FR" sz="4000" b="0" i="0" u="none" strike="noStrike" kern="1200" cap="none" spc="-100" normalizeH="0" baseline="0" noProof="0" dirty="0">
              <a:ln>
                <a:noFill/>
              </a:ln>
              <a:solidFill>
                <a:schemeClr val="tx2">
                  <a:satMod val="20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idx="4294967295"/>
          </p:nvPr>
        </p:nvSpPr>
        <p:spPr>
          <a:xfrm>
            <a:off x="642910" y="285728"/>
            <a:ext cx="7772400" cy="914400"/>
          </a:xfrm>
        </p:spPr>
        <p:txBody>
          <a:bodyPr>
            <a:normAutofit fontScale="90000"/>
          </a:bodyPr>
          <a:lstStyle/>
          <a:p>
            <a:pPr algn="ctr"/>
            <a:r>
              <a:rPr lang="fr-CA" b="1" i="1" dirty="0" smtClean="0">
                <a:latin typeface="Cambria" pitchFamily="18" charset="0"/>
              </a:rPr>
              <a:t>RÉGULATION du DFG</a:t>
            </a:r>
            <a:r>
              <a:rPr lang="fr-CA" b="1" dirty="0" smtClean="0"/>
              <a:t> </a:t>
            </a:r>
            <a:r>
              <a:rPr lang="fr-FR" dirty="0" smtClean="0"/>
              <a:t/>
            </a:r>
            <a:br>
              <a:rPr lang="fr-FR" dirty="0" smtClean="0"/>
            </a:br>
            <a:r>
              <a:rPr lang="fr-FR" cap="none"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rPr>
              <a:t/>
            </a:r>
            <a:br>
              <a:rPr lang="fr-FR" cap="none"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rPr>
            </a:br>
            <a:r>
              <a:rPr lang="fr-FR" cap="none"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rPr>
              <a:t/>
            </a:r>
            <a:br>
              <a:rPr lang="fr-FR" cap="none"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rPr>
            </a:br>
            <a:endParaRPr lang="fr-FR" dirty="0"/>
          </a:p>
        </p:txBody>
      </p:sp>
      <p:sp>
        <p:nvSpPr>
          <p:cNvPr id="3" name="Espace réservé du contenu 2"/>
          <p:cNvSpPr>
            <a:spLocks noGrp="1"/>
          </p:cNvSpPr>
          <p:nvPr>
            <p:ph idx="4294967295"/>
          </p:nvPr>
        </p:nvSpPr>
        <p:spPr>
          <a:xfrm>
            <a:off x="214282" y="1142984"/>
            <a:ext cx="8715436" cy="5213366"/>
          </a:xfrm>
        </p:spPr>
        <p:txBody>
          <a:bodyPr>
            <a:normAutofit/>
          </a:bodyPr>
          <a:lstStyle/>
          <a:p>
            <a:r>
              <a:rPr lang="fr-FR" sz="2800" i="1" dirty="0" smtClean="0">
                <a:latin typeface="Cambria" pitchFamily="18" charset="0"/>
              </a:rPr>
              <a:t>Deux niveaux de régulation:</a:t>
            </a:r>
          </a:p>
          <a:p>
            <a:pPr lvl="0"/>
            <a:endParaRPr lang="fr-FR" sz="2800" i="1" dirty="0" smtClean="0">
              <a:latin typeface="Cambria" pitchFamily="18" charset="0"/>
            </a:endParaRPr>
          </a:p>
          <a:p>
            <a:pPr lvl="0"/>
            <a:r>
              <a:rPr lang="fr-FR" sz="2800" i="1" dirty="0" smtClean="0">
                <a:solidFill>
                  <a:schemeClr val="tx2">
                    <a:lumMod val="75000"/>
                  </a:schemeClr>
                </a:solidFill>
                <a:latin typeface="Cambria" pitchFamily="18" charset="0"/>
              </a:rPr>
              <a:t>Régulation intrinsèque:</a:t>
            </a:r>
            <a:r>
              <a:rPr lang="fr-FR" sz="2800" b="1" dirty="0" smtClean="0"/>
              <a:t> </a:t>
            </a:r>
            <a:r>
              <a:rPr lang="fr-FR" sz="2800" i="1" dirty="0" smtClean="0">
                <a:solidFill>
                  <a:schemeClr val="tx2">
                    <a:lumMod val="75000"/>
                  </a:schemeClr>
                </a:solidFill>
                <a:latin typeface="Cambria" pitchFamily="18" charset="0"/>
              </a:rPr>
              <a:t>autorégulation rénale</a:t>
            </a:r>
          </a:p>
          <a:p>
            <a:pPr lvl="1"/>
            <a:r>
              <a:rPr lang="fr-FR" sz="2800" i="1" dirty="0" smtClean="0">
                <a:latin typeface="Cambria" pitchFamily="18" charset="0"/>
              </a:rPr>
              <a:t>Mécanisme myogène  vasculaire</a:t>
            </a:r>
          </a:p>
          <a:p>
            <a:pPr lvl="1"/>
            <a:r>
              <a:rPr lang="fr-FR" sz="2800" i="1" dirty="0" smtClean="0">
                <a:latin typeface="Cambria" pitchFamily="18" charset="0"/>
              </a:rPr>
              <a:t>Rétrocontrôle </a:t>
            </a:r>
            <a:r>
              <a:rPr lang="fr-FR" sz="2800" i="1" dirty="0" err="1" smtClean="0">
                <a:latin typeface="Cambria" pitchFamily="18" charset="0"/>
              </a:rPr>
              <a:t>tubulo</a:t>
            </a:r>
            <a:r>
              <a:rPr lang="fr-FR" sz="2800" i="1" dirty="0" smtClean="0">
                <a:latin typeface="Cambria" pitchFamily="18" charset="0"/>
              </a:rPr>
              <a:t>-glomérulaire</a:t>
            </a:r>
          </a:p>
          <a:p>
            <a:pPr lvl="0"/>
            <a:r>
              <a:rPr lang="fr-FR" sz="2800" i="1" dirty="0" smtClean="0">
                <a:solidFill>
                  <a:schemeClr val="tx2">
                    <a:lumMod val="75000"/>
                  </a:schemeClr>
                </a:solidFill>
                <a:latin typeface="Cambria" pitchFamily="18" charset="0"/>
              </a:rPr>
              <a:t>Régulation extrinsèque :</a:t>
            </a:r>
            <a:endParaRPr lang="fr-CA" sz="2800" i="1" dirty="0" smtClean="0">
              <a:solidFill>
                <a:schemeClr val="tx2">
                  <a:lumMod val="75000"/>
                </a:schemeClr>
              </a:solidFill>
              <a:latin typeface="Cambria" pitchFamily="18" charset="0"/>
              <a:cs typeface="Calibri" pitchFamily="34" charset="0"/>
            </a:endParaRPr>
          </a:p>
          <a:p>
            <a:pPr lvl="1"/>
            <a:r>
              <a:rPr lang="fr-CA" sz="2800" i="1" dirty="0" smtClean="0">
                <a:solidFill>
                  <a:schemeClr val="tx1"/>
                </a:solidFill>
                <a:latin typeface="Cambria" pitchFamily="18" charset="0"/>
                <a:cs typeface="Calibri" pitchFamily="34" charset="0"/>
              </a:rPr>
              <a:t>Régulation hormonale: </a:t>
            </a:r>
            <a:r>
              <a:rPr lang="fr-CA" sz="2800" i="1" dirty="0" smtClean="0">
                <a:latin typeface="Cambria" pitchFamily="18" charset="0"/>
              </a:rPr>
              <a:t>système Rénine-Angiotensine-Aldostérone </a:t>
            </a:r>
            <a:r>
              <a:rPr lang="fr-CA" sz="2800" b="1" i="1" dirty="0" smtClean="0">
                <a:latin typeface="Cambria" pitchFamily="18" charset="0"/>
              </a:rPr>
              <a:t>SRAA</a:t>
            </a:r>
            <a:endParaRPr lang="fr-CA" sz="2800" b="1" i="1" dirty="0" smtClean="0">
              <a:solidFill>
                <a:schemeClr val="tx1"/>
              </a:solidFill>
              <a:latin typeface="Cambria" pitchFamily="18" charset="0"/>
              <a:cs typeface="Calibri" pitchFamily="34" charset="0"/>
            </a:endParaRPr>
          </a:p>
          <a:p>
            <a:pPr lvl="1"/>
            <a:r>
              <a:rPr lang="fr-CA" sz="2800" i="1" dirty="0" smtClean="0">
                <a:solidFill>
                  <a:schemeClr val="tx1"/>
                </a:solidFill>
                <a:latin typeface="Cambria" pitchFamily="18" charset="0"/>
                <a:cs typeface="Calibri" pitchFamily="34" charset="0"/>
              </a:rPr>
              <a:t>Contrôle nerveux du DFG</a:t>
            </a:r>
          </a:p>
          <a:p>
            <a:pPr>
              <a:buNone/>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5" presetClass="entr" presetSubtype="5"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heckerboard(down)">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285720" y="1214422"/>
            <a:ext cx="8501122" cy="5429288"/>
          </a:xfrm>
        </p:spPr>
        <p:txBody>
          <a:bodyPr>
            <a:normAutofit/>
          </a:bodyPr>
          <a:lstStyle/>
          <a:p>
            <a:pPr marL="411480" lvl="1" indent="-342900" algn="ctr">
              <a:spcBef>
                <a:spcPts val="700"/>
              </a:spcBef>
              <a:buClr>
                <a:schemeClr val="tx2"/>
              </a:buClr>
              <a:buSzPct val="95000"/>
              <a:buNone/>
            </a:pPr>
            <a:r>
              <a:rPr lang="fr-FR" sz="3500" b="1" i="1" dirty="0" smtClean="0">
                <a:solidFill>
                  <a:schemeClr val="tx2">
                    <a:lumMod val="75000"/>
                  </a:schemeClr>
                </a:solidFill>
                <a:latin typeface="Cambria" pitchFamily="18" charset="0"/>
              </a:rPr>
              <a:t>AUTORÉGULATION RENALE</a:t>
            </a:r>
          </a:p>
          <a:p>
            <a:pPr marL="411480" lvl="1" indent="-342900">
              <a:spcBef>
                <a:spcPts val="700"/>
              </a:spcBef>
              <a:buClr>
                <a:schemeClr val="tx2"/>
              </a:buClr>
              <a:buSzPct val="95000"/>
              <a:buFont typeface="Wingdings"/>
              <a:buChar char=""/>
            </a:pPr>
            <a:r>
              <a:rPr lang="fr-FR" sz="2800" i="1" dirty="0" smtClean="0">
                <a:latin typeface="Cambria" pitchFamily="18" charset="0"/>
              </a:rPr>
              <a:t>Est possible grâce à des mécanismes intrinsèques par lesquels le rein ajuste en permanence le DFG pour le maintenir constant à 125ml/min malgré les variations de la pression artérielle.</a:t>
            </a:r>
          </a:p>
          <a:p>
            <a:r>
              <a:rPr lang="fr-FR" sz="2800" i="1" dirty="0" smtClean="0">
                <a:latin typeface="Cambria" pitchFamily="18" charset="0"/>
              </a:rPr>
              <a:t>Pas de variation du DSR et du DFG pour des variations de pression artérielle moyenne entre 80 et 180 </a:t>
            </a:r>
            <a:r>
              <a:rPr lang="fr-FR" sz="2800" i="1" dirty="0" err="1" smtClean="0">
                <a:latin typeface="Cambria" pitchFamily="18" charset="0"/>
              </a:rPr>
              <a:t>mmHg</a:t>
            </a:r>
            <a:endParaRPr lang="fr-FR" sz="2800" i="1" dirty="0" smtClean="0">
              <a:latin typeface="Cambria" pitchFamily="18" charset="0"/>
            </a:endParaRPr>
          </a:p>
          <a:p>
            <a:pPr marL="411480" lvl="1" indent="-342900">
              <a:spcBef>
                <a:spcPts val="700"/>
              </a:spcBef>
              <a:buClr>
                <a:schemeClr val="tx2"/>
              </a:buClr>
              <a:buSzPct val="95000"/>
              <a:buFont typeface="Wingdings"/>
              <a:buChar char=""/>
            </a:pPr>
            <a:r>
              <a:rPr lang="fr-FR" sz="2800" i="1" dirty="0" smtClean="0">
                <a:latin typeface="Cambria" pitchFamily="18" charset="0"/>
              </a:rPr>
              <a:t>Ces mécanismes sont:</a:t>
            </a:r>
          </a:p>
          <a:p>
            <a:pPr marL="667512" lvl="2" indent="-342900">
              <a:spcBef>
                <a:spcPts val="700"/>
              </a:spcBef>
              <a:buClr>
                <a:schemeClr val="tx2"/>
              </a:buClr>
              <a:buSzPct val="95000"/>
              <a:buFont typeface="Wingdings"/>
              <a:buChar char=""/>
            </a:pPr>
            <a:r>
              <a:rPr lang="fr-FR" sz="2800" b="1" i="1" dirty="0" smtClean="0">
                <a:solidFill>
                  <a:schemeClr val="accent2">
                    <a:lumMod val="60000"/>
                    <a:lumOff val="40000"/>
                  </a:schemeClr>
                </a:solidFill>
                <a:latin typeface="Cambria" pitchFamily="18" charset="0"/>
              </a:rPr>
              <a:t>Mécanisme myogène  vasculaire</a:t>
            </a:r>
          </a:p>
          <a:p>
            <a:pPr marL="667512" lvl="2" indent="-342900">
              <a:spcBef>
                <a:spcPts val="700"/>
              </a:spcBef>
              <a:buClr>
                <a:schemeClr val="tx2"/>
              </a:buClr>
              <a:buSzPct val="95000"/>
              <a:buFont typeface="Wingdings"/>
              <a:buChar char=""/>
            </a:pPr>
            <a:r>
              <a:rPr lang="fr-FR" sz="2800" b="1" i="1" dirty="0" smtClean="0">
                <a:solidFill>
                  <a:schemeClr val="accent2">
                    <a:lumMod val="60000"/>
                    <a:lumOff val="40000"/>
                  </a:schemeClr>
                </a:solidFill>
                <a:latin typeface="Cambria" pitchFamily="18" charset="0"/>
              </a:rPr>
              <a:t>Rétrocontrôle </a:t>
            </a:r>
            <a:r>
              <a:rPr lang="fr-FR" sz="2800" b="1" i="1" dirty="0" err="1" smtClean="0">
                <a:solidFill>
                  <a:schemeClr val="accent2">
                    <a:lumMod val="60000"/>
                    <a:lumOff val="40000"/>
                  </a:schemeClr>
                </a:solidFill>
                <a:latin typeface="Cambria" pitchFamily="18" charset="0"/>
              </a:rPr>
              <a:t>tubulo</a:t>
            </a:r>
            <a:r>
              <a:rPr lang="fr-FR" sz="2800" b="1" i="1" dirty="0" smtClean="0">
                <a:solidFill>
                  <a:schemeClr val="accent2">
                    <a:lumMod val="60000"/>
                    <a:lumOff val="40000"/>
                  </a:schemeClr>
                </a:solidFill>
                <a:latin typeface="Cambria" pitchFamily="18" charset="0"/>
              </a:rPr>
              <a:t>-glomérulaire</a:t>
            </a:r>
          </a:p>
          <a:p>
            <a:pPr marL="411480" lvl="1" indent="-342900">
              <a:spcBef>
                <a:spcPts val="700"/>
              </a:spcBef>
              <a:buClr>
                <a:schemeClr val="tx2"/>
              </a:buClr>
              <a:buSzPct val="95000"/>
              <a:buFont typeface="Wingdings"/>
              <a:buChar char=""/>
            </a:pPr>
            <a:endParaRPr lang="fr-FR" sz="3200" i="1" dirty="0" smtClean="0">
              <a:latin typeface="Cambria" pitchFamily="18" charset="0"/>
            </a:endParaRPr>
          </a:p>
          <a:p>
            <a:pPr marL="411480" lvl="1" indent="-342900">
              <a:spcBef>
                <a:spcPts val="700"/>
              </a:spcBef>
              <a:buClr>
                <a:schemeClr val="tx2"/>
              </a:buClr>
              <a:buSzPct val="95000"/>
              <a:buFont typeface="Wingdings"/>
              <a:buChar char=""/>
            </a:pPr>
            <a:endParaRPr lang="fr-FR" sz="3200" b="1" i="1" dirty="0" smtClean="0">
              <a:solidFill>
                <a:schemeClr val="tx2">
                  <a:lumMod val="75000"/>
                </a:schemeClr>
              </a:solidFill>
              <a:latin typeface="Cambria" pitchFamily="18" charset="0"/>
            </a:endParaRPr>
          </a:p>
          <a:p>
            <a:endParaRPr lang="fr-FR" dirty="0"/>
          </a:p>
        </p:txBody>
      </p:sp>
      <p:sp>
        <p:nvSpPr>
          <p:cNvPr id="4" name="Titre 1"/>
          <p:cNvSpPr>
            <a:spLocks noGrp="1"/>
          </p:cNvSpPr>
          <p:nvPr>
            <p:ph type="title" idx="4294967295"/>
          </p:nvPr>
        </p:nvSpPr>
        <p:spPr>
          <a:xfrm>
            <a:off x="714348" y="214290"/>
            <a:ext cx="7772400" cy="914400"/>
          </a:xfrm>
        </p:spPr>
        <p:txBody>
          <a:bodyPr/>
          <a:lstStyle/>
          <a:p>
            <a:pPr algn="ctr"/>
            <a:r>
              <a:rPr lang="fr-CA" b="1" i="1" dirty="0" smtClean="0">
                <a:latin typeface="Cambria" pitchFamily="18" charset="0"/>
              </a:rPr>
              <a:t>RÉGULATION DU DFG</a:t>
            </a:r>
            <a:endParaRPr lang="fr-FR"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857224" y="285728"/>
            <a:ext cx="7772400" cy="914400"/>
          </a:xfrm>
        </p:spPr>
        <p:txBody>
          <a:bodyPr/>
          <a:lstStyle/>
          <a:p>
            <a:pPr algn="ctr"/>
            <a:r>
              <a:rPr lang="fr-FR" b="1" i="1" dirty="0" smtClean="0">
                <a:latin typeface="Cambria" pitchFamily="18" charset="0"/>
              </a:rPr>
              <a:t>RÉGULATION INTRINSÈQUE</a:t>
            </a:r>
            <a:endParaRPr lang="fr-FR" i="1" dirty="0"/>
          </a:p>
        </p:txBody>
      </p:sp>
      <p:sp>
        <p:nvSpPr>
          <p:cNvPr id="3" name="Espace réservé du contenu 2"/>
          <p:cNvSpPr>
            <a:spLocks noGrp="1"/>
          </p:cNvSpPr>
          <p:nvPr>
            <p:ph idx="4294967295"/>
          </p:nvPr>
        </p:nvSpPr>
        <p:spPr>
          <a:xfrm>
            <a:off x="214282" y="1071546"/>
            <a:ext cx="8786842" cy="5500726"/>
          </a:xfrm>
        </p:spPr>
        <p:txBody>
          <a:bodyPr>
            <a:normAutofit/>
          </a:bodyPr>
          <a:lstStyle/>
          <a:p>
            <a:pPr marL="411480" lvl="1" indent="-342900">
              <a:spcBef>
                <a:spcPts val="700"/>
              </a:spcBef>
              <a:buClr>
                <a:schemeClr val="tx2"/>
              </a:buClr>
              <a:buSzPct val="95000"/>
              <a:buNone/>
            </a:pPr>
            <a:r>
              <a:rPr lang="fr-FR" sz="3200" b="1" i="1" dirty="0" smtClean="0">
                <a:solidFill>
                  <a:schemeClr val="tx2">
                    <a:lumMod val="75000"/>
                  </a:schemeClr>
                </a:solidFill>
                <a:latin typeface="Cambria" pitchFamily="18" charset="0"/>
              </a:rPr>
              <a:t>		1.MÉCANISME MYOGÈNE  VASCULAIRE</a:t>
            </a:r>
          </a:p>
          <a:p>
            <a:pPr marL="411480" lvl="1" indent="-342900">
              <a:spcBef>
                <a:spcPts val="700"/>
              </a:spcBef>
              <a:buClr>
                <a:schemeClr val="tx2"/>
              </a:buClr>
              <a:buSzPct val="95000"/>
              <a:buNone/>
            </a:pPr>
            <a:endParaRPr lang="fr-FR" sz="3200" b="1" i="1" dirty="0" smtClean="0">
              <a:solidFill>
                <a:schemeClr val="tx2">
                  <a:lumMod val="75000"/>
                </a:schemeClr>
              </a:solidFill>
              <a:latin typeface="Cambria" pitchFamily="18" charset="0"/>
            </a:endParaRPr>
          </a:p>
          <a:p>
            <a:pPr marL="411480" lvl="1" indent="-342900">
              <a:spcBef>
                <a:spcPts val="700"/>
              </a:spcBef>
              <a:buClr>
                <a:schemeClr val="tx2"/>
              </a:buClr>
              <a:buSzPct val="95000"/>
              <a:buFont typeface="Wingdings" pitchFamily="2" charset="2"/>
              <a:buChar char="§"/>
            </a:pPr>
            <a:r>
              <a:rPr lang="fr-FR" sz="2800" i="1" dirty="0" smtClean="0">
                <a:latin typeface="Cambria" pitchFamily="18" charset="0"/>
              </a:rPr>
              <a:t>Reflète la tendance du muscle lisse vasculaire à se contracter sous l’effet de l’étirement.</a:t>
            </a:r>
          </a:p>
          <a:p>
            <a:pPr marL="411480" lvl="1" indent="-342900">
              <a:spcBef>
                <a:spcPts val="700"/>
              </a:spcBef>
              <a:buClr>
                <a:schemeClr val="tx2"/>
              </a:buClr>
              <a:buSzPct val="95000"/>
              <a:buFont typeface="Wingdings" pitchFamily="2" charset="2"/>
              <a:buChar char="§"/>
            </a:pPr>
            <a:endParaRPr lang="fr-FR" sz="2800" b="1" i="1" dirty="0" smtClean="0">
              <a:solidFill>
                <a:schemeClr val="tx2">
                  <a:lumMod val="75000"/>
                </a:schemeClr>
              </a:solidFill>
              <a:latin typeface="Cambria" pitchFamily="18" charset="0"/>
            </a:endParaRPr>
          </a:p>
          <a:p>
            <a:pPr lvl="1">
              <a:buFont typeface="Wingdings" pitchFamily="2" charset="2"/>
              <a:buChar char="§"/>
            </a:pPr>
            <a:r>
              <a:rPr lang="fr-CA" sz="2800" i="1" dirty="0" smtClean="0">
                <a:latin typeface="Cambria" pitchFamily="18" charset="0"/>
                <a:cs typeface="Calibri" pitchFamily="34" charset="0"/>
              </a:rPr>
              <a:t>PA augmente</a:t>
            </a:r>
            <a:r>
              <a:rPr lang="fr-CA" sz="2800" i="1" dirty="0" smtClean="0">
                <a:latin typeface="Cambria" pitchFamily="18" charset="0"/>
                <a:cs typeface="Calibri" pitchFamily="34" charset="0"/>
                <a:sym typeface="Wingdings"/>
              </a:rPr>
              <a:t></a:t>
            </a:r>
            <a:r>
              <a:rPr lang="fr-CA" sz="2800" i="1" dirty="0" smtClean="0">
                <a:latin typeface="Cambria" pitchFamily="18" charset="0"/>
                <a:cs typeface="Calibri" pitchFamily="34" charset="0"/>
              </a:rPr>
              <a:t> </a:t>
            </a:r>
            <a:r>
              <a:rPr lang="fr-FR" sz="2800" i="1" dirty="0" smtClean="0">
                <a:latin typeface="Cambria" pitchFamily="18" charset="0"/>
              </a:rPr>
              <a:t>L’étirement de la paroi vasculaire</a:t>
            </a:r>
            <a:r>
              <a:rPr lang="fr-CA" sz="2800" i="1" dirty="0" smtClean="0">
                <a:latin typeface="Cambria" pitchFamily="18" charset="0"/>
                <a:cs typeface="Calibri" pitchFamily="34" charset="0"/>
                <a:sym typeface="Wingdings"/>
              </a:rPr>
              <a:t></a:t>
            </a:r>
            <a:r>
              <a:rPr lang="fr-FR" sz="2800" dirty="0" smtClean="0">
                <a:latin typeface="Cambria" pitchFamily="18" charset="0"/>
              </a:rPr>
              <a:t> </a:t>
            </a:r>
            <a:r>
              <a:rPr lang="fr-CA" sz="2800" i="1" dirty="0" smtClean="0">
                <a:latin typeface="Cambria" pitchFamily="18" charset="0"/>
                <a:cs typeface="Calibri" pitchFamily="34" charset="0"/>
              </a:rPr>
              <a:t>vasoconstriction artériolaire</a:t>
            </a:r>
            <a:r>
              <a:rPr lang="fr-CA" sz="2800" i="1" dirty="0" smtClean="0">
                <a:latin typeface="Cambria" pitchFamily="18" charset="0"/>
                <a:cs typeface="Calibri" pitchFamily="34" charset="0"/>
                <a:sym typeface="Wingdings"/>
              </a:rPr>
              <a:t> </a:t>
            </a:r>
            <a:r>
              <a:rPr lang="fr-CA" sz="2800" b="1" i="1" dirty="0" smtClean="0">
                <a:solidFill>
                  <a:schemeClr val="accent2">
                    <a:lumMod val="60000"/>
                    <a:lumOff val="40000"/>
                  </a:schemeClr>
                </a:solidFill>
                <a:latin typeface="Cambria" pitchFamily="18" charset="0"/>
                <a:cs typeface="Calibri" pitchFamily="34" charset="0"/>
              </a:rPr>
              <a:t>DFG diminue</a:t>
            </a:r>
            <a:r>
              <a:rPr lang="fr-CA" sz="2800" b="1" i="1" dirty="0" smtClean="0">
                <a:latin typeface="Cambria" pitchFamily="18" charset="0"/>
                <a:cs typeface="Calibri" pitchFamily="34" charset="0"/>
              </a:rPr>
              <a:t>.</a:t>
            </a:r>
          </a:p>
          <a:p>
            <a:pPr lvl="1">
              <a:buFont typeface="Wingdings" pitchFamily="2" charset="2"/>
              <a:buChar char="§"/>
            </a:pPr>
            <a:endParaRPr lang="fr-CA" sz="2800" b="1" i="1" dirty="0" smtClean="0">
              <a:latin typeface="Cambria" pitchFamily="18" charset="0"/>
              <a:cs typeface="Calibri" pitchFamily="34" charset="0"/>
            </a:endParaRPr>
          </a:p>
          <a:p>
            <a:pPr lvl="1">
              <a:buFont typeface="Wingdings" pitchFamily="2" charset="2"/>
              <a:buChar char="§"/>
            </a:pPr>
            <a:r>
              <a:rPr lang="fr-CA" sz="2800" i="1" dirty="0" smtClean="0">
                <a:latin typeface="Cambria" pitchFamily="18" charset="0"/>
                <a:cs typeface="Calibri" pitchFamily="34" charset="0"/>
              </a:rPr>
              <a:t>PA diminue </a:t>
            </a:r>
            <a:r>
              <a:rPr lang="fr-CA" sz="2800" i="1" dirty="0" smtClean="0">
                <a:latin typeface="Cambria" pitchFamily="18" charset="0"/>
                <a:cs typeface="Calibri" pitchFamily="34" charset="0"/>
                <a:sym typeface="Wingdings" pitchFamily="2" charset="2"/>
              </a:rPr>
              <a:t></a:t>
            </a:r>
            <a:r>
              <a:rPr lang="fr-CA" sz="2800" i="1" dirty="0" smtClean="0">
                <a:latin typeface="Cambria" pitchFamily="18" charset="0"/>
                <a:cs typeface="Calibri" pitchFamily="34" charset="0"/>
              </a:rPr>
              <a:t> pas d’étirement</a:t>
            </a:r>
            <a:r>
              <a:rPr lang="fr-CA" sz="2800" i="1" dirty="0" smtClean="0">
                <a:latin typeface="Cambria" pitchFamily="18" charset="0"/>
                <a:cs typeface="Calibri" pitchFamily="34" charset="0"/>
                <a:sym typeface="Wingdings"/>
              </a:rPr>
              <a:t> </a:t>
            </a:r>
            <a:r>
              <a:rPr lang="fr-CA" sz="2800" i="1" dirty="0" smtClean="0">
                <a:latin typeface="Cambria" pitchFamily="18" charset="0"/>
                <a:cs typeface="Calibri" pitchFamily="34" charset="0"/>
              </a:rPr>
              <a:t> vasodilatation</a:t>
            </a:r>
            <a:r>
              <a:rPr lang="fr-CA" sz="2800" i="1" dirty="0" smtClean="0">
                <a:latin typeface="Cambria" pitchFamily="18" charset="0"/>
                <a:cs typeface="Calibri" pitchFamily="34" charset="0"/>
                <a:sym typeface="Wingdings"/>
              </a:rPr>
              <a:t> </a:t>
            </a:r>
            <a:r>
              <a:rPr lang="fr-CA" sz="2800" i="1" dirty="0" smtClean="0">
                <a:latin typeface="Cambria" pitchFamily="18" charset="0"/>
                <a:cs typeface="Calibri" pitchFamily="34" charset="0"/>
                <a:sym typeface="Wingdings" pitchFamily="2" charset="2"/>
              </a:rPr>
              <a:t></a:t>
            </a:r>
            <a:r>
              <a:rPr lang="fr-CA" sz="2800" i="1" dirty="0" smtClean="0">
                <a:latin typeface="Cambria" pitchFamily="18" charset="0"/>
                <a:cs typeface="Calibri" pitchFamily="34" charset="0"/>
              </a:rPr>
              <a:t> </a:t>
            </a:r>
            <a:r>
              <a:rPr lang="fr-CA" sz="2800" b="1" i="1" dirty="0" smtClean="0">
                <a:solidFill>
                  <a:schemeClr val="accent2">
                    <a:lumMod val="60000"/>
                    <a:lumOff val="40000"/>
                  </a:schemeClr>
                </a:solidFill>
                <a:latin typeface="Cambria" pitchFamily="18" charset="0"/>
                <a:cs typeface="Calibri" pitchFamily="34" charset="0"/>
              </a:rPr>
              <a:t>DFG augmente.</a:t>
            </a:r>
            <a:endParaRPr lang="fr-FR" sz="2800" b="1" i="1" dirty="0" smtClean="0">
              <a:solidFill>
                <a:schemeClr val="accent2">
                  <a:lumMod val="60000"/>
                  <a:lumOff val="40000"/>
                </a:schemeClr>
              </a:solidFill>
              <a:latin typeface="Cambria" pitchFamily="18" charset="0"/>
              <a:cs typeface="Calibri" pitchFamily="34" charset="0"/>
            </a:endParaRP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0" y="1857364"/>
            <a:ext cx="9144000" cy="1214446"/>
          </a:xfrm>
        </p:spPr>
        <p:txBody>
          <a:bodyPr>
            <a:noAutofit/>
          </a:bodyPr>
          <a:lstStyle/>
          <a:p>
            <a:r>
              <a:rPr lang="fr-FR" sz="2400" i="1" dirty="0" smtClean="0">
                <a:latin typeface="Cambria" pitchFamily="18" charset="0"/>
              </a:rPr>
              <a:t>Une boucle de régulation locale impliquant les cellules de la macula </a:t>
            </a:r>
            <a:r>
              <a:rPr lang="fr-FR" sz="2400" i="1" dirty="0" err="1" smtClean="0">
                <a:latin typeface="Cambria" pitchFamily="18" charset="0"/>
              </a:rPr>
              <a:t>densa</a:t>
            </a:r>
            <a:r>
              <a:rPr lang="fr-FR" sz="2400" i="1" dirty="0" smtClean="0">
                <a:latin typeface="Cambria" pitchFamily="18" charset="0"/>
              </a:rPr>
              <a:t> de l’appareil </a:t>
            </a:r>
            <a:r>
              <a:rPr lang="fr-FR" sz="2400" i="1" dirty="0" err="1" smtClean="0">
                <a:latin typeface="Cambria" pitchFamily="18" charset="0"/>
              </a:rPr>
              <a:t>juxtaglomérulaire</a:t>
            </a:r>
            <a:r>
              <a:rPr lang="fr-FR" sz="2400" i="1" dirty="0" smtClean="0">
                <a:latin typeface="Cambria" pitchFamily="18" charset="0"/>
              </a:rPr>
              <a:t> qui sont de véritables </a:t>
            </a:r>
            <a:r>
              <a:rPr lang="fr-FR" sz="2400" i="1" dirty="0" err="1" smtClean="0">
                <a:latin typeface="Cambria" pitchFamily="18" charset="0"/>
              </a:rPr>
              <a:t>osmorecepteurs</a:t>
            </a:r>
            <a:r>
              <a:rPr lang="fr-FR" sz="2400" i="1" dirty="0" smtClean="0">
                <a:latin typeface="Cambria" pitchFamily="18" charset="0"/>
              </a:rPr>
              <a:t>  sensibles  la composition du liquide tubulaire. </a:t>
            </a:r>
          </a:p>
          <a:p>
            <a:pPr>
              <a:buNone/>
            </a:pPr>
            <a:endParaRPr lang="fr-FR" sz="2800" dirty="0" smtClean="0">
              <a:solidFill>
                <a:schemeClr val="tx2">
                  <a:lumMod val="90000"/>
                </a:schemeClr>
              </a:solidFill>
              <a:latin typeface="Calibri" pitchFamily="34" charset="0"/>
              <a:cs typeface="Calibri" pitchFamily="34" charset="0"/>
            </a:endParaRPr>
          </a:p>
        </p:txBody>
      </p:sp>
      <p:sp>
        <p:nvSpPr>
          <p:cNvPr id="4" name="Titre 1"/>
          <p:cNvSpPr txBox="1">
            <a:spLocks/>
          </p:cNvSpPr>
          <p:nvPr/>
        </p:nvSpPr>
        <p:spPr>
          <a:xfrm>
            <a:off x="857224" y="285728"/>
            <a:ext cx="7772400" cy="9144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1" u="none" strike="noStrike" kern="1200" cap="none" spc="-100" normalizeH="0" baseline="0" noProof="0" dirty="0" smtClean="0">
                <a:ln>
                  <a:noFill/>
                </a:ln>
                <a:solidFill>
                  <a:schemeClr val="tx2">
                    <a:satMod val="200000"/>
                  </a:schemeClr>
                </a:solidFill>
                <a:effectLst/>
                <a:uLnTx/>
                <a:uFillTx/>
                <a:latin typeface="Cambria" pitchFamily="18" charset="0"/>
                <a:ea typeface="+mj-ea"/>
                <a:cs typeface="+mj-cs"/>
              </a:rPr>
              <a:t>RÉGULATION INTRINSÈQUE</a:t>
            </a:r>
            <a:endParaRPr kumimoji="0" lang="fr-FR" sz="4000" b="0" i="1" u="none" strike="noStrike" kern="1200" cap="none" spc="-100" normalizeH="0" baseline="0" noProof="0" dirty="0">
              <a:ln>
                <a:noFill/>
              </a:ln>
              <a:solidFill>
                <a:schemeClr val="tx2">
                  <a:satMod val="200000"/>
                </a:schemeClr>
              </a:solidFill>
              <a:effectLst/>
              <a:uLnTx/>
              <a:uFillTx/>
              <a:latin typeface="+mj-lt"/>
              <a:ea typeface="+mj-ea"/>
              <a:cs typeface="+mj-cs"/>
            </a:endParaRPr>
          </a:p>
        </p:txBody>
      </p:sp>
      <p:pic>
        <p:nvPicPr>
          <p:cNvPr id="7" name="Picture 2" descr="C:\Users\Toshiba\Desktop\Nephron-with-glomerulus-and-tubule.png"/>
          <p:cNvPicPr>
            <a:picLocks noGrp="1" noChangeAspect="1" noChangeArrowheads="1"/>
          </p:cNvPicPr>
          <p:nvPr>
            <p:ph sz="half" idx="2"/>
          </p:nvPr>
        </p:nvPicPr>
        <p:blipFill>
          <a:blip r:embed="rId3"/>
          <a:srcRect/>
          <a:stretch>
            <a:fillRect/>
          </a:stretch>
        </p:blipFill>
        <p:spPr bwMode="auto">
          <a:xfrm>
            <a:off x="71406" y="3329792"/>
            <a:ext cx="4500594" cy="3456794"/>
          </a:xfrm>
          <a:prstGeom prst="rect">
            <a:avLst/>
          </a:prstGeom>
          <a:noFill/>
        </p:spPr>
      </p:pic>
      <p:sp>
        <p:nvSpPr>
          <p:cNvPr id="8" name="ZoneTexte 7"/>
          <p:cNvSpPr txBox="1"/>
          <p:nvPr/>
        </p:nvSpPr>
        <p:spPr>
          <a:xfrm>
            <a:off x="285752" y="1285860"/>
            <a:ext cx="8572528" cy="861774"/>
          </a:xfrm>
          <a:prstGeom prst="rect">
            <a:avLst/>
          </a:prstGeom>
          <a:noFill/>
        </p:spPr>
        <p:txBody>
          <a:bodyPr wrap="square" rtlCol="0">
            <a:spAutoFit/>
          </a:bodyPr>
          <a:lstStyle/>
          <a:p>
            <a:pPr algn="ctr"/>
            <a:r>
              <a:rPr lang="fr-FR" sz="3200" b="1" i="1" dirty="0" smtClean="0">
                <a:solidFill>
                  <a:schemeClr val="tx2">
                    <a:lumMod val="75000"/>
                  </a:schemeClr>
                </a:solidFill>
                <a:latin typeface="Cambria" pitchFamily="18" charset="0"/>
              </a:rPr>
              <a:t>2.RÉTROCONTRÔLE TUBULOGLOMÉRULAIRE</a:t>
            </a:r>
            <a:r>
              <a:rPr lang="fr-FR" sz="1600" b="1" dirty="0" smtClean="0"/>
              <a:t> </a:t>
            </a:r>
            <a:endParaRPr lang="fr-FR" sz="1600" dirty="0" smtClean="0"/>
          </a:p>
          <a:p>
            <a:pPr algn="ctr"/>
            <a:endParaRPr lang="fr-FR" dirty="0"/>
          </a:p>
        </p:txBody>
      </p:sp>
      <p:pic>
        <p:nvPicPr>
          <p:cNvPr id="4098" name="Picture 2" descr="C:\Users\Toshiba\Desktop\page_3.jpg"/>
          <p:cNvPicPr>
            <a:picLocks noChangeAspect="1" noChangeArrowheads="1"/>
          </p:cNvPicPr>
          <p:nvPr/>
        </p:nvPicPr>
        <p:blipFill>
          <a:blip r:embed="rId4"/>
          <a:srcRect/>
          <a:stretch>
            <a:fillRect/>
          </a:stretch>
        </p:blipFill>
        <p:spPr bwMode="auto">
          <a:xfrm>
            <a:off x="4643438" y="3206621"/>
            <a:ext cx="4429156" cy="35799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857224" y="285728"/>
            <a:ext cx="7772400" cy="914400"/>
          </a:xfrm>
        </p:spPr>
        <p:txBody>
          <a:bodyPr/>
          <a:lstStyle/>
          <a:p>
            <a:pPr algn="ctr"/>
            <a:r>
              <a:rPr lang="fr-FR" b="1" i="1" dirty="0" smtClean="0">
                <a:latin typeface="Cambria" pitchFamily="18" charset="0"/>
              </a:rPr>
              <a:t>APPAREIL JUXTA-GLOMÉRULAIRE</a:t>
            </a:r>
            <a:endParaRPr lang="fr-FR" i="1" dirty="0"/>
          </a:p>
        </p:txBody>
      </p:sp>
      <p:sp>
        <p:nvSpPr>
          <p:cNvPr id="3" name="Espace réservé du contenu 2"/>
          <p:cNvSpPr>
            <a:spLocks noGrp="1"/>
          </p:cNvSpPr>
          <p:nvPr>
            <p:ph idx="4294967295"/>
          </p:nvPr>
        </p:nvSpPr>
        <p:spPr>
          <a:xfrm>
            <a:off x="428596" y="1428736"/>
            <a:ext cx="8286776" cy="4784738"/>
          </a:xfrm>
        </p:spPr>
        <p:txBody>
          <a:bodyPr/>
          <a:lstStyle/>
          <a:p>
            <a:r>
              <a:rPr lang="fr-FR" i="1" dirty="0" smtClean="0">
                <a:latin typeface="Cambria" pitchFamily="18" charset="0"/>
              </a:rPr>
              <a:t>syncytium résultant du contact d’un glomérule avec une partie du tube distal, ayant donc:</a:t>
            </a:r>
          </a:p>
          <a:p>
            <a:endParaRPr lang="fr-FR" i="1" dirty="0" smtClean="0">
              <a:latin typeface="Cambria" pitchFamily="18" charset="0"/>
            </a:endParaRPr>
          </a:p>
          <a:p>
            <a:pPr lvl="1"/>
            <a:r>
              <a:rPr lang="fr-FR" sz="2800" i="1" dirty="0" smtClean="0">
                <a:latin typeface="Cambria" pitchFamily="18" charset="0"/>
              </a:rPr>
              <a:t> </a:t>
            </a:r>
            <a:r>
              <a:rPr lang="fr-FR" sz="2800" b="1" i="1" dirty="0" smtClean="0">
                <a:latin typeface="Cambria" pitchFamily="18" charset="0"/>
              </a:rPr>
              <a:t>une partie vasculaire</a:t>
            </a:r>
          </a:p>
          <a:p>
            <a:pPr lvl="1"/>
            <a:endParaRPr lang="fr-FR" sz="2800" b="1" i="1" dirty="0" smtClean="0">
              <a:latin typeface="Cambria" pitchFamily="18" charset="0"/>
            </a:endParaRPr>
          </a:p>
          <a:p>
            <a:pPr lvl="1"/>
            <a:r>
              <a:rPr lang="fr-FR" sz="2800" b="1" i="1" dirty="0" smtClean="0">
                <a:latin typeface="Cambria" pitchFamily="18" charset="0"/>
              </a:rPr>
              <a:t>une partie tubulaire</a:t>
            </a:r>
            <a:endParaRPr lang="fr-FR" sz="2800" b="1" i="1" dirty="0">
              <a:latin typeface="Cambria" pitchFamily="18" charset="0"/>
            </a:endParaRPr>
          </a:p>
        </p:txBody>
      </p:sp>
    </p:spTree>
    <p:extLst>
      <p:ext uri="{BB962C8B-B14F-4D97-AF65-F5344CB8AC3E}">
        <p14:creationId xmlns:p14="http://schemas.microsoft.com/office/powerpoint/2010/main" val="193702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85728"/>
            <a:ext cx="8229600" cy="914400"/>
          </a:xfrm>
        </p:spPr>
        <p:txBody>
          <a:bodyPr/>
          <a:lstStyle/>
          <a:p>
            <a:pPr algn="ctr"/>
            <a:r>
              <a:rPr lang="fr-FR" b="1" i="1" dirty="0" smtClean="0">
                <a:latin typeface="Cambria" pitchFamily="18" charset="0"/>
              </a:rPr>
              <a:t>APPAREIL JUXTA-GLOMÉRULAIRE</a:t>
            </a:r>
            <a:r>
              <a:rPr lang="fr-FR" dirty="0" smtClean="0"/>
              <a:t/>
            </a:r>
            <a:br>
              <a:rPr lang="fr-FR" dirty="0" smtClean="0"/>
            </a:br>
            <a:endParaRPr lang="fr-FR" dirty="0"/>
          </a:p>
        </p:txBody>
      </p:sp>
      <p:sp>
        <p:nvSpPr>
          <p:cNvPr id="3" name="Espace réservé du contenu 2"/>
          <p:cNvSpPr>
            <a:spLocks noGrp="1"/>
          </p:cNvSpPr>
          <p:nvPr>
            <p:ph sz="half" idx="1"/>
          </p:nvPr>
        </p:nvSpPr>
        <p:spPr>
          <a:xfrm>
            <a:off x="0" y="1214422"/>
            <a:ext cx="4288662" cy="5643578"/>
          </a:xfrm>
        </p:spPr>
        <p:txBody>
          <a:bodyPr>
            <a:normAutofit fontScale="77500" lnSpcReduction="20000"/>
          </a:bodyPr>
          <a:lstStyle/>
          <a:p>
            <a:endParaRPr lang="fr-FR" b="1" i="1" dirty="0" smtClean="0">
              <a:solidFill>
                <a:schemeClr val="tx2">
                  <a:lumMod val="75000"/>
                </a:schemeClr>
              </a:solidFill>
              <a:latin typeface="Cambria" pitchFamily="18" charset="0"/>
            </a:endParaRPr>
          </a:p>
          <a:p>
            <a:r>
              <a:rPr lang="fr-FR" b="1" i="1" dirty="0" smtClean="0">
                <a:solidFill>
                  <a:schemeClr val="tx2">
                    <a:lumMod val="75000"/>
                  </a:schemeClr>
                </a:solidFill>
                <a:latin typeface="Cambria" pitchFamily="18" charset="0"/>
              </a:rPr>
              <a:t>Les cellules granulaires:</a:t>
            </a:r>
            <a:r>
              <a:rPr lang="fr-FR" i="1" dirty="0" smtClean="0">
                <a:latin typeface="Cambria" pitchFamily="18" charset="0"/>
              </a:rPr>
              <a:t> situées dans la paroi de la portion terminale des artérioles afférentes et de la portion initiale des artérioles efférentes. </a:t>
            </a:r>
          </a:p>
          <a:p>
            <a:pPr>
              <a:buNone/>
            </a:pPr>
            <a:r>
              <a:rPr lang="fr-FR" i="1" dirty="0" smtClean="0">
                <a:latin typeface="Cambria" pitchFamily="18" charset="0"/>
              </a:rPr>
              <a:t>	Ce sont des </a:t>
            </a:r>
            <a:r>
              <a:rPr lang="fr-FR" b="1" i="1" dirty="0" smtClean="0">
                <a:latin typeface="Cambria" pitchFamily="18" charset="0"/>
              </a:rPr>
              <a:t>barorécepteurs.</a:t>
            </a:r>
            <a:r>
              <a:rPr lang="fr-FR" i="1" dirty="0" smtClean="0">
                <a:latin typeface="Cambria" pitchFamily="18" charset="0"/>
              </a:rPr>
              <a:t> Produisent la </a:t>
            </a:r>
            <a:r>
              <a:rPr lang="fr-FR" b="1" i="1" dirty="0" smtClean="0">
                <a:solidFill>
                  <a:schemeClr val="accent2">
                    <a:lumMod val="60000"/>
                    <a:lumOff val="40000"/>
                  </a:schemeClr>
                </a:solidFill>
                <a:latin typeface="Cambria" pitchFamily="18" charset="0"/>
              </a:rPr>
              <a:t>rénine.</a:t>
            </a:r>
          </a:p>
          <a:p>
            <a:pPr>
              <a:buNone/>
            </a:pPr>
            <a:endParaRPr lang="fr-FR" i="1" dirty="0" smtClean="0">
              <a:solidFill>
                <a:schemeClr val="accent2">
                  <a:lumMod val="60000"/>
                  <a:lumOff val="40000"/>
                </a:schemeClr>
              </a:solidFill>
              <a:latin typeface="Cambria" pitchFamily="18" charset="0"/>
            </a:endParaRPr>
          </a:p>
          <a:p>
            <a:r>
              <a:rPr lang="fr-FR" b="1" i="1" dirty="0" smtClean="0">
                <a:solidFill>
                  <a:schemeClr val="tx2">
                    <a:lumMod val="75000"/>
                  </a:schemeClr>
                </a:solidFill>
                <a:latin typeface="Cambria" pitchFamily="18" charset="0"/>
              </a:rPr>
              <a:t>Les cellules </a:t>
            </a:r>
            <a:r>
              <a:rPr lang="fr-FR" b="1" i="1" dirty="0" err="1" smtClean="0">
                <a:solidFill>
                  <a:schemeClr val="tx2">
                    <a:lumMod val="75000"/>
                  </a:schemeClr>
                </a:solidFill>
                <a:latin typeface="Cambria" pitchFamily="18" charset="0"/>
              </a:rPr>
              <a:t>mésangiales</a:t>
            </a:r>
            <a:r>
              <a:rPr lang="fr-FR" b="1" i="1" dirty="0" smtClean="0">
                <a:solidFill>
                  <a:schemeClr val="tx2">
                    <a:lumMod val="75000"/>
                  </a:schemeClr>
                </a:solidFill>
                <a:latin typeface="Cambria" pitchFamily="18" charset="0"/>
              </a:rPr>
              <a:t> </a:t>
            </a:r>
          </a:p>
          <a:p>
            <a:endParaRPr lang="fr-FR" i="1" dirty="0" smtClean="0">
              <a:solidFill>
                <a:schemeClr val="tx2">
                  <a:lumMod val="75000"/>
                </a:schemeClr>
              </a:solidFill>
              <a:latin typeface="Cambria" pitchFamily="18" charset="0"/>
            </a:endParaRPr>
          </a:p>
          <a:p>
            <a:r>
              <a:rPr lang="fr-FR" b="1" i="1" dirty="0" smtClean="0">
                <a:solidFill>
                  <a:schemeClr val="tx2">
                    <a:lumMod val="75000"/>
                  </a:schemeClr>
                </a:solidFill>
                <a:latin typeface="Cambria" pitchFamily="18" charset="0"/>
              </a:rPr>
              <a:t>Les cellules de la macula </a:t>
            </a:r>
            <a:r>
              <a:rPr lang="fr-FR" b="1" i="1" dirty="0" err="1" smtClean="0">
                <a:solidFill>
                  <a:schemeClr val="tx2">
                    <a:lumMod val="75000"/>
                  </a:schemeClr>
                </a:solidFill>
                <a:latin typeface="Cambria" pitchFamily="18" charset="0"/>
              </a:rPr>
              <a:t>densa</a:t>
            </a:r>
            <a:r>
              <a:rPr lang="fr-FR" i="1" dirty="0" smtClean="0">
                <a:solidFill>
                  <a:schemeClr val="tx2">
                    <a:lumMod val="75000"/>
                  </a:schemeClr>
                </a:solidFill>
                <a:latin typeface="Cambria" pitchFamily="18" charset="0"/>
              </a:rPr>
              <a:t> </a:t>
            </a:r>
            <a:r>
              <a:rPr lang="fr-FR" i="1" dirty="0" smtClean="0">
                <a:latin typeface="Cambria" pitchFamily="18" charset="0"/>
              </a:rPr>
              <a:t>situées dans la paroi du tubule à la fin de la branche ascendante large de l’anse de </a:t>
            </a:r>
            <a:r>
              <a:rPr lang="fr-FR" i="1" dirty="0" err="1" smtClean="0">
                <a:latin typeface="Cambria" pitchFamily="18" charset="0"/>
              </a:rPr>
              <a:t>Henle</a:t>
            </a:r>
            <a:r>
              <a:rPr lang="fr-FR" i="1" dirty="0" smtClean="0">
                <a:latin typeface="Cambria" pitchFamily="18" charset="0"/>
              </a:rPr>
              <a:t> lorsqu’elle rencontre le glomérule. </a:t>
            </a:r>
          </a:p>
          <a:p>
            <a:pPr>
              <a:buNone/>
            </a:pPr>
            <a:r>
              <a:rPr lang="fr-FR" i="1" dirty="0" smtClean="0">
                <a:latin typeface="Cambria" pitchFamily="18" charset="0"/>
              </a:rPr>
              <a:t>	Ce sont des </a:t>
            </a:r>
            <a:r>
              <a:rPr lang="fr-FR" b="1" i="1" dirty="0" smtClean="0">
                <a:latin typeface="Cambria" pitchFamily="18" charset="0"/>
              </a:rPr>
              <a:t>chémorécepteurs. </a:t>
            </a:r>
          </a:p>
          <a:p>
            <a:endParaRPr lang="fr-FR" i="1" dirty="0" smtClean="0">
              <a:latin typeface="Cambria" pitchFamily="18" charset="0"/>
            </a:endParaRPr>
          </a:p>
          <a:p>
            <a:endParaRPr lang="fr-FR" dirty="0"/>
          </a:p>
        </p:txBody>
      </p:sp>
      <p:pic>
        <p:nvPicPr>
          <p:cNvPr id="5" name="Espace réservé du contenu 4" descr="C:\Users\Toshiba\Desktop\1c2b1d95a05a934f48d896f63ff2262e.jpg"/>
          <p:cNvPicPr>
            <a:picLocks noGrp="1"/>
          </p:cNvPicPr>
          <p:nvPr>
            <p:ph sz="half" idx="2"/>
          </p:nvPr>
        </p:nvPicPr>
        <p:blipFill>
          <a:blip r:embed="rId2"/>
          <a:srcRect/>
          <a:stretch>
            <a:fillRect/>
          </a:stretch>
        </p:blipFill>
        <p:spPr bwMode="auto">
          <a:xfrm>
            <a:off x="4211960" y="2069517"/>
            <a:ext cx="4845052" cy="3859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214282" y="2143116"/>
            <a:ext cx="8643998" cy="4714884"/>
          </a:xfrm>
        </p:spPr>
        <p:txBody>
          <a:bodyPr>
            <a:normAutofit lnSpcReduction="10000"/>
          </a:bodyPr>
          <a:lstStyle/>
          <a:p>
            <a:r>
              <a:rPr lang="fr-FR" i="1" dirty="0" smtClean="0">
                <a:latin typeface="Cambria" pitchFamily="18" charset="0"/>
              </a:rPr>
              <a:t>En réponse à la variation de la concentration tubulaire en NaCl les cellules de la macula </a:t>
            </a:r>
            <a:r>
              <a:rPr lang="fr-FR" i="1" dirty="0" err="1" smtClean="0">
                <a:latin typeface="Cambria" pitchFamily="18" charset="0"/>
              </a:rPr>
              <a:t>densa</a:t>
            </a:r>
            <a:r>
              <a:rPr lang="fr-FR" i="1" dirty="0" smtClean="0">
                <a:latin typeface="Cambria" pitchFamily="18" charset="0"/>
              </a:rPr>
              <a:t> libèrent une substance qui va agir sur le muscle lisse de l’artériole afférente voisine:</a:t>
            </a:r>
          </a:p>
          <a:p>
            <a:endParaRPr lang="fr-FR" i="1" dirty="0" smtClean="0">
              <a:latin typeface="Cambria" pitchFamily="18" charset="0"/>
            </a:endParaRPr>
          </a:p>
          <a:p>
            <a:r>
              <a:rPr lang="fr-CA" i="1" dirty="0" smtClean="0">
                <a:latin typeface="Cambria" pitchFamily="18" charset="0"/>
                <a:ea typeface="Times New Roman" pitchFamily="18" charset="0"/>
                <a:cs typeface="Calibri" pitchFamily="34" charset="0"/>
              </a:rPr>
              <a:t>DFG augmente </a:t>
            </a:r>
            <a:r>
              <a:rPr lang="fr-CA" i="1" dirty="0" smtClean="0">
                <a:latin typeface="Cambria" pitchFamily="18" charset="0"/>
                <a:ea typeface="Times New Roman" pitchFamily="18" charset="0"/>
                <a:cs typeface="Calibri" pitchFamily="34" charset="0"/>
                <a:sym typeface="Wingdings" pitchFamily="2" charset="2"/>
              </a:rPr>
              <a:t> [NaCl] tubulaire augmente  </a:t>
            </a:r>
            <a:r>
              <a:rPr lang="fr-CA" i="1" dirty="0" err="1" smtClean="0">
                <a:latin typeface="Cambria" pitchFamily="18" charset="0"/>
                <a:ea typeface="Times New Roman" pitchFamily="18" charset="0"/>
                <a:cs typeface="Calibri" pitchFamily="34" charset="0"/>
                <a:sym typeface="Wingdings" pitchFamily="2" charset="2"/>
              </a:rPr>
              <a:t>osmorécepteur</a:t>
            </a:r>
            <a:r>
              <a:rPr lang="fr-CA" i="1" dirty="0" smtClean="0">
                <a:latin typeface="Cambria" pitchFamily="18" charset="0"/>
                <a:ea typeface="Times New Roman" pitchFamily="18" charset="0"/>
                <a:cs typeface="Calibri" pitchFamily="34" charset="0"/>
                <a:sym typeface="Wingdings" pitchFamily="2" charset="2"/>
              </a:rPr>
              <a:t>  (macula </a:t>
            </a:r>
            <a:r>
              <a:rPr lang="fr-CA" i="1" dirty="0" err="1" smtClean="0">
                <a:latin typeface="Cambria" pitchFamily="18" charset="0"/>
                <a:ea typeface="Times New Roman" pitchFamily="18" charset="0"/>
                <a:cs typeface="Calibri" pitchFamily="34" charset="0"/>
                <a:sym typeface="Wingdings" pitchFamily="2" charset="2"/>
              </a:rPr>
              <a:t>densa</a:t>
            </a:r>
            <a:r>
              <a:rPr lang="fr-CA" i="1" smtClean="0">
                <a:latin typeface="Cambria" pitchFamily="18" charset="0"/>
                <a:ea typeface="Times New Roman" pitchFamily="18" charset="0"/>
                <a:cs typeface="Calibri" pitchFamily="34" charset="0"/>
                <a:sym typeface="Wingdings" pitchFamily="2" charset="2"/>
              </a:rPr>
              <a:t>) stimulés </a:t>
            </a:r>
            <a:r>
              <a:rPr lang="fr-CA" i="1" dirty="0" smtClean="0">
                <a:latin typeface="Cambria" pitchFamily="18" charset="0"/>
                <a:ea typeface="Times New Roman" pitchFamily="18" charset="0"/>
                <a:cs typeface="Calibri" pitchFamily="34" charset="0"/>
                <a:sym typeface="Wingdings" pitchFamily="2" charset="2"/>
              </a:rPr>
              <a:t> libération d’</a:t>
            </a:r>
            <a:r>
              <a:rPr lang="fr-CA" i="1" dirty="0" smtClean="0">
                <a:latin typeface="Cambria" pitchFamily="18" charset="0"/>
                <a:ea typeface="Times New Roman" pitchFamily="18" charset="0"/>
                <a:cs typeface="Calibri" pitchFamily="34" charset="0"/>
              </a:rPr>
              <a:t>une</a:t>
            </a:r>
            <a:r>
              <a:rPr lang="fr-CA" b="1" i="1" dirty="0" smtClean="0">
                <a:latin typeface="Cambria" pitchFamily="18" charset="0"/>
                <a:ea typeface="Times New Roman" pitchFamily="18" charset="0"/>
                <a:cs typeface="Calibri" pitchFamily="34" charset="0"/>
              </a:rPr>
              <a:t> </a:t>
            </a:r>
            <a:r>
              <a:rPr lang="fr-CA" b="1" i="1" dirty="0" smtClean="0">
                <a:latin typeface="Cambria" pitchFamily="18" charset="0"/>
              </a:rPr>
              <a:t>substance vasoconstrictrice</a:t>
            </a:r>
            <a:r>
              <a:rPr lang="fr-CA" b="1" dirty="0" smtClean="0"/>
              <a:t> </a:t>
            </a:r>
            <a:r>
              <a:rPr lang="fr-CA" i="1" dirty="0" smtClean="0">
                <a:latin typeface="Cambria" pitchFamily="18" charset="0"/>
                <a:ea typeface="Times New Roman" pitchFamily="18" charset="0"/>
                <a:cs typeface="Calibri" pitchFamily="34" charset="0"/>
                <a:sym typeface="Wingdings" pitchFamily="2" charset="2"/>
              </a:rPr>
              <a:t>  </a:t>
            </a:r>
            <a:r>
              <a:rPr lang="fr-CA" i="1" dirty="0" smtClean="0">
                <a:latin typeface="Cambria" pitchFamily="18" charset="0"/>
              </a:rPr>
              <a:t>constriction </a:t>
            </a:r>
            <a:r>
              <a:rPr lang="fr-CA" i="1" dirty="0" smtClean="0">
                <a:latin typeface="Cambria" pitchFamily="18" charset="0"/>
                <a:ea typeface="Times New Roman" pitchFamily="18" charset="0"/>
                <a:cs typeface="Calibri" pitchFamily="34" charset="0"/>
              </a:rPr>
              <a:t>de l’artériole afférente voisine </a:t>
            </a:r>
            <a:r>
              <a:rPr lang="fr-CA" i="1" dirty="0" smtClean="0">
                <a:latin typeface="Cambria" pitchFamily="18" charset="0"/>
                <a:ea typeface="Times New Roman" pitchFamily="18" charset="0"/>
                <a:cs typeface="Calibri" pitchFamily="34" charset="0"/>
                <a:sym typeface="Wingdings" pitchFamily="2" charset="2"/>
              </a:rPr>
              <a:t> </a:t>
            </a:r>
            <a:r>
              <a:rPr lang="fr-CA" b="1" i="1" dirty="0" smtClean="0">
                <a:solidFill>
                  <a:schemeClr val="accent2">
                    <a:lumMod val="60000"/>
                    <a:lumOff val="40000"/>
                  </a:schemeClr>
                </a:solidFill>
                <a:latin typeface="Cambria" pitchFamily="18" charset="0"/>
                <a:ea typeface="Times New Roman" pitchFamily="18" charset="0"/>
                <a:cs typeface="Calibri" pitchFamily="34" charset="0"/>
              </a:rPr>
              <a:t>DFG diminue.</a:t>
            </a:r>
            <a:endParaRPr lang="fr-FR" i="1" dirty="0" smtClean="0">
              <a:solidFill>
                <a:schemeClr val="accent2">
                  <a:lumMod val="60000"/>
                  <a:lumOff val="40000"/>
                </a:schemeClr>
              </a:solidFill>
              <a:latin typeface="Cambria" pitchFamily="18" charset="0"/>
            </a:endParaRPr>
          </a:p>
          <a:p>
            <a:endParaRPr lang="fr-FR" dirty="0"/>
          </a:p>
        </p:txBody>
      </p:sp>
      <p:sp>
        <p:nvSpPr>
          <p:cNvPr id="6" name="Titre 1"/>
          <p:cNvSpPr txBox="1">
            <a:spLocks/>
          </p:cNvSpPr>
          <p:nvPr/>
        </p:nvSpPr>
        <p:spPr>
          <a:xfrm>
            <a:off x="857224" y="285728"/>
            <a:ext cx="7772400" cy="9144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1" u="none" strike="noStrike" kern="1200" cap="none" spc="-100" normalizeH="0" baseline="0" noProof="0" dirty="0" smtClean="0">
                <a:ln>
                  <a:noFill/>
                </a:ln>
                <a:solidFill>
                  <a:schemeClr val="tx2">
                    <a:satMod val="200000"/>
                  </a:schemeClr>
                </a:solidFill>
                <a:effectLst/>
                <a:uLnTx/>
                <a:uFillTx/>
                <a:latin typeface="Cambria" pitchFamily="18" charset="0"/>
                <a:ea typeface="+mj-ea"/>
                <a:cs typeface="+mj-cs"/>
              </a:rPr>
              <a:t>RÉGULATION INTRINSÈQUE</a:t>
            </a:r>
            <a:endParaRPr kumimoji="0" lang="fr-FR" sz="4000" b="0" i="1" u="none" strike="noStrike" kern="1200" cap="none" spc="-100" normalizeH="0" baseline="0" noProof="0" dirty="0">
              <a:ln>
                <a:noFill/>
              </a:ln>
              <a:solidFill>
                <a:schemeClr val="tx2">
                  <a:satMod val="200000"/>
                </a:schemeClr>
              </a:solidFill>
              <a:effectLst/>
              <a:uLnTx/>
              <a:uFillTx/>
              <a:latin typeface="+mj-lt"/>
              <a:ea typeface="+mj-ea"/>
              <a:cs typeface="+mj-cs"/>
            </a:endParaRPr>
          </a:p>
        </p:txBody>
      </p:sp>
      <p:sp>
        <p:nvSpPr>
          <p:cNvPr id="7" name="ZoneTexte 6"/>
          <p:cNvSpPr txBox="1"/>
          <p:nvPr/>
        </p:nvSpPr>
        <p:spPr>
          <a:xfrm>
            <a:off x="285752" y="1285860"/>
            <a:ext cx="8572528" cy="861774"/>
          </a:xfrm>
          <a:prstGeom prst="rect">
            <a:avLst/>
          </a:prstGeom>
          <a:noFill/>
        </p:spPr>
        <p:txBody>
          <a:bodyPr wrap="square" rtlCol="0">
            <a:spAutoFit/>
          </a:bodyPr>
          <a:lstStyle/>
          <a:p>
            <a:pPr algn="ctr"/>
            <a:r>
              <a:rPr lang="fr-FR" sz="3200" b="1" i="1" dirty="0" smtClean="0">
                <a:solidFill>
                  <a:schemeClr val="tx2">
                    <a:lumMod val="75000"/>
                  </a:schemeClr>
                </a:solidFill>
                <a:latin typeface="Cambria" pitchFamily="18" charset="0"/>
              </a:rPr>
              <a:t>2.RÉTROCONTRÔLE TUBULOGLOMÉRULAIRE</a:t>
            </a:r>
            <a:r>
              <a:rPr lang="fr-FR" sz="1600" b="1" dirty="0" smtClean="0"/>
              <a:t> </a:t>
            </a:r>
            <a:endParaRPr lang="fr-FR" sz="1600" dirty="0" smtClean="0"/>
          </a:p>
          <a:p>
            <a:pPr algn="ct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3"/>
          <p:cNvSpPr txBox="1">
            <a:spLocks/>
          </p:cNvSpPr>
          <p:nvPr/>
        </p:nvSpPr>
        <p:spPr>
          <a:xfrm>
            <a:off x="500034" y="357166"/>
            <a:ext cx="8156448" cy="777240"/>
          </a:xfrm>
          <a:prstGeom prst="rect">
            <a:avLst/>
          </a:prstGeom>
        </p:spPr>
        <p:txBody>
          <a:bodyPr/>
          <a:lstStyle/>
          <a:p>
            <a:pPr lvl="0" algn="ctr">
              <a:spcBef>
                <a:spcPct val="0"/>
              </a:spcBef>
              <a:defRPr/>
            </a:pPr>
            <a:r>
              <a:rPr lang="fr-FR" sz="4000" b="1" i="1" spc="-100" dirty="0" smtClean="0">
                <a:solidFill>
                  <a:schemeClr val="tx2">
                    <a:satMod val="200000"/>
                  </a:schemeClr>
                </a:solidFill>
                <a:latin typeface="Cambria" pitchFamily="18" charset="0"/>
                <a:ea typeface="+mj-ea"/>
                <a:cs typeface="+mj-cs"/>
              </a:rPr>
              <a:t>LIQUIDES </a:t>
            </a:r>
            <a:r>
              <a:rPr lang="fr-FR" sz="4000" b="1" i="1" spc="-100" dirty="0" smtClean="0">
                <a:solidFill>
                  <a:schemeClr val="tx2">
                    <a:satMod val="200000"/>
                  </a:schemeClr>
                </a:solidFill>
                <a:latin typeface="Cambria" pitchFamily="18" charset="0"/>
              </a:rPr>
              <a:t>CORPORELS</a:t>
            </a:r>
            <a:endParaRPr lang="fr-FR" sz="4000" b="1" i="1" spc="-100" dirty="0" smtClean="0">
              <a:solidFill>
                <a:schemeClr val="tx2">
                  <a:satMod val="200000"/>
                </a:schemeClr>
              </a:solidFill>
              <a:latin typeface="Cambria" pitchFamily="18" charset="0"/>
              <a:ea typeface="+mj-ea"/>
              <a:cs typeface="+mj-cs"/>
            </a:endParaRPr>
          </a:p>
          <a:p>
            <a:pPr lvl="0" algn="ctr">
              <a:spcBef>
                <a:spcPct val="0"/>
              </a:spcBef>
              <a:defRPr/>
            </a:pPr>
            <a:endParaRPr lang="fr-FR" sz="4000" i="1" dirty="0" smtClean="0">
              <a:latin typeface="Cambria" pitchFamily="18" charset="0"/>
            </a:endParaRPr>
          </a:p>
          <a:p>
            <a:pPr lvl="0" algn="ctr">
              <a:spcBef>
                <a:spcPct val="0"/>
              </a:spcBef>
              <a:defRPr/>
            </a:pPr>
            <a:r>
              <a:rPr lang="fr-FR" sz="4000" b="1" i="1" dirty="0" smtClean="0">
                <a:solidFill>
                  <a:schemeClr val="accent2">
                    <a:lumMod val="60000"/>
                    <a:lumOff val="40000"/>
                  </a:schemeClr>
                </a:solidFill>
                <a:latin typeface="Cambria" pitchFamily="18" charset="0"/>
              </a:rPr>
              <a:t>MILIEU INTÉRIEUR </a:t>
            </a:r>
            <a:endParaRPr lang="fr-FR" sz="4000" b="1" i="1" spc="-100" dirty="0" smtClean="0">
              <a:solidFill>
                <a:schemeClr val="accent2">
                  <a:lumMod val="60000"/>
                  <a:lumOff val="40000"/>
                </a:schemeClr>
              </a:solidFill>
              <a:latin typeface="Cambria" pitchFamily="18"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fr-FR" sz="4000" b="1" i="1" spc="-100" dirty="0" smtClean="0">
                <a:solidFill>
                  <a:schemeClr val="tx2">
                    <a:satMod val="200000"/>
                  </a:schemeClr>
                </a:solidFill>
                <a:latin typeface="Cambria" pitchFamily="18" charset="0"/>
                <a:ea typeface="+mj-ea"/>
                <a:cs typeface="+mj-cs"/>
              </a:rPr>
              <a:t> </a:t>
            </a:r>
            <a:endParaRPr kumimoji="0" lang="fr-FR" sz="4000" b="1" i="1" u="none" strike="noStrike" kern="1200" cap="none" spc="-100" normalizeH="0" baseline="0" noProof="0" dirty="0">
              <a:ln>
                <a:noFill/>
              </a:ln>
              <a:solidFill>
                <a:schemeClr val="tx2">
                  <a:satMod val="200000"/>
                </a:schemeClr>
              </a:solidFill>
              <a:effectLst/>
              <a:uLnTx/>
              <a:uFillTx/>
              <a:latin typeface="Cambria" pitchFamily="18" charset="0"/>
              <a:ea typeface="+mj-ea"/>
              <a:cs typeface="+mj-cs"/>
            </a:endParaRPr>
          </a:p>
        </p:txBody>
      </p:sp>
      <p:sp>
        <p:nvSpPr>
          <p:cNvPr id="13" name="Espace réservé du contenu 12"/>
          <p:cNvSpPr>
            <a:spLocks noGrp="1"/>
          </p:cNvSpPr>
          <p:nvPr>
            <p:ph sz="half" idx="1"/>
          </p:nvPr>
        </p:nvSpPr>
        <p:spPr>
          <a:xfrm>
            <a:off x="500034" y="2071678"/>
            <a:ext cx="4038600" cy="4525963"/>
          </a:xfrm>
        </p:spPr>
        <p:txBody>
          <a:bodyPr/>
          <a:lstStyle/>
          <a:p>
            <a:endParaRPr lang="fr-FR" i="1" dirty="0" smtClean="0">
              <a:latin typeface="Cambria" pitchFamily="18" charset="0"/>
            </a:endParaRPr>
          </a:p>
          <a:p>
            <a:r>
              <a:rPr lang="fr-FR" i="1" dirty="0" smtClean="0">
                <a:latin typeface="Cambria" pitchFamily="18" charset="0"/>
              </a:rPr>
              <a:t>Le milieu intérieur est composé par les différents liquides de l’organisme à savoir  le plasma, le liquide interstitiel et la lymphe. </a:t>
            </a:r>
          </a:p>
          <a:p>
            <a:endParaRPr lang="fr-FR" i="1" dirty="0">
              <a:latin typeface="Cambria" pitchFamily="18" charset="0"/>
            </a:endParaRPr>
          </a:p>
        </p:txBody>
      </p:sp>
      <p:pic>
        <p:nvPicPr>
          <p:cNvPr id="15" name="Picture 2" descr="C:\Users\Toshiba\Desktop\Claude-Bernard-2.jpg"/>
          <p:cNvPicPr>
            <a:picLocks noGrp="1" noChangeAspect="1" noChangeArrowheads="1"/>
          </p:cNvPicPr>
          <p:nvPr>
            <p:ph sz="half" idx="2"/>
          </p:nvPr>
        </p:nvPicPr>
        <p:blipFill>
          <a:blip r:embed="rId2"/>
          <a:srcRect/>
          <a:stretch>
            <a:fillRect/>
          </a:stretch>
        </p:blipFill>
        <p:spPr bwMode="auto">
          <a:xfrm>
            <a:off x="4786314" y="2714620"/>
            <a:ext cx="4057650" cy="39350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idx="4294967295"/>
          </p:nvPr>
        </p:nvSpPr>
        <p:spPr>
          <a:xfrm>
            <a:off x="728690" y="142852"/>
            <a:ext cx="7772400" cy="914400"/>
          </a:xfrm>
        </p:spPr>
        <p:txBody>
          <a:bodyPr/>
          <a:lstStyle/>
          <a:p>
            <a:pPr algn="ctr"/>
            <a:r>
              <a:rPr lang="fr-CA" b="1" i="1" dirty="0" smtClean="0">
                <a:latin typeface="Cambria" pitchFamily="18" charset="0"/>
              </a:rPr>
              <a:t>RÉGULATION DU DFG</a:t>
            </a:r>
            <a:endParaRPr lang="fr-FR" i="1" dirty="0">
              <a:latin typeface="Cambria" pitchFamily="18" charset="0"/>
            </a:endParaRPr>
          </a:p>
        </p:txBody>
      </p:sp>
      <p:sp>
        <p:nvSpPr>
          <p:cNvPr id="3" name="Espace réservé du contenu 2"/>
          <p:cNvSpPr>
            <a:spLocks noGrp="1"/>
          </p:cNvSpPr>
          <p:nvPr>
            <p:ph idx="4294967295"/>
          </p:nvPr>
        </p:nvSpPr>
        <p:spPr>
          <a:xfrm>
            <a:off x="214282" y="1142984"/>
            <a:ext cx="8715436" cy="5500726"/>
          </a:xfrm>
        </p:spPr>
        <p:txBody>
          <a:bodyPr>
            <a:normAutofit lnSpcReduction="10000"/>
          </a:bodyPr>
          <a:lstStyle/>
          <a:p>
            <a:pPr algn="ctr">
              <a:buNone/>
            </a:pPr>
            <a:r>
              <a:rPr lang="fr-FR" sz="3500" b="1" i="1" dirty="0" smtClean="0">
                <a:solidFill>
                  <a:schemeClr val="tx2">
                    <a:lumMod val="75000"/>
                  </a:schemeClr>
                </a:solidFill>
                <a:latin typeface="Cambria" pitchFamily="18" charset="0"/>
              </a:rPr>
              <a:t>RÉGULATION EXTRINSÈQUE </a:t>
            </a:r>
          </a:p>
          <a:p>
            <a:pPr>
              <a:buNone/>
            </a:pPr>
            <a:endParaRPr lang="fr-FR" sz="3500" b="1" i="1" dirty="0" smtClean="0">
              <a:solidFill>
                <a:schemeClr val="tx2">
                  <a:lumMod val="75000"/>
                </a:schemeClr>
              </a:solidFill>
              <a:latin typeface="Cambria" pitchFamily="18" charset="0"/>
            </a:endParaRPr>
          </a:p>
          <a:p>
            <a:pPr>
              <a:buFont typeface="Wingdings" pitchFamily="2" charset="2"/>
              <a:buChar char="§"/>
            </a:pPr>
            <a:r>
              <a:rPr lang="fr-FR" sz="2800" i="1" dirty="0" smtClean="0">
                <a:latin typeface="Cambria" pitchFamily="18" charset="0"/>
              </a:rPr>
              <a:t>Les mécanismes d’autorégulation sont seulement efficaces pour des pressions artérielles moyennes comprises entre 80 et 180mmHg</a:t>
            </a:r>
          </a:p>
          <a:p>
            <a:pPr>
              <a:buFont typeface="Wingdings" pitchFamily="2" charset="2"/>
              <a:buChar char="§"/>
            </a:pPr>
            <a:r>
              <a:rPr lang="fr-FR" sz="2800" i="1" dirty="0" smtClean="0">
                <a:latin typeface="Cambria" pitchFamily="18" charset="0"/>
              </a:rPr>
              <a:t>Ils sont inopérants lorsque la pression artérielle chute en dessous de 80mmHg:</a:t>
            </a:r>
          </a:p>
          <a:p>
            <a:pPr lvl="1">
              <a:buFont typeface="Wingdings" pitchFamily="2" charset="2"/>
              <a:buChar char="Ø"/>
            </a:pPr>
            <a:r>
              <a:rPr lang="fr-FR" sz="2800" i="1" dirty="0" smtClean="0">
                <a:latin typeface="Cambria" pitchFamily="18" charset="0"/>
              </a:rPr>
              <a:t>Hémorragie</a:t>
            </a:r>
          </a:p>
          <a:p>
            <a:pPr lvl="1">
              <a:buFont typeface="Wingdings" pitchFamily="2" charset="2"/>
              <a:buChar char="Ø"/>
            </a:pPr>
            <a:r>
              <a:rPr lang="fr-FR" sz="2800" i="1" dirty="0" smtClean="0">
                <a:latin typeface="Cambria" pitchFamily="18" charset="0"/>
              </a:rPr>
              <a:t>Déshydratation </a:t>
            </a:r>
          </a:p>
          <a:p>
            <a:pPr>
              <a:buFont typeface="Wingdings" pitchFamily="2" charset="2"/>
              <a:buChar char="§"/>
            </a:pPr>
            <a:r>
              <a:rPr lang="fr-FR" sz="2800" i="1" dirty="0" smtClean="0">
                <a:latin typeface="Cambria" pitchFamily="18" charset="0"/>
              </a:rPr>
              <a:t>Quand la pression artérielle chute en dessous de 45mmHg la filtration s’arrête, adaptation bénéfique permettant de préserver le volume plasmatique.</a:t>
            </a:r>
          </a:p>
          <a:p>
            <a:pPr>
              <a:buNone/>
            </a:pPr>
            <a:endParaRPr lang="fr-FR" sz="3200" i="1" dirty="0" smtClean="0">
              <a:latin typeface="Cambria" pitchFamily="18" charset="0"/>
            </a:endParaRPr>
          </a:p>
          <a:p>
            <a:pPr>
              <a:buNone/>
            </a:pPr>
            <a:endParaRPr lang="fr-FR" sz="3200" b="1" i="1" dirty="0" smtClean="0">
              <a:solidFill>
                <a:schemeClr val="tx2">
                  <a:lumMod val="75000"/>
                </a:schemeClr>
              </a:solidFill>
              <a:latin typeface="Cambria" pitchFamily="18" charset="0"/>
            </a:endParaRPr>
          </a:p>
          <a:p>
            <a:pPr>
              <a:buNone/>
            </a:pPr>
            <a:endParaRPr lang="fr-FR" sz="3200" b="1" i="1" dirty="0" smtClean="0">
              <a:solidFill>
                <a:schemeClr val="tx2">
                  <a:lumMod val="75000"/>
                </a:schemeClr>
              </a:solidFill>
              <a:latin typeface="Cambria" pitchFamily="18" charset="0"/>
            </a:endParaRPr>
          </a:p>
          <a:p>
            <a:pPr>
              <a:buNone/>
            </a:pPr>
            <a:endParaRPr lang="fr-CA" sz="3200" b="1" i="1" dirty="0" smtClean="0">
              <a:solidFill>
                <a:schemeClr val="tx2">
                  <a:lumMod val="75000"/>
                </a:schemeClr>
              </a:solidFill>
              <a:latin typeface="Cambria" pitchFamily="18" charset="0"/>
              <a:cs typeface="Calibri" pitchFamily="34" charset="0"/>
            </a:endParaRPr>
          </a:p>
          <a:p>
            <a:pPr lvl="0"/>
            <a:endParaRPr lang="fr-FR" dirty="0" smtClean="0">
              <a:solidFill>
                <a:schemeClr val="bg1"/>
              </a:solidFill>
              <a:latin typeface="Calibri" pitchFamily="34" charset="0"/>
              <a:cs typeface="Calibri" pitchFamily="34" charset="0"/>
            </a:endParaRPr>
          </a:p>
          <a:p>
            <a:endParaRPr lang="fr-FR" dirty="0">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linds(horizontal)">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idx="4294967295"/>
          </p:nvPr>
        </p:nvSpPr>
        <p:spPr>
          <a:xfrm>
            <a:off x="714348" y="285728"/>
            <a:ext cx="7772400" cy="914400"/>
          </a:xfrm>
        </p:spPr>
        <p:txBody>
          <a:bodyPr/>
          <a:lstStyle/>
          <a:p>
            <a:pPr algn="ctr"/>
            <a:r>
              <a:rPr lang="fr-CA" b="1" i="1" dirty="0" smtClean="0">
                <a:latin typeface="Cambria" pitchFamily="18" charset="0"/>
              </a:rPr>
              <a:t>RÉGULATION DU DFG</a:t>
            </a:r>
            <a:endParaRPr lang="fr-FR" i="1" dirty="0">
              <a:latin typeface="Cambria" pitchFamily="18" charset="0"/>
            </a:endParaRPr>
          </a:p>
        </p:txBody>
      </p:sp>
      <p:sp>
        <p:nvSpPr>
          <p:cNvPr id="3" name="Espace réservé du contenu 2"/>
          <p:cNvSpPr>
            <a:spLocks noGrp="1"/>
          </p:cNvSpPr>
          <p:nvPr>
            <p:ph idx="4294967295"/>
          </p:nvPr>
        </p:nvSpPr>
        <p:spPr>
          <a:xfrm>
            <a:off x="214282" y="928670"/>
            <a:ext cx="8715436" cy="5715040"/>
          </a:xfrm>
        </p:spPr>
        <p:txBody>
          <a:bodyPr>
            <a:normAutofit/>
          </a:bodyPr>
          <a:lstStyle/>
          <a:p>
            <a:pPr>
              <a:buNone/>
            </a:pPr>
            <a:endParaRPr lang="fr-FR" sz="3200" b="1" i="1" dirty="0" smtClean="0">
              <a:solidFill>
                <a:schemeClr val="tx2">
                  <a:lumMod val="75000"/>
                </a:schemeClr>
              </a:solidFill>
              <a:latin typeface="Cambria" pitchFamily="18" charset="0"/>
            </a:endParaRPr>
          </a:p>
          <a:p>
            <a:pPr algn="ctr">
              <a:buNone/>
            </a:pPr>
            <a:r>
              <a:rPr lang="fr-FR" sz="3200" b="1" i="1" dirty="0" smtClean="0">
                <a:solidFill>
                  <a:schemeClr val="tx2">
                    <a:lumMod val="75000"/>
                  </a:schemeClr>
                </a:solidFill>
                <a:latin typeface="Cambria" pitchFamily="18" charset="0"/>
              </a:rPr>
              <a:t>RÉGULATION EXTRINSÈQUE </a:t>
            </a:r>
          </a:p>
          <a:p>
            <a:pPr>
              <a:buNone/>
            </a:pPr>
            <a:endParaRPr lang="fr-FR" sz="2200" i="1" dirty="0" smtClean="0">
              <a:latin typeface="Cambria" pitchFamily="18" charset="0"/>
            </a:endParaRPr>
          </a:p>
          <a:p>
            <a:pPr>
              <a:buFont typeface="Wingdings" pitchFamily="2" charset="2"/>
              <a:buChar char="§"/>
            </a:pPr>
            <a:r>
              <a:rPr lang="fr-CA" sz="2600" i="1" dirty="0" smtClean="0">
                <a:latin typeface="Cambria" pitchFamily="18" charset="0"/>
                <a:cs typeface="Calibri" pitchFamily="34" charset="0"/>
              </a:rPr>
              <a:t>Les mécanismes de régulation extrinsèques interviennent  pour réguler la PA mais ont un effet sur le DFG </a:t>
            </a:r>
          </a:p>
          <a:p>
            <a:pPr>
              <a:buFont typeface="Wingdings" pitchFamily="2" charset="2"/>
              <a:buChar char="§"/>
            </a:pPr>
            <a:endParaRPr lang="fr-CA" sz="2600" i="1" dirty="0" smtClean="0">
              <a:latin typeface="Cambria" pitchFamily="18" charset="0"/>
              <a:cs typeface="Calibri" pitchFamily="34" charset="0"/>
            </a:endParaRPr>
          </a:p>
          <a:p>
            <a:pPr lvl="1">
              <a:buFont typeface="Wingdings" pitchFamily="2" charset="2"/>
              <a:buChar char="Ø"/>
            </a:pPr>
            <a:r>
              <a:rPr lang="fr-CA" b="1" i="1" dirty="0" smtClean="0">
                <a:solidFill>
                  <a:schemeClr val="accent2">
                    <a:lumMod val="60000"/>
                    <a:lumOff val="40000"/>
                  </a:schemeClr>
                </a:solidFill>
                <a:latin typeface="Cambria" pitchFamily="18" charset="0"/>
                <a:cs typeface="Calibri" pitchFamily="34" charset="0"/>
              </a:rPr>
              <a:t>Contrôle nerveux du DFG</a:t>
            </a:r>
          </a:p>
          <a:p>
            <a:pPr lvl="1">
              <a:buFont typeface="Wingdings" pitchFamily="2" charset="2"/>
              <a:buChar char="Ø"/>
            </a:pPr>
            <a:endParaRPr lang="fr-CA" b="1" i="1" dirty="0" smtClean="0">
              <a:solidFill>
                <a:schemeClr val="accent2">
                  <a:lumMod val="60000"/>
                  <a:lumOff val="40000"/>
                </a:schemeClr>
              </a:solidFill>
              <a:latin typeface="Cambria" pitchFamily="18" charset="0"/>
              <a:cs typeface="Calibri" pitchFamily="34" charset="0"/>
            </a:endParaRPr>
          </a:p>
          <a:p>
            <a:pPr lvl="1">
              <a:buFont typeface="Wingdings" pitchFamily="2" charset="2"/>
              <a:buChar char="Ø"/>
            </a:pPr>
            <a:r>
              <a:rPr lang="fr-CA" b="1" i="1" dirty="0" smtClean="0">
                <a:solidFill>
                  <a:schemeClr val="accent2">
                    <a:lumMod val="60000"/>
                    <a:lumOff val="40000"/>
                  </a:schemeClr>
                </a:solidFill>
                <a:latin typeface="Cambria" pitchFamily="18" charset="0"/>
                <a:cs typeface="Calibri" pitchFamily="34" charset="0"/>
              </a:rPr>
              <a:t>Régulation hormonale du DFG:</a:t>
            </a:r>
          </a:p>
          <a:p>
            <a:pPr lvl="1">
              <a:buNone/>
            </a:pPr>
            <a:r>
              <a:rPr lang="fr-CA" b="1" i="1" dirty="0" smtClean="0">
                <a:solidFill>
                  <a:schemeClr val="accent2">
                    <a:lumMod val="60000"/>
                    <a:lumOff val="40000"/>
                  </a:schemeClr>
                </a:solidFill>
                <a:latin typeface="Cambria" pitchFamily="18" charset="0"/>
                <a:cs typeface="Calibri" pitchFamily="34" charset="0"/>
              </a:rPr>
              <a:t>	</a:t>
            </a:r>
            <a:r>
              <a:rPr lang="fr-CA" b="1" i="1" dirty="0" smtClean="0">
                <a:solidFill>
                  <a:schemeClr val="accent2">
                    <a:lumMod val="60000"/>
                    <a:lumOff val="40000"/>
                  </a:schemeClr>
                </a:solidFill>
                <a:latin typeface="Cambria" pitchFamily="18" charset="0"/>
              </a:rPr>
              <a:t>Système Rénine-Angiotensine-Aldostérone  SRAA</a:t>
            </a:r>
          </a:p>
          <a:p>
            <a:pPr>
              <a:buFont typeface="Wingdings" pitchFamily="2" charset="2"/>
              <a:buChar char="§"/>
            </a:pPr>
            <a:endParaRPr lang="fr-FR" sz="3200" i="1" dirty="0" smtClean="0">
              <a:latin typeface="Cambria" pitchFamily="18" charset="0"/>
            </a:endParaRPr>
          </a:p>
          <a:p>
            <a:pPr>
              <a:buNone/>
            </a:pPr>
            <a:endParaRPr lang="fr-FR" sz="3200" b="1" i="1" dirty="0" smtClean="0">
              <a:solidFill>
                <a:schemeClr val="tx2">
                  <a:lumMod val="75000"/>
                </a:schemeClr>
              </a:solidFill>
              <a:latin typeface="Cambria" pitchFamily="18" charset="0"/>
            </a:endParaRPr>
          </a:p>
          <a:p>
            <a:pPr>
              <a:buNone/>
            </a:pPr>
            <a:endParaRPr lang="fr-FR" sz="3200" b="1" i="1" dirty="0" smtClean="0">
              <a:solidFill>
                <a:schemeClr val="tx2">
                  <a:lumMod val="75000"/>
                </a:schemeClr>
              </a:solidFill>
              <a:latin typeface="Cambria" pitchFamily="18" charset="0"/>
            </a:endParaRPr>
          </a:p>
          <a:p>
            <a:pPr>
              <a:buNone/>
            </a:pPr>
            <a:endParaRPr lang="fr-CA" sz="3200" b="1" i="1" dirty="0" smtClean="0">
              <a:solidFill>
                <a:schemeClr val="tx2">
                  <a:lumMod val="75000"/>
                </a:schemeClr>
              </a:solidFill>
              <a:latin typeface="Cambria" pitchFamily="18" charset="0"/>
              <a:cs typeface="Calibri" pitchFamily="34" charset="0"/>
            </a:endParaRPr>
          </a:p>
          <a:p>
            <a:pPr lvl="0"/>
            <a:endParaRPr lang="fr-FR" dirty="0" smtClean="0">
              <a:solidFill>
                <a:schemeClr val="bg1"/>
              </a:solidFill>
              <a:latin typeface="Calibri" pitchFamily="34" charset="0"/>
              <a:cs typeface="Calibri" pitchFamily="34" charset="0"/>
            </a:endParaRPr>
          </a:p>
          <a:p>
            <a:endParaRPr lang="fr-FR" dirty="0">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28596" y="214290"/>
            <a:ext cx="8229600" cy="914400"/>
          </a:xfrm>
        </p:spPr>
        <p:txBody>
          <a:bodyPr/>
          <a:lstStyle/>
          <a:p>
            <a:pPr algn="ctr"/>
            <a:r>
              <a:rPr lang="fr-FR" b="1" i="1" dirty="0" smtClean="0">
                <a:latin typeface="Cambria" pitchFamily="18" charset="0"/>
              </a:rPr>
              <a:t>RÉGULATION EXTRINSÈQUE</a:t>
            </a:r>
            <a:endParaRPr lang="fr-FR" i="1" dirty="0">
              <a:latin typeface="Cambria" pitchFamily="18" charset="0"/>
            </a:endParaRPr>
          </a:p>
        </p:txBody>
      </p:sp>
      <p:sp>
        <p:nvSpPr>
          <p:cNvPr id="3" name="Espace réservé du contenu 2"/>
          <p:cNvSpPr>
            <a:spLocks noGrp="1"/>
          </p:cNvSpPr>
          <p:nvPr>
            <p:ph sz="half" idx="1"/>
          </p:nvPr>
        </p:nvSpPr>
        <p:spPr>
          <a:xfrm>
            <a:off x="-36512" y="1714488"/>
            <a:ext cx="4857784" cy="5143512"/>
          </a:xfrm>
        </p:spPr>
        <p:txBody>
          <a:bodyPr>
            <a:normAutofit fontScale="77500" lnSpcReduction="20000"/>
          </a:bodyPr>
          <a:lstStyle/>
          <a:p>
            <a:r>
              <a:rPr lang="fr-FR" sz="3100" i="1" dirty="0" smtClean="0">
                <a:latin typeface="Cambria" pitchFamily="18" charset="0"/>
              </a:rPr>
              <a:t>Dépasse l’autorégulation en cas de </a:t>
            </a:r>
            <a:r>
              <a:rPr lang="fr-FR" sz="3100" b="1" i="1" dirty="0" smtClean="0">
                <a:latin typeface="Cambria" pitchFamily="18" charset="0"/>
              </a:rPr>
              <a:t>stress extrême (hémorragie, déshydratation</a:t>
            </a:r>
            <a:r>
              <a:rPr lang="fr-FR" sz="3100" i="1" dirty="0" smtClean="0">
                <a:latin typeface="Cambria" pitchFamily="18" charset="0"/>
              </a:rPr>
              <a:t> </a:t>
            </a:r>
            <a:r>
              <a:rPr lang="fr-FR" sz="3100" b="1" i="1" dirty="0" smtClean="0">
                <a:latin typeface="Cambria" pitchFamily="18" charset="0"/>
              </a:rPr>
              <a:t>sévère</a:t>
            </a:r>
            <a:r>
              <a:rPr lang="fr-FR" sz="3100" i="1" dirty="0" smtClean="0">
                <a:latin typeface="Cambria" pitchFamily="18" charset="0"/>
              </a:rPr>
              <a:t>)</a:t>
            </a:r>
            <a:endParaRPr lang="fr-CA" sz="3100" i="1" dirty="0" smtClean="0">
              <a:latin typeface="Cambria" pitchFamily="18" charset="0"/>
            </a:endParaRPr>
          </a:p>
          <a:p>
            <a:r>
              <a:rPr lang="fr-CA" sz="3100" i="1" dirty="0" smtClean="0">
                <a:latin typeface="Cambria" pitchFamily="18" charset="0"/>
              </a:rPr>
              <a:t>Activation du système nerveux </a:t>
            </a:r>
            <a:r>
              <a:rPr lang="fr-CA" sz="3100" b="1" i="1" dirty="0" smtClean="0">
                <a:latin typeface="Cambria" pitchFamily="18" charset="0"/>
              </a:rPr>
              <a:t>sympathique</a:t>
            </a:r>
            <a:r>
              <a:rPr lang="fr-CA" sz="3100" i="1" dirty="0" smtClean="0">
                <a:latin typeface="Cambria" pitchFamily="18" charset="0"/>
              </a:rPr>
              <a:t>  </a:t>
            </a:r>
          </a:p>
          <a:p>
            <a:r>
              <a:rPr lang="fr-CA" sz="3100" i="1" dirty="0" smtClean="0">
                <a:latin typeface="Cambria" pitchFamily="18" charset="0"/>
              </a:rPr>
              <a:t>Libération d’</a:t>
            </a:r>
            <a:r>
              <a:rPr lang="fr-CA" sz="3100" b="1" i="1" dirty="0" smtClean="0">
                <a:latin typeface="Cambria" pitchFamily="18" charset="0"/>
              </a:rPr>
              <a:t>adrénaline</a:t>
            </a:r>
            <a:r>
              <a:rPr lang="fr-CA" sz="3100" i="1" dirty="0" smtClean="0">
                <a:latin typeface="Cambria" pitchFamily="18" charset="0"/>
              </a:rPr>
              <a:t> </a:t>
            </a:r>
            <a:r>
              <a:rPr lang="fr-CA" sz="3100" i="1" dirty="0" smtClean="0">
                <a:latin typeface="Cambria" pitchFamily="18" charset="0"/>
                <a:cs typeface="Calibri" pitchFamily="34" charset="0"/>
              </a:rPr>
              <a:t>p</a:t>
            </a:r>
            <a:r>
              <a:rPr lang="fr-CA" sz="3100" i="1" dirty="0" smtClean="0">
                <a:solidFill>
                  <a:schemeClr val="tx1"/>
                </a:solidFill>
                <a:latin typeface="Cambria" pitchFamily="18" charset="0"/>
                <a:cs typeface="Calibri" pitchFamily="34" charset="0"/>
              </a:rPr>
              <a:t>ar </a:t>
            </a:r>
            <a:r>
              <a:rPr lang="fr-CA" sz="3100" i="1" dirty="0" smtClean="0">
                <a:latin typeface="Cambria" pitchFamily="18" charset="0"/>
                <a:cs typeface="Calibri" pitchFamily="34" charset="0"/>
              </a:rPr>
              <a:t>l</a:t>
            </a:r>
            <a:r>
              <a:rPr lang="fr-CA" sz="3100" i="1" dirty="0" smtClean="0">
                <a:solidFill>
                  <a:schemeClr val="tx1"/>
                </a:solidFill>
                <a:latin typeface="Cambria" pitchFamily="18" charset="0"/>
                <a:cs typeface="Calibri" pitchFamily="34" charset="0"/>
              </a:rPr>
              <a:t>es neurones sympathiques innervant les artérioles afférentes et efférentes (</a:t>
            </a:r>
            <a:r>
              <a:rPr lang="fr-CA" sz="3100" i="1" dirty="0" err="1" smtClean="0">
                <a:solidFill>
                  <a:schemeClr val="tx1"/>
                </a:solidFill>
                <a:latin typeface="Cambria" pitchFamily="18" charset="0"/>
                <a:cs typeface="Calibri" pitchFamily="34" charset="0"/>
              </a:rPr>
              <a:t>possèdant</a:t>
            </a:r>
            <a:r>
              <a:rPr lang="fr-CA" sz="3100" i="1" dirty="0" smtClean="0">
                <a:solidFill>
                  <a:schemeClr val="tx1"/>
                </a:solidFill>
                <a:latin typeface="Cambria" pitchFamily="18" charset="0"/>
                <a:cs typeface="Calibri" pitchFamily="34" charset="0"/>
              </a:rPr>
              <a:t> des </a:t>
            </a:r>
            <a:r>
              <a:rPr lang="fr-CA" sz="3100" b="1" i="1" dirty="0" smtClean="0">
                <a:solidFill>
                  <a:schemeClr val="tx1"/>
                </a:solidFill>
                <a:latin typeface="Cambria" pitchFamily="18" charset="0"/>
                <a:cs typeface="Calibri" pitchFamily="34" charset="0"/>
              </a:rPr>
              <a:t>récepteurs </a:t>
            </a:r>
            <a:r>
              <a:rPr lang="el-GR" sz="3100" b="1" i="1" dirty="0" smtClean="0">
                <a:solidFill>
                  <a:schemeClr val="tx1"/>
                </a:solidFill>
                <a:latin typeface="Cambria" pitchFamily="18" charset="0"/>
                <a:cs typeface="Calibri" pitchFamily="34" charset="0"/>
              </a:rPr>
              <a:t>α</a:t>
            </a:r>
            <a:r>
              <a:rPr lang="fr-CA" sz="3100" b="1" i="1" dirty="0" smtClean="0">
                <a:solidFill>
                  <a:schemeClr val="tx1"/>
                </a:solidFill>
                <a:latin typeface="Cambria" pitchFamily="18" charset="0"/>
                <a:cs typeface="Calibri" pitchFamily="34" charset="0"/>
              </a:rPr>
              <a:t>- adrénergique)</a:t>
            </a:r>
          </a:p>
          <a:p>
            <a:r>
              <a:rPr lang="fr-CA" sz="3100" i="1" dirty="0" smtClean="0">
                <a:latin typeface="Cambria" pitchFamily="18" charset="0"/>
              </a:rPr>
              <a:t>provoquant une réponse </a:t>
            </a:r>
            <a:r>
              <a:rPr lang="fr-CA" sz="3100" b="1" i="1" dirty="0" err="1" smtClean="0">
                <a:latin typeface="Cambria" pitchFamily="18" charset="0"/>
              </a:rPr>
              <a:t>vasoconstritrice</a:t>
            </a:r>
            <a:r>
              <a:rPr lang="fr-CA" sz="3100" b="1" i="1" dirty="0" smtClean="0">
                <a:latin typeface="Cambria" pitchFamily="18" charset="0"/>
              </a:rPr>
              <a:t> </a:t>
            </a:r>
            <a:r>
              <a:rPr lang="fr-CA" sz="3100" i="1" dirty="0" smtClean="0">
                <a:latin typeface="Cambria" pitchFamily="18" charset="0"/>
              </a:rPr>
              <a:t>des artérioles afférentes et par conséquent une </a:t>
            </a:r>
            <a:r>
              <a:rPr lang="fr-CA" sz="3100" b="1" i="1" dirty="0" smtClean="0">
                <a:latin typeface="Cambria" pitchFamily="18" charset="0"/>
              </a:rPr>
              <a:t>baisse </a:t>
            </a:r>
            <a:r>
              <a:rPr lang="fr-CA" sz="3100" i="1" dirty="0" smtClean="0">
                <a:latin typeface="Cambria" pitchFamily="18" charset="0"/>
              </a:rPr>
              <a:t>du</a:t>
            </a:r>
            <a:r>
              <a:rPr lang="fr-CA" sz="3100" b="1" i="1" dirty="0" smtClean="0">
                <a:latin typeface="Cambria" pitchFamily="18" charset="0"/>
              </a:rPr>
              <a:t> </a:t>
            </a:r>
            <a:r>
              <a:rPr lang="fr-CA" sz="3100" i="1" dirty="0" smtClean="0">
                <a:latin typeface="Cambria" pitchFamily="18" charset="0"/>
              </a:rPr>
              <a:t> </a:t>
            </a:r>
            <a:r>
              <a:rPr lang="fr-CA" sz="3100" b="1" i="1" dirty="0" smtClean="0">
                <a:latin typeface="Cambria" pitchFamily="18" charset="0"/>
              </a:rPr>
              <a:t>DSR</a:t>
            </a:r>
            <a:r>
              <a:rPr lang="fr-CA" sz="3100" i="1" dirty="0" smtClean="0">
                <a:latin typeface="Cambria" pitchFamily="18" charset="0"/>
              </a:rPr>
              <a:t> et</a:t>
            </a:r>
            <a:r>
              <a:rPr lang="fr-CA" sz="3100" b="1" i="1" dirty="0" smtClean="0">
                <a:latin typeface="Cambria" pitchFamily="18" charset="0"/>
              </a:rPr>
              <a:t> DFG</a:t>
            </a:r>
            <a:r>
              <a:rPr lang="fr-CA" sz="3100" i="1" dirty="0" smtClean="0">
                <a:latin typeface="Cambria" pitchFamily="18" charset="0"/>
              </a:rPr>
              <a:t>.</a:t>
            </a:r>
            <a:endParaRPr lang="fr-FR" sz="3100" i="1" dirty="0" smtClean="0">
              <a:solidFill>
                <a:schemeClr val="tx1"/>
              </a:solidFill>
              <a:latin typeface="Cambria" pitchFamily="18" charset="0"/>
              <a:cs typeface="Calibri" pitchFamily="34" charset="0"/>
            </a:endParaRPr>
          </a:p>
          <a:p>
            <a:pPr lvl="0"/>
            <a:endParaRPr lang="fr-FR" dirty="0" smtClean="0">
              <a:solidFill>
                <a:schemeClr val="bg1"/>
              </a:solidFill>
              <a:latin typeface="Calibri" pitchFamily="34" charset="0"/>
              <a:cs typeface="Calibri" pitchFamily="34" charset="0"/>
            </a:endParaRPr>
          </a:p>
          <a:p>
            <a:endParaRPr lang="fr-FR" dirty="0">
              <a:latin typeface="Calibri" pitchFamily="34" charset="0"/>
              <a:cs typeface="Calibri" pitchFamily="34" charset="0"/>
            </a:endParaRPr>
          </a:p>
        </p:txBody>
      </p:sp>
      <p:pic>
        <p:nvPicPr>
          <p:cNvPr id="1026" name="Picture 2" descr="C:\Users\Toshiba\Desktop\dfbd.png"/>
          <p:cNvPicPr>
            <a:picLocks noGrp="1" noChangeAspect="1" noChangeArrowheads="1"/>
          </p:cNvPicPr>
          <p:nvPr>
            <p:ph sz="half" idx="2"/>
          </p:nvPr>
        </p:nvPicPr>
        <p:blipFill>
          <a:blip r:embed="rId2"/>
          <a:srcRect/>
          <a:stretch>
            <a:fillRect/>
          </a:stretch>
        </p:blipFill>
        <p:spPr bwMode="auto">
          <a:xfrm>
            <a:off x="4786314" y="2285992"/>
            <a:ext cx="4286280" cy="3500462"/>
          </a:xfrm>
          <a:prstGeom prst="rect">
            <a:avLst/>
          </a:prstGeom>
          <a:noFill/>
        </p:spPr>
      </p:pic>
      <p:sp>
        <p:nvSpPr>
          <p:cNvPr id="6" name="ZoneTexte 5"/>
          <p:cNvSpPr txBox="1"/>
          <p:nvPr/>
        </p:nvSpPr>
        <p:spPr>
          <a:xfrm>
            <a:off x="1500166" y="1000108"/>
            <a:ext cx="6357982" cy="800219"/>
          </a:xfrm>
          <a:prstGeom prst="rect">
            <a:avLst/>
          </a:prstGeom>
          <a:noFill/>
        </p:spPr>
        <p:txBody>
          <a:bodyPr wrap="square" rtlCol="0">
            <a:spAutoFit/>
          </a:bodyPr>
          <a:lstStyle/>
          <a:p>
            <a:pPr lvl="0" algn="ctr"/>
            <a:r>
              <a:rPr lang="fr-CA" sz="2800" b="1" i="1" dirty="0" smtClean="0">
                <a:solidFill>
                  <a:schemeClr val="tx2">
                    <a:lumMod val="75000"/>
                  </a:schemeClr>
                </a:solidFill>
                <a:latin typeface="Cambria" pitchFamily="18" charset="0"/>
                <a:cs typeface="Calibri" pitchFamily="34" charset="0"/>
              </a:rPr>
              <a:t>1.CONTRÔLE NERVEUX DU DFG</a:t>
            </a:r>
          </a:p>
          <a:p>
            <a:pPr algn="ct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4664"/>
            <a:ext cx="9144000" cy="5976664"/>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3" y="0"/>
            <a:ext cx="9144000" cy="6858000"/>
          </a:xfrm>
          <a:prstGeom prst="rect">
            <a:avLst/>
          </a:prstGeom>
        </p:spPr>
      </p:pic>
    </p:spTree>
    <p:extLst>
      <p:ext uri="{BB962C8B-B14F-4D97-AF65-F5344CB8AC3E}">
        <p14:creationId xmlns:p14="http://schemas.microsoft.com/office/powerpoint/2010/main" val="91790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285728"/>
            <a:ext cx="8229600" cy="914400"/>
          </a:xfrm>
        </p:spPr>
        <p:txBody>
          <a:bodyPr/>
          <a:lstStyle/>
          <a:p>
            <a:pPr algn="ctr"/>
            <a:r>
              <a:rPr lang="fr-FR" b="1" i="1" dirty="0" smtClean="0">
                <a:solidFill>
                  <a:schemeClr val="accent4">
                    <a:lumMod val="20000"/>
                    <a:lumOff val="80000"/>
                  </a:schemeClr>
                </a:solidFill>
                <a:latin typeface="Cambria" pitchFamily="18" charset="0"/>
                <a:cs typeface="Calibri" pitchFamily="34" charset="0"/>
              </a:rPr>
              <a:t>GLOMÉRULE</a:t>
            </a:r>
            <a:endParaRPr lang="fr-FR" dirty="0">
              <a:solidFill>
                <a:schemeClr val="accent4">
                  <a:lumMod val="20000"/>
                  <a:lumOff val="80000"/>
                </a:schemeClr>
              </a:solidFill>
            </a:endParaRPr>
          </a:p>
        </p:txBody>
      </p:sp>
      <p:sp>
        <p:nvSpPr>
          <p:cNvPr id="3" name="Espace réservé du contenu 2"/>
          <p:cNvSpPr>
            <a:spLocks noGrp="1"/>
          </p:cNvSpPr>
          <p:nvPr>
            <p:ph sz="half" idx="1"/>
          </p:nvPr>
        </p:nvSpPr>
        <p:spPr>
          <a:xfrm>
            <a:off x="71438" y="4857760"/>
            <a:ext cx="8929718" cy="1739881"/>
          </a:xfrm>
        </p:spPr>
        <p:txBody>
          <a:bodyPr>
            <a:normAutofit fontScale="85000" lnSpcReduction="10000"/>
          </a:bodyPr>
          <a:lstStyle/>
          <a:p>
            <a:r>
              <a:rPr lang="fr-FR" i="1" dirty="0" smtClean="0">
                <a:latin typeface="Cambria" pitchFamily="18" charset="0"/>
              </a:rPr>
              <a:t>Faible diamètre (30 microns).</a:t>
            </a:r>
          </a:p>
          <a:p>
            <a:r>
              <a:rPr lang="fr-FR" i="1" dirty="0" smtClean="0">
                <a:latin typeface="Cambria" pitchFamily="18" charset="0"/>
              </a:rPr>
              <a:t>Paroi relativement épaisse (20 microns) très </a:t>
            </a:r>
            <a:r>
              <a:rPr lang="fr-FR" b="1" i="1" dirty="0" smtClean="0">
                <a:latin typeface="Cambria" pitchFamily="18" charset="0"/>
              </a:rPr>
              <a:t>musculaire</a:t>
            </a:r>
            <a:endParaRPr lang="fr-FR" i="1" dirty="0">
              <a:latin typeface="Cambria" pitchFamily="18" charset="0"/>
            </a:endParaRPr>
          </a:p>
          <a:p>
            <a:r>
              <a:rPr lang="fr-FR" i="1" dirty="0">
                <a:latin typeface="Cambria" pitchFamily="18" charset="0"/>
              </a:rPr>
              <a:t>I</a:t>
            </a:r>
            <a:r>
              <a:rPr lang="fr-FR" i="1" dirty="0" smtClean="0">
                <a:latin typeface="Cambria" pitchFamily="18" charset="0"/>
              </a:rPr>
              <a:t>nnervation par le </a:t>
            </a:r>
            <a:r>
              <a:rPr lang="fr-FR" b="1" i="1" dirty="0" smtClean="0">
                <a:latin typeface="Cambria" pitchFamily="18" charset="0"/>
              </a:rPr>
              <a:t>système nerveux autonome sympathique.</a:t>
            </a:r>
          </a:p>
          <a:p>
            <a:r>
              <a:rPr lang="fr-FR" i="1" dirty="0" smtClean="0">
                <a:latin typeface="Cambria" pitchFamily="18" charset="0"/>
              </a:rPr>
              <a:t>Principal site de </a:t>
            </a:r>
            <a:r>
              <a:rPr lang="fr-FR" b="1" i="1" dirty="0" smtClean="0">
                <a:latin typeface="Cambria" pitchFamily="18" charset="0"/>
              </a:rPr>
              <a:t>résistance </a:t>
            </a:r>
            <a:r>
              <a:rPr lang="fr-FR" i="1" dirty="0" smtClean="0">
                <a:latin typeface="Cambria" pitchFamily="18" charset="0"/>
              </a:rPr>
              <a:t>à l’écoulement du sang.</a:t>
            </a:r>
            <a:endParaRPr lang="fr-FR" i="1" dirty="0">
              <a:latin typeface="Cambria" pitchFamily="18" charset="0"/>
            </a:endParaRPr>
          </a:p>
        </p:txBody>
      </p:sp>
      <p:pic>
        <p:nvPicPr>
          <p:cNvPr id="4098" name="Picture 2" descr="C:\Users\Toshiba\Desktop\ddghj,.png"/>
          <p:cNvPicPr>
            <a:picLocks noGrp="1" noChangeAspect="1" noChangeArrowheads="1"/>
          </p:cNvPicPr>
          <p:nvPr>
            <p:ph sz="half" idx="2"/>
          </p:nvPr>
        </p:nvPicPr>
        <p:blipFill>
          <a:blip r:embed="rId2"/>
          <a:srcRect/>
          <a:stretch>
            <a:fillRect/>
          </a:stretch>
        </p:blipFill>
        <p:spPr bwMode="auto">
          <a:xfrm>
            <a:off x="2500298" y="1428736"/>
            <a:ext cx="5073958" cy="3286148"/>
          </a:xfrm>
          <a:prstGeom prst="rect">
            <a:avLst/>
          </a:prstGeom>
          <a:noFill/>
        </p:spPr>
      </p:pic>
      <p:pic>
        <p:nvPicPr>
          <p:cNvPr id="4099" name="Picture 3" descr="C:\Users\Toshiba\Desktop\jkllm.png"/>
          <p:cNvPicPr>
            <a:picLocks noChangeAspect="1" noChangeArrowheads="1"/>
          </p:cNvPicPr>
          <p:nvPr/>
        </p:nvPicPr>
        <p:blipFill>
          <a:blip r:embed="rId3"/>
          <a:srcRect/>
          <a:stretch>
            <a:fillRect/>
          </a:stretch>
        </p:blipFill>
        <p:spPr bwMode="auto">
          <a:xfrm>
            <a:off x="1142976" y="1428737"/>
            <a:ext cx="3525837" cy="3286147"/>
          </a:xfrm>
          <a:prstGeom prst="rect">
            <a:avLst/>
          </a:prstGeom>
          <a:noFill/>
        </p:spPr>
      </p:pic>
    </p:spTree>
    <p:extLst>
      <p:ext uri="{BB962C8B-B14F-4D97-AF65-F5344CB8AC3E}">
        <p14:creationId xmlns:p14="http://schemas.microsoft.com/office/powerpoint/2010/main" val="355945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714348" y="285728"/>
            <a:ext cx="7772400" cy="914400"/>
          </a:xfrm>
        </p:spPr>
        <p:txBody>
          <a:bodyPr/>
          <a:lstStyle/>
          <a:p>
            <a:pPr algn="ctr"/>
            <a:r>
              <a:rPr lang="fr-FR" b="1" i="1" dirty="0" smtClean="0">
                <a:latin typeface="Cambria" pitchFamily="18" charset="0"/>
              </a:rPr>
              <a:t>RÉGULATION EXTRINSÈQUE</a:t>
            </a:r>
            <a:endParaRPr lang="fr-FR" i="1" dirty="0"/>
          </a:p>
        </p:txBody>
      </p:sp>
      <p:sp>
        <p:nvSpPr>
          <p:cNvPr id="3" name="Espace réservé du contenu 2"/>
          <p:cNvSpPr>
            <a:spLocks noGrp="1"/>
          </p:cNvSpPr>
          <p:nvPr>
            <p:ph idx="4294967295"/>
          </p:nvPr>
        </p:nvSpPr>
        <p:spPr>
          <a:xfrm>
            <a:off x="142844" y="1142984"/>
            <a:ext cx="8858280" cy="5500726"/>
          </a:xfrm>
        </p:spPr>
        <p:txBody>
          <a:bodyPr/>
          <a:lstStyle/>
          <a:p>
            <a:pPr algn="ctr">
              <a:buNone/>
            </a:pPr>
            <a:r>
              <a:rPr lang="fr-CA" b="1" dirty="0" smtClean="0">
                <a:solidFill>
                  <a:schemeClr val="tx2">
                    <a:lumMod val="75000"/>
                  </a:schemeClr>
                </a:solidFill>
                <a:latin typeface="Cambria" pitchFamily="18" charset="0"/>
              </a:rPr>
              <a:t>	2.</a:t>
            </a:r>
            <a:r>
              <a:rPr lang="fr-CA" b="1" i="1" dirty="0" smtClean="0">
                <a:solidFill>
                  <a:schemeClr val="tx2">
                    <a:lumMod val="75000"/>
                  </a:schemeClr>
                </a:solidFill>
                <a:latin typeface="Cambria" pitchFamily="18" charset="0"/>
              </a:rPr>
              <a:t>RÉGULATION HORMONALE DU DFG: SRAA</a:t>
            </a:r>
            <a:endParaRPr lang="fr-CA" b="1" i="1" dirty="0" smtClean="0"/>
          </a:p>
          <a:p>
            <a:pPr lvl="1">
              <a:buFont typeface="Wingdings" pitchFamily="2" charset="2"/>
              <a:buChar char="Ø"/>
            </a:pPr>
            <a:r>
              <a:rPr lang="fr-FR" b="1" i="1" dirty="0" smtClean="0">
                <a:solidFill>
                  <a:schemeClr val="accent2">
                    <a:lumMod val="60000"/>
                    <a:lumOff val="40000"/>
                  </a:schemeClr>
                </a:solidFill>
                <a:latin typeface="Cambria" pitchFamily="18" charset="0"/>
              </a:rPr>
              <a:t>Présentation du SRAA</a:t>
            </a:r>
            <a:endParaRPr lang="fr-FR" i="1" dirty="0" smtClean="0">
              <a:solidFill>
                <a:schemeClr val="accent2">
                  <a:lumMod val="60000"/>
                  <a:lumOff val="40000"/>
                </a:schemeClr>
              </a:solidFill>
              <a:latin typeface="Cambria" pitchFamily="18" charset="0"/>
            </a:endParaRPr>
          </a:p>
          <a:p>
            <a:endParaRPr lang="fr-FR" dirty="0"/>
          </a:p>
        </p:txBody>
      </p:sp>
      <p:pic>
        <p:nvPicPr>
          <p:cNvPr id="4" name="Picture 2"/>
          <p:cNvPicPr>
            <a:picLocks noChangeAspect="1" noChangeArrowheads="1"/>
          </p:cNvPicPr>
          <p:nvPr/>
        </p:nvPicPr>
        <p:blipFill>
          <a:blip r:embed="rId2"/>
          <a:srcRect/>
          <a:stretch>
            <a:fillRect/>
          </a:stretch>
        </p:blipFill>
        <p:spPr>
          <a:xfrm>
            <a:off x="775888" y="2214554"/>
            <a:ext cx="7725202" cy="4572032"/>
          </a:xfrm>
          <a:prstGeom prst="rect">
            <a:avLst/>
          </a:prstGeom>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714348" y="285728"/>
            <a:ext cx="7772400" cy="914400"/>
          </a:xfrm>
        </p:spPr>
        <p:txBody>
          <a:bodyPr/>
          <a:lstStyle/>
          <a:p>
            <a:pPr algn="ctr"/>
            <a:r>
              <a:rPr lang="fr-FR" b="1" i="1" dirty="0" smtClean="0">
                <a:latin typeface="Cambria" pitchFamily="18" charset="0"/>
              </a:rPr>
              <a:t>RÉGULATION EXTRINSÈQUE</a:t>
            </a:r>
            <a:endParaRPr lang="fr-FR" i="1" dirty="0"/>
          </a:p>
        </p:txBody>
      </p:sp>
      <p:sp>
        <p:nvSpPr>
          <p:cNvPr id="3" name="Espace réservé du contenu 2"/>
          <p:cNvSpPr>
            <a:spLocks noGrp="1"/>
          </p:cNvSpPr>
          <p:nvPr>
            <p:ph idx="4294967295"/>
          </p:nvPr>
        </p:nvSpPr>
        <p:spPr>
          <a:xfrm>
            <a:off x="142844" y="1142984"/>
            <a:ext cx="8858280" cy="5500726"/>
          </a:xfrm>
        </p:spPr>
        <p:txBody>
          <a:bodyPr/>
          <a:lstStyle/>
          <a:p>
            <a:pPr algn="ctr">
              <a:buNone/>
            </a:pPr>
            <a:r>
              <a:rPr lang="fr-CA" b="1" dirty="0" smtClean="0">
                <a:solidFill>
                  <a:schemeClr val="tx2">
                    <a:lumMod val="75000"/>
                  </a:schemeClr>
                </a:solidFill>
                <a:latin typeface="Cambria" pitchFamily="18" charset="0"/>
              </a:rPr>
              <a:t>	2.</a:t>
            </a:r>
            <a:r>
              <a:rPr lang="fr-CA" b="1" i="1" dirty="0" smtClean="0">
                <a:solidFill>
                  <a:schemeClr val="tx2">
                    <a:lumMod val="75000"/>
                  </a:schemeClr>
                </a:solidFill>
                <a:latin typeface="Cambria" pitchFamily="18" charset="0"/>
              </a:rPr>
              <a:t>RÉGULATION HORMONALE DU DFG: SRAA</a:t>
            </a:r>
            <a:endParaRPr lang="fr-CA" b="1" i="1" dirty="0" smtClean="0"/>
          </a:p>
          <a:p>
            <a:pPr lvl="1">
              <a:buFont typeface="Wingdings" pitchFamily="2" charset="2"/>
              <a:buChar char="Ø"/>
            </a:pPr>
            <a:r>
              <a:rPr lang="fr-FR" b="1" i="1" dirty="0" smtClean="0">
                <a:solidFill>
                  <a:schemeClr val="accent2">
                    <a:lumMod val="60000"/>
                    <a:lumOff val="40000"/>
                  </a:schemeClr>
                </a:solidFill>
                <a:latin typeface="Cambria" pitchFamily="18" charset="0"/>
              </a:rPr>
              <a:t>Présentation du SRAA</a:t>
            </a:r>
            <a:endParaRPr lang="fr-FR" i="1" dirty="0" smtClean="0">
              <a:solidFill>
                <a:schemeClr val="accent2">
                  <a:lumMod val="60000"/>
                  <a:lumOff val="40000"/>
                </a:schemeClr>
              </a:solidFill>
              <a:latin typeface="Cambria" pitchFamily="18" charset="0"/>
            </a:endParaRPr>
          </a:p>
          <a:p>
            <a:endParaRPr lang="fr-FR" dirty="0"/>
          </a:p>
        </p:txBody>
      </p:sp>
      <p:pic>
        <p:nvPicPr>
          <p:cNvPr id="1026" name="Picture 2" descr="C:\Users\Toshiba\Desktop\glande-surrenale-tout-savoir.jpg"/>
          <p:cNvPicPr>
            <a:picLocks noChangeAspect="1" noChangeArrowheads="1"/>
          </p:cNvPicPr>
          <p:nvPr/>
        </p:nvPicPr>
        <p:blipFill>
          <a:blip r:embed="rId2"/>
          <a:srcRect/>
          <a:stretch>
            <a:fillRect/>
          </a:stretch>
        </p:blipFill>
        <p:spPr bwMode="auto">
          <a:xfrm>
            <a:off x="2571736" y="2357430"/>
            <a:ext cx="3924300" cy="3857625"/>
          </a:xfrm>
          <a:prstGeom prst="rect">
            <a:avLst/>
          </a:prstGeom>
          <a:noFill/>
        </p:spPr>
      </p:pic>
      <p:pic>
        <p:nvPicPr>
          <p:cNvPr id="1027" name="Picture 3" descr="C:\Users\Toshiba\Desktop\medicina-online-surrene-corticale-midollare-ormoni-steroidei-corticosteroidi-catecolamine-adrenalina-noradrenalina-cortisolo-aldosterone-sessuali-androgeni-estrogeni-testosterone-endocri.jpg"/>
          <p:cNvPicPr>
            <a:picLocks noChangeAspect="1" noChangeArrowheads="1"/>
          </p:cNvPicPr>
          <p:nvPr/>
        </p:nvPicPr>
        <p:blipFill>
          <a:blip r:embed="rId3" cstate="print"/>
          <a:srcRect/>
          <a:stretch>
            <a:fillRect/>
          </a:stretch>
        </p:blipFill>
        <p:spPr bwMode="auto">
          <a:xfrm>
            <a:off x="785786" y="2500306"/>
            <a:ext cx="7262729" cy="3645890"/>
          </a:xfrm>
          <a:prstGeom prst="rect">
            <a:avLst/>
          </a:prstGeom>
          <a:noFill/>
        </p:spPr>
      </p:pic>
      <p:pic>
        <p:nvPicPr>
          <p:cNvPr id="1028" name="Picture 4" descr="C:\Users\Toshiba\Desktop\unnamed.gif"/>
          <p:cNvPicPr>
            <a:picLocks noChangeAspect="1" noChangeArrowheads="1"/>
          </p:cNvPicPr>
          <p:nvPr/>
        </p:nvPicPr>
        <p:blipFill>
          <a:blip r:embed="rId4"/>
          <a:srcRect/>
          <a:stretch>
            <a:fillRect/>
          </a:stretch>
        </p:blipFill>
        <p:spPr bwMode="auto">
          <a:xfrm>
            <a:off x="1785918" y="2428868"/>
            <a:ext cx="5129278" cy="36242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i="1" dirty="0" smtClean="0">
                <a:latin typeface="Cambria" pitchFamily="18" charset="0"/>
              </a:rPr>
              <a:t>RÉGULATION EXTRINSÈQUE</a:t>
            </a:r>
            <a:endParaRPr lang="fr-FR" i="1" dirty="0"/>
          </a:p>
        </p:txBody>
      </p:sp>
      <p:sp>
        <p:nvSpPr>
          <p:cNvPr id="3" name="Espace réservé du contenu 2"/>
          <p:cNvSpPr>
            <a:spLocks noGrp="1"/>
          </p:cNvSpPr>
          <p:nvPr>
            <p:ph sz="half" idx="1"/>
          </p:nvPr>
        </p:nvSpPr>
        <p:spPr>
          <a:xfrm>
            <a:off x="0" y="2000240"/>
            <a:ext cx="4502944" cy="4525963"/>
          </a:xfrm>
        </p:spPr>
        <p:txBody>
          <a:bodyPr>
            <a:normAutofit fontScale="70000" lnSpcReduction="20000"/>
          </a:bodyPr>
          <a:lstStyle/>
          <a:p>
            <a:pPr lvl="1">
              <a:buFont typeface="Wingdings" pitchFamily="2" charset="2"/>
              <a:buChar char="Ø"/>
            </a:pPr>
            <a:r>
              <a:rPr lang="fr-CA" sz="3400" b="1" i="1" dirty="0" smtClean="0">
                <a:solidFill>
                  <a:schemeClr val="accent2">
                    <a:lumMod val="60000"/>
                    <a:lumOff val="40000"/>
                  </a:schemeClr>
                </a:solidFill>
                <a:latin typeface="Cambria" pitchFamily="18" charset="0"/>
              </a:rPr>
              <a:t>Fonctionnement du SRAA</a:t>
            </a:r>
          </a:p>
          <a:p>
            <a:pPr lvl="1">
              <a:buNone/>
            </a:pPr>
            <a:endParaRPr lang="fr-FR" sz="3400" b="1" dirty="0" smtClean="0">
              <a:solidFill>
                <a:schemeClr val="accent2">
                  <a:lumMod val="75000"/>
                </a:schemeClr>
              </a:solidFill>
              <a:latin typeface="Cambria" pitchFamily="18" charset="0"/>
            </a:endParaRPr>
          </a:p>
          <a:p>
            <a:r>
              <a:rPr lang="fr-FR" sz="3400" i="1" dirty="0" smtClean="0">
                <a:latin typeface="Cambria" pitchFamily="18" charset="0"/>
              </a:rPr>
              <a:t>Une baisse de la pression artérielle entraine une diminution de l’étirement de la paroi artériolaire afférente et les </a:t>
            </a:r>
            <a:r>
              <a:rPr lang="fr-FR" sz="3400" b="1" i="1" dirty="0" smtClean="0">
                <a:latin typeface="Cambria" pitchFamily="18" charset="0"/>
              </a:rPr>
              <a:t>barorécepteurs</a:t>
            </a:r>
            <a:r>
              <a:rPr lang="fr-FR" sz="3400" i="1" dirty="0" smtClean="0">
                <a:latin typeface="Cambria" pitchFamily="18" charset="0"/>
              </a:rPr>
              <a:t> déclenchent  la sécrétion de </a:t>
            </a:r>
            <a:r>
              <a:rPr lang="fr-FR" sz="3400" b="1" i="1" dirty="0" smtClean="0">
                <a:latin typeface="Cambria" pitchFamily="18" charset="0"/>
              </a:rPr>
              <a:t>rénine.</a:t>
            </a:r>
            <a:r>
              <a:rPr lang="fr-FR" sz="3400" i="1" dirty="0" smtClean="0">
                <a:latin typeface="Cambria" pitchFamily="18" charset="0"/>
              </a:rPr>
              <a:t> </a:t>
            </a:r>
          </a:p>
          <a:p>
            <a:endParaRPr lang="fr-FR" sz="3400" i="1" dirty="0" smtClean="0">
              <a:latin typeface="Cambria" pitchFamily="18" charset="0"/>
            </a:endParaRPr>
          </a:p>
          <a:p>
            <a:r>
              <a:rPr lang="fr-FR" sz="3400" i="1" dirty="0" smtClean="0">
                <a:latin typeface="Cambria" pitchFamily="18" charset="0"/>
              </a:rPr>
              <a:t>Par contre, une élévation de la pression de perfusion rénale inhibe la libération de rénine.</a:t>
            </a:r>
          </a:p>
          <a:p>
            <a:pPr lvl="1">
              <a:buNone/>
            </a:pPr>
            <a:endParaRPr lang="fr-CA" b="1" dirty="0" smtClean="0">
              <a:solidFill>
                <a:schemeClr val="accent2">
                  <a:lumMod val="75000"/>
                </a:schemeClr>
              </a:solidFill>
              <a:latin typeface="Cambria" pitchFamily="18" charset="0"/>
            </a:endParaRPr>
          </a:p>
        </p:txBody>
      </p:sp>
      <p:pic>
        <p:nvPicPr>
          <p:cNvPr id="2050" name="Picture 2" descr="C:\Users\Toshiba\Desktop\iinklopkm,o.png"/>
          <p:cNvPicPr>
            <a:picLocks noGrp="1" noChangeAspect="1" noChangeArrowheads="1"/>
          </p:cNvPicPr>
          <p:nvPr>
            <p:ph sz="half" idx="2"/>
          </p:nvPr>
        </p:nvPicPr>
        <p:blipFill>
          <a:blip r:embed="rId2"/>
          <a:srcRect/>
          <a:stretch>
            <a:fillRect/>
          </a:stretch>
        </p:blipFill>
        <p:spPr bwMode="auto">
          <a:xfrm>
            <a:off x="4429124" y="2423137"/>
            <a:ext cx="4487862" cy="3720507"/>
          </a:xfrm>
          <a:prstGeom prst="rect">
            <a:avLst/>
          </a:prstGeom>
          <a:noFill/>
        </p:spPr>
      </p:pic>
      <p:sp>
        <p:nvSpPr>
          <p:cNvPr id="6" name="ZoneTexte 5"/>
          <p:cNvSpPr txBox="1"/>
          <p:nvPr/>
        </p:nvSpPr>
        <p:spPr>
          <a:xfrm>
            <a:off x="500034" y="1285860"/>
            <a:ext cx="8072494" cy="584775"/>
          </a:xfrm>
          <a:prstGeom prst="rect">
            <a:avLst/>
          </a:prstGeom>
          <a:noFill/>
        </p:spPr>
        <p:txBody>
          <a:bodyPr wrap="square" rtlCol="0">
            <a:spAutoFit/>
          </a:bodyPr>
          <a:lstStyle/>
          <a:p>
            <a:pPr algn="ctr"/>
            <a:r>
              <a:rPr lang="fr-CA" sz="3200" b="1" i="1" dirty="0" smtClean="0">
                <a:solidFill>
                  <a:schemeClr val="tx2">
                    <a:lumMod val="75000"/>
                  </a:schemeClr>
                </a:solidFill>
                <a:latin typeface="Cambria" pitchFamily="18" charset="0"/>
              </a:rPr>
              <a:t>2.RÉGULATION HORMONALE DU DFG: SRAA</a:t>
            </a:r>
            <a:endParaRPr lang="fr-F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28"/>
            <a:ext cx="8229600" cy="914400"/>
          </a:xfrm>
        </p:spPr>
        <p:txBody>
          <a:bodyPr/>
          <a:lstStyle/>
          <a:p>
            <a:pPr algn="ctr"/>
            <a:r>
              <a:rPr lang="fr-FR" b="1" i="1" dirty="0" smtClean="0">
                <a:latin typeface="Cambria" pitchFamily="18" charset="0"/>
              </a:rPr>
              <a:t>RÉGULATION EXTRINSÈQUE</a:t>
            </a:r>
            <a:endParaRPr lang="fr-FR" i="1" dirty="0"/>
          </a:p>
        </p:txBody>
      </p:sp>
      <p:sp>
        <p:nvSpPr>
          <p:cNvPr id="3" name="Espace réservé du contenu 2"/>
          <p:cNvSpPr>
            <a:spLocks noGrp="1"/>
          </p:cNvSpPr>
          <p:nvPr>
            <p:ph sz="half" idx="1"/>
          </p:nvPr>
        </p:nvSpPr>
        <p:spPr>
          <a:xfrm>
            <a:off x="214282" y="2000240"/>
            <a:ext cx="4500594" cy="4668839"/>
          </a:xfrm>
        </p:spPr>
        <p:txBody>
          <a:bodyPr>
            <a:normAutofit fontScale="62500" lnSpcReduction="20000"/>
          </a:bodyPr>
          <a:lstStyle/>
          <a:p>
            <a:pPr lvl="1">
              <a:buFont typeface="Wingdings" pitchFamily="2" charset="2"/>
              <a:buChar char="Ø"/>
            </a:pPr>
            <a:r>
              <a:rPr lang="fr-CA" sz="4100" b="1" i="1" dirty="0" smtClean="0">
                <a:solidFill>
                  <a:schemeClr val="accent2">
                    <a:lumMod val="60000"/>
                    <a:lumOff val="40000"/>
                  </a:schemeClr>
                </a:solidFill>
                <a:latin typeface="Cambria" pitchFamily="18" charset="0"/>
              </a:rPr>
              <a:t>Fonctionnement du SRAA</a:t>
            </a:r>
          </a:p>
          <a:p>
            <a:pPr lvl="1">
              <a:buNone/>
            </a:pPr>
            <a:endParaRPr lang="fr-FR" b="1" dirty="0" smtClean="0">
              <a:solidFill>
                <a:schemeClr val="accent2">
                  <a:lumMod val="75000"/>
                </a:schemeClr>
              </a:solidFill>
              <a:latin typeface="Cambria" pitchFamily="18" charset="0"/>
            </a:endParaRPr>
          </a:p>
          <a:p>
            <a:r>
              <a:rPr lang="fr-FR" sz="3400" i="1" dirty="0" smtClean="0">
                <a:latin typeface="Cambria" pitchFamily="18" charset="0"/>
              </a:rPr>
              <a:t>La baisse du DFG qui accompagne la chute de la pression artérielle entraine une diminution de la  concentration tubulaire en NaCl. </a:t>
            </a:r>
          </a:p>
          <a:p>
            <a:r>
              <a:rPr lang="fr-FR" sz="3400" i="1" dirty="0" smtClean="0">
                <a:latin typeface="Cambria" pitchFamily="18" charset="0"/>
              </a:rPr>
              <a:t>Les cellules de macula </a:t>
            </a:r>
            <a:r>
              <a:rPr lang="fr-FR" sz="3400" i="1" dirty="0" err="1" smtClean="0">
                <a:latin typeface="Cambria" pitchFamily="18" charset="0"/>
              </a:rPr>
              <a:t>densa</a:t>
            </a:r>
            <a:r>
              <a:rPr lang="fr-FR" sz="3400" i="1" dirty="0" smtClean="0">
                <a:latin typeface="Cambria" pitchFamily="18" charset="0"/>
              </a:rPr>
              <a:t> (</a:t>
            </a:r>
            <a:r>
              <a:rPr lang="fr-FR" sz="3400" b="1" i="1" dirty="0" smtClean="0">
                <a:latin typeface="Cambria" pitchFamily="18" charset="0"/>
              </a:rPr>
              <a:t>chémorécepteurs)</a:t>
            </a:r>
            <a:r>
              <a:rPr lang="fr-FR" sz="3400" i="1" dirty="0" smtClean="0">
                <a:latin typeface="Cambria" pitchFamily="18" charset="0"/>
              </a:rPr>
              <a:t> stimulent la libération de rénine par les cellules juxta-glomérulaires.</a:t>
            </a:r>
          </a:p>
          <a:p>
            <a:r>
              <a:rPr lang="fr-FR" sz="3400" i="1" dirty="0" smtClean="0">
                <a:latin typeface="Cambria" pitchFamily="18" charset="0"/>
              </a:rPr>
              <a:t>Le </a:t>
            </a:r>
            <a:r>
              <a:rPr lang="fr-FR" sz="3400" b="1" i="1" dirty="0" smtClean="0">
                <a:latin typeface="Cambria" pitchFamily="18" charset="0"/>
              </a:rPr>
              <a:t>système nerveux sympathique</a:t>
            </a:r>
            <a:r>
              <a:rPr lang="fr-FR" sz="3400" i="1" dirty="0" smtClean="0">
                <a:latin typeface="Cambria" pitchFamily="18" charset="0"/>
              </a:rPr>
              <a:t> stimule directement la libération de la rénine  via des </a:t>
            </a:r>
            <a:r>
              <a:rPr lang="fr-FR" sz="3400" b="1" i="1" dirty="0" smtClean="0">
                <a:latin typeface="Cambria" pitchFamily="18" charset="0"/>
              </a:rPr>
              <a:t>récepteurs adrénergique β1</a:t>
            </a:r>
            <a:r>
              <a:rPr lang="fr-FR" sz="3400" i="1" dirty="0" smtClean="0">
                <a:latin typeface="Cambria" pitchFamily="18" charset="0"/>
              </a:rPr>
              <a:t>.</a:t>
            </a:r>
          </a:p>
          <a:p>
            <a:pPr lvl="1">
              <a:buNone/>
            </a:pPr>
            <a:endParaRPr lang="fr-CA" b="1" dirty="0" smtClean="0">
              <a:solidFill>
                <a:schemeClr val="accent2">
                  <a:lumMod val="75000"/>
                </a:schemeClr>
              </a:solidFill>
              <a:latin typeface="Cambria" pitchFamily="18" charset="0"/>
            </a:endParaRPr>
          </a:p>
        </p:txBody>
      </p:sp>
      <p:pic>
        <p:nvPicPr>
          <p:cNvPr id="2050" name="Picture 2" descr="C:\Users\Toshiba\Desktop\iinklopkm,o.png"/>
          <p:cNvPicPr>
            <a:picLocks noGrp="1" noChangeAspect="1" noChangeArrowheads="1"/>
          </p:cNvPicPr>
          <p:nvPr>
            <p:ph sz="half" idx="2"/>
          </p:nvPr>
        </p:nvPicPr>
        <p:blipFill>
          <a:blip r:embed="rId2"/>
          <a:srcRect/>
          <a:stretch>
            <a:fillRect/>
          </a:stretch>
        </p:blipFill>
        <p:spPr bwMode="auto">
          <a:xfrm>
            <a:off x="4714876" y="2487251"/>
            <a:ext cx="4324352" cy="3584955"/>
          </a:xfrm>
          <a:prstGeom prst="rect">
            <a:avLst/>
          </a:prstGeom>
          <a:noFill/>
        </p:spPr>
      </p:pic>
      <p:sp>
        <p:nvSpPr>
          <p:cNvPr id="5" name="ZoneTexte 4"/>
          <p:cNvSpPr txBox="1"/>
          <p:nvPr/>
        </p:nvSpPr>
        <p:spPr>
          <a:xfrm>
            <a:off x="571472" y="1142984"/>
            <a:ext cx="8072494" cy="584775"/>
          </a:xfrm>
          <a:prstGeom prst="rect">
            <a:avLst/>
          </a:prstGeom>
          <a:noFill/>
        </p:spPr>
        <p:txBody>
          <a:bodyPr wrap="square" rtlCol="0">
            <a:spAutoFit/>
          </a:bodyPr>
          <a:lstStyle/>
          <a:p>
            <a:pPr algn="ctr"/>
            <a:r>
              <a:rPr lang="fr-CA" sz="3200" b="1" i="1" dirty="0" smtClean="0">
                <a:solidFill>
                  <a:schemeClr val="tx2">
                    <a:lumMod val="75000"/>
                  </a:schemeClr>
                </a:solidFill>
                <a:latin typeface="Cambria" pitchFamily="18" charset="0"/>
              </a:rPr>
              <a:t>2.RÉGULATION HORMONALE DU DFG: SRAA</a:t>
            </a:r>
            <a:endParaRPr lang="fr-F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500034" y="357166"/>
            <a:ext cx="8229600" cy="914400"/>
          </a:xfrm>
        </p:spPr>
        <p:txBody>
          <a:bodyPr/>
          <a:lstStyle/>
          <a:p>
            <a:pPr algn="ctr"/>
            <a:r>
              <a:rPr lang="fr-FR" b="1" i="1" dirty="0" smtClean="0">
                <a:latin typeface="Cambria" pitchFamily="18" charset="0"/>
              </a:rPr>
              <a:t>RÉGULATION EXTRINSÈQUE</a:t>
            </a:r>
            <a:endParaRPr lang="fr-FR" i="1" dirty="0"/>
          </a:p>
        </p:txBody>
      </p:sp>
      <p:sp>
        <p:nvSpPr>
          <p:cNvPr id="10" name="Espace réservé du contenu 9"/>
          <p:cNvSpPr>
            <a:spLocks noGrp="1"/>
          </p:cNvSpPr>
          <p:nvPr>
            <p:ph sz="half" idx="1"/>
          </p:nvPr>
        </p:nvSpPr>
        <p:spPr>
          <a:xfrm>
            <a:off x="285720" y="1214422"/>
            <a:ext cx="8465374" cy="1515623"/>
          </a:xfrm>
        </p:spPr>
        <p:txBody>
          <a:bodyPr>
            <a:normAutofit/>
          </a:bodyPr>
          <a:lstStyle/>
          <a:p>
            <a:pPr algn="ctr">
              <a:buNone/>
            </a:pPr>
            <a:r>
              <a:rPr lang="fr-CA" sz="2800" b="1" i="1" dirty="0" smtClean="0">
                <a:solidFill>
                  <a:schemeClr val="tx2">
                    <a:lumMod val="75000"/>
                  </a:schemeClr>
                </a:solidFill>
                <a:latin typeface="Cambria" pitchFamily="18" charset="0"/>
              </a:rPr>
              <a:t>2.RÉGULATION HORMONALE DU DFG: SRAA</a:t>
            </a:r>
            <a:endParaRPr lang="fr-FR" sz="2800" b="1" i="1" dirty="0" smtClean="0">
              <a:solidFill>
                <a:schemeClr val="accent2">
                  <a:lumMod val="60000"/>
                  <a:lumOff val="40000"/>
                </a:schemeClr>
              </a:solidFill>
              <a:latin typeface="Cambria" pitchFamily="18" charset="0"/>
            </a:endParaRPr>
          </a:p>
          <a:p>
            <a:pPr lvl="1">
              <a:buFont typeface="Wingdings" pitchFamily="2" charset="2"/>
              <a:buChar char="Ø"/>
            </a:pPr>
            <a:r>
              <a:rPr lang="fr-FR" sz="2800" b="1" i="1" dirty="0" smtClean="0">
                <a:solidFill>
                  <a:schemeClr val="accent2">
                    <a:lumMod val="60000"/>
                    <a:lumOff val="40000"/>
                  </a:schemeClr>
                </a:solidFill>
                <a:latin typeface="Cambria" pitchFamily="18" charset="0"/>
              </a:rPr>
              <a:t>Résultats de l’activation du SRAA</a:t>
            </a:r>
          </a:p>
          <a:p>
            <a:endParaRPr lang="fr-FR" dirty="0"/>
          </a:p>
        </p:txBody>
      </p:sp>
      <p:pic>
        <p:nvPicPr>
          <p:cNvPr id="6" name="Picture 3" descr="C:\Users\Toshiba\Desktop\jhjnlkji.png"/>
          <p:cNvPicPr>
            <a:picLocks noGrp="1" noChangeAspect="1" noChangeArrowheads="1"/>
          </p:cNvPicPr>
          <p:nvPr>
            <p:ph sz="half" idx="2"/>
          </p:nvPr>
        </p:nvPicPr>
        <p:blipFill>
          <a:blip r:embed="rId3"/>
          <a:srcRect/>
          <a:stretch>
            <a:fillRect/>
          </a:stretch>
        </p:blipFill>
        <p:spPr bwMode="auto">
          <a:xfrm>
            <a:off x="3929059" y="2759321"/>
            <a:ext cx="5072098" cy="3551097"/>
          </a:xfrm>
          <a:prstGeom prst="rect">
            <a:avLst/>
          </a:prstGeom>
          <a:noFill/>
        </p:spPr>
      </p:pic>
      <p:sp>
        <p:nvSpPr>
          <p:cNvPr id="7" name="ZoneTexte 6"/>
          <p:cNvSpPr txBox="1"/>
          <p:nvPr/>
        </p:nvSpPr>
        <p:spPr>
          <a:xfrm>
            <a:off x="142844" y="2428868"/>
            <a:ext cx="4143404" cy="4062651"/>
          </a:xfrm>
          <a:prstGeom prst="rect">
            <a:avLst/>
          </a:prstGeom>
          <a:noFill/>
        </p:spPr>
        <p:txBody>
          <a:bodyPr wrap="square" rtlCol="0">
            <a:spAutoFit/>
          </a:bodyPr>
          <a:lstStyle/>
          <a:p>
            <a:r>
              <a:rPr lang="fr-FR" sz="2400" b="1" i="1" dirty="0" smtClean="0">
                <a:solidFill>
                  <a:srgbClr val="FFC000"/>
                </a:solidFill>
                <a:latin typeface="Cambria" pitchFamily="18" charset="0"/>
              </a:rPr>
              <a:t>Effets de l’angiotensine:</a:t>
            </a:r>
          </a:p>
          <a:p>
            <a:pPr>
              <a:buFont typeface="Wingdings" pitchFamily="2" charset="2"/>
              <a:buChar char="§"/>
            </a:pPr>
            <a:r>
              <a:rPr lang="fr-FR" sz="2400" i="1" dirty="0" smtClean="0">
                <a:latin typeface="Cambria" pitchFamily="18" charset="0"/>
              </a:rPr>
              <a:t>Stimule la libération de l’aldostérone.</a:t>
            </a:r>
          </a:p>
          <a:p>
            <a:pPr>
              <a:buFont typeface="Wingdings" pitchFamily="2" charset="2"/>
              <a:buChar char="§"/>
            </a:pPr>
            <a:r>
              <a:rPr lang="fr-FR" sz="2400" i="1" dirty="0" smtClean="0">
                <a:latin typeface="Cambria" pitchFamily="18" charset="0"/>
              </a:rPr>
              <a:t>Provoque une vasoconstriction artériolaire</a:t>
            </a:r>
          </a:p>
          <a:p>
            <a:pPr>
              <a:buFont typeface="Wingdings" pitchFamily="2" charset="2"/>
              <a:buChar char="§"/>
            </a:pPr>
            <a:r>
              <a:rPr lang="fr-FR" sz="2400" i="1" dirty="0" smtClean="0">
                <a:latin typeface="Cambria" pitchFamily="18" charset="0"/>
              </a:rPr>
              <a:t>Son action est plus importante au niveau de l’artériole efférente qui possède un grand nombre de récepteurs à l’angiotensine. </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5429256" y="4786322"/>
            <a:ext cx="3429024" cy="114300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400" b="1" i="1" dirty="0" smtClean="0">
                <a:solidFill>
                  <a:schemeClr val="bg1"/>
                </a:solidFill>
                <a:latin typeface="Cambria" pitchFamily="18" charset="0"/>
              </a:rPr>
              <a:t>Milieu extérieur</a:t>
            </a:r>
            <a:endParaRPr lang="fr-FR" sz="2400" b="1" i="1" dirty="0">
              <a:solidFill>
                <a:schemeClr val="bg1"/>
              </a:solidFill>
              <a:latin typeface="Cambria" pitchFamily="18" charset="0"/>
            </a:endParaRPr>
          </a:p>
        </p:txBody>
      </p:sp>
      <p:sp>
        <p:nvSpPr>
          <p:cNvPr id="6" name="Double flèche horizontale 5"/>
          <p:cNvSpPr/>
          <p:nvPr/>
        </p:nvSpPr>
        <p:spPr>
          <a:xfrm>
            <a:off x="3286116" y="3286124"/>
            <a:ext cx="2571768" cy="1428760"/>
          </a:xfrm>
          <a:prstGeom prst="lef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b="1" i="1" dirty="0" smtClean="0">
                <a:solidFill>
                  <a:schemeClr val="bg1"/>
                </a:solidFill>
                <a:latin typeface="Cambria" pitchFamily="18" charset="0"/>
              </a:rPr>
              <a:t>Milieu intérieur </a:t>
            </a:r>
            <a:endParaRPr lang="fr-FR" sz="2400" b="1" i="1" dirty="0">
              <a:solidFill>
                <a:schemeClr val="bg1"/>
              </a:solidFill>
              <a:latin typeface="Cambria" pitchFamily="18" charset="0"/>
            </a:endParaRPr>
          </a:p>
        </p:txBody>
      </p:sp>
      <p:sp>
        <p:nvSpPr>
          <p:cNvPr id="7" name="Ellipse 6"/>
          <p:cNvSpPr/>
          <p:nvPr/>
        </p:nvSpPr>
        <p:spPr>
          <a:xfrm>
            <a:off x="2857488" y="3357562"/>
            <a:ext cx="3500462" cy="121444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000" b="1" i="1" dirty="0" smtClean="0">
                <a:solidFill>
                  <a:schemeClr val="bg1"/>
                </a:solidFill>
                <a:latin typeface="Cambria" pitchFamily="18" charset="0"/>
              </a:rPr>
              <a:t>Secteur</a:t>
            </a:r>
          </a:p>
          <a:p>
            <a:pPr algn="ctr"/>
            <a:r>
              <a:rPr lang="fr-FR" sz="2000" b="1" i="1" dirty="0" err="1" smtClean="0">
                <a:solidFill>
                  <a:schemeClr val="bg1"/>
                </a:solidFill>
                <a:latin typeface="Cambria" pitchFamily="18" charset="0"/>
              </a:rPr>
              <a:t>EXTRAcellulaire</a:t>
            </a:r>
            <a:endParaRPr lang="fr-FR" sz="2000" b="1" i="1" dirty="0">
              <a:solidFill>
                <a:schemeClr val="bg1"/>
              </a:solidFill>
              <a:latin typeface="Cambria" pitchFamily="18" charset="0"/>
            </a:endParaRPr>
          </a:p>
        </p:txBody>
      </p:sp>
      <p:sp>
        <p:nvSpPr>
          <p:cNvPr id="8" name="Rectangle à coins arrondis 7"/>
          <p:cNvSpPr/>
          <p:nvPr/>
        </p:nvSpPr>
        <p:spPr>
          <a:xfrm>
            <a:off x="6072198" y="5715016"/>
            <a:ext cx="2286016" cy="6429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000" b="1" i="1" dirty="0" smtClean="0">
                <a:latin typeface="Cambria" pitchFamily="18" charset="0"/>
              </a:rPr>
              <a:t>Tube  digestif</a:t>
            </a:r>
          </a:p>
          <a:p>
            <a:pPr algn="ctr"/>
            <a:r>
              <a:rPr lang="fr-FR" sz="2000" b="1" i="1" dirty="0" smtClean="0">
                <a:latin typeface="Cambria" pitchFamily="18" charset="0"/>
              </a:rPr>
              <a:t>Tube rénal</a:t>
            </a:r>
            <a:endParaRPr lang="fr-FR" sz="2000" b="1" i="1" dirty="0">
              <a:latin typeface="Cambria" pitchFamily="18" charset="0"/>
            </a:endParaRPr>
          </a:p>
        </p:txBody>
      </p:sp>
      <p:sp>
        <p:nvSpPr>
          <p:cNvPr id="9" name="Ellipse 8"/>
          <p:cNvSpPr/>
          <p:nvPr/>
        </p:nvSpPr>
        <p:spPr>
          <a:xfrm>
            <a:off x="357158" y="1571612"/>
            <a:ext cx="3714776" cy="128588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400" b="1" i="1" dirty="0" smtClean="0">
                <a:solidFill>
                  <a:schemeClr val="bg1"/>
                </a:solidFill>
                <a:latin typeface="Cambria" pitchFamily="18" charset="0"/>
              </a:rPr>
              <a:t>Secteur </a:t>
            </a:r>
            <a:r>
              <a:rPr lang="fr-FR" sz="2400" b="1" i="1" dirty="0" err="1" smtClean="0">
                <a:solidFill>
                  <a:schemeClr val="bg1"/>
                </a:solidFill>
                <a:latin typeface="Cambria" pitchFamily="18" charset="0"/>
              </a:rPr>
              <a:t>INTRAcellulaire</a:t>
            </a:r>
            <a:r>
              <a:rPr lang="fr-FR" sz="2400" b="1" i="1" dirty="0" smtClean="0">
                <a:solidFill>
                  <a:schemeClr val="bg1"/>
                </a:solidFill>
                <a:latin typeface="Cambria" pitchFamily="18" charset="0"/>
              </a:rPr>
              <a:t> </a:t>
            </a:r>
            <a:endParaRPr lang="fr-FR" sz="2400" b="1" i="1" dirty="0">
              <a:solidFill>
                <a:schemeClr val="bg1"/>
              </a:solidFill>
              <a:latin typeface="Cambria" pitchFamily="18" charset="0"/>
            </a:endParaRPr>
          </a:p>
        </p:txBody>
      </p:sp>
      <p:sp>
        <p:nvSpPr>
          <p:cNvPr id="11" name="Titre 3"/>
          <p:cNvSpPr txBox="1">
            <a:spLocks/>
          </p:cNvSpPr>
          <p:nvPr/>
        </p:nvSpPr>
        <p:spPr>
          <a:xfrm>
            <a:off x="500034" y="357166"/>
            <a:ext cx="8156448" cy="77724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000" b="1" i="1" spc="-100" dirty="0" smtClean="0">
                <a:solidFill>
                  <a:schemeClr val="tx2">
                    <a:satMod val="200000"/>
                  </a:schemeClr>
                </a:solidFill>
                <a:latin typeface="Cambria" pitchFamily="18" charset="0"/>
                <a:ea typeface="+mj-ea"/>
                <a:cs typeface="+mj-cs"/>
              </a:rPr>
              <a:t>LIQUIDES CORPORELS </a:t>
            </a:r>
            <a:endParaRPr kumimoji="0" lang="fr-FR" sz="4000" b="1" i="1" u="none" strike="noStrike" kern="1200" cap="none" spc="-100" normalizeH="0" baseline="0" noProof="0" dirty="0">
              <a:ln>
                <a:noFill/>
              </a:ln>
              <a:solidFill>
                <a:schemeClr val="tx2">
                  <a:satMod val="200000"/>
                </a:schemeClr>
              </a:solidFill>
              <a:effectLst/>
              <a:uLnTx/>
              <a:uFillTx/>
              <a:latin typeface="Cambria"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ou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Toshiba\Desktop\Nouveau dossier\Sans titrejjkno.png"/>
          <p:cNvPicPr>
            <a:picLocks noGrp="1" noChangeAspect="1" noChangeArrowheads="1"/>
          </p:cNvPicPr>
          <p:nvPr>
            <p:ph sz="half" idx="4294967295"/>
          </p:nvPr>
        </p:nvPicPr>
        <p:blipFill>
          <a:blip r:embed="rId3"/>
          <a:stretch>
            <a:fillRect/>
          </a:stretch>
        </p:blipFill>
        <p:spPr bwMode="auto">
          <a:xfrm>
            <a:off x="4214810" y="2571744"/>
            <a:ext cx="4859336" cy="3648075"/>
          </a:xfrm>
          <a:prstGeom prst="rect">
            <a:avLst/>
          </a:prstGeom>
          <a:noFill/>
        </p:spPr>
      </p:pic>
      <p:sp>
        <p:nvSpPr>
          <p:cNvPr id="6" name="Espace réservé du contenu 5"/>
          <p:cNvSpPr>
            <a:spLocks noGrp="1"/>
          </p:cNvSpPr>
          <p:nvPr>
            <p:ph idx="4294967295"/>
          </p:nvPr>
        </p:nvSpPr>
        <p:spPr>
          <a:xfrm>
            <a:off x="71406" y="2143116"/>
            <a:ext cx="4214842" cy="4500594"/>
          </a:xfrm>
        </p:spPr>
        <p:txBody>
          <a:bodyPr>
            <a:normAutofit fontScale="85000" lnSpcReduction="10000"/>
          </a:bodyPr>
          <a:lstStyle/>
          <a:p>
            <a:pPr>
              <a:buNone/>
            </a:pPr>
            <a:r>
              <a:rPr lang="fr-CA" sz="2800" b="1" dirty="0" smtClean="0">
                <a:solidFill>
                  <a:schemeClr val="tx2">
                    <a:lumMod val="75000"/>
                  </a:schemeClr>
                </a:solidFill>
                <a:latin typeface="Cambria" pitchFamily="18" charset="0"/>
              </a:rPr>
              <a:t>	</a:t>
            </a:r>
            <a:r>
              <a:rPr lang="fr-FR" b="1" i="1" dirty="0" smtClean="0">
                <a:solidFill>
                  <a:srgbClr val="FFC000"/>
                </a:solidFill>
                <a:latin typeface="Cambria" pitchFamily="18" charset="0"/>
              </a:rPr>
              <a:t>Effets de l’aldostérone</a:t>
            </a:r>
            <a:endParaRPr lang="fr-FR" i="1" dirty="0" smtClean="0">
              <a:solidFill>
                <a:srgbClr val="FFC000"/>
              </a:solidFill>
              <a:latin typeface="Cambria" pitchFamily="18" charset="0"/>
            </a:endParaRPr>
          </a:p>
          <a:p>
            <a:r>
              <a:rPr lang="fr-FR" i="1" dirty="0" smtClean="0">
                <a:latin typeface="Cambria" pitchFamily="18" charset="0"/>
              </a:rPr>
              <a:t>Augmente la réabsorption de Na par les cellules principales du tube distal.</a:t>
            </a:r>
          </a:p>
          <a:p>
            <a:r>
              <a:rPr lang="fr-FR" i="1" dirty="0" smtClean="0">
                <a:latin typeface="Cambria" pitchFamily="18" charset="0"/>
              </a:rPr>
              <a:t>Augmente la sécrétion de K par  les cellules principales du tube distal.</a:t>
            </a:r>
          </a:p>
          <a:p>
            <a:r>
              <a:rPr lang="fr-FR" i="1" dirty="0" smtClean="0">
                <a:latin typeface="Cambria" pitchFamily="18" charset="0"/>
              </a:rPr>
              <a:t>Augmente la sécrétion de H+ par  les cellules intercalées du tube distal.</a:t>
            </a:r>
          </a:p>
        </p:txBody>
      </p:sp>
      <p:sp>
        <p:nvSpPr>
          <p:cNvPr id="8" name="Titre 7"/>
          <p:cNvSpPr>
            <a:spLocks noGrp="1"/>
          </p:cNvSpPr>
          <p:nvPr>
            <p:ph type="title" idx="4294967295"/>
          </p:nvPr>
        </p:nvSpPr>
        <p:spPr>
          <a:xfrm>
            <a:off x="642910" y="214290"/>
            <a:ext cx="7772400" cy="914400"/>
          </a:xfrm>
        </p:spPr>
        <p:txBody>
          <a:bodyPr/>
          <a:lstStyle/>
          <a:p>
            <a:pPr algn="ctr"/>
            <a:r>
              <a:rPr lang="fr-FR" b="1" i="1" dirty="0" smtClean="0">
                <a:latin typeface="Cambria" pitchFamily="18" charset="0"/>
              </a:rPr>
              <a:t>RÉGULATION EXTRINSÈQUE</a:t>
            </a:r>
            <a:endParaRPr lang="fr-FR" i="1" dirty="0"/>
          </a:p>
        </p:txBody>
      </p:sp>
      <p:sp>
        <p:nvSpPr>
          <p:cNvPr id="9" name="ZoneTexte 8"/>
          <p:cNvSpPr txBox="1"/>
          <p:nvPr/>
        </p:nvSpPr>
        <p:spPr>
          <a:xfrm>
            <a:off x="214282" y="1071546"/>
            <a:ext cx="8715436" cy="1231106"/>
          </a:xfrm>
          <a:prstGeom prst="rect">
            <a:avLst/>
          </a:prstGeom>
          <a:noFill/>
        </p:spPr>
        <p:txBody>
          <a:bodyPr wrap="square" rtlCol="0">
            <a:spAutoFit/>
          </a:bodyPr>
          <a:lstStyle/>
          <a:p>
            <a:pPr algn="ctr">
              <a:buNone/>
            </a:pPr>
            <a:r>
              <a:rPr lang="fr-CA" sz="2800" b="1" dirty="0" smtClean="0">
                <a:solidFill>
                  <a:schemeClr val="tx2">
                    <a:lumMod val="75000"/>
                  </a:schemeClr>
                </a:solidFill>
                <a:latin typeface="Cambria" pitchFamily="18" charset="0"/>
              </a:rPr>
              <a:t>      2.</a:t>
            </a:r>
            <a:r>
              <a:rPr lang="fr-CA" sz="2800" b="1" i="1" dirty="0" smtClean="0">
                <a:solidFill>
                  <a:schemeClr val="tx2">
                    <a:lumMod val="75000"/>
                  </a:schemeClr>
                </a:solidFill>
                <a:latin typeface="Cambria" pitchFamily="18" charset="0"/>
              </a:rPr>
              <a:t>RÉGULATION HORMONALE DU DFG: SRAA</a:t>
            </a:r>
            <a:endParaRPr lang="fr-FR" sz="2800" b="1" i="1" dirty="0" smtClean="0">
              <a:solidFill>
                <a:schemeClr val="accent2">
                  <a:lumMod val="60000"/>
                  <a:lumOff val="40000"/>
                </a:schemeClr>
              </a:solidFill>
              <a:latin typeface="Cambria" pitchFamily="18" charset="0"/>
            </a:endParaRPr>
          </a:p>
          <a:p>
            <a:pPr lvl="1">
              <a:buFont typeface="Wingdings" pitchFamily="2" charset="2"/>
              <a:buChar char="Ø"/>
            </a:pPr>
            <a:r>
              <a:rPr lang="fr-FR" sz="2800" b="1" i="1" dirty="0" smtClean="0">
                <a:solidFill>
                  <a:schemeClr val="accent2">
                    <a:lumMod val="60000"/>
                    <a:lumOff val="40000"/>
                  </a:schemeClr>
                </a:solidFill>
                <a:latin typeface="Cambria" pitchFamily="18" charset="0"/>
              </a:rPr>
              <a:t>Résultats de l’activation du SRAA</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linds(horizont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linds(horizontal)">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1285852" y="1857364"/>
            <a:ext cx="6500858" cy="2714644"/>
          </a:xfrm>
          <a:prstGeom prst="rect">
            <a:avLst/>
          </a:prstGeom>
          <a:ln w="38100">
            <a:solidFill>
              <a:schemeClr val="accent2">
                <a:lumMod val="75000"/>
              </a:schemeClr>
            </a:solidFill>
          </a:ln>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6600" b="1" i="1" u="none" strike="noStrike" kern="1200" cap="none" spc="-100" normalizeH="0" baseline="0" noProof="0" dirty="0" smtClean="0">
                <a:ln>
                  <a:noFill/>
                </a:ln>
                <a:solidFill>
                  <a:schemeClr val="tx2">
                    <a:lumMod val="75000"/>
                  </a:schemeClr>
                </a:solidFill>
                <a:effectLst/>
                <a:uLnTx/>
                <a:uFillTx/>
                <a:latin typeface="Cambria" pitchFamily="18" charset="0"/>
                <a:ea typeface="+mj-ea"/>
                <a:cs typeface="+mj-cs"/>
              </a:rPr>
              <a:t>CONCEPT DE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6600" b="1" i="1" u="none" strike="noStrike" kern="1200" cap="none" spc="-100" normalizeH="0" baseline="0" noProof="0" dirty="0" smtClean="0">
                <a:ln>
                  <a:noFill/>
                </a:ln>
                <a:solidFill>
                  <a:schemeClr val="tx2">
                    <a:lumMod val="75000"/>
                  </a:schemeClr>
                </a:solidFill>
                <a:effectLst/>
                <a:uLnTx/>
                <a:uFillTx/>
                <a:latin typeface="Cambria" pitchFamily="18" charset="0"/>
                <a:ea typeface="+mj-ea"/>
                <a:cs typeface="+mj-cs"/>
              </a:rPr>
              <a:t>LA CLAIRANCE</a:t>
            </a:r>
            <a:endParaRPr kumimoji="0" lang="fr-FR" sz="6600" b="0" i="1" u="none" strike="noStrike" kern="1200" cap="none" spc="-100" normalizeH="0" baseline="0" noProof="0" dirty="0">
              <a:ln>
                <a:noFill/>
              </a:ln>
              <a:solidFill>
                <a:schemeClr val="tx2">
                  <a:lumMod val="75000"/>
                </a:schemeClr>
              </a:solidFill>
              <a:effectLst/>
              <a:uLnTx/>
              <a:uFillTx/>
              <a:latin typeface="Cambria"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714348" y="214290"/>
            <a:ext cx="7772400" cy="914400"/>
          </a:xfrm>
        </p:spPr>
        <p:txBody>
          <a:bodyPr/>
          <a:lstStyle/>
          <a:p>
            <a:pPr algn="ctr"/>
            <a:r>
              <a:rPr lang="fr-FR" b="1" i="1" dirty="0" smtClean="0">
                <a:latin typeface="Cambria" pitchFamily="18" charset="0"/>
              </a:rPr>
              <a:t>CONCEPT DE LA CLAIRANCE</a:t>
            </a:r>
            <a:endParaRPr lang="fr-FR" i="1" dirty="0">
              <a:latin typeface="Cambria" pitchFamily="18" charset="0"/>
            </a:endParaRPr>
          </a:p>
        </p:txBody>
      </p:sp>
      <p:sp>
        <p:nvSpPr>
          <p:cNvPr id="3" name="Espace réservé du contenu 2"/>
          <p:cNvSpPr>
            <a:spLocks noGrp="1"/>
          </p:cNvSpPr>
          <p:nvPr>
            <p:ph idx="4294967295"/>
          </p:nvPr>
        </p:nvSpPr>
        <p:spPr>
          <a:xfrm>
            <a:off x="142844" y="1142984"/>
            <a:ext cx="8858280" cy="5429288"/>
          </a:xfrm>
        </p:spPr>
        <p:txBody>
          <a:bodyPr>
            <a:normAutofit fontScale="92500" lnSpcReduction="10000"/>
          </a:bodyPr>
          <a:lstStyle/>
          <a:p>
            <a:r>
              <a:rPr lang="fr-FR" i="1" dirty="0" smtClean="0">
                <a:latin typeface="Cambria" pitchFamily="18" charset="0"/>
              </a:rPr>
              <a:t>La clairance d’une substance est le volume du plasma complètement épurée de cette substance par unité de temps. </a:t>
            </a:r>
          </a:p>
          <a:p>
            <a:r>
              <a:rPr lang="fr-FR" i="1" dirty="0" smtClean="0">
                <a:latin typeface="Cambria" pitchFamily="18" charset="0"/>
              </a:rPr>
              <a:t>La mesure de la clairance est une méthode d’évaluation de la fonction rénale en clinique.</a:t>
            </a:r>
          </a:p>
          <a:p>
            <a:r>
              <a:rPr lang="fr-FR" i="1" dirty="0" smtClean="0">
                <a:latin typeface="Cambria" pitchFamily="18" charset="0"/>
              </a:rPr>
              <a:t>Le DFG est déterminé par la clairance de l’</a:t>
            </a:r>
            <a:r>
              <a:rPr lang="fr-FR" b="1" i="1" dirty="0" smtClean="0">
                <a:latin typeface="Cambria" pitchFamily="18" charset="0"/>
              </a:rPr>
              <a:t>inuline</a:t>
            </a:r>
            <a:endParaRPr lang="fr-CA" i="1" dirty="0" smtClean="0">
              <a:latin typeface="Cambria" pitchFamily="18" charset="0"/>
            </a:endParaRPr>
          </a:p>
          <a:p>
            <a:endParaRPr lang="fr-FR" i="1" dirty="0" smtClean="0">
              <a:latin typeface="Cambria" pitchFamily="18" charset="0"/>
            </a:endParaRPr>
          </a:p>
          <a:p>
            <a:pPr>
              <a:buNone/>
            </a:pPr>
            <a:r>
              <a:rPr lang="fr-FR" i="1" dirty="0" smtClean="0">
                <a:latin typeface="Cambria" pitchFamily="18" charset="0"/>
              </a:rPr>
              <a:t>		</a:t>
            </a:r>
          </a:p>
          <a:p>
            <a:pPr lvl="1"/>
            <a:r>
              <a:rPr lang="fr-FR" b="1" i="1" dirty="0" smtClean="0">
                <a:latin typeface="Cambria" pitchFamily="18" charset="0"/>
              </a:rPr>
              <a:t>C</a:t>
            </a:r>
            <a:r>
              <a:rPr lang="fr-FR" i="1" dirty="0" smtClean="0">
                <a:latin typeface="Cambria" pitchFamily="18" charset="0"/>
              </a:rPr>
              <a:t> : clairance (ml /min)                   </a:t>
            </a:r>
          </a:p>
          <a:p>
            <a:pPr lvl="1"/>
            <a:r>
              <a:rPr lang="fr-FR" b="1" i="1" dirty="0" smtClean="0">
                <a:latin typeface="Cambria" pitchFamily="18" charset="0"/>
              </a:rPr>
              <a:t>U</a:t>
            </a:r>
            <a:r>
              <a:rPr lang="fr-FR" i="1" dirty="0" smtClean="0">
                <a:latin typeface="Cambria" pitchFamily="18" charset="0"/>
              </a:rPr>
              <a:t> :concentration dans l’urine</a:t>
            </a:r>
          </a:p>
          <a:p>
            <a:pPr lvl="1"/>
            <a:r>
              <a:rPr lang="fr-FR" b="1" i="1" dirty="0" smtClean="0">
                <a:latin typeface="Cambria" pitchFamily="18" charset="0"/>
              </a:rPr>
              <a:t>V</a:t>
            </a:r>
            <a:r>
              <a:rPr lang="fr-FR" i="1" dirty="0" smtClean="0">
                <a:latin typeface="Cambria" pitchFamily="18" charset="0"/>
              </a:rPr>
              <a:t> : volume d’urine par unité de temps</a:t>
            </a:r>
          </a:p>
          <a:p>
            <a:pPr lvl="1"/>
            <a:r>
              <a:rPr lang="fr-FR" b="1" i="1" dirty="0" smtClean="0">
                <a:latin typeface="Cambria" pitchFamily="18" charset="0"/>
              </a:rPr>
              <a:t>P</a:t>
            </a:r>
            <a:r>
              <a:rPr lang="fr-FR" i="1" dirty="0" smtClean="0">
                <a:latin typeface="Cambria" pitchFamily="18" charset="0"/>
              </a:rPr>
              <a:t> :concentration plasmatique</a:t>
            </a:r>
          </a:p>
          <a:p>
            <a:endParaRPr lang="fr-FR" dirty="0"/>
          </a:p>
        </p:txBody>
      </p:sp>
      <p:sp>
        <p:nvSpPr>
          <p:cNvPr id="1136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6" name="Rectangle à coins arrondis 5"/>
          <p:cNvSpPr/>
          <p:nvPr/>
        </p:nvSpPr>
        <p:spPr>
          <a:xfrm>
            <a:off x="2643174" y="3714752"/>
            <a:ext cx="3000396" cy="857256"/>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i="1" dirty="0" smtClean="0">
                <a:solidFill>
                  <a:schemeClr val="bg1"/>
                </a:solidFill>
                <a:latin typeface="Cambria" pitchFamily="18" charset="0"/>
              </a:rPr>
              <a:t>C= 	</a:t>
            </a:r>
            <a:r>
              <a:rPr lang="fr-FR" sz="2800" b="1" i="1" dirty="0" err="1" smtClean="0">
                <a:solidFill>
                  <a:schemeClr val="bg1"/>
                </a:solidFill>
                <a:latin typeface="Cambria" pitchFamily="18" charset="0"/>
              </a:rPr>
              <a:t>UxV</a:t>
            </a:r>
            <a:r>
              <a:rPr lang="fr-FR" sz="2800" b="1" i="1" dirty="0" smtClean="0">
                <a:solidFill>
                  <a:schemeClr val="bg1"/>
                </a:solidFill>
                <a:latin typeface="Cambria" pitchFamily="18" charset="0"/>
              </a:rPr>
              <a:t/>
            </a:r>
            <a:br>
              <a:rPr lang="fr-FR" sz="2800" b="1" i="1" dirty="0" smtClean="0">
                <a:solidFill>
                  <a:schemeClr val="bg1"/>
                </a:solidFill>
                <a:latin typeface="Cambria" pitchFamily="18" charset="0"/>
              </a:rPr>
            </a:br>
            <a:r>
              <a:rPr lang="fr-FR" sz="2800" b="1" i="1" dirty="0" smtClean="0">
                <a:solidFill>
                  <a:schemeClr val="bg1"/>
                </a:solidFill>
                <a:latin typeface="Cambria" pitchFamily="18" charset="0"/>
              </a:rPr>
              <a:t>	  p</a:t>
            </a:r>
            <a:endParaRPr lang="fr-FR" sz="2800" b="1" dirty="0">
              <a:solidFill>
                <a:schemeClr val="bg1"/>
              </a:solidFill>
            </a:endParaRPr>
          </a:p>
        </p:txBody>
      </p:sp>
      <p:cxnSp>
        <p:nvCxnSpPr>
          <p:cNvPr id="11" name="Connecteur droit 10"/>
          <p:cNvCxnSpPr/>
          <p:nvPr/>
        </p:nvCxnSpPr>
        <p:spPr>
          <a:xfrm>
            <a:off x="4071934" y="4214818"/>
            <a:ext cx="1071570"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071538" y="1928802"/>
            <a:ext cx="6929486" cy="2214578"/>
          </a:xfrm>
          <a:prstGeom prst="rect">
            <a:avLst/>
          </a:prstGeom>
          <a:ln w="38100">
            <a:solidFill>
              <a:schemeClr val="accent2">
                <a:lumMod val="75000"/>
              </a:schemeClr>
            </a:solidFill>
          </a:ln>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6000" b="1" i="1" u="none" strike="noStrike" kern="1200" cap="none" spc="-100" normalizeH="0" baseline="0" noProof="0" dirty="0" smtClean="0">
                <a:ln>
                  <a:noFill/>
                </a:ln>
                <a:solidFill>
                  <a:schemeClr val="tx2">
                    <a:lumMod val="75000"/>
                  </a:schemeClr>
                </a:solidFill>
                <a:effectLst/>
                <a:uLnTx/>
                <a:uFillTx/>
                <a:latin typeface="Cambria" pitchFamily="18" charset="0"/>
                <a:ea typeface="+mj-ea"/>
                <a:cs typeface="+mj-cs"/>
              </a:rPr>
              <a:t>SÉCRÉTION &amp;</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6000" b="1" i="1" u="none" strike="noStrike" kern="1200" cap="none" spc="-100" normalizeH="0" baseline="0" noProof="0" dirty="0" smtClean="0">
                <a:ln>
                  <a:noFill/>
                </a:ln>
                <a:solidFill>
                  <a:schemeClr val="tx2">
                    <a:lumMod val="75000"/>
                  </a:schemeClr>
                </a:solidFill>
                <a:effectLst/>
                <a:uLnTx/>
                <a:uFillTx/>
                <a:latin typeface="Cambria" pitchFamily="18" charset="0"/>
                <a:ea typeface="+mj-ea"/>
                <a:cs typeface="+mj-cs"/>
              </a:rPr>
              <a:t>RÉABSORPTION</a:t>
            </a:r>
            <a:r>
              <a:rPr kumimoji="0" lang="fr-FR" sz="6000" b="0" i="0" u="none" strike="noStrike" kern="1200" cap="none" spc="-100" normalizeH="0" baseline="0" noProof="0" dirty="0" smtClean="0">
                <a:ln>
                  <a:noFill/>
                </a:ln>
                <a:solidFill>
                  <a:schemeClr val="tx2">
                    <a:satMod val="200000"/>
                  </a:schemeClr>
                </a:solidFill>
                <a:effectLst/>
                <a:uLnTx/>
                <a:uFillTx/>
                <a:latin typeface="+mj-lt"/>
                <a:ea typeface="+mj-ea"/>
                <a:cs typeface="+mj-cs"/>
              </a:rPr>
              <a:t/>
            </a:r>
            <a:br>
              <a:rPr kumimoji="0" lang="fr-FR" sz="6000" b="0" i="0" u="none" strike="noStrike" kern="1200" cap="none" spc="-100" normalizeH="0" baseline="0" noProof="0" dirty="0" smtClean="0">
                <a:ln>
                  <a:noFill/>
                </a:ln>
                <a:solidFill>
                  <a:schemeClr val="tx2">
                    <a:satMod val="200000"/>
                  </a:schemeClr>
                </a:solidFill>
                <a:effectLst/>
                <a:uLnTx/>
                <a:uFillTx/>
                <a:latin typeface="+mj-lt"/>
                <a:ea typeface="+mj-ea"/>
                <a:cs typeface="+mj-cs"/>
              </a:rPr>
            </a:br>
            <a:endParaRPr kumimoji="0" lang="fr-FR" sz="6000" b="0" i="0" u="none" strike="noStrike" kern="1200" cap="none" spc="-100" normalizeH="0" baseline="0" noProof="0" dirty="0">
              <a:ln>
                <a:noFill/>
              </a:ln>
              <a:solidFill>
                <a:schemeClr val="tx2">
                  <a:satMod val="200000"/>
                </a:schemeClr>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714348" y="285728"/>
            <a:ext cx="7772400" cy="914400"/>
          </a:xfrm>
        </p:spPr>
        <p:txBody>
          <a:bodyPr/>
          <a:lstStyle/>
          <a:p>
            <a:pPr algn="ctr"/>
            <a:r>
              <a:rPr lang="fr-FR" b="1" i="1" dirty="0" smtClean="0">
                <a:latin typeface="Cambria" pitchFamily="18" charset="0"/>
              </a:rPr>
              <a:t>SÉCRÉTION et RÉABSORPTION</a:t>
            </a:r>
            <a:r>
              <a:rPr lang="fr-FR" dirty="0" smtClean="0"/>
              <a:t/>
            </a:r>
            <a:br>
              <a:rPr lang="fr-FR" dirty="0" smtClean="0"/>
            </a:br>
            <a:endParaRPr lang="fr-FR" dirty="0"/>
          </a:p>
        </p:txBody>
      </p:sp>
      <p:sp>
        <p:nvSpPr>
          <p:cNvPr id="3" name="Espace réservé du contenu 2"/>
          <p:cNvSpPr>
            <a:spLocks noGrp="1"/>
          </p:cNvSpPr>
          <p:nvPr>
            <p:ph idx="4294967295"/>
          </p:nvPr>
        </p:nvSpPr>
        <p:spPr>
          <a:xfrm>
            <a:off x="142844" y="1285860"/>
            <a:ext cx="8786842" cy="5070490"/>
          </a:xfrm>
        </p:spPr>
        <p:txBody>
          <a:bodyPr>
            <a:normAutofit/>
          </a:bodyPr>
          <a:lstStyle/>
          <a:p>
            <a:r>
              <a:rPr lang="fr-CA" sz="2800" i="1" dirty="0" smtClean="0">
                <a:latin typeface="Cambria" pitchFamily="18" charset="0"/>
              </a:rPr>
              <a:t>L’urine primitive formée lors de la filtration glomérulaire va parcourir le tubule rénal où sa composition sera modifiée sous l’effet de déplacements de substances  avant d’être excrétée sous sa forme définitive. </a:t>
            </a:r>
          </a:p>
          <a:p>
            <a:r>
              <a:rPr lang="fr-CA" sz="2800" i="1" dirty="0" smtClean="0">
                <a:latin typeface="Cambria" pitchFamily="18" charset="0"/>
              </a:rPr>
              <a:t>Les mouvements des substances se font dans deux directions :</a:t>
            </a:r>
            <a:endParaRPr lang="fr-FR" sz="2800" i="1" dirty="0" smtClean="0">
              <a:latin typeface="Cambria" pitchFamily="18" charset="0"/>
            </a:endParaRPr>
          </a:p>
          <a:p>
            <a:pPr lvl="1"/>
            <a:r>
              <a:rPr lang="fr-CA" sz="2800" i="1" dirty="0" smtClean="0">
                <a:latin typeface="Cambria" pitchFamily="18" charset="0"/>
              </a:rPr>
              <a:t>Des tubules vers les capillaires </a:t>
            </a:r>
            <a:r>
              <a:rPr lang="fr-CA" sz="2800" i="1" dirty="0" err="1" smtClean="0">
                <a:latin typeface="Cambria" pitchFamily="18" charset="0"/>
              </a:rPr>
              <a:t>péritubulaires</a:t>
            </a:r>
            <a:r>
              <a:rPr lang="fr-CA" sz="2800" i="1" dirty="0" smtClean="0">
                <a:latin typeface="Cambria" pitchFamily="18" charset="0"/>
              </a:rPr>
              <a:t> : c’est la </a:t>
            </a:r>
            <a:r>
              <a:rPr lang="fr-CA" sz="2800" b="1" i="1" dirty="0" smtClean="0">
                <a:solidFill>
                  <a:schemeClr val="accent2">
                    <a:lumMod val="60000"/>
                    <a:lumOff val="40000"/>
                  </a:schemeClr>
                </a:solidFill>
                <a:latin typeface="Cambria" pitchFamily="18" charset="0"/>
              </a:rPr>
              <a:t>réabsorption</a:t>
            </a:r>
            <a:r>
              <a:rPr lang="fr-CA" sz="2800" b="1" i="1" dirty="0" smtClean="0">
                <a:solidFill>
                  <a:schemeClr val="tx2">
                    <a:lumMod val="75000"/>
                  </a:schemeClr>
                </a:solidFill>
                <a:latin typeface="Cambria" pitchFamily="18" charset="0"/>
              </a:rPr>
              <a:t> </a:t>
            </a:r>
            <a:endParaRPr lang="fr-FR" sz="2800" i="1" dirty="0" smtClean="0">
              <a:solidFill>
                <a:schemeClr val="tx2">
                  <a:lumMod val="75000"/>
                </a:schemeClr>
              </a:solidFill>
              <a:latin typeface="Cambria" pitchFamily="18" charset="0"/>
            </a:endParaRPr>
          </a:p>
          <a:p>
            <a:pPr lvl="1"/>
            <a:r>
              <a:rPr lang="fr-CA" sz="2800" i="1" dirty="0" smtClean="0">
                <a:latin typeface="Cambria" pitchFamily="18" charset="0"/>
              </a:rPr>
              <a:t>Des capillaires </a:t>
            </a:r>
            <a:r>
              <a:rPr lang="fr-CA" sz="2800" i="1" dirty="0" err="1" smtClean="0">
                <a:latin typeface="Cambria" pitchFamily="18" charset="0"/>
              </a:rPr>
              <a:t>péritubulaires</a:t>
            </a:r>
            <a:r>
              <a:rPr lang="fr-CA" sz="2800" i="1" dirty="0" smtClean="0">
                <a:latin typeface="Cambria" pitchFamily="18" charset="0"/>
              </a:rPr>
              <a:t> vers les</a:t>
            </a:r>
            <a:r>
              <a:rPr lang="fr-CA" sz="2800" b="1" i="1" dirty="0" smtClean="0">
                <a:latin typeface="Cambria" pitchFamily="18" charset="0"/>
              </a:rPr>
              <a:t> </a:t>
            </a:r>
            <a:r>
              <a:rPr lang="fr-CA" sz="2800" i="1" dirty="0" smtClean="0">
                <a:latin typeface="Cambria" pitchFamily="18" charset="0"/>
              </a:rPr>
              <a:t>tubules : c’est la </a:t>
            </a:r>
            <a:r>
              <a:rPr lang="fr-CA" sz="2800" b="1" i="1" dirty="0" smtClean="0">
                <a:solidFill>
                  <a:schemeClr val="accent2">
                    <a:lumMod val="60000"/>
                    <a:lumOff val="40000"/>
                  </a:schemeClr>
                </a:solidFill>
                <a:latin typeface="Cambria" pitchFamily="18" charset="0"/>
              </a:rPr>
              <a:t>sécrétion</a:t>
            </a:r>
            <a:r>
              <a:rPr lang="fr-CA" sz="2800" b="1" i="1" dirty="0" smtClean="0">
                <a:latin typeface="Cambria" pitchFamily="18" charset="0"/>
              </a:rPr>
              <a:t> </a:t>
            </a:r>
            <a:r>
              <a:rPr lang="fr-CA" i="1" dirty="0" smtClean="0">
                <a:latin typeface="Cambria" pitchFamily="18" charset="0"/>
              </a:rPr>
              <a:t>	</a:t>
            </a:r>
            <a:endParaRPr lang="fr-FR" i="1" dirty="0" smtClean="0">
              <a:latin typeface="Cambria" pitchFamily="18" charset="0"/>
            </a:endParaRP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500034" y="285728"/>
            <a:ext cx="8229600" cy="914400"/>
          </a:xfrm>
        </p:spPr>
        <p:txBody>
          <a:bodyPr/>
          <a:lstStyle/>
          <a:p>
            <a:pPr algn="ctr"/>
            <a:r>
              <a:rPr lang="fr-FR" b="1" i="1" dirty="0" smtClean="0">
                <a:latin typeface="Cambria" pitchFamily="18" charset="0"/>
              </a:rPr>
              <a:t>SÉCRÉTION ET RÉABSORPTION</a:t>
            </a:r>
            <a:r>
              <a:rPr lang="fr-FR" dirty="0" smtClean="0"/>
              <a:t/>
            </a:r>
            <a:br>
              <a:rPr lang="fr-FR" dirty="0" smtClean="0"/>
            </a:br>
            <a:endParaRPr lang="fr-FR" dirty="0"/>
          </a:p>
        </p:txBody>
      </p:sp>
      <p:sp>
        <p:nvSpPr>
          <p:cNvPr id="4" name="Espace réservé du contenu 3"/>
          <p:cNvSpPr>
            <a:spLocks noGrp="1"/>
          </p:cNvSpPr>
          <p:nvPr>
            <p:ph sz="half" idx="1"/>
          </p:nvPr>
        </p:nvSpPr>
        <p:spPr>
          <a:xfrm>
            <a:off x="142876" y="4214818"/>
            <a:ext cx="8858280" cy="2428868"/>
          </a:xfrm>
        </p:spPr>
        <p:txBody>
          <a:bodyPr>
            <a:normAutofit fontScale="85000" lnSpcReduction="20000"/>
          </a:bodyPr>
          <a:lstStyle/>
          <a:p>
            <a:endParaRPr lang="fr-CA" sz="2600" i="1" dirty="0" smtClean="0">
              <a:latin typeface="Cambria" pitchFamily="18" charset="0"/>
            </a:endParaRPr>
          </a:p>
          <a:p>
            <a:r>
              <a:rPr lang="fr-CA" i="1" dirty="0" smtClean="0">
                <a:latin typeface="Cambria" pitchFamily="18" charset="0"/>
              </a:rPr>
              <a:t>Chaque jour 180 litres est filtré à travers le rein, mais seulement 1,5 litre d’urine,  est excrété,</a:t>
            </a:r>
            <a:endParaRPr lang="fr-FR" i="1" dirty="0" smtClean="0">
              <a:latin typeface="Cambria" pitchFamily="18" charset="0"/>
            </a:endParaRPr>
          </a:p>
          <a:p>
            <a:r>
              <a:rPr lang="fr-CA" i="1" dirty="0" smtClean="0">
                <a:latin typeface="Cambria" pitchFamily="18" charset="0"/>
              </a:rPr>
              <a:t> Cela signifie que plus de 99% de liquides doivent être réabsorbés. </a:t>
            </a:r>
          </a:p>
          <a:p>
            <a:r>
              <a:rPr lang="fr-CA" b="1" i="1" dirty="0" smtClean="0">
                <a:latin typeface="Cambria" pitchFamily="18" charset="0"/>
              </a:rPr>
              <a:t>La majeure partie </a:t>
            </a:r>
            <a:r>
              <a:rPr lang="fr-CA" i="1" dirty="0" smtClean="0">
                <a:latin typeface="Cambria" pitchFamily="18" charset="0"/>
              </a:rPr>
              <a:t>de la réabsorption se fait dans les tubes proximaux et </a:t>
            </a:r>
            <a:r>
              <a:rPr lang="fr-CA" b="1" i="1" dirty="0" smtClean="0">
                <a:latin typeface="Cambria" pitchFamily="18" charset="0"/>
              </a:rPr>
              <a:t>une petite partie</a:t>
            </a:r>
            <a:r>
              <a:rPr lang="fr-CA" i="1" dirty="0" smtClean="0">
                <a:latin typeface="Cambria" pitchFamily="18" charset="0"/>
              </a:rPr>
              <a:t> s’effectue dans les segments distaux.</a:t>
            </a:r>
            <a:endParaRPr lang="fr-FR" i="1" dirty="0" smtClean="0">
              <a:latin typeface="Cambria" pitchFamily="18" charset="0"/>
            </a:endParaRPr>
          </a:p>
          <a:p>
            <a:endParaRPr lang="fr-FR" dirty="0"/>
          </a:p>
        </p:txBody>
      </p:sp>
      <p:pic>
        <p:nvPicPr>
          <p:cNvPr id="7" name="Picture 2"/>
          <p:cNvPicPr>
            <a:picLocks noGrp="1" noChangeAspect="1" noChangeArrowheads="1"/>
          </p:cNvPicPr>
          <p:nvPr>
            <p:ph sz="half" idx="2"/>
          </p:nvPr>
        </p:nvPicPr>
        <p:blipFill>
          <a:blip r:embed="rId2"/>
          <a:stretch>
            <a:fillRect/>
          </a:stretch>
        </p:blipFill>
        <p:spPr>
          <a:xfrm>
            <a:off x="1142976" y="1000108"/>
            <a:ext cx="7225122" cy="34290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500034" y="357166"/>
            <a:ext cx="8229600" cy="914400"/>
          </a:xfrm>
        </p:spPr>
        <p:txBody>
          <a:bodyPr/>
          <a:lstStyle/>
          <a:p>
            <a:pPr algn="ctr"/>
            <a:r>
              <a:rPr lang="fr-FR" b="1" i="1" dirty="0" smtClean="0">
                <a:latin typeface="Cambria" pitchFamily="18" charset="0"/>
              </a:rPr>
              <a:t>SÉCRÉTION ET RÉABSORPTION</a:t>
            </a:r>
            <a:r>
              <a:rPr lang="fr-FR" dirty="0" smtClean="0"/>
              <a:t/>
            </a:r>
            <a:br>
              <a:rPr lang="fr-FR" dirty="0" smtClean="0"/>
            </a:br>
            <a:endParaRPr lang="fr-FR" dirty="0"/>
          </a:p>
        </p:txBody>
      </p:sp>
      <p:sp>
        <p:nvSpPr>
          <p:cNvPr id="4" name="Espace réservé du contenu 3"/>
          <p:cNvSpPr>
            <a:spLocks noGrp="1"/>
          </p:cNvSpPr>
          <p:nvPr>
            <p:ph sz="half" idx="1"/>
          </p:nvPr>
        </p:nvSpPr>
        <p:spPr>
          <a:xfrm>
            <a:off x="-108520" y="1271566"/>
            <a:ext cx="4213100" cy="4873209"/>
          </a:xfrm>
        </p:spPr>
        <p:txBody>
          <a:bodyPr>
            <a:normAutofit/>
          </a:bodyPr>
          <a:lstStyle/>
          <a:p>
            <a:endParaRPr lang="fr-CA" sz="2600" i="1" dirty="0" smtClean="0">
              <a:latin typeface="Cambria" pitchFamily="18" charset="0"/>
            </a:endParaRPr>
          </a:p>
          <a:p>
            <a:r>
              <a:rPr lang="fr-CA" sz="2600" i="1" dirty="0" smtClean="0">
                <a:latin typeface="Cambria" pitchFamily="18" charset="0"/>
              </a:rPr>
              <a:t>La réabsorption peut être réalisée par: </a:t>
            </a:r>
          </a:p>
          <a:p>
            <a:pPr lvl="1"/>
            <a:r>
              <a:rPr lang="fr-CA" b="1" i="1" dirty="0" smtClean="0">
                <a:latin typeface="Cambria" pitchFamily="18" charset="0"/>
              </a:rPr>
              <a:t>Voie </a:t>
            </a:r>
            <a:r>
              <a:rPr lang="fr-CA" b="1" i="1" dirty="0" err="1" smtClean="0">
                <a:latin typeface="Cambria" pitchFamily="18" charset="0"/>
              </a:rPr>
              <a:t>transépithélials</a:t>
            </a:r>
            <a:r>
              <a:rPr lang="fr-CA" i="1" dirty="0" smtClean="0">
                <a:latin typeface="Cambria" pitchFamily="18" charset="0"/>
              </a:rPr>
              <a:t> (à travers la membrane )</a:t>
            </a:r>
          </a:p>
          <a:p>
            <a:pPr lvl="1"/>
            <a:r>
              <a:rPr lang="fr-CA" b="1" i="1" dirty="0" smtClean="0">
                <a:latin typeface="Cambria" pitchFamily="18" charset="0"/>
              </a:rPr>
              <a:t>Voie </a:t>
            </a:r>
            <a:r>
              <a:rPr lang="fr-CA" b="1" i="1" dirty="0" err="1" smtClean="0">
                <a:latin typeface="Cambria" pitchFamily="18" charset="0"/>
              </a:rPr>
              <a:t>paracellulaire</a:t>
            </a:r>
            <a:r>
              <a:rPr lang="fr-CA" i="1" dirty="0" smtClean="0">
                <a:latin typeface="Cambria" pitchFamily="18" charset="0"/>
              </a:rPr>
              <a:t> (entre deux cellules). </a:t>
            </a:r>
          </a:p>
          <a:p>
            <a:r>
              <a:rPr lang="fr-CA" sz="2600" i="1" dirty="0" smtClean="0">
                <a:latin typeface="Cambria" pitchFamily="18" charset="0"/>
              </a:rPr>
              <a:t>Le transport peut être </a:t>
            </a:r>
            <a:r>
              <a:rPr lang="fr-CA" sz="2600" b="1" i="1" dirty="0" smtClean="0">
                <a:latin typeface="Cambria" pitchFamily="18" charset="0"/>
              </a:rPr>
              <a:t>passif </a:t>
            </a:r>
            <a:r>
              <a:rPr lang="fr-CA" sz="2600" i="1" dirty="0" smtClean="0">
                <a:latin typeface="Cambria" pitchFamily="18" charset="0"/>
              </a:rPr>
              <a:t>ou</a:t>
            </a:r>
            <a:r>
              <a:rPr lang="fr-CA" sz="2600" b="1" i="1" dirty="0" smtClean="0">
                <a:latin typeface="Cambria" pitchFamily="18" charset="0"/>
              </a:rPr>
              <a:t> actif.</a:t>
            </a:r>
            <a:endParaRPr lang="fr-FR" sz="2600" i="1" dirty="0" smtClean="0">
              <a:latin typeface="Cambria" pitchFamily="18" charset="0"/>
            </a:endParaRPr>
          </a:p>
          <a:p>
            <a:endParaRPr lang="fr-FR" dirty="0"/>
          </a:p>
        </p:txBody>
      </p:sp>
      <p:pic>
        <p:nvPicPr>
          <p:cNvPr id="6" name="Picture 2" descr="C:\Users\Toshiba\Desktop\unnamed (1).png"/>
          <p:cNvPicPr>
            <a:picLocks noGrp="1" noChangeAspect="1" noChangeArrowheads="1"/>
          </p:cNvPicPr>
          <p:nvPr>
            <p:ph sz="half" idx="2"/>
          </p:nvPr>
        </p:nvPicPr>
        <p:blipFill>
          <a:blip r:embed="rId2"/>
          <a:srcRect/>
          <a:stretch>
            <a:fillRect/>
          </a:stretch>
        </p:blipFill>
        <p:spPr bwMode="auto">
          <a:xfrm>
            <a:off x="3995936" y="1556792"/>
            <a:ext cx="5008579" cy="4157896"/>
          </a:xfrm>
          <a:prstGeom prst="rect">
            <a:avLst/>
          </a:prstGeom>
          <a:noFill/>
        </p:spPr>
      </p:pic>
      <p:pic>
        <p:nvPicPr>
          <p:cNvPr id="7" name="Picture 3" descr="C:\Users\Toshiba\Desktop\unnamed (2).png"/>
          <p:cNvPicPr>
            <a:picLocks noChangeAspect="1" noChangeArrowheads="1"/>
          </p:cNvPicPr>
          <p:nvPr/>
        </p:nvPicPr>
        <p:blipFill>
          <a:blip r:embed="rId3"/>
          <a:srcRect/>
          <a:stretch>
            <a:fillRect/>
          </a:stretch>
        </p:blipFill>
        <p:spPr bwMode="auto">
          <a:xfrm>
            <a:off x="786369" y="1844824"/>
            <a:ext cx="7975173" cy="339567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blinds(horizontal)">
                                      <p:cBhvr>
                                        <p:cTn id="20" dur="500"/>
                                        <p:tgtEl>
                                          <p:spTgt spid="4">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357166"/>
            <a:ext cx="9144000" cy="914400"/>
          </a:xfrm>
        </p:spPr>
        <p:txBody>
          <a:bodyPr/>
          <a:lstStyle/>
          <a:p>
            <a:pPr algn="ctr"/>
            <a:r>
              <a:rPr lang="fr-CA" b="1" i="1" dirty="0" smtClean="0">
                <a:latin typeface="Cambria" pitchFamily="18" charset="0"/>
              </a:rPr>
              <a:t>COURBE DU TRANSPORT MAXIMAL </a:t>
            </a:r>
            <a:r>
              <a:rPr lang="fr-FR" dirty="0" smtClean="0"/>
              <a:t/>
            </a:r>
            <a:br>
              <a:rPr lang="fr-FR" dirty="0" smtClean="0"/>
            </a:br>
            <a:endParaRPr lang="fr-FR" dirty="0"/>
          </a:p>
        </p:txBody>
      </p:sp>
      <p:sp>
        <p:nvSpPr>
          <p:cNvPr id="3" name="Espace réservé du contenu 2"/>
          <p:cNvSpPr>
            <a:spLocks noGrp="1"/>
          </p:cNvSpPr>
          <p:nvPr>
            <p:ph idx="4294967295"/>
          </p:nvPr>
        </p:nvSpPr>
        <p:spPr>
          <a:xfrm>
            <a:off x="285720" y="1071546"/>
            <a:ext cx="8501122" cy="5357850"/>
          </a:xfrm>
        </p:spPr>
        <p:txBody>
          <a:bodyPr/>
          <a:lstStyle/>
          <a:p>
            <a:r>
              <a:rPr lang="fr-CA" sz="2400" i="1" dirty="0" smtClean="0">
                <a:latin typeface="Cambria" pitchFamily="18" charset="0"/>
              </a:rPr>
              <a:t>Il existe </a:t>
            </a:r>
            <a:r>
              <a:rPr lang="fr-CA" sz="2400" b="1" i="1" dirty="0" smtClean="0">
                <a:latin typeface="Cambria" pitchFamily="18" charset="0"/>
              </a:rPr>
              <a:t>un transport maximal </a:t>
            </a:r>
            <a:r>
              <a:rPr lang="fr-CA" sz="2400" i="1" dirty="0" smtClean="0">
                <a:latin typeface="Cambria" pitchFamily="18" charset="0"/>
              </a:rPr>
              <a:t>pour toutes les substances dont la réabsorption est </a:t>
            </a:r>
            <a:r>
              <a:rPr lang="fr-CA" sz="2400" i="1" dirty="0" err="1" smtClean="0">
                <a:latin typeface="Cambria" pitchFamily="18" charset="0"/>
              </a:rPr>
              <a:t>médiée</a:t>
            </a:r>
            <a:r>
              <a:rPr lang="fr-CA" sz="2400" i="1" dirty="0" smtClean="0">
                <a:latin typeface="Cambria" pitchFamily="18" charset="0"/>
              </a:rPr>
              <a:t> par un transporteur</a:t>
            </a:r>
          </a:p>
          <a:p>
            <a:endParaRPr lang="fr-FR"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375" y="2194591"/>
            <a:ext cx="7715250" cy="4267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1500166" y="2071678"/>
            <a:ext cx="6286544" cy="2928958"/>
          </a:xfrm>
          <a:prstGeom prst="rect">
            <a:avLst/>
          </a:prstGeom>
          <a:ln w="38100">
            <a:solidFill>
              <a:schemeClr val="accent2">
                <a:lumMod val="75000"/>
              </a:schemeClr>
            </a:solidFill>
          </a:ln>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6000" b="1" i="1" u="none" strike="noStrike" kern="1200" cap="none" spc="-100" normalizeH="0" baseline="0" noProof="0" dirty="0" smtClean="0">
                <a:ln>
                  <a:noFill/>
                </a:ln>
                <a:solidFill>
                  <a:schemeClr val="tx2">
                    <a:lumMod val="75000"/>
                  </a:schemeClr>
                </a:solidFill>
                <a:effectLst/>
                <a:uLnTx/>
                <a:uFillTx/>
                <a:latin typeface="Cambria" pitchFamily="18" charset="0"/>
                <a:ea typeface="+mj-ea"/>
                <a:cs typeface="+mj-cs"/>
              </a:rPr>
              <a:t>RÉGULATION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6000" b="1" i="1" u="none" strike="noStrike" kern="1200" cap="none" spc="-100" normalizeH="0" baseline="0" noProof="0" dirty="0" smtClean="0">
                <a:ln>
                  <a:noFill/>
                </a:ln>
                <a:solidFill>
                  <a:schemeClr val="tx2">
                    <a:lumMod val="75000"/>
                  </a:schemeClr>
                </a:solidFill>
                <a:effectLst/>
                <a:uLnTx/>
                <a:uFillTx/>
                <a:latin typeface="Cambria" pitchFamily="18" charset="0"/>
                <a:ea typeface="+mj-ea"/>
                <a:cs typeface="+mj-cs"/>
              </a:rPr>
              <a:t>du SODIUM</a:t>
            </a:r>
          </a:p>
          <a:p>
            <a:pPr marL="0" marR="0" lvl="0" indent="0" algn="ctr" defTabSz="914400" rtl="0" eaLnBrk="1" fontAlgn="auto" latinLnBrk="0" hangingPunct="1">
              <a:lnSpc>
                <a:spcPct val="100000"/>
              </a:lnSpc>
              <a:spcBef>
                <a:spcPct val="0"/>
              </a:spcBef>
              <a:spcAft>
                <a:spcPts val="0"/>
              </a:spcAft>
              <a:buClrTx/>
              <a:buSzTx/>
              <a:buFontTx/>
              <a:buNone/>
              <a:tabLst/>
              <a:defRPr/>
            </a:pPr>
            <a:r>
              <a:rPr lang="fr-FR" sz="6000" b="1" i="1" spc="-100" dirty="0" smtClean="0">
                <a:solidFill>
                  <a:schemeClr val="tx2">
                    <a:lumMod val="75000"/>
                  </a:schemeClr>
                </a:solidFill>
                <a:latin typeface="Cambria" pitchFamily="18" charset="0"/>
                <a:ea typeface="+mj-ea"/>
                <a:cs typeface="+mj-cs"/>
              </a:rPr>
              <a:t>« NATRÉMIE »</a:t>
            </a:r>
            <a:endParaRPr kumimoji="0" lang="fr-FR" sz="6000" b="0" i="1" u="none" strike="noStrike" kern="1200" cap="none" spc="-100" normalizeH="0" baseline="0" noProof="0" dirty="0">
              <a:ln>
                <a:noFill/>
              </a:ln>
              <a:solidFill>
                <a:schemeClr val="tx2">
                  <a:lumMod val="75000"/>
                </a:schemeClr>
              </a:solidFill>
              <a:effectLst/>
              <a:uLnTx/>
              <a:uFillTx/>
              <a:latin typeface="Cambria"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714348" y="371460"/>
            <a:ext cx="7772400" cy="914400"/>
          </a:xfrm>
        </p:spPr>
        <p:txBody>
          <a:bodyPr/>
          <a:lstStyle/>
          <a:p>
            <a:pPr algn="ctr"/>
            <a:r>
              <a:rPr lang="fr-FR" b="1" i="1" dirty="0" smtClean="0">
                <a:latin typeface="Cambria" pitchFamily="18" charset="0"/>
              </a:rPr>
              <a:t>RÉGULATION du SODIUM</a:t>
            </a:r>
            <a:endParaRPr lang="fr-FR" i="1" dirty="0">
              <a:latin typeface="Cambria" pitchFamily="18" charset="0"/>
            </a:endParaRPr>
          </a:p>
        </p:txBody>
      </p:sp>
      <p:sp>
        <p:nvSpPr>
          <p:cNvPr id="3" name="Espace réservé du contenu 2"/>
          <p:cNvSpPr>
            <a:spLocks noGrp="1"/>
          </p:cNvSpPr>
          <p:nvPr>
            <p:ph idx="4294967295"/>
          </p:nvPr>
        </p:nvSpPr>
        <p:spPr>
          <a:xfrm>
            <a:off x="142844" y="1357298"/>
            <a:ext cx="8858280" cy="4999052"/>
          </a:xfrm>
        </p:spPr>
        <p:txBody>
          <a:bodyPr/>
          <a:lstStyle/>
          <a:p>
            <a:endParaRPr lang="fr-FR" i="1" dirty="0" smtClean="0">
              <a:latin typeface="Cambria" pitchFamily="18" charset="0"/>
            </a:endParaRPr>
          </a:p>
          <a:p>
            <a:r>
              <a:rPr lang="fr-FR" i="1" dirty="0" smtClean="0">
                <a:latin typeface="Cambria" pitchFamily="18" charset="0"/>
              </a:rPr>
              <a:t>Sodium filtre librement à travers les capillaires glomérulaires, </a:t>
            </a:r>
          </a:p>
          <a:p>
            <a:r>
              <a:rPr lang="fr-FR" i="1" dirty="0" smtClean="0">
                <a:latin typeface="Cambria" pitchFamily="18" charset="0"/>
              </a:rPr>
              <a:t>La [Na+] dans l’urine primitive dans l’espace de Bowman est égale à celle du plasma. </a:t>
            </a:r>
          </a:p>
          <a:p>
            <a:r>
              <a:rPr lang="fr-FR" i="1" dirty="0" smtClean="0">
                <a:latin typeface="Cambria" pitchFamily="18" charset="0"/>
              </a:rPr>
              <a:t>Sodium est réabsorbé le long du néphron, </a:t>
            </a:r>
          </a:p>
          <a:p>
            <a:r>
              <a:rPr lang="fr-FR" i="1" dirty="0" smtClean="0">
                <a:latin typeface="Cambria" pitchFamily="18" charset="0"/>
              </a:rPr>
              <a:t>Une toute petite partie est excrétée dans l’urine (1% de la quantité filtrée).</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étro">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é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10186</TotalTime>
  <Words>5553</Words>
  <Application>Microsoft Office PowerPoint</Application>
  <PresentationFormat>Affichage à l'écran (4:3)</PresentationFormat>
  <Paragraphs>1111</Paragraphs>
  <Slides>155</Slides>
  <Notes>12</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155</vt:i4>
      </vt:variant>
    </vt:vector>
  </HeadingPairs>
  <TitlesOfParts>
    <vt:vector size="165" baseType="lpstr">
      <vt:lpstr>Arial</vt:lpstr>
      <vt:lpstr>Calibri</vt:lpstr>
      <vt:lpstr>Cambria</vt:lpstr>
      <vt:lpstr>Consolas</vt:lpstr>
      <vt:lpstr>Corbel</vt:lpstr>
      <vt:lpstr>Times New Roman</vt:lpstr>
      <vt:lpstr>Wingdings</vt:lpstr>
      <vt:lpstr>Wingdings 2</vt:lpstr>
      <vt:lpstr>Wingdings 3</vt:lpstr>
      <vt:lpstr>Métro</vt:lpstr>
      <vt:lpstr>PHYSIOLOGIE  RÉNALE </vt:lpstr>
      <vt:lpstr>PLAN du COURS </vt:lpstr>
      <vt:lpstr>Présentation PowerPoint</vt:lpstr>
      <vt:lpstr>Présentation PowerPoint</vt:lpstr>
      <vt:lpstr>EAU TOTALE DU CORPS</vt:lpstr>
      <vt:lpstr>Présentation PowerPoint</vt:lpstr>
      <vt:lpstr>Présentation PowerPoint</vt:lpstr>
      <vt:lpstr>Présentation PowerPoint</vt:lpstr>
      <vt:lpstr>Présentation PowerPoint</vt:lpstr>
      <vt:lpstr>COMPARTIMENTS LIQUIDIENS  &amp; LEUR COMPOSITION</vt:lpstr>
      <vt:lpstr>Présentation PowerPoint</vt:lpstr>
      <vt:lpstr>Présentation PowerPoint</vt:lpstr>
      <vt:lpstr>L’ÉQUILIBRE   GIBBS-DONNAN </vt:lpstr>
      <vt:lpstr>L’ÉQUILIBRE   GIBBS-DONNAN </vt:lpstr>
      <vt:lpstr>SOLUTION  YDRO-ELECTROLYTIQUE</vt:lpstr>
      <vt:lpstr>UNITÉS DE MESURE DES CONCENTRATIONS  </vt:lpstr>
      <vt:lpstr>UNITÉS DE MESURE DES CONCENTRATIONS  </vt:lpstr>
      <vt:lpstr>OSMOSE &amp; TONICITÉ</vt:lpstr>
      <vt:lpstr>ECHANGES ENTRE LES  COMPARTIMENTS LIQUIDIENS </vt:lpstr>
      <vt:lpstr>ECHANGES ENTRE LES  COMPARTIMENTS LIQUIDIENS </vt:lpstr>
      <vt:lpstr>ECHANGES ENTRE LES  COMPARTIMENTS LIQUIDIENS </vt:lpstr>
      <vt:lpstr>Présentation PowerPoint</vt:lpstr>
      <vt:lpstr>ECHANGES ENTRE LES COMPARTIMENTS  INTRA et EXTRACELLULAIRE  ECHANGES D’EAU</vt:lpstr>
      <vt:lpstr>ECHANGES ENTRE LES COMPARTIMENTS  INTRA et EXTRACELLULAIRE ECHANGES D’EAU</vt:lpstr>
      <vt:lpstr>EXPANSION ISO-OSMOTIQUE GAIN DE LIQUIDE ISOTONIQUE </vt:lpstr>
      <vt:lpstr>CONTRACTION ISO-OSMOTIQUE  DIARRHÉE </vt:lpstr>
      <vt:lpstr>EXPANSION HYPO-OSMOTIQUE GAIN D’EAU PURE: SIADH </vt:lpstr>
      <vt:lpstr>CONTRACTION HYPO-OSMOTIQUE: INSUFFISANCE RÉNALE </vt:lpstr>
      <vt:lpstr>EXPANSION YPER-OSMOTIQUE:  FORTE INGESTION de NaCl</vt:lpstr>
      <vt:lpstr>CONTRACTION HYPER-OSMOTIQUE:  PERTE D’EAU PURE: DIABÈTE INSIPIDE</vt:lpstr>
      <vt:lpstr>ECHANGES ENTRE LES COMPATIMENTS EXTRA- ET INTRACELLULAIRE  ECHANGES D’IONS </vt:lpstr>
      <vt:lpstr>ECHANGES ENTRE LES COMPATIMENTS EXTRA- ET INTRACELLULAIRE  ECHANGES D’IONS </vt:lpstr>
      <vt:lpstr>Présentation PowerPoint</vt:lpstr>
      <vt:lpstr>ECHANGES ENTRE LES COMPARTIMENTS PLASMATIQUE ET INTERSTITIEL</vt:lpstr>
      <vt:lpstr>ECHANGES ENTRE LES COMPARTIMENTS PLASMATIQUE ET INTERSTITIEL</vt:lpstr>
      <vt:lpstr>ECHANGES ENTRE LES COMPARTIMENTS PLASMATIQUE ET INTERSTITIEL</vt:lpstr>
      <vt:lpstr>ECHANGES ENTRE LES COMPARTIMENTS PLASMATIQUE ET INTERSTITIEL</vt:lpstr>
      <vt:lpstr>Présentation PowerPoint</vt:lpstr>
      <vt:lpstr> INTRODUCTION </vt:lpstr>
      <vt:lpstr>INTRODUCTION  </vt:lpstr>
      <vt:lpstr>Présentation PowerPoint</vt:lpstr>
      <vt:lpstr>INTRODUCTION</vt:lpstr>
      <vt:lpstr>INTRODUCTION </vt:lpstr>
      <vt:lpstr>Présentation PowerPoint</vt:lpstr>
      <vt:lpstr>Présentation PowerPoint</vt:lpstr>
      <vt:lpstr>Présentation PowerPoint</vt:lpstr>
      <vt:lpstr>ORGANISATION GÉNÉRALE DU REIN</vt:lpstr>
      <vt:lpstr>ORGANISATION GÉNÉRALE DU REIN</vt:lpstr>
      <vt:lpstr>LE NÉPHRON </vt:lpstr>
      <vt:lpstr>Présentation PowerPoint</vt:lpstr>
      <vt:lpstr>Présentation PowerPoint</vt:lpstr>
      <vt:lpstr>Présentation PowerPoint</vt:lpstr>
      <vt:lpstr>GLOMÉRULE</vt:lpstr>
      <vt:lpstr>CAPSULE DE BOWMAN</vt:lpstr>
      <vt:lpstr>TUBULE RÉNAL</vt:lpstr>
      <vt:lpstr>VASCULARISATION </vt:lpstr>
      <vt:lpstr>VASCULARISATION</vt:lpstr>
      <vt:lpstr>Présentation PowerPoint</vt:lpstr>
      <vt:lpstr>FONCTIONS DU REIN </vt:lpstr>
      <vt:lpstr>Présentation PowerPoint</vt:lpstr>
      <vt:lpstr>FILTRATION GLOMÉRULAIRE  </vt:lpstr>
      <vt:lpstr>FILTRATION GLOMÉRULAIRE </vt:lpstr>
      <vt:lpstr>FILTRATION GLOMÉRULAIRE </vt:lpstr>
      <vt:lpstr>FILTRATION GLOMÉRULAIRE</vt:lpstr>
      <vt:lpstr>FILTRATION GLOMÉRULAIRE</vt:lpstr>
      <vt:lpstr>DÉBIT DE FILTRATION GLOMÉRULAIRE </vt:lpstr>
      <vt:lpstr>DÉBIT DE FILTRATION GLOMÉRULAIRE </vt:lpstr>
      <vt:lpstr>RÉGULATION du DFG    </vt:lpstr>
      <vt:lpstr>RÉGULATION du DFG     </vt:lpstr>
      <vt:lpstr>RÉGULATION du DFG    </vt:lpstr>
      <vt:lpstr>Présentation PowerPoint</vt:lpstr>
      <vt:lpstr>Présentation PowerPoint</vt:lpstr>
      <vt:lpstr>RÉGULATION du DFG    </vt:lpstr>
      <vt:lpstr>RÉGULATION DU DFG</vt:lpstr>
      <vt:lpstr>RÉGULATION INTRINSÈQUE</vt:lpstr>
      <vt:lpstr>Présentation PowerPoint</vt:lpstr>
      <vt:lpstr>APPAREIL JUXTA-GLOMÉRULAIRE</vt:lpstr>
      <vt:lpstr>APPAREIL JUXTA-GLOMÉRULAIRE </vt:lpstr>
      <vt:lpstr>Présentation PowerPoint</vt:lpstr>
      <vt:lpstr>RÉGULATION DU DFG</vt:lpstr>
      <vt:lpstr>RÉGULATION DU DFG</vt:lpstr>
      <vt:lpstr>RÉGULATION EXTRINSÈQUE</vt:lpstr>
      <vt:lpstr>Présentation PowerPoint</vt:lpstr>
      <vt:lpstr>GLOMÉRULE</vt:lpstr>
      <vt:lpstr>RÉGULATION EXTRINSÈQUE</vt:lpstr>
      <vt:lpstr>RÉGULATION EXTRINSÈQUE</vt:lpstr>
      <vt:lpstr>RÉGULATION EXTRINSÈQUE</vt:lpstr>
      <vt:lpstr>RÉGULATION EXTRINSÈQUE</vt:lpstr>
      <vt:lpstr>RÉGULATION EXTRINSÈQUE</vt:lpstr>
      <vt:lpstr>RÉGULATION EXTRINSÈQUE</vt:lpstr>
      <vt:lpstr>Présentation PowerPoint</vt:lpstr>
      <vt:lpstr>CONCEPT DE LA CLAIRANCE</vt:lpstr>
      <vt:lpstr>Présentation PowerPoint</vt:lpstr>
      <vt:lpstr>SÉCRÉTION et RÉABSORPTION </vt:lpstr>
      <vt:lpstr>SÉCRÉTION ET RÉABSORPTION </vt:lpstr>
      <vt:lpstr>SÉCRÉTION ET RÉABSORPTION </vt:lpstr>
      <vt:lpstr>COURBE DU TRANSPORT MAXIMAL  </vt:lpstr>
      <vt:lpstr>Présentation PowerPoint</vt:lpstr>
      <vt:lpstr>RÉGULATION du SODIUM</vt:lpstr>
      <vt:lpstr>RÉGULATION DU SODIUM</vt:lpstr>
      <vt:lpstr>RÉGULATION DU SODIUM</vt:lpstr>
      <vt:lpstr>RÉGULATION DU SODIUM</vt:lpstr>
      <vt:lpstr>RÉGULATION DU SODIUM</vt:lpstr>
      <vt:lpstr>RÉGULATION DU SODIUM</vt:lpstr>
      <vt:lpstr>RÉGULATION DU SODIUM</vt:lpstr>
      <vt:lpstr>RÉGULATION DU SODIUM</vt:lpstr>
      <vt:lpstr>RÉGULATION DU SODIUM</vt:lpstr>
      <vt:lpstr>RÉGULATION DU SODIUM</vt:lpstr>
      <vt:lpstr>Présentation PowerPoint</vt:lpstr>
      <vt:lpstr>RÉGULATION DU POTASSIUM</vt:lpstr>
      <vt:lpstr>RÉGULATION DU POTASSIUM</vt:lpstr>
      <vt:lpstr>RÉGULATION DU POTASSIUM</vt:lpstr>
      <vt:lpstr>RÉGULATION DU POTASSIUM</vt:lpstr>
      <vt:lpstr>RÉGULATION DU POTASSIUM</vt:lpstr>
      <vt:lpstr>RÉGULATION DU POTASSIUM</vt:lpstr>
      <vt:lpstr>RÉGULATION DU POTASSIUM</vt:lpstr>
      <vt:lpstr>Présentation PowerPoint</vt:lpstr>
      <vt:lpstr>ÉQUILIBRE HYDRIQUE</vt:lpstr>
      <vt:lpstr>ÉQUILIBRE HYDRIQUE</vt:lpstr>
      <vt:lpstr>ÉQUILIBRE HYDRIQUE</vt:lpstr>
      <vt:lpstr>ÉQUILIBRE HYDRIQUE</vt:lpstr>
      <vt:lpstr>ÉQUILIBRE HYDRIQUE</vt:lpstr>
      <vt:lpstr>ÉQUILIBRE HYDRIQUE</vt:lpstr>
      <vt:lpstr>ÉQUILIBRE HYDRIQUE</vt:lpstr>
      <vt:lpstr>ÉQUILIBRE HYDRIQUE</vt:lpstr>
      <vt:lpstr>ÉQUILIBRE HYDRIQUE</vt:lpstr>
      <vt:lpstr>ÉQUILIBRE HYDRIQUE</vt:lpstr>
      <vt:lpstr>ÉQUILIBRE HYDRIQUE</vt:lpstr>
      <vt:lpstr>ÉQUILIBRE HYDRIQUE</vt:lpstr>
      <vt:lpstr>Présentation PowerPoint</vt:lpstr>
      <vt:lpstr>Présentation PowerPoint</vt:lpstr>
      <vt:lpstr>Présentation PowerPoint</vt:lpstr>
      <vt:lpstr>Présentation PowerPoint</vt:lpstr>
      <vt:lpstr>Présentation PowerPoint</vt:lpstr>
      <vt:lpstr>ÉQUILIBRE ACIDO-BASIQUE </vt:lpstr>
      <vt:lpstr>ÉQUILIBRE ACIDO-BASIQUE </vt:lpstr>
      <vt:lpstr>ÉQUILIBRE ACIDO-BASIQUE </vt:lpstr>
      <vt:lpstr>Présentation PowerPoint</vt:lpstr>
      <vt:lpstr>Présentation PowerPoint</vt:lpstr>
      <vt:lpstr>Présentation PowerPoint</vt:lpstr>
      <vt:lpstr>ÉQUILIBRE ACIDO-BASIQUE</vt:lpstr>
      <vt:lpstr>ÉQUILIBRE ACIDO-BASIQUE</vt:lpstr>
      <vt:lpstr>ÉQUILIBRE ACIDO-BASIQUE</vt:lpstr>
      <vt:lpstr>ÉQUILIBRE ACIDO-BASIQUE</vt:lpstr>
      <vt:lpstr>ÉQUILIBRE ACIDO-BAS</vt:lpstr>
      <vt:lpstr>ÉQUILIBRE ACIDO-BASIQUE</vt:lpstr>
      <vt:lpstr>ÉQUILIBRE ACIDO-BASIQUE</vt:lpstr>
      <vt:lpstr>ÉQUILIBRE ACIDO-BASIQUE</vt:lpstr>
      <vt:lpstr>ÉQUILIBRE ACIDO-BASIQUE</vt:lpstr>
      <vt:lpstr>ÉQUILIBRE ACIDO-BASIQUE</vt:lpstr>
      <vt:lpstr>ÉQUILIBRE ACIDO-BASIQUE</vt:lpstr>
      <vt:lpstr>ÉQUILIBRE ACIDO-BASIQUE</vt:lpstr>
      <vt:lpstr>ÉQUILIBRE ACIDO-BASIQUE </vt:lpstr>
      <vt:lpstr>MICTION  </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mon pc</dc:creator>
  <cp:lastModifiedBy>asus</cp:lastModifiedBy>
  <cp:revision>954</cp:revision>
  <dcterms:created xsi:type="dcterms:W3CDTF">2014-05-15T19:57:57Z</dcterms:created>
  <dcterms:modified xsi:type="dcterms:W3CDTF">2023-04-14T18:27:52Z</dcterms:modified>
</cp:coreProperties>
</file>