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56" r:id="rId5"/>
    <p:sldId id="290" r:id="rId6"/>
    <p:sldId id="291" r:id="rId7"/>
    <p:sldId id="292" r:id="rId8"/>
    <p:sldId id="293" r:id="rId9"/>
    <p:sldId id="295" r:id="rId10"/>
    <p:sldId id="287" r:id="rId11"/>
    <p:sldId id="296" r:id="rId12"/>
    <p:sldId id="299" r:id="rId13"/>
    <p:sldId id="300" r:id="rId14"/>
    <p:sldId id="301" r:id="rId15"/>
    <p:sldId id="302" r:id="rId16"/>
    <p:sldId id="303" r:id="rId17"/>
    <p:sldId id="304" r:id="rId18"/>
    <p:sldId id="306" r:id="rId19"/>
    <p:sldId id="307" r:id="rId20"/>
    <p:sldId id="30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05/03/2024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05/03/2024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05/03/2024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05/03/2024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05/03/2024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05/03/2024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05/03/2024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05/03/2024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05/03/2024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05/03/2024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05/03/2024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4EC2-9984-49FA-8490-2DB58E95C014}" type="datetimeFigureOut">
              <a:rPr lang="fr-FR" smtClean="0"/>
              <a:pPr/>
              <a:t>05/03/2024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Tégument  et  phanères</a:t>
            </a:r>
            <a:endParaRPr lang="fr-FR" b="1" u="sng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Le tégument ou peau des vertébrés forme le revêtement externe du corps. Il </a:t>
            </a:r>
          </a:p>
          <a:p>
            <a:pPr>
              <a:buNone/>
            </a:pPr>
            <a:r>
              <a:rPr lang="fr-FR" sz="2000" dirty="0" smtClean="0"/>
              <a:t>est formé par l’association de </a:t>
            </a:r>
            <a:r>
              <a:rPr lang="fr-FR" sz="2000" dirty="0" smtClean="0">
                <a:solidFill>
                  <a:srgbClr val="FF0000"/>
                </a:solidFill>
              </a:rPr>
              <a:t>2 tissus </a:t>
            </a:r>
            <a:r>
              <a:rPr lang="fr-FR" sz="2000" dirty="0" smtClean="0"/>
              <a:t>d’origine embryologique différente.</a:t>
            </a:r>
          </a:p>
          <a:p>
            <a:pPr>
              <a:buNone/>
            </a:pPr>
            <a:r>
              <a:rPr lang="fr-FR" sz="2000" dirty="0" smtClean="0"/>
              <a:t>- Un épithélium superficiel: </a:t>
            </a:r>
            <a:r>
              <a:rPr lang="fr-FR" sz="2000" dirty="0" smtClean="0">
                <a:solidFill>
                  <a:srgbClr val="FF0000"/>
                </a:solidFill>
              </a:rPr>
              <a:t>l’épiderme</a:t>
            </a:r>
          </a:p>
          <a:p>
            <a:pPr>
              <a:buNone/>
            </a:pPr>
            <a:r>
              <a:rPr lang="fr-FR" sz="2000" dirty="0" smtClean="0"/>
              <a:t>- Un tissu conjonctif : </a:t>
            </a:r>
            <a:r>
              <a:rPr lang="fr-FR" sz="2000" dirty="0" smtClean="0">
                <a:solidFill>
                  <a:srgbClr val="FF0000"/>
                </a:solidFill>
              </a:rPr>
              <a:t>le derme</a:t>
            </a:r>
            <a:r>
              <a:rPr lang="fr-FR" sz="2000" dirty="0" smtClean="0"/>
              <a:t>, parfois mal séparé d’un autre tissu sous-</a:t>
            </a:r>
          </a:p>
          <a:p>
            <a:pPr>
              <a:buNone/>
            </a:pPr>
            <a:r>
              <a:rPr lang="fr-FR" sz="2000" dirty="0" smtClean="0"/>
              <a:t>jacent: l’hypoderme</a:t>
            </a:r>
            <a:endParaRPr lang="fr-FR" sz="2000" dirty="0"/>
          </a:p>
          <a:p>
            <a:pPr>
              <a:buNone/>
            </a:pPr>
            <a:r>
              <a:rPr lang="fr-FR" sz="2000" dirty="0" smtClean="0"/>
              <a:t>Le tégument est un des plus volumineux organes des vertébrés. Sa surface est </a:t>
            </a:r>
          </a:p>
          <a:p>
            <a:pPr>
              <a:buNone/>
            </a:pPr>
            <a:r>
              <a:rPr lang="fr-FR" sz="2000" dirty="0" smtClean="0"/>
              <a:t>de 1,5 à 2m² chez l’homme.</a:t>
            </a:r>
          </a:p>
          <a:p>
            <a:pPr>
              <a:buNone/>
            </a:pPr>
            <a:r>
              <a:rPr lang="fr-FR" sz="2000" dirty="0" smtClean="0"/>
              <a:t>Ses fonctions sont multiples:</a:t>
            </a:r>
          </a:p>
          <a:p>
            <a:pPr>
              <a:buNone/>
            </a:pPr>
            <a:r>
              <a:rPr lang="fr-FR" sz="2000" dirty="0" smtClean="0"/>
              <a:t>- Comme paroi externe du corps: il a un rôle protecteur ( mécanique, thermique) </a:t>
            </a:r>
          </a:p>
          <a:p>
            <a:pPr>
              <a:buNone/>
            </a:pPr>
            <a:r>
              <a:rPr lang="fr-FR" sz="2000" dirty="0" smtClean="0"/>
              <a:t>et sensoriel (sensibilité cutanée).</a:t>
            </a:r>
          </a:p>
          <a:p>
            <a:pPr>
              <a:buNone/>
            </a:pPr>
            <a:r>
              <a:rPr lang="fr-FR" sz="2000" dirty="0" smtClean="0"/>
              <a:t>Il peut aussi avoir une fonction respiratoire (amphibiens).</a:t>
            </a:r>
          </a:p>
          <a:p>
            <a:pPr>
              <a:buNone/>
            </a:pPr>
            <a:r>
              <a:rPr lang="fr-FR" sz="2000" dirty="0" smtClean="0"/>
              <a:t>- Il possède des glandes cutanées qui ont, soit des fonctions excrétrices (glandes </a:t>
            </a:r>
          </a:p>
          <a:p>
            <a:pPr>
              <a:buNone/>
            </a:pPr>
            <a:r>
              <a:rPr lang="fr-FR" sz="2000" dirty="0" smtClean="0"/>
              <a:t>sudoripares des mammifères), soit nutritives (glandes mammaires des </a:t>
            </a:r>
          </a:p>
          <a:p>
            <a:pPr>
              <a:buNone/>
            </a:pPr>
            <a:r>
              <a:rPr lang="fr-FR" sz="2000" dirty="0" smtClean="0"/>
              <a:t>mammifères),soit de régulation thermique (évaporation de la sueur chez les </a:t>
            </a:r>
          </a:p>
          <a:p>
            <a:pPr>
              <a:buNone/>
            </a:pPr>
            <a:r>
              <a:rPr lang="fr-FR" sz="2000" dirty="0" smtClean="0"/>
              <a:t>mammifères), soit de reconnaissance individuelle (glandes odorantes de certains </a:t>
            </a:r>
          </a:p>
          <a:p>
            <a:pPr>
              <a:buNone/>
            </a:pPr>
            <a:r>
              <a:rPr lang="fr-FR" sz="2000" dirty="0" smtClean="0"/>
              <a:t>reptiles et mammifères).</a:t>
            </a:r>
          </a:p>
          <a:p>
            <a:pPr>
              <a:buNone/>
            </a:pP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214282" y="0"/>
            <a:ext cx="4000528" cy="1071546"/>
          </a:xfrm>
        </p:spPr>
        <p:txBody>
          <a:bodyPr>
            <a:noAutofit/>
          </a:bodyPr>
          <a:lstStyle/>
          <a:p>
            <a:r>
              <a:rPr lang="fr-FR" sz="3200" u="sng" dirty="0" smtClean="0"/>
              <a:t>Griffes, sabots, ongles</a:t>
            </a:r>
            <a:br>
              <a:rPr lang="fr-FR" sz="3200" u="sng" dirty="0" smtClean="0"/>
            </a:br>
            <a:endParaRPr lang="fr-FR" sz="3200" dirty="0"/>
          </a:p>
        </p:txBody>
      </p:sp>
      <p:pic>
        <p:nvPicPr>
          <p:cNvPr id="2051" name="Picture 3" descr="C:\Users\HP\Desktop\Tégument et phanères - Copie\Griff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00562" y="428604"/>
            <a:ext cx="4224343" cy="1928826"/>
          </a:xfrm>
          <a:prstGeom prst="rect">
            <a:avLst/>
          </a:prstGeom>
          <a:noFill/>
        </p:spPr>
      </p:pic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>
          <a:xfrm>
            <a:off x="457200" y="642918"/>
            <a:ext cx="3686172" cy="5857916"/>
          </a:xfrm>
        </p:spPr>
        <p:txBody>
          <a:bodyPr>
            <a:noAutofit/>
          </a:bodyPr>
          <a:lstStyle/>
          <a:p>
            <a:r>
              <a:rPr lang="fr-FR" sz="2800" dirty="0" smtClean="0"/>
              <a:t>Autour de la phalange terminale des amniotes:</a:t>
            </a:r>
          </a:p>
          <a:p>
            <a:pPr>
              <a:buFontTx/>
              <a:buChar char="-"/>
            </a:pPr>
            <a:r>
              <a:rPr lang="fr-FR" sz="2800" u="sng" dirty="0" smtClean="0"/>
              <a:t>Griffes</a:t>
            </a:r>
            <a:r>
              <a:rPr lang="fr-FR" sz="2800" dirty="0" smtClean="0"/>
              <a:t>: oiseaux, carnivores, crocodiles,</a:t>
            </a:r>
          </a:p>
          <a:p>
            <a:r>
              <a:rPr lang="fr-FR" sz="2800" dirty="0" smtClean="0"/>
              <a:t>mammifères</a:t>
            </a:r>
          </a:p>
          <a:p>
            <a:endParaRPr lang="fr-FR" sz="2800" dirty="0" smtClean="0"/>
          </a:p>
          <a:p>
            <a:r>
              <a:rPr lang="fr-FR" sz="2800" dirty="0" smtClean="0"/>
              <a:t>- Ongles: primates (Homme, singe)</a:t>
            </a:r>
          </a:p>
          <a:p>
            <a:endParaRPr lang="fr-FR" sz="2800" dirty="0" smtClean="0"/>
          </a:p>
          <a:p>
            <a:pPr>
              <a:buFontTx/>
              <a:buChar char="-"/>
            </a:pPr>
            <a:r>
              <a:rPr lang="fr-FR" sz="2800" dirty="0" smtClean="0"/>
              <a:t>Sabots :ongulés</a:t>
            </a:r>
          </a:p>
          <a:p>
            <a:r>
              <a:rPr lang="fr-FR" sz="2800" dirty="0" smtClean="0"/>
              <a:t>(équidés, ruminants)</a:t>
            </a:r>
          </a:p>
        </p:txBody>
      </p:sp>
      <p:pic>
        <p:nvPicPr>
          <p:cNvPr id="2052" name="Picture 4" descr="C:\Users\HP\Desktop\Tégument et phanères - Copie\Sabo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429132"/>
            <a:ext cx="4143404" cy="2286016"/>
          </a:xfrm>
          <a:prstGeom prst="rect">
            <a:avLst/>
          </a:prstGeom>
          <a:noFill/>
        </p:spPr>
      </p:pic>
      <p:pic>
        <p:nvPicPr>
          <p:cNvPr id="2053" name="Picture 5" descr="C:\Users\HP\Desktop\Tégument et phanères - Copie\Ongl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214554"/>
            <a:ext cx="4214842" cy="2071702"/>
          </a:xfrm>
          <a:prstGeom prst="rect">
            <a:avLst/>
          </a:prstGeom>
          <a:noFill/>
        </p:spPr>
      </p:pic>
      <p:sp>
        <p:nvSpPr>
          <p:cNvPr id="12" name="Flèche droite 11"/>
          <p:cNvSpPr/>
          <p:nvPr/>
        </p:nvSpPr>
        <p:spPr>
          <a:xfrm>
            <a:off x="3143240" y="1500174"/>
            <a:ext cx="185738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214678" y="3857628"/>
            <a:ext cx="128588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571868" y="5572140"/>
            <a:ext cx="11430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u="sng" dirty="0" smtClean="0"/>
              <a:t>Poils</a:t>
            </a:r>
            <a:endParaRPr lang="fr-FR" sz="4000" u="sng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57610" cy="4691063"/>
          </a:xfrm>
        </p:spPr>
        <p:txBody>
          <a:bodyPr>
            <a:normAutofit/>
          </a:bodyPr>
          <a:lstStyle/>
          <a:p>
            <a:r>
              <a:rPr lang="fr-FR" sz="3200" dirty="0" smtClean="0"/>
              <a:t>Caractéristiques des mammifères. </a:t>
            </a:r>
          </a:p>
          <a:p>
            <a:r>
              <a:rPr lang="fr-FR" sz="3200" dirty="0" smtClean="0"/>
              <a:t>Leur longueur varie de quelques millimètres à plus d’un mètre.</a:t>
            </a:r>
            <a:endParaRPr lang="fr-FR" sz="3200" dirty="0"/>
          </a:p>
        </p:txBody>
      </p:sp>
      <p:pic>
        <p:nvPicPr>
          <p:cNvPr id="10" name="Picture 3" descr="C:\Users\HP\Desktop\Tégument et phanères - Copie\Poil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6462" y="571480"/>
            <a:ext cx="4070380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857232"/>
          </a:xfrm>
        </p:spPr>
        <p:txBody>
          <a:bodyPr>
            <a:normAutofit/>
          </a:bodyPr>
          <a:lstStyle/>
          <a:p>
            <a:pPr algn="ctr"/>
            <a:r>
              <a:rPr lang="fr-FR" sz="4000" u="sng" dirty="0" smtClean="0"/>
              <a:t>Plumes</a:t>
            </a:r>
            <a:endParaRPr lang="fr-FR" sz="4000" u="sng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928670"/>
            <a:ext cx="4114800" cy="5197493"/>
          </a:xfrm>
        </p:spPr>
        <p:txBody>
          <a:bodyPr>
            <a:noAutofit/>
          </a:bodyPr>
          <a:lstStyle/>
          <a:p>
            <a:endParaRPr lang="fr-FR" sz="2800" dirty="0" smtClean="0"/>
          </a:p>
          <a:p>
            <a:r>
              <a:rPr lang="fr-FR" sz="2800" dirty="0" smtClean="0"/>
              <a:t>Caractéristiques des oiseaux. Les plumes sont des phanères beaucoup plus complexes que les poils.</a:t>
            </a:r>
          </a:p>
          <a:p>
            <a:r>
              <a:rPr lang="fr-FR" sz="2800" dirty="0" smtClean="0"/>
              <a:t>Elles constituent un revêtement isolant contre l’eau et le froid  (T° 40-44°) et permettent le vol. </a:t>
            </a:r>
            <a:endParaRPr lang="fr-FR" sz="2800" dirty="0"/>
          </a:p>
        </p:txBody>
      </p:sp>
      <p:pic>
        <p:nvPicPr>
          <p:cNvPr id="5" name="Picture 2" descr="C:\Users\HP\Desktop\Tégument et phanères - Copie\Plum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00562" y="785794"/>
            <a:ext cx="4214842" cy="5143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4000" b="1" u="sng" dirty="0" smtClean="0"/>
              <a:t>Glandes  cutanées</a:t>
            </a:r>
            <a:endParaRPr lang="fr-FR" sz="4000" b="1" u="sng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La plupart des glandes cutanées élaborent un </a:t>
            </a:r>
          </a:p>
          <a:p>
            <a:pPr>
              <a:buNone/>
            </a:pPr>
            <a:r>
              <a:rPr lang="fr-FR" dirty="0" smtClean="0"/>
              <a:t>mucus qui forme une protection et d’autres </a:t>
            </a:r>
          </a:p>
          <a:p>
            <a:pPr>
              <a:buNone/>
            </a:pPr>
            <a:r>
              <a:rPr lang="fr-FR" dirty="0" smtClean="0"/>
              <a:t>sécrètent une substance d’alarme qui est </a:t>
            </a:r>
          </a:p>
          <a:p>
            <a:pPr>
              <a:buNone/>
            </a:pPr>
            <a:r>
              <a:rPr lang="fr-FR" dirty="0" smtClean="0"/>
              <a:t>détectée par l’olfaction des animaux de la même </a:t>
            </a:r>
          </a:p>
          <a:p>
            <a:pPr>
              <a:buNone/>
            </a:pPr>
            <a:r>
              <a:rPr lang="fr-FR" dirty="0" smtClean="0"/>
              <a:t>espèce.</a:t>
            </a:r>
          </a:p>
          <a:p>
            <a:pPr>
              <a:buNone/>
            </a:pPr>
            <a:r>
              <a:rPr lang="fr-FR" dirty="0" smtClean="0"/>
              <a:t>Chez les mammifères, elles sont divisées en </a:t>
            </a:r>
            <a:r>
              <a:rPr lang="fr-FR" dirty="0" smtClean="0">
                <a:solidFill>
                  <a:srgbClr val="FF0000"/>
                </a:solidFill>
              </a:rPr>
              <a:t>3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catégories: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4000" b="1" u="sng" dirty="0" smtClean="0"/>
              <a:t>Glandes  sébacées</a:t>
            </a:r>
            <a:endParaRPr lang="fr-FR" sz="4000" b="1" u="sng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Elles entourent la racine d’un poil, elles régularisent les pertes d’eau par évaporation et imperméabilisent le poil.</a:t>
            </a:r>
          </a:p>
          <a:p>
            <a:r>
              <a:rPr lang="fr-FR" dirty="0" smtClean="0"/>
              <a:t>Chez l’homme, elles sont développées autour du nez, de la bouche, du front, des pommettes, du cou, de la partie antérieure du tronc et sur les organes génitaux.</a:t>
            </a:r>
            <a:endParaRPr lang="fr-FR" dirty="0"/>
          </a:p>
        </p:txBody>
      </p:sp>
      <p:pic>
        <p:nvPicPr>
          <p:cNvPr id="7" name="Picture 2" descr="C:\Users\HP\Desktop\glande-sebacee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71612"/>
            <a:ext cx="450059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4000" b="1" u="sng" dirty="0" smtClean="0"/>
              <a:t>Glandes  sudoripares</a:t>
            </a:r>
            <a:endParaRPr lang="fr-FR" sz="4000" b="1" u="sng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4038600" cy="5786478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 smtClean="0"/>
              <a:t>Certaines sont associées à un follicule pileux, d’autres non.</a:t>
            </a:r>
          </a:p>
          <a:p>
            <a:pPr>
              <a:buNone/>
            </a:pPr>
            <a:r>
              <a:rPr lang="fr-FR" sz="2400" dirty="0" smtClean="0"/>
              <a:t>      Les 1ères sont les plus nombreuses.</a:t>
            </a:r>
          </a:p>
          <a:p>
            <a:r>
              <a:rPr lang="fr-FR" sz="2400" dirty="0" smtClean="0"/>
              <a:t>Chez l’homme, elles se situent au niveau des aisselles, du nombril, du mamelon, de la région </a:t>
            </a:r>
            <a:r>
              <a:rPr lang="fr-FR" sz="2400" dirty="0" err="1" smtClean="0"/>
              <a:t>ano</a:t>
            </a:r>
            <a:r>
              <a:rPr lang="fr-FR" sz="2400" dirty="0" smtClean="0"/>
              <a:t>-génitale et de l’oreille externe.</a:t>
            </a:r>
          </a:p>
          <a:p>
            <a:r>
              <a:rPr lang="fr-FR" sz="2400" dirty="0" smtClean="0"/>
              <a:t>Chez la plupart des mammifères, ces glandes spécialisées sécrètent des substances grasses à odeur forte et jouent un rôle essentiel dans le marquage du territoire, de la reconnaissance individuelle et les rapports sociaux.</a:t>
            </a:r>
          </a:p>
          <a:p>
            <a:endParaRPr lang="fr-FR" dirty="0"/>
          </a:p>
        </p:txBody>
      </p:sp>
      <p:pic>
        <p:nvPicPr>
          <p:cNvPr id="10" name="Picture 2" descr="C:\Users\HP\Desktop\glande sudoripare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214422"/>
            <a:ext cx="4286279" cy="4715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fr-FR" sz="4000" b="1" u="sng" dirty="0" smtClean="0"/>
              <a:t>Glandes mammaires</a:t>
            </a:r>
            <a:endParaRPr lang="fr-FR" sz="40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5720" y="857232"/>
            <a:ext cx="4210080" cy="578647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Elles existent chez tous les mammifères.</a:t>
            </a:r>
          </a:p>
          <a:p>
            <a:r>
              <a:rPr lang="fr-FR" dirty="0" smtClean="0"/>
              <a:t>Leur sécrétion constitue le lait, indispensable à la nutrition du nouveau-né.</a:t>
            </a:r>
          </a:p>
          <a:p>
            <a:r>
              <a:rPr lang="fr-FR" dirty="0" smtClean="0"/>
              <a:t>Elles sont groupées en mamelles, disposées à la face ventrale du tronc (rongeurs, carnivores), du thorax (homme, chauve-souris, éléphant), de l’abdomen (baleine) et de la région inguinale (ruminants, équidés).</a:t>
            </a:r>
            <a:endParaRPr lang="fr-FR" dirty="0"/>
          </a:p>
        </p:txBody>
      </p:sp>
      <p:pic>
        <p:nvPicPr>
          <p:cNvPr id="5" name="Picture 2" descr="C:\Users\HP\Desktop\mamelle vach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71612"/>
            <a:ext cx="4572032" cy="4086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Coloration du tégument</a:t>
            </a:r>
            <a:endParaRPr lang="fr-FR" b="1" u="sng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214282" y="571480"/>
            <a:ext cx="4500594" cy="61436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2400" dirty="0" smtClean="0"/>
              <a:t>La couleur d’un objet est due à </a:t>
            </a:r>
          </a:p>
          <a:p>
            <a:pPr>
              <a:buNone/>
            </a:pPr>
            <a:r>
              <a:rPr lang="fr-FR" sz="2400" dirty="0" smtClean="0"/>
              <a:t>l’absorption par celui-ci de certaines </a:t>
            </a:r>
          </a:p>
          <a:p>
            <a:pPr>
              <a:buNone/>
            </a:pPr>
            <a:r>
              <a:rPr lang="fr-FR" sz="2400" dirty="0" smtClean="0"/>
              <a:t>radiations de la lumière.</a:t>
            </a:r>
          </a:p>
          <a:p>
            <a:pPr>
              <a:buNone/>
            </a:pPr>
            <a:r>
              <a:rPr lang="fr-FR" sz="2400" dirty="0" smtClean="0"/>
              <a:t>Il existe plusieurs sortes de colorations: </a:t>
            </a:r>
          </a:p>
          <a:p>
            <a:pPr>
              <a:buNone/>
            </a:pPr>
            <a:r>
              <a:rPr lang="fr-FR" sz="2400" dirty="0" smtClean="0"/>
              <a:t>pigmentaire, structurale et mixte.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1- </a:t>
            </a:r>
            <a:r>
              <a:rPr lang="fr-FR" sz="2400" u="sng" dirty="0" smtClean="0">
                <a:solidFill>
                  <a:srgbClr val="FF0000"/>
                </a:solidFill>
              </a:rPr>
              <a:t>Colorations pigmentaires</a:t>
            </a:r>
            <a:r>
              <a:rPr lang="fr-FR" sz="2400" dirty="0" smtClean="0"/>
              <a:t>: les pigments des vertébrés appartiennent à 3 familles chimiques:</a:t>
            </a:r>
          </a:p>
          <a:p>
            <a:pPr>
              <a:buNone/>
            </a:pPr>
            <a:r>
              <a:rPr lang="fr-FR" sz="2400" dirty="0" smtClean="0"/>
              <a:t>     a- </a:t>
            </a:r>
            <a:r>
              <a:rPr lang="fr-FR" sz="2400" u="sng" dirty="0" smtClean="0">
                <a:solidFill>
                  <a:srgbClr val="0070C0"/>
                </a:solidFill>
              </a:rPr>
              <a:t>Les mélanines</a:t>
            </a:r>
            <a:r>
              <a:rPr lang="fr-FR" sz="2400" dirty="0" smtClean="0"/>
              <a:t>: responsables de toutes les colorations noires ou  brunes</a:t>
            </a:r>
          </a:p>
          <a:p>
            <a:pPr>
              <a:buNone/>
            </a:pPr>
            <a:r>
              <a:rPr lang="fr-FR" sz="2400" dirty="0" smtClean="0"/>
              <a:t>     b- </a:t>
            </a:r>
            <a:r>
              <a:rPr lang="fr-FR" sz="2400" u="sng" dirty="0" smtClean="0">
                <a:solidFill>
                  <a:srgbClr val="0070C0"/>
                </a:solidFill>
              </a:rPr>
              <a:t>Les caroténoïdes</a:t>
            </a:r>
            <a:r>
              <a:rPr lang="fr-FR" sz="2400" dirty="0" smtClean="0"/>
              <a:t>: responsables de certaines colorations jaunes, oranges ou rouges (poissons rouges, plumes jaunes des canaris)</a:t>
            </a:r>
          </a:p>
          <a:p>
            <a:pPr>
              <a:buNone/>
            </a:pPr>
            <a:r>
              <a:rPr lang="fr-FR" sz="2400" dirty="0" smtClean="0"/>
              <a:t>     c- </a:t>
            </a:r>
            <a:r>
              <a:rPr lang="fr-FR" sz="2400" u="sng" dirty="0" smtClean="0">
                <a:solidFill>
                  <a:srgbClr val="0070C0"/>
                </a:solidFill>
              </a:rPr>
              <a:t>Les </a:t>
            </a:r>
            <a:r>
              <a:rPr lang="fr-FR" sz="2400" u="sng" dirty="0" err="1" smtClean="0">
                <a:solidFill>
                  <a:srgbClr val="0070C0"/>
                </a:solidFill>
              </a:rPr>
              <a:t>ptérines</a:t>
            </a:r>
            <a:r>
              <a:rPr lang="fr-FR" sz="2400" dirty="0" smtClean="0"/>
              <a:t>: responsables de certaines colorations jaunes ou rouges (grenouille rousse)</a:t>
            </a:r>
          </a:p>
          <a:p>
            <a:pPr>
              <a:buNone/>
            </a:pPr>
            <a:r>
              <a:rPr lang="fr-FR" sz="2400" dirty="0" smtClean="0"/>
              <a:t>Ces pigments sont toujours élaborés par </a:t>
            </a:r>
          </a:p>
          <a:p>
            <a:pPr>
              <a:buNone/>
            </a:pPr>
            <a:r>
              <a:rPr lang="fr-FR" sz="2400" dirty="0" smtClean="0"/>
              <a:t>des cellules particulières : </a:t>
            </a:r>
            <a:r>
              <a:rPr lang="fr-FR" sz="2400" dirty="0" smtClean="0">
                <a:solidFill>
                  <a:srgbClr val="0070C0"/>
                </a:solidFill>
              </a:rPr>
              <a:t>les </a:t>
            </a:r>
          </a:p>
          <a:p>
            <a:pPr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chromatophores.</a:t>
            </a:r>
          </a:p>
        </p:txBody>
      </p:sp>
      <p:pic>
        <p:nvPicPr>
          <p:cNvPr id="8" name="Picture 2" descr="C:\Users\HP\Desktop\Tégument et phanères - Copie\Poisson rou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571744"/>
            <a:ext cx="2071701" cy="2071701"/>
          </a:xfrm>
          <a:prstGeom prst="rect">
            <a:avLst/>
          </a:prstGeom>
          <a:noFill/>
        </p:spPr>
      </p:pic>
      <p:pic>
        <p:nvPicPr>
          <p:cNvPr id="9" name="Picture 2" descr="C:\Users\HP\Desktop\Tégument et phanères - Copie\Canar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2571744"/>
            <a:ext cx="2143140" cy="2071702"/>
          </a:xfrm>
          <a:prstGeom prst="rect">
            <a:avLst/>
          </a:prstGeom>
          <a:noFill/>
        </p:spPr>
      </p:pic>
      <p:pic>
        <p:nvPicPr>
          <p:cNvPr id="10" name="Picture 2" descr="C:\Users\HP\Desktop\Tégument et phanères - Copie\Grenouille rouss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714884"/>
            <a:ext cx="2143140" cy="1928826"/>
          </a:xfrm>
          <a:prstGeom prst="rect">
            <a:avLst/>
          </a:prstGeom>
          <a:noFill/>
        </p:spPr>
      </p:pic>
      <p:pic>
        <p:nvPicPr>
          <p:cNvPr id="1026" name="Picture 2" descr="C:\Users\HP\Desktop\Our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714356"/>
            <a:ext cx="2000249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2- </a:t>
            </a:r>
            <a:r>
              <a:rPr lang="fr-FR" sz="2400" u="sng" dirty="0" smtClean="0">
                <a:solidFill>
                  <a:srgbClr val="FF0000"/>
                </a:solidFill>
              </a:rPr>
              <a:t>Colorations structurales</a:t>
            </a:r>
            <a:r>
              <a:rPr lang="fr-FR" sz="2400" dirty="0" smtClean="0"/>
              <a:t>: elles peuvent résulter de:</a:t>
            </a:r>
          </a:p>
          <a:p>
            <a:pPr>
              <a:buNone/>
            </a:pPr>
            <a:r>
              <a:rPr lang="fr-FR" sz="2400" dirty="0" smtClean="0"/>
              <a:t>       a- </a:t>
            </a:r>
            <a:r>
              <a:rPr lang="fr-FR" sz="2400" u="sng" dirty="0" smtClean="0">
                <a:solidFill>
                  <a:srgbClr val="0070C0"/>
                </a:solidFill>
              </a:rPr>
              <a:t>Phénomènes de dispersion de la lumière</a:t>
            </a:r>
            <a:r>
              <a:rPr lang="fr-FR" sz="2400" dirty="0" smtClean="0"/>
              <a:t>: cette dispersion peut être totale (plumes ou poils blancs) ou partielle (iris de l’homme)</a:t>
            </a:r>
          </a:p>
          <a:p>
            <a:pPr>
              <a:buNone/>
            </a:pPr>
            <a:r>
              <a:rPr lang="fr-FR" sz="2400" dirty="0" smtClean="0"/>
              <a:t>       b- </a:t>
            </a:r>
            <a:r>
              <a:rPr lang="fr-FR" sz="2400" u="sng" dirty="0" smtClean="0">
                <a:solidFill>
                  <a:srgbClr val="0070C0"/>
                </a:solidFill>
              </a:rPr>
              <a:t>Phénomènes d’interférence</a:t>
            </a:r>
            <a:r>
              <a:rPr lang="fr-FR" sz="2400" dirty="0" smtClean="0"/>
              <a:t>: entre  la kératine et la couche cornée (plumes de paon). Ces colorations sont toujours irisées, c’est-à- dire qu’elles varient suivant l’incidence de la lumière.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pic>
        <p:nvPicPr>
          <p:cNvPr id="6" name="Picture 2" descr="C:\Users\HP\Desktop\Tégument et phanères - Copie\Paon blan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357298"/>
            <a:ext cx="2428892" cy="1928826"/>
          </a:xfrm>
          <a:prstGeom prst="rect">
            <a:avLst/>
          </a:prstGeom>
          <a:noFill/>
        </p:spPr>
      </p:pic>
      <p:pic>
        <p:nvPicPr>
          <p:cNvPr id="7" name="Picture 2" descr="C:\Users\HP\Desktop\Tégument et phanères - Copie\Iris de l'oe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1357298"/>
            <a:ext cx="2214578" cy="1857388"/>
          </a:xfrm>
          <a:prstGeom prst="rect">
            <a:avLst/>
          </a:prstGeom>
          <a:noFill/>
        </p:spPr>
      </p:pic>
      <p:pic>
        <p:nvPicPr>
          <p:cNvPr id="8" name="Picture 2" descr="C:\Users\HP\Desktop\Tégument et phanères - Copie\Paon coloré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571876"/>
            <a:ext cx="4214842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6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5720" y="500042"/>
            <a:ext cx="4429156" cy="60722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3- </a:t>
            </a:r>
            <a:r>
              <a:rPr lang="fr-FR" u="sng" dirty="0" smtClean="0">
                <a:solidFill>
                  <a:srgbClr val="FF0000"/>
                </a:solidFill>
              </a:rPr>
              <a:t>Colorations mixtes</a:t>
            </a:r>
            <a:r>
              <a:rPr lang="fr-FR" dirty="0" smtClean="0"/>
              <a:t>: c’est la combinaison d’une coloration pigmentaire et d’une coloration structurale.</a:t>
            </a:r>
          </a:p>
          <a:p>
            <a:pPr>
              <a:buNone/>
            </a:pPr>
            <a:r>
              <a:rPr lang="fr-FR" dirty="0" smtClean="0"/>
              <a:t>    La coloration de nombreux vertébrés (grenouille verte, perroquet) n’est pas due à un pigment vert mais à une coloration bleue, combinée à une coloration pigmentaire jaune due à des caroténoïdes.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6" name="Picture 2" descr="C:\Users\HP\Desktop\Tégument et phanères - Copie\Grenouille vert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785794"/>
            <a:ext cx="4071966" cy="3000396"/>
          </a:xfrm>
          <a:prstGeom prst="rect">
            <a:avLst/>
          </a:prstGeom>
          <a:noFill/>
        </p:spPr>
      </p:pic>
      <p:pic>
        <p:nvPicPr>
          <p:cNvPr id="1027" name="Picture 3" descr="C:\Users\HP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929066"/>
            <a:ext cx="4071966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Autofit/>
          </a:bodyPr>
          <a:lstStyle/>
          <a:p>
            <a:r>
              <a:rPr lang="fr-FR" sz="3800" b="1" u="sng" dirty="0" smtClean="0"/>
              <a:t>Structure générale</a:t>
            </a:r>
            <a:endParaRPr lang="fr-FR" sz="3800" b="1" u="sng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300" b="1" dirty="0" smtClean="0">
                <a:solidFill>
                  <a:srgbClr val="FF0000"/>
                </a:solidFill>
              </a:rPr>
              <a:t>-   </a:t>
            </a:r>
            <a:r>
              <a:rPr lang="fr-FR" sz="2300" b="1" u="sng" dirty="0" smtClean="0">
                <a:solidFill>
                  <a:srgbClr val="FF0000"/>
                </a:solidFill>
              </a:rPr>
              <a:t>Epiderme</a:t>
            </a:r>
            <a:r>
              <a:rPr lang="fr-FR" sz="2300" dirty="0" smtClean="0"/>
              <a:t>: épithélium pluristratifié. Il est fait de cellules jointives; </a:t>
            </a:r>
            <a:r>
              <a:rPr lang="fr-FR" sz="2300" dirty="0" smtClean="0">
                <a:solidFill>
                  <a:srgbClr val="00B0F0"/>
                </a:solidFill>
              </a:rPr>
              <a:t>il</a:t>
            </a:r>
          </a:p>
          <a:p>
            <a:pPr>
              <a:buNone/>
            </a:pPr>
            <a:r>
              <a:rPr lang="fr-FR" sz="2300" dirty="0" smtClean="0">
                <a:solidFill>
                  <a:srgbClr val="00B0F0"/>
                </a:solidFill>
              </a:rPr>
              <a:t>n’est pas vascularisé mais il est innervé</a:t>
            </a:r>
            <a:r>
              <a:rPr lang="fr-FR" sz="2300" dirty="0" smtClean="0"/>
              <a:t> (sensibilité </a:t>
            </a:r>
            <a:r>
              <a:rPr lang="fr-FR" sz="2300" dirty="0" err="1" smtClean="0"/>
              <a:t>algésique</a:t>
            </a:r>
            <a:r>
              <a:rPr lang="fr-FR" sz="2300" dirty="0" smtClean="0"/>
              <a:t>) et </a:t>
            </a:r>
          </a:p>
          <a:p>
            <a:pPr>
              <a:buNone/>
            </a:pPr>
            <a:r>
              <a:rPr lang="fr-FR" sz="2300" dirty="0" smtClean="0">
                <a:solidFill>
                  <a:srgbClr val="0070C0"/>
                </a:solidFill>
              </a:rPr>
              <a:t>pigmenté</a:t>
            </a:r>
            <a:r>
              <a:rPr lang="fr-FR" sz="2300" dirty="0" smtClean="0"/>
              <a:t>. Ses cellules se multiplient sans arrêt.</a:t>
            </a:r>
          </a:p>
          <a:p>
            <a:pPr>
              <a:buNone/>
            </a:pPr>
            <a:r>
              <a:rPr lang="fr-FR" sz="2300" dirty="0" smtClean="0"/>
              <a:t>Chez les vertébrés tétrapodes, les cellules épidermiques élaborent des </a:t>
            </a:r>
          </a:p>
          <a:p>
            <a:pPr>
              <a:buNone/>
            </a:pPr>
            <a:r>
              <a:rPr lang="fr-FR" sz="2300" dirty="0" smtClean="0"/>
              <a:t>protéines complexes: </a:t>
            </a:r>
            <a:r>
              <a:rPr lang="fr-FR" sz="2300" dirty="0" smtClean="0">
                <a:solidFill>
                  <a:srgbClr val="00B0F0"/>
                </a:solidFill>
              </a:rPr>
              <a:t>les kératines</a:t>
            </a:r>
            <a:r>
              <a:rPr lang="fr-FR" sz="2300" dirty="0" smtClean="0"/>
              <a:t>. Cette couche forme un écran </a:t>
            </a:r>
          </a:p>
          <a:p>
            <a:pPr>
              <a:buNone/>
            </a:pPr>
            <a:r>
              <a:rPr lang="fr-FR" sz="2300" dirty="0" smtClean="0"/>
              <a:t>limitant les pertes d’eau par évaporation, donc la kératinisation </a:t>
            </a:r>
          </a:p>
          <a:p>
            <a:pPr>
              <a:buNone/>
            </a:pPr>
            <a:r>
              <a:rPr lang="fr-FR" sz="2300" dirty="0" smtClean="0"/>
              <a:t>représente une excellente adaptation des tétrapodes à la vie aérienne.</a:t>
            </a:r>
          </a:p>
          <a:p>
            <a:pPr>
              <a:buNone/>
            </a:pPr>
            <a:r>
              <a:rPr lang="fr-FR" sz="2300" dirty="0" smtClean="0"/>
              <a:t>Chez les amphibiens, mal adaptés au milieu aérien, la couche cornée </a:t>
            </a:r>
          </a:p>
          <a:p>
            <a:pPr>
              <a:buNone/>
            </a:pPr>
            <a:r>
              <a:rPr lang="fr-FR" sz="2300" dirty="0" smtClean="0"/>
              <a:t>est mince, l’épiderme reste perméable, ce qui permet une respiration </a:t>
            </a:r>
          </a:p>
          <a:p>
            <a:pPr>
              <a:buNone/>
            </a:pPr>
            <a:r>
              <a:rPr lang="fr-FR" sz="2300" dirty="0" smtClean="0"/>
              <a:t>cutanée.</a:t>
            </a:r>
          </a:p>
          <a:p>
            <a:pPr>
              <a:buNone/>
            </a:pPr>
            <a:r>
              <a:rPr lang="fr-FR" sz="2300" dirty="0" smtClean="0"/>
              <a:t>Chez les amniotes, la couche cornée peut devenir très épaisse. </a:t>
            </a:r>
          </a:p>
          <a:p>
            <a:pPr>
              <a:buNone/>
            </a:pPr>
            <a:r>
              <a:rPr lang="fr-FR" sz="2300" dirty="0" smtClean="0"/>
              <a:t>L’élimination des couches superficielles de ces cellules se fait </a:t>
            </a:r>
          </a:p>
          <a:p>
            <a:pPr>
              <a:buNone/>
            </a:pPr>
            <a:r>
              <a:rPr lang="fr-FR" sz="2300" dirty="0" smtClean="0"/>
              <a:t>continuellement chez les oiseaux et mammifères et tous les mois ou 3 </a:t>
            </a:r>
          </a:p>
          <a:p>
            <a:pPr>
              <a:buNone/>
            </a:pPr>
            <a:r>
              <a:rPr lang="fr-FR" sz="2300" dirty="0" smtClean="0"/>
              <a:t>mois chez les squamates (mue..).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b="1" u="sng" dirty="0" smtClean="0"/>
              <a:t>Changement de coloration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4282" y="714356"/>
            <a:ext cx="4572032" cy="61436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000" dirty="0" smtClean="0"/>
              <a:t>Certains vertébrés sont capables de </a:t>
            </a:r>
          </a:p>
          <a:p>
            <a:pPr>
              <a:buNone/>
            </a:pPr>
            <a:r>
              <a:rPr lang="fr-FR" sz="2000" dirty="0" smtClean="0"/>
              <a:t>changer leur coloration de façon rapide: </a:t>
            </a:r>
          </a:p>
          <a:p>
            <a:pPr>
              <a:buNone/>
            </a:pPr>
            <a:r>
              <a:rPr lang="fr-FR" sz="2000" dirty="0" smtClean="0"/>
              <a:t>poissons, amphibiens (grenouilles), </a:t>
            </a:r>
          </a:p>
          <a:p>
            <a:pPr>
              <a:buNone/>
            </a:pPr>
            <a:r>
              <a:rPr lang="fr-FR" sz="2000" dirty="0" smtClean="0"/>
              <a:t>reptiles (caméléons).</a:t>
            </a:r>
          </a:p>
          <a:p>
            <a:pPr>
              <a:buNone/>
            </a:pPr>
            <a:r>
              <a:rPr lang="fr-FR" sz="2000" dirty="0" smtClean="0"/>
              <a:t>Cette coloration est due à la physiologie et </a:t>
            </a:r>
          </a:p>
          <a:p>
            <a:pPr>
              <a:buNone/>
            </a:pPr>
            <a:r>
              <a:rPr lang="fr-FR" sz="2000" dirty="0" smtClean="0"/>
              <a:t>à la morphologie des </a:t>
            </a:r>
            <a:r>
              <a:rPr lang="fr-FR" sz="2000" dirty="0" err="1" smtClean="0"/>
              <a:t>mélanomorphes</a:t>
            </a:r>
            <a:r>
              <a:rPr lang="fr-FR" sz="2000" dirty="0" smtClean="0"/>
              <a:t> qui </a:t>
            </a:r>
          </a:p>
          <a:p>
            <a:pPr>
              <a:buNone/>
            </a:pPr>
            <a:r>
              <a:rPr lang="fr-FR" sz="2000" dirty="0" smtClean="0"/>
              <a:t>sont des cellules étoilées à allure de </a:t>
            </a:r>
          </a:p>
          <a:p>
            <a:pPr>
              <a:buNone/>
            </a:pPr>
            <a:r>
              <a:rPr lang="fr-FR" sz="2000" dirty="0" smtClean="0"/>
              <a:t>neurones, capables de modifier la </a:t>
            </a:r>
          </a:p>
          <a:p>
            <a:pPr>
              <a:buNone/>
            </a:pPr>
            <a:r>
              <a:rPr lang="fr-FR" sz="2000" dirty="0" smtClean="0"/>
              <a:t>répartition des grains de mélanine dans </a:t>
            </a:r>
          </a:p>
          <a:p>
            <a:pPr>
              <a:buNone/>
            </a:pPr>
            <a:r>
              <a:rPr lang="fr-FR" sz="2000" dirty="0" smtClean="0"/>
              <a:t>leur cytoplasme.</a:t>
            </a:r>
          </a:p>
          <a:p>
            <a:pPr>
              <a:buNone/>
            </a:pPr>
            <a:r>
              <a:rPr lang="fr-FR" sz="2000" dirty="0" smtClean="0"/>
              <a:t>Ces changements de grains de mélanine </a:t>
            </a:r>
          </a:p>
          <a:p>
            <a:pPr>
              <a:buNone/>
            </a:pPr>
            <a:r>
              <a:rPr lang="fr-FR" sz="2000" dirty="0" smtClean="0"/>
              <a:t>sont dus à des informations visuelles qui </a:t>
            </a:r>
          </a:p>
          <a:p>
            <a:pPr>
              <a:buNone/>
            </a:pPr>
            <a:r>
              <a:rPr lang="fr-FR" sz="2000" dirty="0" smtClean="0"/>
              <a:t>atteignent l’encéphale et vont aux </a:t>
            </a:r>
          </a:p>
          <a:p>
            <a:pPr>
              <a:buNone/>
            </a:pPr>
            <a:r>
              <a:rPr lang="fr-FR" sz="2000" dirty="0" err="1" smtClean="0"/>
              <a:t>mélanomorphes</a:t>
            </a:r>
            <a:r>
              <a:rPr lang="fr-FR" sz="2000" dirty="0" smtClean="0"/>
              <a:t>, soit par voie nerveuse </a:t>
            </a:r>
          </a:p>
          <a:p>
            <a:pPr>
              <a:buNone/>
            </a:pPr>
            <a:r>
              <a:rPr lang="fr-FR" sz="2000" dirty="0" smtClean="0"/>
              <a:t>(caméléon), hormonale (amphibiens) ou les </a:t>
            </a:r>
          </a:p>
          <a:p>
            <a:pPr>
              <a:buNone/>
            </a:pPr>
            <a:r>
              <a:rPr lang="fr-FR" sz="2000" dirty="0" smtClean="0"/>
              <a:t>deux (anguilles)</a:t>
            </a:r>
          </a:p>
          <a:p>
            <a:pPr>
              <a:buNone/>
            </a:pPr>
            <a:r>
              <a:rPr lang="fr-FR" sz="2000" dirty="0" smtClean="0"/>
              <a:t>Ces changements permettent une  </a:t>
            </a:r>
          </a:p>
          <a:p>
            <a:pPr>
              <a:buNone/>
            </a:pPr>
            <a:r>
              <a:rPr lang="fr-FR" sz="2000" dirty="0" smtClean="0"/>
              <a:t>homochromie avec le milieu qui cache </a:t>
            </a:r>
          </a:p>
          <a:p>
            <a:pPr>
              <a:buNone/>
            </a:pPr>
            <a:r>
              <a:rPr lang="fr-FR" sz="2000" dirty="0" smtClean="0"/>
              <a:t>l’animal de ses prédateurs. </a:t>
            </a:r>
            <a:endParaRPr lang="fr-FR" sz="2000" dirty="0"/>
          </a:p>
        </p:txBody>
      </p:sp>
      <p:pic>
        <p:nvPicPr>
          <p:cNvPr id="5" name="Picture 2" descr="C:\Users\HP\Desktop\Tégument et phanères - Copie\Anguill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500570"/>
            <a:ext cx="3071834" cy="2014540"/>
          </a:xfrm>
          <a:prstGeom prst="rect">
            <a:avLst/>
          </a:prstGeom>
          <a:noFill/>
        </p:spPr>
      </p:pic>
      <p:pic>
        <p:nvPicPr>
          <p:cNvPr id="6" name="Picture 2" descr="C:\Users\HP\Desktop\Tégument et phanères - Copie\Camélé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785794"/>
            <a:ext cx="3071834" cy="1500198"/>
          </a:xfrm>
          <a:prstGeom prst="rect">
            <a:avLst/>
          </a:prstGeom>
          <a:noFill/>
        </p:spPr>
      </p:pic>
      <p:pic>
        <p:nvPicPr>
          <p:cNvPr id="2050" name="Picture 2" descr="C:\Users\HP\Desktop\téléchargement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428868"/>
            <a:ext cx="3152775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72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428604"/>
            <a:ext cx="9001156" cy="6215106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fr-FR" sz="2200" b="1" u="sng" dirty="0" smtClean="0">
                <a:solidFill>
                  <a:srgbClr val="FF0000"/>
                </a:solidFill>
              </a:rPr>
              <a:t>Derme</a:t>
            </a:r>
            <a:r>
              <a:rPr lang="fr-FR" sz="2200" dirty="0" smtClean="0"/>
              <a:t>: c’est un tissu conjonctif qui supporte et nourrit l’épiderme. </a:t>
            </a:r>
          </a:p>
          <a:p>
            <a:pPr>
              <a:buNone/>
            </a:pPr>
            <a:r>
              <a:rPr lang="fr-FR" sz="2200" dirty="0" smtClean="0"/>
              <a:t>Il est formé de fibres collagènes superposées à un réseau de fibres </a:t>
            </a:r>
          </a:p>
          <a:p>
            <a:pPr>
              <a:buNone/>
            </a:pPr>
            <a:r>
              <a:rPr lang="fr-FR" sz="2200" dirty="0" smtClean="0"/>
              <a:t>élastiques.</a:t>
            </a:r>
          </a:p>
          <a:p>
            <a:pPr>
              <a:buNone/>
            </a:pPr>
            <a:r>
              <a:rPr lang="fr-FR" sz="2200" dirty="0" smtClean="0"/>
              <a:t>Il est très résistant et donne à la peau son rôle protecteur.  </a:t>
            </a:r>
          </a:p>
          <a:p>
            <a:pPr>
              <a:buNone/>
            </a:pPr>
            <a:r>
              <a:rPr lang="fr-FR" sz="2200" dirty="0" smtClean="0"/>
              <a:t>Ses propriétés sont exploitées dans l’industrie du cuir qui utilise la peau de </a:t>
            </a:r>
          </a:p>
          <a:p>
            <a:pPr>
              <a:buNone/>
            </a:pPr>
            <a:r>
              <a:rPr lang="fr-FR" sz="2200" dirty="0" smtClean="0"/>
              <a:t>certains ruminants domestiques: </a:t>
            </a:r>
          </a:p>
          <a:p>
            <a:pPr>
              <a:buFontTx/>
              <a:buChar char="-"/>
            </a:pPr>
            <a:r>
              <a:rPr lang="fr-FR" sz="2200" dirty="0" smtClean="0"/>
              <a:t>Bovins: cuir à semelle</a:t>
            </a:r>
          </a:p>
          <a:p>
            <a:pPr>
              <a:buFontTx/>
              <a:buChar char="-"/>
            </a:pPr>
            <a:r>
              <a:rPr lang="fr-FR" sz="2200" dirty="0" smtClean="0"/>
              <a:t>Ovins: ganterie</a:t>
            </a:r>
          </a:p>
          <a:p>
            <a:pPr>
              <a:buFontTx/>
              <a:buChar char="-"/>
            </a:pPr>
            <a:r>
              <a:rPr lang="fr-FR" sz="2200" dirty="0" smtClean="0"/>
              <a:t>Caprins: ganterie, maroquinerie, dessus de chaussures</a:t>
            </a:r>
          </a:p>
          <a:p>
            <a:pPr>
              <a:buNone/>
            </a:pPr>
            <a:r>
              <a:rPr lang="fr-FR" sz="2200" dirty="0" smtClean="0">
                <a:solidFill>
                  <a:srgbClr val="00B0F0"/>
                </a:solidFill>
              </a:rPr>
              <a:t>Il est vascularisé, innervé et pigmenté.</a:t>
            </a:r>
          </a:p>
          <a:p>
            <a:pPr>
              <a:buFontTx/>
              <a:buChar char="-"/>
            </a:pPr>
            <a:r>
              <a:rPr lang="fr-FR" sz="2200" b="1" u="sng" dirty="0" smtClean="0">
                <a:solidFill>
                  <a:srgbClr val="FF0000"/>
                </a:solidFill>
              </a:rPr>
              <a:t>Hypoderme ou tissu conjonctif sous-cutané</a:t>
            </a:r>
            <a:r>
              <a:rPr lang="fr-FR" sz="2200" dirty="0" smtClean="0"/>
              <a:t>: la peau des vertébrés est </a:t>
            </a:r>
          </a:p>
          <a:p>
            <a:pPr>
              <a:buNone/>
            </a:pPr>
            <a:r>
              <a:rPr lang="fr-FR" sz="2200" dirty="0" smtClean="0"/>
              <a:t>séparée des organes sous-jacents (muscles, os) par un tissu conjonctif: </a:t>
            </a:r>
          </a:p>
          <a:p>
            <a:pPr>
              <a:buNone/>
            </a:pPr>
            <a:r>
              <a:rPr lang="fr-FR" sz="2200" dirty="0" smtClean="0"/>
              <a:t>l’hypoderme. Chez les mammifères à poils rares (mammifères aquatiques, </a:t>
            </a:r>
          </a:p>
          <a:p>
            <a:pPr>
              <a:buNone/>
            </a:pPr>
            <a:r>
              <a:rPr lang="fr-FR" sz="2200" dirty="0" smtClean="0"/>
              <a:t>porc domestique), il se charge de graisse et forme une couche isolante: </a:t>
            </a:r>
            <a:r>
              <a:rPr lang="fr-FR" sz="2200" dirty="0" smtClean="0">
                <a:solidFill>
                  <a:srgbClr val="00B0F0"/>
                </a:solidFill>
              </a:rPr>
              <a:t>le lard</a:t>
            </a:r>
          </a:p>
          <a:p>
            <a:pPr>
              <a:buNone/>
            </a:pPr>
            <a:r>
              <a:rPr lang="fr-FR" sz="2200" dirty="0" smtClean="0"/>
              <a:t>Chez les cétacés (mammifères marins), ce lard atteint 10 à 20 cm d’épaisseur et</a:t>
            </a:r>
          </a:p>
          <a:p>
            <a:pPr>
              <a:buNone/>
            </a:pPr>
            <a:r>
              <a:rPr lang="fr-FR" sz="2200" dirty="0" smtClean="0"/>
              <a:t>représente 15 à 50% du poids total de l’animal.</a:t>
            </a:r>
          </a:p>
          <a:p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14355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PEAU  </a:t>
            </a:r>
            <a:endParaRPr lang="fr-FR" b="1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HP\Desktop\Tégumen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00174"/>
            <a:ext cx="3810000" cy="3038475"/>
          </a:xfrm>
          <a:prstGeom prst="rect">
            <a:avLst/>
          </a:prstGeom>
          <a:noFill/>
        </p:spPr>
      </p:pic>
      <p:pic>
        <p:nvPicPr>
          <p:cNvPr id="1027" name="Picture 3" descr="C:\Users\HP\Desktop\Pea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785794"/>
            <a:ext cx="7620000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b="1" u="sng" dirty="0" smtClean="0"/>
              <a:t>Phanères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400" dirty="0" smtClean="0"/>
              <a:t>Ce sont des productions cornées </a:t>
            </a:r>
            <a:r>
              <a:rPr lang="fr-FR" sz="3400" u="sng" dirty="0" smtClean="0">
                <a:solidFill>
                  <a:srgbClr val="FF0000"/>
                </a:solidFill>
              </a:rPr>
              <a:t>épidermiques</a:t>
            </a:r>
            <a:r>
              <a:rPr lang="fr-FR" sz="3400" dirty="0" smtClean="0"/>
              <a:t> </a:t>
            </a:r>
          </a:p>
          <a:p>
            <a:pPr>
              <a:buNone/>
            </a:pPr>
            <a:r>
              <a:rPr lang="fr-FR" sz="3400" dirty="0" smtClean="0"/>
              <a:t>kératinisées, développées à la surface externe </a:t>
            </a:r>
          </a:p>
          <a:p>
            <a:pPr>
              <a:buNone/>
            </a:pPr>
            <a:r>
              <a:rPr lang="fr-FR" sz="3400" dirty="0" smtClean="0"/>
              <a:t>de l’épiderme. Elles sont surtout caractéristiques </a:t>
            </a:r>
          </a:p>
          <a:p>
            <a:pPr>
              <a:buNone/>
            </a:pPr>
            <a:r>
              <a:rPr lang="fr-FR" sz="3400" dirty="0" smtClean="0"/>
              <a:t>des amniotes terrestres à couches cornées très </a:t>
            </a:r>
          </a:p>
          <a:p>
            <a:pPr>
              <a:buNone/>
            </a:pPr>
            <a:r>
              <a:rPr lang="fr-FR" sz="3400" dirty="0" smtClean="0"/>
              <a:t>différenciées.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71858" cy="655620"/>
          </a:xfrm>
        </p:spPr>
        <p:txBody>
          <a:bodyPr>
            <a:noAutofit/>
          </a:bodyPr>
          <a:lstStyle/>
          <a:p>
            <a:r>
              <a:rPr lang="fr-FR" sz="3600" u="sng" dirty="0" smtClean="0"/>
              <a:t>Ecailles cornées</a:t>
            </a:r>
            <a:endParaRPr lang="fr-FR" sz="3600" u="sng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00486" cy="4691063"/>
          </a:xfrm>
        </p:spPr>
        <p:txBody>
          <a:bodyPr>
            <a:noAutofit/>
          </a:bodyPr>
          <a:lstStyle/>
          <a:p>
            <a:r>
              <a:rPr lang="fr-FR" sz="3200" dirty="0" smtClean="0"/>
              <a:t>On les trouve chez les reptiles, les pattes d’oiseaux, la queue de différents mammifères (Kangourou, rongeurs, insectivores).</a:t>
            </a:r>
            <a:endParaRPr lang="fr-FR" sz="3200" dirty="0"/>
          </a:p>
        </p:txBody>
      </p:sp>
      <p:pic>
        <p:nvPicPr>
          <p:cNvPr id="7" name="Picture 4" descr="C:\Users\HP\Desktop\Tégument et phanères - Copie\Ecailles corné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071546"/>
            <a:ext cx="4572032" cy="4643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71858" cy="655620"/>
          </a:xfrm>
        </p:spPr>
        <p:txBody>
          <a:bodyPr>
            <a:noAutofit/>
          </a:bodyPr>
          <a:lstStyle/>
          <a:p>
            <a:r>
              <a:rPr lang="fr-FR" sz="3600" u="sng" dirty="0" smtClean="0"/>
              <a:t>Becs  cornés</a:t>
            </a:r>
            <a:endParaRPr lang="fr-FR" sz="3600" u="sng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00486" cy="5065734"/>
          </a:xfrm>
        </p:spPr>
        <p:txBody>
          <a:bodyPr>
            <a:noAutofit/>
          </a:bodyPr>
          <a:lstStyle/>
          <a:p>
            <a:r>
              <a:rPr lang="fr-FR" sz="3200" dirty="0" smtClean="0"/>
              <a:t>On les trouve chez les oiseaux, mammifères monotrèmes , à bec souvent tranchant qui remplace les dents souvent absentes (Ornithorynque)</a:t>
            </a:r>
          </a:p>
          <a:p>
            <a:endParaRPr lang="fr-FR" sz="3200" dirty="0"/>
          </a:p>
        </p:txBody>
      </p:sp>
      <p:pic>
        <p:nvPicPr>
          <p:cNvPr id="8" name="Picture 2" descr="C:\Users\HP\Desktop\Tégument et phanères - Copie\Bec corné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00043"/>
            <a:ext cx="4286279" cy="2357454"/>
          </a:xfrm>
          <a:prstGeom prst="rect">
            <a:avLst/>
          </a:prstGeom>
          <a:noFill/>
        </p:spPr>
      </p:pic>
      <p:pic>
        <p:nvPicPr>
          <p:cNvPr id="9" name="Picture 3" descr="C:\Users\HP\Desktop\Tégument et phanères - Copie\Ornithorynqu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000372"/>
            <a:ext cx="4786346" cy="3643338"/>
          </a:xfrm>
          <a:prstGeom prst="rect">
            <a:avLst/>
          </a:prstGeom>
          <a:noFill/>
        </p:spPr>
      </p:pic>
      <p:sp>
        <p:nvSpPr>
          <p:cNvPr id="10" name="Flèche droite 9"/>
          <p:cNvSpPr/>
          <p:nvPr/>
        </p:nvSpPr>
        <p:spPr>
          <a:xfrm>
            <a:off x="3286116" y="4500570"/>
            <a:ext cx="1285884" cy="285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3471858" cy="714356"/>
          </a:xfrm>
        </p:spPr>
        <p:txBody>
          <a:bodyPr>
            <a:noAutofit/>
          </a:bodyPr>
          <a:lstStyle/>
          <a:p>
            <a:pPr algn="ctr"/>
            <a:r>
              <a:rPr lang="fr-FR" sz="4000" dirty="0" smtClean="0"/>
              <a:t> </a:t>
            </a:r>
            <a:r>
              <a:rPr lang="fr-FR" sz="4000" u="sng" dirty="0" smtClean="0"/>
              <a:t>Cornes</a:t>
            </a:r>
            <a:endParaRPr lang="fr-FR" sz="4000" u="sng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714356"/>
            <a:ext cx="3900486" cy="5786478"/>
          </a:xfrm>
        </p:spPr>
        <p:txBody>
          <a:bodyPr>
            <a:noAutofit/>
          </a:bodyPr>
          <a:lstStyle/>
          <a:p>
            <a:r>
              <a:rPr lang="fr-FR" sz="2200" dirty="0" smtClean="0"/>
              <a:t>On appelle corne toute excroissance pointue portée par la tête des animaux. </a:t>
            </a:r>
          </a:p>
          <a:p>
            <a:r>
              <a:rPr lang="fr-FR" sz="2200" dirty="0" smtClean="0"/>
              <a:t>Seules les cornes kératinisées sont des phanères.</a:t>
            </a:r>
          </a:p>
          <a:p>
            <a:pPr>
              <a:buFontTx/>
              <a:buChar char="-"/>
            </a:pPr>
            <a:r>
              <a:rPr lang="fr-FR" sz="2200" u="sng" dirty="0" smtClean="0"/>
              <a:t>Cornes impaires</a:t>
            </a:r>
            <a:r>
              <a:rPr lang="fr-FR" sz="2200" dirty="0" smtClean="0"/>
              <a:t>, pleines et permanentes: rhinocéros mâle et femelle</a:t>
            </a:r>
          </a:p>
          <a:p>
            <a:pPr>
              <a:buFontTx/>
              <a:buChar char="-"/>
            </a:pPr>
            <a:r>
              <a:rPr lang="fr-FR" sz="2200" u="sng" dirty="0" smtClean="0"/>
              <a:t>Cornes frontales</a:t>
            </a:r>
            <a:r>
              <a:rPr lang="fr-FR" sz="2200" dirty="0" smtClean="0"/>
              <a:t>, paires, creuses et permanentes des ruminants: bovins, ovins, caprins parfois mâle et femelle , parfois mâle seulement</a:t>
            </a:r>
          </a:p>
          <a:p>
            <a:pPr>
              <a:buFontTx/>
              <a:buChar char="-"/>
            </a:pPr>
            <a:r>
              <a:rPr lang="fr-FR" sz="2200" u="sng" dirty="0" smtClean="0"/>
              <a:t>Cornes frontales</a:t>
            </a:r>
            <a:r>
              <a:rPr lang="fr-FR" sz="2200" dirty="0" smtClean="0"/>
              <a:t>, paires, creuses et caduques de l’antilope mâle</a:t>
            </a:r>
            <a:endParaRPr lang="fr-FR" sz="2200" dirty="0"/>
          </a:p>
        </p:txBody>
      </p:sp>
      <p:pic>
        <p:nvPicPr>
          <p:cNvPr id="11" name="Picture 2" descr="C:\Users\HP\Desktop\Tégument et phanères - Copie\Corn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214554"/>
            <a:ext cx="3786214" cy="2357454"/>
          </a:xfrm>
          <a:prstGeom prst="rect">
            <a:avLst/>
          </a:prstGeom>
          <a:noFill/>
        </p:spPr>
      </p:pic>
      <p:pic>
        <p:nvPicPr>
          <p:cNvPr id="12" name="Picture 6" descr="C:\Users\HP\Desktop\Tégument et phanères - Copie\Rhinocér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0"/>
            <a:ext cx="3786214" cy="2214578"/>
          </a:xfrm>
          <a:prstGeom prst="rect">
            <a:avLst/>
          </a:prstGeom>
          <a:noFill/>
        </p:spPr>
      </p:pic>
      <p:pic>
        <p:nvPicPr>
          <p:cNvPr id="1026" name="Picture 2" descr="C:\Users\HP\Desktop\Antilop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429132"/>
            <a:ext cx="1857388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14282" y="273050"/>
            <a:ext cx="4071966" cy="655620"/>
          </a:xfrm>
        </p:spPr>
        <p:txBody>
          <a:bodyPr>
            <a:noAutofit/>
          </a:bodyPr>
          <a:lstStyle/>
          <a:p>
            <a:r>
              <a:rPr lang="fr-FR" sz="4000" u="sng" dirty="0" smtClean="0"/>
              <a:t>Bois des Cervidés</a:t>
            </a:r>
            <a:endParaRPr lang="fr-FR" sz="4000" u="sng" dirty="0"/>
          </a:p>
        </p:txBody>
      </p:sp>
      <p:pic>
        <p:nvPicPr>
          <p:cNvPr id="4098" name="Picture 2" descr="C:\Users\HP\Desktop\Tégument et phanères - Copie\Cer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00562" y="3143248"/>
            <a:ext cx="4286280" cy="3357586"/>
          </a:xfrm>
          <a:prstGeom prst="rect">
            <a:avLst/>
          </a:prstGeom>
          <a:noFill/>
        </p:spPr>
      </p:pic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214282" y="1857364"/>
            <a:ext cx="4071966" cy="4268799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cornes osseuses ou </a:t>
            </a:r>
            <a:r>
              <a:rPr lang="fr-FR" sz="3600" dirty="0" smtClean="0">
                <a:solidFill>
                  <a:srgbClr val="00B0F0"/>
                </a:solidFill>
              </a:rPr>
              <a:t>bois des Cervidés (</a:t>
            </a:r>
            <a:r>
              <a:rPr lang="fr-FR" sz="3600" dirty="0" err="1" smtClean="0">
                <a:solidFill>
                  <a:srgbClr val="00B0F0"/>
                </a:solidFill>
              </a:rPr>
              <a:t>Elan,cerf</a:t>
            </a:r>
            <a:r>
              <a:rPr lang="fr-FR" sz="3600" smtClean="0">
                <a:solidFill>
                  <a:srgbClr val="00B0F0"/>
                </a:solidFill>
              </a:rPr>
              <a:t>,</a:t>
            </a:r>
            <a:r>
              <a:rPr lang="fr-FR" sz="3600" err="1" smtClean="0">
                <a:solidFill>
                  <a:srgbClr val="00B0F0"/>
                </a:solidFill>
              </a:rPr>
              <a:t>Wapiti</a:t>
            </a:r>
            <a:r>
              <a:rPr lang="fr-FR" sz="3600" smtClean="0">
                <a:solidFill>
                  <a:srgbClr val="00B0F0"/>
                </a:solidFill>
              </a:rPr>
              <a:t>, Daim</a:t>
            </a:r>
            <a:r>
              <a:rPr lang="fr-FR" sz="3600" dirty="0" smtClean="0">
                <a:solidFill>
                  <a:srgbClr val="00B0F0"/>
                </a:solidFill>
              </a:rPr>
              <a:t>) </a:t>
            </a:r>
            <a:r>
              <a:rPr lang="fr-FR" sz="3600" dirty="0" smtClean="0"/>
              <a:t>sont des productions </a:t>
            </a:r>
            <a:r>
              <a:rPr lang="fr-FR" sz="3600" u="sng" dirty="0" smtClean="0">
                <a:solidFill>
                  <a:srgbClr val="FF0000"/>
                </a:solidFill>
              </a:rPr>
              <a:t>dermiques</a:t>
            </a:r>
            <a:r>
              <a:rPr lang="fr-FR" sz="3600" dirty="0" smtClean="0"/>
              <a:t>.</a:t>
            </a:r>
            <a:endParaRPr lang="fr-FR" sz="3600" dirty="0"/>
          </a:p>
        </p:txBody>
      </p:sp>
      <p:pic>
        <p:nvPicPr>
          <p:cNvPr id="2052" name="Picture 4" descr="C:\Users\HP\Desktop\Wapit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571480"/>
            <a:ext cx="2238375" cy="2038350"/>
          </a:xfrm>
          <a:prstGeom prst="rect">
            <a:avLst/>
          </a:prstGeom>
          <a:noFill/>
        </p:spPr>
      </p:pic>
      <p:pic>
        <p:nvPicPr>
          <p:cNvPr id="2053" name="Picture 5" descr="C:\Users\HP\Desktop\El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9" y="642918"/>
            <a:ext cx="2214578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1324</Words>
  <Application>Microsoft Office PowerPoint</Application>
  <PresentationFormat>Affichage à l'écran (4:3)</PresentationFormat>
  <Paragraphs>141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Tégument  et  phanères</vt:lpstr>
      <vt:lpstr>Structure générale</vt:lpstr>
      <vt:lpstr>Diapositive 3</vt:lpstr>
      <vt:lpstr>PEAU  </vt:lpstr>
      <vt:lpstr>Phanères</vt:lpstr>
      <vt:lpstr>Ecailles cornées</vt:lpstr>
      <vt:lpstr>Becs  cornés</vt:lpstr>
      <vt:lpstr> Cornes</vt:lpstr>
      <vt:lpstr>Bois des Cervidés</vt:lpstr>
      <vt:lpstr>Griffes, sabots, ongles </vt:lpstr>
      <vt:lpstr>Poils</vt:lpstr>
      <vt:lpstr>Plumes</vt:lpstr>
      <vt:lpstr>Glandes  cutanées</vt:lpstr>
      <vt:lpstr>Glandes  sébacées</vt:lpstr>
      <vt:lpstr>Glandes  sudoripares</vt:lpstr>
      <vt:lpstr>Glandes mammaires</vt:lpstr>
      <vt:lpstr>Coloration du tégument</vt:lpstr>
      <vt:lpstr>Diapositive 18</vt:lpstr>
      <vt:lpstr>Diapositive 19</vt:lpstr>
      <vt:lpstr>Changement de coloration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PEAU  ET PHANERES</dc:title>
  <dc:creator>HP</dc:creator>
  <cp:lastModifiedBy>USER</cp:lastModifiedBy>
  <cp:revision>26</cp:revision>
  <dcterms:created xsi:type="dcterms:W3CDTF">2020-09-04T14:26:16Z</dcterms:created>
  <dcterms:modified xsi:type="dcterms:W3CDTF">2024-03-05T12:20:30Z</dcterms:modified>
</cp:coreProperties>
</file>