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9" r:id="rId3"/>
    <p:sldId id="292" r:id="rId4"/>
    <p:sldId id="290" r:id="rId5"/>
    <p:sldId id="286" r:id="rId6"/>
    <p:sldId id="259" r:id="rId7"/>
    <p:sldId id="261" r:id="rId8"/>
    <p:sldId id="263" r:id="rId9"/>
    <p:sldId id="269" r:id="rId10"/>
    <p:sldId id="271" r:id="rId11"/>
    <p:sldId id="273" r:id="rId12"/>
    <p:sldId id="275" r:id="rId13"/>
    <p:sldId id="277" r:id="rId14"/>
    <p:sldId id="279" r:id="rId15"/>
    <p:sldId id="281" r:id="rId16"/>
    <p:sldId id="283" r:id="rId17"/>
    <p:sldId id="294" r:id="rId18"/>
    <p:sldId id="296" r:id="rId19"/>
    <p:sldId id="298" r:id="rId20"/>
    <p:sldId id="300" r:id="rId21"/>
    <p:sldId id="302" r:id="rId22"/>
    <p:sldId id="304" r:id="rId23"/>
    <p:sldId id="306" r:id="rId24"/>
    <p:sldId id="308" r:id="rId25"/>
    <p:sldId id="310" r:id="rId26"/>
    <p:sldId id="312" r:id="rId27"/>
    <p:sldId id="314" r:id="rId28"/>
    <p:sldId id="316" r:id="rId29"/>
    <p:sldId id="318" r:id="rId30"/>
    <p:sldId id="320" r:id="rId31"/>
    <p:sldId id="322" r:id="rId32"/>
    <p:sldId id="324" r:id="rId33"/>
    <p:sldId id="326" r:id="rId34"/>
    <p:sldId id="328" r:id="rId35"/>
    <p:sldId id="330" r:id="rId36"/>
    <p:sldId id="332" r:id="rId37"/>
    <p:sldId id="334" r:id="rId38"/>
    <p:sldId id="336" r:id="rId39"/>
    <p:sldId id="338" r:id="rId40"/>
    <p:sldId id="340" r:id="rId41"/>
    <p:sldId id="342" r:id="rId42"/>
    <p:sldId id="344" r:id="rId43"/>
    <p:sldId id="346" r:id="rId44"/>
    <p:sldId id="348" r:id="rId45"/>
    <p:sldId id="350" r:id="rId46"/>
    <p:sldId id="352" r:id="rId47"/>
    <p:sldId id="354" r:id="rId48"/>
    <p:sldId id="356" r:id="rId49"/>
    <p:sldId id="358" r:id="rId50"/>
    <p:sldId id="360" r:id="rId51"/>
    <p:sldId id="362" r:id="rId52"/>
    <p:sldId id="363" r:id="rId53"/>
    <p:sldId id="365" r:id="rId54"/>
    <p:sldId id="366" r:id="rId55"/>
    <p:sldId id="367" r:id="rId56"/>
    <p:sldId id="368" r:id="rId57"/>
    <p:sldId id="369" r:id="rId58"/>
    <p:sldId id="370"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C87F9D-1BD9-41F5-A58A-0C925D82D516}" type="datetimeFigureOut">
              <a:rPr lang="fr-FR" smtClean="0"/>
              <a:pPr/>
              <a:t>17/03/2024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FED7C-C1D0-4A58-8C2B-119AC706B70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87F9D-1BD9-41F5-A58A-0C925D82D516}" type="datetimeFigureOut">
              <a:rPr lang="fr-FR" smtClean="0"/>
              <a:pPr/>
              <a:t>17/03/2024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FED7C-C1D0-4A58-8C2B-119AC706B70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a:buNone/>
            </a:pPr>
            <a:endParaRPr lang="fr-FR" sz="4800" dirty="0" smtClean="0"/>
          </a:p>
          <a:p>
            <a:pPr>
              <a:buNone/>
            </a:pPr>
            <a:r>
              <a:rPr lang="fr-FR" sz="4800" b="1" dirty="0"/>
              <a:t> </a:t>
            </a:r>
            <a:r>
              <a:rPr lang="fr-FR" sz="4800" b="1" dirty="0" smtClean="0"/>
              <a:t>    </a:t>
            </a:r>
            <a:r>
              <a:rPr lang="fr-FR" sz="4800" b="1" u="sng" dirty="0" smtClean="0"/>
              <a:t>ANATOMIE  DES VOLAILLES</a:t>
            </a:r>
            <a:endParaRPr lang="fr-FR" sz="4800"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C:\Users\HP\Desktop\dossier oiseaux\20181201_104656.jpg"/>
          <p:cNvPicPr>
            <a:picLocks noGrp="1" noChangeAspect="1" noChangeArrowheads="1"/>
          </p:cNvPicPr>
          <p:nvPr>
            <p:ph idx="1"/>
          </p:nvPr>
        </p:nvPicPr>
        <p:blipFill>
          <a:blip r:embed="rId2" cstate="print"/>
          <a:srcRect/>
          <a:stretch>
            <a:fillRect/>
          </a:stretch>
        </p:blipFill>
        <p:spPr bwMode="auto">
          <a:xfrm>
            <a:off x="642911" y="285728"/>
            <a:ext cx="7572428" cy="6572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500066"/>
          </a:xfrm>
        </p:spPr>
        <p:txBody>
          <a:bodyPr>
            <a:noAutofit/>
          </a:bodyPr>
          <a:lstStyle/>
          <a:p>
            <a:r>
              <a:rPr lang="fr-FR" sz="3200" b="1" u="sng" dirty="0" smtClean="0">
                <a:latin typeface="Arial" pitchFamily="34" charset="0"/>
                <a:cs typeface="Arial" pitchFamily="34" charset="0"/>
              </a:rPr>
              <a:t>CEINTURE  ET MEMBRE  PELVIENS</a:t>
            </a:r>
            <a:endParaRPr lang="fr-FR" sz="3200" b="1" u="sng" dirty="0">
              <a:latin typeface="Arial" pitchFamily="34" charset="0"/>
              <a:cs typeface="Arial" pitchFamily="34" charset="0"/>
            </a:endParaRPr>
          </a:p>
        </p:txBody>
      </p:sp>
      <p:sp>
        <p:nvSpPr>
          <p:cNvPr id="3" name="Espace réservé du contenu 2"/>
          <p:cNvSpPr>
            <a:spLocks noGrp="1"/>
          </p:cNvSpPr>
          <p:nvPr>
            <p:ph idx="1"/>
          </p:nvPr>
        </p:nvSpPr>
        <p:spPr>
          <a:xfrm>
            <a:off x="457200" y="571480"/>
            <a:ext cx="8229600" cy="6286520"/>
          </a:xfrm>
        </p:spPr>
        <p:txBody>
          <a:bodyPr>
            <a:normAutofit fontScale="55000" lnSpcReduction="20000"/>
          </a:bodyPr>
          <a:lstStyle/>
          <a:p>
            <a:endParaRPr lang="fr-FR" b="1" dirty="0" smtClean="0">
              <a:solidFill>
                <a:srgbClr val="FFFF00"/>
              </a:solidFill>
              <a:latin typeface="Arial" pitchFamily="34" charset="0"/>
              <a:cs typeface="Arial" pitchFamily="34" charset="0"/>
            </a:endParaRPr>
          </a:p>
          <a:p>
            <a:r>
              <a:rPr lang="fr-FR" b="1" dirty="0" smtClean="0">
                <a:latin typeface="Arial" pitchFamily="34" charset="0"/>
                <a:cs typeface="Arial" pitchFamily="34" charset="0"/>
              </a:rPr>
              <a:t>Coxal ne possède </a:t>
            </a:r>
            <a:r>
              <a:rPr lang="fr-FR" b="1" dirty="0" smtClean="0">
                <a:solidFill>
                  <a:srgbClr val="C00000"/>
                </a:solidFill>
                <a:latin typeface="Arial" pitchFamily="34" charset="0"/>
                <a:cs typeface="Arial" pitchFamily="34" charset="0"/>
              </a:rPr>
              <a:t>pas de symphyse</a:t>
            </a:r>
          </a:p>
          <a:p>
            <a:r>
              <a:rPr lang="fr-FR" b="1" dirty="0" smtClean="0">
                <a:latin typeface="Arial" pitchFamily="34" charset="0"/>
                <a:cs typeface="Arial" pitchFamily="34" charset="0"/>
              </a:rPr>
              <a:t> </a:t>
            </a:r>
            <a:r>
              <a:rPr lang="fr-FR" b="1" dirty="0" err="1" smtClean="0">
                <a:solidFill>
                  <a:srgbClr val="C00000"/>
                </a:solidFill>
                <a:latin typeface="Arial" pitchFamily="34" charset="0"/>
                <a:cs typeface="Arial" pitchFamily="34" charset="0"/>
              </a:rPr>
              <a:t>ilium</a:t>
            </a:r>
            <a:r>
              <a:rPr lang="fr-FR" b="1" dirty="0" err="1" smtClean="0">
                <a:latin typeface="Arial" pitchFamily="34" charset="0"/>
                <a:cs typeface="Arial" pitchFamily="34" charset="0"/>
              </a:rPr>
              <a:t>:très</a:t>
            </a:r>
            <a:r>
              <a:rPr lang="fr-FR" b="1" dirty="0" smtClean="0">
                <a:latin typeface="Arial" pitchFamily="34" charset="0"/>
                <a:cs typeface="Arial" pitchFamily="34" charset="0"/>
              </a:rPr>
              <a:t> allongé,2 </a:t>
            </a:r>
            <a:r>
              <a:rPr lang="fr-FR" b="1" dirty="0" err="1" smtClean="0">
                <a:latin typeface="Arial" pitchFamily="34" charset="0"/>
                <a:cs typeface="Arial" pitchFamily="34" charset="0"/>
              </a:rPr>
              <a:t>parties:pré</a:t>
            </a:r>
            <a:r>
              <a:rPr lang="fr-FR" b="1" dirty="0" smtClean="0">
                <a:latin typeface="Arial" pitchFamily="34" charset="0"/>
                <a:cs typeface="Arial" pitchFamily="34" charset="0"/>
              </a:rPr>
              <a:t> et post-acétabulaire ,</a:t>
            </a:r>
            <a:r>
              <a:rPr lang="fr-FR" b="1" dirty="0" smtClean="0">
                <a:solidFill>
                  <a:srgbClr val="C00000"/>
                </a:solidFill>
                <a:latin typeface="Arial" pitchFamily="34" charset="0"/>
                <a:cs typeface="Arial" pitchFamily="34" charset="0"/>
              </a:rPr>
              <a:t>l’ensemble s’unit à la dernière vertèbre thoracique et à toutes les vertèbres </a:t>
            </a:r>
            <a:r>
              <a:rPr lang="fr-FR" b="1" dirty="0" err="1" smtClean="0">
                <a:solidFill>
                  <a:srgbClr val="C00000"/>
                </a:solidFill>
                <a:latin typeface="Arial" pitchFamily="34" charset="0"/>
                <a:cs typeface="Arial" pitchFamily="34" charset="0"/>
              </a:rPr>
              <a:t>lombales</a:t>
            </a:r>
            <a:r>
              <a:rPr lang="fr-FR" b="1" dirty="0" smtClean="0">
                <a:solidFill>
                  <a:srgbClr val="C00000"/>
                </a:solidFill>
                <a:latin typeface="Arial" pitchFamily="34" charset="0"/>
                <a:cs typeface="Arial" pitchFamily="34" charset="0"/>
              </a:rPr>
              <a:t> et sacrales formant une large voûte</a:t>
            </a:r>
            <a:r>
              <a:rPr lang="fr-FR" b="1" dirty="0" smtClean="0">
                <a:latin typeface="Arial" pitchFamily="34" charset="0"/>
                <a:cs typeface="Arial" pitchFamily="34" charset="0"/>
              </a:rPr>
              <a:t>: le bouclier tergal</a:t>
            </a:r>
          </a:p>
          <a:p>
            <a:r>
              <a:rPr lang="fr-FR" b="1" dirty="0" err="1" smtClean="0">
                <a:latin typeface="Arial" pitchFamily="34" charset="0"/>
                <a:cs typeface="Arial" pitchFamily="34" charset="0"/>
              </a:rPr>
              <a:t>ischium</a:t>
            </a:r>
            <a:r>
              <a:rPr lang="fr-FR" b="1" dirty="0" smtClean="0">
                <a:latin typeface="Arial" pitchFamily="34" charset="0"/>
                <a:cs typeface="Arial" pitchFamily="34" charset="0"/>
              </a:rPr>
              <a:t>, plus petit</a:t>
            </a:r>
          </a:p>
          <a:p>
            <a:r>
              <a:rPr lang="fr-FR" b="1" dirty="0" smtClean="0">
                <a:latin typeface="Arial" pitchFamily="34" charset="0"/>
                <a:cs typeface="Arial" pitchFamily="34" charset="0"/>
              </a:rPr>
              <a:t>pubis, étroit et allongé avec foramen obturé </a:t>
            </a:r>
          </a:p>
          <a:p>
            <a:r>
              <a:rPr lang="fr-FR" b="1" dirty="0" err="1" smtClean="0">
                <a:latin typeface="Arial" pitchFamily="34" charset="0"/>
                <a:cs typeface="Arial" pitchFamily="34" charset="0"/>
              </a:rPr>
              <a:t>acétabulum</a:t>
            </a:r>
            <a:endParaRPr lang="fr-FR" b="1" dirty="0" smtClean="0">
              <a:latin typeface="Arial" pitchFamily="34" charset="0"/>
              <a:cs typeface="Arial" pitchFamily="34" charset="0"/>
            </a:endParaRPr>
          </a:p>
          <a:p>
            <a:r>
              <a:rPr lang="fr-FR" b="1" dirty="0" err="1" smtClean="0">
                <a:latin typeface="Arial" pitchFamily="34" charset="0"/>
                <a:cs typeface="Arial" pitchFamily="34" charset="0"/>
              </a:rPr>
              <a:t>Fémur:fort</a:t>
            </a:r>
            <a:r>
              <a:rPr lang="fr-FR" b="1" dirty="0" smtClean="0">
                <a:latin typeface="Arial" pitchFamily="34" charset="0"/>
                <a:cs typeface="Arial" pitchFamily="34" charset="0"/>
              </a:rPr>
              <a:t>,tête volumineuse portée par un col</a:t>
            </a:r>
          </a:p>
          <a:p>
            <a:r>
              <a:rPr lang="fr-FR" b="1" dirty="0" err="1" smtClean="0">
                <a:latin typeface="Arial" pitchFamily="34" charset="0"/>
                <a:cs typeface="Arial" pitchFamily="34" charset="0"/>
              </a:rPr>
              <a:t>Patella</a:t>
            </a:r>
            <a:r>
              <a:rPr lang="fr-FR" b="1" dirty="0" smtClean="0">
                <a:latin typeface="Arial" pitchFamily="34" charset="0"/>
                <a:cs typeface="Arial" pitchFamily="34" charset="0"/>
              </a:rPr>
              <a:t> ou rotule</a:t>
            </a:r>
          </a:p>
          <a:p>
            <a:r>
              <a:rPr lang="fr-FR" b="1" dirty="0" smtClean="0">
                <a:solidFill>
                  <a:srgbClr val="C00000"/>
                </a:solidFill>
                <a:latin typeface="Arial" pitchFamily="34" charset="0"/>
                <a:cs typeface="Arial" pitchFamily="34" charset="0"/>
              </a:rPr>
              <a:t>Tibia</a:t>
            </a:r>
            <a:r>
              <a:rPr lang="fr-FR" b="1" dirty="0" smtClean="0">
                <a:latin typeface="Arial" pitchFamily="34" charset="0"/>
                <a:cs typeface="Arial" pitchFamily="34" charset="0"/>
              </a:rPr>
              <a:t> fort, </a:t>
            </a:r>
            <a:r>
              <a:rPr lang="fr-FR" b="1" dirty="0" smtClean="0">
                <a:solidFill>
                  <a:srgbClr val="C00000"/>
                </a:solidFill>
                <a:latin typeface="Arial" pitchFamily="34" charset="0"/>
                <a:cs typeface="Arial" pitchFamily="34" charset="0"/>
              </a:rPr>
              <a:t>plus long que le fémur</a:t>
            </a:r>
            <a:r>
              <a:rPr lang="fr-FR" b="1" dirty="0" smtClean="0">
                <a:latin typeface="Arial" pitchFamily="34" charset="0"/>
                <a:cs typeface="Arial" pitchFamily="34" charset="0"/>
              </a:rPr>
              <a:t>, appelé « </a:t>
            </a:r>
            <a:r>
              <a:rPr lang="fr-FR" b="1" dirty="0" err="1" smtClean="0">
                <a:solidFill>
                  <a:srgbClr val="C00000"/>
                </a:solidFill>
                <a:latin typeface="Arial" pitchFamily="34" charset="0"/>
                <a:cs typeface="Arial" pitchFamily="34" charset="0"/>
              </a:rPr>
              <a:t>tibio</a:t>
            </a:r>
            <a:r>
              <a:rPr lang="fr-FR" b="1" dirty="0" smtClean="0">
                <a:solidFill>
                  <a:srgbClr val="C00000"/>
                </a:solidFill>
                <a:latin typeface="Arial" pitchFamily="34" charset="0"/>
                <a:cs typeface="Arial" pitchFamily="34" charset="0"/>
              </a:rPr>
              <a:t>-tarse</a:t>
            </a:r>
            <a:r>
              <a:rPr lang="fr-FR" b="1" dirty="0" smtClean="0">
                <a:latin typeface="Arial" pitchFamily="34" charset="0"/>
                <a:cs typeface="Arial" pitchFamily="34" charset="0"/>
              </a:rPr>
              <a:t> »</a:t>
            </a:r>
          </a:p>
          <a:p>
            <a:r>
              <a:rPr lang="fr-FR" b="1" dirty="0" smtClean="0">
                <a:latin typeface="Arial" pitchFamily="34" charset="0"/>
                <a:cs typeface="Arial" pitchFamily="34" charset="0"/>
              </a:rPr>
              <a:t> </a:t>
            </a:r>
            <a:r>
              <a:rPr lang="fr-FR" b="1" dirty="0" err="1" smtClean="0">
                <a:solidFill>
                  <a:srgbClr val="C00000"/>
                </a:solidFill>
                <a:latin typeface="Arial" pitchFamily="34" charset="0"/>
                <a:cs typeface="Arial" pitchFamily="34" charset="0"/>
              </a:rPr>
              <a:t>Fibula</a:t>
            </a:r>
            <a:r>
              <a:rPr lang="fr-FR" b="1" dirty="0" smtClean="0">
                <a:solidFill>
                  <a:srgbClr val="C00000"/>
                </a:solidFill>
                <a:latin typeface="Arial" pitchFamily="34" charset="0"/>
                <a:cs typeface="Arial" pitchFamily="34" charset="0"/>
              </a:rPr>
              <a:t> </a:t>
            </a:r>
            <a:r>
              <a:rPr lang="fr-FR" b="1" dirty="0" err="1" smtClean="0">
                <a:solidFill>
                  <a:srgbClr val="C00000"/>
                </a:solidFill>
                <a:latin typeface="Arial" pitchFamily="34" charset="0"/>
                <a:cs typeface="Arial" pitchFamily="34" charset="0"/>
              </a:rPr>
              <a:t>atrophiée</a:t>
            </a:r>
            <a:r>
              <a:rPr lang="fr-FR" b="1" dirty="0" err="1" smtClean="0">
                <a:latin typeface="Arial" pitchFamily="34" charset="0"/>
                <a:cs typeface="Arial" pitchFamily="34" charset="0"/>
              </a:rPr>
              <a:t>,ne</a:t>
            </a:r>
            <a:r>
              <a:rPr lang="fr-FR" b="1" dirty="0" smtClean="0">
                <a:latin typeface="Arial" pitchFamily="34" charset="0"/>
                <a:cs typeface="Arial" pitchFamily="34" charset="0"/>
              </a:rPr>
              <a:t> descend jamais jusqu’en bas du tibia </a:t>
            </a:r>
          </a:p>
          <a:p>
            <a:r>
              <a:rPr lang="fr-FR" b="1" dirty="0" err="1" smtClean="0">
                <a:solidFill>
                  <a:srgbClr val="C00000"/>
                </a:solidFill>
                <a:latin typeface="Arial" pitchFamily="34" charset="0"/>
                <a:cs typeface="Arial" pitchFamily="34" charset="0"/>
              </a:rPr>
              <a:t>Tarso</a:t>
            </a:r>
            <a:r>
              <a:rPr lang="fr-FR" b="1" dirty="0" smtClean="0">
                <a:solidFill>
                  <a:srgbClr val="C00000"/>
                </a:solidFill>
                <a:latin typeface="Arial" pitchFamily="34" charset="0"/>
                <a:cs typeface="Arial" pitchFamily="34" charset="0"/>
              </a:rPr>
              <a:t>-métatarse</a:t>
            </a:r>
            <a:r>
              <a:rPr lang="fr-FR" b="1" dirty="0" smtClean="0">
                <a:latin typeface="Arial" pitchFamily="34" charset="0"/>
                <a:cs typeface="Arial" pitchFamily="34" charset="0"/>
              </a:rPr>
              <a:t>, formé par 3 ou 4 os soudés, se termine par 3 trochlées bien dissociées ,supportant chacune un doigt</a:t>
            </a:r>
          </a:p>
          <a:p>
            <a:r>
              <a:rPr lang="fr-FR" b="1" dirty="0" smtClean="0">
                <a:latin typeface="Arial" pitchFamily="34" charset="0"/>
                <a:cs typeface="Arial" pitchFamily="34" charset="0"/>
              </a:rPr>
              <a:t>Seul reste distinct </a:t>
            </a:r>
            <a:r>
              <a:rPr lang="fr-FR" b="1" dirty="0" smtClean="0">
                <a:solidFill>
                  <a:srgbClr val="C00000"/>
                </a:solidFill>
                <a:latin typeface="Arial" pitchFamily="34" charset="0"/>
                <a:cs typeface="Arial" pitchFamily="34" charset="0"/>
              </a:rPr>
              <a:t>le </a:t>
            </a:r>
            <a:r>
              <a:rPr lang="fr-FR" b="1" dirty="0" err="1" smtClean="0">
                <a:solidFill>
                  <a:srgbClr val="C00000"/>
                </a:solidFill>
                <a:latin typeface="Arial" pitchFamily="34" charset="0"/>
                <a:cs typeface="Arial" pitchFamily="34" charset="0"/>
              </a:rPr>
              <a:t>calcanéus</a:t>
            </a:r>
            <a:r>
              <a:rPr lang="fr-FR" b="1" dirty="0" err="1" smtClean="0">
                <a:latin typeface="Arial" pitchFamily="34" charset="0"/>
                <a:cs typeface="Arial" pitchFamily="34" charset="0"/>
              </a:rPr>
              <a:t>,réduit</a:t>
            </a:r>
            <a:r>
              <a:rPr lang="fr-FR" b="1" dirty="0" smtClean="0">
                <a:latin typeface="Arial" pitchFamily="34" charset="0"/>
                <a:cs typeface="Arial" pitchFamily="34" charset="0"/>
              </a:rPr>
              <a:t> et </a:t>
            </a:r>
            <a:r>
              <a:rPr lang="fr-FR" b="1" dirty="0" err="1" smtClean="0">
                <a:latin typeface="Arial" pitchFamily="34" charset="0"/>
                <a:cs typeface="Arial" pitchFamily="34" charset="0"/>
              </a:rPr>
              <a:t>plat,plaqué</a:t>
            </a:r>
            <a:r>
              <a:rPr lang="fr-FR" b="1" dirty="0" smtClean="0">
                <a:latin typeface="Arial" pitchFamily="34" charset="0"/>
                <a:cs typeface="Arial" pitchFamily="34" charset="0"/>
              </a:rPr>
              <a:t> contre la trochlée du tibia comme un os sésamoïde ou une rotule.</a:t>
            </a:r>
          </a:p>
          <a:p>
            <a:r>
              <a:rPr lang="fr-FR" b="1" dirty="0" smtClean="0">
                <a:solidFill>
                  <a:srgbClr val="C00000"/>
                </a:solidFill>
                <a:latin typeface="Arial" pitchFamily="34" charset="0"/>
                <a:cs typeface="Arial" pitchFamily="34" charset="0"/>
              </a:rPr>
              <a:t>4 doigts </a:t>
            </a:r>
            <a:r>
              <a:rPr lang="fr-FR" b="1" dirty="0" smtClean="0">
                <a:latin typeface="Arial" pitchFamily="34" charset="0"/>
                <a:cs typeface="Arial" pitchFamily="34" charset="0"/>
              </a:rPr>
              <a:t>,</a:t>
            </a:r>
            <a:r>
              <a:rPr lang="fr-FR" b="1" dirty="0" smtClean="0">
                <a:solidFill>
                  <a:srgbClr val="C00000"/>
                </a:solidFill>
                <a:latin typeface="Arial" pitchFamily="34" charset="0"/>
                <a:cs typeface="Arial" pitchFamily="34" charset="0"/>
              </a:rPr>
              <a:t>3 principaux </a:t>
            </a:r>
            <a:r>
              <a:rPr lang="fr-FR" b="1" dirty="0" smtClean="0">
                <a:latin typeface="Arial" pitchFamily="34" charset="0"/>
                <a:cs typeface="Arial" pitchFamily="34" charset="0"/>
              </a:rPr>
              <a:t>(2,3 et 4)dirigés vers </a:t>
            </a:r>
            <a:r>
              <a:rPr lang="fr-FR" b="1" dirty="0" smtClean="0">
                <a:solidFill>
                  <a:srgbClr val="C00000"/>
                </a:solidFill>
                <a:latin typeface="Arial" pitchFamily="34" charset="0"/>
                <a:cs typeface="Arial" pitchFamily="34" charset="0"/>
              </a:rPr>
              <a:t>l’avant</a:t>
            </a:r>
            <a:r>
              <a:rPr lang="fr-FR" b="1" dirty="0" smtClean="0">
                <a:latin typeface="Arial" pitchFamily="34" charset="0"/>
                <a:cs typeface="Arial" pitchFamily="34" charset="0"/>
              </a:rPr>
              <a:t> et</a:t>
            </a:r>
            <a:r>
              <a:rPr lang="fr-FR" b="1" dirty="0" smtClean="0">
                <a:solidFill>
                  <a:srgbClr val="C00000"/>
                </a:solidFill>
                <a:latin typeface="Arial" pitchFamily="34" charset="0"/>
                <a:cs typeface="Arial" pitchFamily="34" charset="0"/>
              </a:rPr>
              <a:t> un rudimentaire </a:t>
            </a:r>
            <a:r>
              <a:rPr lang="fr-FR" b="1" dirty="0" smtClean="0">
                <a:latin typeface="Arial" pitchFamily="34" charset="0"/>
                <a:cs typeface="Arial" pitchFamily="34" charset="0"/>
              </a:rPr>
              <a:t>(1),dirigé vers </a:t>
            </a:r>
            <a:r>
              <a:rPr lang="fr-FR" b="1" dirty="0" smtClean="0">
                <a:solidFill>
                  <a:srgbClr val="C00000"/>
                </a:solidFill>
                <a:latin typeface="Arial" pitchFamily="34" charset="0"/>
                <a:cs typeface="Arial" pitchFamily="34" charset="0"/>
              </a:rPr>
              <a:t>l’arrière</a:t>
            </a:r>
          </a:p>
          <a:p>
            <a:r>
              <a:rPr lang="fr-FR" b="1" dirty="0" smtClean="0">
                <a:latin typeface="Arial" pitchFamily="34" charset="0"/>
                <a:cs typeface="Arial" pitchFamily="34" charset="0"/>
              </a:rPr>
              <a:t>Le doigt </a:t>
            </a:r>
            <a:r>
              <a:rPr lang="fr-FR" b="1" dirty="0" smtClean="0">
                <a:solidFill>
                  <a:srgbClr val="C00000"/>
                </a:solidFill>
                <a:latin typeface="Arial" pitchFamily="34" charset="0"/>
                <a:cs typeface="Arial" pitchFamily="34" charset="0"/>
              </a:rPr>
              <a:t>médial</a:t>
            </a:r>
            <a:r>
              <a:rPr lang="fr-FR" b="1" dirty="0" smtClean="0">
                <a:latin typeface="Arial" pitchFamily="34" charset="0"/>
                <a:cs typeface="Arial" pitchFamily="34" charset="0"/>
              </a:rPr>
              <a:t> a </a:t>
            </a:r>
            <a:r>
              <a:rPr lang="fr-FR" b="1" dirty="0" smtClean="0">
                <a:solidFill>
                  <a:srgbClr val="C00000"/>
                </a:solidFill>
                <a:latin typeface="Arial" pitchFamily="34" charset="0"/>
                <a:cs typeface="Arial" pitchFamily="34" charset="0"/>
              </a:rPr>
              <a:t>3 phalanges</a:t>
            </a:r>
            <a:r>
              <a:rPr lang="fr-FR" b="1" dirty="0" smtClean="0">
                <a:latin typeface="Arial" pitchFamily="34" charset="0"/>
                <a:cs typeface="Arial" pitchFamily="34" charset="0"/>
              </a:rPr>
              <a:t>, le </a:t>
            </a:r>
            <a:r>
              <a:rPr lang="fr-FR" b="1" dirty="0" smtClean="0">
                <a:solidFill>
                  <a:srgbClr val="C00000"/>
                </a:solidFill>
                <a:latin typeface="Arial" pitchFamily="34" charset="0"/>
                <a:cs typeface="Arial" pitchFamily="34" charset="0"/>
              </a:rPr>
              <a:t>doigt moyen 4</a:t>
            </a:r>
            <a:r>
              <a:rPr lang="fr-FR" b="1" dirty="0" smtClean="0">
                <a:latin typeface="Arial" pitchFamily="34" charset="0"/>
                <a:cs typeface="Arial" pitchFamily="34" charset="0"/>
              </a:rPr>
              <a:t>, le </a:t>
            </a:r>
            <a:r>
              <a:rPr lang="fr-FR" b="1" dirty="0" smtClean="0">
                <a:solidFill>
                  <a:srgbClr val="C00000"/>
                </a:solidFill>
                <a:latin typeface="Arial" pitchFamily="34" charset="0"/>
                <a:cs typeface="Arial" pitchFamily="34" charset="0"/>
              </a:rPr>
              <a:t>latéral 5</a:t>
            </a:r>
            <a:r>
              <a:rPr lang="fr-FR" b="1" dirty="0" smtClean="0">
                <a:latin typeface="Arial" pitchFamily="34" charset="0"/>
                <a:cs typeface="Arial" pitchFamily="34" charset="0"/>
              </a:rPr>
              <a:t> et le </a:t>
            </a:r>
            <a:r>
              <a:rPr lang="fr-FR" b="1" dirty="0" smtClean="0">
                <a:solidFill>
                  <a:srgbClr val="C00000"/>
                </a:solidFill>
                <a:latin typeface="Arial" pitchFamily="34" charset="0"/>
                <a:cs typeface="Arial" pitchFamily="34" charset="0"/>
              </a:rPr>
              <a:t>pouce est rattaché par du tissu </a:t>
            </a:r>
            <a:r>
              <a:rPr lang="fr-FR" b="1" dirty="0" err="1" smtClean="0">
                <a:solidFill>
                  <a:srgbClr val="C00000"/>
                </a:solidFill>
                <a:latin typeface="Arial" pitchFamily="34" charset="0"/>
                <a:cs typeface="Arial" pitchFamily="34" charset="0"/>
              </a:rPr>
              <a:t>fibro</a:t>
            </a:r>
            <a:r>
              <a:rPr lang="fr-FR" b="1" dirty="0" smtClean="0">
                <a:solidFill>
                  <a:srgbClr val="C00000"/>
                </a:solidFill>
                <a:latin typeface="Arial" pitchFamily="34" charset="0"/>
                <a:cs typeface="Arial" pitchFamily="34" charset="0"/>
              </a:rPr>
              <a:t>-cartilagineux </a:t>
            </a:r>
            <a:r>
              <a:rPr lang="fr-FR" b="1" dirty="0" smtClean="0">
                <a:latin typeface="Arial" pitchFamily="34" charset="0"/>
                <a:cs typeface="Arial" pitchFamily="34" charset="0"/>
              </a:rPr>
              <a:t>à la partie caudale du </a:t>
            </a:r>
            <a:r>
              <a:rPr lang="fr-FR" b="1" dirty="0" err="1" smtClean="0">
                <a:latin typeface="Arial" pitchFamily="34" charset="0"/>
                <a:cs typeface="Arial" pitchFamily="34" charset="0"/>
              </a:rPr>
              <a:t>tarso</a:t>
            </a:r>
            <a:r>
              <a:rPr lang="fr-FR" b="1" dirty="0" smtClean="0">
                <a:latin typeface="Arial" pitchFamily="34" charset="0"/>
                <a:cs typeface="Arial" pitchFamily="34" charset="0"/>
              </a:rPr>
              <a:t>-métatarse; </a:t>
            </a:r>
            <a:r>
              <a:rPr lang="fr-FR" b="1" dirty="0" smtClean="0">
                <a:solidFill>
                  <a:srgbClr val="002060"/>
                </a:solidFill>
                <a:latin typeface="Arial" pitchFamily="34" charset="0"/>
                <a:cs typeface="Arial" pitchFamily="34" charset="0"/>
              </a:rPr>
              <a:t>ces phalanges ressemblent à celles des carnivores</a:t>
            </a:r>
            <a:r>
              <a:rPr lang="fr-FR" b="1" dirty="0" smtClean="0">
                <a:latin typeface="Arial" pitchFamily="34" charset="0"/>
                <a:cs typeface="Arial" pitchFamily="34" charset="0"/>
              </a:rPr>
              <a:t>; la </a:t>
            </a:r>
            <a:r>
              <a:rPr lang="fr-FR" b="1" dirty="0" smtClean="0">
                <a:solidFill>
                  <a:srgbClr val="C00000"/>
                </a:solidFill>
                <a:latin typeface="Arial" pitchFamily="34" charset="0"/>
                <a:cs typeface="Arial" pitchFamily="34" charset="0"/>
              </a:rPr>
              <a:t>phalange distale possède un processus unguéal</a:t>
            </a:r>
            <a:r>
              <a:rPr lang="fr-FR" b="1" dirty="0" smtClean="0">
                <a:latin typeface="Arial" pitchFamily="34" charset="0"/>
                <a:cs typeface="Arial" pitchFamily="34" charset="0"/>
              </a:rPr>
              <a:t> pointu incurvé vers le sol et supportant l’étui corné de la griffe.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3">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3">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C:\Users\HP\Desktop\dossier oiseaux\20181201_104706.jpg"/>
          <p:cNvPicPr>
            <a:picLocks noGrp="1" noChangeAspect="1" noChangeArrowheads="1"/>
          </p:cNvPicPr>
          <p:nvPr>
            <p:ph idx="1"/>
          </p:nvPr>
        </p:nvPicPr>
        <p:blipFill>
          <a:blip r:embed="rId2" cstate="print"/>
          <a:srcRect/>
          <a:stretch>
            <a:fillRect/>
          </a:stretch>
        </p:blipFill>
        <p:spPr bwMode="auto">
          <a:xfrm>
            <a:off x="1214414" y="214290"/>
            <a:ext cx="6500858" cy="6308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normAutofit/>
          </a:bodyPr>
          <a:lstStyle/>
          <a:p>
            <a:r>
              <a:rPr lang="fr-FR" b="1" u="sng" dirty="0" smtClean="0">
                <a:latin typeface="Arial" pitchFamily="34" charset="0"/>
                <a:cs typeface="Arial" pitchFamily="34" charset="0"/>
              </a:rPr>
              <a:t>MUSCLES</a:t>
            </a:r>
            <a:endParaRPr lang="fr-FR" b="1" u="sng" dirty="0">
              <a:latin typeface="Arial" pitchFamily="34" charset="0"/>
              <a:cs typeface="Arial" pitchFamily="34" charset="0"/>
            </a:endParaRPr>
          </a:p>
        </p:txBody>
      </p:sp>
      <p:sp>
        <p:nvSpPr>
          <p:cNvPr id="3" name="Espace réservé du contenu 2"/>
          <p:cNvSpPr>
            <a:spLocks noGrp="1"/>
          </p:cNvSpPr>
          <p:nvPr>
            <p:ph idx="1"/>
          </p:nvPr>
        </p:nvSpPr>
        <p:spPr>
          <a:xfrm>
            <a:off x="457200" y="642918"/>
            <a:ext cx="8229600" cy="6000792"/>
          </a:xfrm>
        </p:spPr>
        <p:txBody>
          <a:bodyPr>
            <a:normAutofit fontScale="85000" lnSpcReduction="20000"/>
          </a:bodyPr>
          <a:lstStyle/>
          <a:p>
            <a:endParaRPr lang="fr-FR" b="1" dirty="0" smtClean="0">
              <a:solidFill>
                <a:srgbClr val="FFFF00"/>
              </a:solidFill>
              <a:latin typeface="Arial" pitchFamily="34" charset="0"/>
              <a:cs typeface="Arial" pitchFamily="34" charset="0"/>
            </a:endParaRPr>
          </a:p>
          <a:p>
            <a:r>
              <a:rPr lang="fr-FR" b="1" dirty="0" smtClean="0">
                <a:latin typeface="Arial" pitchFamily="34" charset="0"/>
                <a:cs typeface="Arial" pitchFamily="34" charset="0"/>
              </a:rPr>
              <a:t>Couleur des muscles </a:t>
            </a:r>
            <a:r>
              <a:rPr lang="fr-FR" b="1" dirty="0" smtClean="0">
                <a:solidFill>
                  <a:srgbClr val="C00000"/>
                </a:solidFill>
                <a:latin typeface="Arial" pitchFamily="34" charset="0"/>
                <a:cs typeface="Arial" pitchFamily="34" charset="0"/>
              </a:rPr>
              <a:t>rouge </a:t>
            </a:r>
            <a:r>
              <a:rPr lang="fr-FR" b="1" dirty="0" smtClean="0">
                <a:latin typeface="Arial" pitchFamily="34" charset="0"/>
                <a:cs typeface="Arial" pitchFamily="34" charset="0"/>
              </a:rPr>
              <a:t>chez les bons voiliers et </a:t>
            </a:r>
            <a:r>
              <a:rPr lang="fr-FR" b="1" dirty="0" smtClean="0">
                <a:solidFill>
                  <a:schemeClr val="accent2">
                    <a:lumMod val="60000"/>
                    <a:lumOff val="40000"/>
                  </a:schemeClr>
                </a:solidFill>
                <a:latin typeface="Arial" pitchFamily="34" charset="0"/>
                <a:cs typeface="Arial" pitchFamily="34" charset="0"/>
              </a:rPr>
              <a:t>rose pâle </a:t>
            </a:r>
            <a:r>
              <a:rPr lang="fr-FR" b="1" dirty="0" smtClean="0">
                <a:latin typeface="Arial" pitchFamily="34" charset="0"/>
                <a:cs typeface="Arial" pitchFamily="34" charset="0"/>
              </a:rPr>
              <a:t>chez les mauvais voiliers</a:t>
            </a:r>
          </a:p>
          <a:p>
            <a:r>
              <a:rPr lang="fr-FR" b="1" dirty="0" smtClean="0">
                <a:solidFill>
                  <a:srgbClr val="C00000"/>
                </a:solidFill>
                <a:latin typeface="Arial" pitchFamily="34" charset="0"/>
                <a:cs typeface="Arial" pitchFamily="34" charset="0"/>
              </a:rPr>
              <a:t>Tendons</a:t>
            </a:r>
            <a:r>
              <a:rPr lang="fr-FR" b="1" dirty="0" smtClean="0">
                <a:latin typeface="Arial" pitchFamily="34" charset="0"/>
                <a:cs typeface="Arial" pitchFamily="34" charset="0"/>
              </a:rPr>
              <a:t> des muscles ont la particularité de pouvoir </a:t>
            </a:r>
            <a:r>
              <a:rPr lang="fr-FR" b="1" dirty="0" smtClean="0">
                <a:solidFill>
                  <a:srgbClr val="C00000"/>
                </a:solidFill>
                <a:latin typeface="Arial" pitchFamily="34" charset="0"/>
                <a:cs typeface="Arial" pitchFamily="34" charset="0"/>
              </a:rPr>
              <a:t>s’ossifier</a:t>
            </a:r>
            <a:r>
              <a:rPr lang="fr-FR" b="1" dirty="0" smtClean="0">
                <a:latin typeface="Arial" pitchFamily="34" charset="0"/>
                <a:cs typeface="Arial" pitchFamily="34" charset="0"/>
              </a:rPr>
              <a:t> ( </a:t>
            </a:r>
            <a:r>
              <a:rPr lang="fr-FR" sz="2800" b="1" dirty="0" smtClean="0">
                <a:latin typeface="Arial" pitchFamily="34" charset="0"/>
                <a:cs typeface="Arial" pitchFamily="34" charset="0"/>
              </a:rPr>
              <a:t>muscles jambiers de la dinde</a:t>
            </a:r>
            <a:r>
              <a:rPr lang="fr-FR" b="1" dirty="0" smtClean="0">
                <a:latin typeface="Arial" pitchFamily="34" charset="0"/>
                <a:cs typeface="Arial" pitchFamily="34" charset="0"/>
              </a:rPr>
              <a:t>)</a:t>
            </a:r>
          </a:p>
          <a:p>
            <a:r>
              <a:rPr lang="fr-FR" b="1" dirty="0" smtClean="0">
                <a:latin typeface="Arial" pitchFamily="34" charset="0"/>
                <a:cs typeface="Arial" pitchFamily="34" charset="0"/>
              </a:rPr>
              <a:t>Muscles peauciers répartis sur tout le corps</a:t>
            </a:r>
          </a:p>
          <a:p>
            <a:r>
              <a:rPr lang="fr-FR" b="1" dirty="0" smtClean="0">
                <a:latin typeface="Arial" pitchFamily="34" charset="0"/>
                <a:cs typeface="Arial" pitchFamily="34" charset="0"/>
              </a:rPr>
              <a:t>Puissance musculaire localisée dans les ceintures, les muscles de la région dorsale, quasi-rigide, régressent</a:t>
            </a:r>
          </a:p>
          <a:p>
            <a:r>
              <a:rPr lang="fr-FR" b="1" dirty="0" smtClean="0">
                <a:latin typeface="Arial" pitchFamily="34" charset="0"/>
                <a:cs typeface="Arial" pitchFamily="34" charset="0"/>
              </a:rPr>
              <a:t>Principaux muscles du membre thoracique: 2 pectoraux, 1 muscle abaisseur et 1 muscle releveur de l’aile</a:t>
            </a:r>
          </a:p>
          <a:p>
            <a:r>
              <a:rPr lang="fr-FR" b="1" dirty="0" smtClean="0">
                <a:latin typeface="Arial" pitchFamily="34" charset="0"/>
                <a:cs typeface="Arial" pitchFamily="34" charset="0"/>
              </a:rPr>
              <a:t>Muscles du bras: </a:t>
            </a:r>
            <a:r>
              <a:rPr lang="fr-FR" b="1" dirty="0" err="1" smtClean="0">
                <a:latin typeface="Arial" pitchFamily="34" charset="0"/>
                <a:cs typeface="Arial" pitchFamily="34" charset="0"/>
              </a:rPr>
              <a:t>coraco-brachial,deltoide</a:t>
            </a:r>
            <a:r>
              <a:rPr lang="fr-FR" b="1" dirty="0" smtClean="0">
                <a:latin typeface="Arial" pitchFamily="34" charset="0"/>
                <a:cs typeface="Arial" pitchFamily="34" charset="0"/>
              </a:rPr>
              <a:t>, scapulo-huméral ,pairs et un grand dorsal complètent l’action des 2 pectoraux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2528"/>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072230"/>
          </a:xfrm>
        </p:spPr>
        <p:txBody>
          <a:bodyPr>
            <a:normAutofit fontScale="85000" lnSpcReduction="10000"/>
          </a:bodyPr>
          <a:lstStyle/>
          <a:p>
            <a:r>
              <a:rPr lang="fr-FR" b="1" dirty="0" smtClean="0">
                <a:latin typeface="Arial" pitchFamily="34" charset="0"/>
                <a:cs typeface="Arial" pitchFamily="34" charset="0"/>
              </a:rPr>
              <a:t>Principaux muscles du membre pelvien: muscles de la cuisse </a:t>
            </a:r>
            <a:r>
              <a:rPr lang="fr-FR" b="1" dirty="0" err="1" smtClean="0">
                <a:latin typeface="Arial" pitchFamily="34" charset="0"/>
                <a:cs typeface="Arial" pitchFamily="34" charset="0"/>
              </a:rPr>
              <a:t>puissants,quadriceps</a:t>
            </a:r>
            <a:r>
              <a:rPr lang="fr-FR" b="1" dirty="0" smtClean="0">
                <a:latin typeface="Arial" pitchFamily="34" charset="0"/>
                <a:cs typeface="Arial" pitchFamily="34" charset="0"/>
              </a:rPr>
              <a:t> fémoral surtout</a:t>
            </a:r>
          </a:p>
          <a:p>
            <a:r>
              <a:rPr lang="fr-FR" b="1" dirty="0" err="1" smtClean="0">
                <a:latin typeface="Arial" pitchFamily="34" charset="0"/>
                <a:cs typeface="Arial" pitchFamily="34" charset="0"/>
              </a:rPr>
              <a:t>mm.extenseurs</a:t>
            </a:r>
            <a:r>
              <a:rPr lang="fr-FR" b="1" dirty="0" smtClean="0">
                <a:latin typeface="Arial" pitchFamily="34" charset="0"/>
                <a:cs typeface="Arial" pitchFamily="34" charset="0"/>
              </a:rPr>
              <a:t> et fléchisseurs agissent en </a:t>
            </a:r>
            <a:r>
              <a:rPr lang="fr-FR" b="1" dirty="0" err="1" smtClean="0">
                <a:latin typeface="Arial" pitchFamily="34" charset="0"/>
                <a:cs typeface="Arial" pitchFamily="34" charset="0"/>
              </a:rPr>
              <a:t>cynergie</a:t>
            </a:r>
            <a:r>
              <a:rPr lang="fr-FR" b="1" dirty="0" smtClean="0">
                <a:latin typeface="Arial" pitchFamily="34" charset="0"/>
                <a:cs typeface="Arial" pitchFamily="34" charset="0"/>
              </a:rPr>
              <a:t> au vol et à l’</a:t>
            </a:r>
            <a:r>
              <a:rPr lang="fr-FR" b="1" dirty="0" err="1" smtClean="0">
                <a:latin typeface="Arial" pitchFamily="34" charset="0"/>
                <a:cs typeface="Arial" pitchFamily="34" charset="0"/>
              </a:rPr>
              <a:t>aterrissage</a:t>
            </a:r>
            <a:r>
              <a:rPr lang="fr-FR" b="1" dirty="0" smtClean="0">
                <a:latin typeface="Arial" pitchFamily="34" charset="0"/>
                <a:cs typeface="Arial" pitchFamily="34" charset="0"/>
              </a:rPr>
              <a:t> </a:t>
            </a:r>
          </a:p>
          <a:p>
            <a:r>
              <a:rPr lang="fr-FR" b="1" dirty="0" smtClean="0">
                <a:latin typeface="Arial" pitchFamily="34" charset="0"/>
                <a:cs typeface="Arial" pitchFamily="34" charset="0"/>
              </a:rPr>
              <a:t>Muscles jambiers très </a:t>
            </a:r>
            <a:r>
              <a:rPr lang="fr-FR" b="1" dirty="0" err="1" smtClean="0">
                <a:latin typeface="Arial" pitchFamily="34" charset="0"/>
                <a:cs typeface="Arial" pitchFamily="34" charset="0"/>
              </a:rPr>
              <a:t>puissants,constitués</a:t>
            </a:r>
            <a:r>
              <a:rPr lang="fr-FR" b="1" dirty="0" smtClean="0">
                <a:latin typeface="Arial" pitchFamily="34" charset="0"/>
                <a:cs typeface="Arial" pitchFamily="34" charset="0"/>
              </a:rPr>
              <a:t> par un volumineux système de </a:t>
            </a:r>
            <a:r>
              <a:rPr lang="fr-FR" b="1" dirty="0" err="1" smtClean="0">
                <a:solidFill>
                  <a:srgbClr val="C00000"/>
                </a:solidFill>
                <a:latin typeface="Arial" pitchFamily="34" charset="0"/>
                <a:cs typeface="Arial" pitchFamily="34" charset="0"/>
              </a:rPr>
              <a:t>gastrocnémiens</a:t>
            </a:r>
            <a:endParaRPr lang="fr-FR" b="1" dirty="0" smtClean="0">
              <a:solidFill>
                <a:srgbClr val="C00000"/>
              </a:solidFill>
              <a:latin typeface="Arial" pitchFamily="34" charset="0"/>
              <a:cs typeface="Arial" pitchFamily="34" charset="0"/>
            </a:endParaRPr>
          </a:p>
          <a:p>
            <a:r>
              <a:rPr lang="fr-FR" b="1" dirty="0" smtClean="0">
                <a:latin typeface="Arial" pitchFamily="34" charset="0"/>
                <a:cs typeface="Arial" pitchFamily="34" charset="0"/>
              </a:rPr>
              <a:t>Le trajet particulier des tendons des </a:t>
            </a:r>
            <a:r>
              <a:rPr lang="fr-FR" b="1" dirty="0" err="1" smtClean="0">
                <a:latin typeface="Arial" pitchFamily="34" charset="0"/>
                <a:cs typeface="Arial" pitchFamily="34" charset="0"/>
              </a:rPr>
              <a:t>mm.fléchisseurs</a:t>
            </a:r>
            <a:r>
              <a:rPr lang="fr-FR" b="1" dirty="0" smtClean="0">
                <a:latin typeface="Arial" pitchFamily="34" charset="0"/>
                <a:cs typeface="Arial" pitchFamily="34" charset="0"/>
              </a:rPr>
              <a:t> des doigts jouent un rôle dans la flexion passive des articulations des doigts: Cette disposition permet à l’oiseau de s’accrocher à un perchoir en position accroupie (pendant le </a:t>
            </a:r>
            <a:r>
              <a:rPr lang="fr-FR" b="1" dirty="0" err="1" smtClean="0">
                <a:latin typeface="Arial" pitchFamily="34" charset="0"/>
                <a:cs typeface="Arial" pitchFamily="34" charset="0"/>
              </a:rPr>
              <a:t>sommeil,par</a:t>
            </a:r>
            <a:r>
              <a:rPr lang="fr-FR" b="1" dirty="0" smtClean="0">
                <a:latin typeface="Arial" pitchFamily="34" charset="0"/>
                <a:cs typeface="Arial" pitchFamily="34" charset="0"/>
              </a:rPr>
              <a:t> exemple) sans perte d’énergie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3966"/>
          </a:xfrm>
        </p:spPr>
        <p:txBody>
          <a:bodyPr>
            <a:normAutofit fontScale="90000"/>
          </a:bodyPr>
          <a:lstStyle/>
          <a:p>
            <a:endParaRPr lang="fr-FR" dirty="0"/>
          </a:p>
        </p:txBody>
      </p:sp>
      <p:sp>
        <p:nvSpPr>
          <p:cNvPr id="3" name="Espace réservé du contenu 2"/>
          <p:cNvSpPr>
            <a:spLocks noGrp="1"/>
          </p:cNvSpPr>
          <p:nvPr>
            <p:ph idx="1"/>
          </p:nvPr>
        </p:nvSpPr>
        <p:spPr>
          <a:xfrm>
            <a:off x="457200" y="285728"/>
            <a:ext cx="8229600" cy="6572272"/>
          </a:xfrm>
        </p:spPr>
        <p:txBody>
          <a:bodyPr>
            <a:normAutofit fontScale="85000" lnSpcReduction="20000"/>
          </a:bodyPr>
          <a:lstStyle/>
          <a:p>
            <a:r>
              <a:rPr lang="fr-FR" b="1" dirty="0" smtClean="0">
                <a:latin typeface="Arial" pitchFamily="34" charset="0"/>
                <a:cs typeface="Arial" pitchFamily="34" charset="0"/>
              </a:rPr>
              <a:t>Mm. du thorax et de l’abdomen: rôle principal de permettre les mouvements respiratoires; ces changements de volume et ces mouvements entrainent un remplissage et une évacuation des sacs </a:t>
            </a:r>
            <a:r>
              <a:rPr lang="fr-FR" b="1" dirty="0" err="1" smtClean="0">
                <a:latin typeface="Arial" pitchFamily="34" charset="0"/>
                <a:cs typeface="Arial" pitchFamily="34" charset="0"/>
              </a:rPr>
              <a:t>aériens,surtout</a:t>
            </a:r>
            <a:r>
              <a:rPr lang="fr-FR" b="1" dirty="0" smtClean="0">
                <a:latin typeface="Arial" pitchFamily="34" charset="0"/>
                <a:cs typeface="Arial" pitchFamily="34" charset="0"/>
              </a:rPr>
              <a:t> ceux de l’abdomen, aboutissant à une ventilation pulmonaire à l’inspiration et à l’expiration</a:t>
            </a:r>
          </a:p>
          <a:p>
            <a:r>
              <a:rPr lang="fr-FR" b="1" dirty="0" smtClean="0">
                <a:latin typeface="Arial" pitchFamily="34" charset="0"/>
                <a:cs typeface="Arial" pitchFamily="34" charset="0"/>
              </a:rPr>
              <a:t>Mécanisme respiratoire lié à la conformation des poumons qui sont inextensibles et à </a:t>
            </a:r>
            <a:r>
              <a:rPr lang="fr-FR" b="1" dirty="0" smtClean="0">
                <a:solidFill>
                  <a:srgbClr val="C00000"/>
                </a:solidFill>
                <a:latin typeface="Arial" pitchFamily="34" charset="0"/>
                <a:cs typeface="Arial" pitchFamily="34" charset="0"/>
              </a:rPr>
              <a:t>l’absence de diaphragme </a:t>
            </a:r>
            <a:r>
              <a:rPr lang="fr-FR" b="1" dirty="0" smtClean="0">
                <a:latin typeface="Arial" pitchFamily="34" charset="0"/>
                <a:cs typeface="Arial" pitchFamily="34" charset="0"/>
              </a:rPr>
              <a:t>proprement dit</a:t>
            </a:r>
          </a:p>
          <a:p>
            <a:r>
              <a:rPr lang="fr-FR" b="1" dirty="0" smtClean="0">
                <a:latin typeface="Arial" pitchFamily="34" charset="0"/>
                <a:cs typeface="Arial" pitchFamily="34" charset="0"/>
              </a:rPr>
              <a:t>Mm. abdominaux minces , interviennent dans la défécation et la ponte</a:t>
            </a:r>
          </a:p>
          <a:p>
            <a:r>
              <a:rPr lang="fr-FR" b="1" dirty="0" smtClean="0">
                <a:latin typeface="Arial" pitchFamily="34" charset="0"/>
                <a:cs typeface="Arial" pitchFamily="34" charset="0"/>
              </a:rPr>
              <a:t>Mm. de la tête et du cou: représentés surtout par les </a:t>
            </a:r>
            <a:r>
              <a:rPr lang="fr-FR" b="1" dirty="0" err="1" smtClean="0">
                <a:latin typeface="Arial" pitchFamily="34" charset="0"/>
                <a:cs typeface="Arial" pitchFamily="34" charset="0"/>
              </a:rPr>
              <a:t>mm.moteurs</a:t>
            </a:r>
            <a:r>
              <a:rPr lang="fr-FR" b="1" dirty="0" smtClean="0">
                <a:latin typeface="Arial" pitchFamily="34" charset="0"/>
                <a:cs typeface="Arial" pitchFamily="34" charset="0"/>
              </a:rPr>
              <a:t> des valves du bec</a:t>
            </a:r>
          </a:p>
          <a:p>
            <a:r>
              <a:rPr lang="fr-FR" b="1" dirty="0" smtClean="0">
                <a:latin typeface="Arial" pitchFamily="34" charset="0"/>
                <a:cs typeface="Arial" pitchFamily="34" charset="0"/>
              </a:rPr>
              <a:t>Mm.de la langue réduits et </a:t>
            </a:r>
            <a:r>
              <a:rPr lang="fr-FR" b="1" dirty="0" err="1" smtClean="0">
                <a:latin typeface="Arial" pitchFamily="34" charset="0"/>
                <a:cs typeface="Arial" pitchFamily="34" charset="0"/>
              </a:rPr>
              <a:t>hyoidiens</a:t>
            </a:r>
            <a:r>
              <a:rPr lang="fr-FR" b="1" dirty="0" smtClean="0">
                <a:latin typeface="Arial" pitchFamily="34" charset="0"/>
                <a:cs typeface="Arial" pitchFamily="34" charset="0"/>
              </a:rPr>
              <a:t> très complexes car l’appareil </a:t>
            </a:r>
            <a:r>
              <a:rPr lang="fr-FR" b="1" dirty="0" err="1" smtClean="0">
                <a:latin typeface="Arial" pitchFamily="34" charset="0"/>
                <a:cs typeface="Arial" pitchFamily="34" charset="0"/>
              </a:rPr>
              <a:t>hyoidien</a:t>
            </a:r>
            <a:r>
              <a:rPr lang="fr-FR" b="1" dirty="0" smtClean="0">
                <a:latin typeface="Arial" pitchFamily="34" charset="0"/>
                <a:cs typeface="Arial" pitchFamily="34" charset="0"/>
              </a:rPr>
              <a:t> est développé et très mobile</a:t>
            </a:r>
          </a:p>
          <a:p>
            <a:r>
              <a:rPr lang="fr-FR" b="1" dirty="0" smtClean="0">
                <a:latin typeface="Arial" pitchFamily="34" charset="0"/>
                <a:cs typeface="Arial" pitchFamily="34" charset="0"/>
              </a:rPr>
              <a:t>Cou très mobile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C:\Users\HP\Desktop\dossier oiseaux\Muscles oiseaux.jpg"/>
          <p:cNvPicPr>
            <a:picLocks noGrp="1" noChangeAspect="1" noChangeArrowheads="1"/>
          </p:cNvPicPr>
          <p:nvPr>
            <p:ph idx="1"/>
          </p:nvPr>
        </p:nvPicPr>
        <p:blipFill>
          <a:blip r:embed="rId2"/>
          <a:srcRect/>
          <a:stretch>
            <a:fillRect/>
          </a:stretch>
        </p:blipFill>
        <p:spPr bwMode="auto">
          <a:xfrm>
            <a:off x="285720" y="214290"/>
            <a:ext cx="8429683" cy="64294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2500306"/>
            <a:ext cx="8229600" cy="3809054"/>
          </a:xfrm>
        </p:spPr>
        <p:txBody>
          <a:bodyPr>
            <a:normAutofit/>
          </a:bodyPr>
          <a:lstStyle/>
          <a:p>
            <a:pPr algn="ctr">
              <a:buNone/>
            </a:pPr>
            <a:r>
              <a:rPr lang="fr-FR" sz="6000" b="1" dirty="0" smtClean="0">
                <a:solidFill>
                  <a:srgbClr val="FF0000"/>
                </a:solidFill>
                <a:latin typeface="Arial" pitchFamily="34" charset="0"/>
                <a:cs typeface="Arial" pitchFamily="34" charset="0"/>
              </a:rPr>
              <a:t>SPLANCHNOLOGIE</a:t>
            </a:r>
            <a:endParaRPr lang="fr-FR" sz="6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C:\Users\HP\Desktop\dossier oiseaux\anatomie-de-poulet-19282232.jpg"/>
          <p:cNvPicPr>
            <a:picLocks noGrp="1" noChangeAspect="1" noChangeArrowheads="1"/>
          </p:cNvPicPr>
          <p:nvPr>
            <p:ph sz="half" idx="2"/>
          </p:nvPr>
        </p:nvPicPr>
        <p:blipFill>
          <a:blip r:embed="rId2"/>
          <a:srcRect/>
          <a:stretch>
            <a:fillRect/>
          </a:stretch>
        </p:blipFill>
        <p:spPr bwMode="auto">
          <a:xfrm>
            <a:off x="500034" y="0"/>
            <a:ext cx="8429684" cy="6858000"/>
          </a:xfrm>
          <a:prstGeom prst="rect">
            <a:avLst/>
          </a:prstGeom>
          <a:noFill/>
        </p:spPr>
      </p:pic>
      <p:sp>
        <p:nvSpPr>
          <p:cNvPr id="7" name="Espace réservé du contenu 6"/>
          <p:cNvSpPr>
            <a:spLocks noGrp="1"/>
          </p:cNvSpPr>
          <p:nvPr>
            <p:ph sz="half" idx="1"/>
          </p:nvPr>
        </p:nvSpPr>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u="sng" dirty="0" smtClean="0"/>
              <a:t>ESTOMAC</a:t>
            </a:r>
            <a:endParaRPr lang="fr-FR" u="sng" dirty="0"/>
          </a:p>
        </p:txBody>
      </p:sp>
      <p:sp>
        <p:nvSpPr>
          <p:cNvPr id="3" name="Espace réservé du contenu 2"/>
          <p:cNvSpPr>
            <a:spLocks noGrp="1"/>
          </p:cNvSpPr>
          <p:nvPr>
            <p:ph idx="1"/>
          </p:nvPr>
        </p:nvSpPr>
        <p:spPr/>
        <p:txBody>
          <a:bodyPr/>
          <a:lstStyle/>
          <a:p>
            <a:r>
              <a:rPr lang="fr-FR" sz="3600" b="1" dirty="0" smtClean="0">
                <a:latin typeface="Arial" pitchFamily="34" charset="0"/>
                <a:cs typeface="Arial" pitchFamily="34" charset="0"/>
              </a:rPr>
              <a:t>Carnivores et Piscivores: simple et </a:t>
            </a:r>
            <a:r>
              <a:rPr lang="fr-FR" sz="3600" b="1" dirty="0" err="1" smtClean="0">
                <a:latin typeface="Arial" pitchFamily="34" charset="0"/>
                <a:cs typeface="Arial" pitchFamily="34" charset="0"/>
              </a:rPr>
              <a:t>monoloculaire</a:t>
            </a:r>
            <a:endParaRPr lang="fr-FR" sz="3600" b="1" dirty="0" smtClean="0">
              <a:latin typeface="Arial" pitchFamily="34" charset="0"/>
              <a:cs typeface="Arial" pitchFamily="34" charset="0"/>
            </a:endParaRPr>
          </a:p>
          <a:p>
            <a:endParaRPr lang="fr-FR" sz="3600" b="1" dirty="0" smtClean="0">
              <a:latin typeface="Arial" pitchFamily="34" charset="0"/>
              <a:cs typeface="Arial" pitchFamily="34" charset="0"/>
            </a:endParaRPr>
          </a:p>
          <a:p>
            <a:r>
              <a:rPr lang="fr-FR" sz="3600" b="1" dirty="0" smtClean="0">
                <a:solidFill>
                  <a:srgbClr val="FF0000"/>
                </a:solidFill>
                <a:latin typeface="Arial" pitchFamily="34" charset="0"/>
                <a:cs typeface="Arial" pitchFamily="34" charset="0"/>
              </a:rPr>
              <a:t>Granivores</a:t>
            </a:r>
            <a:r>
              <a:rPr lang="fr-FR" sz="3600" b="1" dirty="0" smtClean="0">
                <a:latin typeface="Arial" pitchFamily="34" charset="0"/>
                <a:cs typeface="Arial" pitchFamily="34" charset="0"/>
              </a:rPr>
              <a:t>: complexe et </a:t>
            </a:r>
            <a:r>
              <a:rPr lang="fr-FR" sz="3600" b="1" dirty="0" err="1" smtClean="0">
                <a:latin typeface="Arial" pitchFamily="34" charset="0"/>
                <a:cs typeface="Arial" pitchFamily="34" charset="0"/>
              </a:rPr>
              <a:t>pluriloculaire,possède</a:t>
            </a:r>
            <a:r>
              <a:rPr lang="fr-FR" sz="3600" b="1" dirty="0" smtClean="0">
                <a:latin typeface="Arial" pitchFamily="34" charset="0"/>
                <a:cs typeface="Arial" pitchFamily="34" charset="0"/>
              </a:rPr>
              <a:t> </a:t>
            </a:r>
            <a:r>
              <a:rPr lang="fr-FR" sz="3600" b="1" dirty="0" smtClean="0">
                <a:solidFill>
                  <a:srgbClr val="FF0000"/>
                </a:solidFill>
                <a:latin typeface="Arial" pitchFamily="34" charset="0"/>
                <a:cs typeface="Arial" pitchFamily="34" charset="0"/>
              </a:rPr>
              <a:t>2 compartiments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pPr algn="ctr"/>
            <a:r>
              <a:rPr lang="fr-FR" b="1" u="sng" dirty="0" smtClean="0">
                <a:latin typeface="Arial" pitchFamily="34" charset="0"/>
                <a:cs typeface="Arial" pitchFamily="34" charset="0"/>
              </a:rPr>
              <a:t>Squelette</a:t>
            </a:r>
            <a:endParaRPr lang="fr-FR" b="1" u="sng" dirty="0">
              <a:latin typeface="Arial" pitchFamily="34" charset="0"/>
              <a:cs typeface="Arial" pitchFamily="34" charset="0"/>
            </a:endParaRPr>
          </a:p>
        </p:txBody>
      </p:sp>
      <p:sp>
        <p:nvSpPr>
          <p:cNvPr id="3" name="Espace réservé du contenu 2"/>
          <p:cNvSpPr>
            <a:spLocks noGrp="1"/>
          </p:cNvSpPr>
          <p:nvPr>
            <p:ph idx="1"/>
          </p:nvPr>
        </p:nvSpPr>
        <p:spPr>
          <a:xfrm>
            <a:off x="285720" y="571480"/>
            <a:ext cx="8643998" cy="6286520"/>
          </a:xfrm>
        </p:spPr>
        <p:txBody>
          <a:bodyPr>
            <a:normAutofit/>
          </a:bodyPr>
          <a:lstStyle/>
          <a:p>
            <a:pPr>
              <a:buNone/>
            </a:pPr>
            <a:r>
              <a:rPr lang="fr-FR" sz="3200" dirty="0" smtClean="0">
                <a:solidFill>
                  <a:srgbClr val="FFFF00"/>
                </a:solidFill>
                <a:latin typeface="Arial" pitchFamily="34" charset="0"/>
                <a:cs typeface="Arial" pitchFamily="34" charset="0"/>
              </a:rPr>
              <a:t>    </a:t>
            </a:r>
          </a:p>
          <a:p>
            <a:pPr>
              <a:buNone/>
            </a:pPr>
            <a:r>
              <a:rPr lang="fr-FR" sz="3200" dirty="0" smtClean="0">
                <a:latin typeface="Arial" pitchFamily="34" charset="0"/>
                <a:cs typeface="Arial" pitchFamily="34" charset="0"/>
              </a:rPr>
              <a:t>   - Tête petite, conique, prolongée par </a:t>
            </a:r>
            <a:r>
              <a:rPr lang="fr-FR" sz="3200" dirty="0" smtClean="0">
                <a:solidFill>
                  <a:srgbClr val="C00000"/>
                </a:solidFill>
                <a:latin typeface="Arial" pitchFamily="34" charset="0"/>
                <a:cs typeface="Arial" pitchFamily="34" charset="0"/>
              </a:rPr>
              <a:t>un bec</a:t>
            </a:r>
          </a:p>
          <a:p>
            <a:r>
              <a:rPr lang="fr-FR" sz="3200" dirty="0" smtClean="0">
                <a:latin typeface="Arial" pitchFamily="34" charset="0"/>
                <a:cs typeface="Arial" pitchFamily="34" charset="0"/>
              </a:rPr>
              <a:t>-Os du crâne soudés, os de la face mobiles</a:t>
            </a:r>
          </a:p>
          <a:p>
            <a:r>
              <a:rPr lang="fr-FR" sz="3200" dirty="0" smtClean="0">
                <a:latin typeface="Arial" pitchFamily="34" charset="0"/>
                <a:cs typeface="Arial" pitchFamily="34" charset="0"/>
              </a:rPr>
              <a:t>-</a:t>
            </a:r>
            <a:r>
              <a:rPr lang="fr-FR" sz="3200" dirty="0" smtClean="0">
                <a:solidFill>
                  <a:srgbClr val="C00000"/>
                </a:solidFill>
                <a:latin typeface="Arial" pitchFamily="34" charset="0"/>
                <a:cs typeface="Arial" pitchFamily="34" charset="0"/>
              </a:rPr>
              <a:t>Os occipital </a:t>
            </a:r>
            <a:r>
              <a:rPr lang="fr-FR" sz="3200" dirty="0" smtClean="0">
                <a:latin typeface="Arial" pitchFamily="34" charset="0"/>
                <a:cs typeface="Arial" pitchFamily="34" charset="0"/>
              </a:rPr>
              <a:t>avec un </a:t>
            </a:r>
            <a:r>
              <a:rPr lang="fr-FR" sz="3200" dirty="0" smtClean="0">
                <a:solidFill>
                  <a:srgbClr val="C00000"/>
                </a:solidFill>
                <a:latin typeface="Arial" pitchFamily="34" charset="0"/>
                <a:cs typeface="Arial" pitchFamily="34" charset="0"/>
              </a:rPr>
              <a:t>seul condyle, </a:t>
            </a:r>
            <a:r>
              <a:rPr lang="fr-FR" sz="3200" dirty="0" smtClean="0">
                <a:latin typeface="Arial" pitchFamily="34" charset="0"/>
                <a:cs typeface="Arial" pitchFamily="34" charset="0"/>
              </a:rPr>
              <a:t>os pariétal, frontal, sphénoïde, ethmoïde, </a:t>
            </a:r>
            <a:r>
              <a:rPr lang="fr-FR" sz="3200" dirty="0" err="1" smtClean="0">
                <a:latin typeface="Arial" pitchFamily="34" charset="0"/>
                <a:cs typeface="Arial" pitchFamily="34" charset="0"/>
              </a:rPr>
              <a:t>temporal,</a:t>
            </a:r>
            <a:r>
              <a:rPr lang="fr-FR" sz="3200" dirty="0" err="1" smtClean="0">
                <a:solidFill>
                  <a:srgbClr val="C00000"/>
                </a:solidFill>
                <a:latin typeface="Arial" pitchFamily="34" charset="0"/>
                <a:cs typeface="Arial" pitchFamily="34" charset="0"/>
              </a:rPr>
              <a:t>carré</a:t>
            </a:r>
            <a:endParaRPr lang="fr-FR" sz="3200" dirty="0" smtClean="0">
              <a:solidFill>
                <a:srgbClr val="C00000"/>
              </a:solidFill>
              <a:latin typeface="Arial" pitchFamily="34" charset="0"/>
              <a:cs typeface="Arial" pitchFamily="34" charset="0"/>
            </a:endParaRPr>
          </a:p>
          <a:p>
            <a:r>
              <a:rPr lang="fr-FR" sz="3200" dirty="0" smtClean="0">
                <a:latin typeface="Arial" pitchFamily="34" charset="0"/>
                <a:cs typeface="Arial" pitchFamily="34" charset="0"/>
              </a:rPr>
              <a:t>-Os de la </a:t>
            </a:r>
            <a:r>
              <a:rPr lang="fr-FR" sz="3200" dirty="0" err="1" smtClean="0">
                <a:latin typeface="Arial" pitchFamily="34" charset="0"/>
                <a:cs typeface="Arial" pitchFamily="34" charset="0"/>
              </a:rPr>
              <a:t>face:maxillaire</a:t>
            </a:r>
            <a:r>
              <a:rPr lang="fr-FR" sz="3200" dirty="0" smtClean="0">
                <a:latin typeface="Arial" pitchFamily="34" charset="0"/>
                <a:cs typeface="Arial" pitchFamily="34" charset="0"/>
              </a:rPr>
              <a:t>,intermaxillaire </a:t>
            </a:r>
            <a:r>
              <a:rPr lang="fr-FR" sz="3200" dirty="0" err="1" smtClean="0">
                <a:latin typeface="Arial" pitchFamily="34" charset="0"/>
                <a:cs typeface="Arial" pitchFamily="34" charset="0"/>
              </a:rPr>
              <a:t>fort,nasal</a:t>
            </a:r>
            <a:r>
              <a:rPr lang="fr-FR" sz="3200" dirty="0" smtClean="0">
                <a:latin typeface="Arial" pitchFamily="34" charset="0"/>
                <a:cs typeface="Arial" pitchFamily="34" charset="0"/>
              </a:rPr>
              <a:t>,</a:t>
            </a:r>
            <a:r>
              <a:rPr lang="fr-FR" sz="3200" dirty="0" err="1" smtClean="0">
                <a:latin typeface="Arial" pitchFamily="34" charset="0"/>
                <a:cs typeface="Arial" pitchFamily="34" charset="0"/>
              </a:rPr>
              <a:t>palatin,lacrymal</a:t>
            </a:r>
            <a:r>
              <a:rPr lang="fr-FR" sz="3200" dirty="0" smtClean="0">
                <a:latin typeface="Arial" pitchFamily="34" charset="0"/>
                <a:cs typeface="Arial" pitchFamily="34" charset="0"/>
              </a:rPr>
              <a:t>,zygomatique,</a:t>
            </a:r>
          </a:p>
          <a:p>
            <a:pPr>
              <a:buNone/>
            </a:pPr>
            <a:r>
              <a:rPr lang="fr-FR" sz="3200" dirty="0" smtClean="0">
                <a:latin typeface="Arial" pitchFamily="34" charset="0"/>
                <a:cs typeface="Arial" pitchFamily="34" charset="0"/>
              </a:rPr>
              <a:t>    </a:t>
            </a:r>
            <a:r>
              <a:rPr lang="fr-FR" dirty="0" err="1" smtClean="0">
                <a:latin typeface="Arial" pitchFamily="34" charset="0"/>
                <a:cs typeface="Arial" pitchFamily="34" charset="0"/>
              </a:rPr>
              <a:t>vomer,ptérygoïde</a:t>
            </a:r>
            <a:r>
              <a:rPr lang="fr-FR" dirty="0" smtClean="0">
                <a:latin typeface="Arial" pitchFamily="34" charset="0"/>
                <a:cs typeface="Arial" pitchFamily="34" charset="0"/>
              </a:rPr>
              <a:t>,</a:t>
            </a:r>
            <a:r>
              <a:rPr lang="fr-FR" sz="3200" dirty="0" smtClean="0">
                <a:solidFill>
                  <a:srgbClr val="C00000"/>
                </a:solidFill>
                <a:latin typeface="Arial" pitchFamily="34" charset="0"/>
                <a:cs typeface="Arial" pitchFamily="34" charset="0"/>
              </a:rPr>
              <a:t>mandibule avec fusion de plusieurs </a:t>
            </a:r>
            <a:r>
              <a:rPr lang="fr-FR" sz="3200" dirty="0" err="1" smtClean="0">
                <a:solidFill>
                  <a:srgbClr val="C00000"/>
                </a:solidFill>
                <a:latin typeface="Arial" pitchFamily="34" charset="0"/>
                <a:cs typeface="Arial" pitchFamily="34" charset="0"/>
              </a:rPr>
              <a:t>os</a:t>
            </a:r>
            <a:r>
              <a:rPr lang="fr-FR" sz="3200" dirty="0" err="1" smtClean="0">
                <a:latin typeface="Arial" pitchFamily="34" charset="0"/>
                <a:cs typeface="Arial" pitchFamily="34" charset="0"/>
              </a:rPr>
              <a:t>,appareil</a:t>
            </a:r>
            <a:r>
              <a:rPr lang="fr-FR" sz="3200" dirty="0" smtClean="0">
                <a:latin typeface="Arial" pitchFamily="34" charset="0"/>
                <a:cs typeface="Arial" pitchFamily="34" charset="0"/>
              </a:rPr>
              <a:t> </a:t>
            </a:r>
            <a:r>
              <a:rPr lang="fr-FR" dirty="0" err="1" smtClean="0">
                <a:latin typeface="Arial" pitchFamily="34" charset="0"/>
                <a:cs typeface="Arial" pitchFamily="34" charset="0"/>
              </a:rPr>
              <a:t>hyoïdien,cavités</a:t>
            </a:r>
            <a:r>
              <a:rPr lang="fr-FR" dirty="0" smtClean="0">
                <a:latin typeface="Arial" pitchFamily="34" charset="0"/>
                <a:cs typeface="Arial" pitchFamily="34" charset="0"/>
              </a:rPr>
              <a:t> </a:t>
            </a:r>
            <a:r>
              <a:rPr lang="fr-FR" sz="3200" dirty="0" smtClean="0">
                <a:latin typeface="Arial" pitchFamily="34" charset="0"/>
                <a:cs typeface="Arial" pitchFamily="34" charset="0"/>
              </a:rPr>
              <a:t>nasales avec 3 cornets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0"/>
            <a:ext cx="3465513" cy="1428736"/>
          </a:xfrm>
        </p:spPr>
        <p:txBody>
          <a:bodyPr>
            <a:normAutofit/>
          </a:bodyPr>
          <a:lstStyle/>
          <a:p>
            <a:pPr algn="ctr"/>
            <a:r>
              <a:rPr lang="fr-FR" sz="3600" b="1" u="sng" dirty="0" smtClean="0">
                <a:latin typeface="Arial" pitchFamily="34" charset="0"/>
                <a:cs typeface="Arial" pitchFamily="34" charset="0"/>
              </a:rPr>
              <a:t>Estomac glandulaire</a:t>
            </a:r>
            <a:endParaRPr lang="fr-FR" sz="3600" u="sng" dirty="0"/>
          </a:p>
        </p:txBody>
      </p:sp>
      <p:sp>
        <p:nvSpPr>
          <p:cNvPr id="7" name="Espace réservé du texte 6"/>
          <p:cNvSpPr>
            <a:spLocks noGrp="1"/>
          </p:cNvSpPr>
          <p:nvPr>
            <p:ph type="body" idx="2"/>
          </p:nvPr>
        </p:nvSpPr>
        <p:spPr/>
        <p:txBody>
          <a:bodyPr>
            <a:normAutofit lnSpcReduction="10000"/>
          </a:bodyPr>
          <a:lstStyle/>
          <a:p>
            <a:r>
              <a:rPr lang="fr-FR" sz="3200" b="1" dirty="0" smtClean="0">
                <a:latin typeface="Arial" pitchFamily="34" charset="0"/>
                <a:cs typeface="Arial" pitchFamily="34" charset="0"/>
              </a:rPr>
              <a:t>ou </a:t>
            </a:r>
            <a:r>
              <a:rPr lang="fr-FR" sz="3200" b="1" dirty="0" err="1" smtClean="0">
                <a:solidFill>
                  <a:srgbClr val="FF0000"/>
                </a:solidFill>
                <a:latin typeface="Arial" pitchFamily="34" charset="0"/>
                <a:cs typeface="Arial" pitchFamily="34" charset="0"/>
              </a:rPr>
              <a:t>proventricule</a:t>
            </a:r>
            <a:r>
              <a:rPr lang="fr-FR" sz="3200" b="1" dirty="0" smtClean="0">
                <a:solidFill>
                  <a:srgbClr val="FF0000"/>
                </a:solidFill>
                <a:latin typeface="Arial" pitchFamily="34" charset="0"/>
                <a:cs typeface="Arial" pitchFamily="34" charset="0"/>
              </a:rPr>
              <a:t> ou ventricule succenturié</a:t>
            </a:r>
            <a:r>
              <a:rPr lang="fr-FR" sz="3200" b="1" dirty="0" smtClean="0">
                <a:latin typeface="Arial" pitchFamily="34" charset="0"/>
                <a:cs typeface="Arial" pitchFamily="34" charset="0"/>
              </a:rPr>
              <a:t>, simple renflement fusiforme où les aliments ne séjournent pas</a:t>
            </a:r>
            <a:endParaRPr lang="fr-FR" sz="3200" dirty="0"/>
          </a:p>
        </p:txBody>
      </p:sp>
      <p:pic>
        <p:nvPicPr>
          <p:cNvPr id="3074" name="Picture 2" descr="C:\Users\HP\Desktop\dossier oiseaux\Digestif oiseau.jpg"/>
          <p:cNvPicPr>
            <a:picLocks noGrp="1" noChangeAspect="1" noChangeArrowheads="1"/>
          </p:cNvPicPr>
          <p:nvPr>
            <p:ph sz="half" idx="1"/>
          </p:nvPr>
        </p:nvPicPr>
        <p:blipFill>
          <a:blip r:embed="rId2"/>
          <a:srcRect/>
          <a:stretch>
            <a:fillRect/>
          </a:stretch>
        </p:blipFill>
        <p:spPr bwMode="auto">
          <a:xfrm>
            <a:off x="3286116" y="428604"/>
            <a:ext cx="5715039" cy="57150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3050"/>
            <a:ext cx="3008313" cy="798496"/>
          </a:xfrm>
        </p:spPr>
        <p:txBody>
          <a:bodyPr>
            <a:normAutofit fontScale="90000"/>
          </a:bodyPr>
          <a:lstStyle/>
          <a:p>
            <a:pPr algn="ctr"/>
            <a:r>
              <a:rPr lang="fr-FR" sz="2400" b="1" u="sng" dirty="0" smtClean="0">
                <a:latin typeface="Arial" pitchFamily="34" charset="0"/>
                <a:cs typeface="Arial" pitchFamily="34" charset="0"/>
              </a:rPr>
              <a:t>ESTOMAC MUSCULAIRE</a:t>
            </a:r>
            <a:endParaRPr lang="fr-FR" u="sng" dirty="0"/>
          </a:p>
        </p:txBody>
      </p:sp>
      <p:sp>
        <p:nvSpPr>
          <p:cNvPr id="7" name="Espace réservé du texte 6"/>
          <p:cNvSpPr>
            <a:spLocks noGrp="1"/>
          </p:cNvSpPr>
          <p:nvPr>
            <p:ph type="body" idx="2"/>
          </p:nvPr>
        </p:nvSpPr>
        <p:spPr>
          <a:xfrm>
            <a:off x="142844" y="1142984"/>
            <a:ext cx="3500462" cy="5715016"/>
          </a:xfrm>
        </p:spPr>
        <p:txBody>
          <a:bodyPr>
            <a:noAutofit/>
          </a:bodyPr>
          <a:lstStyle/>
          <a:p>
            <a:pPr>
              <a:buFontTx/>
              <a:buChar char="-"/>
            </a:pPr>
            <a:endParaRPr lang="fr-FR" sz="2000" b="1" dirty="0" smtClean="0">
              <a:solidFill>
                <a:srgbClr val="FFFF00"/>
              </a:solidFill>
              <a:latin typeface="Arial" pitchFamily="34" charset="0"/>
              <a:cs typeface="Arial" pitchFamily="34" charset="0"/>
            </a:endParaRPr>
          </a:p>
          <a:p>
            <a:pPr>
              <a:buFontTx/>
              <a:buChar char="-"/>
            </a:pPr>
            <a:r>
              <a:rPr lang="fr-FR" sz="2200" b="1" dirty="0" smtClean="0">
                <a:latin typeface="Arial" pitchFamily="34" charset="0"/>
                <a:cs typeface="Arial" pitchFamily="34" charset="0"/>
              </a:rPr>
              <a:t>Ou </a:t>
            </a:r>
            <a:r>
              <a:rPr lang="fr-FR" sz="2200" b="1" dirty="0" smtClean="0">
                <a:solidFill>
                  <a:srgbClr val="FF0000"/>
                </a:solidFill>
                <a:latin typeface="Arial" pitchFamily="34" charset="0"/>
                <a:cs typeface="Arial" pitchFamily="34" charset="0"/>
              </a:rPr>
              <a:t>gésier</a:t>
            </a:r>
            <a:r>
              <a:rPr lang="fr-FR" sz="2200" b="1" dirty="0" smtClean="0">
                <a:latin typeface="Arial" pitchFamily="34" charset="0"/>
                <a:cs typeface="Arial" pitchFamily="34" charset="0"/>
              </a:rPr>
              <a:t> :représente l’estomac mécanique, puissant chez les </a:t>
            </a:r>
            <a:r>
              <a:rPr lang="fr-FR" sz="2200" b="1" dirty="0" err="1" smtClean="0">
                <a:latin typeface="Arial" pitchFamily="34" charset="0"/>
                <a:cs typeface="Arial" pitchFamily="34" charset="0"/>
              </a:rPr>
              <a:t>granivores,formé</a:t>
            </a:r>
            <a:r>
              <a:rPr lang="fr-FR" sz="2200" b="1" dirty="0" smtClean="0">
                <a:latin typeface="Arial" pitchFamily="34" charset="0"/>
                <a:cs typeface="Arial" pitchFamily="34" charset="0"/>
              </a:rPr>
              <a:t> de 2 muscles principaux et 2 muscles intermédiaires.</a:t>
            </a:r>
          </a:p>
          <a:p>
            <a:pPr>
              <a:buFontTx/>
              <a:buChar char="-"/>
            </a:pPr>
            <a:r>
              <a:rPr lang="fr-FR" sz="2200" b="1" dirty="0" smtClean="0">
                <a:solidFill>
                  <a:srgbClr val="FF0000"/>
                </a:solidFill>
                <a:latin typeface="Arial" pitchFamily="34" charset="0"/>
                <a:cs typeface="Arial" pitchFamily="34" charset="0"/>
              </a:rPr>
              <a:t>Sa cavité interne </a:t>
            </a:r>
            <a:r>
              <a:rPr lang="fr-FR" sz="2200" b="1" dirty="0" smtClean="0">
                <a:latin typeface="Arial" pitchFamily="34" charset="0"/>
                <a:cs typeface="Arial" pitchFamily="34" charset="0"/>
              </a:rPr>
              <a:t>est tapissée d’une muqueuse cornée plissée et contient toujours des petits </a:t>
            </a:r>
            <a:r>
              <a:rPr lang="fr-FR" sz="2200" b="1" dirty="0" smtClean="0">
                <a:solidFill>
                  <a:srgbClr val="FF0000"/>
                </a:solidFill>
                <a:latin typeface="Arial" pitchFamily="34" charset="0"/>
                <a:cs typeface="Arial" pitchFamily="34" charset="0"/>
              </a:rPr>
              <a:t>cailloux siliceux(véritables dents broyeuses)</a:t>
            </a:r>
            <a:endParaRPr lang="fr-FR" sz="2200" dirty="0">
              <a:solidFill>
                <a:srgbClr val="FF0000"/>
              </a:solidFill>
            </a:endParaRPr>
          </a:p>
        </p:txBody>
      </p:sp>
      <p:pic>
        <p:nvPicPr>
          <p:cNvPr id="16386" name="Picture 2" descr="C:\Users\HP\Desktop\dossier oiseaux\20181201_104727.jpg"/>
          <p:cNvPicPr>
            <a:picLocks noGrp="1" noChangeAspect="1" noChangeArrowheads="1"/>
          </p:cNvPicPr>
          <p:nvPr>
            <p:ph sz="half" idx="1"/>
          </p:nvPr>
        </p:nvPicPr>
        <p:blipFill>
          <a:blip r:embed="rId2" cstate="print"/>
          <a:srcRect/>
          <a:stretch>
            <a:fillRect/>
          </a:stretch>
        </p:blipFill>
        <p:spPr bwMode="auto">
          <a:xfrm>
            <a:off x="3714744" y="214290"/>
            <a:ext cx="5286379" cy="6370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6386"/>
                                        </p:tgtEl>
                                        <p:attrNameLst>
                                          <p:attrName>style.visibility</p:attrName>
                                        </p:attrNameLst>
                                      </p:cBhvr>
                                      <p:to>
                                        <p:strVal val="visible"/>
                                      </p:to>
                                    </p:set>
                                    <p:anim calcmode="lin" valueType="num">
                                      <p:cBhvr>
                                        <p:cTn id="26" dur="500" fill="hold"/>
                                        <p:tgtEl>
                                          <p:spTgt spid="16386"/>
                                        </p:tgtEl>
                                        <p:attrNameLst>
                                          <p:attrName>ppt_w</p:attrName>
                                        </p:attrNameLst>
                                      </p:cBhvr>
                                      <p:tavLst>
                                        <p:tav tm="0">
                                          <p:val>
                                            <p:fltVal val="0"/>
                                          </p:val>
                                        </p:tav>
                                        <p:tav tm="100000">
                                          <p:val>
                                            <p:strVal val="#ppt_w"/>
                                          </p:val>
                                        </p:tav>
                                      </p:tavLst>
                                    </p:anim>
                                    <p:anim calcmode="lin" valueType="num">
                                      <p:cBhvr>
                                        <p:cTn id="27" dur="500" fill="hold"/>
                                        <p:tgtEl>
                                          <p:spTgt spid="16386"/>
                                        </p:tgtEl>
                                        <p:attrNameLst>
                                          <p:attrName>ppt_h</p:attrName>
                                        </p:attrNameLst>
                                      </p:cBhvr>
                                      <p:tavLst>
                                        <p:tav tm="0">
                                          <p:val>
                                            <p:fltVal val="0"/>
                                          </p:val>
                                        </p:tav>
                                        <p:tav tm="100000">
                                          <p:val>
                                            <p:strVal val="#ppt_h"/>
                                          </p:val>
                                        </p:tav>
                                      </p:tavLst>
                                    </p:anim>
                                    <p:animEffect transition="in" filter="fade">
                                      <p:cBhvr>
                                        <p:cTn id="2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85794"/>
          </a:xfrm>
        </p:spPr>
        <p:txBody>
          <a:bodyPr>
            <a:normAutofit/>
          </a:bodyPr>
          <a:lstStyle/>
          <a:p>
            <a:r>
              <a:rPr lang="fr-FR" sz="3200" u="sng" dirty="0" smtClean="0">
                <a:latin typeface="Arial" pitchFamily="34" charset="0"/>
                <a:cs typeface="Arial" pitchFamily="34" charset="0"/>
              </a:rPr>
              <a:t>INTESTIN</a:t>
            </a:r>
            <a:endParaRPr lang="fr-FR" sz="3200" u="sng" dirty="0">
              <a:latin typeface="Arial" pitchFamily="34" charset="0"/>
              <a:cs typeface="Arial" pitchFamily="34" charset="0"/>
            </a:endParaRPr>
          </a:p>
        </p:txBody>
      </p:sp>
      <p:sp>
        <p:nvSpPr>
          <p:cNvPr id="6" name="Espace réservé du contenu 5"/>
          <p:cNvSpPr>
            <a:spLocks noGrp="1"/>
          </p:cNvSpPr>
          <p:nvPr>
            <p:ph idx="1"/>
          </p:nvPr>
        </p:nvSpPr>
        <p:spPr>
          <a:xfrm>
            <a:off x="457200" y="1000108"/>
            <a:ext cx="8229600" cy="5309252"/>
          </a:xfrm>
        </p:spPr>
        <p:txBody>
          <a:bodyPr>
            <a:normAutofit fontScale="77500" lnSpcReduction="20000"/>
          </a:bodyPr>
          <a:lstStyle/>
          <a:p>
            <a:r>
              <a:rPr lang="fr-FR" b="1" dirty="0" smtClean="0">
                <a:latin typeface="Arial" pitchFamily="34" charset="0"/>
                <a:cs typeface="Arial" pitchFamily="34" charset="0"/>
              </a:rPr>
              <a:t>Développement </a:t>
            </a:r>
            <a:r>
              <a:rPr lang="fr-FR" b="1" dirty="0" smtClean="0">
                <a:latin typeface="Arial" pitchFamily="34" charset="0"/>
                <a:cs typeface="Arial" pitchFamily="34" charset="0"/>
              </a:rPr>
              <a:t>en rapport avec le régime alimentaire: court chez les oiseaux carnivores, plus long chez les autres</a:t>
            </a:r>
          </a:p>
          <a:p>
            <a:r>
              <a:rPr lang="fr-FR" b="1" dirty="0" smtClean="0">
                <a:latin typeface="Arial" pitchFamily="34" charset="0"/>
                <a:cs typeface="Arial" pitchFamily="34" charset="0"/>
              </a:rPr>
              <a:t>Poule</a:t>
            </a:r>
            <a:r>
              <a:rPr lang="fr-FR" b="1" dirty="0" smtClean="0">
                <a:latin typeface="Arial" pitchFamily="34" charset="0"/>
                <a:cs typeface="Arial" pitchFamily="34" charset="0"/>
              </a:rPr>
              <a:t>: longueur totale 165 à 230 cm, soit 5 à 6 fois la longueur du corps</a:t>
            </a:r>
          </a:p>
          <a:p>
            <a:r>
              <a:rPr lang="fr-FR" b="1" dirty="0" smtClean="0">
                <a:latin typeface="Arial" pitchFamily="34" charset="0"/>
                <a:cs typeface="Arial" pitchFamily="34" charset="0"/>
              </a:rPr>
              <a:t>Duodénum</a:t>
            </a:r>
            <a:r>
              <a:rPr lang="fr-FR" b="1" dirty="0" smtClean="0">
                <a:latin typeface="Arial" pitchFamily="34" charset="0"/>
                <a:cs typeface="Arial" pitchFamily="34" charset="0"/>
              </a:rPr>
              <a:t>: forme </a:t>
            </a:r>
            <a:r>
              <a:rPr lang="fr-FR" b="1" dirty="0" smtClean="0">
                <a:solidFill>
                  <a:srgbClr val="FF0000"/>
                </a:solidFill>
                <a:latin typeface="Arial" pitchFamily="34" charset="0"/>
                <a:cs typeface="Arial" pitchFamily="34" charset="0"/>
              </a:rPr>
              <a:t>une grande boucle en 8 </a:t>
            </a:r>
            <a:r>
              <a:rPr lang="fr-FR" b="1" dirty="0" smtClean="0">
                <a:latin typeface="Arial" pitchFamily="34" charset="0"/>
                <a:cs typeface="Arial" pitchFamily="34" charset="0"/>
              </a:rPr>
              <a:t>avec une branche descendante ventrale gauche et une ascendante dorsale droite</a:t>
            </a:r>
          </a:p>
          <a:p>
            <a:r>
              <a:rPr lang="fr-FR" b="1" dirty="0" smtClean="0">
                <a:latin typeface="Arial" pitchFamily="34" charset="0"/>
                <a:cs typeface="Arial" pitchFamily="34" charset="0"/>
              </a:rPr>
              <a:t>Loge </a:t>
            </a:r>
            <a:r>
              <a:rPr lang="fr-FR" b="1" dirty="0" smtClean="0">
                <a:latin typeface="Arial" pitchFamily="34" charset="0"/>
                <a:cs typeface="Arial" pitchFamily="34" charset="0"/>
              </a:rPr>
              <a:t>le pancréas et souvent placé dans une couche de graisse abondante</a:t>
            </a:r>
          </a:p>
          <a:p>
            <a:r>
              <a:rPr lang="fr-FR" b="1" dirty="0" err="1" smtClean="0">
                <a:latin typeface="Arial" pitchFamily="34" charset="0"/>
                <a:cs typeface="Arial" pitchFamily="34" charset="0"/>
              </a:rPr>
              <a:t>Jéjunum:divisé</a:t>
            </a:r>
            <a:r>
              <a:rPr lang="fr-FR" b="1" dirty="0" smtClean="0">
                <a:latin typeface="Arial" pitchFamily="34" charset="0"/>
                <a:cs typeface="Arial" pitchFamily="34" charset="0"/>
              </a:rPr>
              <a:t> </a:t>
            </a:r>
            <a:r>
              <a:rPr lang="fr-FR" b="1" dirty="0" smtClean="0">
                <a:latin typeface="Arial" pitchFamily="34" charset="0"/>
                <a:cs typeface="Arial" pitchFamily="34" charset="0"/>
              </a:rPr>
              <a:t>en </a:t>
            </a:r>
            <a:r>
              <a:rPr lang="fr-FR" b="1" dirty="0" smtClean="0">
                <a:solidFill>
                  <a:srgbClr val="FF0000"/>
                </a:solidFill>
                <a:latin typeface="Arial" pitchFamily="34" charset="0"/>
                <a:cs typeface="Arial" pitchFamily="34" charset="0"/>
              </a:rPr>
              <a:t>2</a:t>
            </a:r>
            <a:r>
              <a:rPr lang="fr-FR" b="1" dirty="0" smtClean="0">
                <a:latin typeface="Arial" pitchFamily="34" charset="0"/>
                <a:cs typeface="Arial" pitchFamily="34" charset="0"/>
              </a:rPr>
              <a:t> </a:t>
            </a:r>
            <a:r>
              <a:rPr lang="fr-FR" b="1" dirty="0" err="1" smtClean="0">
                <a:solidFill>
                  <a:srgbClr val="FF0000"/>
                </a:solidFill>
                <a:latin typeface="Arial" pitchFamily="34" charset="0"/>
                <a:cs typeface="Arial" pitchFamily="34" charset="0"/>
              </a:rPr>
              <a:t>parties,une</a:t>
            </a:r>
            <a:r>
              <a:rPr lang="fr-FR" b="1" dirty="0" smtClean="0">
                <a:solidFill>
                  <a:srgbClr val="FF0000"/>
                </a:solidFill>
                <a:latin typeface="Arial" pitchFamily="34" charset="0"/>
                <a:cs typeface="Arial" pitchFamily="34" charset="0"/>
              </a:rPr>
              <a:t> proximale (tractus de Meckel) </a:t>
            </a:r>
            <a:r>
              <a:rPr lang="fr-FR" b="1" dirty="0" smtClean="0">
                <a:latin typeface="Arial" pitchFamily="34" charset="0"/>
                <a:cs typeface="Arial" pitchFamily="34" charset="0"/>
              </a:rPr>
              <a:t>,la plus importante et </a:t>
            </a:r>
            <a:r>
              <a:rPr lang="fr-FR" b="1" dirty="0" smtClean="0">
                <a:solidFill>
                  <a:srgbClr val="FF0000"/>
                </a:solidFill>
                <a:latin typeface="Arial" pitchFamily="34" charset="0"/>
                <a:cs typeface="Arial" pitchFamily="34" charset="0"/>
              </a:rPr>
              <a:t>une </a:t>
            </a:r>
            <a:r>
              <a:rPr lang="fr-FR" b="1" dirty="0" err="1" smtClean="0">
                <a:solidFill>
                  <a:srgbClr val="FF0000"/>
                </a:solidFill>
                <a:latin typeface="Arial" pitchFamily="34" charset="0"/>
                <a:cs typeface="Arial" pitchFamily="34" charset="0"/>
              </a:rPr>
              <a:t>distale,courte</a:t>
            </a:r>
            <a:r>
              <a:rPr lang="fr-FR" b="1" dirty="0" smtClean="0">
                <a:solidFill>
                  <a:srgbClr val="FF0000"/>
                </a:solidFill>
                <a:latin typeface="Arial" pitchFamily="34" charset="0"/>
                <a:cs typeface="Arial" pitchFamily="34" charset="0"/>
              </a:rPr>
              <a:t> en forme de U</a:t>
            </a:r>
            <a:r>
              <a:rPr lang="fr-FR" b="1" dirty="0" smtClean="0">
                <a:latin typeface="Arial" pitchFamily="34" charset="0"/>
                <a:cs typeface="Arial" pitchFamily="34" charset="0"/>
              </a:rPr>
              <a:t> (anse supra duodénale)</a:t>
            </a:r>
          </a:p>
          <a:p>
            <a:r>
              <a:rPr lang="fr-FR" b="1" dirty="0" smtClean="0">
                <a:latin typeface="Arial" pitchFamily="34" charset="0"/>
                <a:cs typeface="Arial" pitchFamily="34" charset="0"/>
              </a:rPr>
              <a:t>Mésentère </a:t>
            </a:r>
            <a:r>
              <a:rPr lang="fr-FR" b="1" dirty="0" smtClean="0">
                <a:latin typeface="Arial" pitchFamily="34" charset="0"/>
                <a:cs typeface="Arial" pitchFamily="34" charset="0"/>
              </a:rPr>
              <a:t>avec de nombreuses circonvolutions</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p:cTn id="4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p:cTn id="4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428604"/>
            <a:ext cx="8229600" cy="6429396"/>
          </a:xfrm>
        </p:spPr>
        <p:txBody>
          <a:bodyPr>
            <a:normAutofit fontScale="70000" lnSpcReduction="20000"/>
          </a:bodyPr>
          <a:lstStyle/>
          <a:p>
            <a:endParaRPr lang="fr-FR" dirty="0" smtClean="0"/>
          </a:p>
          <a:p>
            <a:r>
              <a:rPr lang="fr-FR" sz="3400" b="1" dirty="0" err="1" smtClean="0">
                <a:latin typeface="Arial" pitchFamily="34" charset="0"/>
                <a:cs typeface="Arial" pitchFamily="34" charset="0"/>
              </a:rPr>
              <a:t>Colon:correspond</a:t>
            </a:r>
            <a:r>
              <a:rPr lang="fr-FR" sz="3400" b="1" dirty="0" smtClean="0">
                <a:latin typeface="Arial" pitchFamily="34" charset="0"/>
                <a:cs typeface="Arial" pitchFamily="34" charset="0"/>
              </a:rPr>
              <a:t> </a:t>
            </a:r>
            <a:r>
              <a:rPr lang="fr-FR" sz="3400" b="1" dirty="0" smtClean="0">
                <a:latin typeface="Arial" pitchFamily="34" charset="0"/>
                <a:cs typeface="Arial" pitchFamily="34" charset="0"/>
              </a:rPr>
              <a:t>à la portion comprise entre le débouché des </a:t>
            </a:r>
            <a:r>
              <a:rPr lang="fr-FR" sz="3400" b="1" dirty="0" err="1" smtClean="0">
                <a:latin typeface="Arial" pitchFamily="34" charset="0"/>
                <a:cs typeface="Arial" pitchFamily="34" charset="0"/>
              </a:rPr>
              <a:t>caecums</a:t>
            </a:r>
            <a:r>
              <a:rPr lang="fr-FR" sz="3400" b="1" dirty="0" smtClean="0">
                <a:latin typeface="Arial" pitchFamily="34" charset="0"/>
                <a:cs typeface="Arial" pitchFamily="34" charset="0"/>
              </a:rPr>
              <a:t> et le cloaque</a:t>
            </a:r>
          </a:p>
          <a:p>
            <a:r>
              <a:rPr lang="fr-FR" sz="3400" b="1" dirty="0" err="1" smtClean="0">
                <a:solidFill>
                  <a:srgbClr val="FF0000"/>
                </a:solidFill>
                <a:latin typeface="Arial" pitchFamily="34" charset="0"/>
                <a:cs typeface="Arial" pitchFamily="34" charset="0"/>
              </a:rPr>
              <a:t>Cloaque:</a:t>
            </a:r>
            <a:r>
              <a:rPr lang="fr-FR" sz="3400" b="1" dirty="0" err="1" smtClean="0">
                <a:latin typeface="Arial" pitchFamily="34" charset="0"/>
                <a:cs typeface="Arial" pitchFamily="34" charset="0"/>
              </a:rPr>
              <a:t>ouverture</a:t>
            </a:r>
            <a:r>
              <a:rPr lang="fr-FR" sz="3400" b="1" dirty="0" smtClean="0">
                <a:latin typeface="Arial" pitchFamily="34" charset="0"/>
                <a:cs typeface="Arial" pitchFamily="34" charset="0"/>
              </a:rPr>
              <a:t> </a:t>
            </a:r>
            <a:r>
              <a:rPr lang="fr-FR" sz="3400" b="1" dirty="0" smtClean="0">
                <a:latin typeface="Arial" pitchFamily="34" charset="0"/>
                <a:cs typeface="Arial" pitchFamily="34" charset="0"/>
              </a:rPr>
              <a:t>des </a:t>
            </a:r>
            <a:r>
              <a:rPr lang="fr-FR" sz="3400" b="1" dirty="0" smtClean="0">
                <a:solidFill>
                  <a:srgbClr val="FF0000"/>
                </a:solidFill>
                <a:latin typeface="Arial" pitchFamily="34" charset="0"/>
                <a:cs typeface="Arial" pitchFamily="34" charset="0"/>
              </a:rPr>
              <a:t>voies </a:t>
            </a:r>
            <a:r>
              <a:rPr lang="fr-FR" sz="3400" b="1" dirty="0" err="1" smtClean="0">
                <a:solidFill>
                  <a:srgbClr val="FF0000"/>
                </a:solidFill>
                <a:latin typeface="Arial" pitchFamily="34" charset="0"/>
                <a:cs typeface="Arial" pitchFamily="34" charset="0"/>
              </a:rPr>
              <a:t>digestive,urinaire</a:t>
            </a:r>
            <a:r>
              <a:rPr lang="fr-FR" sz="3400" b="1" dirty="0" smtClean="0">
                <a:solidFill>
                  <a:srgbClr val="FF0000"/>
                </a:solidFill>
                <a:latin typeface="Arial" pitchFamily="34" charset="0"/>
                <a:cs typeface="Arial" pitchFamily="34" charset="0"/>
              </a:rPr>
              <a:t> et </a:t>
            </a:r>
            <a:r>
              <a:rPr lang="fr-FR" sz="3400" b="1" dirty="0" err="1" smtClean="0">
                <a:solidFill>
                  <a:srgbClr val="FF0000"/>
                </a:solidFill>
                <a:latin typeface="Arial" pitchFamily="34" charset="0"/>
                <a:cs typeface="Arial" pitchFamily="34" charset="0"/>
              </a:rPr>
              <a:t>génitale</a:t>
            </a:r>
            <a:r>
              <a:rPr lang="fr-FR" sz="3400" b="1" dirty="0" err="1" smtClean="0">
                <a:latin typeface="Arial" pitchFamily="34" charset="0"/>
                <a:cs typeface="Arial" pitchFamily="34" charset="0"/>
              </a:rPr>
              <a:t>,divisé</a:t>
            </a:r>
            <a:r>
              <a:rPr lang="fr-FR" sz="3400" b="1" dirty="0" smtClean="0">
                <a:latin typeface="Arial" pitchFamily="34" charset="0"/>
                <a:cs typeface="Arial" pitchFamily="34" charset="0"/>
              </a:rPr>
              <a:t> par 2 plis transversaux en 3 parties:</a:t>
            </a:r>
          </a:p>
          <a:p>
            <a:r>
              <a:rPr lang="fr-FR" sz="3400" b="1" dirty="0" smtClean="0">
                <a:latin typeface="Arial" pitchFamily="34" charset="0"/>
                <a:cs typeface="Arial" pitchFamily="34" charset="0"/>
              </a:rPr>
              <a:t>  *</a:t>
            </a:r>
            <a:r>
              <a:rPr lang="fr-FR" sz="3400" b="1" dirty="0" err="1" smtClean="0">
                <a:solidFill>
                  <a:srgbClr val="0070C0"/>
                </a:solidFill>
                <a:latin typeface="Arial" pitchFamily="34" charset="0"/>
                <a:cs typeface="Arial" pitchFamily="34" charset="0"/>
              </a:rPr>
              <a:t>Coprodaeum</a:t>
            </a:r>
            <a:r>
              <a:rPr lang="fr-FR" sz="3400" b="1" dirty="0" smtClean="0">
                <a:latin typeface="Arial" pitchFamily="34" charset="0"/>
                <a:cs typeface="Arial" pitchFamily="34" charset="0"/>
              </a:rPr>
              <a:t>: partie la plus large et la plus </a:t>
            </a:r>
            <a:r>
              <a:rPr lang="fr-FR" sz="3400" b="1" dirty="0" err="1" smtClean="0">
                <a:latin typeface="Arial" pitchFamily="34" charset="0"/>
                <a:cs typeface="Arial" pitchFamily="34" charset="0"/>
              </a:rPr>
              <a:t>profonde,collecte</a:t>
            </a:r>
            <a:r>
              <a:rPr lang="fr-FR" sz="3400" b="1" dirty="0" smtClean="0">
                <a:latin typeface="Arial" pitchFamily="34" charset="0"/>
                <a:cs typeface="Arial" pitchFamily="34" charset="0"/>
              </a:rPr>
              <a:t> les excréments</a:t>
            </a:r>
          </a:p>
          <a:p>
            <a:r>
              <a:rPr lang="fr-FR" sz="3400" b="1" dirty="0" smtClean="0">
                <a:latin typeface="Arial" pitchFamily="34" charset="0"/>
                <a:cs typeface="Arial" pitchFamily="34" charset="0"/>
              </a:rPr>
              <a:t>  *</a:t>
            </a:r>
            <a:r>
              <a:rPr lang="fr-FR" sz="3400" b="1" dirty="0" err="1" smtClean="0">
                <a:solidFill>
                  <a:srgbClr val="0070C0"/>
                </a:solidFill>
                <a:latin typeface="Arial" pitchFamily="34" charset="0"/>
                <a:cs typeface="Arial" pitchFamily="34" charset="0"/>
              </a:rPr>
              <a:t>Urodaerum</a:t>
            </a:r>
            <a:r>
              <a:rPr lang="fr-FR" sz="3400" b="1" dirty="0" smtClean="0">
                <a:latin typeface="Arial" pitchFamily="34" charset="0"/>
                <a:cs typeface="Arial" pitchFamily="34" charset="0"/>
              </a:rPr>
              <a:t>: plus petit, reçoit les 2 uretères et les conduits déférents chez le mâle. Chez la femelle, l’oviducte débouche à gauche uniquement</a:t>
            </a:r>
          </a:p>
          <a:p>
            <a:r>
              <a:rPr lang="fr-FR" sz="3400" b="1" dirty="0" smtClean="0">
                <a:latin typeface="Arial" pitchFamily="34" charset="0"/>
                <a:cs typeface="Arial" pitchFamily="34" charset="0"/>
              </a:rPr>
              <a:t>  *</a:t>
            </a:r>
            <a:r>
              <a:rPr lang="fr-FR" sz="3400" b="1" dirty="0" err="1" smtClean="0">
                <a:solidFill>
                  <a:srgbClr val="0070C0"/>
                </a:solidFill>
                <a:latin typeface="Arial" pitchFamily="34" charset="0"/>
                <a:cs typeface="Arial" pitchFamily="34" charset="0"/>
              </a:rPr>
              <a:t>Proctodaeum</a:t>
            </a:r>
            <a:r>
              <a:rPr lang="fr-FR" sz="3400" b="1" dirty="0" smtClean="0">
                <a:latin typeface="Arial" pitchFamily="34" charset="0"/>
                <a:cs typeface="Arial" pitchFamily="34" charset="0"/>
              </a:rPr>
              <a:t>: sorte de réservoir qui s’ouvre à l’extérieur par l’anus</a:t>
            </a:r>
          </a:p>
          <a:p>
            <a:r>
              <a:rPr lang="fr-FR" sz="3400" b="1" dirty="0" smtClean="0">
                <a:latin typeface="Arial" pitchFamily="34" charset="0"/>
                <a:cs typeface="Arial" pitchFamily="34" charset="0"/>
              </a:rPr>
              <a:t>Au </a:t>
            </a:r>
            <a:r>
              <a:rPr lang="fr-FR" sz="3400" b="1" dirty="0" smtClean="0">
                <a:latin typeface="Arial" pitchFamily="34" charset="0"/>
                <a:cs typeface="Arial" pitchFamily="34" charset="0"/>
              </a:rPr>
              <a:t>plafond du </a:t>
            </a:r>
            <a:r>
              <a:rPr lang="fr-FR" sz="3400" b="1" dirty="0" err="1" smtClean="0">
                <a:latin typeface="Arial" pitchFamily="34" charset="0"/>
                <a:cs typeface="Arial" pitchFamily="34" charset="0"/>
              </a:rPr>
              <a:t>cloaque,une</a:t>
            </a:r>
            <a:r>
              <a:rPr lang="fr-FR" sz="3400" b="1" dirty="0" smtClean="0">
                <a:latin typeface="Arial" pitchFamily="34" charset="0"/>
                <a:cs typeface="Arial" pitchFamily="34" charset="0"/>
              </a:rPr>
              <a:t> cavité se </a:t>
            </a:r>
            <a:r>
              <a:rPr lang="fr-FR" sz="3400" b="1" dirty="0" err="1" smtClean="0">
                <a:latin typeface="Arial" pitchFamily="34" charset="0"/>
                <a:cs typeface="Arial" pitchFamily="34" charset="0"/>
              </a:rPr>
              <a:t>développe,véritable</a:t>
            </a:r>
            <a:r>
              <a:rPr lang="fr-FR" sz="3400" b="1" dirty="0" smtClean="0">
                <a:latin typeface="Arial" pitchFamily="34" charset="0"/>
                <a:cs typeface="Arial" pitchFamily="34" charset="0"/>
              </a:rPr>
              <a:t> « thymus cloacal »</a:t>
            </a:r>
            <a:r>
              <a:rPr lang="fr-FR" sz="3400" b="1" dirty="0" smtClean="0">
                <a:solidFill>
                  <a:srgbClr val="FF0000"/>
                </a:solidFill>
                <a:latin typeface="Arial" pitchFamily="34" charset="0"/>
                <a:cs typeface="Arial" pitchFamily="34" charset="0"/>
              </a:rPr>
              <a:t>ou bourse de </a:t>
            </a:r>
            <a:r>
              <a:rPr lang="fr-FR" sz="3400" b="1" dirty="0" err="1" smtClean="0">
                <a:solidFill>
                  <a:srgbClr val="FF0000"/>
                </a:solidFill>
                <a:latin typeface="Arial" pitchFamily="34" charset="0"/>
                <a:cs typeface="Arial" pitchFamily="34" charset="0"/>
              </a:rPr>
              <a:t>Fabricius</a:t>
            </a:r>
            <a:r>
              <a:rPr lang="fr-FR" sz="3400" b="1" dirty="0" err="1" smtClean="0">
                <a:latin typeface="Arial" pitchFamily="34" charset="0"/>
                <a:cs typeface="Arial" pitchFamily="34" charset="0"/>
              </a:rPr>
              <a:t>;élément</a:t>
            </a:r>
            <a:r>
              <a:rPr lang="fr-FR" sz="3400" b="1" dirty="0" smtClean="0">
                <a:latin typeface="Arial" pitchFamily="34" charset="0"/>
                <a:cs typeface="Arial" pitchFamily="34" charset="0"/>
              </a:rPr>
              <a:t> lymphoïde transitoire, sa régression et sa transformation en tissu adipeux et fibreux se fait vers l’âge de 1 an chez la poule et plus tard chez le canard </a:t>
            </a:r>
            <a:endParaRPr lang="fr-FR" sz="3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r>
              <a:rPr lang="fr-FR" sz="3200" u="sng" dirty="0" smtClean="0">
                <a:latin typeface="Arial" pitchFamily="34" charset="0"/>
                <a:cs typeface="Arial" pitchFamily="34" charset="0"/>
              </a:rPr>
              <a:t>GLANDES ANNEXES  DU  TUBE  DIGESTIF</a:t>
            </a:r>
            <a:endParaRPr lang="fr-FR" sz="3200" u="sng" dirty="0">
              <a:latin typeface="Arial" pitchFamily="34" charset="0"/>
              <a:cs typeface="Arial" pitchFamily="34" charset="0"/>
            </a:endParaRPr>
          </a:p>
        </p:txBody>
      </p:sp>
      <p:sp>
        <p:nvSpPr>
          <p:cNvPr id="3" name="Espace réservé du contenu 2"/>
          <p:cNvSpPr>
            <a:spLocks noGrp="1"/>
          </p:cNvSpPr>
          <p:nvPr>
            <p:ph idx="1"/>
          </p:nvPr>
        </p:nvSpPr>
        <p:spPr>
          <a:xfrm>
            <a:off x="457200" y="1000108"/>
            <a:ext cx="8229600" cy="5309252"/>
          </a:xfrm>
        </p:spPr>
        <p:txBody>
          <a:bodyPr>
            <a:normAutofit fontScale="77500" lnSpcReduction="20000"/>
          </a:bodyPr>
          <a:lstStyle/>
          <a:p>
            <a:endParaRPr lang="fr-FR" dirty="0" smtClean="0"/>
          </a:p>
          <a:p>
            <a:r>
              <a:rPr lang="fr-FR" b="1" dirty="0" smtClean="0">
                <a:solidFill>
                  <a:srgbClr val="FF0000"/>
                </a:solidFill>
                <a:latin typeface="Arial" pitchFamily="34" charset="0"/>
                <a:cs typeface="Arial" pitchFamily="34" charset="0"/>
              </a:rPr>
              <a:t>Pancréas</a:t>
            </a:r>
            <a:r>
              <a:rPr lang="fr-FR" b="1" dirty="0" smtClean="0">
                <a:latin typeface="Arial" pitchFamily="34" charset="0"/>
                <a:cs typeface="Arial" pitchFamily="34" charset="0"/>
              </a:rPr>
              <a:t>: sous forme de travées cellulaires claires placées dans l’anse </a:t>
            </a:r>
            <a:r>
              <a:rPr lang="fr-FR" b="1" dirty="0" err="1" smtClean="0">
                <a:latin typeface="Arial" pitchFamily="34" charset="0"/>
                <a:cs typeface="Arial" pitchFamily="34" charset="0"/>
              </a:rPr>
              <a:t>duodénale,formé</a:t>
            </a:r>
            <a:r>
              <a:rPr lang="fr-FR" b="1" dirty="0" smtClean="0">
                <a:latin typeface="Arial" pitchFamily="34" charset="0"/>
                <a:cs typeface="Arial" pitchFamily="34" charset="0"/>
              </a:rPr>
              <a:t> de 3 lobes: pancréatiques dorsal et ventral et un lobe splénique. Il se prolonge jusqu’au sommet de l’anse duodénale chez la poule et le pigeon et ne l’atteint pas chez le canard et l’oie</a:t>
            </a:r>
          </a:p>
          <a:p>
            <a:r>
              <a:rPr lang="fr-FR" b="1" dirty="0" smtClean="0">
                <a:solidFill>
                  <a:srgbClr val="FF0000"/>
                </a:solidFill>
                <a:latin typeface="Arial" pitchFamily="34" charset="0"/>
                <a:cs typeface="Arial" pitchFamily="34" charset="0"/>
              </a:rPr>
              <a:t>Foie</a:t>
            </a:r>
            <a:r>
              <a:rPr lang="fr-FR" b="1" dirty="0" smtClean="0">
                <a:latin typeface="Arial" pitchFamily="34" charset="0"/>
                <a:cs typeface="Arial" pitchFamily="34" charset="0"/>
              </a:rPr>
              <a:t>: relativement plus développé que chez les </a:t>
            </a:r>
            <a:r>
              <a:rPr lang="fr-FR" b="1" dirty="0" err="1" smtClean="0">
                <a:latin typeface="Arial" pitchFamily="34" charset="0"/>
                <a:cs typeface="Arial" pitchFamily="34" charset="0"/>
              </a:rPr>
              <a:t>mammifères,plaqué</a:t>
            </a:r>
            <a:r>
              <a:rPr lang="fr-FR" b="1" dirty="0" smtClean="0">
                <a:latin typeface="Arial" pitchFamily="34" charset="0"/>
                <a:cs typeface="Arial" pitchFamily="34" charset="0"/>
              </a:rPr>
              <a:t> sur le plancher de la paroi abdominale; formé de 2 lobes qui enveloppent incomplètement le ventricule succenturié (D supérieur au G)</a:t>
            </a:r>
          </a:p>
          <a:p>
            <a:r>
              <a:rPr lang="fr-FR" b="1" dirty="0" smtClean="0">
                <a:solidFill>
                  <a:srgbClr val="0070C0"/>
                </a:solidFill>
                <a:latin typeface="Arial" pitchFamily="34" charset="0"/>
                <a:cs typeface="Arial" pitchFamily="34" charset="0"/>
              </a:rPr>
              <a:t>Pas </a:t>
            </a:r>
            <a:r>
              <a:rPr lang="fr-FR" b="1" dirty="0" smtClean="0">
                <a:solidFill>
                  <a:srgbClr val="0070C0"/>
                </a:solidFill>
                <a:latin typeface="Arial" pitchFamily="34" charset="0"/>
                <a:cs typeface="Arial" pitchFamily="34" charset="0"/>
              </a:rPr>
              <a:t>de vésicule biliaire chez le pigeon</a:t>
            </a:r>
          </a:p>
          <a:p>
            <a:r>
              <a:rPr lang="fr-FR" b="1" dirty="0" smtClean="0">
                <a:solidFill>
                  <a:srgbClr val="FF0000"/>
                </a:solidFill>
                <a:latin typeface="Arial" pitchFamily="34" charset="0"/>
                <a:cs typeface="Arial" pitchFamily="34" charset="0"/>
              </a:rPr>
              <a:t>Rate</a:t>
            </a:r>
            <a:r>
              <a:rPr lang="fr-FR" b="1" dirty="0" smtClean="0">
                <a:latin typeface="Arial" pitchFamily="34" charset="0"/>
                <a:cs typeface="Arial" pitchFamily="34" charset="0"/>
              </a:rPr>
              <a:t>: à droite du ventricule succenturié, variable selon les saisons et l’état de l’animal</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C:\Users\HP\Desktop\dossier oiseaux\Anatomie poule (2).jpg"/>
          <p:cNvPicPr>
            <a:picLocks noGrp="1" noChangeAspect="1" noChangeArrowheads="1"/>
          </p:cNvPicPr>
          <p:nvPr>
            <p:ph idx="1"/>
          </p:nvPr>
        </p:nvPicPr>
        <p:blipFill>
          <a:blip r:embed="rId2"/>
          <a:srcRect/>
          <a:stretch>
            <a:fillRect/>
          </a:stretch>
        </p:blipFill>
        <p:spPr bwMode="auto">
          <a:xfrm>
            <a:off x="142845" y="214290"/>
            <a:ext cx="8715435" cy="6643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u="sng" dirty="0" smtClean="0">
                <a:latin typeface="Arial" pitchFamily="34" charset="0"/>
                <a:cs typeface="Arial" pitchFamily="34" charset="0"/>
              </a:rPr>
              <a:t>APPAREIL  RESPIRATOIRE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1000108"/>
            <a:ext cx="8229600" cy="5572164"/>
          </a:xfrm>
        </p:spPr>
        <p:txBody>
          <a:bodyPr>
            <a:noAutofit/>
          </a:bodyPr>
          <a:lstStyle/>
          <a:p>
            <a:r>
              <a:rPr lang="fr-FR" sz="2000" b="1" dirty="0" smtClean="0">
                <a:latin typeface="Arial" pitchFamily="34" charset="0"/>
                <a:cs typeface="Arial" pitchFamily="34" charset="0"/>
              </a:rPr>
              <a:t>Les </a:t>
            </a:r>
            <a:r>
              <a:rPr lang="fr-FR" sz="2000" b="1" dirty="0" smtClean="0">
                <a:latin typeface="Arial" pitchFamily="34" charset="0"/>
                <a:cs typeface="Arial" pitchFamily="34" charset="0"/>
              </a:rPr>
              <a:t>cavités nasales s’ouvrent à l’extérieur par </a:t>
            </a:r>
            <a:r>
              <a:rPr lang="fr-FR" sz="2000" b="1" dirty="0" smtClean="0">
                <a:solidFill>
                  <a:srgbClr val="FF0000"/>
                </a:solidFill>
                <a:latin typeface="Arial" pitchFamily="34" charset="0"/>
                <a:cs typeface="Arial" pitchFamily="34" charset="0"/>
              </a:rPr>
              <a:t>2 fentes </a:t>
            </a:r>
            <a:r>
              <a:rPr lang="fr-FR" sz="2000" b="1" dirty="0" smtClean="0">
                <a:latin typeface="Arial" pitchFamily="34" charset="0"/>
                <a:cs typeface="Arial" pitchFamily="34" charset="0"/>
              </a:rPr>
              <a:t>percées à la base du bec</a:t>
            </a:r>
          </a:p>
          <a:p>
            <a:r>
              <a:rPr lang="fr-FR" sz="2000" b="1" dirty="0" smtClean="0">
                <a:latin typeface="Arial" pitchFamily="34" charset="0"/>
                <a:cs typeface="Arial" pitchFamily="34" charset="0"/>
              </a:rPr>
              <a:t>2 </a:t>
            </a:r>
            <a:r>
              <a:rPr lang="fr-FR" sz="2000" b="1" dirty="0" smtClean="0">
                <a:latin typeface="Arial" pitchFamily="34" charset="0"/>
                <a:cs typeface="Arial" pitchFamily="34" charset="0"/>
              </a:rPr>
              <a:t>cavités nasales séparées par un septum</a:t>
            </a:r>
          </a:p>
          <a:p>
            <a:r>
              <a:rPr lang="fr-FR" sz="2000" b="1" dirty="0" smtClean="0">
                <a:latin typeface="Arial" pitchFamily="34" charset="0"/>
                <a:cs typeface="Arial" pitchFamily="34" charset="0"/>
              </a:rPr>
              <a:t>3 </a:t>
            </a:r>
            <a:r>
              <a:rPr lang="fr-FR" sz="2000" b="1" dirty="0" smtClean="0">
                <a:latin typeface="Arial" pitchFamily="34" charset="0"/>
                <a:cs typeface="Arial" pitchFamily="34" charset="0"/>
              </a:rPr>
              <a:t>cornets nasaux de chaque côté: rostral, moyen et caudal</a:t>
            </a:r>
          </a:p>
          <a:p>
            <a:r>
              <a:rPr lang="fr-FR" sz="2000" b="1" dirty="0" smtClean="0">
                <a:latin typeface="Arial" pitchFamily="34" charset="0"/>
                <a:cs typeface="Arial" pitchFamily="34" charset="0"/>
              </a:rPr>
              <a:t>En </a:t>
            </a:r>
            <a:r>
              <a:rPr lang="fr-FR" sz="2000" b="1" dirty="0" smtClean="0">
                <a:latin typeface="Arial" pitchFamily="34" charset="0"/>
                <a:cs typeface="Arial" pitchFamily="34" charset="0"/>
              </a:rPr>
              <a:t>arrière, l’abouchement des conduits lacrymaux</a:t>
            </a:r>
          </a:p>
          <a:p>
            <a:r>
              <a:rPr lang="fr-FR" sz="2000" b="1" dirty="0" smtClean="0">
                <a:latin typeface="Arial" pitchFamily="34" charset="0"/>
                <a:cs typeface="Arial" pitchFamily="34" charset="0"/>
              </a:rPr>
              <a:t>Sous </a:t>
            </a:r>
            <a:r>
              <a:rPr lang="fr-FR" sz="2000" b="1" dirty="0" smtClean="0">
                <a:latin typeface="Arial" pitchFamily="34" charset="0"/>
                <a:cs typeface="Arial" pitchFamily="34" charset="0"/>
              </a:rPr>
              <a:t>le cornet moyen ,</a:t>
            </a:r>
            <a:r>
              <a:rPr lang="fr-FR" sz="2000" b="1" dirty="0" smtClean="0">
                <a:solidFill>
                  <a:srgbClr val="FF0000"/>
                </a:solidFill>
                <a:latin typeface="Arial" pitchFamily="34" charset="0"/>
                <a:cs typeface="Arial" pitchFamily="34" charset="0"/>
              </a:rPr>
              <a:t>le sinus infra-orbitaire</a:t>
            </a:r>
          </a:p>
          <a:p>
            <a:r>
              <a:rPr lang="fr-FR" sz="2000" b="1" dirty="0" smtClean="0">
                <a:solidFill>
                  <a:srgbClr val="FF0000"/>
                </a:solidFill>
                <a:latin typeface="Arial" pitchFamily="34" charset="0"/>
                <a:cs typeface="Arial" pitchFamily="34" charset="0"/>
              </a:rPr>
              <a:t>Communication </a:t>
            </a:r>
            <a:r>
              <a:rPr lang="fr-FR" sz="2000" b="1" dirty="0" smtClean="0">
                <a:solidFill>
                  <a:srgbClr val="FF0000"/>
                </a:solidFill>
                <a:latin typeface="Arial" pitchFamily="34" charset="0"/>
                <a:cs typeface="Arial" pitchFamily="34" charset="0"/>
              </a:rPr>
              <a:t>des cavités nasales avec le pharynx par la fente palatine</a:t>
            </a:r>
          </a:p>
          <a:p>
            <a:r>
              <a:rPr lang="fr-FR" sz="2000" b="1" dirty="0" smtClean="0">
                <a:latin typeface="Arial" pitchFamily="34" charset="0"/>
                <a:cs typeface="Arial" pitchFamily="34" charset="0"/>
              </a:rPr>
              <a:t>Larynx </a:t>
            </a:r>
            <a:r>
              <a:rPr lang="fr-FR" sz="2000" b="1" dirty="0" smtClean="0">
                <a:latin typeface="Arial" pitchFamily="34" charset="0"/>
                <a:cs typeface="Arial" pitchFamily="34" charset="0"/>
              </a:rPr>
              <a:t>simple, s’ouvre par une fente sur le plancher du pharynx </a:t>
            </a:r>
          </a:p>
          <a:p>
            <a:r>
              <a:rPr lang="fr-FR" sz="2000" b="1" dirty="0" smtClean="0">
                <a:latin typeface="Arial" pitchFamily="34" charset="0"/>
                <a:cs typeface="Arial" pitchFamily="34" charset="0"/>
              </a:rPr>
              <a:t>Réduction </a:t>
            </a:r>
            <a:r>
              <a:rPr lang="fr-FR" sz="2000" b="1" dirty="0" smtClean="0">
                <a:latin typeface="Arial" pitchFamily="34" charset="0"/>
                <a:cs typeface="Arial" pitchFamily="34" charset="0"/>
              </a:rPr>
              <a:t>du nombre de cartilages</a:t>
            </a:r>
          </a:p>
          <a:p>
            <a:r>
              <a:rPr lang="fr-FR" sz="2000" b="1" dirty="0" smtClean="0">
                <a:solidFill>
                  <a:srgbClr val="FF0000"/>
                </a:solidFill>
                <a:latin typeface="Arial" pitchFamily="34" charset="0"/>
                <a:cs typeface="Arial" pitchFamily="34" charset="0"/>
              </a:rPr>
              <a:t>Absence </a:t>
            </a:r>
            <a:r>
              <a:rPr lang="fr-FR" sz="2000" b="1" dirty="0" smtClean="0">
                <a:solidFill>
                  <a:srgbClr val="FF0000"/>
                </a:solidFill>
                <a:latin typeface="Arial" pitchFamily="34" charset="0"/>
                <a:cs typeface="Arial" pitchFamily="34" charset="0"/>
              </a:rPr>
              <a:t>d’épiglotte</a:t>
            </a:r>
          </a:p>
          <a:p>
            <a:r>
              <a:rPr lang="fr-FR" sz="2000" b="1" dirty="0" smtClean="0">
                <a:latin typeface="Arial" pitchFamily="34" charset="0"/>
                <a:cs typeface="Arial" pitchFamily="34" charset="0"/>
              </a:rPr>
              <a:t>Les </a:t>
            </a:r>
            <a:r>
              <a:rPr lang="fr-FR" sz="2000" b="1" dirty="0" smtClean="0">
                <a:latin typeface="Arial" pitchFamily="34" charset="0"/>
                <a:cs typeface="Arial" pitchFamily="34" charset="0"/>
              </a:rPr>
              <a:t>cartilages aryténoïdes formés par des éléments styloïdes</a:t>
            </a:r>
          </a:p>
          <a:p>
            <a:r>
              <a:rPr lang="fr-FR" sz="2000" b="1" dirty="0" smtClean="0">
                <a:latin typeface="Arial" pitchFamily="34" charset="0"/>
                <a:cs typeface="Arial" pitchFamily="34" charset="0"/>
              </a:rPr>
              <a:t>Cartilages </a:t>
            </a:r>
            <a:r>
              <a:rPr lang="fr-FR" sz="2000" b="1" dirty="0" smtClean="0">
                <a:latin typeface="Arial" pitchFamily="34" charset="0"/>
                <a:cs typeface="Arial" pitchFamily="34" charset="0"/>
              </a:rPr>
              <a:t>thyroïde et cricoïde forment </a:t>
            </a:r>
            <a:r>
              <a:rPr lang="fr-FR" sz="2000" b="1" dirty="0" smtClean="0">
                <a:solidFill>
                  <a:srgbClr val="FF0000"/>
                </a:solidFill>
                <a:latin typeface="Arial" pitchFamily="34" charset="0"/>
                <a:cs typeface="Arial" pitchFamily="34" charset="0"/>
              </a:rPr>
              <a:t>un anneau complet</a:t>
            </a:r>
          </a:p>
          <a:p>
            <a:r>
              <a:rPr lang="fr-FR" sz="2000" b="1" dirty="0" smtClean="0">
                <a:latin typeface="Arial" pitchFamily="34" charset="0"/>
                <a:cs typeface="Arial" pitchFamily="34" charset="0"/>
              </a:rPr>
              <a:t>Cavité </a:t>
            </a:r>
            <a:r>
              <a:rPr lang="fr-FR" sz="2000" b="1" dirty="0" smtClean="0">
                <a:latin typeface="Arial" pitchFamily="34" charset="0"/>
                <a:cs typeface="Arial" pitchFamily="34" charset="0"/>
              </a:rPr>
              <a:t>du larynx lisse du fait de </a:t>
            </a:r>
            <a:r>
              <a:rPr lang="fr-FR" sz="2000" b="1" dirty="0" smtClean="0">
                <a:solidFill>
                  <a:srgbClr val="FF0000"/>
                </a:solidFill>
                <a:latin typeface="Arial" pitchFamily="34" charset="0"/>
                <a:cs typeface="Arial" pitchFamily="34" charset="0"/>
              </a:rPr>
              <a:t>l’absence de cordes vocales</a:t>
            </a:r>
          </a:p>
          <a:p>
            <a:endParaRPr lang="fr-FR"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3">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6" dur="500"/>
                                        <p:tgtEl>
                                          <p:spTgt spid="3">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8280"/>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072230"/>
          </a:xfrm>
        </p:spPr>
        <p:txBody>
          <a:bodyPr>
            <a:normAutofit fontScale="85000" lnSpcReduction="20000"/>
          </a:bodyPr>
          <a:lstStyle/>
          <a:p>
            <a:r>
              <a:rPr lang="fr-FR" b="1" dirty="0" smtClean="0">
                <a:solidFill>
                  <a:srgbClr val="FF0000"/>
                </a:solidFill>
                <a:latin typeface="Arial" pitchFamily="34" charset="0"/>
                <a:cs typeface="Arial" pitchFamily="34" charset="0"/>
              </a:rPr>
              <a:t>Trachée</a:t>
            </a:r>
            <a:r>
              <a:rPr lang="fr-FR" b="1" dirty="0" smtClean="0">
                <a:latin typeface="Arial" pitchFamily="34" charset="0"/>
                <a:cs typeface="Arial" pitchFamily="34" charset="0"/>
              </a:rPr>
              <a:t>: assemblage de 90 à 130 anneaux cartilagineux, selon l’espèce et </a:t>
            </a:r>
            <a:r>
              <a:rPr lang="fr-FR" b="1" dirty="0" smtClean="0">
                <a:solidFill>
                  <a:srgbClr val="FF0000"/>
                </a:solidFill>
                <a:latin typeface="Arial" pitchFamily="34" charset="0"/>
                <a:cs typeface="Arial" pitchFamily="34" charset="0"/>
              </a:rPr>
              <a:t>capables de s’ossifier</a:t>
            </a:r>
          </a:p>
          <a:p>
            <a:r>
              <a:rPr lang="fr-FR" b="1" dirty="0" smtClean="0">
                <a:latin typeface="Arial" pitchFamily="34" charset="0"/>
                <a:cs typeface="Arial" pitchFamily="34" charset="0"/>
              </a:rPr>
              <a:t>Elle </a:t>
            </a:r>
            <a:r>
              <a:rPr lang="fr-FR" b="1" dirty="0" smtClean="0">
                <a:latin typeface="Arial" pitchFamily="34" charset="0"/>
                <a:cs typeface="Arial" pitchFamily="34" charset="0"/>
              </a:rPr>
              <a:t>se termine par 2 bronches principales: une pour chaque poumon et longée par les muscles </a:t>
            </a:r>
            <a:r>
              <a:rPr lang="fr-FR" b="1" dirty="0" err="1" smtClean="0">
                <a:latin typeface="Arial" pitchFamily="34" charset="0"/>
                <a:cs typeface="Arial" pitchFamily="34" charset="0"/>
              </a:rPr>
              <a:t>sterno</a:t>
            </a:r>
            <a:r>
              <a:rPr lang="fr-FR" b="1" dirty="0" smtClean="0">
                <a:latin typeface="Arial" pitchFamily="34" charset="0"/>
                <a:cs typeface="Arial" pitchFamily="34" charset="0"/>
              </a:rPr>
              <a:t>-laryngiens et </a:t>
            </a:r>
            <a:r>
              <a:rPr lang="fr-FR" b="1" dirty="0" err="1" smtClean="0">
                <a:latin typeface="Arial" pitchFamily="34" charset="0"/>
                <a:cs typeface="Arial" pitchFamily="34" charset="0"/>
              </a:rPr>
              <a:t>trachéo</a:t>
            </a:r>
            <a:r>
              <a:rPr lang="fr-FR" b="1" dirty="0" smtClean="0">
                <a:latin typeface="Arial" pitchFamily="34" charset="0"/>
                <a:cs typeface="Arial" pitchFamily="34" charset="0"/>
              </a:rPr>
              <a:t>-laryngiens</a:t>
            </a:r>
          </a:p>
          <a:p>
            <a:r>
              <a:rPr lang="fr-FR" b="1" dirty="0" smtClean="0">
                <a:latin typeface="Arial" pitchFamily="34" charset="0"/>
                <a:cs typeface="Arial" pitchFamily="34" charset="0"/>
              </a:rPr>
              <a:t>En </a:t>
            </a:r>
            <a:r>
              <a:rPr lang="fr-FR" b="1" dirty="0" smtClean="0">
                <a:latin typeface="Arial" pitchFamily="34" charset="0"/>
                <a:cs typeface="Arial" pitchFamily="34" charset="0"/>
              </a:rPr>
              <a:t>regard de </a:t>
            </a:r>
            <a:r>
              <a:rPr lang="fr-FR" b="1" dirty="0" smtClean="0">
                <a:solidFill>
                  <a:srgbClr val="0070C0"/>
                </a:solidFill>
                <a:latin typeface="Arial" pitchFamily="34" charset="0"/>
                <a:cs typeface="Arial" pitchFamily="34" charset="0"/>
              </a:rPr>
              <a:t>la bifurcation trachéale</a:t>
            </a:r>
            <a:r>
              <a:rPr lang="fr-FR" b="1" dirty="0" smtClean="0">
                <a:latin typeface="Arial" pitchFamily="34" charset="0"/>
                <a:cs typeface="Arial" pitchFamily="34" charset="0"/>
              </a:rPr>
              <a:t>, existe un organe phonateur particulier: </a:t>
            </a:r>
            <a:r>
              <a:rPr lang="fr-FR" b="1" dirty="0" smtClean="0">
                <a:solidFill>
                  <a:srgbClr val="FF0000"/>
                </a:solidFill>
                <a:latin typeface="Arial" pitchFamily="34" charset="0"/>
                <a:cs typeface="Arial" pitchFamily="34" charset="0"/>
              </a:rPr>
              <a:t>« la syrinx » </a:t>
            </a:r>
            <a:r>
              <a:rPr lang="fr-FR" b="1" dirty="0" smtClean="0">
                <a:latin typeface="Arial" pitchFamily="34" charset="0"/>
                <a:cs typeface="Arial" pitchFamily="34" charset="0"/>
              </a:rPr>
              <a:t>ou </a:t>
            </a:r>
            <a:r>
              <a:rPr lang="fr-FR" b="1" dirty="0" smtClean="0">
                <a:solidFill>
                  <a:srgbClr val="FF0000"/>
                </a:solidFill>
                <a:latin typeface="Arial" pitchFamily="34" charset="0"/>
                <a:cs typeface="Arial" pitchFamily="34" charset="0"/>
              </a:rPr>
              <a:t>larynx broncho-trachéal </a:t>
            </a:r>
            <a:r>
              <a:rPr lang="fr-FR" b="1" dirty="0" smtClean="0">
                <a:latin typeface="Arial" pitchFamily="34" charset="0"/>
                <a:cs typeface="Arial" pitchFamily="34" charset="0"/>
              </a:rPr>
              <a:t>; Organe spécifique des oiseaux et qui a une conformation qui varie avec les sons émis</a:t>
            </a:r>
          </a:p>
          <a:p>
            <a:r>
              <a:rPr lang="fr-FR" b="1" dirty="0" smtClean="0">
                <a:latin typeface="Arial" pitchFamily="34" charset="0"/>
                <a:cs typeface="Arial" pitchFamily="34" charset="0"/>
              </a:rPr>
              <a:t>Il </a:t>
            </a:r>
            <a:r>
              <a:rPr lang="fr-FR" b="1" dirty="0" smtClean="0">
                <a:latin typeface="Arial" pitchFamily="34" charset="0"/>
                <a:cs typeface="Arial" pitchFamily="34" charset="0"/>
              </a:rPr>
              <a:t>est sous forme d’une caisse de résonnance constituée par un renflement de la partie terminale de la trachée et d’une lame vibrante: </a:t>
            </a:r>
            <a:r>
              <a:rPr lang="fr-FR" b="1" dirty="0" smtClean="0">
                <a:solidFill>
                  <a:srgbClr val="FF0000"/>
                </a:solidFill>
                <a:latin typeface="Arial" pitchFamily="34" charset="0"/>
                <a:cs typeface="Arial" pitchFamily="34" charset="0"/>
              </a:rPr>
              <a:t>la </a:t>
            </a:r>
            <a:r>
              <a:rPr lang="fr-FR" b="1" dirty="0" err="1" smtClean="0">
                <a:solidFill>
                  <a:srgbClr val="FF0000"/>
                </a:solidFill>
                <a:latin typeface="Arial" pitchFamily="34" charset="0"/>
                <a:cs typeface="Arial" pitchFamily="34" charset="0"/>
              </a:rPr>
              <a:t>carina</a:t>
            </a:r>
            <a:r>
              <a:rPr lang="fr-FR" b="1" dirty="0" smtClean="0">
                <a:latin typeface="Arial" pitchFamily="34" charset="0"/>
                <a:cs typeface="Arial" pitchFamily="34" charset="0"/>
              </a:rPr>
              <a:t>, placée dans l’angle de bifurcation bronchique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descr="C:\Users\HP\Desktop\dossier oiseaux\20181201_104752.jpg"/>
          <p:cNvPicPr>
            <a:picLocks noGrp="1" noChangeAspect="1" noChangeArrowheads="1"/>
          </p:cNvPicPr>
          <p:nvPr>
            <p:ph idx="1"/>
          </p:nvPr>
        </p:nvPicPr>
        <p:blipFill>
          <a:blip r:embed="rId2" cstate="print"/>
          <a:srcRect/>
          <a:stretch>
            <a:fillRect/>
          </a:stretch>
        </p:blipFill>
        <p:spPr bwMode="auto">
          <a:xfrm>
            <a:off x="1643042" y="285728"/>
            <a:ext cx="5857916" cy="6572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3966"/>
          </a:xfrm>
        </p:spPr>
        <p:txBody>
          <a:bodyPr>
            <a:normAutofit fontScale="90000"/>
          </a:bodyPr>
          <a:lstStyle/>
          <a:p>
            <a:endParaRPr lang="fr-FR" dirty="0"/>
          </a:p>
        </p:txBody>
      </p:sp>
      <p:sp>
        <p:nvSpPr>
          <p:cNvPr id="3" name="Espace réservé du contenu 2"/>
          <p:cNvSpPr>
            <a:spLocks noGrp="1"/>
          </p:cNvSpPr>
          <p:nvPr>
            <p:ph idx="1"/>
          </p:nvPr>
        </p:nvSpPr>
        <p:spPr>
          <a:xfrm>
            <a:off x="457200" y="571480"/>
            <a:ext cx="8229600" cy="6000792"/>
          </a:xfrm>
        </p:spPr>
        <p:txBody>
          <a:bodyPr>
            <a:normAutofit fontScale="85000" lnSpcReduction="10000"/>
          </a:bodyPr>
          <a:lstStyle/>
          <a:p>
            <a:r>
              <a:rPr lang="fr-FR" b="1" dirty="0" smtClean="0">
                <a:latin typeface="Arial" pitchFamily="34" charset="0"/>
                <a:cs typeface="Arial" pitchFamily="34" charset="0"/>
              </a:rPr>
              <a:t>Poule</a:t>
            </a:r>
            <a:r>
              <a:rPr lang="fr-FR" b="1" dirty="0" smtClean="0">
                <a:latin typeface="Arial" pitchFamily="34" charset="0"/>
                <a:cs typeface="Arial" pitchFamily="34" charset="0"/>
              </a:rPr>
              <a:t>: la syrinx est formée par un renflement de la partie caudale de la trachée, à sa base 2 régions dépourvues d’anneaux cartilagineux: ce sont les membranes tympaniques externes; en arrière de la </a:t>
            </a:r>
            <a:r>
              <a:rPr lang="fr-FR" b="1" dirty="0" err="1" smtClean="0">
                <a:latin typeface="Arial" pitchFamily="34" charset="0"/>
                <a:cs typeface="Arial" pitchFamily="34" charset="0"/>
              </a:rPr>
              <a:t>carina</a:t>
            </a:r>
            <a:r>
              <a:rPr lang="fr-FR" b="1" dirty="0" smtClean="0">
                <a:latin typeface="Arial" pitchFamily="34" charset="0"/>
                <a:cs typeface="Arial" pitchFamily="34" charset="0"/>
              </a:rPr>
              <a:t>, une membrane tympanique interne</a:t>
            </a:r>
          </a:p>
          <a:p>
            <a:r>
              <a:rPr lang="fr-FR" b="1" dirty="0" smtClean="0">
                <a:latin typeface="Arial" pitchFamily="34" charset="0"/>
                <a:cs typeface="Arial" pitchFamily="34" charset="0"/>
              </a:rPr>
              <a:t>Canard </a:t>
            </a:r>
            <a:r>
              <a:rPr lang="fr-FR" b="1" dirty="0" smtClean="0">
                <a:latin typeface="Arial" pitchFamily="34" charset="0"/>
                <a:cs typeface="Arial" pitchFamily="34" charset="0"/>
              </a:rPr>
              <a:t>et oie: renflement au niveau des 4 derniers anneaux trachéaux pour former une bulle tympanique ossifiée: le tambour</a:t>
            </a:r>
          </a:p>
          <a:p>
            <a:r>
              <a:rPr lang="fr-FR" b="1" dirty="0" smtClean="0">
                <a:latin typeface="Arial" pitchFamily="34" charset="0"/>
                <a:cs typeface="Arial" pitchFamily="34" charset="0"/>
              </a:rPr>
              <a:t>Cygne </a:t>
            </a:r>
            <a:r>
              <a:rPr lang="fr-FR" b="1" dirty="0" smtClean="0">
                <a:latin typeface="Arial" pitchFamily="34" charset="0"/>
                <a:cs typeface="Arial" pitchFamily="34" charset="0"/>
              </a:rPr>
              <a:t>et grue: l’organe de phonation est représenté par des circonvolutions de la trachée, placées dans l’épaisseur du sternum</a:t>
            </a:r>
          </a:p>
          <a:p>
            <a:r>
              <a:rPr lang="fr-FR" b="1" dirty="0" smtClean="0">
                <a:latin typeface="Arial" pitchFamily="34" charset="0"/>
                <a:cs typeface="Arial" pitchFamily="34" charset="0"/>
              </a:rPr>
              <a:t>Oiseaux </a:t>
            </a:r>
            <a:r>
              <a:rPr lang="fr-FR" b="1" dirty="0" smtClean="0">
                <a:latin typeface="Arial" pitchFamily="34" charset="0"/>
                <a:cs typeface="Arial" pitchFamily="34" charset="0"/>
              </a:rPr>
              <a:t>chanteurs: la syrinx présente une musculature très différenciée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descr="C:\Users\HP\Desktop\dossier oiseaux\20181201_104743.jpg"/>
          <p:cNvPicPr>
            <a:picLocks noGrp="1" noChangeAspect="1" noChangeArrowheads="1"/>
          </p:cNvPicPr>
          <p:nvPr>
            <p:ph idx="1"/>
          </p:nvPr>
        </p:nvPicPr>
        <p:blipFill>
          <a:blip r:embed="rId2" cstate="print"/>
          <a:srcRect/>
          <a:stretch>
            <a:fillRect/>
          </a:stretch>
        </p:blipFill>
        <p:spPr bwMode="auto">
          <a:xfrm>
            <a:off x="1785918" y="285728"/>
            <a:ext cx="5643601" cy="60229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214422"/>
          </a:xfrm>
        </p:spPr>
        <p:txBody>
          <a:bodyPr>
            <a:normAutofit/>
          </a:bodyPr>
          <a:lstStyle/>
          <a:p>
            <a:r>
              <a:rPr lang="fr-FR" u="sng" dirty="0" smtClean="0">
                <a:latin typeface="Arial" pitchFamily="34" charset="0"/>
                <a:cs typeface="Arial" pitchFamily="34" charset="0"/>
              </a:rPr>
              <a:t>POUMONS</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857232"/>
            <a:ext cx="8229600" cy="6000768"/>
          </a:xfrm>
        </p:spPr>
        <p:txBody>
          <a:bodyPr>
            <a:normAutofit fontScale="85000" lnSpcReduction="20000"/>
          </a:bodyPr>
          <a:lstStyle/>
          <a:p>
            <a:endParaRPr lang="fr-FR" dirty="0" smtClean="0"/>
          </a:p>
          <a:p>
            <a:r>
              <a:rPr lang="fr-FR" sz="2900" b="1" dirty="0" smtClean="0">
                <a:latin typeface="Arial" pitchFamily="34" charset="0"/>
                <a:cs typeface="Arial" pitchFamily="34" charset="0"/>
              </a:rPr>
              <a:t>Mammifères</a:t>
            </a:r>
            <a:r>
              <a:rPr lang="fr-FR" sz="2900" b="1" dirty="0" smtClean="0">
                <a:latin typeface="Arial" pitchFamily="34" charset="0"/>
                <a:cs typeface="Arial" pitchFamily="34" charset="0"/>
              </a:rPr>
              <a:t>: l’arbre aérophore se divise progressivement et se termine par les alvéoles</a:t>
            </a:r>
          </a:p>
          <a:p>
            <a:r>
              <a:rPr lang="fr-FR" sz="2900" b="1" dirty="0" smtClean="0">
                <a:solidFill>
                  <a:srgbClr val="FF0000"/>
                </a:solidFill>
                <a:latin typeface="Arial" pitchFamily="34" charset="0"/>
                <a:cs typeface="Arial" pitchFamily="34" charset="0"/>
              </a:rPr>
              <a:t>Oiseaux</a:t>
            </a:r>
            <a:r>
              <a:rPr lang="fr-FR" sz="2900" b="1" dirty="0" smtClean="0">
                <a:solidFill>
                  <a:srgbClr val="FF0000"/>
                </a:solidFill>
                <a:latin typeface="Arial" pitchFamily="34" charset="0"/>
                <a:cs typeface="Arial" pitchFamily="34" charset="0"/>
              </a:rPr>
              <a:t>: L’arbre aérophore se termine par les sacs aériens, vastes culs-de-sacs </a:t>
            </a:r>
            <a:r>
              <a:rPr lang="fr-FR" sz="2900" b="1" dirty="0" err="1" smtClean="0">
                <a:solidFill>
                  <a:srgbClr val="FF0000"/>
                </a:solidFill>
                <a:latin typeface="Arial" pitchFamily="34" charset="0"/>
                <a:cs typeface="Arial" pitchFamily="34" charset="0"/>
              </a:rPr>
              <a:t>extrapulmonaires</a:t>
            </a:r>
            <a:endParaRPr lang="fr-FR" sz="2900" b="1" dirty="0" smtClean="0">
              <a:solidFill>
                <a:srgbClr val="FF0000"/>
              </a:solidFill>
              <a:latin typeface="Arial" pitchFamily="34" charset="0"/>
              <a:cs typeface="Arial" pitchFamily="34" charset="0"/>
            </a:endParaRPr>
          </a:p>
          <a:p>
            <a:r>
              <a:rPr lang="fr-FR" sz="2900" b="1" dirty="0" smtClean="0">
                <a:solidFill>
                  <a:srgbClr val="FF0000"/>
                </a:solidFill>
                <a:latin typeface="Arial" pitchFamily="34" charset="0"/>
                <a:cs typeface="Arial" pitchFamily="34" charset="0"/>
              </a:rPr>
              <a:t>Poumons </a:t>
            </a:r>
            <a:r>
              <a:rPr lang="fr-FR" sz="2900" b="1" dirty="0" smtClean="0">
                <a:solidFill>
                  <a:srgbClr val="FF0000"/>
                </a:solidFill>
                <a:latin typeface="Arial" pitchFamily="34" charset="0"/>
                <a:cs typeface="Arial" pitchFamily="34" charset="0"/>
              </a:rPr>
              <a:t>inextensibles et dépourvus de plèvres</a:t>
            </a:r>
          </a:p>
          <a:p>
            <a:r>
              <a:rPr lang="fr-FR" sz="2900" b="1" dirty="0" smtClean="0">
                <a:latin typeface="Arial" pitchFamily="34" charset="0"/>
                <a:cs typeface="Arial" pitchFamily="34" charset="0"/>
              </a:rPr>
              <a:t>Les </a:t>
            </a:r>
            <a:r>
              <a:rPr lang="fr-FR" sz="2900" b="1" dirty="0" smtClean="0">
                <a:latin typeface="Arial" pitchFamily="34" charset="0"/>
                <a:cs typeface="Arial" pitchFamily="34" charset="0"/>
              </a:rPr>
              <a:t>mouvements de la cage thoracique agissent sur les sacs aériens en assurant leur vidange et leur remplissage</a:t>
            </a:r>
          </a:p>
          <a:p>
            <a:r>
              <a:rPr lang="fr-FR" sz="2900" b="1" dirty="0" smtClean="0">
                <a:latin typeface="Arial" pitchFamily="34" charset="0"/>
                <a:cs typeface="Arial" pitchFamily="34" charset="0"/>
              </a:rPr>
              <a:t>Poumons </a:t>
            </a:r>
            <a:r>
              <a:rPr lang="fr-FR" sz="2900" b="1" dirty="0" smtClean="0">
                <a:latin typeface="Arial" pitchFamily="34" charset="0"/>
                <a:cs typeface="Arial" pitchFamily="34" charset="0"/>
              </a:rPr>
              <a:t>à volume réduit, ils occupent 1/8</a:t>
            </a:r>
            <a:r>
              <a:rPr lang="fr-FR" sz="2900" b="1" baseline="30000" dirty="0" smtClean="0">
                <a:latin typeface="Arial" pitchFamily="34" charset="0"/>
                <a:cs typeface="Arial" pitchFamily="34" charset="0"/>
              </a:rPr>
              <a:t>ème</a:t>
            </a:r>
            <a:r>
              <a:rPr lang="fr-FR" sz="2900" b="1" dirty="0" smtClean="0">
                <a:latin typeface="Arial" pitchFamily="34" charset="0"/>
                <a:cs typeface="Arial" pitchFamily="34" charset="0"/>
              </a:rPr>
              <a:t> à 1/6</a:t>
            </a:r>
            <a:r>
              <a:rPr lang="fr-FR" sz="2900" b="1" baseline="30000" dirty="0" smtClean="0">
                <a:latin typeface="Arial" pitchFamily="34" charset="0"/>
                <a:cs typeface="Arial" pitchFamily="34" charset="0"/>
              </a:rPr>
              <a:t>ème</a:t>
            </a:r>
            <a:r>
              <a:rPr lang="fr-FR" sz="2900" b="1" dirty="0" smtClean="0">
                <a:latin typeface="Arial" pitchFamily="34" charset="0"/>
                <a:cs typeface="Arial" pitchFamily="34" charset="0"/>
              </a:rPr>
              <a:t> de la cage thoracique</a:t>
            </a:r>
          </a:p>
          <a:p>
            <a:r>
              <a:rPr lang="fr-FR" sz="2900" b="1" dirty="0" smtClean="0">
                <a:latin typeface="Arial" pitchFamily="34" charset="0"/>
                <a:cs typeface="Arial" pitchFamily="34" charset="0"/>
              </a:rPr>
              <a:t>Situés </a:t>
            </a:r>
            <a:r>
              <a:rPr lang="fr-FR" sz="2900" b="1" dirty="0" smtClean="0">
                <a:latin typeface="Arial" pitchFamily="34" charset="0"/>
                <a:cs typeface="Arial" pitchFamily="34" charset="0"/>
              </a:rPr>
              <a:t>au plafond de la cavité, </a:t>
            </a:r>
            <a:r>
              <a:rPr lang="fr-FR" sz="2900" b="1" dirty="0" err="1" smtClean="0">
                <a:latin typeface="Arial" pitchFamily="34" charset="0"/>
                <a:cs typeface="Arial" pitchFamily="34" charset="0"/>
              </a:rPr>
              <a:t>rosés,peu</a:t>
            </a:r>
            <a:r>
              <a:rPr lang="fr-FR" sz="2900" b="1" dirty="0" smtClean="0">
                <a:latin typeface="Arial" pitchFamily="34" charset="0"/>
                <a:cs typeface="Arial" pitchFamily="34" charset="0"/>
              </a:rPr>
              <a:t> élastiques, plaqués dans la gouttière </a:t>
            </a:r>
            <a:r>
              <a:rPr lang="fr-FR" sz="2900" b="1" dirty="0" err="1" smtClean="0">
                <a:latin typeface="Arial" pitchFamily="34" charset="0"/>
                <a:cs typeface="Arial" pitchFamily="34" charset="0"/>
              </a:rPr>
              <a:t>vertébro</a:t>
            </a:r>
            <a:r>
              <a:rPr lang="fr-FR" sz="2900" b="1" dirty="0" smtClean="0">
                <a:latin typeface="Arial" pitchFamily="34" charset="0"/>
                <a:cs typeface="Arial" pitchFamily="34" charset="0"/>
              </a:rPr>
              <a:t>-costale dont ils gardent de profondes dépressions sur leur face dorsale </a:t>
            </a:r>
            <a:r>
              <a:rPr lang="fr-FR" sz="2900" b="1" dirty="0" smtClean="0">
                <a:solidFill>
                  <a:srgbClr val="FF0000"/>
                </a:solidFill>
                <a:latin typeface="Arial" pitchFamily="34" charset="0"/>
                <a:cs typeface="Arial" pitchFamily="34" charset="0"/>
              </a:rPr>
              <a:t>(ne pas les confondre avec une </a:t>
            </a:r>
            <a:r>
              <a:rPr lang="fr-FR" sz="2900" b="1" dirty="0" err="1" smtClean="0">
                <a:solidFill>
                  <a:srgbClr val="FF0000"/>
                </a:solidFill>
                <a:latin typeface="Arial" pitchFamily="34" charset="0"/>
                <a:cs typeface="Arial" pitchFamily="34" charset="0"/>
              </a:rPr>
              <a:t>lobation</a:t>
            </a:r>
            <a:r>
              <a:rPr lang="fr-FR" sz="2900" b="1" dirty="0" smtClean="0">
                <a:solidFill>
                  <a:srgbClr val="FF0000"/>
                </a:solidFill>
                <a:latin typeface="Arial" pitchFamily="34" charset="0"/>
                <a:cs typeface="Arial" pitchFamily="34" charset="0"/>
              </a:rPr>
              <a:t> pulmonaire)</a:t>
            </a:r>
            <a:endParaRPr lang="fr-FR" sz="29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u="sng" dirty="0" smtClean="0">
                <a:latin typeface="Arial" pitchFamily="34" charset="0"/>
                <a:cs typeface="Arial" pitchFamily="34" charset="0"/>
              </a:rPr>
              <a:t>ARBRE  AEROPHORE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928670"/>
            <a:ext cx="8229600" cy="5929330"/>
          </a:xfrm>
        </p:spPr>
        <p:txBody>
          <a:bodyPr>
            <a:normAutofit fontScale="85000" lnSpcReduction="10000"/>
          </a:bodyPr>
          <a:lstStyle/>
          <a:p>
            <a:r>
              <a:rPr lang="fr-FR" b="1" dirty="0" smtClean="0">
                <a:latin typeface="Arial" pitchFamily="34" charset="0"/>
                <a:cs typeface="Arial" pitchFamily="34" charset="0"/>
              </a:rPr>
              <a:t>Trachée </a:t>
            </a:r>
            <a:r>
              <a:rPr lang="fr-FR" b="1" dirty="0" smtClean="0">
                <a:latin typeface="Arial" pitchFamily="34" charset="0"/>
                <a:cs typeface="Arial" pitchFamily="34" charset="0"/>
              </a:rPr>
              <a:t>divisée en </a:t>
            </a:r>
            <a:r>
              <a:rPr lang="fr-FR" b="1" dirty="0" smtClean="0">
                <a:solidFill>
                  <a:srgbClr val="FF0000"/>
                </a:solidFill>
                <a:latin typeface="Arial" pitchFamily="34" charset="0"/>
                <a:cs typeface="Arial" pitchFamily="34" charset="0"/>
              </a:rPr>
              <a:t>2 bronches principales </a:t>
            </a:r>
            <a:r>
              <a:rPr lang="fr-FR" b="1" dirty="0" smtClean="0">
                <a:latin typeface="Arial" pitchFamily="34" charset="0"/>
                <a:cs typeface="Arial" pitchFamily="34" charset="0"/>
              </a:rPr>
              <a:t>qui pénètrent dans le poumon </a:t>
            </a:r>
          </a:p>
          <a:p>
            <a:r>
              <a:rPr lang="fr-FR" b="1" dirty="0" smtClean="0">
                <a:latin typeface="Arial" pitchFamily="34" charset="0"/>
                <a:cs typeface="Arial" pitchFamily="34" charset="0"/>
              </a:rPr>
              <a:t>Chaque </a:t>
            </a:r>
            <a:r>
              <a:rPr lang="fr-FR" b="1" dirty="0" smtClean="0">
                <a:latin typeface="Arial" pitchFamily="34" charset="0"/>
                <a:cs typeface="Arial" pitchFamily="34" charset="0"/>
              </a:rPr>
              <a:t>bronche s’y renfle en un vestibule et se poursuit par </a:t>
            </a:r>
            <a:r>
              <a:rPr lang="fr-FR" b="1" dirty="0" smtClean="0">
                <a:solidFill>
                  <a:srgbClr val="FF0000"/>
                </a:solidFill>
                <a:latin typeface="Arial" pitchFamily="34" charset="0"/>
                <a:cs typeface="Arial" pitchFamily="34" charset="0"/>
              </a:rPr>
              <a:t>une </a:t>
            </a:r>
            <a:r>
              <a:rPr lang="fr-FR" b="1" dirty="0" err="1" smtClean="0">
                <a:solidFill>
                  <a:srgbClr val="FF0000"/>
                </a:solidFill>
                <a:latin typeface="Arial" pitchFamily="34" charset="0"/>
                <a:cs typeface="Arial" pitchFamily="34" charset="0"/>
              </a:rPr>
              <a:t>mésobronche</a:t>
            </a:r>
            <a:endParaRPr lang="fr-FR" b="1" dirty="0" smtClean="0">
              <a:solidFill>
                <a:srgbClr val="FF0000"/>
              </a:solidFill>
              <a:latin typeface="Arial" pitchFamily="34" charset="0"/>
              <a:cs typeface="Arial" pitchFamily="34" charset="0"/>
            </a:endParaRPr>
          </a:p>
          <a:p>
            <a:r>
              <a:rPr lang="fr-FR" b="1" dirty="0" smtClean="0">
                <a:latin typeface="Arial" pitchFamily="34" charset="0"/>
                <a:cs typeface="Arial" pitchFamily="34" charset="0"/>
              </a:rPr>
              <a:t>Chaque </a:t>
            </a:r>
            <a:r>
              <a:rPr lang="fr-FR" b="1" dirty="0" err="1" smtClean="0">
                <a:latin typeface="Arial" pitchFamily="34" charset="0"/>
                <a:cs typeface="Arial" pitchFamily="34" charset="0"/>
              </a:rPr>
              <a:t>mésobronche</a:t>
            </a:r>
            <a:r>
              <a:rPr lang="fr-FR" b="1" dirty="0" smtClean="0">
                <a:latin typeface="Arial" pitchFamily="34" charset="0"/>
                <a:cs typeface="Arial" pitchFamily="34" charset="0"/>
              </a:rPr>
              <a:t> parcourt le poumon sur toute sa longueur et s’ouvre dans le sac abdominal</a:t>
            </a:r>
          </a:p>
          <a:p>
            <a:r>
              <a:rPr lang="fr-FR" b="1" dirty="0" smtClean="0">
                <a:latin typeface="Arial" pitchFamily="34" charset="0"/>
                <a:cs typeface="Arial" pitchFamily="34" charset="0"/>
              </a:rPr>
              <a:t>La </a:t>
            </a:r>
            <a:r>
              <a:rPr lang="fr-FR" b="1" dirty="0" err="1" smtClean="0">
                <a:latin typeface="Arial" pitchFamily="34" charset="0"/>
                <a:cs typeface="Arial" pitchFamily="34" charset="0"/>
              </a:rPr>
              <a:t>mésobronche</a:t>
            </a:r>
            <a:r>
              <a:rPr lang="fr-FR" b="1" dirty="0" smtClean="0">
                <a:latin typeface="Arial" pitchFamily="34" charset="0"/>
                <a:cs typeface="Arial" pitchFamily="34" charset="0"/>
              </a:rPr>
              <a:t> porte </a:t>
            </a:r>
            <a:r>
              <a:rPr lang="fr-FR" b="1" dirty="0" smtClean="0">
                <a:solidFill>
                  <a:srgbClr val="FF0000"/>
                </a:solidFill>
                <a:latin typeface="Arial" pitchFamily="34" charset="0"/>
                <a:cs typeface="Arial" pitchFamily="34" charset="0"/>
              </a:rPr>
              <a:t>3 séries </a:t>
            </a:r>
            <a:r>
              <a:rPr lang="fr-FR" b="1" dirty="0" smtClean="0">
                <a:latin typeface="Arial" pitchFamily="34" charset="0"/>
                <a:cs typeface="Arial" pitchFamily="34" charset="0"/>
              </a:rPr>
              <a:t>de collatérales appelées :</a:t>
            </a:r>
            <a:r>
              <a:rPr lang="fr-FR" b="1" dirty="0" smtClean="0">
                <a:solidFill>
                  <a:srgbClr val="FF0000"/>
                </a:solidFill>
                <a:latin typeface="Arial" pitchFamily="34" charset="0"/>
                <a:cs typeface="Arial" pitchFamily="34" charset="0"/>
              </a:rPr>
              <a:t>bronches secondaires</a:t>
            </a:r>
          </a:p>
          <a:p>
            <a:r>
              <a:rPr lang="fr-FR" b="1" dirty="0" smtClean="0">
                <a:latin typeface="Arial" pitchFamily="34" charset="0"/>
                <a:cs typeface="Arial" pitchFamily="34" charset="0"/>
              </a:rPr>
              <a:t>Les </a:t>
            </a:r>
            <a:r>
              <a:rPr lang="fr-FR" b="1" dirty="0" smtClean="0">
                <a:latin typeface="Arial" pitchFamily="34" charset="0"/>
                <a:cs typeface="Arial" pitchFamily="34" charset="0"/>
              </a:rPr>
              <a:t>bronches secondaires sont courtes et unies entre elles par </a:t>
            </a:r>
            <a:r>
              <a:rPr lang="fr-FR" b="1" dirty="0" smtClean="0">
                <a:solidFill>
                  <a:srgbClr val="FF0000"/>
                </a:solidFill>
                <a:latin typeface="Arial" pitchFamily="34" charset="0"/>
                <a:cs typeface="Arial" pitchFamily="34" charset="0"/>
              </a:rPr>
              <a:t>des bronches tertiaires ou </a:t>
            </a:r>
            <a:r>
              <a:rPr lang="fr-FR" b="1" dirty="0" err="1" smtClean="0">
                <a:solidFill>
                  <a:srgbClr val="FF0000"/>
                </a:solidFill>
                <a:latin typeface="Arial" pitchFamily="34" charset="0"/>
                <a:cs typeface="Arial" pitchFamily="34" charset="0"/>
              </a:rPr>
              <a:t>parabronches</a:t>
            </a:r>
            <a:endParaRPr lang="fr-FR" b="1" dirty="0" smtClean="0">
              <a:solidFill>
                <a:srgbClr val="FF0000"/>
              </a:solidFill>
              <a:latin typeface="Arial" pitchFamily="34" charset="0"/>
              <a:cs typeface="Arial" pitchFamily="34" charset="0"/>
            </a:endParaRPr>
          </a:p>
          <a:p>
            <a:r>
              <a:rPr lang="fr-FR" b="1" dirty="0" smtClean="0">
                <a:latin typeface="Arial" pitchFamily="34" charset="0"/>
                <a:cs typeface="Arial" pitchFamily="34" charset="0"/>
              </a:rPr>
              <a:t>Les </a:t>
            </a:r>
            <a:r>
              <a:rPr lang="fr-FR" b="1" dirty="0" err="1" smtClean="0">
                <a:solidFill>
                  <a:srgbClr val="0070C0"/>
                </a:solidFill>
                <a:latin typeface="Arial" pitchFamily="34" charset="0"/>
                <a:cs typeface="Arial" pitchFamily="34" charset="0"/>
              </a:rPr>
              <a:t>parabronches</a:t>
            </a:r>
            <a:r>
              <a:rPr lang="fr-FR" b="1" dirty="0" smtClean="0">
                <a:solidFill>
                  <a:srgbClr val="0070C0"/>
                </a:solidFill>
                <a:latin typeface="Arial" pitchFamily="34" charset="0"/>
                <a:cs typeface="Arial" pitchFamily="34" charset="0"/>
              </a:rPr>
              <a:t> </a:t>
            </a:r>
            <a:r>
              <a:rPr lang="fr-FR" b="1" dirty="0" smtClean="0">
                <a:latin typeface="Arial" pitchFamily="34" charset="0"/>
                <a:cs typeface="Arial" pitchFamily="34" charset="0"/>
              </a:rPr>
              <a:t>sont l’équivalent des </a:t>
            </a:r>
            <a:r>
              <a:rPr lang="fr-FR" b="1" dirty="0" smtClean="0">
                <a:solidFill>
                  <a:srgbClr val="0070C0"/>
                </a:solidFill>
                <a:latin typeface="Arial" pitchFamily="34" charset="0"/>
                <a:cs typeface="Arial" pitchFamily="34" charset="0"/>
              </a:rPr>
              <a:t>alvéoles </a:t>
            </a:r>
            <a:r>
              <a:rPr lang="fr-FR" b="1" dirty="0" smtClean="0">
                <a:latin typeface="Arial" pitchFamily="34" charset="0"/>
                <a:cs typeface="Arial" pitchFamily="34" charset="0"/>
              </a:rPr>
              <a:t>chez les mammifères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descr="C:\Users\HP\Desktop\dossier oiseaux\20181201_104825.jpg"/>
          <p:cNvPicPr>
            <a:picLocks noGrp="1" noChangeAspect="1" noChangeArrowheads="1"/>
          </p:cNvPicPr>
          <p:nvPr>
            <p:ph idx="1"/>
          </p:nvPr>
        </p:nvPicPr>
        <p:blipFill>
          <a:blip r:embed="rId2" cstate="print"/>
          <a:srcRect/>
          <a:stretch>
            <a:fillRect/>
          </a:stretch>
        </p:blipFill>
        <p:spPr bwMode="auto">
          <a:xfrm>
            <a:off x="1428728" y="214290"/>
            <a:ext cx="5715040" cy="6308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sz="4000" u="sng" dirty="0" smtClean="0">
                <a:latin typeface="Arial" pitchFamily="34" charset="0"/>
                <a:cs typeface="Arial" pitchFamily="34" charset="0"/>
              </a:rPr>
              <a:t>SACS  AERIENS</a:t>
            </a:r>
            <a:endParaRPr lang="fr-FR" sz="4000" u="sng" dirty="0">
              <a:latin typeface="Arial" pitchFamily="34" charset="0"/>
              <a:cs typeface="Arial" pitchFamily="34" charset="0"/>
            </a:endParaRPr>
          </a:p>
        </p:txBody>
      </p:sp>
      <p:sp>
        <p:nvSpPr>
          <p:cNvPr id="3" name="Espace réservé du contenu 2"/>
          <p:cNvSpPr>
            <a:spLocks noGrp="1"/>
          </p:cNvSpPr>
          <p:nvPr>
            <p:ph idx="1"/>
          </p:nvPr>
        </p:nvSpPr>
        <p:spPr>
          <a:xfrm>
            <a:off x="457200" y="785794"/>
            <a:ext cx="8229600" cy="5786478"/>
          </a:xfrm>
        </p:spPr>
        <p:txBody>
          <a:bodyPr>
            <a:normAutofit fontScale="92500" lnSpcReduction="10000"/>
          </a:bodyPr>
          <a:lstStyle/>
          <a:p>
            <a:r>
              <a:rPr lang="fr-FR" b="1" dirty="0" smtClean="0">
                <a:solidFill>
                  <a:srgbClr val="0070C0"/>
                </a:solidFill>
                <a:latin typeface="Arial" pitchFamily="34" charset="0"/>
                <a:cs typeface="Arial" pitchFamily="34" charset="0"/>
              </a:rPr>
              <a:t>Ce </a:t>
            </a:r>
            <a:r>
              <a:rPr lang="fr-FR" b="1" dirty="0" smtClean="0">
                <a:solidFill>
                  <a:srgbClr val="0070C0"/>
                </a:solidFill>
                <a:latin typeface="Arial" pitchFamily="34" charset="0"/>
                <a:cs typeface="Arial" pitchFamily="34" charset="0"/>
              </a:rPr>
              <a:t>sont les prolongements des bronches secondaires qui s’échappent des poumons pour envahir les cavités du tronc ,les interstices musculaires et certains os</a:t>
            </a:r>
          </a:p>
          <a:p>
            <a:r>
              <a:rPr lang="fr-FR" b="1" dirty="0" smtClean="0">
                <a:solidFill>
                  <a:srgbClr val="FF0000"/>
                </a:solidFill>
                <a:latin typeface="Arial" pitchFamily="34" charset="0"/>
                <a:cs typeface="Arial" pitchFamily="34" charset="0"/>
              </a:rPr>
              <a:t>3 groupes</a:t>
            </a:r>
            <a:r>
              <a:rPr lang="fr-FR" b="1" dirty="0" smtClean="0">
                <a:latin typeface="Arial" pitchFamily="34" charset="0"/>
                <a:cs typeface="Arial" pitchFamily="34" charset="0"/>
              </a:rPr>
              <a:t>: </a:t>
            </a:r>
            <a:r>
              <a:rPr lang="fr-FR" b="1" dirty="0" err="1" smtClean="0">
                <a:latin typeface="Arial" pitchFamily="34" charset="0"/>
                <a:cs typeface="Arial" pitchFamily="34" charset="0"/>
              </a:rPr>
              <a:t>crânial,moyen</a:t>
            </a:r>
            <a:r>
              <a:rPr lang="fr-FR" b="1" dirty="0" smtClean="0">
                <a:latin typeface="Arial" pitchFamily="34" charset="0"/>
                <a:cs typeface="Arial" pitchFamily="34" charset="0"/>
              </a:rPr>
              <a:t> et caudal</a:t>
            </a:r>
          </a:p>
          <a:p>
            <a:r>
              <a:rPr lang="fr-FR" b="1" dirty="0" smtClean="0">
                <a:latin typeface="Arial" pitchFamily="34" charset="0"/>
                <a:cs typeface="Arial" pitchFamily="34" charset="0"/>
              </a:rPr>
              <a:t>Groupe </a:t>
            </a:r>
            <a:r>
              <a:rPr lang="fr-FR" b="1" dirty="0" err="1" smtClean="0">
                <a:solidFill>
                  <a:srgbClr val="FF0000"/>
                </a:solidFill>
                <a:latin typeface="Arial" pitchFamily="34" charset="0"/>
                <a:cs typeface="Arial" pitchFamily="34" charset="0"/>
              </a:rPr>
              <a:t>crânial</a:t>
            </a:r>
            <a:r>
              <a:rPr lang="fr-FR" b="1" dirty="0" smtClean="0">
                <a:latin typeface="Arial" pitchFamily="34" charset="0"/>
                <a:cs typeface="Arial" pitchFamily="34" charset="0"/>
              </a:rPr>
              <a:t> comprend:</a:t>
            </a:r>
          </a:p>
          <a:p>
            <a:r>
              <a:rPr lang="fr-FR" b="1" dirty="0" smtClean="0">
                <a:latin typeface="Arial" pitchFamily="34" charset="0"/>
                <a:cs typeface="Arial" pitchFamily="34" charset="0"/>
              </a:rPr>
              <a:t>    </a:t>
            </a:r>
            <a:r>
              <a:rPr lang="fr-FR" b="1" dirty="0" smtClean="0">
                <a:solidFill>
                  <a:srgbClr val="0070C0"/>
                </a:solidFill>
                <a:latin typeface="Arial" pitchFamily="34" charset="0"/>
                <a:cs typeface="Arial" pitchFamily="34" charset="0"/>
              </a:rPr>
              <a:t>*</a:t>
            </a:r>
            <a:r>
              <a:rPr lang="fr-FR" b="1" u="sng" dirty="0" smtClean="0">
                <a:solidFill>
                  <a:srgbClr val="0070C0"/>
                </a:solidFill>
                <a:latin typeface="Arial" pitchFamily="34" charset="0"/>
                <a:cs typeface="Arial" pitchFamily="34" charset="0"/>
              </a:rPr>
              <a:t>Sac aérien claviculaire</a:t>
            </a:r>
            <a:r>
              <a:rPr lang="fr-FR" b="1" dirty="0" smtClean="0">
                <a:latin typeface="Arial" pitchFamily="34" charset="0"/>
                <a:cs typeface="Arial" pitchFamily="34" charset="0"/>
              </a:rPr>
              <a:t>: vaste réservoir médian qui s’étend transversalement à l’entrée de la poitrine, compris entre le sternum et les principaux vaisseaux qui longent la trachée et l’œsophage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sp>
        <p:nvSpPr>
          <p:cNvPr id="3" name="Espace réservé du contenu 2"/>
          <p:cNvSpPr>
            <a:spLocks noGrp="1"/>
          </p:cNvSpPr>
          <p:nvPr>
            <p:ph idx="1"/>
          </p:nvPr>
        </p:nvSpPr>
        <p:spPr>
          <a:xfrm>
            <a:off x="457200" y="357166"/>
            <a:ext cx="8229600" cy="6215106"/>
          </a:xfrm>
        </p:spPr>
        <p:txBody>
          <a:bodyPr>
            <a:normAutofit fontScale="92500" lnSpcReduction="20000"/>
          </a:bodyPr>
          <a:lstStyle/>
          <a:p>
            <a:endParaRPr lang="fr-FR" dirty="0" smtClean="0"/>
          </a:p>
          <a:p>
            <a:r>
              <a:rPr lang="fr-FR" b="1" dirty="0" smtClean="0">
                <a:latin typeface="Arial" pitchFamily="34" charset="0"/>
                <a:cs typeface="Arial" pitchFamily="34" charset="0"/>
              </a:rPr>
              <a:t>-Il possède 3 prolongements:</a:t>
            </a:r>
          </a:p>
          <a:p>
            <a:r>
              <a:rPr lang="fr-FR" b="1" dirty="0" smtClean="0">
                <a:latin typeface="Arial" pitchFamily="34" charset="0"/>
                <a:cs typeface="Arial" pitchFamily="34" charset="0"/>
              </a:rPr>
              <a:t> un prolongement huméral, un prolongement scapulaire et un prolongement pectoral</a:t>
            </a:r>
          </a:p>
          <a:p>
            <a:r>
              <a:rPr lang="fr-FR" b="1" dirty="0" smtClean="0">
                <a:solidFill>
                  <a:srgbClr val="0070C0"/>
                </a:solidFill>
                <a:latin typeface="Arial" pitchFamily="34" charset="0"/>
                <a:cs typeface="Arial" pitchFamily="34" charset="0"/>
              </a:rPr>
              <a:t>     * </a:t>
            </a:r>
            <a:r>
              <a:rPr lang="fr-FR" b="1" u="sng" dirty="0" smtClean="0">
                <a:solidFill>
                  <a:srgbClr val="0070C0"/>
                </a:solidFill>
                <a:latin typeface="Arial" pitchFamily="34" charset="0"/>
                <a:cs typeface="Arial" pitchFamily="34" charset="0"/>
              </a:rPr>
              <a:t>Sacs aériens cervicaux</a:t>
            </a:r>
            <a:r>
              <a:rPr lang="fr-FR" b="1" dirty="0" smtClean="0">
                <a:latin typeface="Arial" pitchFamily="34" charset="0"/>
                <a:cs typeface="Arial" pitchFamily="34" charset="0"/>
              </a:rPr>
              <a:t>: situés dans la moitié dorsale de la cavité thoracique, se réunissent sur le plan médian; ils sont placés entre les vertèbres cervicales et thoraciques et les gros vaisseaux de l’entrée de la poitrine</a:t>
            </a:r>
          </a:p>
          <a:p>
            <a:r>
              <a:rPr lang="fr-FR" b="1" dirty="0" smtClean="0">
                <a:latin typeface="Arial" pitchFamily="34" charset="0"/>
                <a:cs typeface="Arial" pitchFamily="34" charset="0"/>
              </a:rPr>
              <a:t>-Ils se prolongent dans la région cervicale en pénétrant dans les vertèbres cervicales sauf l’atlas et l’axis et dans la région thoracique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428604"/>
            <a:ext cx="8229600" cy="6143668"/>
          </a:xfrm>
        </p:spPr>
        <p:txBody>
          <a:bodyPr>
            <a:normAutofit fontScale="85000" lnSpcReduction="20000"/>
          </a:bodyPr>
          <a:lstStyle/>
          <a:p>
            <a:r>
              <a:rPr lang="fr-FR" b="1" dirty="0" smtClean="0">
                <a:latin typeface="Arial" pitchFamily="34" charset="0"/>
                <a:cs typeface="Arial" pitchFamily="34" charset="0"/>
              </a:rPr>
              <a:t>Groupe </a:t>
            </a:r>
            <a:r>
              <a:rPr lang="fr-FR" b="1" dirty="0" smtClean="0">
                <a:solidFill>
                  <a:srgbClr val="FF0000"/>
                </a:solidFill>
                <a:latin typeface="Arial" pitchFamily="34" charset="0"/>
                <a:cs typeface="Arial" pitchFamily="34" charset="0"/>
              </a:rPr>
              <a:t>moyen</a:t>
            </a:r>
            <a:r>
              <a:rPr lang="fr-FR" b="1" dirty="0" smtClean="0">
                <a:latin typeface="Arial" pitchFamily="34" charset="0"/>
                <a:cs typeface="Arial" pitchFamily="34" charset="0"/>
              </a:rPr>
              <a:t> avec:</a:t>
            </a:r>
          </a:p>
          <a:p>
            <a:r>
              <a:rPr lang="fr-FR" b="1" dirty="0" smtClean="0">
                <a:solidFill>
                  <a:srgbClr val="0070C0"/>
                </a:solidFill>
                <a:latin typeface="Arial" pitchFamily="34" charset="0"/>
                <a:cs typeface="Arial" pitchFamily="34" charset="0"/>
              </a:rPr>
              <a:t>    *</a:t>
            </a:r>
            <a:r>
              <a:rPr lang="fr-FR" b="1" u="sng" dirty="0" smtClean="0">
                <a:solidFill>
                  <a:srgbClr val="0070C0"/>
                </a:solidFill>
                <a:latin typeface="Arial" pitchFamily="34" charset="0"/>
                <a:cs typeface="Arial" pitchFamily="34" charset="0"/>
              </a:rPr>
              <a:t>Sacs thoraciques </a:t>
            </a:r>
            <a:r>
              <a:rPr lang="fr-FR" b="1" u="sng" dirty="0" err="1" smtClean="0">
                <a:solidFill>
                  <a:srgbClr val="0070C0"/>
                </a:solidFill>
                <a:latin typeface="Arial" pitchFamily="34" charset="0"/>
                <a:cs typeface="Arial" pitchFamily="34" charset="0"/>
              </a:rPr>
              <a:t>crâniaux</a:t>
            </a:r>
            <a:endParaRPr lang="fr-FR" b="1" u="sng" dirty="0" smtClean="0">
              <a:solidFill>
                <a:srgbClr val="0070C0"/>
              </a:solidFill>
              <a:latin typeface="Arial" pitchFamily="34" charset="0"/>
              <a:cs typeface="Arial" pitchFamily="34" charset="0"/>
            </a:endParaRPr>
          </a:p>
          <a:p>
            <a:r>
              <a:rPr lang="fr-FR" b="1" dirty="0" smtClean="0">
                <a:solidFill>
                  <a:srgbClr val="0070C0"/>
                </a:solidFill>
                <a:latin typeface="Arial" pitchFamily="34" charset="0"/>
                <a:cs typeface="Arial" pitchFamily="34" charset="0"/>
              </a:rPr>
              <a:t>    *</a:t>
            </a:r>
            <a:r>
              <a:rPr lang="fr-FR" b="1" u="sng" dirty="0" smtClean="0">
                <a:solidFill>
                  <a:srgbClr val="0070C0"/>
                </a:solidFill>
                <a:latin typeface="Arial" pitchFamily="34" charset="0"/>
                <a:cs typeface="Arial" pitchFamily="34" charset="0"/>
              </a:rPr>
              <a:t>Sacs thoraciques caudaux</a:t>
            </a:r>
          </a:p>
          <a:p>
            <a:r>
              <a:rPr lang="fr-FR" b="1" dirty="0" smtClean="0">
                <a:latin typeface="Arial" pitchFamily="34" charset="0"/>
                <a:cs typeface="Arial" pitchFamily="34" charset="0"/>
              </a:rPr>
              <a:t>Groupe </a:t>
            </a:r>
            <a:r>
              <a:rPr lang="fr-FR" b="1" dirty="0" smtClean="0">
                <a:solidFill>
                  <a:srgbClr val="FF0000"/>
                </a:solidFill>
                <a:latin typeface="Arial" pitchFamily="34" charset="0"/>
                <a:cs typeface="Arial" pitchFamily="34" charset="0"/>
              </a:rPr>
              <a:t>caudal </a:t>
            </a:r>
            <a:r>
              <a:rPr lang="fr-FR" b="1" dirty="0" smtClean="0">
                <a:latin typeface="Arial" pitchFamily="34" charset="0"/>
                <a:cs typeface="Arial" pitchFamily="34" charset="0"/>
              </a:rPr>
              <a:t>avec:</a:t>
            </a:r>
          </a:p>
          <a:p>
            <a:r>
              <a:rPr lang="fr-FR" b="1" dirty="0" smtClean="0">
                <a:solidFill>
                  <a:srgbClr val="0070C0"/>
                </a:solidFill>
                <a:latin typeface="Arial" pitchFamily="34" charset="0"/>
                <a:cs typeface="Arial" pitchFamily="34" charset="0"/>
              </a:rPr>
              <a:t>    *Sacs abdominaux</a:t>
            </a:r>
            <a:r>
              <a:rPr lang="fr-FR" b="1" dirty="0" smtClean="0">
                <a:latin typeface="Arial" pitchFamily="34" charset="0"/>
                <a:cs typeface="Arial" pitchFamily="34" charset="0"/>
              </a:rPr>
              <a:t>: très </a:t>
            </a:r>
            <a:r>
              <a:rPr lang="fr-FR" b="1" dirty="0" err="1" smtClean="0">
                <a:latin typeface="Arial" pitchFamily="34" charset="0"/>
                <a:cs typeface="Arial" pitchFamily="34" charset="0"/>
              </a:rPr>
              <a:t>vastes,s’</a:t>
            </a:r>
            <a:r>
              <a:rPr lang="fr-FR" b="1" dirty="0" smtClean="0">
                <a:latin typeface="Arial" pitchFamily="34" charset="0"/>
                <a:cs typeface="Arial" pitchFamily="34" charset="0"/>
              </a:rPr>
              <a:t>interposent entre la masse des viscères et la voûte </a:t>
            </a:r>
            <a:r>
              <a:rPr lang="fr-FR" b="1" dirty="0" err="1" smtClean="0">
                <a:latin typeface="Arial" pitchFamily="34" charset="0"/>
                <a:cs typeface="Arial" pitchFamily="34" charset="0"/>
              </a:rPr>
              <a:t>lombo</a:t>
            </a:r>
            <a:r>
              <a:rPr lang="fr-FR" b="1" dirty="0" smtClean="0">
                <a:latin typeface="Arial" pitchFamily="34" charset="0"/>
                <a:cs typeface="Arial" pitchFamily="34" charset="0"/>
              </a:rPr>
              <a:t>-sacrale, ils s’affrontent sur le plan médian pour former une cloison </a:t>
            </a:r>
            <a:r>
              <a:rPr lang="fr-FR" b="1" dirty="0" err="1" smtClean="0">
                <a:latin typeface="Arial" pitchFamily="34" charset="0"/>
                <a:cs typeface="Arial" pitchFamily="34" charset="0"/>
              </a:rPr>
              <a:t>crânio</a:t>
            </a:r>
            <a:r>
              <a:rPr lang="fr-FR" b="1" dirty="0" smtClean="0">
                <a:latin typeface="Arial" pitchFamily="34" charset="0"/>
                <a:cs typeface="Arial" pitchFamily="34" charset="0"/>
              </a:rPr>
              <a:t>-caudale qui divise la cavité abdominale en 2 moitiés</a:t>
            </a:r>
          </a:p>
          <a:p>
            <a:r>
              <a:rPr lang="fr-FR" b="1" dirty="0" smtClean="0">
                <a:latin typeface="Arial" pitchFamily="34" charset="0"/>
                <a:cs typeface="Arial" pitchFamily="34" charset="0"/>
              </a:rPr>
              <a:t>Ils </a:t>
            </a:r>
            <a:r>
              <a:rPr lang="fr-FR" b="1" dirty="0" smtClean="0">
                <a:latin typeface="Arial" pitchFamily="34" charset="0"/>
                <a:cs typeface="Arial" pitchFamily="34" charset="0"/>
              </a:rPr>
              <a:t>se prolongent latéralement pour pénétrer dans le coxal et le fémur et dorsalement pour s’interposer entre la voûte sous lombaire et le rein</a:t>
            </a:r>
          </a:p>
          <a:p>
            <a:r>
              <a:rPr lang="fr-FR" b="1" dirty="0" smtClean="0">
                <a:solidFill>
                  <a:srgbClr val="0070C0"/>
                </a:solidFill>
                <a:latin typeface="Arial" pitchFamily="34" charset="0"/>
                <a:cs typeface="Arial" pitchFamily="34" charset="0"/>
              </a:rPr>
              <a:t>Tous </a:t>
            </a:r>
            <a:r>
              <a:rPr lang="fr-FR" b="1" dirty="0" smtClean="0">
                <a:solidFill>
                  <a:srgbClr val="0070C0"/>
                </a:solidFill>
                <a:latin typeface="Arial" pitchFamily="34" charset="0"/>
                <a:cs typeface="Arial" pitchFamily="34" charset="0"/>
              </a:rPr>
              <a:t>les sacs aériens (sauf les cervicaux) sont reliés au poumons par les </a:t>
            </a:r>
            <a:r>
              <a:rPr lang="fr-FR" b="1" dirty="0" err="1" smtClean="0">
                <a:solidFill>
                  <a:srgbClr val="0070C0"/>
                </a:solidFill>
                <a:latin typeface="Arial" pitchFamily="34" charset="0"/>
                <a:cs typeface="Arial" pitchFamily="34" charset="0"/>
              </a:rPr>
              <a:t>saccobronches</a:t>
            </a:r>
            <a:r>
              <a:rPr lang="fr-FR" b="1" dirty="0" smtClean="0">
                <a:solidFill>
                  <a:srgbClr val="0070C0"/>
                </a:solidFill>
                <a:latin typeface="Arial" pitchFamily="34" charset="0"/>
                <a:cs typeface="Arial" pitchFamily="34" charset="0"/>
              </a:rPr>
              <a:t> ou bronches récurrentes</a:t>
            </a:r>
            <a:endParaRPr lang="fr-FR"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r>
              <a:rPr lang="fr-FR" u="sng" dirty="0" smtClean="0">
                <a:latin typeface="Arial" pitchFamily="34" charset="0"/>
                <a:cs typeface="Arial" pitchFamily="34" charset="0"/>
              </a:rPr>
              <a:t>ROLE  DES  SACS  AERIENS</a:t>
            </a:r>
            <a:endParaRPr lang="fr-FR" u="sng" dirty="0">
              <a:latin typeface="Arial" pitchFamily="34" charset="0"/>
              <a:cs typeface="Arial" pitchFamily="34" charset="0"/>
            </a:endParaRPr>
          </a:p>
        </p:txBody>
      </p:sp>
      <p:pic>
        <p:nvPicPr>
          <p:cNvPr id="2050" name="Picture 2" descr="C:\Users\HP\Desktop\dossier oiseaux\sacs aériens.jpg"/>
          <p:cNvPicPr>
            <a:picLocks noGrp="1" noChangeAspect="1" noChangeArrowheads="1"/>
          </p:cNvPicPr>
          <p:nvPr>
            <p:ph idx="1"/>
          </p:nvPr>
        </p:nvPicPr>
        <p:blipFill>
          <a:blip r:embed="rId2"/>
          <a:srcRect/>
          <a:stretch>
            <a:fillRect/>
          </a:stretch>
        </p:blipFill>
        <p:spPr bwMode="auto">
          <a:xfrm>
            <a:off x="500034" y="785794"/>
            <a:ext cx="8001056" cy="59293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sp>
        <p:nvSpPr>
          <p:cNvPr id="3" name="Espace réservé du contenu 2"/>
          <p:cNvSpPr>
            <a:spLocks noGrp="1"/>
          </p:cNvSpPr>
          <p:nvPr>
            <p:ph idx="1"/>
          </p:nvPr>
        </p:nvSpPr>
        <p:spPr>
          <a:xfrm>
            <a:off x="457200" y="285728"/>
            <a:ext cx="8229600" cy="6286544"/>
          </a:xfrm>
        </p:spPr>
        <p:txBody>
          <a:bodyPr>
            <a:normAutofit fontScale="85000" lnSpcReduction="20000"/>
          </a:bodyPr>
          <a:lstStyle/>
          <a:p>
            <a:r>
              <a:rPr lang="fr-FR" b="1" dirty="0" smtClean="0">
                <a:latin typeface="Arial" pitchFamily="34" charset="0"/>
                <a:cs typeface="Arial" pitchFamily="34" charset="0"/>
              </a:rPr>
              <a:t>Allègent </a:t>
            </a:r>
            <a:r>
              <a:rPr lang="fr-FR" b="1" dirty="0" smtClean="0">
                <a:latin typeface="Arial" pitchFamily="34" charset="0"/>
                <a:cs typeface="Arial" pitchFamily="34" charset="0"/>
              </a:rPr>
              <a:t>le corps</a:t>
            </a:r>
          </a:p>
          <a:p>
            <a:r>
              <a:rPr lang="fr-FR" b="1" dirty="0" smtClean="0">
                <a:latin typeface="Arial" pitchFamily="34" charset="0"/>
                <a:cs typeface="Arial" pitchFamily="34" charset="0"/>
              </a:rPr>
              <a:t>Interviennent </a:t>
            </a:r>
            <a:r>
              <a:rPr lang="fr-FR" b="1" dirty="0" smtClean="0">
                <a:latin typeface="Arial" pitchFamily="34" charset="0"/>
                <a:cs typeface="Arial" pitchFamily="34" charset="0"/>
              </a:rPr>
              <a:t>dans la respiration en agissant comme des pompes à air en se remplissant d’air frais</a:t>
            </a:r>
          </a:p>
          <a:p>
            <a:r>
              <a:rPr lang="fr-FR" b="1" dirty="0" smtClean="0">
                <a:latin typeface="Arial" pitchFamily="34" charset="0"/>
                <a:cs typeface="Arial" pitchFamily="34" charset="0"/>
              </a:rPr>
              <a:t>Permettent </a:t>
            </a:r>
            <a:r>
              <a:rPr lang="fr-FR" b="1" dirty="0" smtClean="0">
                <a:latin typeface="Arial" pitchFamily="34" charset="0"/>
                <a:cs typeface="Arial" pitchFamily="34" charset="0"/>
              </a:rPr>
              <a:t>à l’air de traverser 2 fois le poumon( à l’inspiration et à l’expiration)</a:t>
            </a:r>
          </a:p>
          <a:p>
            <a:r>
              <a:rPr lang="fr-FR" b="1" dirty="0" smtClean="0">
                <a:latin typeface="Arial" pitchFamily="34" charset="0"/>
                <a:cs typeface="Arial" pitchFamily="34" charset="0"/>
              </a:rPr>
              <a:t>Constituent </a:t>
            </a:r>
            <a:r>
              <a:rPr lang="fr-FR" b="1" dirty="0" smtClean="0">
                <a:latin typeface="Arial" pitchFamily="34" charset="0"/>
                <a:cs typeface="Arial" pitchFamily="34" charset="0"/>
              </a:rPr>
              <a:t>une réserve d’air lorsque la cage thoracique est bloquée en plein vol</a:t>
            </a:r>
          </a:p>
          <a:p>
            <a:r>
              <a:rPr lang="fr-FR" b="1" dirty="0" smtClean="0">
                <a:latin typeface="Arial" pitchFamily="34" charset="0"/>
                <a:cs typeface="Arial" pitchFamily="34" charset="0"/>
              </a:rPr>
              <a:t>Permettent </a:t>
            </a:r>
            <a:r>
              <a:rPr lang="fr-FR" b="1" dirty="0" smtClean="0">
                <a:latin typeface="Arial" pitchFamily="34" charset="0"/>
                <a:cs typeface="Arial" pitchFamily="34" charset="0"/>
              </a:rPr>
              <a:t>la régulation de la température du corps au repos et pendant le vol</a:t>
            </a:r>
          </a:p>
          <a:p>
            <a:r>
              <a:rPr lang="fr-FR" b="1" dirty="0" smtClean="0">
                <a:latin typeface="Arial" pitchFamily="34" charset="0"/>
                <a:cs typeface="Arial" pitchFamily="34" charset="0"/>
              </a:rPr>
              <a:t>Interviennent </a:t>
            </a:r>
            <a:r>
              <a:rPr lang="fr-FR" b="1" dirty="0" smtClean="0">
                <a:latin typeface="Arial" pitchFamily="34" charset="0"/>
                <a:cs typeface="Arial" pitchFamily="34" charset="0"/>
              </a:rPr>
              <a:t>dans la phonation et exceptionnellement dans l’accomplissement  de certains jeux nuptiaux (certains mâles gonflent leurs sacs cervicaux)</a:t>
            </a:r>
          </a:p>
          <a:p>
            <a:r>
              <a:rPr lang="fr-FR" b="1" dirty="0" smtClean="0">
                <a:latin typeface="Arial" pitchFamily="34" charset="0"/>
                <a:cs typeface="Arial" pitchFamily="34" charset="0"/>
              </a:rPr>
              <a:t>Correspondent  </a:t>
            </a:r>
            <a:r>
              <a:rPr lang="fr-FR" b="1" dirty="0" smtClean="0">
                <a:latin typeface="Arial" pitchFamily="34" charset="0"/>
                <a:cs typeface="Arial" pitchFamily="34" charset="0"/>
              </a:rPr>
              <a:t>à une part importante de la pathologie respiratoire</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u="sng" dirty="0" smtClean="0">
                <a:latin typeface="Arial" pitchFamily="34" charset="0"/>
                <a:cs typeface="Arial" pitchFamily="34" charset="0"/>
              </a:rPr>
              <a:t>APPAREIL   URINAIRE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428604"/>
            <a:ext cx="8229600" cy="6429396"/>
          </a:xfrm>
        </p:spPr>
        <p:txBody>
          <a:bodyPr>
            <a:normAutofit fontScale="70000" lnSpcReduction="20000"/>
          </a:bodyPr>
          <a:lstStyle/>
          <a:p>
            <a:endParaRPr lang="fr-FR" dirty="0" smtClean="0"/>
          </a:p>
          <a:p>
            <a:r>
              <a:rPr lang="fr-FR" sz="3200" b="1" dirty="0" smtClean="0">
                <a:solidFill>
                  <a:srgbClr val="FF0000"/>
                </a:solidFill>
                <a:latin typeface="Arial" pitchFamily="34" charset="0"/>
                <a:cs typeface="Arial" pitchFamily="34" charset="0"/>
              </a:rPr>
              <a:t>Reins </a:t>
            </a:r>
            <a:r>
              <a:rPr lang="fr-FR" sz="3200" b="1" dirty="0" smtClean="0">
                <a:solidFill>
                  <a:srgbClr val="FF0000"/>
                </a:solidFill>
                <a:latin typeface="Arial" pitchFamily="34" charset="0"/>
                <a:cs typeface="Arial" pitchFamily="34" charset="0"/>
              </a:rPr>
              <a:t>relativement plus développés </a:t>
            </a:r>
            <a:r>
              <a:rPr lang="fr-FR" sz="3200" b="1" dirty="0" smtClean="0">
                <a:latin typeface="Arial" pitchFamily="34" charset="0"/>
                <a:cs typeface="Arial" pitchFamily="34" charset="0"/>
              </a:rPr>
              <a:t>que chez les mammifères</a:t>
            </a:r>
          </a:p>
          <a:p>
            <a:r>
              <a:rPr lang="fr-FR" sz="3200" b="1" dirty="0" smtClean="0">
                <a:latin typeface="Arial" pitchFamily="34" charset="0"/>
                <a:cs typeface="Arial" pitchFamily="34" charset="0"/>
              </a:rPr>
              <a:t>S’étirent </a:t>
            </a:r>
            <a:r>
              <a:rPr lang="fr-FR" sz="3200" b="1" dirty="0" smtClean="0">
                <a:latin typeface="Arial" pitchFamily="34" charset="0"/>
                <a:cs typeface="Arial" pitchFamily="34" charset="0"/>
              </a:rPr>
              <a:t>du bord caudal des poumons jusqu’aux  fosses du bouclier tergal</a:t>
            </a:r>
          </a:p>
          <a:p>
            <a:r>
              <a:rPr lang="fr-FR" sz="3200" b="1" dirty="0" smtClean="0">
                <a:latin typeface="Arial" pitchFamily="34" charset="0"/>
                <a:cs typeface="Arial" pitchFamily="34" charset="0"/>
              </a:rPr>
              <a:t>Disposés </a:t>
            </a:r>
            <a:r>
              <a:rPr lang="fr-FR" sz="3200" b="1" dirty="0" smtClean="0">
                <a:latin typeface="Arial" pitchFamily="34" charset="0"/>
                <a:cs typeface="Arial" pitchFamily="34" charset="0"/>
              </a:rPr>
              <a:t>symétriquement et moulés sur les reliefs osseux</a:t>
            </a:r>
          </a:p>
          <a:p>
            <a:r>
              <a:rPr lang="fr-FR" sz="3200" b="1" dirty="0" smtClean="0">
                <a:solidFill>
                  <a:srgbClr val="FF0000"/>
                </a:solidFill>
                <a:latin typeface="Arial" pitchFamily="34" charset="0"/>
                <a:cs typeface="Arial" pitchFamily="34" charset="0"/>
              </a:rPr>
              <a:t>Chaque </a:t>
            </a:r>
            <a:r>
              <a:rPr lang="fr-FR" sz="3200" b="1" dirty="0" smtClean="0">
                <a:solidFill>
                  <a:srgbClr val="FF0000"/>
                </a:solidFill>
                <a:latin typeface="Arial" pitchFamily="34" charset="0"/>
                <a:cs typeface="Arial" pitchFamily="34" charset="0"/>
              </a:rPr>
              <a:t>rein est formé de 3 lobes</a:t>
            </a:r>
          </a:p>
          <a:p>
            <a:r>
              <a:rPr lang="fr-FR" sz="3200" b="1" dirty="0" smtClean="0">
                <a:latin typeface="Arial" pitchFamily="34" charset="0"/>
                <a:cs typeface="Arial" pitchFamily="34" charset="0"/>
              </a:rPr>
              <a:t>  * </a:t>
            </a:r>
            <a:r>
              <a:rPr lang="fr-FR" sz="3200" b="1" dirty="0" err="1" smtClean="0">
                <a:latin typeface="Arial" pitchFamily="34" charset="0"/>
                <a:cs typeface="Arial" pitchFamily="34" charset="0"/>
              </a:rPr>
              <a:t>crânial</a:t>
            </a:r>
            <a:r>
              <a:rPr lang="fr-FR" sz="3200" b="1" dirty="0" smtClean="0">
                <a:latin typeface="Arial" pitchFamily="34" charset="0"/>
                <a:cs typeface="Arial" pitchFamily="34" charset="0"/>
              </a:rPr>
              <a:t> ou </a:t>
            </a:r>
            <a:r>
              <a:rPr lang="fr-FR" sz="3200" b="1" dirty="0" err="1" smtClean="0">
                <a:latin typeface="Arial" pitchFamily="34" charset="0"/>
                <a:cs typeface="Arial" pitchFamily="34" charset="0"/>
              </a:rPr>
              <a:t>ilio-lombaire,le</a:t>
            </a:r>
            <a:r>
              <a:rPr lang="fr-FR" sz="3200" b="1" dirty="0" smtClean="0">
                <a:latin typeface="Arial" pitchFamily="34" charset="0"/>
                <a:cs typeface="Arial" pitchFamily="34" charset="0"/>
              </a:rPr>
              <a:t> plus volumineux</a:t>
            </a:r>
          </a:p>
          <a:p>
            <a:r>
              <a:rPr lang="fr-FR" sz="3200" b="1" dirty="0" smtClean="0">
                <a:latin typeface="Arial" pitchFamily="34" charset="0"/>
                <a:cs typeface="Arial" pitchFamily="34" charset="0"/>
              </a:rPr>
              <a:t>  * moyen ou pelvien </a:t>
            </a:r>
            <a:r>
              <a:rPr lang="fr-FR" sz="3200" b="1" dirty="0" err="1" smtClean="0">
                <a:latin typeface="Arial" pitchFamily="34" charset="0"/>
                <a:cs typeface="Arial" pitchFamily="34" charset="0"/>
              </a:rPr>
              <a:t>crânial</a:t>
            </a:r>
            <a:r>
              <a:rPr lang="fr-FR" sz="3200" b="1" dirty="0" smtClean="0">
                <a:latin typeface="Arial" pitchFamily="34" charset="0"/>
                <a:cs typeface="Arial" pitchFamily="34" charset="0"/>
              </a:rPr>
              <a:t>, le plus petit</a:t>
            </a:r>
          </a:p>
          <a:p>
            <a:r>
              <a:rPr lang="fr-FR" sz="3200" b="1" dirty="0" smtClean="0">
                <a:latin typeface="Arial" pitchFamily="34" charset="0"/>
                <a:cs typeface="Arial" pitchFamily="34" charset="0"/>
              </a:rPr>
              <a:t>  * caudal ou pelvien caudal</a:t>
            </a:r>
          </a:p>
          <a:p>
            <a:r>
              <a:rPr lang="fr-FR" sz="3200" b="1" dirty="0" smtClean="0">
                <a:solidFill>
                  <a:srgbClr val="FF0000"/>
                </a:solidFill>
                <a:latin typeface="Arial" pitchFamily="34" charset="0"/>
                <a:cs typeface="Arial" pitchFamily="34" charset="0"/>
              </a:rPr>
              <a:t>Absence </a:t>
            </a:r>
            <a:r>
              <a:rPr lang="fr-FR" sz="3200" b="1" dirty="0" smtClean="0">
                <a:solidFill>
                  <a:srgbClr val="FF0000"/>
                </a:solidFill>
                <a:latin typeface="Arial" pitchFamily="34" charset="0"/>
                <a:cs typeface="Arial" pitchFamily="34" charset="0"/>
              </a:rPr>
              <a:t>de bassinet</a:t>
            </a:r>
          </a:p>
          <a:p>
            <a:r>
              <a:rPr lang="fr-FR" sz="3200" b="1" dirty="0" smtClean="0">
                <a:latin typeface="Arial" pitchFamily="34" charset="0"/>
                <a:cs typeface="Arial" pitchFamily="34" charset="0"/>
              </a:rPr>
              <a:t>De </a:t>
            </a:r>
            <a:r>
              <a:rPr lang="fr-FR" sz="3200" b="1" dirty="0" smtClean="0">
                <a:latin typeface="Arial" pitchFamily="34" charset="0"/>
                <a:cs typeface="Arial" pitchFamily="34" charset="0"/>
              </a:rPr>
              <a:t>chaque lobe partent des canaux collecteurs formant l’uretère qui va au cloaque</a:t>
            </a:r>
          </a:p>
          <a:p>
            <a:r>
              <a:rPr lang="fr-FR" sz="3200" b="1" dirty="0" smtClean="0">
                <a:latin typeface="Arial" pitchFamily="34" charset="0"/>
                <a:cs typeface="Arial" pitchFamily="34" charset="0"/>
              </a:rPr>
              <a:t>L’urine </a:t>
            </a:r>
            <a:r>
              <a:rPr lang="fr-FR" sz="3200" b="1" dirty="0" smtClean="0">
                <a:latin typeface="Arial" pitchFamily="34" charset="0"/>
                <a:cs typeface="Arial" pitchFamily="34" charset="0"/>
              </a:rPr>
              <a:t>arrive à l’</a:t>
            </a:r>
            <a:r>
              <a:rPr lang="fr-FR" sz="3200" b="1" dirty="0" err="1" smtClean="0">
                <a:latin typeface="Arial" pitchFamily="34" charset="0"/>
                <a:cs typeface="Arial" pitchFamily="34" charset="0"/>
              </a:rPr>
              <a:t>urodaeum</a:t>
            </a:r>
            <a:r>
              <a:rPr lang="fr-FR" sz="3200" b="1" dirty="0" smtClean="0">
                <a:latin typeface="Arial" pitchFamily="34" charset="0"/>
                <a:cs typeface="Arial" pitchFamily="34" charset="0"/>
              </a:rPr>
              <a:t> puis remonte dans le </a:t>
            </a:r>
            <a:r>
              <a:rPr lang="fr-FR" sz="3200" b="1" dirty="0" err="1" smtClean="0">
                <a:latin typeface="Arial" pitchFamily="34" charset="0"/>
                <a:cs typeface="Arial" pitchFamily="34" charset="0"/>
              </a:rPr>
              <a:t>coprodaeum</a:t>
            </a:r>
            <a:r>
              <a:rPr lang="fr-FR" sz="3200" b="1" dirty="0" smtClean="0">
                <a:latin typeface="Arial" pitchFamily="34" charset="0"/>
                <a:cs typeface="Arial" pitchFamily="34" charset="0"/>
              </a:rPr>
              <a:t> où une résorption aqueuse précipite les urates en un masse blanchâtre qui se mêle ensuite aux </a:t>
            </a:r>
            <a:r>
              <a:rPr lang="fr-FR" sz="3200" b="1" dirty="0" err="1" smtClean="0">
                <a:latin typeface="Arial" pitchFamily="34" charset="0"/>
                <a:cs typeface="Arial" pitchFamily="34" charset="0"/>
              </a:rPr>
              <a:t>fécès</a:t>
            </a:r>
            <a:endParaRPr lang="fr-FR" sz="3200" b="1" dirty="0" smtClean="0">
              <a:latin typeface="Arial" pitchFamily="34" charset="0"/>
              <a:cs typeface="Arial" pitchFamily="34" charset="0"/>
            </a:endParaRPr>
          </a:p>
          <a:p>
            <a:r>
              <a:rPr lang="fr-FR" sz="3200" b="1" dirty="0" smtClean="0">
                <a:solidFill>
                  <a:srgbClr val="FF0000"/>
                </a:solidFill>
                <a:latin typeface="Arial" pitchFamily="34" charset="0"/>
                <a:cs typeface="Arial" pitchFamily="34" charset="0"/>
              </a:rPr>
              <a:t>Pas </a:t>
            </a:r>
            <a:r>
              <a:rPr lang="fr-FR" sz="3200" b="1" dirty="0" smtClean="0">
                <a:solidFill>
                  <a:srgbClr val="FF0000"/>
                </a:solidFill>
                <a:latin typeface="Arial" pitchFamily="34" charset="0"/>
                <a:cs typeface="Arial" pitchFamily="34" charset="0"/>
              </a:rPr>
              <a:t>de vessie chez oiseaux</a:t>
            </a:r>
            <a:r>
              <a:rPr lang="fr-FR" sz="3200" b="1" dirty="0" smtClean="0">
                <a:latin typeface="Arial" pitchFamily="34" charset="0"/>
                <a:cs typeface="Arial" pitchFamily="34" charset="0"/>
              </a:rPr>
              <a:t>; chez l’autruche, la bourse de Fabricius se remplit d’urine et sert de réservoir</a:t>
            </a:r>
          </a:p>
          <a:p>
            <a:endParaRPr lang="fr-FR"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par>
                                <p:cTn id="43" presetID="53"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par>
                                <p:cTn id="48" presetID="53"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6" dur="5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3" dur="500"/>
                                        <p:tgtEl>
                                          <p:spTgt spid="3">
                                            <p:txEl>
                                              <p:pRg st="10" end="1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p:cTn id="78"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3314" name="Picture 2" descr="C:\Users\HP\Desktop\dossier oiseaux\20181201_104816.jpg"/>
          <p:cNvPicPr>
            <a:picLocks noGrp="1" noChangeAspect="1" noChangeArrowheads="1"/>
          </p:cNvPicPr>
          <p:nvPr>
            <p:ph idx="1"/>
          </p:nvPr>
        </p:nvPicPr>
        <p:blipFill>
          <a:blip r:embed="rId2" cstate="print"/>
          <a:srcRect/>
          <a:stretch>
            <a:fillRect/>
          </a:stretch>
        </p:blipFill>
        <p:spPr bwMode="auto">
          <a:xfrm>
            <a:off x="1643042" y="285728"/>
            <a:ext cx="5429288" cy="63579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C:\Users\HP\Desktop\Quadratum-Os carré.jpg"/>
          <p:cNvPicPr>
            <a:picLocks noChangeAspect="1" noChangeArrowheads="1"/>
          </p:cNvPicPr>
          <p:nvPr/>
        </p:nvPicPr>
        <p:blipFill>
          <a:blip r:embed="rId2"/>
          <a:srcRect/>
          <a:stretch>
            <a:fillRect/>
          </a:stretch>
        </p:blipFill>
        <p:spPr bwMode="auto">
          <a:xfrm>
            <a:off x="-4572000" y="-2171700"/>
            <a:ext cx="18288000" cy="11201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u="sng" dirty="0" smtClean="0">
                <a:latin typeface="Arial" pitchFamily="34" charset="0"/>
                <a:cs typeface="Arial" pitchFamily="34" charset="0"/>
              </a:rPr>
              <a:t>APPAREIL GENITAL  MALE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857232"/>
            <a:ext cx="8229600" cy="5715040"/>
          </a:xfrm>
        </p:spPr>
        <p:txBody>
          <a:bodyPr>
            <a:normAutofit fontScale="85000" lnSpcReduction="20000"/>
          </a:bodyPr>
          <a:lstStyle/>
          <a:p>
            <a:endParaRPr lang="fr-FR" dirty="0" smtClean="0"/>
          </a:p>
          <a:p>
            <a:r>
              <a:rPr lang="fr-FR" b="1" dirty="0" smtClean="0">
                <a:solidFill>
                  <a:srgbClr val="FF0000"/>
                </a:solidFill>
                <a:latin typeface="Arial" pitchFamily="34" charset="0"/>
                <a:cs typeface="Arial" pitchFamily="34" charset="0"/>
              </a:rPr>
              <a:t>Testicules </a:t>
            </a:r>
            <a:r>
              <a:rPr lang="fr-FR" b="1" dirty="0" smtClean="0">
                <a:solidFill>
                  <a:srgbClr val="FF0000"/>
                </a:solidFill>
                <a:latin typeface="Arial" pitchFamily="34" charset="0"/>
                <a:cs typeface="Arial" pitchFamily="34" charset="0"/>
              </a:rPr>
              <a:t>situés dans la cavité abdominale </a:t>
            </a:r>
            <a:r>
              <a:rPr lang="fr-FR" b="1" dirty="0" smtClean="0">
                <a:latin typeface="Arial" pitchFamily="34" charset="0"/>
                <a:cs typeface="Arial" pitchFamily="34" charset="0"/>
              </a:rPr>
              <a:t>de part et d’autre de l’aorte caudale, sous le pôle </a:t>
            </a:r>
            <a:r>
              <a:rPr lang="fr-FR" b="1" dirty="0" err="1" smtClean="0">
                <a:latin typeface="Arial" pitchFamily="34" charset="0"/>
                <a:cs typeface="Arial" pitchFamily="34" charset="0"/>
              </a:rPr>
              <a:t>crânial</a:t>
            </a:r>
            <a:r>
              <a:rPr lang="fr-FR" b="1" dirty="0" smtClean="0">
                <a:latin typeface="Arial" pitchFamily="34" charset="0"/>
                <a:cs typeface="Arial" pitchFamily="34" charset="0"/>
              </a:rPr>
              <a:t> des reins (leur refroidissement serait assuré par leurs rapports avec les sacs aériens abdominaux)</a:t>
            </a:r>
          </a:p>
          <a:p>
            <a:r>
              <a:rPr lang="fr-FR" b="1" dirty="0" smtClean="0">
                <a:latin typeface="Arial" pitchFamily="34" charset="0"/>
                <a:cs typeface="Arial" pitchFamily="34" charset="0"/>
              </a:rPr>
              <a:t>Leur </a:t>
            </a:r>
            <a:r>
              <a:rPr lang="fr-FR" b="1" dirty="0" smtClean="0">
                <a:latin typeface="Arial" pitchFamily="34" charset="0"/>
                <a:cs typeface="Arial" pitchFamily="34" charset="0"/>
              </a:rPr>
              <a:t>poids varie avec les saisons: Coq 5 cm de large et 2,5cm de large en période d’activité </a:t>
            </a:r>
          </a:p>
          <a:p>
            <a:r>
              <a:rPr lang="fr-FR" b="1" dirty="0" smtClean="0">
                <a:latin typeface="Arial" pitchFamily="34" charset="0"/>
                <a:cs typeface="Arial" pitchFamily="34" charset="0"/>
              </a:rPr>
              <a:t>Canard: 8 cm sur 4,5 cm</a:t>
            </a:r>
          </a:p>
          <a:p>
            <a:r>
              <a:rPr lang="fr-FR" b="1" dirty="0" smtClean="0">
                <a:latin typeface="Arial" pitchFamily="34" charset="0"/>
                <a:cs typeface="Arial" pitchFamily="34" charset="0"/>
              </a:rPr>
              <a:t>Fixés </a:t>
            </a:r>
            <a:r>
              <a:rPr lang="fr-FR" b="1" dirty="0" smtClean="0">
                <a:latin typeface="Arial" pitchFamily="34" charset="0"/>
                <a:cs typeface="Arial" pitchFamily="34" charset="0"/>
              </a:rPr>
              <a:t>par de très courts </a:t>
            </a:r>
            <a:r>
              <a:rPr lang="fr-FR" b="1" dirty="0" err="1" smtClean="0">
                <a:latin typeface="Arial" pitchFamily="34" charset="0"/>
                <a:cs typeface="Arial" pitchFamily="34" charset="0"/>
              </a:rPr>
              <a:t>mésos</a:t>
            </a:r>
            <a:r>
              <a:rPr lang="fr-FR" b="1" dirty="0" smtClean="0">
                <a:latin typeface="Arial" pitchFamily="34" charset="0"/>
                <a:cs typeface="Arial" pitchFamily="34" charset="0"/>
              </a:rPr>
              <a:t> à la voûte sous-lombaire, proches du plan médian</a:t>
            </a:r>
          </a:p>
          <a:p>
            <a:r>
              <a:rPr lang="fr-FR" b="1" dirty="0" smtClean="0">
                <a:solidFill>
                  <a:srgbClr val="FF0000"/>
                </a:solidFill>
                <a:latin typeface="Arial" pitchFamily="34" charset="0"/>
                <a:cs typeface="Arial" pitchFamily="34" charset="0"/>
              </a:rPr>
              <a:t>Epididyme </a:t>
            </a:r>
            <a:r>
              <a:rPr lang="fr-FR" b="1" dirty="0" smtClean="0">
                <a:solidFill>
                  <a:srgbClr val="FF0000"/>
                </a:solidFill>
                <a:latin typeface="Arial" pitchFamily="34" charset="0"/>
                <a:cs typeface="Arial" pitchFamily="34" charset="0"/>
              </a:rPr>
              <a:t>moins développé </a:t>
            </a:r>
            <a:r>
              <a:rPr lang="fr-FR" b="1" dirty="0" smtClean="0">
                <a:latin typeface="Arial" pitchFamily="34" charset="0"/>
                <a:cs typeface="Arial" pitchFamily="34" charset="0"/>
              </a:rPr>
              <a:t>que chez les mammifères, accolé au hile testiculaire</a:t>
            </a:r>
          </a:p>
          <a:p>
            <a:r>
              <a:rPr lang="fr-FR" b="1" dirty="0" smtClean="0">
                <a:solidFill>
                  <a:srgbClr val="FF0000"/>
                </a:solidFill>
                <a:latin typeface="Arial" pitchFamily="34" charset="0"/>
                <a:cs typeface="Arial" pitchFamily="34" charset="0"/>
              </a:rPr>
              <a:t>Conduit </a:t>
            </a:r>
            <a:r>
              <a:rPr lang="fr-FR" b="1" dirty="0" smtClean="0">
                <a:solidFill>
                  <a:srgbClr val="FF0000"/>
                </a:solidFill>
                <a:latin typeface="Arial" pitchFamily="34" charset="0"/>
                <a:cs typeface="Arial" pitchFamily="34" charset="0"/>
              </a:rPr>
              <a:t>déférent</a:t>
            </a:r>
            <a:r>
              <a:rPr lang="fr-FR" b="1" dirty="0" smtClean="0">
                <a:latin typeface="Arial" pitchFamily="34" charset="0"/>
                <a:cs typeface="Arial" pitchFamily="34" charset="0"/>
              </a:rPr>
              <a:t>, longe l’uretère, a un trajet flexueux et aboutit au cloaque</a:t>
            </a: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4338" name="Picture 2" descr="C:\Users\HP\Desktop\dossier oiseaux\20181201_104836.jpg"/>
          <p:cNvPicPr>
            <a:picLocks noGrp="1" noChangeAspect="1" noChangeArrowheads="1"/>
          </p:cNvPicPr>
          <p:nvPr>
            <p:ph idx="1"/>
          </p:nvPr>
        </p:nvPicPr>
        <p:blipFill>
          <a:blip r:embed="rId2" cstate="print"/>
          <a:srcRect/>
          <a:stretch>
            <a:fillRect/>
          </a:stretch>
        </p:blipFill>
        <p:spPr bwMode="auto">
          <a:xfrm>
            <a:off x="2071670" y="285728"/>
            <a:ext cx="5500726" cy="6308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357166"/>
            <a:ext cx="8229600" cy="5952194"/>
          </a:xfrm>
        </p:spPr>
        <p:txBody>
          <a:bodyPr>
            <a:noAutofit/>
          </a:bodyPr>
          <a:lstStyle/>
          <a:p>
            <a:r>
              <a:rPr lang="fr-FR" sz="2700" b="1" dirty="0" smtClean="0">
                <a:solidFill>
                  <a:srgbClr val="FF0000"/>
                </a:solidFill>
                <a:latin typeface="Arial" pitchFamily="34" charset="0"/>
                <a:cs typeface="Arial" pitchFamily="34" charset="0"/>
              </a:rPr>
              <a:t>Appareil </a:t>
            </a:r>
            <a:r>
              <a:rPr lang="fr-FR" sz="2700" b="1" dirty="0" smtClean="0">
                <a:solidFill>
                  <a:srgbClr val="FF0000"/>
                </a:solidFill>
                <a:latin typeface="Arial" pitchFamily="34" charset="0"/>
                <a:cs typeface="Arial" pitchFamily="34" charset="0"/>
              </a:rPr>
              <a:t>copulateur très rudimentaire</a:t>
            </a:r>
          </a:p>
          <a:p>
            <a:r>
              <a:rPr lang="fr-FR" sz="2700" b="1" dirty="0" smtClean="0">
                <a:latin typeface="Arial" pitchFamily="34" charset="0"/>
                <a:cs typeface="Arial" pitchFamily="34" charset="0"/>
              </a:rPr>
              <a:t>  *Galliformes: le pénis n’est représenté que par une papille présentant une rainure</a:t>
            </a:r>
          </a:p>
          <a:p>
            <a:r>
              <a:rPr lang="fr-FR" sz="2700" b="1" dirty="0" smtClean="0">
                <a:latin typeface="Arial" pitchFamily="34" charset="0"/>
                <a:cs typeface="Arial" pitchFamily="34" charset="0"/>
              </a:rPr>
              <a:t>  *Ansériformes: pénis plus </a:t>
            </a:r>
            <a:r>
              <a:rPr lang="fr-FR" sz="2700" b="1" dirty="0" err="1" smtClean="0">
                <a:latin typeface="Arial" pitchFamily="34" charset="0"/>
                <a:cs typeface="Arial" pitchFamily="34" charset="0"/>
              </a:rPr>
              <a:t>développé,avec</a:t>
            </a:r>
            <a:r>
              <a:rPr lang="fr-FR" sz="2700" b="1" dirty="0" smtClean="0">
                <a:latin typeface="Arial" pitchFamily="34" charset="0"/>
                <a:cs typeface="Arial" pitchFamily="34" charset="0"/>
              </a:rPr>
              <a:t> une partie libre pourvue d’un sillon spermatique spiralé (3 à 4 tours de spires)</a:t>
            </a:r>
          </a:p>
          <a:p>
            <a:r>
              <a:rPr lang="fr-FR" sz="2700" b="1" dirty="0" smtClean="0">
                <a:latin typeface="Arial" pitchFamily="34" charset="0"/>
                <a:cs typeface="Arial" pitchFamily="34" charset="0"/>
              </a:rPr>
              <a:t>Au moment de l’érection, ce sillon se forme pour former un véritable conduit aboutissant au </a:t>
            </a:r>
            <a:r>
              <a:rPr lang="fr-FR" sz="2700" b="1" dirty="0" err="1" smtClean="0">
                <a:latin typeface="Arial" pitchFamily="34" charset="0"/>
                <a:cs typeface="Arial" pitchFamily="34" charset="0"/>
              </a:rPr>
              <a:t>coprodaeum</a:t>
            </a:r>
            <a:r>
              <a:rPr lang="fr-FR" sz="2700" b="1" dirty="0" smtClean="0">
                <a:latin typeface="Arial" pitchFamily="34" charset="0"/>
                <a:cs typeface="Arial" pitchFamily="34" charset="0"/>
              </a:rPr>
              <a:t> et des papilles érectiles</a:t>
            </a:r>
          </a:p>
          <a:p>
            <a:r>
              <a:rPr lang="fr-FR" sz="2700" b="1" dirty="0" smtClean="0">
                <a:solidFill>
                  <a:srgbClr val="FF0000"/>
                </a:solidFill>
                <a:latin typeface="Arial" pitchFamily="34" charset="0"/>
                <a:cs typeface="Arial" pitchFamily="34" charset="0"/>
              </a:rPr>
              <a:t>Erection </a:t>
            </a:r>
            <a:r>
              <a:rPr lang="fr-FR" sz="2700" b="1" dirty="0" smtClean="0">
                <a:solidFill>
                  <a:srgbClr val="FF0000"/>
                </a:solidFill>
                <a:latin typeface="Arial" pitchFamily="34" charset="0"/>
                <a:cs typeface="Arial" pitchFamily="34" charset="0"/>
              </a:rPr>
              <a:t>produite par une accumulation de lymphe et non de sang</a:t>
            </a:r>
          </a:p>
          <a:p>
            <a:r>
              <a:rPr lang="fr-FR" sz="2700" b="1" dirty="0" smtClean="0">
                <a:latin typeface="Arial" pitchFamily="34" charset="0"/>
                <a:cs typeface="Arial" pitchFamily="34" charset="0"/>
              </a:rPr>
              <a:t>Au </a:t>
            </a:r>
            <a:r>
              <a:rPr lang="fr-FR" sz="2700" b="1" dirty="0" smtClean="0">
                <a:latin typeface="Arial" pitchFamily="34" charset="0"/>
                <a:cs typeface="Arial" pitchFamily="34" charset="0"/>
              </a:rPr>
              <a:t>repos, l’invagination du pénis se fait à droite du cloaque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u="sng" dirty="0" smtClean="0">
                <a:latin typeface="Arial" pitchFamily="34" charset="0"/>
                <a:cs typeface="Arial" pitchFamily="34" charset="0"/>
              </a:rPr>
              <a:t>APPAREIL GENITAL FEME</a:t>
            </a:r>
            <a:r>
              <a:rPr lang="fr-FR" dirty="0" smtClean="0">
                <a:latin typeface="Arial" pitchFamily="34" charset="0"/>
                <a:cs typeface="Arial" pitchFamily="34" charset="0"/>
              </a:rPr>
              <a:t>LLE</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457200" y="1000108"/>
            <a:ext cx="8229600" cy="5572164"/>
          </a:xfrm>
        </p:spPr>
        <p:txBody>
          <a:bodyPr>
            <a:noAutofit/>
          </a:bodyPr>
          <a:lstStyle/>
          <a:p>
            <a:r>
              <a:rPr lang="fr-FR" sz="3400" b="1" dirty="0" smtClean="0">
                <a:latin typeface="Arial" pitchFamily="34" charset="0"/>
                <a:cs typeface="Arial" pitchFamily="34" charset="0"/>
              </a:rPr>
              <a:t>Il se distingue de celui des mammifères par plusieurs caractères:</a:t>
            </a:r>
          </a:p>
          <a:p>
            <a:r>
              <a:rPr lang="fr-FR" sz="3400" b="1" dirty="0" smtClean="0">
                <a:solidFill>
                  <a:srgbClr val="FF0000"/>
                </a:solidFill>
                <a:latin typeface="Arial" pitchFamily="34" charset="0"/>
                <a:cs typeface="Arial" pitchFamily="34" charset="0"/>
              </a:rPr>
              <a:t>Les </a:t>
            </a:r>
            <a:r>
              <a:rPr lang="fr-FR" sz="3400" b="1" dirty="0" smtClean="0">
                <a:solidFill>
                  <a:srgbClr val="FF0000"/>
                </a:solidFill>
                <a:latin typeface="Arial" pitchFamily="34" charset="0"/>
                <a:cs typeface="Arial" pitchFamily="34" charset="0"/>
              </a:rPr>
              <a:t>organes génitaux femelles ne sont développés que du côté gauche</a:t>
            </a:r>
          </a:p>
          <a:p>
            <a:r>
              <a:rPr lang="fr-FR" sz="3400" b="1" dirty="0" smtClean="0">
                <a:solidFill>
                  <a:srgbClr val="FF0000"/>
                </a:solidFill>
                <a:latin typeface="Arial" pitchFamily="34" charset="0"/>
                <a:cs typeface="Arial" pitchFamily="34" charset="0"/>
              </a:rPr>
              <a:t>L’oviducte </a:t>
            </a:r>
            <a:r>
              <a:rPr lang="fr-FR" sz="3400" b="1" dirty="0" smtClean="0">
                <a:solidFill>
                  <a:srgbClr val="FF0000"/>
                </a:solidFill>
                <a:latin typeface="Arial" pitchFamily="34" charset="0"/>
                <a:cs typeface="Arial" pitchFamily="34" charset="0"/>
              </a:rPr>
              <a:t>sécrète plusieurs parties de l’œuf</a:t>
            </a:r>
          </a:p>
          <a:p>
            <a:r>
              <a:rPr lang="fr-FR" sz="3400" b="1" dirty="0" smtClean="0">
                <a:solidFill>
                  <a:srgbClr val="FF0000"/>
                </a:solidFill>
                <a:latin typeface="Arial" pitchFamily="34" charset="0"/>
                <a:cs typeface="Arial" pitchFamily="34" charset="0"/>
              </a:rPr>
              <a:t>L’embryon </a:t>
            </a:r>
            <a:r>
              <a:rPr lang="fr-FR" sz="3400" b="1" dirty="0" smtClean="0">
                <a:solidFill>
                  <a:srgbClr val="FF0000"/>
                </a:solidFill>
                <a:latin typeface="Arial" pitchFamily="34" charset="0"/>
                <a:cs typeface="Arial" pitchFamily="34" charset="0"/>
              </a:rPr>
              <a:t>se développe à l’extérieur de l’organisme maternel</a:t>
            </a:r>
            <a:endParaRPr lang="fr-FR" sz="3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C:\Users\HP\Desktop\dossier oiseaux\App.génital femelle volaille.jpg"/>
          <p:cNvPicPr>
            <a:picLocks noGrp="1" noChangeAspect="1" noChangeArrowheads="1"/>
          </p:cNvPicPr>
          <p:nvPr>
            <p:ph idx="1"/>
          </p:nvPr>
        </p:nvPicPr>
        <p:blipFill>
          <a:blip r:embed="rId2"/>
          <a:srcRect/>
          <a:stretch>
            <a:fillRect/>
          </a:stretch>
        </p:blipFill>
        <p:spPr bwMode="auto">
          <a:xfrm>
            <a:off x="1142976" y="571480"/>
            <a:ext cx="6929486" cy="60976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sp>
        <p:nvSpPr>
          <p:cNvPr id="3" name="Espace réservé du contenu 2"/>
          <p:cNvSpPr>
            <a:spLocks noGrp="1"/>
          </p:cNvSpPr>
          <p:nvPr>
            <p:ph idx="1"/>
          </p:nvPr>
        </p:nvSpPr>
        <p:spPr>
          <a:xfrm>
            <a:off x="457200" y="642918"/>
            <a:ext cx="8229600" cy="6000792"/>
          </a:xfrm>
        </p:spPr>
        <p:txBody>
          <a:bodyPr>
            <a:normAutofit fontScale="92500" lnSpcReduction="10000"/>
          </a:bodyPr>
          <a:lstStyle/>
          <a:p>
            <a:r>
              <a:rPr lang="fr-FR" b="1" dirty="0" smtClean="0">
                <a:latin typeface="Arial" pitchFamily="34" charset="0"/>
                <a:cs typeface="Arial" pitchFamily="34" charset="0"/>
              </a:rPr>
              <a:t>Femelle </a:t>
            </a:r>
            <a:r>
              <a:rPr lang="fr-FR" b="1" dirty="0" smtClean="0">
                <a:latin typeface="Arial" pitchFamily="34" charset="0"/>
                <a:cs typeface="Arial" pitchFamily="34" charset="0"/>
              </a:rPr>
              <a:t>impubère: l’ovaire a un aspect triangulaire, grisâtre ,situé sous le lobe </a:t>
            </a:r>
            <a:r>
              <a:rPr lang="fr-FR" b="1" dirty="0" err="1" smtClean="0">
                <a:latin typeface="Arial" pitchFamily="34" charset="0"/>
                <a:cs typeface="Arial" pitchFamily="34" charset="0"/>
              </a:rPr>
              <a:t>crânial</a:t>
            </a:r>
            <a:r>
              <a:rPr lang="fr-FR" b="1" dirty="0" smtClean="0">
                <a:latin typeface="Arial" pitchFamily="34" charset="0"/>
                <a:cs typeface="Arial" pitchFamily="34" charset="0"/>
              </a:rPr>
              <a:t> des reins; la gonade droite n’est qu’un testicule rudimentaire inhibé par les sécrétions hormonales de l’ovaire gauche</a:t>
            </a:r>
          </a:p>
          <a:p>
            <a:r>
              <a:rPr lang="fr-FR" b="1" dirty="0" smtClean="0">
                <a:latin typeface="Arial" pitchFamily="34" charset="0"/>
                <a:cs typeface="Arial" pitchFamily="34" charset="0"/>
              </a:rPr>
              <a:t>Femelle </a:t>
            </a:r>
            <a:r>
              <a:rPr lang="fr-FR" b="1" dirty="0" smtClean="0">
                <a:latin typeface="Arial" pitchFamily="34" charset="0"/>
                <a:cs typeface="Arial" pitchFamily="34" charset="0"/>
              </a:rPr>
              <a:t>pubère: ovaire sphérique (38 g)</a:t>
            </a:r>
          </a:p>
          <a:p>
            <a:r>
              <a:rPr lang="fr-FR" b="1" dirty="0" smtClean="0">
                <a:solidFill>
                  <a:srgbClr val="FF0000"/>
                </a:solidFill>
                <a:latin typeface="Arial" pitchFamily="34" charset="0"/>
                <a:cs typeface="Arial" pitchFamily="34" charset="0"/>
              </a:rPr>
              <a:t>Pendant </a:t>
            </a:r>
            <a:r>
              <a:rPr lang="fr-FR" b="1" dirty="0" smtClean="0">
                <a:solidFill>
                  <a:srgbClr val="FF0000"/>
                </a:solidFill>
                <a:latin typeface="Arial" pitchFamily="34" charset="0"/>
                <a:cs typeface="Arial" pitchFamily="34" charset="0"/>
              </a:rPr>
              <a:t>la période de ponte, développement considérable de l’ovaire qui est formé d’une </a:t>
            </a:r>
            <a:r>
              <a:rPr lang="fr-FR" b="1" dirty="0" err="1" smtClean="0">
                <a:solidFill>
                  <a:srgbClr val="FF0000"/>
                </a:solidFill>
                <a:latin typeface="Arial" pitchFamily="34" charset="0"/>
                <a:cs typeface="Arial" pitchFamily="34" charset="0"/>
              </a:rPr>
              <a:t>médulla</a:t>
            </a:r>
            <a:r>
              <a:rPr lang="fr-FR" b="1" dirty="0" smtClean="0">
                <a:solidFill>
                  <a:srgbClr val="FF0000"/>
                </a:solidFill>
                <a:latin typeface="Arial" pitchFamily="34" charset="0"/>
                <a:cs typeface="Arial" pitchFamily="34" charset="0"/>
              </a:rPr>
              <a:t> et d’un cortex qui contient les follicules</a:t>
            </a:r>
          </a:p>
          <a:p>
            <a:r>
              <a:rPr lang="fr-FR" b="1" dirty="0" smtClean="0">
                <a:latin typeface="Arial" pitchFamily="34" charset="0"/>
                <a:cs typeface="Arial" pitchFamily="34" charset="0"/>
              </a:rPr>
              <a:t>La </a:t>
            </a:r>
            <a:r>
              <a:rPr lang="fr-FR" b="1" dirty="0" smtClean="0">
                <a:latin typeface="Arial" pitchFamily="34" charset="0"/>
                <a:cs typeface="Arial" pitchFamily="34" charset="0"/>
              </a:rPr>
              <a:t>plupart des follicules régressent, d’autres arrivent à maturité et libèrent l’ovocyte, futur jaune d’œuf</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642918"/>
            <a:ext cx="8229600" cy="5929354"/>
          </a:xfrm>
        </p:spPr>
        <p:txBody>
          <a:bodyPr>
            <a:normAutofit fontScale="77500" lnSpcReduction="20000"/>
          </a:bodyPr>
          <a:lstStyle/>
          <a:p>
            <a:r>
              <a:rPr lang="fr-FR" b="1" dirty="0" smtClean="0">
                <a:solidFill>
                  <a:srgbClr val="FF0000"/>
                </a:solidFill>
                <a:latin typeface="Arial" pitchFamily="34" charset="0"/>
                <a:cs typeface="Arial" pitchFamily="34" charset="0"/>
              </a:rPr>
              <a:t>Oviducte</a:t>
            </a:r>
            <a:r>
              <a:rPr lang="fr-FR" b="1" dirty="0" smtClean="0">
                <a:latin typeface="Arial" pitchFamily="34" charset="0"/>
                <a:cs typeface="Arial" pitchFamily="34" charset="0"/>
              </a:rPr>
              <a:t>: soumis à d’importantes variations saisonnières, 10 à 20 cm en période de repos et 50 à 70 cm en période de ponte</a:t>
            </a:r>
          </a:p>
          <a:p>
            <a:r>
              <a:rPr lang="fr-FR" b="1" dirty="0" smtClean="0">
                <a:latin typeface="Arial" pitchFamily="34" charset="0"/>
                <a:cs typeface="Arial" pitchFamily="34" charset="0"/>
              </a:rPr>
              <a:t>Flexueux </a:t>
            </a:r>
            <a:r>
              <a:rPr lang="fr-FR" b="1" dirty="0" smtClean="0">
                <a:latin typeface="Arial" pitchFamily="34" charset="0"/>
                <a:cs typeface="Arial" pitchFamily="34" charset="0"/>
              </a:rPr>
              <a:t>avec plusieurs segments ayant des fonctions physiologiques différentes:</a:t>
            </a:r>
          </a:p>
          <a:p>
            <a:r>
              <a:rPr lang="fr-FR" b="1" dirty="0" smtClean="0">
                <a:latin typeface="Arial" pitchFamily="34" charset="0"/>
                <a:cs typeface="Arial" pitchFamily="34" charset="0"/>
              </a:rPr>
              <a:t>   * </a:t>
            </a:r>
            <a:r>
              <a:rPr lang="fr-FR" b="1" dirty="0" err="1" smtClean="0">
                <a:solidFill>
                  <a:srgbClr val="0070C0"/>
                </a:solidFill>
                <a:latin typeface="Arial" pitchFamily="34" charset="0"/>
                <a:cs typeface="Arial" pitchFamily="34" charset="0"/>
              </a:rPr>
              <a:t>Ostium</a:t>
            </a:r>
            <a:r>
              <a:rPr lang="fr-FR" b="1" dirty="0" smtClean="0">
                <a:solidFill>
                  <a:srgbClr val="0070C0"/>
                </a:solidFill>
                <a:latin typeface="Arial" pitchFamily="34" charset="0"/>
                <a:cs typeface="Arial" pitchFamily="34" charset="0"/>
              </a:rPr>
              <a:t> abdominal</a:t>
            </a:r>
            <a:r>
              <a:rPr lang="fr-FR" b="1" dirty="0" smtClean="0">
                <a:latin typeface="Arial" pitchFamily="34" charset="0"/>
                <a:cs typeface="Arial" pitchFamily="34" charset="0"/>
              </a:rPr>
              <a:t>: encadre le jaune libéré</a:t>
            </a:r>
          </a:p>
          <a:p>
            <a:r>
              <a:rPr lang="fr-FR" b="1" dirty="0" smtClean="0">
                <a:latin typeface="Arial" pitchFamily="34" charset="0"/>
                <a:cs typeface="Arial" pitchFamily="34" charset="0"/>
              </a:rPr>
              <a:t>   </a:t>
            </a:r>
            <a:r>
              <a:rPr lang="fr-FR" b="1" dirty="0" smtClean="0">
                <a:solidFill>
                  <a:srgbClr val="0070C0"/>
                </a:solidFill>
                <a:latin typeface="Arial" pitchFamily="34" charset="0"/>
                <a:cs typeface="Arial" pitchFamily="34" charset="0"/>
              </a:rPr>
              <a:t>* Infundibulum</a:t>
            </a:r>
            <a:r>
              <a:rPr lang="fr-FR" b="1" dirty="0" smtClean="0">
                <a:latin typeface="Arial" pitchFamily="34" charset="0"/>
                <a:cs typeface="Arial" pitchFamily="34" charset="0"/>
              </a:rPr>
              <a:t>: court</a:t>
            </a:r>
          </a:p>
          <a:p>
            <a:r>
              <a:rPr lang="fr-FR" b="1" dirty="0" smtClean="0">
                <a:latin typeface="Arial" pitchFamily="34" charset="0"/>
                <a:cs typeface="Arial" pitchFamily="34" charset="0"/>
              </a:rPr>
              <a:t>  </a:t>
            </a:r>
            <a:r>
              <a:rPr lang="fr-FR" b="1" dirty="0" smtClean="0">
                <a:solidFill>
                  <a:srgbClr val="0070C0"/>
                </a:solidFill>
                <a:latin typeface="Arial" pitchFamily="34" charset="0"/>
                <a:cs typeface="Arial" pitchFamily="34" charset="0"/>
              </a:rPr>
              <a:t> * Magnum</a:t>
            </a:r>
            <a:r>
              <a:rPr lang="fr-FR" b="1" dirty="0" smtClean="0">
                <a:latin typeface="Arial" pitchFamily="34" charset="0"/>
                <a:cs typeface="Arial" pitchFamily="34" charset="0"/>
              </a:rPr>
              <a:t>: c’est dans cette portion que 40-50% de l’albumen se trouve déposé</a:t>
            </a:r>
          </a:p>
          <a:p>
            <a:r>
              <a:rPr lang="fr-FR" b="1" dirty="0" smtClean="0">
                <a:latin typeface="Arial" pitchFamily="34" charset="0"/>
                <a:cs typeface="Arial" pitchFamily="34" charset="0"/>
              </a:rPr>
              <a:t>   </a:t>
            </a:r>
            <a:r>
              <a:rPr lang="fr-FR" b="1" dirty="0" smtClean="0">
                <a:solidFill>
                  <a:srgbClr val="0070C0"/>
                </a:solidFill>
                <a:latin typeface="Arial" pitchFamily="34" charset="0"/>
                <a:cs typeface="Arial" pitchFamily="34" charset="0"/>
              </a:rPr>
              <a:t>* Isthme</a:t>
            </a:r>
            <a:r>
              <a:rPr lang="fr-FR" b="1" dirty="0" smtClean="0">
                <a:latin typeface="Arial" pitchFamily="34" charset="0"/>
                <a:cs typeface="Arial" pitchFamily="34" charset="0"/>
              </a:rPr>
              <a:t>: correspond à la formation des membranes coquillères</a:t>
            </a:r>
          </a:p>
          <a:p>
            <a:r>
              <a:rPr lang="fr-FR" b="1" dirty="0" smtClean="0">
                <a:solidFill>
                  <a:srgbClr val="FF0000"/>
                </a:solidFill>
                <a:latin typeface="Arial" pitchFamily="34" charset="0"/>
                <a:cs typeface="Arial" pitchFamily="34" charset="0"/>
              </a:rPr>
              <a:t>Utérus</a:t>
            </a:r>
            <a:r>
              <a:rPr lang="fr-FR" b="1" dirty="0" smtClean="0">
                <a:latin typeface="Arial" pitchFamily="34" charset="0"/>
                <a:cs typeface="Arial" pitchFamily="34" charset="0"/>
              </a:rPr>
              <a:t>: franchi en 20h,coquille formée avec des dépôts minéralisés et couche de vernis formée de pigments variables selon les espèces</a:t>
            </a:r>
          </a:p>
          <a:p>
            <a:r>
              <a:rPr lang="fr-FR" b="1" dirty="0" smtClean="0">
                <a:solidFill>
                  <a:srgbClr val="FF0000"/>
                </a:solidFill>
                <a:latin typeface="Arial" pitchFamily="34" charset="0"/>
                <a:cs typeface="Arial" pitchFamily="34" charset="0"/>
              </a:rPr>
              <a:t>Vagin</a:t>
            </a:r>
            <a:r>
              <a:rPr lang="fr-FR" b="1" dirty="0" smtClean="0">
                <a:latin typeface="Arial" pitchFamily="34" charset="0"/>
                <a:cs typeface="Arial" pitchFamily="34" charset="0"/>
              </a:rPr>
              <a:t>: n’a </a:t>
            </a:r>
            <a:r>
              <a:rPr lang="fr-FR" b="1" dirty="0" smtClean="0">
                <a:solidFill>
                  <a:srgbClr val="0070C0"/>
                </a:solidFill>
                <a:latin typeface="Arial" pitchFamily="34" charset="0"/>
                <a:cs typeface="Arial" pitchFamily="34" charset="0"/>
              </a:rPr>
              <a:t>qu’un rôle évacuateur</a:t>
            </a:r>
            <a:r>
              <a:rPr lang="fr-FR" b="1" dirty="0" smtClean="0">
                <a:latin typeface="Arial" pitchFamily="34" charset="0"/>
                <a:cs typeface="Arial" pitchFamily="34" charset="0"/>
              </a:rPr>
              <a:t>, il débouche latéralement à l’uretère gauche dans l’</a:t>
            </a:r>
            <a:r>
              <a:rPr lang="fr-FR" b="1" dirty="0" err="1" smtClean="0">
                <a:latin typeface="Arial" pitchFamily="34" charset="0"/>
                <a:cs typeface="Arial" pitchFamily="34" charset="0"/>
              </a:rPr>
              <a:t>urodaeum</a:t>
            </a:r>
            <a:r>
              <a:rPr lang="fr-FR" b="1" dirty="0" smtClean="0">
                <a:latin typeface="Arial" pitchFamily="34" charset="0"/>
                <a:cs typeface="Arial" pitchFamily="34" charset="0"/>
              </a:rPr>
              <a:t>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pic>
        <p:nvPicPr>
          <p:cNvPr id="2050" name="Picture 2" descr="C:\Users\HP\Desktop\dossier oiseaux\appareil-de-reproduction-chez-les-oiseaux.jpg"/>
          <p:cNvPicPr>
            <a:picLocks noGrp="1" noChangeAspect="1" noChangeArrowheads="1"/>
          </p:cNvPicPr>
          <p:nvPr>
            <p:ph idx="1"/>
          </p:nvPr>
        </p:nvPicPr>
        <p:blipFill>
          <a:blip r:embed="rId2"/>
          <a:srcRect/>
          <a:stretch>
            <a:fillRect/>
          </a:stretch>
        </p:blipFill>
        <p:spPr bwMode="auto">
          <a:xfrm>
            <a:off x="457200" y="428604"/>
            <a:ext cx="8229600" cy="60722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u="sng" dirty="0" smtClean="0">
                <a:latin typeface="Arial" pitchFamily="34" charset="0"/>
                <a:cs typeface="Arial" pitchFamily="34" charset="0"/>
              </a:rPr>
              <a:t>APPAREIL  CIRCULATOIRE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1000108"/>
            <a:ext cx="8229600" cy="5309252"/>
          </a:xfrm>
        </p:spPr>
        <p:txBody>
          <a:bodyPr>
            <a:normAutofit fontScale="85000" lnSpcReduction="20000"/>
          </a:bodyPr>
          <a:lstStyle/>
          <a:p>
            <a:r>
              <a:rPr lang="fr-FR" b="1" dirty="0" smtClean="0">
                <a:latin typeface="Arial" pitchFamily="34" charset="0"/>
                <a:cs typeface="Arial" pitchFamily="34" charset="0"/>
              </a:rPr>
              <a:t>Cœur</a:t>
            </a:r>
            <a:r>
              <a:rPr lang="fr-FR" b="1" dirty="0" smtClean="0">
                <a:latin typeface="Arial" pitchFamily="34" charset="0"/>
                <a:cs typeface="Arial" pitchFamily="34" charset="0"/>
              </a:rPr>
              <a:t>: loge cardiaque ventrale, sous la loge pulmonaire</a:t>
            </a:r>
          </a:p>
          <a:p>
            <a:r>
              <a:rPr lang="fr-FR" b="1" dirty="0" smtClean="0">
                <a:latin typeface="Arial" pitchFamily="34" charset="0"/>
                <a:cs typeface="Arial" pitchFamily="34" charset="0"/>
              </a:rPr>
              <a:t>conique</a:t>
            </a:r>
            <a:r>
              <a:rPr lang="fr-FR" b="1" dirty="0" smtClean="0">
                <a:latin typeface="Arial" pitchFamily="34" charset="0"/>
                <a:cs typeface="Arial" pitchFamily="34" charset="0"/>
              </a:rPr>
              <a:t>, ventricules pointus</a:t>
            </a:r>
          </a:p>
          <a:p>
            <a:r>
              <a:rPr lang="fr-FR" b="1" dirty="0" smtClean="0">
                <a:solidFill>
                  <a:srgbClr val="FF0000"/>
                </a:solidFill>
                <a:latin typeface="Arial" pitchFamily="34" charset="0"/>
                <a:cs typeface="Arial" pitchFamily="34" charset="0"/>
              </a:rPr>
              <a:t>couché </a:t>
            </a:r>
            <a:r>
              <a:rPr lang="fr-FR" b="1" dirty="0" smtClean="0">
                <a:solidFill>
                  <a:srgbClr val="FF0000"/>
                </a:solidFill>
                <a:latin typeface="Arial" pitchFamily="34" charset="0"/>
                <a:cs typeface="Arial" pitchFamily="34" charset="0"/>
              </a:rPr>
              <a:t>horizontalement </a:t>
            </a:r>
            <a:r>
              <a:rPr lang="fr-FR" b="1" dirty="0" smtClean="0">
                <a:latin typeface="Arial" pitchFamily="34" charset="0"/>
                <a:cs typeface="Arial" pitchFamily="34" charset="0"/>
              </a:rPr>
              <a:t>sur le plancher thoracique</a:t>
            </a:r>
          </a:p>
          <a:p>
            <a:r>
              <a:rPr lang="fr-FR" b="1" dirty="0" smtClean="0">
                <a:latin typeface="Arial" pitchFamily="34" charset="0"/>
                <a:cs typeface="Arial" pitchFamily="34" charset="0"/>
              </a:rPr>
              <a:t>Atrium </a:t>
            </a:r>
            <a:r>
              <a:rPr lang="fr-FR" b="1" dirty="0" smtClean="0">
                <a:latin typeface="Arial" pitchFamily="34" charset="0"/>
                <a:cs typeface="Arial" pitchFamily="34" charset="0"/>
              </a:rPr>
              <a:t>gauche avec 2 veines pulmonaires</a:t>
            </a:r>
          </a:p>
          <a:p>
            <a:r>
              <a:rPr lang="fr-FR" b="1" dirty="0" smtClean="0">
                <a:latin typeface="Arial" pitchFamily="34" charset="0"/>
                <a:cs typeface="Arial" pitchFamily="34" charset="0"/>
              </a:rPr>
              <a:t>Atrium </a:t>
            </a:r>
            <a:r>
              <a:rPr lang="fr-FR" b="1" dirty="0" smtClean="0">
                <a:latin typeface="Arial" pitchFamily="34" charset="0"/>
                <a:cs typeface="Arial" pitchFamily="34" charset="0"/>
              </a:rPr>
              <a:t>droit recevant </a:t>
            </a:r>
            <a:r>
              <a:rPr lang="fr-FR" b="1" dirty="0" smtClean="0">
                <a:solidFill>
                  <a:srgbClr val="FF0000"/>
                </a:solidFill>
                <a:latin typeface="Arial" pitchFamily="34" charset="0"/>
                <a:cs typeface="Arial" pitchFamily="34" charset="0"/>
              </a:rPr>
              <a:t>3 veines caves </a:t>
            </a:r>
            <a:r>
              <a:rPr lang="fr-FR" b="1" dirty="0" err="1" smtClean="0">
                <a:latin typeface="Arial" pitchFamily="34" charset="0"/>
                <a:cs typeface="Arial" pitchFamily="34" charset="0"/>
              </a:rPr>
              <a:t>valvulées</a:t>
            </a:r>
            <a:endParaRPr lang="fr-FR" b="1" dirty="0" smtClean="0">
              <a:latin typeface="Arial" pitchFamily="34" charset="0"/>
              <a:cs typeface="Arial" pitchFamily="34" charset="0"/>
            </a:endParaRPr>
          </a:p>
          <a:p>
            <a:r>
              <a:rPr lang="fr-FR" b="1" dirty="0" smtClean="0">
                <a:latin typeface="Arial" pitchFamily="34" charset="0"/>
                <a:cs typeface="Arial" pitchFamily="34" charset="0"/>
              </a:rPr>
              <a:t>(Veines caves </a:t>
            </a:r>
            <a:r>
              <a:rPr lang="fr-FR" b="1" dirty="0" err="1" smtClean="0">
                <a:solidFill>
                  <a:srgbClr val="0070C0"/>
                </a:solidFill>
                <a:latin typeface="Arial" pitchFamily="34" charset="0"/>
                <a:cs typeface="Arial" pitchFamily="34" charset="0"/>
              </a:rPr>
              <a:t>crâniales</a:t>
            </a:r>
            <a:r>
              <a:rPr lang="fr-FR" b="1" dirty="0" smtClean="0">
                <a:solidFill>
                  <a:srgbClr val="0070C0"/>
                </a:solidFill>
                <a:latin typeface="Arial" pitchFamily="34" charset="0"/>
                <a:cs typeface="Arial" pitchFamily="34" charset="0"/>
              </a:rPr>
              <a:t> droite et gauche </a:t>
            </a:r>
            <a:r>
              <a:rPr lang="fr-FR" b="1" dirty="0" smtClean="0">
                <a:latin typeface="Arial" pitchFamily="34" charset="0"/>
                <a:cs typeface="Arial" pitchFamily="34" charset="0"/>
              </a:rPr>
              <a:t>et </a:t>
            </a:r>
            <a:r>
              <a:rPr lang="fr-FR" b="1" dirty="0" smtClean="0">
                <a:solidFill>
                  <a:srgbClr val="0070C0"/>
                </a:solidFill>
                <a:latin typeface="Arial" pitchFamily="34" charset="0"/>
                <a:cs typeface="Arial" pitchFamily="34" charset="0"/>
              </a:rPr>
              <a:t>veine cave caudale</a:t>
            </a:r>
            <a:r>
              <a:rPr lang="fr-FR" b="1" dirty="0" smtClean="0">
                <a:latin typeface="Arial" pitchFamily="34" charset="0"/>
                <a:cs typeface="Arial" pitchFamily="34" charset="0"/>
              </a:rPr>
              <a:t>)</a:t>
            </a:r>
          </a:p>
          <a:p>
            <a:r>
              <a:rPr lang="fr-FR" b="1" dirty="0" smtClean="0">
                <a:latin typeface="Arial" pitchFamily="34" charset="0"/>
                <a:cs typeface="Arial" pitchFamily="34" charset="0"/>
              </a:rPr>
              <a:t>Atriums </a:t>
            </a:r>
            <a:r>
              <a:rPr lang="fr-FR" b="1" dirty="0" smtClean="0">
                <a:latin typeface="Arial" pitchFamily="34" charset="0"/>
                <a:cs typeface="Arial" pitchFamily="34" charset="0"/>
              </a:rPr>
              <a:t>recouverts d’un amas graisseux</a:t>
            </a:r>
          </a:p>
          <a:p>
            <a:r>
              <a:rPr lang="fr-FR" b="1" dirty="0" smtClean="0">
                <a:latin typeface="Arial" pitchFamily="34" charset="0"/>
                <a:cs typeface="Arial" pitchFamily="34" charset="0"/>
              </a:rPr>
              <a:t>Ventricule </a:t>
            </a:r>
            <a:r>
              <a:rPr lang="fr-FR" b="1" dirty="0" smtClean="0">
                <a:latin typeface="Arial" pitchFamily="34" charset="0"/>
                <a:cs typeface="Arial" pitchFamily="34" charset="0"/>
              </a:rPr>
              <a:t>droit avec section en croissant en raison de la présence d’un septum </a:t>
            </a:r>
            <a:r>
              <a:rPr lang="fr-FR" b="1" dirty="0" err="1" smtClean="0">
                <a:latin typeface="Arial" pitchFamily="34" charset="0"/>
                <a:cs typeface="Arial" pitchFamily="34" charset="0"/>
              </a:rPr>
              <a:t>interventriculaire</a:t>
            </a:r>
            <a:r>
              <a:rPr lang="fr-FR" b="1" dirty="0" smtClean="0">
                <a:latin typeface="Arial" pitchFamily="34" charset="0"/>
                <a:cs typeface="Arial" pitchFamily="34" charset="0"/>
              </a:rPr>
              <a:t>  très convexe de ce côté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HP\Desktop\dossier oiseaux\20181201_104948.jpg"/>
          <p:cNvPicPr>
            <a:picLocks noGrp="1" noChangeAspect="1" noChangeArrowheads="1"/>
          </p:cNvPicPr>
          <p:nvPr>
            <p:ph idx="1"/>
          </p:nvPr>
        </p:nvPicPr>
        <p:blipFill>
          <a:blip r:embed="rId2" cstate="print"/>
          <a:srcRect/>
          <a:stretch>
            <a:fillRect/>
          </a:stretch>
        </p:blipFill>
        <p:spPr bwMode="auto">
          <a:xfrm>
            <a:off x="1714480" y="428604"/>
            <a:ext cx="6072229" cy="6429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endParaRPr lang="fr-FR" b="1" u="sng" dirty="0"/>
          </a:p>
        </p:txBody>
      </p:sp>
      <p:sp>
        <p:nvSpPr>
          <p:cNvPr id="3" name="Espace réservé du contenu 2"/>
          <p:cNvSpPr>
            <a:spLocks noGrp="1"/>
          </p:cNvSpPr>
          <p:nvPr>
            <p:ph idx="1"/>
          </p:nvPr>
        </p:nvSpPr>
        <p:spPr>
          <a:xfrm>
            <a:off x="457200" y="428604"/>
            <a:ext cx="8229600" cy="6215106"/>
          </a:xfrm>
        </p:spPr>
        <p:txBody>
          <a:bodyPr>
            <a:normAutofit fontScale="92500"/>
          </a:bodyPr>
          <a:lstStyle/>
          <a:p>
            <a:r>
              <a:rPr lang="fr-FR" sz="2400" b="1" dirty="0" smtClean="0">
                <a:latin typeface="Arial" pitchFamily="34" charset="0"/>
                <a:cs typeface="Arial" pitchFamily="34" charset="0"/>
              </a:rPr>
              <a:t>Colonne vertébrale :vertèbres avec un corps et un arc</a:t>
            </a:r>
          </a:p>
          <a:p>
            <a:r>
              <a:rPr lang="fr-FR" sz="2400" b="1" dirty="0" smtClean="0">
                <a:latin typeface="Arial" pitchFamily="34" charset="0"/>
                <a:cs typeface="Arial" pitchFamily="34" charset="0"/>
              </a:rPr>
              <a:t>Nombre de </a:t>
            </a:r>
            <a:r>
              <a:rPr lang="fr-FR" sz="2400" b="1" dirty="0" smtClean="0">
                <a:solidFill>
                  <a:srgbClr val="C00000"/>
                </a:solidFill>
                <a:latin typeface="Arial" pitchFamily="34" charset="0"/>
                <a:cs typeface="Arial" pitchFamily="34" charset="0"/>
              </a:rPr>
              <a:t>vertèbres cervicales toujours supérieur à 7</a:t>
            </a:r>
            <a:r>
              <a:rPr lang="fr-FR" sz="2400" b="1" dirty="0" smtClean="0">
                <a:latin typeface="Arial" pitchFamily="34" charset="0"/>
                <a:cs typeface="Arial" pitchFamily="34" charset="0"/>
              </a:rPr>
              <a:t>, proportionnel à la longueur du cou (perroquet:8,poule: 13-14,canard et dinde:14-15,oie:17-18,certains cygnes:25)</a:t>
            </a:r>
          </a:p>
          <a:p>
            <a:r>
              <a:rPr lang="fr-FR" sz="2400" b="1" dirty="0" smtClean="0">
                <a:latin typeface="Arial" pitchFamily="34" charset="0"/>
                <a:cs typeface="Arial" pitchFamily="34" charset="0"/>
              </a:rPr>
              <a:t>Emboîtement réciproque des vertèbres qui donne au cou une grande mobilité</a:t>
            </a:r>
          </a:p>
          <a:p>
            <a:r>
              <a:rPr lang="fr-FR" sz="2400" b="1" dirty="0" smtClean="0">
                <a:solidFill>
                  <a:srgbClr val="C00000"/>
                </a:solidFill>
                <a:latin typeface="Arial" pitchFamily="34" charset="0"/>
                <a:cs typeface="Arial" pitchFamily="34" charset="0"/>
              </a:rPr>
              <a:t>Atlas </a:t>
            </a:r>
            <a:r>
              <a:rPr lang="fr-FR" sz="2400" b="1" dirty="0" smtClean="0">
                <a:latin typeface="Arial" pitchFamily="34" charset="0"/>
                <a:cs typeface="Arial" pitchFamily="34" charset="0"/>
              </a:rPr>
              <a:t>réduit à un simple anneau avec cavité unique qui reçoit </a:t>
            </a:r>
            <a:r>
              <a:rPr lang="fr-FR" sz="2400" b="1" dirty="0" smtClean="0">
                <a:solidFill>
                  <a:srgbClr val="C00000"/>
                </a:solidFill>
                <a:latin typeface="Arial" pitchFamily="34" charset="0"/>
                <a:cs typeface="Arial" pitchFamily="34" charset="0"/>
              </a:rPr>
              <a:t>le condyle occipital</a:t>
            </a:r>
          </a:p>
          <a:p>
            <a:r>
              <a:rPr lang="fr-FR" sz="2400" b="1" dirty="0" smtClean="0">
                <a:solidFill>
                  <a:srgbClr val="C00000"/>
                </a:solidFill>
                <a:latin typeface="Arial" pitchFamily="34" charset="0"/>
                <a:cs typeface="Arial" pitchFamily="34" charset="0"/>
              </a:rPr>
              <a:t>Axis</a:t>
            </a:r>
            <a:r>
              <a:rPr lang="fr-FR" sz="2400" b="1" dirty="0" smtClean="0">
                <a:latin typeface="Arial" pitchFamily="34" charset="0"/>
                <a:cs typeface="Arial" pitchFamily="34" charset="0"/>
              </a:rPr>
              <a:t> avec processus </a:t>
            </a:r>
            <a:r>
              <a:rPr lang="fr-FR" sz="2400" b="1" dirty="0" smtClean="0">
                <a:solidFill>
                  <a:srgbClr val="C00000"/>
                </a:solidFill>
                <a:latin typeface="Arial" pitchFamily="34" charset="0"/>
                <a:cs typeface="Arial" pitchFamily="34" charset="0"/>
              </a:rPr>
              <a:t>odontoïde</a:t>
            </a:r>
            <a:r>
              <a:rPr lang="fr-FR" sz="2400" b="1" dirty="0" smtClean="0">
                <a:latin typeface="Arial" pitchFamily="34" charset="0"/>
                <a:cs typeface="Arial" pitchFamily="34" charset="0"/>
              </a:rPr>
              <a:t> long  qui passe par l’atlas et </a:t>
            </a:r>
            <a:r>
              <a:rPr lang="fr-FR" sz="2400" b="1" dirty="0" smtClean="0">
                <a:solidFill>
                  <a:srgbClr val="C00000"/>
                </a:solidFill>
                <a:latin typeface="Arial" pitchFamily="34" charset="0"/>
                <a:cs typeface="Arial" pitchFamily="34" charset="0"/>
              </a:rPr>
              <a:t>va jusqu’à l’occipital</a:t>
            </a:r>
          </a:p>
          <a:p>
            <a:r>
              <a:rPr lang="fr-FR" sz="2400" b="1" dirty="0" smtClean="0">
                <a:latin typeface="Arial" pitchFamily="34" charset="0"/>
                <a:cs typeface="Arial" pitchFamily="34" charset="0"/>
              </a:rPr>
              <a:t>Vertèbres suivantes avec: crête ventrale, processus épineux et processus transverses larges avec une petit processus pointu dirigé caudalement et qui représente les vestiges des côtes cervicales</a:t>
            </a:r>
          </a:p>
          <a:p>
            <a:r>
              <a:rPr lang="fr-FR" sz="2400" b="1" dirty="0" smtClean="0">
                <a:latin typeface="Arial" pitchFamily="34" charset="0"/>
                <a:cs typeface="Arial" pitchFamily="34" charset="0"/>
              </a:rPr>
              <a:t>5 à 10 </a:t>
            </a:r>
            <a:r>
              <a:rPr lang="fr-FR" sz="2400" b="1" dirty="0" smtClean="0">
                <a:solidFill>
                  <a:srgbClr val="C00000"/>
                </a:solidFill>
                <a:latin typeface="Arial" pitchFamily="34" charset="0"/>
                <a:cs typeface="Arial" pitchFamily="34" charset="0"/>
              </a:rPr>
              <a:t>vertèbres dorsales</a:t>
            </a:r>
            <a:r>
              <a:rPr lang="fr-FR" sz="2400" b="1" dirty="0" smtClean="0">
                <a:latin typeface="Arial" pitchFamily="34" charset="0"/>
                <a:cs typeface="Arial" pitchFamily="34" charset="0"/>
              </a:rPr>
              <a:t>, </a:t>
            </a:r>
            <a:r>
              <a:rPr lang="fr-FR" sz="2400" b="1" dirty="0" smtClean="0">
                <a:solidFill>
                  <a:srgbClr val="C00000"/>
                </a:solidFill>
                <a:latin typeface="Arial" pitchFamily="34" charset="0"/>
                <a:cs typeface="Arial" pitchFamily="34" charset="0"/>
              </a:rPr>
              <a:t>souvent soudées en un os unique</a:t>
            </a:r>
            <a:r>
              <a:rPr lang="fr-FR" sz="2400" b="1" dirty="0" smtClean="0">
                <a:latin typeface="Arial" pitchFamily="34" charset="0"/>
                <a:cs typeface="Arial" pitchFamily="34" charset="0"/>
              </a:rPr>
              <a:t> </a:t>
            </a:r>
            <a:r>
              <a:rPr lang="fr-FR" sz="2400" b="1" dirty="0" smtClean="0">
                <a:solidFill>
                  <a:srgbClr val="C00000"/>
                </a:solidFill>
                <a:latin typeface="Arial" pitchFamily="34" charset="0"/>
                <a:cs typeface="Arial" pitchFamily="34" charset="0"/>
              </a:rPr>
              <a:t>sauf la 1</a:t>
            </a:r>
            <a:r>
              <a:rPr lang="fr-FR" sz="2400" b="1" baseline="30000" dirty="0" smtClean="0">
                <a:solidFill>
                  <a:srgbClr val="C00000"/>
                </a:solidFill>
                <a:latin typeface="Arial" pitchFamily="34" charset="0"/>
                <a:cs typeface="Arial" pitchFamily="34" charset="0"/>
              </a:rPr>
              <a:t>ère</a:t>
            </a:r>
            <a:r>
              <a:rPr lang="fr-FR" sz="2400" b="1" dirty="0" smtClean="0">
                <a:solidFill>
                  <a:srgbClr val="C00000"/>
                </a:solidFill>
                <a:latin typeface="Arial" pitchFamily="34" charset="0"/>
                <a:cs typeface="Arial" pitchFamily="34" charset="0"/>
              </a:rPr>
              <a:t> </a:t>
            </a:r>
            <a:r>
              <a:rPr lang="fr-FR" sz="2400" b="1" dirty="0" smtClean="0">
                <a:latin typeface="Arial" pitchFamily="34" charset="0"/>
                <a:cs typeface="Arial" pitchFamily="34" charset="0"/>
              </a:rPr>
              <a:t>qui reste libre et </a:t>
            </a:r>
            <a:r>
              <a:rPr lang="fr-FR" sz="2400" b="1" dirty="0" smtClean="0">
                <a:solidFill>
                  <a:srgbClr val="C00000"/>
                </a:solidFill>
                <a:latin typeface="Arial" pitchFamily="34" charset="0"/>
                <a:cs typeface="Arial" pitchFamily="34" charset="0"/>
              </a:rPr>
              <a:t>l’avant-dernière</a:t>
            </a:r>
            <a:r>
              <a:rPr lang="fr-FR" sz="2400" b="1" dirty="0" smtClean="0">
                <a:latin typeface="Arial" pitchFamily="34" charset="0"/>
                <a:cs typeface="Arial" pitchFamily="34" charset="0"/>
              </a:rPr>
              <a:t>. La dernière souvent rattachée  à l’os </a:t>
            </a:r>
            <a:r>
              <a:rPr lang="fr-FR" sz="2400" b="1" dirty="0" err="1" smtClean="0">
                <a:latin typeface="Arial" pitchFamily="34" charset="0"/>
                <a:cs typeface="Arial" pitchFamily="34" charset="0"/>
              </a:rPr>
              <a:t>lombo</a:t>
            </a:r>
            <a:r>
              <a:rPr lang="fr-FR" sz="2400" b="1" dirty="0" smtClean="0">
                <a:latin typeface="Arial" pitchFamily="34" charset="0"/>
                <a:cs typeface="Arial" pitchFamily="34" charset="0"/>
              </a:rPr>
              <a:t>-sacral</a:t>
            </a:r>
            <a:endParaRPr lang="fr-FR"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u="sng" dirty="0" smtClean="0">
                <a:latin typeface="Arial" pitchFamily="34" charset="0"/>
                <a:cs typeface="Arial" pitchFamily="34" charset="0"/>
              </a:rPr>
              <a:t>Système  artériel</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0"/>
            <a:ext cx="8229600" cy="6309360"/>
          </a:xfrm>
        </p:spPr>
        <p:txBody>
          <a:bodyPr>
            <a:noAutofit/>
          </a:bodyPr>
          <a:lstStyle/>
          <a:p>
            <a:pPr>
              <a:buNone/>
            </a:pPr>
            <a:r>
              <a:rPr lang="fr-FR" sz="2400" b="1" dirty="0" smtClean="0">
                <a:solidFill>
                  <a:srgbClr val="FFFF00"/>
                </a:solidFill>
                <a:latin typeface="Arial" pitchFamily="34" charset="0"/>
                <a:cs typeface="Arial" pitchFamily="34" charset="0"/>
              </a:rPr>
              <a:t>  </a:t>
            </a:r>
            <a:r>
              <a:rPr lang="fr-FR" sz="2400" b="1" dirty="0" smtClean="0">
                <a:solidFill>
                  <a:srgbClr val="FFFF00"/>
                </a:solidFill>
                <a:latin typeface="Arial" pitchFamily="34" charset="0"/>
                <a:cs typeface="Arial" pitchFamily="34" charset="0"/>
              </a:rPr>
              <a:t>  </a:t>
            </a:r>
            <a:endParaRPr lang="fr-FR" sz="2400" b="1" dirty="0" smtClean="0">
              <a:latin typeface="Arial" pitchFamily="34" charset="0"/>
              <a:cs typeface="Arial" pitchFamily="34" charset="0"/>
            </a:endParaRPr>
          </a:p>
          <a:p>
            <a:pPr>
              <a:buNone/>
            </a:pPr>
            <a:endParaRPr lang="fr-FR" sz="2400" b="1" dirty="0" smtClean="0">
              <a:latin typeface="Arial" pitchFamily="34" charset="0"/>
              <a:cs typeface="Arial" pitchFamily="34" charset="0"/>
            </a:endParaRPr>
          </a:p>
          <a:p>
            <a:r>
              <a:rPr lang="fr-FR" sz="2200" b="1" dirty="0" smtClean="0">
                <a:latin typeface="Arial" pitchFamily="34" charset="0"/>
                <a:cs typeface="Arial" pitchFamily="34" charset="0"/>
              </a:rPr>
              <a:t>Tronc </a:t>
            </a:r>
            <a:r>
              <a:rPr lang="fr-FR" sz="2200" b="1" dirty="0" err="1" smtClean="0">
                <a:latin typeface="Arial" pitchFamily="34" charset="0"/>
                <a:cs typeface="Arial" pitchFamily="34" charset="0"/>
              </a:rPr>
              <a:t>pulomonaire</a:t>
            </a:r>
            <a:r>
              <a:rPr lang="fr-FR" sz="2200" b="1" dirty="0" smtClean="0">
                <a:latin typeface="Arial" pitchFamily="34" charset="0"/>
                <a:cs typeface="Arial" pitchFamily="34" charset="0"/>
              </a:rPr>
              <a:t> disposé comme chez les Mammifères</a:t>
            </a:r>
          </a:p>
          <a:p>
            <a:r>
              <a:rPr lang="fr-FR" sz="2200" b="1" dirty="0" smtClean="0">
                <a:latin typeface="Arial" pitchFamily="34" charset="0"/>
                <a:cs typeface="Arial" pitchFamily="34" charset="0"/>
              </a:rPr>
              <a:t>Aorte: arc aortique placé à droite et croise la terminaison de la trachée à droite aussi </a:t>
            </a:r>
            <a:endParaRPr lang="fr-FR" sz="2200" b="1" dirty="0" smtClean="0">
              <a:latin typeface="Arial" pitchFamily="34" charset="0"/>
              <a:cs typeface="Arial" pitchFamily="34" charset="0"/>
            </a:endParaRPr>
          </a:p>
          <a:p>
            <a:r>
              <a:rPr lang="fr-FR" sz="2200" b="1" dirty="0" smtClean="0">
                <a:latin typeface="Arial" pitchFamily="34" charset="0"/>
                <a:cs typeface="Arial" pitchFamily="34" charset="0"/>
              </a:rPr>
              <a:t>2 </a:t>
            </a:r>
            <a:r>
              <a:rPr lang="fr-FR" sz="2200" b="1" dirty="0" smtClean="0">
                <a:latin typeface="Arial" pitchFamily="34" charset="0"/>
                <a:cs typeface="Arial" pitchFamily="34" charset="0"/>
              </a:rPr>
              <a:t>troncs brachio-céphaliques (D et G) qui donnent chacun 2 artères sous-clavières et 2 artères carotides communes, ces dernières s’appliquent sur les vertèbres cervicales et ne sont pas satellites  des veines jugulaires plus superficielles</a:t>
            </a:r>
          </a:p>
          <a:p>
            <a:r>
              <a:rPr lang="fr-FR" sz="2200" b="1" dirty="0" smtClean="0">
                <a:latin typeface="Arial" pitchFamily="34" charset="0"/>
                <a:cs typeface="Arial" pitchFamily="34" charset="0"/>
              </a:rPr>
              <a:t>Les </a:t>
            </a:r>
            <a:r>
              <a:rPr lang="fr-FR" sz="2200" b="1" dirty="0" err="1" smtClean="0">
                <a:latin typeface="Arial" pitchFamily="34" charset="0"/>
                <a:cs typeface="Arial" pitchFamily="34" charset="0"/>
              </a:rPr>
              <a:t>aa.carotides</a:t>
            </a:r>
            <a:r>
              <a:rPr lang="fr-FR" sz="2200" b="1" dirty="0" smtClean="0">
                <a:latin typeface="Arial" pitchFamily="34" charset="0"/>
                <a:cs typeface="Arial" pitchFamily="34" charset="0"/>
              </a:rPr>
              <a:t> communes se divisent en </a:t>
            </a:r>
            <a:r>
              <a:rPr lang="fr-FR" sz="2200" b="1" dirty="0" err="1" smtClean="0">
                <a:latin typeface="Arial" pitchFamily="34" charset="0"/>
                <a:cs typeface="Arial" pitchFamily="34" charset="0"/>
              </a:rPr>
              <a:t>a.carotide</a:t>
            </a:r>
            <a:r>
              <a:rPr lang="fr-FR" sz="2200" b="1" dirty="0" smtClean="0">
                <a:latin typeface="Arial" pitchFamily="34" charset="0"/>
                <a:cs typeface="Arial" pitchFamily="34" charset="0"/>
              </a:rPr>
              <a:t> externe et </a:t>
            </a:r>
            <a:r>
              <a:rPr lang="fr-FR" sz="2200" b="1" dirty="0" err="1" smtClean="0">
                <a:latin typeface="Arial" pitchFamily="34" charset="0"/>
                <a:cs typeface="Arial" pitchFamily="34" charset="0"/>
              </a:rPr>
              <a:t>a.carotide</a:t>
            </a:r>
            <a:r>
              <a:rPr lang="fr-FR" sz="2200" b="1" dirty="0" smtClean="0">
                <a:latin typeface="Arial" pitchFamily="34" charset="0"/>
                <a:cs typeface="Arial" pitchFamily="34" charset="0"/>
              </a:rPr>
              <a:t> interne</a:t>
            </a:r>
          </a:p>
          <a:p>
            <a:r>
              <a:rPr lang="fr-FR" sz="2200" b="1" dirty="0" smtClean="0">
                <a:latin typeface="Arial" pitchFamily="34" charset="0"/>
                <a:cs typeface="Arial" pitchFamily="34" charset="0"/>
              </a:rPr>
              <a:t>L’</a:t>
            </a:r>
            <a:r>
              <a:rPr lang="fr-FR" sz="2200" b="1" dirty="0" err="1" smtClean="0">
                <a:latin typeface="Arial" pitchFamily="34" charset="0"/>
                <a:cs typeface="Arial" pitchFamily="34" charset="0"/>
              </a:rPr>
              <a:t>a.thoracique</a:t>
            </a:r>
            <a:r>
              <a:rPr lang="fr-FR" sz="2200" b="1" dirty="0" smtClean="0">
                <a:latin typeface="Arial" pitchFamily="34" charset="0"/>
                <a:cs typeface="Arial" pitchFamily="34" charset="0"/>
              </a:rPr>
              <a:t> </a:t>
            </a:r>
            <a:r>
              <a:rPr lang="fr-FR" sz="2200" b="1" dirty="0" smtClean="0">
                <a:latin typeface="Arial" pitchFamily="34" charset="0"/>
                <a:cs typeface="Arial" pitchFamily="34" charset="0"/>
              </a:rPr>
              <a:t>externe est très </a:t>
            </a:r>
            <a:r>
              <a:rPr lang="fr-FR" sz="2200" b="1" dirty="0" err="1" smtClean="0">
                <a:latin typeface="Arial" pitchFamily="34" charset="0"/>
                <a:cs typeface="Arial" pitchFamily="34" charset="0"/>
              </a:rPr>
              <a:t>développée,elle</a:t>
            </a:r>
            <a:r>
              <a:rPr lang="fr-FR" sz="2200" b="1" dirty="0" smtClean="0">
                <a:latin typeface="Arial" pitchFamily="34" charset="0"/>
                <a:cs typeface="Arial" pitchFamily="34" charset="0"/>
              </a:rPr>
              <a:t> irrigue les muscles pectoraux et forme un riche réseau superficiel sous la peau de l’abdomen (pour la couvaison); elle présente des anastomoses avec l’</a:t>
            </a:r>
            <a:r>
              <a:rPr lang="fr-FR" sz="2200" b="1" dirty="0" err="1" smtClean="0">
                <a:latin typeface="Arial" pitchFamily="34" charset="0"/>
                <a:cs typeface="Arial" pitchFamily="34" charset="0"/>
              </a:rPr>
              <a:t>a.thoracique</a:t>
            </a:r>
            <a:r>
              <a:rPr lang="fr-FR" sz="2200" b="1" dirty="0" smtClean="0">
                <a:latin typeface="Arial" pitchFamily="34" charset="0"/>
                <a:cs typeface="Arial" pitchFamily="34" charset="0"/>
              </a:rPr>
              <a:t> interne</a:t>
            </a:r>
            <a:endParaRPr lang="fr-FR" sz="22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5809318"/>
          </a:xfrm>
        </p:spPr>
        <p:txBody>
          <a:bodyPr>
            <a:normAutofit fontScale="92500" lnSpcReduction="20000"/>
          </a:bodyPr>
          <a:lstStyle/>
          <a:p>
            <a:r>
              <a:rPr lang="fr-FR" b="1" dirty="0" smtClean="0">
                <a:latin typeface="Arial" pitchFamily="34" charset="0"/>
                <a:cs typeface="Arial" pitchFamily="34" charset="0"/>
              </a:rPr>
              <a:t>Aorte</a:t>
            </a:r>
            <a:r>
              <a:rPr lang="fr-FR" b="1" dirty="0" smtClean="0">
                <a:latin typeface="Arial" pitchFamily="34" charset="0"/>
                <a:cs typeface="Arial" pitchFamily="34" charset="0"/>
              </a:rPr>
              <a:t>: se termine en 2 artères fémorales et une volumineuse artère coccygienne médiane</a:t>
            </a:r>
          </a:p>
          <a:p>
            <a:r>
              <a:rPr lang="fr-FR" b="1" dirty="0" smtClean="0">
                <a:latin typeface="Arial" pitchFamily="34" charset="0"/>
                <a:cs typeface="Arial" pitchFamily="34" charset="0"/>
              </a:rPr>
              <a:t>Collatérales de l’aorte:</a:t>
            </a:r>
          </a:p>
          <a:p>
            <a:r>
              <a:rPr lang="fr-FR" b="1" dirty="0" smtClean="0">
                <a:latin typeface="Arial" pitchFamily="34" charset="0"/>
                <a:cs typeface="Arial" pitchFamily="34" charset="0"/>
              </a:rPr>
              <a:t>    * Tronc </a:t>
            </a:r>
            <a:r>
              <a:rPr lang="fr-FR" b="1" dirty="0" err="1" smtClean="0">
                <a:latin typeface="Arial" pitchFamily="34" charset="0"/>
                <a:cs typeface="Arial" pitchFamily="34" charset="0"/>
              </a:rPr>
              <a:t>coeliaque</a:t>
            </a:r>
            <a:r>
              <a:rPr lang="fr-FR" b="1" dirty="0" smtClean="0">
                <a:latin typeface="Arial" pitchFamily="34" charset="0"/>
                <a:cs typeface="Arial" pitchFamily="34" charset="0"/>
              </a:rPr>
              <a:t> surtout</a:t>
            </a:r>
          </a:p>
          <a:p>
            <a:r>
              <a:rPr lang="fr-FR" b="1" dirty="0" smtClean="0">
                <a:latin typeface="Arial" pitchFamily="34" charset="0"/>
                <a:cs typeface="Arial" pitchFamily="34" charset="0"/>
              </a:rPr>
              <a:t>    * Artère mésentérique </a:t>
            </a:r>
            <a:r>
              <a:rPr lang="fr-FR" b="1" dirty="0" err="1" smtClean="0">
                <a:latin typeface="Arial" pitchFamily="34" charset="0"/>
                <a:cs typeface="Arial" pitchFamily="34" charset="0"/>
              </a:rPr>
              <a:t>crâniale</a:t>
            </a:r>
            <a:r>
              <a:rPr lang="fr-FR" b="1" dirty="0" smtClean="0">
                <a:latin typeface="Arial" pitchFamily="34" charset="0"/>
                <a:cs typeface="Arial" pitchFamily="34" charset="0"/>
              </a:rPr>
              <a:t> </a:t>
            </a:r>
          </a:p>
          <a:p>
            <a:r>
              <a:rPr lang="fr-FR" b="1" dirty="0" smtClean="0">
                <a:latin typeface="Arial" pitchFamily="34" charset="0"/>
                <a:cs typeface="Arial" pitchFamily="34" charset="0"/>
              </a:rPr>
              <a:t>    * 2 paires d’artères rénales complétées en arrière par une 3</a:t>
            </a:r>
            <a:r>
              <a:rPr lang="fr-FR" b="1" baseline="30000" dirty="0" smtClean="0">
                <a:latin typeface="Arial" pitchFamily="34" charset="0"/>
                <a:cs typeface="Arial" pitchFamily="34" charset="0"/>
              </a:rPr>
              <a:t>ème</a:t>
            </a:r>
            <a:r>
              <a:rPr lang="fr-FR" b="1" dirty="0" smtClean="0">
                <a:latin typeface="Arial" pitchFamily="34" charset="0"/>
                <a:cs typeface="Arial" pitchFamily="34" charset="0"/>
              </a:rPr>
              <a:t> paire qui provient de l’artère fémorale</a:t>
            </a:r>
          </a:p>
          <a:p>
            <a:r>
              <a:rPr lang="fr-FR" b="1" dirty="0" smtClean="0">
                <a:latin typeface="Arial" pitchFamily="34" charset="0"/>
                <a:cs typeface="Arial" pitchFamily="34" charset="0"/>
              </a:rPr>
              <a:t>L’artère </a:t>
            </a:r>
            <a:r>
              <a:rPr lang="fr-FR" b="1" dirty="0" smtClean="0">
                <a:latin typeface="Arial" pitchFamily="34" charset="0"/>
                <a:cs typeface="Arial" pitchFamily="34" charset="0"/>
              </a:rPr>
              <a:t>coccygienne médiane donne l’artère mésentérique caudale ,2 artères hypogastriques (</a:t>
            </a:r>
            <a:r>
              <a:rPr lang="fr-FR" b="1" dirty="0" err="1" smtClean="0">
                <a:latin typeface="Arial" pitchFamily="34" charset="0"/>
                <a:cs typeface="Arial" pitchFamily="34" charset="0"/>
              </a:rPr>
              <a:t>aa.iliaques</a:t>
            </a:r>
            <a:r>
              <a:rPr lang="fr-FR" b="1" dirty="0" smtClean="0">
                <a:latin typeface="Arial" pitchFamily="34" charset="0"/>
                <a:cs typeface="Arial" pitchFamily="34" charset="0"/>
              </a:rPr>
              <a:t> internes) et 2 artères honteuses internes</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900"/>
            <a:ext cx="8229600" cy="1000132"/>
          </a:xfrm>
        </p:spPr>
        <p:txBody>
          <a:bodyPr>
            <a:normAutofit/>
          </a:bodyPr>
          <a:lstStyle/>
          <a:p>
            <a:r>
              <a:rPr lang="fr-FR" u="sng" dirty="0" smtClean="0">
                <a:latin typeface="Arial" pitchFamily="34" charset="0"/>
                <a:cs typeface="Arial" pitchFamily="34" charset="0"/>
              </a:rPr>
              <a:t>Système veineux</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357166"/>
            <a:ext cx="8229600" cy="5952194"/>
          </a:xfrm>
        </p:spPr>
        <p:txBody>
          <a:bodyPr>
            <a:noAutofit/>
          </a:bodyPr>
          <a:lstStyle/>
          <a:p>
            <a:endParaRPr lang="fr-FR" sz="3000" b="1" dirty="0" smtClean="0">
              <a:solidFill>
                <a:srgbClr val="FFFF00"/>
              </a:solidFill>
              <a:latin typeface="Arial" pitchFamily="34" charset="0"/>
              <a:cs typeface="Arial" pitchFamily="34" charset="0"/>
            </a:endParaRPr>
          </a:p>
          <a:p>
            <a:r>
              <a:rPr lang="fr-FR" sz="2800" b="1" dirty="0" smtClean="0">
                <a:latin typeface="Arial" pitchFamily="34" charset="0"/>
                <a:cs typeface="Arial" pitchFamily="34" charset="0"/>
              </a:rPr>
              <a:t>Différencié </a:t>
            </a:r>
            <a:r>
              <a:rPr lang="fr-FR" sz="2800" b="1" dirty="0" smtClean="0">
                <a:latin typeface="Arial" pitchFamily="34" charset="0"/>
                <a:cs typeface="Arial" pitchFamily="34" charset="0"/>
              </a:rPr>
              <a:t>par 3 veines caves:</a:t>
            </a:r>
          </a:p>
          <a:p>
            <a:r>
              <a:rPr lang="fr-FR" sz="2800" b="1" dirty="0" smtClean="0">
                <a:latin typeface="Arial" pitchFamily="34" charset="0"/>
                <a:cs typeface="Arial" pitchFamily="34" charset="0"/>
              </a:rPr>
              <a:t>  *Veine cave caudale :draine les veines du membre pelvien (non satellites des artères)</a:t>
            </a:r>
          </a:p>
          <a:p>
            <a:r>
              <a:rPr lang="fr-FR" sz="2800" b="1" dirty="0" smtClean="0">
                <a:latin typeface="Arial" pitchFamily="34" charset="0"/>
                <a:cs typeface="Arial" pitchFamily="34" charset="0"/>
              </a:rPr>
              <a:t>  * Veines caves </a:t>
            </a:r>
            <a:r>
              <a:rPr lang="fr-FR" sz="2800" b="1" dirty="0" err="1" smtClean="0">
                <a:latin typeface="Arial" pitchFamily="34" charset="0"/>
                <a:cs typeface="Arial" pitchFamily="34" charset="0"/>
              </a:rPr>
              <a:t>crâniales</a:t>
            </a:r>
            <a:r>
              <a:rPr lang="fr-FR" sz="2800" b="1" dirty="0" smtClean="0">
                <a:latin typeface="Arial" pitchFamily="34" charset="0"/>
                <a:cs typeface="Arial" pitchFamily="34" charset="0"/>
              </a:rPr>
              <a:t> droite et gauche</a:t>
            </a:r>
          </a:p>
          <a:p>
            <a:r>
              <a:rPr lang="fr-FR" sz="2800" b="1" dirty="0" smtClean="0">
                <a:latin typeface="Arial" pitchFamily="34" charset="0"/>
                <a:cs typeface="Arial" pitchFamily="34" charset="0"/>
              </a:rPr>
              <a:t>Veines </a:t>
            </a:r>
            <a:r>
              <a:rPr lang="fr-FR" sz="2800" b="1" dirty="0" smtClean="0">
                <a:latin typeface="Arial" pitchFamily="34" charset="0"/>
                <a:cs typeface="Arial" pitchFamily="34" charset="0"/>
              </a:rPr>
              <a:t>jugulaires superficielles, éloignées, longent </a:t>
            </a:r>
            <a:r>
              <a:rPr lang="fr-FR" sz="2800" b="1" dirty="0" err="1" smtClean="0">
                <a:latin typeface="Arial" pitchFamily="34" charset="0"/>
                <a:cs typeface="Arial" pitchFamily="34" charset="0"/>
              </a:rPr>
              <a:t>ventralement</a:t>
            </a:r>
            <a:r>
              <a:rPr lang="fr-FR" sz="2800" b="1" dirty="0" smtClean="0">
                <a:latin typeface="Arial" pitchFamily="34" charset="0"/>
                <a:cs typeface="Arial" pitchFamily="34" charset="0"/>
              </a:rPr>
              <a:t> la trachée puis s’anastomosent  transversalement dans la région de la gorge</a:t>
            </a:r>
          </a:p>
          <a:p>
            <a:r>
              <a:rPr lang="fr-FR" sz="2800" b="1" dirty="0" smtClean="0">
                <a:latin typeface="Arial" pitchFamily="34" charset="0"/>
                <a:cs typeface="Arial" pitchFamily="34" charset="0"/>
              </a:rPr>
              <a:t>Il </a:t>
            </a:r>
            <a:r>
              <a:rPr lang="fr-FR" sz="2800" b="1" dirty="0" smtClean="0">
                <a:latin typeface="Arial" pitchFamily="34" charset="0"/>
                <a:cs typeface="Arial" pitchFamily="34" charset="0"/>
              </a:rPr>
              <a:t>existe un système veineux porte rénal complexe</a:t>
            </a:r>
            <a:endParaRPr lang="fr-FR"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u="sng" dirty="0" smtClean="0">
                <a:latin typeface="Arial" pitchFamily="34" charset="0"/>
                <a:cs typeface="Arial" pitchFamily="34" charset="0"/>
              </a:rPr>
              <a:t>Système lymphatique</a:t>
            </a:r>
            <a:endParaRPr lang="fr-FR" u="sng" dirty="0">
              <a:latin typeface="Arial" pitchFamily="34" charset="0"/>
              <a:cs typeface="Arial" pitchFamily="34" charset="0"/>
            </a:endParaRPr>
          </a:p>
        </p:txBody>
      </p:sp>
      <p:sp>
        <p:nvSpPr>
          <p:cNvPr id="3" name="Espace réservé du contenu 2"/>
          <p:cNvSpPr>
            <a:spLocks noGrp="1"/>
          </p:cNvSpPr>
          <p:nvPr>
            <p:ph idx="1"/>
          </p:nvPr>
        </p:nvSpPr>
        <p:spPr>
          <a:xfrm>
            <a:off x="457200" y="928670"/>
            <a:ext cx="8229600" cy="5380690"/>
          </a:xfrm>
        </p:spPr>
        <p:txBody>
          <a:bodyPr>
            <a:normAutofit fontScale="92500" lnSpcReduction="20000"/>
          </a:bodyPr>
          <a:lstStyle/>
          <a:p>
            <a:r>
              <a:rPr lang="fr-FR" b="1" dirty="0" smtClean="0">
                <a:latin typeface="Arial" pitchFamily="34" charset="0"/>
                <a:cs typeface="Arial" pitchFamily="34" charset="0"/>
              </a:rPr>
              <a:t>De </a:t>
            </a:r>
            <a:r>
              <a:rPr lang="fr-FR" b="1" dirty="0" smtClean="0">
                <a:latin typeface="Arial" pitchFamily="34" charset="0"/>
                <a:cs typeface="Arial" pitchFamily="34" charset="0"/>
              </a:rPr>
              <a:t>nombreux vaisseaux lymphatiques qui rejoignent le conduit thoracique et se jettent dans le système cave </a:t>
            </a:r>
            <a:r>
              <a:rPr lang="fr-FR" b="1" dirty="0" err="1" smtClean="0">
                <a:latin typeface="Arial" pitchFamily="34" charset="0"/>
                <a:cs typeface="Arial" pitchFamily="34" charset="0"/>
              </a:rPr>
              <a:t>crânial</a:t>
            </a:r>
            <a:r>
              <a:rPr lang="fr-FR" b="1" dirty="0" smtClean="0">
                <a:latin typeface="Arial" pitchFamily="34" charset="0"/>
                <a:cs typeface="Arial" pitchFamily="34" charset="0"/>
              </a:rPr>
              <a:t>, ils représentent des renflements: « les cœurs lymphatiques »</a:t>
            </a:r>
          </a:p>
          <a:p>
            <a:r>
              <a:rPr lang="fr-FR" b="1" dirty="0" smtClean="0">
                <a:solidFill>
                  <a:srgbClr val="FF0000"/>
                </a:solidFill>
                <a:latin typeface="Arial" pitchFamily="34" charset="0"/>
                <a:cs typeface="Arial" pitchFamily="34" charset="0"/>
              </a:rPr>
              <a:t>Absence </a:t>
            </a:r>
            <a:r>
              <a:rPr lang="fr-FR" b="1" dirty="0" smtClean="0">
                <a:solidFill>
                  <a:srgbClr val="FF0000"/>
                </a:solidFill>
                <a:latin typeface="Arial" pitchFamily="34" charset="0"/>
                <a:cs typeface="Arial" pitchFamily="34" charset="0"/>
              </a:rPr>
              <a:t>de nœuds lymphatiques </a:t>
            </a:r>
            <a:r>
              <a:rPr lang="fr-FR" b="1" dirty="0" err="1" smtClean="0">
                <a:solidFill>
                  <a:srgbClr val="FF0000"/>
                </a:solidFill>
                <a:latin typeface="Arial" pitchFamily="34" charset="0"/>
                <a:cs typeface="Arial" pitchFamily="34" charset="0"/>
              </a:rPr>
              <a:t>ches</a:t>
            </a:r>
            <a:r>
              <a:rPr lang="fr-FR" b="1" dirty="0" smtClean="0">
                <a:solidFill>
                  <a:srgbClr val="FF0000"/>
                </a:solidFill>
                <a:latin typeface="Arial" pitchFamily="34" charset="0"/>
                <a:cs typeface="Arial" pitchFamily="34" charset="0"/>
              </a:rPr>
              <a:t> les Galliformes et les </a:t>
            </a:r>
            <a:r>
              <a:rPr lang="fr-FR" b="1" dirty="0" err="1" smtClean="0">
                <a:solidFill>
                  <a:srgbClr val="FF0000"/>
                </a:solidFill>
                <a:latin typeface="Arial" pitchFamily="34" charset="0"/>
                <a:cs typeface="Arial" pitchFamily="34" charset="0"/>
              </a:rPr>
              <a:t>Columbiformes</a:t>
            </a:r>
            <a:endParaRPr lang="fr-FR" b="1" dirty="0" smtClean="0">
              <a:solidFill>
                <a:srgbClr val="FF0000"/>
              </a:solidFill>
              <a:latin typeface="Arial" pitchFamily="34" charset="0"/>
              <a:cs typeface="Arial" pitchFamily="34" charset="0"/>
            </a:endParaRPr>
          </a:p>
          <a:p>
            <a:r>
              <a:rPr lang="fr-FR" b="1" dirty="0" smtClean="0">
                <a:latin typeface="Arial" pitchFamily="34" charset="0"/>
                <a:cs typeface="Arial" pitchFamily="34" charset="0"/>
              </a:rPr>
              <a:t>Les </a:t>
            </a:r>
            <a:r>
              <a:rPr lang="fr-FR" b="1" dirty="0" smtClean="0">
                <a:latin typeface="Arial" pitchFamily="34" charset="0"/>
                <a:cs typeface="Arial" pitchFamily="34" charset="0"/>
              </a:rPr>
              <a:t>Ansériformes, seuls, présentent quelques amas de nœuds lymphatiques regroupés à la base du cou, à la partie </a:t>
            </a:r>
            <a:r>
              <a:rPr lang="fr-FR" b="1" dirty="0" err="1" smtClean="0">
                <a:latin typeface="Arial" pitchFamily="34" charset="0"/>
                <a:cs typeface="Arial" pitchFamily="34" charset="0"/>
              </a:rPr>
              <a:t>crâniale</a:t>
            </a:r>
            <a:r>
              <a:rPr lang="fr-FR" b="1" dirty="0" smtClean="0">
                <a:latin typeface="Arial" pitchFamily="34" charset="0"/>
                <a:cs typeface="Arial" pitchFamily="34" charset="0"/>
              </a:rPr>
              <a:t> des poumons et en région sous-lombaire, dans l’angle de division terminale de l’aorte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u="sng" dirty="0" smtClean="0"/>
              <a:t>APPAREIL  NERVEUX (SNC)</a:t>
            </a:r>
            <a:endParaRPr lang="fr-FR" u="sng" dirty="0"/>
          </a:p>
        </p:txBody>
      </p:sp>
      <p:sp>
        <p:nvSpPr>
          <p:cNvPr id="3" name="Espace réservé du contenu 2"/>
          <p:cNvSpPr>
            <a:spLocks noGrp="1"/>
          </p:cNvSpPr>
          <p:nvPr>
            <p:ph idx="1"/>
          </p:nvPr>
        </p:nvSpPr>
        <p:spPr>
          <a:xfrm>
            <a:off x="457200" y="785794"/>
            <a:ext cx="8229600" cy="5929354"/>
          </a:xfrm>
        </p:spPr>
        <p:txBody>
          <a:bodyPr>
            <a:normAutofit lnSpcReduction="10000"/>
          </a:bodyPr>
          <a:lstStyle/>
          <a:p>
            <a:endParaRPr lang="fr-FR" dirty="0" smtClean="0"/>
          </a:p>
          <a:p>
            <a:r>
              <a:rPr lang="fr-FR" sz="3000" b="1" dirty="0" smtClean="0">
                <a:solidFill>
                  <a:srgbClr val="FF0000"/>
                </a:solidFill>
                <a:latin typeface="Arial" pitchFamily="34" charset="0"/>
                <a:cs typeface="Arial" pitchFamily="34" charset="0"/>
              </a:rPr>
              <a:t>Encéphale</a:t>
            </a:r>
            <a:r>
              <a:rPr lang="fr-FR" sz="3000" b="1" dirty="0" smtClean="0">
                <a:latin typeface="Arial" pitchFamily="34" charset="0"/>
                <a:cs typeface="Arial" pitchFamily="34" charset="0"/>
              </a:rPr>
              <a:t>: caractérisé par son faible développement et par </a:t>
            </a:r>
            <a:r>
              <a:rPr lang="fr-FR" sz="3000" b="1" dirty="0" smtClean="0">
                <a:solidFill>
                  <a:srgbClr val="FF0000"/>
                </a:solidFill>
                <a:latin typeface="Arial" pitchFamily="34" charset="0"/>
                <a:cs typeface="Arial" pitchFamily="34" charset="0"/>
              </a:rPr>
              <a:t>l’absence de circonvolutions </a:t>
            </a:r>
            <a:r>
              <a:rPr lang="fr-FR" sz="3000" b="1" dirty="0" smtClean="0">
                <a:latin typeface="Arial" pitchFamily="34" charset="0"/>
                <a:cs typeface="Arial" pitchFamily="34" charset="0"/>
              </a:rPr>
              <a:t>(</a:t>
            </a:r>
            <a:r>
              <a:rPr lang="fr-FR" sz="3000" b="1" dirty="0" err="1" smtClean="0">
                <a:latin typeface="Arial" pitchFamily="34" charset="0"/>
                <a:cs typeface="Arial" pitchFamily="34" charset="0"/>
              </a:rPr>
              <a:t>lissencéphale</a:t>
            </a:r>
            <a:r>
              <a:rPr lang="fr-FR" sz="3000" b="1" dirty="0" smtClean="0">
                <a:latin typeface="Arial" pitchFamily="34" charset="0"/>
                <a:cs typeface="Arial" pitchFamily="34" charset="0"/>
              </a:rPr>
              <a:t>) avec 2 rudiments de scissures (</a:t>
            </a:r>
            <a:r>
              <a:rPr lang="fr-FR" sz="3000" b="1" dirty="0" err="1" smtClean="0">
                <a:latin typeface="Arial" pitchFamily="34" charset="0"/>
                <a:cs typeface="Arial" pitchFamily="34" charset="0"/>
              </a:rPr>
              <a:t>suprasylvienne</a:t>
            </a:r>
            <a:r>
              <a:rPr lang="fr-FR" sz="3000" b="1" dirty="0" smtClean="0">
                <a:latin typeface="Arial" pitchFamily="34" charset="0"/>
                <a:cs typeface="Arial" pitchFamily="34" charset="0"/>
              </a:rPr>
              <a:t> et </a:t>
            </a:r>
            <a:r>
              <a:rPr lang="fr-FR" sz="3000" b="1" dirty="0" err="1" smtClean="0">
                <a:latin typeface="Arial" pitchFamily="34" charset="0"/>
                <a:cs typeface="Arial" pitchFamily="34" charset="0"/>
              </a:rPr>
              <a:t>sylvienne</a:t>
            </a:r>
            <a:r>
              <a:rPr lang="fr-FR" sz="3000" b="1" dirty="0" smtClean="0">
                <a:latin typeface="Arial" pitchFamily="34" charset="0"/>
                <a:cs typeface="Arial" pitchFamily="34" charset="0"/>
              </a:rPr>
              <a:t>)</a:t>
            </a:r>
          </a:p>
          <a:p>
            <a:r>
              <a:rPr lang="fr-FR" sz="3000" b="1" dirty="0" smtClean="0">
                <a:latin typeface="Arial" pitchFamily="34" charset="0"/>
                <a:cs typeface="Arial" pitchFamily="34" charset="0"/>
              </a:rPr>
              <a:t>Bulbes </a:t>
            </a:r>
            <a:r>
              <a:rPr lang="fr-FR" sz="3000" b="1" dirty="0" smtClean="0">
                <a:latin typeface="Arial" pitchFamily="34" charset="0"/>
                <a:cs typeface="Arial" pitchFamily="34" charset="0"/>
              </a:rPr>
              <a:t>olfactifs très peu développés</a:t>
            </a:r>
          </a:p>
          <a:p>
            <a:r>
              <a:rPr lang="fr-FR" sz="3000" b="1" dirty="0" smtClean="0">
                <a:solidFill>
                  <a:srgbClr val="FF0000"/>
                </a:solidFill>
                <a:latin typeface="Arial" pitchFamily="34" charset="0"/>
                <a:cs typeface="Arial" pitchFamily="34" charset="0"/>
              </a:rPr>
              <a:t>Tubercules </a:t>
            </a:r>
            <a:r>
              <a:rPr lang="fr-FR" sz="3000" b="1" dirty="0" smtClean="0">
                <a:solidFill>
                  <a:srgbClr val="FF0000"/>
                </a:solidFill>
                <a:latin typeface="Arial" pitchFamily="34" charset="0"/>
                <a:cs typeface="Arial" pitchFamily="34" charset="0"/>
              </a:rPr>
              <a:t>jumeaux </a:t>
            </a:r>
            <a:r>
              <a:rPr lang="fr-FR" sz="3000" b="1" dirty="0" smtClean="0">
                <a:latin typeface="Arial" pitchFamily="34" charset="0"/>
                <a:cs typeface="Arial" pitchFamily="34" charset="0"/>
              </a:rPr>
              <a:t>(et non quadrijumeaux)</a:t>
            </a:r>
          </a:p>
          <a:p>
            <a:r>
              <a:rPr lang="fr-FR" sz="3000" b="1" dirty="0" smtClean="0">
                <a:latin typeface="Arial" pitchFamily="34" charset="0"/>
                <a:cs typeface="Arial" pitchFamily="34" charset="0"/>
              </a:rPr>
              <a:t>Pas </a:t>
            </a:r>
            <a:r>
              <a:rPr lang="fr-FR" sz="3000" b="1" dirty="0" smtClean="0">
                <a:latin typeface="Arial" pitchFamily="34" charset="0"/>
                <a:cs typeface="Arial" pitchFamily="34" charset="0"/>
              </a:rPr>
              <a:t>de région pontique mais moelle allongée relativement développée</a:t>
            </a:r>
          </a:p>
          <a:p>
            <a:r>
              <a:rPr lang="fr-FR" sz="3000" b="1" dirty="0" smtClean="0">
                <a:solidFill>
                  <a:srgbClr val="FF0000"/>
                </a:solidFill>
                <a:latin typeface="Arial" pitchFamily="34" charset="0"/>
                <a:cs typeface="Arial" pitchFamily="34" charset="0"/>
              </a:rPr>
              <a:t>Absence </a:t>
            </a:r>
            <a:r>
              <a:rPr lang="fr-FR" sz="3000" b="1" dirty="0" smtClean="0">
                <a:solidFill>
                  <a:srgbClr val="FF0000"/>
                </a:solidFill>
                <a:latin typeface="Arial" pitchFamily="34" charset="0"/>
                <a:cs typeface="Arial" pitchFamily="34" charset="0"/>
              </a:rPr>
              <a:t>de corps calleux et de septum </a:t>
            </a:r>
            <a:r>
              <a:rPr lang="fr-FR" sz="3000" b="1" dirty="0" err="1" smtClean="0">
                <a:solidFill>
                  <a:srgbClr val="FF0000"/>
                </a:solidFill>
                <a:latin typeface="Arial" pitchFamily="34" charset="0"/>
                <a:cs typeface="Arial" pitchFamily="34" charset="0"/>
              </a:rPr>
              <a:t>lucidum</a:t>
            </a:r>
            <a:endParaRPr lang="fr-FR" sz="3000" b="1" dirty="0" smtClean="0">
              <a:solidFill>
                <a:srgbClr val="FF0000"/>
              </a:solidFill>
              <a:latin typeface="Arial" pitchFamily="34" charset="0"/>
              <a:cs typeface="Arial" pitchFamily="34" charset="0"/>
            </a:endParaRPr>
          </a:p>
          <a:p>
            <a:endParaRPr lang="fr-FR" dirty="0" smtClean="0"/>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C:\Users\HP\Desktop\dossier oiseaux\20181201_104854.jpg"/>
          <p:cNvPicPr>
            <a:picLocks noGrp="1" noChangeAspect="1" noChangeArrowheads="1"/>
          </p:cNvPicPr>
          <p:nvPr>
            <p:ph idx="1"/>
          </p:nvPr>
        </p:nvPicPr>
        <p:blipFill>
          <a:blip r:embed="rId2" cstate="print"/>
          <a:srcRect/>
          <a:stretch>
            <a:fillRect/>
          </a:stretch>
        </p:blipFill>
        <p:spPr bwMode="auto">
          <a:xfrm>
            <a:off x="714348" y="0"/>
            <a:ext cx="6858048" cy="6308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FR" dirty="0"/>
          </a:p>
        </p:txBody>
      </p:sp>
      <p:sp>
        <p:nvSpPr>
          <p:cNvPr id="3" name="Espace réservé du contenu 2"/>
          <p:cNvSpPr>
            <a:spLocks noGrp="1"/>
          </p:cNvSpPr>
          <p:nvPr>
            <p:ph idx="1"/>
          </p:nvPr>
        </p:nvSpPr>
        <p:spPr>
          <a:xfrm>
            <a:off x="457200" y="0"/>
            <a:ext cx="8229600" cy="6858000"/>
          </a:xfrm>
        </p:spPr>
        <p:txBody>
          <a:bodyPr>
            <a:normAutofit/>
          </a:bodyPr>
          <a:lstStyle/>
          <a:p>
            <a:pPr>
              <a:buNone/>
            </a:pPr>
            <a:endParaRPr lang="fr-FR" sz="2800" b="1" dirty="0" smtClean="0">
              <a:latin typeface="Arial" pitchFamily="34" charset="0"/>
              <a:cs typeface="Arial" pitchFamily="34" charset="0"/>
            </a:endParaRPr>
          </a:p>
          <a:p>
            <a:r>
              <a:rPr lang="fr-FR" sz="2800" b="1" dirty="0" smtClean="0">
                <a:solidFill>
                  <a:srgbClr val="FF0000"/>
                </a:solidFill>
                <a:latin typeface="Arial" pitchFamily="34" charset="0"/>
                <a:cs typeface="Arial" pitchFamily="34" charset="0"/>
              </a:rPr>
              <a:t>Cervelet</a:t>
            </a:r>
            <a:r>
              <a:rPr lang="fr-FR" sz="2800" b="1" dirty="0" smtClean="0">
                <a:latin typeface="Arial" pitchFamily="34" charset="0"/>
                <a:cs typeface="Arial" pitchFamily="34" charset="0"/>
              </a:rPr>
              <a:t>: il est surtout développé dans sa partie moyenne, correspond au vermis des Mammifères</a:t>
            </a:r>
            <a:endParaRPr lang="fr-FR" sz="2800" b="1" dirty="0" smtClean="0">
              <a:latin typeface="Arial" pitchFamily="34" charset="0"/>
              <a:cs typeface="Arial" pitchFamily="34" charset="0"/>
            </a:endParaRPr>
          </a:p>
          <a:p>
            <a:r>
              <a:rPr lang="fr-FR" sz="2800" b="1" dirty="0" smtClean="0">
                <a:solidFill>
                  <a:srgbClr val="FF0000"/>
                </a:solidFill>
                <a:latin typeface="Arial" pitchFamily="34" charset="0"/>
                <a:cs typeface="Arial" pitchFamily="34" charset="0"/>
              </a:rPr>
              <a:t>Moelle </a:t>
            </a:r>
            <a:r>
              <a:rPr lang="fr-FR" sz="2800" b="1" dirty="0" smtClean="0">
                <a:solidFill>
                  <a:srgbClr val="FF0000"/>
                </a:solidFill>
                <a:latin typeface="Arial" pitchFamily="34" charset="0"/>
                <a:cs typeface="Arial" pitchFamily="34" charset="0"/>
              </a:rPr>
              <a:t>épinière</a:t>
            </a:r>
            <a:r>
              <a:rPr lang="fr-FR" sz="2800" b="1" dirty="0" smtClean="0">
                <a:latin typeface="Arial" pitchFamily="34" charset="0"/>
                <a:cs typeface="Arial" pitchFamily="34" charset="0"/>
              </a:rPr>
              <a:t>: très longue, s’étend jusqu’aux vertèbres coccygiennes; elle présente 2 renflements, un </a:t>
            </a:r>
            <a:r>
              <a:rPr lang="fr-FR" sz="2800" b="1" dirty="0" err="1" smtClean="0">
                <a:latin typeface="Arial" pitchFamily="34" charset="0"/>
                <a:cs typeface="Arial" pitchFamily="34" charset="0"/>
              </a:rPr>
              <a:t>cervico</a:t>
            </a:r>
            <a:r>
              <a:rPr lang="fr-FR" sz="2800" b="1" dirty="0" smtClean="0">
                <a:latin typeface="Arial" pitchFamily="34" charset="0"/>
                <a:cs typeface="Arial" pitchFamily="34" charset="0"/>
              </a:rPr>
              <a:t>-thoracique et un </a:t>
            </a:r>
            <a:r>
              <a:rPr lang="fr-FR" sz="2800" b="1" dirty="0" err="1" smtClean="0">
                <a:latin typeface="Arial" pitchFamily="34" charset="0"/>
                <a:cs typeface="Arial" pitchFamily="34" charset="0"/>
              </a:rPr>
              <a:t>lombo</a:t>
            </a:r>
            <a:r>
              <a:rPr lang="fr-FR" sz="2800" b="1" dirty="0" smtClean="0">
                <a:latin typeface="Arial" pitchFamily="34" charset="0"/>
                <a:cs typeface="Arial" pitchFamily="34" charset="0"/>
              </a:rPr>
              <a:t>-sacral</a:t>
            </a:r>
            <a:endParaRPr lang="fr-FR" sz="2800" b="1" dirty="0" smtClean="0">
              <a:latin typeface="Arial" pitchFamily="34" charset="0"/>
              <a:cs typeface="Arial" pitchFamily="34" charset="0"/>
            </a:endParaRPr>
          </a:p>
          <a:p>
            <a:r>
              <a:rPr lang="fr-FR" sz="2800" b="1" dirty="0" smtClean="0">
                <a:latin typeface="Arial" pitchFamily="34" charset="0"/>
                <a:cs typeface="Arial" pitchFamily="34" charset="0"/>
              </a:rPr>
              <a:t>-Le sillon médian dorsal s’ouvre au niveau du renflement </a:t>
            </a:r>
            <a:r>
              <a:rPr lang="fr-FR" sz="2800" b="1" dirty="0" err="1" smtClean="0">
                <a:latin typeface="Arial" pitchFamily="34" charset="0"/>
                <a:cs typeface="Arial" pitchFamily="34" charset="0"/>
              </a:rPr>
              <a:t>lombo</a:t>
            </a:r>
            <a:r>
              <a:rPr lang="fr-FR" sz="2800" b="1" dirty="0" smtClean="0">
                <a:latin typeface="Arial" pitchFamily="34" charset="0"/>
                <a:cs typeface="Arial" pitchFamily="34" charset="0"/>
              </a:rPr>
              <a:t>-sacral et laisse à nu le canal de l’épendyme</a:t>
            </a:r>
          </a:p>
          <a:p>
            <a:r>
              <a:rPr lang="fr-FR" sz="2800" b="1" dirty="0" smtClean="0">
                <a:latin typeface="Arial" pitchFamily="34" charset="0"/>
                <a:cs typeface="Arial" pitchFamily="34" charset="0"/>
              </a:rPr>
              <a:t>-Cette ouverture ovalaire est comblée par du tissu </a:t>
            </a:r>
            <a:r>
              <a:rPr lang="fr-FR" sz="2800" b="1" dirty="0" err="1" smtClean="0">
                <a:latin typeface="Arial" pitchFamily="34" charset="0"/>
                <a:cs typeface="Arial" pitchFamily="34" charset="0"/>
              </a:rPr>
              <a:t>névroglique</a:t>
            </a:r>
            <a:r>
              <a:rPr lang="fr-FR" sz="2800" b="1" dirty="0" smtClean="0">
                <a:latin typeface="Arial" pitchFamily="34" charset="0"/>
                <a:cs typeface="Arial" pitchFamily="34" charset="0"/>
              </a:rPr>
              <a:t> qui forme « le sinus rhomboïdal » propre aux oiseaux</a:t>
            </a:r>
            <a:endParaRPr lang="fr-FR"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857232"/>
          </a:xfrm>
        </p:spPr>
        <p:txBody>
          <a:bodyPr>
            <a:noAutofit/>
          </a:bodyPr>
          <a:lstStyle/>
          <a:p>
            <a:r>
              <a:rPr lang="fr-FR" sz="3200" u="sng" dirty="0" smtClean="0">
                <a:latin typeface="Arial" pitchFamily="34" charset="0"/>
                <a:cs typeface="Arial" pitchFamily="34" charset="0"/>
              </a:rPr>
              <a:t>GLANDES  ENDOCRINES  ET  THYMUS</a:t>
            </a:r>
            <a:endParaRPr lang="fr-FR" sz="3200" u="sng" dirty="0">
              <a:latin typeface="Arial" pitchFamily="34" charset="0"/>
              <a:cs typeface="Arial" pitchFamily="34" charset="0"/>
            </a:endParaRPr>
          </a:p>
        </p:txBody>
      </p:sp>
      <p:sp>
        <p:nvSpPr>
          <p:cNvPr id="3" name="Espace réservé du contenu 2"/>
          <p:cNvSpPr>
            <a:spLocks noGrp="1"/>
          </p:cNvSpPr>
          <p:nvPr>
            <p:ph idx="1"/>
          </p:nvPr>
        </p:nvSpPr>
        <p:spPr>
          <a:xfrm>
            <a:off x="457200" y="857232"/>
            <a:ext cx="8229600" cy="5715040"/>
          </a:xfrm>
        </p:spPr>
        <p:txBody>
          <a:bodyPr>
            <a:normAutofit fontScale="85000" lnSpcReduction="20000"/>
          </a:bodyPr>
          <a:lstStyle/>
          <a:p>
            <a:r>
              <a:rPr lang="fr-FR" b="1" dirty="0" smtClean="0">
                <a:solidFill>
                  <a:srgbClr val="FF0000"/>
                </a:solidFill>
                <a:latin typeface="Arial" pitchFamily="34" charset="0"/>
                <a:cs typeface="Arial" pitchFamily="34" charset="0"/>
              </a:rPr>
              <a:t>Thymus</a:t>
            </a:r>
            <a:r>
              <a:rPr lang="fr-FR" b="1" dirty="0" smtClean="0">
                <a:latin typeface="Arial" pitchFamily="34" charset="0"/>
                <a:cs typeface="Arial" pitchFamily="34" charset="0"/>
              </a:rPr>
              <a:t>: très développé chez le jeune, il s’étend sur toute la longueur du cou et dans la cavité thoracique jusqu’au départ des gros vaisseaux du cœur</a:t>
            </a:r>
          </a:p>
          <a:p>
            <a:r>
              <a:rPr lang="fr-FR" b="1" dirty="0" smtClean="0">
                <a:latin typeface="Arial" pitchFamily="34" charset="0"/>
                <a:cs typeface="Arial" pitchFamily="34" charset="0"/>
              </a:rPr>
              <a:t>Chaîne </a:t>
            </a:r>
            <a:r>
              <a:rPr lang="fr-FR" b="1" dirty="0" smtClean="0">
                <a:latin typeface="Arial" pitchFamily="34" charset="0"/>
                <a:cs typeface="Arial" pitchFamily="34" charset="0"/>
              </a:rPr>
              <a:t>de lobes placée le long de la trachée</a:t>
            </a:r>
          </a:p>
          <a:p>
            <a:r>
              <a:rPr lang="fr-FR" b="1" dirty="0" smtClean="0">
                <a:latin typeface="Arial" pitchFamily="34" charset="0"/>
                <a:cs typeface="Arial" pitchFamily="34" charset="0"/>
              </a:rPr>
              <a:t>La </a:t>
            </a:r>
            <a:r>
              <a:rPr lang="fr-FR" b="1" dirty="0" smtClean="0">
                <a:latin typeface="Arial" pitchFamily="34" charset="0"/>
                <a:cs typeface="Arial" pitchFamily="34" charset="0"/>
              </a:rPr>
              <a:t>régression du thymus est parallèle à celle de la bourse de Fabricius</a:t>
            </a:r>
          </a:p>
          <a:p>
            <a:r>
              <a:rPr lang="fr-FR" b="1" dirty="0" smtClean="0">
                <a:solidFill>
                  <a:srgbClr val="FF0000"/>
                </a:solidFill>
                <a:latin typeface="Arial" pitchFamily="34" charset="0"/>
                <a:cs typeface="Arial" pitchFamily="34" charset="0"/>
              </a:rPr>
              <a:t>Glandes </a:t>
            </a:r>
            <a:r>
              <a:rPr lang="fr-FR" b="1" dirty="0" smtClean="0">
                <a:solidFill>
                  <a:srgbClr val="FF0000"/>
                </a:solidFill>
                <a:latin typeface="Arial" pitchFamily="34" charset="0"/>
                <a:cs typeface="Arial" pitchFamily="34" charset="0"/>
              </a:rPr>
              <a:t>thyroïdes et parathyroïdes</a:t>
            </a:r>
            <a:r>
              <a:rPr lang="fr-FR" b="1" dirty="0" smtClean="0">
                <a:latin typeface="Arial" pitchFamily="34" charset="0"/>
                <a:cs typeface="Arial" pitchFamily="34" charset="0"/>
              </a:rPr>
              <a:t>: petites, elles sont situées à la face ventrale de la trachée, sur le trajet des veines jugulaires et des artères carotides</a:t>
            </a:r>
          </a:p>
          <a:p>
            <a:r>
              <a:rPr lang="fr-FR" b="1" dirty="0" smtClean="0">
                <a:latin typeface="Arial" pitchFamily="34" charset="0"/>
                <a:cs typeface="Arial" pitchFamily="34" charset="0"/>
              </a:rPr>
              <a:t>La </a:t>
            </a:r>
            <a:r>
              <a:rPr lang="fr-FR" b="1" dirty="0" err="1" smtClean="0">
                <a:latin typeface="Arial" pitchFamily="34" charset="0"/>
                <a:cs typeface="Arial" pitchFamily="34" charset="0"/>
              </a:rPr>
              <a:t>crâniale</a:t>
            </a:r>
            <a:r>
              <a:rPr lang="fr-FR" b="1" dirty="0" smtClean="0">
                <a:latin typeface="Arial" pitchFamily="34" charset="0"/>
                <a:cs typeface="Arial" pitchFamily="34" charset="0"/>
              </a:rPr>
              <a:t>, la plus importante, rouge foncé est la thyroïde</a:t>
            </a:r>
          </a:p>
          <a:p>
            <a:r>
              <a:rPr lang="fr-FR" b="1" dirty="0" smtClean="0">
                <a:latin typeface="Arial" pitchFamily="34" charset="0"/>
                <a:cs typeface="Arial" pitchFamily="34" charset="0"/>
              </a:rPr>
              <a:t>Les </a:t>
            </a:r>
            <a:r>
              <a:rPr lang="fr-FR" b="1" dirty="0" smtClean="0">
                <a:latin typeface="Arial" pitchFamily="34" charset="0"/>
                <a:cs typeface="Arial" pitchFamily="34" charset="0"/>
              </a:rPr>
              <a:t>2 caudales, plus petites sont les parathyroïdes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u="sng" dirty="0" smtClean="0"/>
              <a:t>BIBLIOGRAPHIE</a:t>
            </a:r>
            <a:endParaRPr lang="fr-FR" u="sng" dirty="0"/>
          </a:p>
        </p:txBody>
      </p:sp>
      <p:sp>
        <p:nvSpPr>
          <p:cNvPr id="3" name="Espace réservé du contenu 2"/>
          <p:cNvSpPr>
            <a:spLocks noGrp="1"/>
          </p:cNvSpPr>
          <p:nvPr>
            <p:ph idx="1"/>
          </p:nvPr>
        </p:nvSpPr>
        <p:spPr>
          <a:xfrm>
            <a:off x="457200" y="1000108"/>
            <a:ext cx="8229600" cy="5500726"/>
          </a:xfrm>
        </p:spPr>
        <p:txBody>
          <a:bodyPr>
            <a:normAutofit fontScale="70000" lnSpcReduction="20000"/>
          </a:bodyPr>
          <a:lstStyle/>
          <a:p>
            <a:endParaRPr lang="fr-FR" dirty="0" smtClean="0"/>
          </a:p>
          <a:p>
            <a:r>
              <a:rPr lang="fr-FR" b="1" dirty="0" smtClean="0">
                <a:latin typeface="Arial" pitchFamily="34" charset="0"/>
                <a:cs typeface="Arial" pitchFamily="34" charset="0"/>
              </a:rPr>
              <a:t>-</a:t>
            </a:r>
            <a:r>
              <a:rPr lang="fr-FR" b="1" dirty="0" err="1" smtClean="0">
                <a:latin typeface="Arial" pitchFamily="34" charset="0"/>
                <a:cs typeface="Arial" pitchFamily="34" charset="0"/>
              </a:rPr>
              <a:t>Alamargot</a:t>
            </a:r>
            <a:r>
              <a:rPr lang="fr-FR" b="1" dirty="0" smtClean="0">
                <a:latin typeface="Arial" pitchFamily="34" charset="0"/>
                <a:cs typeface="Arial" pitchFamily="34" charset="0"/>
              </a:rPr>
              <a:t> J.: Manuel d’Anatomie et d’autopsie aviaires, Editions du Point </a:t>
            </a:r>
            <a:r>
              <a:rPr lang="fr-FR" b="1" dirty="0" err="1" smtClean="0">
                <a:latin typeface="Arial" pitchFamily="34" charset="0"/>
                <a:cs typeface="Arial" pitchFamily="34" charset="0"/>
              </a:rPr>
              <a:t>Vétérinaire,Maisons-Alfort</a:t>
            </a:r>
            <a:r>
              <a:rPr lang="fr-FR" b="1" dirty="0" smtClean="0">
                <a:latin typeface="Arial" pitchFamily="34" charset="0"/>
                <a:cs typeface="Arial" pitchFamily="34" charset="0"/>
              </a:rPr>
              <a:t>, 1982</a:t>
            </a:r>
          </a:p>
          <a:p>
            <a:r>
              <a:rPr lang="fr-FR" b="1" dirty="0" smtClean="0">
                <a:latin typeface="Arial" pitchFamily="34" charset="0"/>
                <a:cs typeface="Arial" pitchFamily="34" charset="0"/>
              </a:rPr>
              <a:t>-George J.C.:</a:t>
            </a:r>
            <a:r>
              <a:rPr lang="fr-FR" b="1" dirty="0" err="1" smtClean="0">
                <a:latin typeface="Arial" pitchFamily="34" charset="0"/>
                <a:cs typeface="Arial" pitchFamily="34" charset="0"/>
              </a:rPr>
              <a:t>Avian</a:t>
            </a:r>
            <a:r>
              <a:rPr lang="fr-FR" b="1" dirty="0" smtClean="0">
                <a:latin typeface="Arial" pitchFamily="34" charset="0"/>
                <a:cs typeface="Arial" pitchFamily="34" charset="0"/>
              </a:rPr>
              <a:t> Myologie, </a:t>
            </a:r>
            <a:r>
              <a:rPr lang="fr-FR" b="1" dirty="0" err="1" smtClean="0">
                <a:latin typeface="Arial" pitchFamily="34" charset="0"/>
                <a:cs typeface="Arial" pitchFamily="34" charset="0"/>
              </a:rPr>
              <a:t>Academic</a:t>
            </a:r>
            <a:r>
              <a:rPr lang="fr-FR" b="1" dirty="0" smtClean="0">
                <a:latin typeface="Arial" pitchFamily="34" charset="0"/>
                <a:cs typeface="Arial" pitchFamily="34" charset="0"/>
              </a:rPr>
              <a:t> </a:t>
            </a:r>
            <a:r>
              <a:rPr lang="fr-FR" b="1" dirty="0" err="1" smtClean="0">
                <a:latin typeface="Arial" pitchFamily="34" charset="0"/>
                <a:cs typeface="Arial" pitchFamily="34" charset="0"/>
              </a:rPr>
              <a:t>Press</a:t>
            </a:r>
            <a:r>
              <a:rPr lang="fr-FR" b="1" dirty="0" smtClean="0">
                <a:latin typeface="Arial" pitchFamily="34" charset="0"/>
                <a:cs typeface="Arial" pitchFamily="34" charset="0"/>
              </a:rPr>
              <a:t>, </a:t>
            </a:r>
            <a:r>
              <a:rPr lang="fr-FR" b="1" dirty="0" err="1" smtClean="0">
                <a:latin typeface="Arial" pitchFamily="34" charset="0"/>
                <a:cs typeface="Arial" pitchFamily="34" charset="0"/>
              </a:rPr>
              <a:t>NY,London</a:t>
            </a:r>
            <a:r>
              <a:rPr lang="fr-FR" b="1" dirty="0" smtClean="0">
                <a:latin typeface="Arial" pitchFamily="34" charset="0"/>
                <a:cs typeface="Arial" pitchFamily="34" charset="0"/>
              </a:rPr>
              <a:t>, 1966</a:t>
            </a:r>
          </a:p>
          <a:p>
            <a:r>
              <a:rPr lang="fr-FR" b="1" dirty="0" smtClean="0">
                <a:latin typeface="Arial" pitchFamily="34" charset="0"/>
                <a:cs typeface="Arial" pitchFamily="34" charset="0"/>
              </a:rPr>
              <a:t>-</a:t>
            </a:r>
            <a:r>
              <a:rPr lang="fr-FR" b="1" dirty="0" err="1" smtClean="0">
                <a:latin typeface="Arial" pitchFamily="34" charset="0"/>
                <a:cs typeface="Arial" pitchFamily="34" charset="0"/>
              </a:rPr>
              <a:t>Ghetie</a:t>
            </a:r>
            <a:r>
              <a:rPr lang="fr-FR" b="1" dirty="0" smtClean="0">
                <a:latin typeface="Arial" pitchFamily="34" charset="0"/>
                <a:cs typeface="Arial" pitchFamily="34" charset="0"/>
              </a:rPr>
              <a:t> V. &amp; al.: Atlas de Anatomie a </a:t>
            </a:r>
            <a:r>
              <a:rPr lang="fr-FR" b="1" dirty="0" err="1" smtClean="0">
                <a:latin typeface="Arial" pitchFamily="34" charset="0"/>
                <a:cs typeface="Arial" pitchFamily="34" charset="0"/>
              </a:rPr>
              <a:t>Pasarilor</a:t>
            </a:r>
            <a:r>
              <a:rPr lang="fr-FR" b="1" dirty="0" smtClean="0">
                <a:latin typeface="Arial" pitchFamily="34" charset="0"/>
                <a:cs typeface="Arial" pitchFamily="34" charset="0"/>
              </a:rPr>
              <a:t> </a:t>
            </a:r>
            <a:r>
              <a:rPr lang="fr-FR" b="1" dirty="0" err="1" smtClean="0">
                <a:latin typeface="Arial" pitchFamily="34" charset="0"/>
                <a:cs typeface="Arial" pitchFamily="34" charset="0"/>
              </a:rPr>
              <a:t>Domestice,Ed.Academiei</a:t>
            </a:r>
            <a:r>
              <a:rPr lang="fr-FR" b="1" dirty="0" smtClean="0">
                <a:latin typeface="Arial" pitchFamily="34" charset="0"/>
                <a:cs typeface="Arial" pitchFamily="34" charset="0"/>
              </a:rPr>
              <a:t> </a:t>
            </a:r>
            <a:r>
              <a:rPr lang="fr-FR" b="1" dirty="0" err="1" smtClean="0">
                <a:latin typeface="Arial" pitchFamily="34" charset="0"/>
                <a:cs typeface="Arial" pitchFamily="34" charset="0"/>
              </a:rPr>
              <a:t>Republicii</a:t>
            </a:r>
            <a:r>
              <a:rPr lang="fr-FR" b="1" dirty="0" smtClean="0">
                <a:latin typeface="Arial" pitchFamily="34" charset="0"/>
                <a:cs typeface="Arial" pitchFamily="34" charset="0"/>
              </a:rPr>
              <a:t> </a:t>
            </a:r>
            <a:r>
              <a:rPr lang="fr-FR" b="1" dirty="0" err="1" smtClean="0">
                <a:latin typeface="Arial" pitchFamily="34" charset="0"/>
                <a:cs typeface="Arial" pitchFamily="34" charset="0"/>
              </a:rPr>
              <a:t>Socialiste,Romania</a:t>
            </a:r>
            <a:r>
              <a:rPr lang="fr-FR" b="1" dirty="0" smtClean="0">
                <a:latin typeface="Arial" pitchFamily="34" charset="0"/>
                <a:cs typeface="Arial" pitchFamily="34" charset="0"/>
              </a:rPr>
              <a:t>, 1976</a:t>
            </a:r>
          </a:p>
          <a:p>
            <a:r>
              <a:rPr lang="fr-FR" b="1" dirty="0" smtClean="0">
                <a:latin typeface="Arial" pitchFamily="34" charset="0"/>
                <a:cs typeface="Arial" pitchFamily="34" charset="0"/>
              </a:rPr>
              <a:t>-King A.S. &amp; </a:t>
            </a:r>
            <a:r>
              <a:rPr lang="fr-FR" b="1" dirty="0" err="1" smtClean="0">
                <a:latin typeface="Arial" pitchFamily="34" charset="0"/>
                <a:cs typeface="Arial" pitchFamily="34" charset="0"/>
              </a:rPr>
              <a:t>McLelland</a:t>
            </a:r>
            <a:r>
              <a:rPr lang="fr-FR" b="1" dirty="0" smtClean="0">
                <a:latin typeface="Arial" pitchFamily="34" charset="0"/>
                <a:cs typeface="Arial" pitchFamily="34" charset="0"/>
              </a:rPr>
              <a:t> J.:</a:t>
            </a:r>
            <a:r>
              <a:rPr lang="fr-FR" b="1" dirty="0" err="1" smtClean="0">
                <a:latin typeface="Arial" pitchFamily="34" charset="0"/>
                <a:cs typeface="Arial" pitchFamily="34" charset="0"/>
              </a:rPr>
              <a:t>Form</a:t>
            </a:r>
            <a:r>
              <a:rPr lang="fr-FR" b="1" dirty="0" smtClean="0">
                <a:latin typeface="Arial" pitchFamily="34" charset="0"/>
                <a:cs typeface="Arial" pitchFamily="34" charset="0"/>
              </a:rPr>
              <a:t> and </a:t>
            </a:r>
            <a:r>
              <a:rPr lang="fr-FR" b="1" dirty="0" err="1" smtClean="0">
                <a:latin typeface="Arial" pitchFamily="34" charset="0"/>
                <a:cs typeface="Arial" pitchFamily="34" charset="0"/>
              </a:rPr>
              <a:t>Function</a:t>
            </a:r>
            <a:r>
              <a:rPr lang="fr-FR" b="1" dirty="0" smtClean="0">
                <a:latin typeface="Arial" pitchFamily="34" charset="0"/>
                <a:cs typeface="Arial" pitchFamily="34" charset="0"/>
              </a:rPr>
              <a:t> in </a:t>
            </a:r>
            <a:r>
              <a:rPr lang="fr-FR" b="1" dirty="0" err="1" smtClean="0">
                <a:latin typeface="Arial" pitchFamily="34" charset="0"/>
                <a:cs typeface="Arial" pitchFamily="34" charset="0"/>
              </a:rPr>
              <a:t>Birds</a:t>
            </a:r>
            <a:r>
              <a:rPr lang="fr-FR" b="1" dirty="0" smtClean="0">
                <a:latin typeface="Arial" pitchFamily="34" charset="0"/>
                <a:cs typeface="Arial" pitchFamily="34" charset="0"/>
              </a:rPr>
              <a:t>, Vol. 1 ,</a:t>
            </a:r>
            <a:r>
              <a:rPr lang="fr-FR" b="1" dirty="0" err="1" smtClean="0">
                <a:latin typeface="Arial" pitchFamily="34" charset="0"/>
                <a:cs typeface="Arial" pitchFamily="34" charset="0"/>
              </a:rPr>
              <a:t>Academic</a:t>
            </a:r>
            <a:r>
              <a:rPr lang="fr-FR" b="1" dirty="0" smtClean="0">
                <a:latin typeface="Arial" pitchFamily="34" charset="0"/>
                <a:cs typeface="Arial" pitchFamily="34" charset="0"/>
              </a:rPr>
              <a:t> </a:t>
            </a:r>
            <a:r>
              <a:rPr lang="fr-FR" b="1" dirty="0" err="1" smtClean="0">
                <a:latin typeface="Arial" pitchFamily="34" charset="0"/>
                <a:cs typeface="Arial" pitchFamily="34" charset="0"/>
              </a:rPr>
              <a:t>Press</a:t>
            </a:r>
            <a:r>
              <a:rPr lang="fr-FR" b="1" dirty="0" smtClean="0">
                <a:latin typeface="Arial" pitchFamily="34" charset="0"/>
                <a:cs typeface="Arial" pitchFamily="34" charset="0"/>
              </a:rPr>
              <a:t>, </a:t>
            </a:r>
            <a:r>
              <a:rPr lang="fr-FR" b="1" dirty="0" err="1" smtClean="0">
                <a:latin typeface="Arial" pitchFamily="34" charset="0"/>
                <a:cs typeface="Arial" pitchFamily="34" charset="0"/>
              </a:rPr>
              <a:t>NY,London</a:t>
            </a:r>
            <a:r>
              <a:rPr lang="fr-FR" b="1" dirty="0" smtClean="0">
                <a:latin typeface="Arial" pitchFamily="34" charset="0"/>
                <a:cs typeface="Arial" pitchFamily="34" charset="0"/>
              </a:rPr>
              <a:t>, 1979</a:t>
            </a:r>
          </a:p>
          <a:p>
            <a:r>
              <a:rPr lang="fr-FR" b="1" dirty="0" smtClean="0">
                <a:latin typeface="Arial" pitchFamily="34" charset="0"/>
                <a:cs typeface="Arial" pitchFamily="34" charset="0"/>
              </a:rPr>
              <a:t>-Koch T.:</a:t>
            </a:r>
            <a:r>
              <a:rPr lang="fr-FR" b="1" dirty="0" err="1" smtClean="0">
                <a:latin typeface="Arial" pitchFamily="34" charset="0"/>
                <a:cs typeface="Arial" pitchFamily="34" charset="0"/>
              </a:rPr>
              <a:t>Anatomy</a:t>
            </a:r>
            <a:r>
              <a:rPr lang="fr-FR" b="1" dirty="0" smtClean="0">
                <a:latin typeface="Arial" pitchFamily="34" charset="0"/>
                <a:cs typeface="Arial" pitchFamily="34" charset="0"/>
              </a:rPr>
              <a:t> of the </a:t>
            </a:r>
            <a:r>
              <a:rPr lang="fr-FR" b="1" dirty="0" err="1" smtClean="0">
                <a:latin typeface="Arial" pitchFamily="34" charset="0"/>
                <a:cs typeface="Arial" pitchFamily="34" charset="0"/>
              </a:rPr>
              <a:t>Chicken</a:t>
            </a:r>
            <a:r>
              <a:rPr lang="fr-FR" b="1" dirty="0" smtClean="0">
                <a:latin typeface="Arial" pitchFamily="34" charset="0"/>
                <a:cs typeface="Arial" pitchFamily="34" charset="0"/>
              </a:rPr>
              <a:t> and </a:t>
            </a:r>
            <a:r>
              <a:rPr lang="fr-FR" b="1" dirty="0" err="1" smtClean="0">
                <a:latin typeface="Arial" pitchFamily="34" charset="0"/>
                <a:cs typeface="Arial" pitchFamily="34" charset="0"/>
              </a:rPr>
              <a:t>Domestic</a:t>
            </a:r>
            <a:r>
              <a:rPr lang="fr-FR" b="1" dirty="0" smtClean="0">
                <a:latin typeface="Arial" pitchFamily="34" charset="0"/>
                <a:cs typeface="Arial" pitchFamily="34" charset="0"/>
              </a:rPr>
              <a:t> </a:t>
            </a:r>
            <a:r>
              <a:rPr lang="fr-FR" b="1" dirty="0" err="1" smtClean="0">
                <a:latin typeface="Arial" pitchFamily="34" charset="0"/>
                <a:cs typeface="Arial" pitchFamily="34" charset="0"/>
              </a:rPr>
              <a:t>Birds</a:t>
            </a:r>
            <a:r>
              <a:rPr lang="fr-FR" b="1" dirty="0" smtClean="0">
                <a:latin typeface="Arial" pitchFamily="34" charset="0"/>
                <a:cs typeface="Arial" pitchFamily="34" charset="0"/>
              </a:rPr>
              <a:t>, Iowa State </a:t>
            </a:r>
            <a:r>
              <a:rPr lang="fr-FR" b="1" dirty="0" err="1" smtClean="0">
                <a:latin typeface="Arial" pitchFamily="34" charset="0"/>
                <a:cs typeface="Arial" pitchFamily="34" charset="0"/>
              </a:rPr>
              <a:t>University</a:t>
            </a:r>
            <a:r>
              <a:rPr lang="fr-FR" b="1" dirty="0" smtClean="0">
                <a:latin typeface="Arial" pitchFamily="34" charset="0"/>
                <a:cs typeface="Arial" pitchFamily="34" charset="0"/>
              </a:rPr>
              <a:t> </a:t>
            </a:r>
            <a:r>
              <a:rPr lang="fr-FR" b="1" dirty="0" err="1" smtClean="0">
                <a:latin typeface="Arial" pitchFamily="34" charset="0"/>
                <a:cs typeface="Arial" pitchFamily="34" charset="0"/>
              </a:rPr>
              <a:t>Press</a:t>
            </a:r>
            <a:r>
              <a:rPr lang="fr-FR" b="1" dirty="0" smtClean="0">
                <a:latin typeface="Arial" pitchFamily="34" charset="0"/>
                <a:cs typeface="Arial" pitchFamily="34" charset="0"/>
              </a:rPr>
              <a:t>, Ames, Iowa, 1973</a:t>
            </a:r>
          </a:p>
          <a:p>
            <a:r>
              <a:rPr lang="fr-FR" b="1" dirty="0" smtClean="0">
                <a:latin typeface="Arial" pitchFamily="34" charset="0"/>
                <a:cs typeface="Arial" pitchFamily="34" charset="0"/>
              </a:rPr>
              <a:t>-Nickel R., </a:t>
            </a:r>
            <a:r>
              <a:rPr lang="fr-FR" b="1" dirty="0" err="1" smtClean="0">
                <a:latin typeface="Arial" pitchFamily="34" charset="0"/>
                <a:cs typeface="Arial" pitchFamily="34" charset="0"/>
              </a:rPr>
              <a:t>Schummer</a:t>
            </a:r>
            <a:r>
              <a:rPr lang="fr-FR" b="1" dirty="0" smtClean="0">
                <a:latin typeface="Arial" pitchFamily="34" charset="0"/>
                <a:cs typeface="Arial" pitchFamily="34" charset="0"/>
              </a:rPr>
              <a:t> A., </a:t>
            </a:r>
            <a:r>
              <a:rPr lang="fr-FR" b="1" dirty="0" err="1" smtClean="0">
                <a:latin typeface="Arial" pitchFamily="34" charset="0"/>
                <a:cs typeface="Arial" pitchFamily="34" charset="0"/>
              </a:rPr>
              <a:t>Seiferle</a:t>
            </a:r>
            <a:r>
              <a:rPr lang="fr-FR" b="1" dirty="0" smtClean="0">
                <a:latin typeface="Arial" pitchFamily="34" charset="0"/>
                <a:cs typeface="Arial" pitchFamily="34" charset="0"/>
              </a:rPr>
              <a:t> E.:</a:t>
            </a:r>
            <a:r>
              <a:rPr lang="fr-FR" b="1" dirty="0" err="1" smtClean="0">
                <a:latin typeface="Arial" pitchFamily="34" charset="0"/>
                <a:cs typeface="Arial" pitchFamily="34" charset="0"/>
              </a:rPr>
              <a:t>Anatomy</a:t>
            </a:r>
            <a:r>
              <a:rPr lang="fr-FR" b="1" dirty="0" smtClean="0">
                <a:latin typeface="Arial" pitchFamily="34" charset="0"/>
                <a:cs typeface="Arial" pitchFamily="34" charset="0"/>
              </a:rPr>
              <a:t> of the </a:t>
            </a:r>
            <a:r>
              <a:rPr lang="fr-FR" b="1" dirty="0" err="1" smtClean="0">
                <a:latin typeface="Arial" pitchFamily="34" charset="0"/>
                <a:cs typeface="Arial" pitchFamily="34" charset="0"/>
              </a:rPr>
              <a:t>Domestic</a:t>
            </a:r>
            <a:r>
              <a:rPr lang="fr-FR" b="1" dirty="0" smtClean="0">
                <a:latin typeface="Arial" pitchFamily="34" charset="0"/>
                <a:cs typeface="Arial" pitchFamily="34" charset="0"/>
              </a:rPr>
              <a:t> </a:t>
            </a:r>
            <a:r>
              <a:rPr lang="fr-FR" b="1" dirty="0" err="1" smtClean="0">
                <a:latin typeface="Arial" pitchFamily="34" charset="0"/>
                <a:cs typeface="Arial" pitchFamily="34" charset="0"/>
              </a:rPr>
              <a:t>Birds</a:t>
            </a:r>
            <a:r>
              <a:rPr lang="fr-FR" b="1" dirty="0" smtClean="0">
                <a:latin typeface="Arial" pitchFamily="34" charset="0"/>
                <a:cs typeface="Arial" pitchFamily="34" charset="0"/>
              </a:rPr>
              <a:t>, </a:t>
            </a:r>
            <a:r>
              <a:rPr lang="fr-FR" b="1" dirty="0" err="1" smtClean="0">
                <a:latin typeface="Arial" pitchFamily="34" charset="0"/>
                <a:cs typeface="Arial" pitchFamily="34" charset="0"/>
              </a:rPr>
              <a:t>Verlag</a:t>
            </a:r>
            <a:r>
              <a:rPr lang="fr-FR" b="1" dirty="0" smtClean="0">
                <a:latin typeface="Arial" pitchFamily="34" charset="0"/>
                <a:cs typeface="Arial" pitchFamily="34" charset="0"/>
              </a:rPr>
              <a:t> Paul </a:t>
            </a:r>
            <a:r>
              <a:rPr lang="fr-FR" b="1" dirty="0" err="1" smtClean="0">
                <a:latin typeface="Arial" pitchFamily="34" charset="0"/>
                <a:cs typeface="Arial" pitchFamily="34" charset="0"/>
              </a:rPr>
              <a:t>Parey</a:t>
            </a:r>
            <a:r>
              <a:rPr lang="fr-FR" b="1" dirty="0" smtClean="0">
                <a:latin typeface="Arial" pitchFamily="34" charset="0"/>
                <a:cs typeface="Arial" pitchFamily="34" charset="0"/>
              </a:rPr>
              <a:t>, Berlin, Hambourg, 1977</a:t>
            </a:r>
          </a:p>
          <a:p>
            <a:r>
              <a:rPr lang="fr-FR" b="1" dirty="0" smtClean="0">
                <a:latin typeface="Arial" pitchFamily="34" charset="0"/>
                <a:cs typeface="Arial" pitchFamily="34" charset="0"/>
              </a:rPr>
              <a:t>-Baume J.J. &amp; </a:t>
            </a:r>
            <a:r>
              <a:rPr lang="fr-FR" b="1" dirty="0" err="1" smtClean="0">
                <a:latin typeface="Arial" pitchFamily="34" charset="0"/>
                <a:cs typeface="Arial" pitchFamily="34" charset="0"/>
              </a:rPr>
              <a:t>al.:Nomina</a:t>
            </a:r>
            <a:r>
              <a:rPr lang="fr-FR" b="1" dirty="0" smtClean="0">
                <a:latin typeface="Arial" pitchFamily="34" charset="0"/>
                <a:cs typeface="Arial" pitchFamily="34" charset="0"/>
              </a:rPr>
              <a:t> </a:t>
            </a:r>
            <a:r>
              <a:rPr lang="fr-FR" b="1" dirty="0" err="1" smtClean="0">
                <a:latin typeface="Arial" pitchFamily="34" charset="0"/>
                <a:cs typeface="Arial" pitchFamily="34" charset="0"/>
              </a:rPr>
              <a:t>Anatomica</a:t>
            </a:r>
            <a:r>
              <a:rPr lang="fr-FR" b="1" dirty="0" smtClean="0">
                <a:latin typeface="Arial" pitchFamily="34" charset="0"/>
                <a:cs typeface="Arial" pitchFamily="34" charset="0"/>
              </a:rPr>
              <a:t> </a:t>
            </a:r>
            <a:r>
              <a:rPr lang="fr-FR" b="1" dirty="0" err="1" smtClean="0">
                <a:latin typeface="Arial" pitchFamily="34" charset="0"/>
                <a:cs typeface="Arial" pitchFamily="34" charset="0"/>
              </a:rPr>
              <a:t>Avium</a:t>
            </a:r>
            <a:r>
              <a:rPr lang="fr-FR" b="1" dirty="0" smtClean="0">
                <a:latin typeface="Arial" pitchFamily="34" charset="0"/>
                <a:cs typeface="Arial" pitchFamily="34" charset="0"/>
              </a:rPr>
              <a:t>, </a:t>
            </a:r>
            <a:r>
              <a:rPr lang="fr-FR" b="1" dirty="0" err="1" smtClean="0">
                <a:latin typeface="Arial" pitchFamily="34" charset="0"/>
                <a:cs typeface="Arial" pitchFamily="34" charset="0"/>
              </a:rPr>
              <a:t>Academic</a:t>
            </a:r>
            <a:r>
              <a:rPr lang="fr-FR" b="1" dirty="0" smtClean="0">
                <a:latin typeface="Arial" pitchFamily="34" charset="0"/>
                <a:cs typeface="Arial" pitchFamily="34" charset="0"/>
              </a:rPr>
              <a:t> </a:t>
            </a:r>
            <a:r>
              <a:rPr lang="fr-FR" b="1" dirty="0" err="1" smtClean="0">
                <a:latin typeface="Arial" pitchFamily="34" charset="0"/>
                <a:cs typeface="Arial" pitchFamily="34" charset="0"/>
              </a:rPr>
              <a:t>Press</a:t>
            </a:r>
            <a:r>
              <a:rPr lang="fr-FR" b="1" dirty="0" smtClean="0">
                <a:latin typeface="Arial" pitchFamily="34" charset="0"/>
                <a:cs typeface="Arial" pitchFamily="34" charset="0"/>
              </a:rPr>
              <a:t>, London, NY, 1979</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par>
                                <p:cTn id="42" presetID="53"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8280"/>
          </a:xfrm>
        </p:spPr>
        <p:txBody>
          <a:bodyPr>
            <a:normAutofit fontScale="90000"/>
          </a:bodyPr>
          <a:lstStyle/>
          <a:p>
            <a:endParaRPr lang="fr-FR" dirty="0"/>
          </a:p>
        </p:txBody>
      </p:sp>
      <p:sp>
        <p:nvSpPr>
          <p:cNvPr id="3" name="Espace réservé du contenu 2"/>
          <p:cNvSpPr>
            <a:spLocks noGrp="1"/>
          </p:cNvSpPr>
          <p:nvPr>
            <p:ph idx="1"/>
          </p:nvPr>
        </p:nvSpPr>
        <p:spPr>
          <a:xfrm>
            <a:off x="457200" y="500042"/>
            <a:ext cx="8229600" cy="6143668"/>
          </a:xfrm>
        </p:spPr>
        <p:txBody>
          <a:bodyPr>
            <a:normAutofit fontScale="70000" lnSpcReduction="20000"/>
          </a:bodyPr>
          <a:lstStyle/>
          <a:p>
            <a:r>
              <a:rPr lang="fr-FR" b="1" dirty="0" smtClean="0">
                <a:latin typeface="Arial" pitchFamily="34" charset="0"/>
                <a:cs typeface="Arial" pitchFamily="34" charset="0"/>
              </a:rPr>
              <a:t>14 </a:t>
            </a:r>
            <a:r>
              <a:rPr lang="fr-FR" b="1" dirty="0" smtClean="0">
                <a:solidFill>
                  <a:srgbClr val="C00000"/>
                </a:solidFill>
                <a:latin typeface="Arial" pitchFamily="34" charset="0"/>
                <a:cs typeface="Arial" pitchFamily="34" charset="0"/>
              </a:rPr>
              <a:t>Vertèbres </a:t>
            </a:r>
            <a:r>
              <a:rPr lang="fr-FR" b="1" dirty="0" err="1" smtClean="0">
                <a:solidFill>
                  <a:srgbClr val="C00000"/>
                </a:solidFill>
                <a:latin typeface="Arial" pitchFamily="34" charset="0"/>
                <a:cs typeface="Arial" pitchFamily="34" charset="0"/>
              </a:rPr>
              <a:t>lombales</a:t>
            </a:r>
            <a:r>
              <a:rPr lang="fr-FR" b="1" dirty="0" smtClean="0">
                <a:solidFill>
                  <a:srgbClr val="C00000"/>
                </a:solidFill>
                <a:latin typeface="Arial" pitchFamily="34" charset="0"/>
                <a:cs typeface="Arial" pitchFamily="34" charset="0"/>
              </a:rPr>
              <a:t> et sacrales</a:t>
            </a:r>
            <a:r>
              <a:rPr lang="fr-FR" b="1" dirty="0" smtClean="0">
                <a:latin typeface="Arial" pitchFamily="34" charset="0"/>
                <a:cs typeface="Arial" pitchFamily="34" charset="0"/>
              </a:rPr>
              <a:t> chez les oiseaux domestiques, soudées: </a:t>
            </a:r>
            <a:r>
              <a:rPr lang="fr-FR" b="1" dirty="0" err="1" smtClean="0">
                <a:solidFill>
                  <a:srgbClr val="C00000"/>
                </a:solidFill>
                <a:latin typeface="Arial" pitchFamily="34" charset="0"/>
                <a:cs typeface="Arial" pitchFamily="34" charset="0"/>
              </a:rPr>
              <a:t>Lombo</a:t>
            </a:r>
            <a:r>
              <a:rPr lang="fr-FR" b="1" dirty="0" smtClean="0">
                <a:solidFill>
                  <a:srgbClr val="C00000"/>
                </a:solidFill>
                <a:latin typeface="Arial" pitchFamily="34" charset="0"/>
                <a:cs typeface="Arial" pitchFamily="34" charset="0"/>
              </a:rPr>
              <a:t>-sacrum ou </a:t>
            </a:r>
            <a:r>
              <a:rPr lang="fr-FR" b="1" dirty="0" err="1" smtClean="0">
                <a:solidFill>
                  <a:srgbClr val="C00000"/>
                </a:solidFill>
                <a:latin typeface="Arial" pitchFamily="34" charset="0"/>
                <a:cs typeface="Arial" pitchFamily="34" charset="0"/>
              </a:rPr>
              <a:t>synsacrum</a:t>
            </a:r>
            <a:r>
              <a:rPr lang="fr-FR" b="1" dirty="0" smtClean="0">
                <a:latin typeface="Arial" pitchFamily="34" charset="0"/>
                <a:cs typeface="Arial" pitchFamily="34" charset="0"/>
              </a:rPr>
              <a:t>.  recouvre l’ilium</a:t>
            </a:r>
          </a:p>
          <a:p>
            <a:r>
              <a:rPr lang="fr-FR" b="1" dirty="0" smtClean="0">
                <a:latin typeface="Arial" pitchFamily="34" charset="0"/>
                <a:cs typeface="Arial" pitchFamily="34" charset="0"/>
              </a:rPr>
              <a:t>5-6 Vertèbres </a:t>
            </a:r>
            <a:r>
              <a:rPr lang="fr-FR" b="1" dirty="0" err="1" smtClean="0">
                <a:latin typeface="Arial" pitchFamily="34" charset="0"/>
                <a:cs typeface="Arial" pitchFamily="34" charset="0"/>
              </a:rPr>
              <a:t>coccygiennes,bien</a:t>
            </a:r>
            <a:r>
              <a:rPr lang="fr-FR" b="1" dirty="0" smtClean="0">
                <a:latin typeface="Arial" pitchFamily="34" charset="0"/>
                <a:cs typeface="Arial" pitchFamily="34" charset="0"/>
              </a:rPr>
              <a:t> développées et mobiles sauf la 1</a:t>
            </a:r>
            <a:r>
              <a:rPr lang="fr-FR" b="1" baseline="30000" dirty="0" smtClean="0">
                <a:latin typeface="Arial" pitchFamily="34" charset="0"/>
                <a:cs typeface="Arial" pitchFamily="34" charset="0"/>
              </a:rPr>
              <a:t>ère</a:t>
            </a:r>
            <a:r>
              <a:rPr lang="fr-FR" b="1" dirty="0" smtClean="0">
                <a:latin typeface="Arial" pitchFamily="34" charset="0"/>
                <a:cs typeface="Arial" pitchFamily="34" charset="0"/>
              </a:rPr>
              <a:t>. Dernier segment volumineux: </a:t>
            </a:r>
            <a:r>
              <a:rPr lang="fr-FR" b="1" dirty="0" err="1" smtClean="0">
                <a:solidFill>
                  <a:srgbClr val="C00000"/>
                </a:solidFill>
                <a:latin typeface="Arial" pitchFamily="34" charset="0"/>
                <a:cs typeface="Arial" pitchFamily="34" charset="0"/>
              </a:rPr>
              <a:t>pygostyle</a:t>
            </a:r>
            <a:r>
              <a:rPr lang="fr-FR" b="1" dirty="0" smtClean="0">
                <a:latin typeface="Arial" pitchFamily="34" charset="0"/>
                <a:cs typeface="Arial" pitchFamily="34" charset="0"/>
              </a:rPr>
              <a:t> en forme de pyramide </a:t>
            </a:r>
            <a:r>
              <a:rPr lang="fr-FR" b="1" dirty="0" err="1" smtClean="0">
                <a:latin typeface="Arial" pitchFamily="34" charset="0"/>
                <a:cs typeface="Arial" pitchFamily="34" charset="0"/>
              </a:rPr>
              <a:t>trifaciée</a:t>
            </a:r>
            <a:endParaRPr lang="fr-FR" b="1" dirty="0" smtClean="0">
              <a:latin typeface="Arial" pitchFamily="34" charset="0"/>
              <a:cs typeface="Arial" pitchFamily="34" charset="0"/>
            </a:endParaRPr>
          </a:p>
          <a:p>
            <a:r>
              <a:rPr lang="fr-FR" b="1" dirty="0" smtClean="0">
                <a:solidFill>
                  <a:srgbClr val="C00000"/>
                </a:solidFill>
                <a:latin typeface="Arial" pitchFamily="34" charset="0"/>
                <a:cs typeface="Arial" pitchFamily="34" charset="0"/>
              </a:rPr>
              <a:t>7 paires de côtes  chez la poule</a:t>
            </a:r>
            <a:r>
              <a:rPr lang="fr-FR" b="1" dirty="0" smtClean="0">
                <a:latin typeface="Arial" pitchFamily="34" charset="0"/>
                <a:cs typeface="Arial" pitchFamily="34" charset="0"/>
              </a:rPr>
              <a:t>, 9 chez le canard et l’oie, deux 1ères et dernière souvent asternales</a:t>
            </a:r>
          </a:p>
          <a:p>
            <a:r>
              <a:rPr lang="fr-FR" b="1" dirty="0" smtClean="0">
                <a:latin typeface="Arial" pitchFamily="34" charset="0"/>
                <a:cs typeface="Arial" pitchFamily="34" charset="0"/>
              </a:rPr>
              <a:t> </a:t>
            </a:r>
            <a:r>
              <a:rPr lang="fr-FR" b="1" dirty="0" smtClean="0">
                <a:solidFill>
                  <a:srgbClr val="C00000"/>
                </a:solidFill>
                <a:latin typeface="Arial" pitchFamily="34" charset="0"/>
                <a:cs typeface="Arial" pitchFamily="34" charset="0"/>
              </a:rPr>
              <a:t>Côtes dorsales ou </a:t>
            </a:r>
            <a:r>
              <a:rPr lang="fr-FR" b="1" dirty="0" err="1" smtClean="0">
                <a:solidFill>
                  <a:srgbClr val="C00000"/>
                </a:solidFill>
                <a:latin typeface="Arial" pitchFamily="34" charset="0"/>
                <a:cs typeface="Arial" pitchFamily="34" charset="0"/>
              </a:rPr>
              <a:t>vertébrales</a:t>
            </a:r>
            <a:r>
              <a:rPr lang="fr-FR" b="1" dirty="0" err="1" smtClean="0">
                <a:latin typeface="Arial" pitchFamily="34" charset="0"/>
                <a:cs typeface="Arial" pitchFamily="34" charset="0"/>
              </a:rPr>
              <a:t>,avec</a:t>
            </a:r>
            <a:r>
              <a:rPr lang="fr-FR" b="1" dirty="0" smtClean="0">
                <a:latin typeface="Arial" pitchFamily="34" charset="0"/>
                <a:cs typeface="Arial" pitchFamily="34" charset="0"/>
              </a:rPr>
              <a:t> petit processus unciné qui recouvre la côte suivante</a:t>
            </a:r>
          </a:p>
          <a:p>
            <a:r>
              <a:rPr lang="fr-FR" b="1" dirty="0" smtClean="0">
                <a:solidFill>
                  <a:srgbClr val="C00000"/>
                </a:solidFill>
                <a:latin typeface="Arial" pitchFamily="34" charset="0"/>
                <a:cs typeface="Arial" pitchFamily="34" charset="0"/>
              </a:rPr>
              <a:t>Côtes ventrales ou </a:t>
            </a:r>
            <a:r>
              <a:rPr lang="fr-FR" b="1" dirty="0" err="1" smtClean="0">
                <a:solidFill>
                  <a:srgbClr val="C00000"/>
                </a:solidFill>
                <a:latin typeface="Arial" pitchFamily="34" charset="0"/>
                <a:cs typeface="Arial" pitchFamily="34" charset="0"/>
              </a:rPr>
              <a:t>sternales</a:t>
            </a:r>
            <a:r>
              <a:rPr lang="fr-FR" b="1" dirty="0" err="1" smtClean="0">
                <a:latin typeface="Arial" pitchFamily="34" charset="0"/>
                <a:cs typeface="Arial" pitchFamily="34" charset="0"/>
              </a:rPr>
              <a:t>,remplacent</a:t>
            </a:r>
            <a:r>
              <a:rPr lang="fr-FR" b="1" dirty="0" smtClean="0">
                <a:latin typeface="Arial" pitchFamily="34" charset="0"/>
                <a:cs typeface="Arial" pitchFamily="34" charset="0"/>
              </a:rPr>
              <a:t> les </a:t>
            </a:r>
            <a:r>
              <a:rPr lang="fr-FR" b="1" dirty="0" smtClean="0">
                <a:solidFill>
                  <a:srgbClr val="C00000"/>
                </a:solidFill>
                <a:latin typeface="Arial" pitchFamily="34" charset="0"/>
                <a:cs typeface="Arial" pitchFamily="34" charset="0"/>
              </a:rPr>
              <a:t>cartilages costaux ,absents</a:t>
            </a:r>
            <a:r>
              <a:rPr lang="fr-FR" b="1" dirty="0" smtClean="0">
                <a:latin typeface="Arial" pitchFamily="34" charset="0"/>
                <a:cs typeface="Arial" pitchFamily="34" charset="0"/>
              </a:rPr>
              <a:t> chez les oiseaux</a:t>
            </a:r>
          </a:p>
          <a:p>
            <a:r>
              <a:rPr lang="fr-FR" b="1" dirty="0" smtClean="0">
                <a:solidFill>
                  <a:srgbClr val="C00000"/>
                </a:solidFill>
                <a:latin typeface="Arial" pitchFamily="34" charset="0"/>
                <a:cs typeface="Arial" pitchFamily="34" charset="0"/>
              </a:rPr>
              <a:t>Sternum ,très </a:t>
            </a:r>
            <a:r>
              <a:rPr lang="fr-FR" b="1" dirty="0" err="1" smtClean="0">
                <a:solidFill>
                  <a:srgbClr val="C00000"/>
                </a:solidFill>
                <a:latin typeface="Arial" pitchFamily="34" charset="0"/>
                <a:cs typeface="Arial" pitchFamily="34" charset="0"/>
              </a:rPr>
              <a:t>étendu</a:t>
            </a:r>
            <a:r>
              <a:rPr lang="fr-FR" b="1" dirty="0" err="1" smtClean="0">
                <a:latin typeface="Arial" pitchFamily="34" charset="0"/>
                <a:cs typeface="Arial" pitchFamily="34" charset="0"/>
              </a:rPr>
              <a:t>,forme</a:t>
            </a:r>
            <a:r>
              <a:rPr lang="fr-FR" b="1" dirty="0" smtClean="0">
                <a:latin typeface="Arial" pitchFamily="34" charset="0"/>
                <a:cs typeface="Arial" pitchFamily="34" charset="0"/>
              </a:rPr>
              <a:t> le plancher des cavités </a:t>
            </a:r>
            <a:r>
              <a:rPr lang="fr-FR" b="1" dirty="0" smtClean="0">
                <a:solidFill>
                  <a:srgbClr val="C00000"/>
                </a:solidFill>
                <a:latin typeface="Arial" pitchFamily="34" charset="0"/>
                <a:cs typeface="Arial" pitchFamily="34" charset="0"/>
              </a:rPr>
              <a:t>thoracique et abdominale</a:t>
            </a:r>
            <a:r>
              <a:rPr lang="fr-FR" b="1" dirty="0" smtClean="0">
                <a:latin typeface="Arial" pitchFamily="34" charset="0"/>
                <a:cs typeface="Arial" pitchFamily="34" charset="0"/>
              </a:rPr>
              <a:t>, donne attache aux muscles pectoraux et solide chez les bons voiliers</a:t>
            </a:r>
          </a:p>
          <a:p>
            <a:r>
              <a:rPr lang="fr-FR" b="1" dirty="0" smtClean="0">
                <a:solidFill>
                  <a:srgbClr val="C00000"/>
                </a:solidFill>
                <a:latin typeface="Arial" pitchFamily="34" charset="0"/>
                <a:cs typeface="Arial" pitchFamily="34" charset="0"/>
              </a:rPr>
              <a:t>Sternum percé  de plusieurs ouvertures </a:t>
            </a:r>
            <a:r>
              <a:rPr lang="fr-FR" b="1" dirty="0" smtClean="0">
                <a:latin typeface="Arial" pitchFamily="34" charset="0"/>
                <a:cs typeface="Arial" pitchFamily="34" charset="0"/>
              </a:rPr>
              <a:t>par lesquelles passent </a:t>
            </a:r>
            <a:r>
              <a:rPr lang="fr-FR" b="1" dirty="0" smtClean="0">
                <a:solidFill>
                  <a:srgbClr val="C00000"/>
                </a:solidFill>
                <a:latin typeface="Arial" pitchFamily="34" charset="0"/>
                <a:cs typeface="Arial" pitchFamily="34" charset="0"/>
              </a:rPr>
              <a:t>les sacs aériens</a:t>
            </a:r>
          </a:p>
          <a:p>
            <a:r>
              <a:rPr lang="fr-FR" b="1" dirty="0" err="1" smtClean="0">
                <a:latin typeface="Arial" pitchFamily="34" charset="0"/>
                <a:cs typeface="Arial" pitchFamily="34" charset="0"/>
              </a:rPr>
              <a:t>Ventralement</a:t>
            </a:r>
            <a:r>
              <a:rPr lang="fr-FR" b="1" dirty="0" smtClean="0">
                <a:latin typeface="Arial" pitchFamily="34" charset="0"/>
                <a:cs typeface="Arial" pitchFamily="34" charset="0"/>
              </a:rPr>
              <a:t> , une lame: </a:t>
            </a:r>
            <a:r>
              <a:rPr lang="fr-FR" b="1" dirty="0" smtClean="0">
                <a:solidFill>
                  <a:srgbClr val="C00000"/>
                </a:solidFill>
                <a:latin typeface="Arial" pitchFamily="34" charset="0"/>
                <a:cs typeface="Arial" pitchFamily="34" charset="0"/>
              </a:rPr>
              <a:t>le</a:t>
            </a:r>
            <a:r>
              <a:rPr lang="fr-FR" b="1" dirty="0" smtClean="0">
                <a:latin typeface="Arial" pitchFamily="34" charset="0"/>
                <a:cs typeface="Arial" pitchFamily="34" charset="0"/>
              </a:rPr>
              <a:t> </a:t>
            </a:r>
            <a:r>
              <a:rPr lang="fr-FR" b="1" dirty="0" smtClean="0">
                <a:solidFill>
                  <a:srgbClr val="C00000"/>
                </a:solidFill>
                <a:latin typeface="Arial" pitchFamily="34" charset="0"/>
                <a:cs typeface="Arial" pitchFamily="34" charset="0"/>
              </a:rPr>
              <a:t>bréchet</a:t>
            </a:r>
            <a:r>
              <a:rPr lang="fr-FR" b="1" dirty="0" smtClean="0">
                <a:latin typeface="Arial" pitchFamily="34" charset="0"/>
                <a:cs typeface="Arial" pitchFamily="34" charset="0"/>
              </a:rPr>
              <a:t> , absente chez les ratites (Autruche)  </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C:\Users\HP\Desktop\dossier oiseaux\Squelette volaille.jpg"/>
          <p:cNvPicPr>
            <a:picLocks noGrp="1" noChangeAspect="1" noChangeArrowheads="1"/>
          </p:cNvPicPr>
          <p:nvPr>
            <p:ph idx="1"/>
          </p:nvPr>
        </p:nvPicPr>
        <p:blipFill>
          <a:blip r:embed="rId2"/>
          <a:srcRect/>
          <a:stretch>
            <a:fillRect/>
          </a:stretch>
        </p:blipFill>
        <p:spPr bwMode="auto">
          <a:xfrm>
            <a:off x="857224" y="285728"/>
            <a:ext cx="7429551" cy="62865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C:\Users\HP\Desktop\dossier oiseaux\Bréchet.jpg"/>
          <p:cNvPicPr>
            <a:picLocks noGrp="1" noChangeAspect="1" noChangeArrowheads="1"/>
          </p:cNvPicPr>
          <p:nvPr>
            <p:ph idx="1"/>
          </p:nvPr>
        </p:nvPicPr>
        <p:blipFill>
          <a:blip r:embed="rId2"/>
          <a:srcRect/>
          <a:stretch>
            <a:fillRect/>
          </a:stretch>
        </p:blipFill>
        <p:spPr bwMode="auto">
          <a:xfrm>
            <a:off x="1357290" y="357166"/>
            <a:ext cx="6786610" cy="62151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642942"/>
          </a:xfrm>
        </p:spPr>
        <p:txBody>
          <a:bodyPr>
            <a:noAutofit/>
          </a:bodyPr>
          <a:lstStyle/>
          <a:p>
            <a:r>
              <a:rPr lang="fr-FR" sz="2800" b="1" u="sng" dirty="0" smtClean="0">
                <a:latin typeface="Arial" pitchFamily="34" charset="0"/>
                <a:cs typeface="Arial" pitchFamily="34" charset="0"/>
              </a:rPr>
              <a:t>CEINTURE  ET  MEMBRE THORACIQUES</a:t>
            </a:r>
            <a:endParaRPr lang="fr-FR" sz="2800" b="1" u="sng" dirty="0">
              <a:latin typeface="Arial" pitchFamily="34" charset="0"/>
              <a:cs typeface="Arial" pitchFamily="34" charset="0"/>
            </a:endParaRPr>
          </a:p>
        </p:txBody>
      </p:sp>
      <p:sp>
        <p:nvSpPr>
          <p:cNvPr id="3" name="Espace réservé du contenu 2"/>
          <p:cNvSpPr>
            <a:spLocks noGrp="1"/>
          </p:cNvSpPr>
          <p:nvPr>
            <p:ph idx="1"/>
          </p:nvPr>
        </p:nvSpPr>
        <p:spPr>
          <a:xfrm>
            <a:off x="457200" y="1071546"/>
            <a:ext cx="8229600" cy="5786454"/>
          </a:xfrm>
        </p:spPr>
        <p:txBody>
          <a:bodyPr>
            <a:normAutofit fontScale="62500" lnSpcReduction="20000"/>
          </a:bodyPr>
          <a:lstStyle/>
          <a:p>
            <a:r>
              <a:rPr lang="fr-FR" b="1" dirty="0" smtClean="0">
                <a:latin typeface="Arial" pitchFamily="34" charset="0"/>
                <a:cs typeface="Arial" pitchFamily="34" charset="0"/>
              </a:rPr>
              <a:t> </a:t>
            </a:r>
            <a:r>
              <a:rPr lang="fr-FR" b="1" dirty="0" err="1" smtClean="0">
                <a:solidFill>
                  <a:srgbClr val="C00000"/>
                </a:solidFill>
                <a:latin typeface="Arial" pitchFamily="34" charset="0"/>
                <a:cs typeface="Arial" pitchFamily="34" charset="0"/>
              </a:rPr>
              <a:t>Scapula</a:t>
            </a:r>
            <a:r>
              <a:rPr lang="fr-FR" b="1" dirty="0" smtClean="0">
                <a:latin typeface="Arial" pitchFamily="34" charset="0"/>
                <a:cs typeface="Arial" pitchFamily="34" charset="0"/>
              </a:rPr>
              <a:t>: </a:t>
            </a:r>
            <a:r>
              <a:rPr lang="fr-FR" b="1" dirty="0" smtClean="0">
                <a:solidFill>
                  <a:srgbClr val="C00000"/>
                </a:solidFill>
                <a:latin typeface="Arial" pitchFamily="34" charset="0"/>
                <a:cs typeface="Arial" pitchFamily="34" charset="0"/>
              </a:rPr>
              <a:t>couchée horizontalement </a:t>
            </a:r>
            <a:r>
              <a:rPr lang="fr-FR" b="1" dirty="0" smtClean="0">
                <a:latin typeface="Arial" pitchFamily="34" charset="0"/>
                <a:cs typeface="Arial" pitchFamily="34" charset="0"/>
              </a:rPr>
              <a:t>sur la cage thoracique</a:t>
            </a:r>
          </a:p>
          <a:p>
            <a:r>
              <a:rPr lang="fr-FR" b="1" dirty="0" smtClean="0">
                <a:latin typeface="Arial" pitchFamily="34" charset="0"/>
                <a:cs typeface="Arial" pitchFamily="34" charset="0"/>
              </a:rPr>
              <a:t> </a:t>
            </a:r>
            <a:r>
              <a:rPr lang="fr-FR" b="1" dirty="0" err="1" smtClean="0">
                <a:solidFill>
                  <a:srgbClr val="C00000"/>
                </a:solidFill>
                <a:latin typeface="Arial" pitchFamily="34" charset="0"/>
                <a:cs typeface="Arial" pitchFamily="34" charset="0"/>
              </a:rPr>
              <a:t>Coracoide</a:t>
            </a:r>
            <a:r>
              <a:rPr lang="fr-FR" b="1" dirty="0" smtClean="0">
                <a:latin typeface="Arial" pitchFamily="34" charset="0"/>
                <a:cs typeface="Arial" pitchFamily="34" charset="0"/>
              </a:rPr>
              <a:t>: s’unit dorsalement à la </a:t>
            </a:r>
            <a:r>
              <a:rPr lang="fr-FR" b="1" dirty="0" err="1" smtClean="0">
                <a:latin typeface="Arial" pitchFamily="34" charset="0"/>
                <a:cs typeface="Arial" pitchFamily="34" charset="0"/>
              </a:rPr>
              <a:t>scapula</a:t>
            </a:r>
            <a:r>
              <a:rPr lang="fr-FR" b="1" dirty="0" smtClean="0">
                <a:latin typeface="Arial" pitchFamily="34" charset="0"/>
                <a:cs typeface="Arial" pitchFamily="34" charset="0"/>
              </a:rPr>
              <a:t> et </a:t>
            </a:r>
            <a:r>
              <a:rPr lang="fr-FR" b="1" dirty="0" err="1" smtClean="0">
                <a:latin typeface="Arial" pitchFamily="34" charset="0"/>
                <a:cs typeface="Arial" pitchFamily="34" charset="0"/>
              </a:rPr>
              <a:t>ventralement</a:t>
            </a:r>
            <a:r>
              <a:rPr lang="fr-FR" b="1" dirty="0" smtClean="0">
                <a:latin typeface="Arial" pitchFamily="34" charset="0"/>
                <a:cs typeface="Arial" pitchFamily="34" charset="0"/>
              </a:rPr>
              <a:t> au sternum</a:t>
            </a:r>
          </a:p>
          <a:p>
            <a:r>
              <a:rPr lang="fr-FR" b="1" dirty="0" err="1" smtClean="0">
                <a:solidFill>
                  <a:srgbClr val="C00000"/>
                </a:solidFill>
                <a:latin typeface="Arial" pitchFamily="34" charset="0"/>
                <a:cs typeface="Arial" pitchFamily="34" charset="0"/>
              </a:rPr>
              <a:t>Clavicule</a:t>
            </a:r>
            <a:r>
              <a:rPr lang="fr-FR" b="1" dirty="0" err="1" smtClean="0">
                <a:latin typeface="Arial" pitchFamily="34" charset="0"/>
                <a:cs typeface="Arial" pitchFamily="34" charset="0"/>
              </a:rPr>
              <a:t>:n’</a:t>
            </a:r>
            <a:r>
              <a:rPr lang="fr-FR" b="1" dirty="0" smtClean="0">
                <a:latin typeface="Arial" pitchFamily="34" charset="0"/>
                <a:cs typeface="Arial" pitchFamily="34" charset="0"/>
              </a:rPr>
              <a:t>a </a:t>
            </a:r>
            <a:r>
              <a:rPr lang="fr-FR" b="1" dirty="0" smtClean="0">
                <a:solidFill>
                  <a:srgbClr val="C00000"/>
                </a:solidFill>
                <a:latin typeface="Arial" pitchFamily="34" charset="0"/>
                <a:cs typeface="Arial" pitchFamily="34" charset="0"/>
              </a:rPr>
              <a:t>aucune relation avec le sternum; </a:t>
            </a:r>
            <a:r>
              <a:rPr lang="fr-FR" b="1" dirty="0" smtClean="0">
                <a:latin typeface="Arial" pitchFamily="34" charset="0"/>
                <a:cs typeface="Arial" pitchFamily="34" charset="0"/>
              </a:rPr>
              <a:t>s’unit à celle du côté opposé pour former «</a:t>
            </a:r>
            <a:r>
              <a:rPr lang="fr-FR" b="1" dirty="0" smtClean="0">
                <a:solidFill>
                  <a:srgbClr val="C00000"/>
                </a:solidFill>
                <a:latin typeface="Arial" pitchFamily="34" charset="0"/>
                <a:cs typeface="Arial" pitchFamily="34" charset="0"/>
              </a:rPr>
              <a:t> la fourchette » ou os </a:t>
            </a:r>
            <a:r>
              <a:rPr lang="fr-FR" b="1" dirty="0" err="1" smtClean="0">
                <a:solidFill>
                  <a:srgbClr val="C00000"/>
                </a:solidFill>
                <a:latin typeface="Arial" pitchFamily="34" charset="0"/>
                <a:cs typeface="Arial" pitchFamily="34" charset="0"/>
              </a:rPr>
              <a:t>furculaire</a:t>
            </a:r>
            <a:r>
              <a:rPr lang="fr-FR" b="1" dirty="0" err="1" smtClean="0">
                <a:latin typeface="Arial" pitchFamily="34" charset="0"/>
                <a:cs typeface="Arial" pitchFamily="34" charset="0"/>
              </a:rPr>
              <a:t>;elle</a:t>
            </a:r>
            <a:r>
              <a:rPr lang="fr-FR" b="1" dirty="0" smtClean="0">
                <a:solidFill>
                  <a:srgbClr val="C00000"/>
                </a:solidFill>
                <a:latin typeface="Arial" pitchFamily="34" charset="0"/>
                <a:cs typeface="Arial" pitchFamily="34" charset="0"/>
              </a:rPr>
              <a:t> </a:t>
            </a:r>
            <a:r>
              <a:rPr lang="fr-FR" b="1" dirty="0" smtClean="0">
                <a:latin typeface="Arial" pitchFamily="34" charset="0"/>
                <a:cs typeface="Arial" pitchFamily="34" charset="0"/>
              </a:rPr>
              <a:t>maintient l’écartement des 2 épaules pendant le vol</a:t>
            </a:r>
          </a:p>
          <a:p>
            <a:r>
              <a:rPr lang="fr-FR" b="1" dirty="0" smtClean="0">
                <a:latin typeface="Arial" pitchFamily="34" charset="0"/>
                <a:cs typeface="Arial" pitchFamily="34" charset="0"/>
              </a:rPr>
              <a:t>Humérus: plus allongé chez les Ansériformes que chez les Galliformes</a:t>
            </a:r>
          </a:p>
          <a:p>
            <a:r>
              <a:rPr lang="fr-FR" b="1" dirty="0" err="1" smtClean="0">
                <a:solidFill>
                  <a:srgbClr val="C00000"/>
                </a:solidFill>
                <a:latin typeface="Arial" pitchFamily="34" charset="0"/>
                <a:cs typeface="Arial" pitchFamily="34" charset="0"/>
              </a:rPr>
              <a:t>Radius:plus</a:t>
            </a:r>
            <a:r>
              <a:rPr lang="fr-FR" b="1" dirty="0" smtClean="0">
                <a:solidFill>
                  <a:srgbClr val="C00000"/>
                </a:solidFill>
                <a:latin typeface="Arial" pitchFamily="34" charset="0"/>
                <a:cs typeface="Arial" pitchFamily="34" charset="0"/>
              </a:rPr>
              <a:t> faible que l’</a:t>
            </a:r>
            <a:r>
              <a:rPr lang="fr-FR" b="1" dirty="0" err="1" smtClean="0">
                <a:solidFill>
                  <a:srgbClr val="C00000"/>
                </a:solidFill>
                <a:latin typeface="Arial" pitchFamily="34" charset="0"/>
                <a:cs typeface="Arial" pitchFamily="34" charset="0"/>
              </a:rPr>
              <a:t>ulna</a:t>
            </a:r>
            <a:endParaRPr lang="fr-FR" b="1" dirty="0" smtClean="0">
              <a:solidFill>
                <a:srgbClr val="C00000"/>
              </a:solidFill>
              <a:latin typeface="Arial" pitchFamily="34" charset="0"/>
              <a:cs typeface="Arial" pitchFamily="34" charset="0"/>
            </a:endParaRPr>
          </a:p>
          <a:p>
            <a:r>
              <a:rPr lang="fr-FR" b="1" dirty="0" err="1" smtClean="0">
                <a:latin typeface="Arial" pitchFamily="34" charset="0"/>
                <a:cs typeface="Arial" pitchFamily="34" charset="0"/>
              </a:rPr>
              <a:t>Ulna:volumineuse,olécrâne</a:t>
            </a:r>
            <a:r>
              <a:rPr lang="fr-FR" b="1" dirty="0" smtClean="0">
                <a:latin typeface="Arial" pitchFamily="34" charset="0"/>
                <a:cs typeface="Arial" pitchFamily="34" charset="0"/>
              </a:rPr>
              <a:t> </a:t>
            </a:r>
            <a:r>
              <a:rPr lang="fr-FR" b="1" dirty="0" err="1" smtClean="0">
                <a:latin typeface="Arial" pitchFamily="34" charset="0"/>
                <a:cs typeface="Arial" pitchFamily="34" charset="0"/>
              </a:rPr>
              <a:t>court.Tout</a:t>
            </a:r>
            <a:r>
              <a:rPr lang="fr-FR" b="1" dirty="0" smtClean="0">
                <a:latin typeface="Arial" pitchFamily="34" charset="0"/>
                <a:cs typeface="Arial" pitchFamily="34" charset="0"/>
              </a:rPr>
              <a:t> mouvement de pro-supination est impossible chez les oiseaux</a:t>
            </a:r>
          </a:p>
          <a:p>
            <a:r>
              <a:rPr lang="fr-FR" b="1" dirty="0" smtClean="0">
                <a:solidFill>
                  <a:srgbClr val="C00000"/>
                </a:solidFill>
                <a:latin typeface="Arial" pitchFamily="34" charset="0"/>
                <a:cs typeface="Arial" pitchFamily="34" charset="0"/>
              </a:rPr>
              <a:t>Carpe: 2 os, </a:t>
            </a:r>
            <a:r>
              <a:rPr lang="fr-FR" b="1" dirty="0" smtClean="0">
                <a:latin typeface="Arial" pitchFamily="34" charset="0"/>
                <a:cs typeface="Arial" pitchFamily="34" charset="0"/>
              </a:rPr>
              <a:t>un os radial et un os ulnaire</a:t>
            </a:r>
          </a:p>
          <a:p>
            <a:r>
              <a:rPr lang="fr-FR" b="1" dirty="0" smtClean="0">
                <a:solidFill>
                  <a:srgbClr val="C00000"/>
                </a:solidFill>
                <a:latin typeface="Arial" pitchFamily="34" charset="0"/>
                <a:cs typeface="Arial" pitchFamily="34" charset="0"/>
              </a:rPr>
              <a:t>Métacarpe</a:t>
            </a:r>
            <a:r>
              <a:rPr lang="fr-FR" b="1" dirty="0" smtClean="0">
                <a:latin typeface="Arial" pitchFamily="34" charset="0"/>
                <a:cs typeface="Arial" pitchFamily="34" charset="0"/>
              </a:rPr>
              <a:t> formé de </a:t>
            </a:r>
            <a:r>
              <a:rPr lang="fr-FR" b="1" dirty="0" smtClean="0">
                <a:solidFill>
                  <a:srgbClr val="C00000"/>
                </a:solidFill>
                <a:latin typeface="Arial" pitchFamily="34" charset="0"/>
                <a:cs typeface="Arial" pitchFamily="34" charset="0"/>
              </a:rPr>
              <a:t>3 os</a:t>
            </a:r>
            <a:r>
              <a:rPr lang="fr-FR" b="1" dirty="0" smtClean="0">
                <a:latin typeface="Arial" pitchFamily="34" charset="0"/>
                <a:cs typeface="Arial" pitchFamily="34" charset="0"/>
              </a:rPr>
              <a:t>: les MC principaux (3 et 4 ) écartés l’un de l’autre en région moyenne puis soudés par leur extrémité. Le  MC 2 est rudimentaire</a:t>
            </a:r>
          </a:p>
          <a:p>
            <a:r>
              <a:rPr lang="fr-FR" b="1" smtClean="0">
                <a:latin typeface="Arial" pitchFamily="34" charset="0"/>
                <a:cs typeface="Arial" pitchFamily="34" charset="0"/>
              </a:rPr>
              <a:t>Les </a:t>
            </a:r>
            <a:r>
              <a:rPr lang="fr-FR" b="1" dirty="0" smtClean="0">
                <a:latin typeface="Arial" pitchFamily="34" charset="0"/>
                <a:cs typeface="Arial" pitchFamily="34" charset="0"/>
              </a:rPr>
              <a:t>doigts sont réduits: le </a:t>
            </a:r>
            <a:r>
              <a:rPr lang="fr-FR" b="1" dirty="0" smtClean="0">
                <a:solidFill>
                  <a:srgbClr val="C00000"/>
                </a:solidFill>
                <a:latin typeface="Arial" pitchFamily="34" charset="0"/>
                <a:cs typeface="Arial" pitchFamily="34" charset="0"/>
              </a:rPr>
              <a:t>doigt 2</a:t>
            </a:r>
            <a:r>
              <a:rPr lang="fr-FR" b="1" dirty="0" smtClean="0">
                <a:latin typeface="Arial" pitchFamily="34" charset="0"/>
                <a:cs typeface="Arial" pitchFamily="34" charset="0"/>
              </a:rPr>
              <a:t> n’a </a:t>
            </a:r>
            <a:r>
              <a:rPr lang="fr-FR" b="1" dirty="0" smtClean="0">
                <a:solidFill>
                  <a:srgbClr val="C00000"/>
                </a:solidFill>
                <a:latin typeface="Arial" pitchFamily="34" charset="0"/>
                <a:cs typeface="Arial" pitchFamily="34" charset="0"/>
              </a:rPr>
              <a:t>qu’une phalange</a:t>
            </a:r>
            <a:r>
              <a:rPr lang="fr-FR" b="1" dirty="0" smtClean="0">
                <a:latin typeface="Arial" pitchFamily="34" charset="0"/>
                <a:cs typeface="Arial" pitchFamily="34" charset="0"/>
              </a:rPr>
              <a:t>, improprement appelé »pouce »,le </a:t>
            </a:r>
            <a:r>
              <a:rPr lang="fr-FR" b="1" dirty="0" smtClean="0">
                <a:solidFill>
                  <a:srgbClr val="C00000"/>
                </a:solidFill>
                <a:latin typeface="Arial" pitchFamily="34" charset="0"/>
                <a:cs typeface="Arial" pitchFamily="34" charset="0"/>
              </a:rPr>
              <a:t>doigt 3</a:t>
            </a:r>
            <a:r>
              <a:rPr lang="fr-FR" b="1" dirty="0" smtClean="0">
                <a:latin typeface="Arial" pitchFamily="34" charset="0"/>
                <a:cs typeface="Arial" pitchFamily="34" charset="0"/>
              </a:rPr>
              <a:t>, le plus grand comporte </a:t>
            </a:r>
            <a:r>
              <a:rPr lang="fr-FR" b="1" dirty="0" smtClean="0">
                <a:solidFill>
                  <a:srgbClr val="C00000"/>
                </a:solidFill>
                <a:latin typeface="Arial" pitchFamily="34" charset="0"/>
                <a:cs typeface="Arial" pitchFamily="34" charset="0"/>
              </a:rPr>
              <a:t>2 phalanges </a:t>
            </a:r>
            <a:r>
              <a:rPr lang="fr-FR" b="1" dirty="0" smtClean="0">
                <a:latin typeface="Arial" pitchFamily="34" charset="0"/>
                <a:cs typeface="Arial" pitchFamily="34" charset="0"/>
              </a:rPr>
              <a:t>;le </a:t>
            </a:r>
            <a:r>
              <a:rPr lang="fr-FR" b="1" dirty="0" smtClean="0">
                <a:solidFill>
                  <a:srgbClr val="C00000"/>
                </a:solidFill>
                <a:latin typeface="Arial" pitchFamily="34" charset="0"/>
                <a:cs typeface="Arial" pitchFamily="34" charset="0"/>
              </a:rPr>
              <a:t>doigt 4</a:t>
            </a:r>
            <a:r>
              <a:rPr lang="fr-FR" b="1" dirty="0" smtClean="0">
                <a:latin typeface="Arial" pitchFamily="34" charset="0"/>
                <a:cs typeface="Arial" pitchFamily="34" charset="0"/>
              </a:rPr>
              <a:t> n’a </a:t>
            </a:r>
            <a:r>
              <a:rPr lang="fr-FR" b="1" dirty="0" smtClean="0">
                <a:solidFill>
                  <a:srgbClr val="C00000"/>
                </a:solidFill>
                <a:latin typeface="Arial" pitchFamily="34" charset="0"/>
                <a:cs typeface="Arial" pitchFamily="34" charset="0"/>
              </a:rPr>
              <a:t>qu’une phalange accolée </a:t>
            </a:r>
            <a:r>
              <a:rPr lang="fr-FR" b="1" dirty="0" smtClean="0">
                <a:latin typeface="Arial" pitchFamily="34" charset="0"/>
                <a:cs typeface="Arial" pitchFamily="34" charset="0"/>
              </a:rPr>
              <a:t>à la base de la phalange proximale du</a:t>
            </a:r>
            <a:r>
              <a:rPr lang="fr-FR" b="1" dirty="0" smtClean="0">
                <a:solidFill>
                  <a:srgbClr val="C00000"/>
                </a:solidFill>
                <a:latin typeface="Arial" pitchFamily="34" charset="0"/>
                <a:cs typeface="Arial" pitchFamily="34" charset="0"/>
              </a:rPr>
              <a:t> doigt 3</a:t>
            </a:r>
            <a:r>
              <a:rPr lang="fr-FR" b="1" dirty="0" smtClean="0">
                <a:latin typeface="Arial" pitchFamily="34" charset="0"/>
                <a:cs typeface="Arial" pitchFamily="34" charset="0"/>
              </a:rPr>
              <a:t>.</a:t>
            </a:r>
            <a:endParaRPr lang="fr-FR"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3109</Words>
  <Application>Microsoft Office PowerPoint</Application>
  <PresentationFormat>Affichage à l'écran (4:3)</PresentationFormat>
  <Paragraphs>266</Paragraphs>
  <Slides>58</Slides>
  <Notes>0</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Thème Office</vt:lpstr>
      <vt:lpstr>Diapositive 1</vt:lpstr>
      <vt:lpstr>Squelette</vt:lpstr>
      <vt:lpstr>Diapositive 3</vt:lpstr>
      <vt:lpstr>Diapositive 4</vt:lpstr>
      <vt:lpstr>Diapositive 5</vt:lpstr>
      <vt:lpstr>Diapositive 6</vt:lpstr>
      <vt:lpstr>Diapositive 7</vt:lpstr>
      <vt:lpstr>Diapositive 8</vt:lpstr>
      <vt:lpstr>CEINTURE  ET  MEMBRE THORACIQUES</vt:lpstr>
      <vt:lpstr>Diapositive 10</vt:lpstr>
      <vt:lpstr>CEINTURE  ET MEMBRE  PELVIENS</vt:lpstr>
      <vt:lpstr>Diapositive 12</vt:lpstr>
      <vt:lpstr>MUSCLES</vt:lpstr>
      <vt:lpstr>Diapositive 14</vt:lpstr>
      <vt:lpstr>Diapositive 15</vt:lpstr>
      <vt:lpstr>Diapositive 16</vt:lpstr>
      <vt:lpstr>Diapositive 17</vt:lpstr>
      <vt:lpstr>Diapositive 18</vt:lpstr>
      <vt:lpstr>ESTOMAC</vt:lpstr>
      <vt:lpstr>Estomac glandulaire</vt:lpstr>
      <vt:lpstr>ESTOMAC MUSCULAIRE</vt:lpstr>
      <vt:lpstr>INTESTIN</vt:lpstr>
      <vt:lpstr>Diapositive 23</vt:lpstr>
      <vt:lpstr>GLANDES ANNEXES  DU  TUBE  DIGESTIF</vt:lpstr>
      <vt:lpstr>Diapositive 25</vt:lpstr>
      <vt:lpstr>APPAREIL  RESPIRATOIRE</vt:lpstr>
      <vt:lpstr>Diapositive 27</vt:lpstr>
      <vt:lpstr>Diapositive 28</vt:lpstr>
      <vt:lpstr>Diapositive 29</vt:lpstr>
      <vt:lpstr>POUMONS</vt:lpstr>
      <vt:lpstr>ARBRE  AEROPHORE</vt:lpstr>
      <vt:lpstr>Diapositive 32</vt:lpstr>
      <vt:lpstr>SACS  AERIENS</vt:lpstr>
      <vt:lpstr>Diapositive 34</vt:lpstr>
      <vt:lpstr>Diapositive 35</vt:lpstr>
      <vt:lpstr>ROLE  DES  SACS  AERIENS</vt:lpstr>
      <vt:lpstr>Diapositive 37</vt:lpstr>
      <vt:lpstr>APPAREIL   URINAIRE</vt:lpstr>
      <vt:lpstr>Diapositive 39</vt:lpstr>
      <vt:lpstr>APPAREIL GENITAL  MALE</vt:lpstr>
      <vt:lpstr>Diapositive 41</vt:lpstr>
      <vt:lpstr>Diapositive 42</vt:lpstr>
      <vt:lpstr>APPAREIL GENITAL FEMELLE</vt:lpstr>
      <vt:lpstr>Diapositive 44</vt:lpstr>
      <vt:lpstr>Diapositive 45</vt:lpstr>
      <vt:lpstr>Diapositive 46</vt:lpstr>
      <vt:lpstr>Diapositive 47</vt:lpstr>
      <vt:lpstr>APPAREIL  CIRCULATOIRE</vt:lpstr>
      <vt:lpstr>Diapositive 49</vt:lpstr>
      <vt:lpstr>Système  artériel</vt:lpstr>
      <vt:lpstr>Diapositive 51</vt:lpstr>
      <vt:lpstr>Système veineux</vt:lpstr>
      <vt:lpstr>Système lymphatique</vt:lpstr>
      <vt:lpstr>APPAREIL  NERVEUX (SNC)</vt:lpstr>
      <vt:lpstr>Diapositive 55</vt:lpstr>
      <vt:lpstr>Diapositive 56</vt:lpstr>
      <vt:lpstr>GLANDES  ENDOCRINES  ET  THYMUS</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USER</cp:lastModifiedBy>
  <cp:revision>35</cp:revision>
  <dcterms:created xsi:type="dcterms:W3CDTF">2022-12-13T19:00:25Z</dcterms:created>
  <dcterms:modified xsi:type="dcterms:W3CDTF">2024-03-17T16:38:01Z</dcterms:modified>
</cp:coreProperties>
</file>