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83" r:id="rId3"/>
    <p:sldId id="264" r:id="rId4"/>
    <p:sldId id="280" r:id="rId5"/>
    <p:sldId id="284" r:id="rId6"/>
    <p:sldId id="285" r:id="rId7"/>
    <p:sldId id="286" r:id="rId8"/>
    <p:sldId id="292" r:id="rId9"/>
    <p:sldId id="294" r:id="rId10"/>
    <p:sldId id="291" r:id="rId11"/>
    <p:sldId id="266" r:id="rId12"/>
    <p:sldId id="290" r:id="rId13"/>
    <p:sldId id="295" r:id="rId14"/>
    <p:sldId id="296" r:id="rId15"/>
    <p:sldId id="263" r:id="rId16"/>
    <p:sldId id="258" r:id="rId17"/>
    <p:sldId id="297" r:id="rId18"/>
    <p:sldId id="299" r:id="rId19"/>
    <p:sldId id="267" r:id="rId20"/>
    <p:sldId id="300" r:id="rId21"/>
    <p:sldId id="302" r:id="rId22"/>
    <p:sldId id="313" r:id="rId23"/>
    <p:sldId id="303" r:id="rId24"/>
    <p:sldId id="259" r:id="rId25"/>
    <p:sldId id="304" r:id="rId26"/>
    <p:sldId id="305" r:id="rId27"/>
    <p:sldId id="306" r:id="rId28"/>
    <p:sldId id="307" r:id="rId29"/>
    <p:sldId id="268" r:id="rId30"/>
    <p:sldId id="308" r:id="rId31"/>
    <p:sldId id="309" r:id="rId32"/>
    <p:sldId id="310" r:id="rId33"/>
    <p:sldId id="311" r:id="rId34"/>
    <p:sldId id="257" r:id="rId35"/>
    <p:sldId id="269" r:id="rId36"/>
    <p:sldId id="312" r:id="rId37"/>
    <p:sldId id="314" r:id="rId38"/>
    <p:sldId id="315" r:id="rId39"/>
    <p:sldId id="316" r:id="rId40"/>
    <p:sldId id="317" r:id="rId41"/>
    <p:sldId id="270" r:id="rId42"/>
    <p:sldId id="261" r:id="rId43"/>
    <p:sldId id="262" r:id="rId44"/>
    <p:sldId id="272" r:id="rId45"/>
    <p:sldId id="273" r:id="rId46"/>
    <p:sldId id="318" r:id="rId47"/>
    <p:sldId id="319" r:id="rId48"/>
    <p:sldId id="320" r:id="rId49"/>
    <p:sldId id="274" r:id="rId50"/>
    <p:sldId id="321" r:id="rId51"/>
    <p:sldId id="271" r:id="rId5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2" d="100"/>
          <a:sy n="62" d="100"/>
        </p:scale>
        <p:origin x="-1596" y="-2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7340B9E-EEA1-4557-9C3E-0EF431073177}" type="datetimeFigureOut">
              <a:rPr lang="fr-FR" smtClean="0"/>
              <a:pPr/>
              <a:t>20/02/2024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799D8F-6B5D-4B63-BFF8-B7E4E2C08A70}"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7340B9E-EEA1-4557-9C3E-0EF431073177}" type="datetimeFigureOut">
              <a:rPr lang="fr-FR" smtClean="0"/>
              <a:pPr/>
              <a:t>20/02/2024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799D8F-6B5D-4B63-BFF8-B7E4E2C08A7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7340B9E-EEA1-4557-9C3E-0EF431073177}" type="datetimeFigureOut">
              <a:rPr lang="fr-FR" smtClean="0"/>
              <a:pPr/>
              <a:t>20/02/2024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799D8F-6B5D-4B63-BFF8-B7E4E2C08A7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7340B9E-EEA1-4557-9C3E-0EF431073177}" type="datetimeFigureOut">
              <a:rPr lang="fr-FR" smtClean="0"/>
              <a:pPr/>
              <a:t>20/02/2024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799D8F-6B5D-4B63-BFF8-B7E4E2C08A7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7340B9E-EEA1-4557-9C3E-0EF431073177}" type="datetimeFigureOut">
              <a:rPr lang="fr-FR" smtClean="0"/>
              <a:pPr/>
              <a:t>20/02/2024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799D8F-6B5D-4B63-BFF8-B7E4E2C08A70}"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7340B9E-EEA1-4557-9C3E-0EF431073177}" type="datetimeFigureOut">
              <a:rPr lang="fr-FR" smtClean="0"/>
              <a:pPr/>
              <a:t>20/02/2024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C799D8F-6B5D-4B63-BFF8-B7E4E2C08A7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7340B9E-EEA1-4557-9C3E-0EF431073177}" type="datetimeFigureOut">
              <a:rPr lang="fr-FR" smtClean="0"/>
              <a:pPr/>
              <a:t>20/02/2024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C799D8F-6B5D-4B63-BFF8-B7E4E2C08A7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7340B9E-EEA1-4557-9C3E-0EF431073177}" type="datetimeFigureOut">
              <a:rPr lang="fr-FR" smtClean="0"/>
              <a:pPr/>
              <a:t>20/02/2024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C799D8F-6B5D-4B63-BFF8-B7E4E2C08A7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7340B9E-EEA1-4557-9C3E-0EF431073177}" type="datetimeFigureOut">
              <a:rPr lang="fr-FR" smtClean="0"/>
              <a:pPr/>
              <a:t>20/02/2024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C799D8F-6B5D-4B63-BFF8-B7E4E2C08A7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7340B9E-EEA1-4557-9C3E-0EF431073177}" type="datetimeFigureOut">
              <a:rPr lang="fr-FR" smtClean="0"/>
              <a:pPr/>
              <a:t>20/02/2024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C799D8F-6B5D-4B63-BFF8-B7E4E2C08A7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7340B9E-EEA1-4557-9C3E-0EF431073177}" type="datetimeFigureOut">
              <a:rPr lang="fr-FR" smtClean="0"/>
              <a:pPr/>
              <a:t>20/02/2024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C799D8F-6B5D-4B63-BFF8-B7E4E2C08A7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340B9E-EEA1-4557-9C3E-0EF431073177}" type="datetimeFigureOut">
              <a:rPr lang="fr-FR" smtClean="0"/>
              <a:pPr/>
              <a:t>20/02/2024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99D8F-6B5D-4B63-BFF8-B7E4E2C08A7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85794"/>
          </a:xfrm>
        </p:spPr>
        <p:txBody>
          <a:bodyPr>
            <a:normAutofit/>
          </a:bodyPr>
          <a:lstStyle/>
          <a:p>
            <a:r>
              <a:rPr lang="fr-FR" b="1" u="sng" dirty="0" smtClean="0"/>
              <a:t>Appareil respiratoire</a:t>
            </a:r>
            <a:endParaRPr lang="fr-FR" b="1" u="sng" dirty="0"/>
          </a:p>
        </p:txBody>
      </p:sp>
      <p:sp>
        <p:nvSpPr>
          <p:cNvPr id="3" name="Espace réservé du contenu 2"/>
          <p:cNvSpPr>
            <a:spLocks noGrp="1"/>
          </p:cNvSpPr>
          <p:nvPr>
            <p:ph idx="1"/>
          </p:nvPr>
        </p:nvSpPr>
        <p:spPr>
          <a:xfrm>
            <a:off x="214282" y="714356"/>
            <a:ext cx="8501122" cy="5929354"/>
          </a:xfrm>
        </p:spPr>
        <p:txBody>
          <a:bodyPr>
            <a:normAutofit fontScale="25000" lnSpcReduction="20000"/>
          </a:bodyPr>
          <a:lstStyle/>
          <a:p>
            <a:pPr>
              <a:buNone/>
            </a:pPr>
            <a:r>
              <a:rPr lang="fr-FR" sz="2900" dirty="0" smtClean="0"/>
              <a:t>  </a:t>
            </a:r>
          </a:p>
          <a:p>
            <a:pPr>
              <a:buNone/>
            </a:pPr>
            <a:r>
              <a:rPr lang="fr-FR" sz="8000" dirty="0" smtClean="0">
                <a:latin typeface="Arial" pitchFamily="34" charset="0"/>
                <a:cs typeface="Arial" pitchFamily="34" charset="0"/>
              </a:rPr>
              <a:t>      C’est l’ensemble des organes dont la fonction est d’assurer la respiration, qui permet les échanges gazeux entre le sang et le milieu ambiant; A cet appareil sont annexés l’appareil olfactif et une partie de l’appareil phonatoire.</a:t>
            </a:r>
          </a:p>
          <a:p>
            <a:pPr>
              <a:buNone/>
            </a:pPr>
            <a:r>
              <a:rPr lang="fr-FR" sz="8000" dirty="0" smtClean="0">
                <a:latin typeface="Arial" pitchFamily="34" charset="0"/>
                <a:cs typeface="Arial" pitchFamily="34" charset="0"/>
              </a:rPr>
              <a:t>      On distingue:</a:t>
            </a:r>
          </a:p>
          <a:p>
            <a:pPr>
              <a:buFont typeface="Arial" charset="0"/>
              <a:buChar char="•"/>
            </a:pPr>
            <a:r>
              <a:rPr lang="fr-FR" sz="8000" dirty="0" smtClean="0">
                <a:solidFill>
                  <a:srgbClr val="FF0000"/>
                </a:solidFill>
                <a:latin typeface="Arial" pitchFamily="34" charset="0"/>
                <a:cs typeface="Arial" pitchFamily="34" charset="0"/>
              </a:rPr>
              <a:t>Les voies respiratoires </a:t>
            </a:r>
            <a:r>
              <a:rPr lang="fr-FR" sz="8000" dirty="0" smtClean="0">
                <a:latin typeface="Arial" pitchFamily="34" charset="0"/>
                <a:cs typeface="Arial" pitchFamily="34" charset="0"/>
              </a:rPr>
              <a:t>(aérifères): divisées en voies aériennes supérieures et voies aériennes inférieures  .</a:t>
            </a:r>
          </a:p>
          <a:p>
            <a:pPr>
              <a:buFontTx/>
              <a:buChar char="-"/>
            </a:pPr>
            <a:r>
              <a:rPr lang="fr-FR" sz="8000" dirty="0" smtClean="0">
                <a:solidFill>
                  <a:srgbClr val="0070C0"/>
                </a:solidFill>
                <a:latin typeface="Arial" pitchFamily="34" charset="0"/>
                <a:cs typeface="Arial" pitchFamily="34" charset="0"/>
              </a:rPr>
              <a:t>Les voies aériennes supérieures </a:t>
            </a:r>
            <a:r>
              <a:rPr lang="fr-FR" sz="8000" dirty="0" smtClean="0">
                <a:latin typeface="Arial" pitchFamily="34" charset="0"/>
                <a:cs typeface="Arial" pitchFamily="34" charset="0"/>
              </a:rPr>
              <a:t>sont situées dans la face et dans le cou et comprennent : les narines, les cavités nasales et les sinus </a:t>
            </a:r>
            <a:r>
              <a:rPr lang="fr-FR" sz="8000" dirty="0" err="1" smtClean="0">
                <a:latin typeface="Arial" pitchFamily="34" charset="0"/>
                <a:cs typeface="Arial" pitchFamily="34" charset="0"/>
              </a:rPr>
              <a:t>paranasaux</a:t>
            </a:r>
            <a:r>
              <a:rPr lang="fr-FR" sz="8000" dirty="0" smtClean="0">
                <a:latin typeface="Arial" pitchFamily="34" charset="0"/>
                <a:cs typeface="Arial" pitchFamily="34" charset="0"/>
              </a:rPr>
              <a:t>, le rhinopharynx et le larynx</a:t>
            </a:r>
          </a:p>
          <a:p>
            <a:pPr>
              <a:buFontTx/>
              <a:buChar char="-"/>
            </a:pPr>
            <a:r>
              <a:rPr lang="fr-FR" sz="8000" dirty="0" smtClean="0">
                <a:solidFill>
                  <a:srgbClr val="0070C0"/>
                </a:solidFill>
                <a:latin typeface="Arial" pitchFamily="34" charset="0"/>
                <a:cs typeface="Arial" pitchFamily="34" charset="0"/>
              </a:rPr>
              <a:t>Les voies aériennes inférieures </a:t>
            </a:r>
            <a:r>
              <a:rPr lang="fr-FR" sz="8000" dirty="0" smtClean="0">
                <a:latin typeface="Arial" pitchFamily="34" charset="0"/>
                <a:cs typeface="Arial" pitchFamily="34" charset="0"/>
              </a:rPr>
              <a:t>sont situées dans le cou et le thorax. Elles sont composées de la trachée, de l’arbre bronchique (bronches) jusqu’aux alvéoles pulmonaires</a:t>
            </a:r>
          </a:p>
          <a:p>
            <a:pPr>
              <a:buFont typeface="Arial" charset="0"/>
              <a:buChar char="•"/>
            </a:pPr>
            <a:r>
              <a:rPr lang="fr-FR" sz="8000" dirty="0" smtClean="0">
                <a:solidFill>
                  <a:srgbClr val="FF0000"/>
                </a:solidFill>
                <a:latin typeface="Arial" pitchFamily="34" charset="0"/>
                <a:cs typeface="Arial" pitchFamily="34" charset="0"/>
              </a:rPr>
              <a:t>Les poumons</a:t>
            </a:r>
            <a:r>
              <a:rPr lang="fr-FR" sz="8000" dirty="0" smtClean="0">
                <a:latin typeface="Arial" pitchFamily="34" charset="0"/>
                <a:cs typeface="Arial" pitchFamily="34" charset="0"/>
              </a:rPr>
              <a:t>: siège de l’hématose et lieu des échanges gazeux entre  le sang et l’air alvéolaire</a:t>
            </a:r>
          </a:p>
          <a:p>
            <a:pPr>
              <a:buFont typeface="Arial" charset="0"/>
              <a:buChar char="•"/>
            </a:pPr>
            <a:r>
              <a:rPr lang="fr-FR" sz="8000" dirty="0" smtClean="0">
                <a:solidFill>
                  <a:srgbClr val="FF0000"/>
                </a:solidFill>
                <a:latin typeface="Arial" pitchFamily="34" charset="0"/>
                <a:cs typeface="Arial" pitchFamily="34" charset="0"/>
              </a:rPr>
              <a:t>La cage thoracique , la plèvre et le médiastin</a:t>
            </a:r>
          </a:p>
          <a:p>
            <a:pPr>
              <a:buNone/>
            </a:pPr>
            <a:r>
              <a:rPr lang="fr-FR" sz="8000" dirty="0" smtClean="0">
                <a:latin typeface="Arial" pitchFamily="34" charset="0"/>
                <a:cs typeface="Arial" pitchFamily="34" charset="0"/>
              </a:rPr>
              <a:t>     Physiologiquement, l’appareil respiratoire assure 3 fonctions: </a:t>
            </a:r>
          </a:p>
          <a:p>
            <a:pPr>
              <a:buFontTx/>
              <a:buChar char="-"/>
            </a:pPr>
            <a:r>
              <a:rPr lang="fr-FR" sz="8000" dirty="0" smtClean="0">
                <a:latin typeface="Arial" pitchFamily="34" charset="0"/>
                <a:cs typeface="Arial" pitchFamily="34" charset="0"/>
              </a:rPr>
              <a:t>La respiration, au niveau des poumons</a:t>
            </a:r>
          </a:p>
          <a:p>
            <a:pPr>
              <a:buFontTx/>
              <a:buChar char="-"/>
            </a:pPr>
            <a:r>
              <a:rPr lang="fr-FR" sz="8000" dirty="0" smtClean="0">
                <a:latin typeface="Arial" pitchFamily="34" charset="0"/>
                <a:cs typeface="Arial" pitchFamily="34" charset="0"/>
              </a:rPr>
              <a:t>L’olfaction , au niveau du labyrinthe ethmoïdal</a:t>
            </a:r>
          </a:p>
          <a:p>
            <a:pPr>
              <a:buFontTx/>
              <a:buChar char="-"/>
            </a:pPr>
            <a:r>
              <a:rPr lang="fr-FR" sz="8000" dirty="0" smtClean="0">
                <a:latin typeface="Arial" pitchFamily="34" charset="0"/>
                <a:cs typeface="Arial" pitchFamily="34" charset="0"/>
              </a:rPr>
              <a:t>La phonation, au niveau du larynx </a:t>
            </a:r>
          </a:p>
          <a:p>
            <a:pPr>
              <a:buFont typeface="Arial" charset="0"/>
              <a:buChar char="•"/>
            </a:pPr>
            <a:endParaRPr lang="fr-FR" sz="8000" dirty="0" smtClean="0">
              <a:latin typeface="Arial" pitchFamily="34" charset="0"/>
              <a:cs typeface="Arial" pitchFamily="34" charset="0"/>
            </a:endParaRPr>
          </a:p>
          <a:p>
            <a:pPr>
              <a:buFont typeface="Arial" charset="0"/>
              <a:buChar char="•"/>
            </a:pPr>
            <a:endParaRPr lang="fr-FR" sz="8000" dirty="0" smtClean="0">
              <a:latin typeface="Arial" pitchFamily="34" charset="0"/>
              <a:cs typeface="Arial" pitchFamily="34" charset="0"/>
            </a:endParaRPr>
          </a:p>
          <a:p>
            <a:pPr>
              <a:buFont typeface="Arial" charset="0"/>
              <a:buChar char="•"/>
            </a:pPr>
            <a:endParaRPr lang="fr-FR" sz="8000" dirty="0" smtClean="0">
              <a:latin typeface="Arial" pitchFamily="34" charset="0"/>
              <a:cs typeface="Arial" pitchFamily="34" charset="0"/>
            </a:endParaRPr>
          </a:p>
          <a:p>
            <a:pPr>
              <a:buFont typeface="Arial" charset="0"/>
              <a:buChar char="•"/>
            </a:pPr>
            <a:endParaRPr lang="fr-FR" sz="8000" dirty="0" smtClean="0">
              <a:latin typeface="Arial" pitchFamily="34" charset="0"/>
              <a:cs typeface="Arial" pitchFamily="34" charset="0"/>
            </a:endParaRPr>
          </a:p>
          <a:p>
            <a:pPr>
              <a:buFont typeface="Arial" charset="0"/>
              <a:buChar char="•"/>
            </a:pPr>
            <a:endParaRPr lang="fr-FR" sz="8000" dirty="0" smtClean="0">
              <a:latin typeface="Arial" pitchFamily="34" charset="0"/>
              <a:cs typeface="Arial" pitchFamily="34" charset="0"/>
            </a:endParaRPr>
          </a:p>
          <a:p>
            <a:pPr>
              <a:buNone/>
            </a:pPr>
            <a:r>
              <a:rPr lang="fr-FR" sz="8000" dirty="0" smtClean="0">
                <a:latin typeface="Arial" pitchFamily="34" charset="0"/>
                <a:cs typeface="Arial" pitchFamily="34" charset="0"/>
              </a:rPr>
              <a:t>  </a:t>
            </a:r>
            <a:endParaRPr lang="fr-FR" sz="8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14356"/>
          </a:xfrm>
        </p:spPr>
        <p:txBody>
          <a:bodyPr>
            <a:normAutofit fontScale="90000"/>
          </a:bodyPr>
          <a:lstStyle/>
          <a:p>
            <a:r>
              <a:rPr lang="fr-FR" b="1" u="sng" dirty="0" smtClean="0"/>
              <a:t>Cavités nasales</a:t>
            </a:r>
            <a:endParaRPr lang="fr-FR" b="1" u="sng" dirty="0"/>
          </a:p>
        </p:txBody>
      </p:sp>
      <p:sp>
        <p:nvSpPr>
          <p:cNvPr id="3" name="Espace réservé du contenu 2"/>
          <p:cNvSpPr>
            <a:spLocks noGrp="1"/>
          </p:cNvSpPr>
          <p:nvPr>
            <p:ph idx="1"/>
          </p:nvPr>
        </p:nvSpPr>
        <p:spPr>
          <a:xfrm>
            <a:off x="285720" y="714356"/>
            <a:ext cx="8572560" cy="5857916"/>
          </a:xfrm>
        </p:spPr>
        <p:txBody>
          <a:bodyPr>
            <a:normAutofit fontScale="92500" lnSpcReduction="10000"/>
          </a:bodyPr>
          <a:lstStyle/>
          <a:p>
            <a:r>
              <a:rPr lang="fr-FR" dirty="0" smtClean="0"/>
              <a:t>Chacune s’étend jusqu’à l’ethmoïde et à la choane. Elle est séparée de la bouche par le palais osseux et de son homologue par le septum nasal.</a:t>
            </a:r>
          </a:p>
          <a:p>
            <a:r>
              <a:rPr lang="fr-FR" dirty="0" smtClean="0"/>
              <a:t>Conformation: elles présentent:</a:t>
            </a:r>
          </a:p>
          <a:p>
            <a:pPr>
              <a:buFontTx/>
              <a:buChar char="-"/>
            </a:pPr>
            <a:r>
              <a:rPr lang="fr-FR" dirty="0" smtClean="0"/>
              <a:t>Une paroi médiale: formée par </a:t>
            </a:r>
            <a:r>
              <a:rPr lang="fr-FR" dirty="0" smtClean="0">
                <a:solidFill>
                  <a:srgbClr val="FF0000"/>
                </a:solidFill>
              </a:rPr>
              <a:t>le septum nasal</a:t>
            </a:r>
          </a:p>
          <a:p>
            <a:pPr>
              <a:buFontTx/>
              <a:buChar char="-"/>
            </a:pPr>
            <a:r>
              <a:rPr lang="fr-FR" dirty="0" smtClean="0"/>
              <a:t>Une paroi latérale: montre </a:t>
            </a:r>
            <a:r>
              <a:rPr lang="fr-FR" dirty="0" smtClean="0">
                <a:solidFill>
                  <a:srgbClr val="FF0000"/>
                </a:solidFill>
              </a:rPr>
              <a:t>des cornets </a:t>
            </a:r>
            <a:r>
              <a:rPr lang="fr-FR" dirty="0" smtClean="0"/>
              <a:t>qui limitent </a:t>
            </a:r>
            <a:r>
              <a:rPr lang="fr-FR" dirty="0" smtClean="0">
                <a:solidFill>
                  <a:srgbClr val="FF0000"/>
                </a:solidFill>
              </a:rPr>
              <a:t>les méats. </a:t>
            </a:r>
            <a:r>
              <a:rPr lang="fr-FR" dirty="0" smtClean="0"/>
              <a:t>Les cornets sont:</a:t>
            </a:r>
            <a:r>
              <a:rPr lang="fr-FR" dirty="0" smtClean="0">
                <a:solidFill>
                  <a:srgbClr val="FF0000"/>
                </a:solidFill>
              </a:rPr>
              <a:t> </a:t>
            </a:r>
            <a:r>
              <a:rPr lang="fr-FR" dirty="0" smtClean="0">
                <a:solidFill>
                  <a:srgbClr val="0070C0"/>
                </a:solidFill>
              </a:rPr>
              <a:t>cornets ethmoïdaux, cornets nasaux (nasal </a:t>
            </a:r>
            <a:r>
              <a:rPr lang="fr-FR" dirty="0" err="1" smtClean="0">
                <a:solidFill>
                  <a:srgbClr val="0070C0"/>
                </a:solidFill>
              </a:rPr>
              <a:t>dorsal,nasal</a:t>
            </a:r>
            <a:r>
              <a:rPr lang="fr-FR" dirty="0" smtClean="0">
                <a:solidFill>
                  <a:srgbClr val="0070C0"/>
                </a:solidFill>
              </a:rPr>
              <a:t> moyen </a:t>
            </a:r>
            <a:r>
              <a:rPr lang="fr-FR" dirty="0" smtClean="0"/>
              <a:t>et</a:t>
            </a:r>
            <a:r>
              <a:rPr lang="fr-FR" dirty="0" smtClean="0">
                <a:solidFill>
                  <a:srgbClr val="0070C0"/>
                </a:solidFill>
              </a:rPr>
              <a:t> nasal ventral)  </a:t>
            </a:r>
            <a:r>
              <a:rPr lang="fr-FR" dirty="0" smtClean="0"/>
              <a:t>et les méats sont: </a:t>
            </a:r>
            <a:r>
              <a:rPr lang="fr-FR" dirty="0" smtClean="0">
                <a:solidFill>
                  <a:srgbClr val="0070C0"/>
                </a:solidFill>
              </a:rPr>
              <a:t>dorsal , moyen </a:t>
            </a:r>
            <a:r>
              <a:rPr lang="fr-FR" dirty="0" smtClean="0"/>
              <a:t>et</a:t>
            </a:r>
            <a:r>
              <a:rPr lang="fr-FR" dirty="0" smtClean="0">
                <a:solidFill>
                  <a:srgbClr val="0070C0"/>
                </a:solidFill>
              </a:rPr>
              <a:t> ventral</a:t>
            </a:r>
          </a:p>
          <a:p>
            <a:pPr>
              <a:buFontTx/>
              <a:buChar char="-"/>
            </a:pPr>
            <a:r>
              <a:rPr lang="fr-FR" dirty="0" smtClean="0"/>
              <a:t>Un plafond</a:t>
            </a:r>
          </a:p>
          <a:p>
            <a:pPr>
              <a:buFontTx/>
              <a:buChar char="-"/>
            </a:pPr>
            <a:r>
              <a:rPr lang="fr-FR" dirty="0" smtClean="0"/>
              <a:t>Un plancher: porté par le palais dur et le palais mou</a:t>
            </a:r>
          </a:p>
          <a:p>
            <a:pPr>
              <a:buFontTx/>
              <a:buChar char="-"/>
            </a:pPr>
            <a:r>
              <a:rPr lang="fr-FR" dirty="0" smtClean="0"/>
              <a:t>2 extrémités: rostrale et caudale</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Desktop\Cours A2\P3090082.JPG"/>
          <p:cNvPicPr>
            <a:picLocks noChangeAspect="1" noChangeArrowheads="1"/>
          </p:cNvPicPr>
          <p:nvPr/>
        </p:nvPicPr>
        <p:blipFill>
          <a:blip r:embed="rId2" cstate="print"/>
          <a:srcRect/>
          <a:stretch>
            <a:fillRect/>
          </a:stretch>
        </p:blipFill>
        <p:spPr bwMode="auto">
          <a:xfrm>
            <a:off x="5500694" y="571480"/>
            <a:ext cx="3429024" cy="3000396"/>
          </a:xfrm>
          <a:prstGeom prst="rect">
            <a:avLst/>
          </a:prstGeom>
          <a:noFill/>
        </p:spPr>
      </p:pic>
      <p:sp>
        <p:nvSpPr>
          <p:cNvPr id="3" name="Titre 2"/>
          <p:cNvSpPr>
            <a:spLocks noGrp="1"/>
          </p:cNvSpPr>
          <p:nvPr>
            <p:ph type="title"/>
          </p:nvPr>
        </p:nvSpPr>
        <p:spPr>
          <a:xfrm>
            <a:off x="457200" y="0"/>
            <a:ext cx="8229600" cy="642918"/>
          </a:xfrm>
        </p:spPr>
        <p:txBody>
          <a:bodyPr>
            <a:normAutofit/>
          </a:bodyPr>
          <a:lstStyle/>
          <a:p>
            <a:r>
              <a:rPr lang="fr-FR" sz="3600" b="1" u="sng" dirty="0" smtClean="0"/>
              <a:t>CAVITES  NASALES</a:t>
            </a:r>
            <a:endParaRPr lang="fr-FR" sz="3600" b="1" u="sng" dirty="0"/>
          </a:p>
        </p:txBody>
      </p:sp>
      <p:sp>
        <p:nvSpPr>
          <p:cNvPr id="4" name="Espace réservé du contenu 3"/>
          <p:cNvSpPr>
            <a:spLocks noGrp="1"/>
          </p:cNvSpPr>
          <p:nvPr>
            <p:ph sz="half" idx="1"/>
          </p:nvPr>
        </p:nvSpPr>
        <p:spPr>
          <a:xfrm>
            <a:off x="214282" y="642918"/>
            <a:ext cx="5143536" cy="5929354"/>
          </a:xfrm>
        </p:spPr>
        <p:txBody>
          <a:bodyPr>
            <a:noAutofit/>
          </a:bodyPr>
          <a:lstStyle/>
          <a:p>
            <a:pPr>
              <a:buNone/>
            </a:pPr>
            <a:r>
              <a:rPr lang="fr-FR" b="1" dirty="0" smtClean="0"/>
              <a:t>Au nombre de </a:t>
            </a:r>
            <a:r>
              <a:rPr lang="fr-FR" b="1" dirty="0" smtClean="0">
                <a:solidFill>
                  <a:srgbClr val="FF0000"/>
                </a:solidFill>
              </a:rPr>
              <a:t>2</a:t>
            </a:r>
            <a:r>
              <a:rPr lang="fr-FR" b="1" dirty="0" smtClean="0"/>
              <a:t>, droite </a:t>
            </a:r>
          </a:p>
          <a:p>
            <a:pPr>
              <a:buNone/>
            </a:pPr>
            <a:r>
              <a:rPr lang="fr-FR" b="1" dirty="0" smtClean="0"/>
              <a:t>et gauche, elles communiquent </a:t>
            </a:r>
          </a:p>
          <a:p>
            <a:pPr>
              <a:buNone/>
            </a:pPr>
            <a:r>
              <a:rPr lang="fr-FR" b="1" dirty="0" smtClean="0"/>
              <a:t>avec l’extérieur par les narines </a:t>
            </a:r>
          </a:p>
          <a:p>
            <a:pPr>
              <a:buNone/>
            </a:pPr>
            <a:r>
              <a:rPr lang="fr-FR" b="1" dirty="0" smtClean="0"/>
              <a:t>qui forment avec la lèvre </a:t>
            </a:r>
          </a:p>
          <a:p>
            <a:pPr>
              <a:buNone/>
            </a:pPr>
            <a:r>
              <a:rPr lang="fr-FR" b="1" dirty="0" smtClean="0"/>
              <a:t>supérieure : </a:t>
            </a:r>
            <a:r>
              <a:rPr lang="fr-FR" b="1" dirty="0" smtClean="0">
                <a:solidFill>
                  <a:srgbClr val="FF0000"/>
                </a:solidFill>
              </a:rPr>
              <a:t>le </a:t>
            </a:r>
            <a:r>
              <a:rPr lang="fr-FR" b="1" dirty="0" err="1" smtClean="0">
                <a:solidFill>
                  <a:srgbClr val="FF0000"/>
                </a:solidFill>
              </a:rPr>
              <a:t>rostrum</a:t>
            </a:r>
            <a:r>
              <a:rPr lang="fr-FR" b="1" dirty="0" smtClean="0">
                <a:solidFill>
                  <a:srgbClr val="FF0000"/>
                </a:solidFill>
              </a:rPr>
              <a:t> </a:t>
            </a:r>
            <a:r>
              <a:rPr lang="fr-FR" b="1" dirty="0" smtClean="0"/>
              <a:t>.</a:t>
            </a:r>
          </a:p>
          <a:p>
            <a:pPr>
              <a:buNone/>
            </a:pPr>
            <a:r>
              <a:rPr lang="fr-FR" b="1" dirty="0" smtClean="0"/>
              <a:t>Elles sont séparées par une cloison verticale: </a:t>
            </a:r>
            <a:r>
              <a:rPr lang="fr-FR" b="1" dirty="0" smtClean="0">
                <a:solidFill>
                  <a:srgbClr val="FF0000"/>
                </a:solidFill>
              </a:rPr>
              <a:t>le septum nasal</a:t>
            </a:r>
          </a:p>
          <a:p>
            <a:pPr>
              <a:buNone/>
            </a:pPr>
            <a:r>
              <a:rPr lang="fr-FR" b="1" dirty="0" smtClean="0"/>
              <a:t>Elles communiquent  avec le </a:t>
            </a:r>
          </a:p>
          <a:p>
            <a:pPr>
              <a:buNone/>
            </a:pPr>
            <a:r>
              <a:rPr lang="fr-FR" b="1" dirty="0" err="1" smtClean="0"/>
              <a:t>nasopharynx</a:t>
            </a:r>
            <a:r>
              <a:rPr lang="fr-FR" b="1" dirty="0" smtClean="0"/>
              <a:t> par </a:t>
            </a:r>
            <a:r>
              <a:rPr lang="fr-FR" b="1" dirty="0" smtClean="0">
                <a:solidFill>
                  <a:srgbClr val="FF0000"/>
                </a:solidFill>
              </a:rPr>
              <a:t>les choanes </a:t>
            </a:r>
          </a:p>
          <a:p>
            <a:pPr>
              <a:buNone/>
            </a:pPr>
            <a:r>
              <a:rPr lang="fr-FR" b="1" dirty="0" smtClean="0"/>
              <a:t>qui sont des ouvertures de la </a:t>
            </a:r>
          </a:p>
          <a:p>
            <a:pPr>
              <a:buNone/>
            </a:pPr>
            <a:r>
              <a:rPr lang="fr-FR" b="1" dirty="0" smtClean="0"/>
              <a:t>bouche avec le nez</a:t>
            </a:r>
            <a:r>
              <a:rPr lang="fr-FR" dirty="0" smtClean="0"/>
              <a:t>. </a:t>
            </a:r>
            <a:endParaRPr lang="fr-FR" b="1" dirty="0"/>
          </a:p>
        </p:txBody>
      </p:sp>
      <p:sp>
        <p:nvSpPr>
          <p:cNvPr id="5" name="Espace réservé du contenu 4"/>
          <p:cNvSpPr>
            <a:spLocks noGrp="1"/>
          </p:cNvSpPr>
          <p:nvPr>
            <p:ph sz="half" idx="2"/>
          </p:nvPr>
        </p:nvSpPr>
        <p:spPr>
          <a:xfrm flipV="1">
            <a:off x="4929190" y="4071942"/>
            <a:ext cx="3143272" cy="45719"/>
          </a:xfrm>
        </p:spPr>
        <p:txBody>
          <a:bodyPr>
            <a:normAutofit fontScale="25000" lnSpcReduction="20000"/>
          </a:bodyPr>
          <a:lstStyle/>
          <a:p>
            <a:endParaRPr lang="fr-FR" dirty="0"/>
          </a:p>
        </p:txBody>
      </p:sp>
      <p:pic>
        <p:nvPicPr>
          <p:cNvPr id="6" name="Picture 2" descr="C:\Users\HP\Desktop\Splanchno\P3090091.JPG"/>
          <p:cNvPicPr>
            <a:picLocks noChangeAspect="1" noChangeArrowheads="1"/>
          </p:cNvPicPr>
          <p:nvPr/>
        </p:nvPicPr>
        <p:blipFill>
          <a:blip r:embed="rId3" cstate="print"/>
          <a:stretch>
            <a:fillRect/>
          </a:stretch>
        </p:blipFill>
        <p:spPr bwMode="auto">
          <a:xfrm>
            <a:off x="5500694" y="3857628"/>
            <a:ext cx="3429024" cy="276062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0"/>
            <a:ext cx="8229600" cy="714356"/>
          </a:xfrm>
        </p:spPr>
        <p:txBody>
          <a:bodyPr>
            <a:normAutofit fontScale="90000"/>
          </a:bodyPr>
          <a:lstStyle/>
          <a:p>
            <a:r>
              <a:rPr lang="fr-FR" b="1" u="sng" dirty="0" smtClean="0"/>
              <a:t>Structure</a:t>
            </a:r>
            <a:endParaRPr lang="fr-FR" b="1" u="sng" dirty="0"/>
          </a:p>
        </p:txBody>
      </p:sp>
      <p:sp>
        <p:nvSpPr>
          <p:cNvPr id="6" name="Espace réservé du contenu 5"/>
          <p:cNvSpPr>
            <a:spLocks noGrp="1"/>
          </p:cNvSpPr>
          <p:nvPr>
            <p:ph idx="1"/>
          </p:nvPr>
        </p:nvSpPr>
        <p:spPr>
          <a:xfrm>
            <a:off x="214282" y="714356"/>
            <a:ext cx="8715436" cy="5929354"/>
          </a:xfrm>
        </p:spPr>
        <p:txBody>
          <a:bodyPr>
            <a:normAutofit/>
          </a:bodyPr>
          <a:lstStyle/>
          <a:p>
            <a:pPr>
              <a:buNone/>
            </a:pPr>
            <a:r>
              <a:rPr lang="fr-FR" sz="2800" dirty="0" smtClean="0"/>
              <a:t>    Elles sont formées de:</a:t>
            </a:r>
          </a:p>
          <a:p>
            <a:pPr>
              <a:buFontTx/>
              <a:buChar char="-"/>
            </a:pPr>
            <a:r>
              <a:rPr lang="fr-FR" sz="2800" dirty="0" smtClean="0">
                <a:solidFill>
                  <a:srgbClr val="FF0000"/>
                </a:solidFill>
              </a:rPr>
              <a:t>Une charpente </a:t>
            </a:r>
            <a:r>
              <a:rPr lang="fr-FR" sz="2800" dirty="0" err="1" smtClean="0"/>
              <a:t>ostéo</a:t>
            </a:r>
            <a:r>
              <a:rPr lang="fr-FR" sz="2800" dirty="0" smtClean="0"/>
              <a:t>-cartilagineuse</a:t>
            </a:r>
          </a:p>
          <a:p>
            <a:pPr>
              <a:buFontTx/>
              <a:buChar char="-"/>
            </a:pPr>
            <a:r>
              <a:rPr lang="fr-FR" sz="2800" dirty="0" smtClean="0">
                <a:solidFill>
                  <a:srgbClr val="FF0000"/>
                </a:solidFill>
              </a:rPr>
              <a:t>Une muqueuse nasale:</a:t>
            </a:r>
            <a:r>
              <a:rPr lang="fr-FR" sz="2800" dirty="0" smtClean="0"/>
              <a:t> formée de 2 parties: </a:t>
            </a:r>
            <a:r>
              <a:rPr lang="fr-FR" sz="2800" dirty="0" smtClean="0">
                <a:solidFill>
                  <a:srgbClr val="0070C0"/>
                </a:solidFill>
              </a:rPr>
              <a:t>une région respiratoire</a:t>
            </a:r>
            <a:r>
              <a:rPr lang="fr-FR" sz="2800" dirty="0" smtClean="0"/>
              <a:t> avec des glandes nasales et </a:t>
            </a:r>
            <a:r>
              <a:rPr lang="fr-FR" sz="2800" dirty="0" smtClean="0">
                <a:solidFill>
                  <a:srgbClr val="0070C0"/>
                </a:solidFill>
              </a:rPr>
              <a:t>une région olfactive</a:t>
            </a:r>
            <a:r>
              <a:rPr lang="fr-FR" sz="2800" dirty="0" smtClean="0"/>
              <a:t> avec des glandes olfactives</a:t>
            </a:r>
          </a:p>
          <a:p>
            <a:pPr>
              <a:buFontTx/>
              <a:buChar char="-"/>
            </a:pPr>
            <a:r>
              <a:rPr lang="fr-FR" sz="2800" dirty="0" smtClean="0">
                <a:solidFill>
                  <a:srgbClr val="FF0000"/>
                </a:solidFill>
              </a:rPr>
              <a:t>Un organe </a:t>
            </a:r>
            <a:r>
              <a:rPr lang="fr-FR" sz="2800" dirty="0" err="1" smtClean="0">
                <a:solidFill>
                  <a:srgbClr val="FF0000"/>
                </a:solidFill>
              </a:rPr>
              <a:t>voméro</a:t>
            </a:r>
            <a:r>
              <a:rPr lang="fr-FR" sz="2800" dirty="0" smtClean="0">
                <a:solidFill>
                  <a:srgbClr val="FF0000"/>
                </a:solidFill>
              </a:rPr>
              <a:t>-nasal:</a:t>
            </a:r>
            <a:r>
              <a:rPr lang="fr-FR" sz="2800" dirty="0" smtClean="0"/>
              <a:t> pair et asymétrique ,situé dans le plancher nasal, faible chez les M.D dont le rôle n’est pas connu.</a:t>
            </a:r>
          </a:p>
          <a:p>
            <a:pPr>
              <a:buFontTx/>
              <a:buChar char="-"/>
            </a:pPr>
            <a:r>
              <a:rPr lang="fr-FR" sz="2800" dirty="0" smtClean="0">
                <a:solidFill>
                  <a:srgbClr val="FF0000"/>
                </a:solidFill>
              </a:rPr>
              <a:t>Une glande nasale latérale: </a:t>
            </a:r>
            <a:r>
              <a:rPr lang="fr-FR" sz="2800" dirty="0" smtClean="0"/>
              <a:t>absente chez les Bœuf ,elle participe à l’humidification de la truffe chez le Chien</a:t>
            </a:r>
          </a:p>
          <a:p>
            <a:pPr>
              <a:buFontTx/>
              <a:buChar char="-"/>
            </a:pPr>
            <a:r>
              <a:rPr lang="fr-FR" sz="2800" dirty="0" smtClean="0">
                <a:solidFill>
                  <a:srgbClr val="FF0000"/>
                </a:solidFill>
              </a:rPr>
              <a:t>Des vaisseaux et des nerfs</a:t>
            </a:r>
          </a:p>
          <a:p>
            <a:pPr>
              <a:buNone/>
            </a:pPr>
            <a:endParaRPr lang="fr-FR" sz="2800" dirty="0" smtClean="0"/>
          </a:p>
          <a:p>
            <a:pPr>
              <a:buFontTx/>
              <a:buChar char="-"/>
            </a:pPr>
            <a:endParaRPr lang="fr-FR" sz="2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14356"/>
          </a:xfrm>
        </p:spPr>
        <p:txBody>
          <a:bodyPr>
            <a:normAutofit fontScale="90000"/>
          </a:bodyPr>
          <a:lstStyle/>
          <a:p>
            <a:r>
              <a:rPr lang="fr-FR" b="1" u="sng" dirty="0" smtClean="0"/>
              <a:t>Sinus </a:t>
            </a:r>
            <a:r>
              <a:rPr lang="fr-FR" b="1" u="sng" dirty="0" err="1" smtClean="0"/>
              <a:t>paranasaux</a:t>
            </a:r>
            <a:r>
              <a:rPr lang="fr-FR" b="1" u="sng" dirty="0" smtClean="0"/>
              <a:t> </a:t>
            </a:r>
            <a:endParaRPr lang="fr-FR" dirty="0"/>
          </a:p>
        </p:txBody>
      </p:sp>
      <p:sp>
        <p:nvSpPr>
          <p:cNvPr id="3" name="Espace réservé du contenu 2"/>
          <p:cNvSpPr>
            <a:spLocks noGrp="1"/>
          </p:cNvSpPr>
          <p:nvPr>
            <p:ph idx="1"/>
          </p:nvPr>
        </p:nvSpPr>
        <p:spPr>
          <a:xfrm>
            <a:off x="214282" y="714356"/>
            <a:ext cx="8715436" cy="5929354"/>
          </a:xfrm>
        </p:spPr>
        <p:txBody>
          <a:bodyPr>
            <a:normAutofit fontScale="85000" lnSpcReduction="20000"/>
          </a:bodyPr>
          <a:lstStyle/>
          <a:p>
            <a:pPr>
              <a:buNone/>
            </a:pPr>
            <a:r>
              <a:rPr lang="fr-FR" dirty="0" smtClean="0"/>
              <a:t>  Ce sont des annexes des cavités nasales avec lesquelles ils communiquent; Ils sont creusés à la limite du crâne et de la face et disposés de façon symétrique par rapport au plan médian.</a:t>
            </a:r>
          </a:p>
          <a:p>
            <a:pPr>
              <a:buNone/>
            </a:pPr>
            <a:r>
              <a:rPr lang="fr-FR" dirty="0" smtClean="0"/>
              <a:t>   </a:t>
            </a:r>
            <a:r>
              <a:rPr lang="fr-FR" u="sng" dirty="0" smtClean="0">
                <a:solidFill>
                  <a:srgbClr val="FF0000"/>
                </a:solidFill>
              </a:rPr>
              <a:t>Disposition générale</a:t>
            </a:r>
            <a:r>
              <a:rPr lang="fr-FR" dirty="0" smtClean="0">
                <a:solidFill>
                  <a:srgbClr val="FF0000"/>
                </a:solidFill>
              </a:rPr>
              <a:t>: </a:t>
            </a:r>
            <a:r>
              <a:rPr lang="fr-FR" dirty="0" smtClean="0"/>
              <a:t>Il existe </a:t>
            </a:r>
            <a:r>
              <a:rPr lang="fr-FR" dirty="0" smtClean="0">
                <a:solidFill>
                  <a:srgbClr val="0070C0"/>
                </a:solidFill>
              </a:rPr>
              <a:t>4 groupes</a:t>
            </a:r>
            <a:r>
              <a:rPr lang="fr-FR" dirty="0" smtClean="0"/>
              <a:t> fondamentaux de sinus: </a:t>
            </a:r>
            <a:r>
              <a:rPr lang="fr-FR" dirty="0" err="1" smtClean="0">
                <a:solidFill>
                  <a:srgbClr val="0070C0"/>
                </a:solidFill>
              </a:rPr>
              <a:t>conchal</a:t>
            </a:r>
            <a:r>
              <a:rPr lang="fr-FR" dirty="0" smtClean="0">
                <a:solidFill>
                  <a:srgbClr val="0070C0"/>
                </a:solidFill>
              </a:rPr>
              <a:t>, frontal, maxillaire </a:t>
            </a:r>
            <a:r>
              <a:rPr lang="fr-FR" dirty="0" smtClean="0"/>
              <a:t>et</a:t>
            </a:r>
            <a:r>
              <a:rPr lang="fr-FR" dirty="0" smtClean="0">
                <a:solidFill>
                  <a:srgbClr val="0070C0"/>
                </a:solidFill>
              </a:rPr>
              <a:t> </a:t>
            </a:r>
            <a:r>
              <a:rPr lang="fr-FR" dirty="0" err="1" smtClean="0">
                <a:solidFill>
                  <a:srgbClr val="0070C0"/>
                </a:solidFill>
              </a:rPr>
              <a:t>sphénoidal</a:t>
            </a:r>
            <a:endParaRPr lang="fr-FR" dirty="0" smtClean="0">
              <a:solidFill>
                <a:srgbClr val="0070C0"/>
              </a:solidFill>
            </a:endParaRPr>
          </a:p>
          <a:p>
            <a:pPr>
              <a:buFontTx/>
              <a:buChar char="-"/>
            </a:pPr>
            <a:r>
              <a:rPr lang="fr-FR" dirty="0" smtClean="0"/>
              <a:t>Le groupe </a:t>
            </a:r>
            <a:r>
              <a:rPr lang="fr-FR" dirty="0" err="1" smtClean="0"/>
              <a:t>conchal</a:t>
            </a:r>
            <a:r>
              <a:rPr lang="fr-FR" dirty="0" smtClean="0"/>
              <a:t> : est formé des cavités délimitées par les cornets (sinus </a:t>
            </a:r>
            <a:r>
              <a:rPr lang="fr-FR" dirty="0" err="1" smtClean="0"/>
              <a:t>conchaux</a:t>
            </a:r>
            <a:r>
              <a:rPr lang="fr-FR" dirty="0" smtClean="0"/>
              <a:t> dorsal, moyen et ventral) et les volutes de l’ethmoïde. Il est divisé en compartiments indépendants.</a:t>
            </a:r>
          </a:p>
          <a:p>
            <a:pPr>
              <a:buFontTx/>
              <a:buChar char="-"/>
            </a:pPr>
            <a:r>
              <a:rPr lang="fr-FR" dirty="0" smtClean="0"/>
              <a:t>Le groupe frontal: est principalement creusé  dans l’os frontal et situé du côté médial de l’orbite.</a:t>
            </a:r>
          </a:p>
          <a:p>
            <a:pPr>
              <a:buFontTx/>
              <a:buChar char="-"/>
            </a:pPr>
            <a:r>
              <a:rPr lang="fr-FR" dirty="0" smtClean="0"/>
              <a:t>Le groupe maxillaire: est creusé dans l’os maxillaire et peut s’étendre à d’autres os.</a:t>
            </a:r>
          </a:p>
          <a:p>
            <a:pPr>
              <a:buFontTx/>
              <a:buChar char="-"/>
            </a:pPr>
            <a:r>
              <a:rPr lang="fr-FR" dirty="0" smtClean="0"/>
              <a:t>Le sinus sphénoïdal est creusé dans le corps du </a:t>
            </a:r>
            <a:r>
              <a:rPr lang="fr-FR" dirty="0" err="1" smtClean="0"/>
              <a:t>présphénoïde</a:t>
            </a:r>
            <a:r>
              <a:rPr lang="fr-FR" dirty="0" smtClean="0"/>
              <a:t>, il est peu important. Il est vaste chez le Chat</a:t>
            </a: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96842"/>
          </a:xfrm>
        </p:spPr>
        <p:txBody>
          <a:bodyPr>
            <a:normAutofit fontScale="90000"/>
          </a:bodyPr>
          <a:lstStyle/>
          <a:p>
            <a:endParaRPr lang="fr-FR" dirty="0"/>
          </a:p>
        </p:txBody>
      </p:sp>
      <p:sp>
        <p:nvSpPr>
          <p:cNvPr id="3" name="Espace réservé du contenu 2"/>
          <p:cNvSpPr>
            <a:spLocks noGrp="1"/>
          </p:cNvSpPr>
          <p:nvPr>
            <p:ph idx="1"/>
          </p:nvPr>
        </p:nvSpPr>
        <p:spPr>
          <a:xfrm>
            <a:off x="457200" y="714356"/>
            <a:ext cx="8229600" cy="5929354"/>
          </a:xfrm>
        </p:spPr>
        <p:txBody>
          <a:bodyPr>
            <a:normAutofit fontScale="92500" lnSpcReduction="20000"/>
          </a:bodyPr>
          <a:lstStyle/>
          <a:p>
            <a:pPr>
              <a:buNone/>
            </a:pPr>
            <a:r>
              <a:rPr lang="fr-FR" dirty="0" smtClean="0"/>
              <a:t>  </a:t>
            </a:r>
            <a:r>
              <a:rPr lang="fr-FR" sz="2800" u="sng" dirty="0" smtClean="0">
                <a:solidFill>
                  <a:srgbClr val="FF0000"/>
                </a:solidFill>
              </a:rPr>
              <a:t>Particularités spécifiques</a:t>
            </a:r>
            <a:r>
              <a:rPr lang="fr-FR" sz="2800" dirty="0" smtClean="0">
                <a:solidFill>
                  <a:srgbClr val="FF0000"/>
                </a:solidFill>
              </a:rPr>
              <a:t>:</a:t>
            </a:r>
          </a:p>
          <a:p>
            <a:pPr>
              <a:buFontTx/>
              <a:buChar char="-"/>
            </a:pPr>
            <a:r>
              <a:rPr lang="fr-FR" sz="2800" dirty="0" smtClean="0">
                <a:solidFill>
                  <a:srgbClr val="0070C0"/>
                </a:solidFill>
              </a:rPr>
              <a:t>Cheval</a:t>
            </a:r>
            <a:r>
              <a:rPr lang="fr-FR" sz="2800" dirty="0" smtClean="0"/>
              <a:t>: Le sinus maxillaire est divisé en 2 sinus (rostral et caudal). Les sinus frontal, sphénoïdal et ethmoïdal s’ouvrent dans le sinus maxillaire. Le sinus maxillaire rostral est indépendant</a:t>
            </a:r>
          </a:p>
          <a:p>
            <a:pPr>
              <a:buFontTx/>
              <a:buChar char="-"/>
            </a:pPr>
            <a:r>
              <a:rPr lang="fr-FR" sz="2800" dirty="0" smtClean="0">
                <a:solidFill>
                  <a:srgbClr val="0070C0"/>
                </a:solidFill>
              </a:rPr>
              <a:t>Bœuf</a:t>
            </a:r>
            <a:r>
              <a:rPr lang="fr-FR" sz="2800" dirty="0" smtClean="0"/>
              <a:t>: On distingue un sinus frontal caudal et 3 rostraux; Le sinus maxillaire donne un petit sinus: le sinus lacrymal</a:t>
            </a:r>
          </a:p>
          <a:p>
            <a:pPr>
              <a:buFontTx/>
              <a:buChar char="-"/>
            </a:pPr>
            <a:r>
              <a:rPr lang="fr-FR" sz="2800" dirty="0" smtClean="0">
                <a:solidFill>
                  <a:srgbClr val="0070C0"/>
                </a:solidFill>
              </a:rPr>
              <a:t>Chien</a:t>
            </a:r>
            <a:r>
              <a:rPr lang="fr-FR" sz="2800" dirty="0" smtClean="0"/>
              <a:t>: Le sinus frontal possède 3 compartiments: frontal médial, frontal latéral et </a:t>
            </a:r>
            <a:r>
              <a:rPr lang="fr-FR" sz="2800" dirty="0" err="1" smtClean="0"/>
              <a:t>fronto</a:t>
            </a:r>
            <a:r>
              <a:rPr lang="fr-FR" sz="2800" dirty="0" smtClean="0"/>
              <a:t>-rostral. Le sinus maxillaire n’est pas bien creusé dans l’os maxillaire, il est situé au dessus de la dent carnassière</a:t>
            </a:r>
          </a:p>
          <a:p>
            <a:pPr>
              <a:buFontTx/>
              <a:buChar char="-"/>
            </a:pPr>
            <a:r>
              <a:rPr lang="fr-FR" sz="2800" dirty="0" smtClean="0">
                <a:solidFill>
                  <a:srgbClr val="0070C0"/>
                </a:solidFill>
              </a:rPr>
              <a:t>Lapin</a:t>
            </a:r>
            <a:r>
              <a:rPr lang="fr-FR" sz="2800" dirty="0" smtClean="0"/>
              <a:t>: Le sinus frontal est absent  et le sinus sphénoïdal très réduit; Seuls sont développés les sinus </a:t>
            </a:r>
            <a:r>
              <a:rPr lang="fr-FR" sz="2800" dirty="0" err="1" smtClean="0"/>
              <a:t>conchaux</a:t>
            </a:r>
            <a:r>
              <a:rPr lang="fr-FR" sz="2800" dirty="0" smtClean="0"/>
              <a:t> </a:t>
            </a:r>
          </a:p>
          <a:p>
            <a:pPr>
              <a:buFontTx/>
              <a:buChar char="-"/>
            </a:pPr>
            <a:r>
              <a:rPr lang="fr-FR" sz="2800" dirty="0" smtClean="0">
                <a:solidFill>
                  <a:srgbClr val="0070C0"/>
                </a:solidFill>
              </a:rPr>
              <a:t>Homme</a:t>
            </a:r>
            <a:r>
              <a:rPr lang="fr-FR" sz="2800" dirty="0" smtClean="0"/>
              <a:t>: Les sinus des cornets sont réduits, le sinus maxillaire est étendu et le sinus sphénoïdal  bien développé </a:t>
            </a:r>
            <a:endParaRPr lang="fr-FR"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71480"/>
          </a:xfrm>
        </p:spPr>
        <p:txBody>
          <a:bodyPr>
            <a:normAutofit fontScale="90000"/>
          </a:bodyPr>
          <a:lstStyle/>
          <a:p>
            <a:r>
              <a:rPr lang="fr-FR" b="1" u="sng" dirty="0" smtClean="0"/>
              <a:t>Sinus </a:t>
            </a:r>
            <a:r>
              <a:rPr lang="fr-FR" b="1" u="sng" dirty="0" err="1" smtClean="0"/>
              <a:t>paranasaux</a:t>
            </a:r>
            <a:r>
              <a:rPr lang="fr-FR" b="1" u="sng" dirty="0" smtClean="0"/>
              <a:t> </a:t>
            </a:r>
            <a:endParaRPr lang="fr-FR" b="1" u="sng" dirty="0"/>
          </a:p>
        </p:txBody>
      </p:sp>
      <p:pic>
        <p:nvPicPr>
          <p:cNvPr id="5" name="Picture 2" descr="C:\Users\HP\Desktop\Splanchno\P3090091.JPG"/>
          <p:cNvPicPr>
            <a:picLocks noGrp="1" noChangeAspect="1" noChangeArrowheads="1"/>
          </p:cNvPicPr>
          <p:nvPr>
            <p:ph sz="half" idx="2"/>
          </p:nvPr>
        </p:nvPicPr>
        <p:blipFill>
          <a:blip r:embed="rId2" cstate="print"/>
          <a:stretch>
            <a:fillRect/>
          </a:stretch>
        </p:blipFill>
        <p:spPr bwMode="auto">
          <a:xfrm>
            <a:off x="4648200" y="1643050"/>
            <a:ext cx="4281518" cy="3689314"/>
          </a:xfrm>
          <a:prstGeom prst="rect">
            <a:avLst/>
          </a:prstGeom>
          <a:noFill/>
        </p:spPr>
      </p:pic>
      <p:sp>
        <p:nvSpPr>
          <p:cNvPr id="6" name="Espace réservé du contenu 5"/>
          <p:cNvSpPr>
            <a:spLocks noGrp="1"/>
          </p:cNvSpPr>
          <p:nvPr>
            <p:ph sz="half" idx="1"/>
          </p:nvPr>
        </p:nvSpPr>
        <p:spPr>
          <a:xfrm>
            <a:off x="214282" y="1000108"/>
            <a:ext cx="4281518" cy="5643602"/>
          </a:xfrm>
        </p:spPr>
        <p:txBody>
          <a:bodyPr>
            <a:noAutofit/>
          </a:bodyPr>
          <a:lstStyle/>
          <a:p>
            <a:pPr>
              <a:buNone/>
            </a:pPr>
            <a:r>
              <a:rPr lang="fr-FR" sz="2200" b="1" u="sng" dirty="0" smtClean="0">
                <a:solidFill>
                  <a:srgbClr val="FF0000"/>
                </a:solidFill>
              </a:rPr>
              <a:t>Sinus </a:t>
            </a:r>
            <a:r>
              <a:rPr lang="fr-FR" sz="2200" b="1" u="sng" dirty="0" err="1" smtClean="0">
                <a:solidFill>
                  <a:srgbClr val="FF0000"/>
                </a:solidFill>
              </a:rPr>
              <a:t>paranasaux</a:t>
            </a:r>
            <a:r>
              <a:rPr lang="fr-FR" sz="2200" b="1" dirty="0" smtClean="0"/>
              <a:t>: cavités </a:t>
            </a:r>
          </a:p>
          <a:p>
            <a:pPr>
              <a:buNone/>
            </a:pPr>
            <a:r>
              <a:rPr lang="fr-FR" sz="2200" b="1" dirty="0" smtClean="0"/>
              <a:t>creusées dans les os de la tête </a:t>
            </a:r>
          </a:p>
          <a:p>
            <a:pPr>
              <a:buNone/>
            </a:pPr>
            <a:r>
              <a:rPr lang="fr-FR" sz="2200" b="1" dirty="0" smtClean="0"/>
              <a:t>surtout du crâne, il ya 4 groupes </a:t>
            </a:r>
          </a:p>
          <a:p>
            <a:pPr>
              <a:buNone/>
            </a:pPr>
            <a:r>
              <a:rPr lang="fr-FR" sz="2200" b="1" dirty="0" smtClean="0"/>
              <a:t>principaux:</a:t>
            </a:r>
          </a:p>
          <a:p>
            <a:pPr>
              <a:buNone/>
            </a:pPr>
            <a:r>
              <a:rPr lang="fr-FR" sz="2200" b="1" dirty="0" smtClean="0"/>
              <a:t>-</a:t>
            </a:r>
            <a:r>
              <a:rPr lang="fr-FR" sz="2200" b="1" dirty="0" smtClean="0">
                <a:solidFill>
                  <a:srgbClr val="FF0000"/>
                </a:solidFill>
              </a:rPr>
              <a:t>Sinus frontal</a:t>
            </a:r>
            <a:r>
              <a:rPr lang="fr-FR" sz="2200" b="1" dirty="0" smtClean="0"/>
              <a:t>: creusé dans l’os </a:t>
            </a:r>
          </a:p>
          <a:p>
            <a:pPr>
              <a:buNone/>
            </a:pPr>
            <a:r>
              <a:rPr lang="fr-FR" sz="2200" b="1" dirty="0" smtClean="0"/>
              <a:t>frontal</a:t>
            </a:r>
          </a:p>
          <a:p>
            <a:pPr>
              <a:buNone/>
            </a:pPr>
            <a:r>
              <a:rPr lang="fr-FR" sz="2200" b="1" dirty="0" smtClean="0"/>
              <a:t>-</a:t>
            </a:r>
            <a:r>
              <a:rPr lang="fr-FR" sz="2200" b="1" dirty="0" smtClean="0">
                <a:solidFill>
                  <a:srgbClr val="FF0000"/>
                </a:solidFill>
              </a:rPr>
              <a:t>Sinus </a:t>
            </a:r>
            <a:r>
              <a:rPr lang="fr-FR" sz="2200" b="1" dirty="0" err="1" smtClean="0">
                <a:solidFill>
                  <a:srgbClr val="FF0000"/>
                </a:solidFill>
              </a:rPr>
              <a:t>sphénoidal</a:t>
            </a:r>
            <a:r>
              <a:rPr lang="fr-FR" sz="2200" b="1" dirty="0" smtClean="0"/>
              <a:t>: creusé dans </a:t>
            </a:r>
          </a:p>
          <a:p>
            <a:pPr>
              <a:buNone/>
            </a:pPr>
            <a:r>
              <a:rPr lang="fr-FR" sz="2200" b="1" dirty="0" smtClean="0"/>
              <a:t>l’os </a:t>
            </a:r>
            <a:r>
              <a:rPr lang="fr-FR" sz="2200" b="1" dirty="0" err="1" smtClean="0"/>
              <a:t>ethmoide</a:t>
            </a:r>
            <a:endParaRPr lang="fr-FR" sz="2200" b="1" dirty="0" smtClean="0"/>
          </a:p>
          <a:p>
            <a:pPr>
              <a:buNone/>
            </a:pPr>
            <a:r>
              <a:rPr lang="fr-FR" sz="2200" b="1" dirty="0" smtClean="0"/>
              <a:t>-</a:t>
            </a:r>
            <a:r>
              <a:rPr lang="fr-FR" sz="2200" b="1" dirty="0" smtClean="0">
                <a:solidFill>
                  <a:srgbClr val="FF0000"/>
                </a:solidFill>
              </a:rPr>
              <a:t>Sinus maxillaire</a:t>
            </a:r>
            <a:r>
              <a:rPr lang="fr-FR" sz="2200" b="1" dirty="0" smtClean="0"/>
              <a:t>: creusé dans l’os </a:t>
            </a:r>
          </a:p>
          <a:p>
            <a:pPr>
              <a:buNone/>
            </a:pPr>
            <a:r>
              <a:rPr lang="fr-FR" sz="2200" b="1" dirty="0" smtClean="0"/>
              <a:t>maxillaire</a:t>
            </a:r>
          </a:p>
          <a:p>
            <a:pPr>
              <a:buNone/>
            </a:pPr>
            <a:r>
              <a:rPr lang="fr-FR" sz="2200" b="1" dirty="0" smtClean="0"/>
              <a:t>-</a:t>
            </a:r>
            <a:r>
              <a:rPr lang="fr-FR" sz="2200" b="1" dirty="0" smtClean="0">
                <a:solidFill>
                  <a:srgbClr val="FF0000"/>
                </a:solidFill>
              </a:rPr>
              <a:t>Sinus </a:t>
            </a:r>
            <a:r>
              <a:rPr lang="fr-FR" sz="2200" b="1" dirty="0" err="1" smtClean="0">
                <a:solidFill>
                  <a:srgbClr val="FF0000"/>
                </a:solidFill>
              </a:rPr>
              <a:t>conchal</a:t>
            </a:r>
            <a:r>
              <a:rPr lang="fr-FR" sz="2200" b="1" dirty="0" smtClean="0"/>
              <a:t>: creusé dans les </a:t>
            </a:r>
          </a:p>
          <a:p>
            <a:pPr>
              <a:buNone/>
            </a:pPr>
            <a:r>
              <a:rPr lang="fr-FR" sz="2200" b="1" dirty="0" smtClean="0"/>
              <a:t>cornets</a:t>
            </a:r>
            <a:endParaRPr lang="fr-FR" sz="22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Desktop\Splanchno\pharynx Cheval.jpg"/>
          <p:cNvPicPr>
            <a:picLocks noChangeAspect="1" noChangeArrowheads="1"/>
          </p:cNvPicPr>
          <p:nvPr/>
        </p:nvPicPr>
        <p:blipFill>
          <a:blip r:embed="rId2"/>
          <a:srcRect/>
          <a:stretch>
            <a:fillRect/>
          </a:stretch>
        </p:blipFill>
        <p:spPr bwMode="auto">
          <a:xfrm>
            <a:off x="214282" y="357166"/>
            <a:ext cx="8715436" cy="621510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642918"/>
          </a:xfrm>
        </p:spPr>
        <p:txBody>
          <a:bodyPr>
            <a:normAutofit/>
          </a:bodyPr>
          <a:lstStyle/>
          <a:p>
            <a:r>
              <a:rPr lang="fr-FR" sz="3600" b="1" u="sng" dirty="0" smtClean="0"/>
              <a:t>Le larynx</a:t>
            </a:r>
            <a:endParaRPr lang="fr-FR" sz="3600" b="1" u="sng" dirty="0"/>
          </a:p>
        </p:txBody>
      </p:sp>
      <p:sp>
        <p:nvSpPr>
          <p:cNvPr id="3" name="Espace réservé du contenu 2"/>
          <p:cNvSpPr>
            <a:spLocks noGrp="1"/>
          </p:cNvSpPr>
          <p:nvPr>
            <p:ph idx="1"/>
          </p:nvPr>
        </p:nvSpPr>
        <p:spPr>
          <a:xfrm>
            <a:off x="214282" y="500042"/>
            <a:ext cx="8715436" cy="6143668"/>
          </a:xfrm>
        </p:spPr>
        <p:txBody>
          <a:bodyPr>
            <a:normAutofit fontScale="92500" lnSpcReduction="10000"/>
          </a:bodyPr>
          <a:lstStyle/>
          <a:p>
            <a:pPr>
              <a:buNone/>
            </a:pPr>
            <a:r>
              <a:rPr lang="fr-FR" dirty="0" smtClean="0"/>
              <a:t>   </a:t>
            </a:r>
            <a:r>
              <a:rPr lang="fr-FR" sz="2400" dirty="0" smtClean="0"/>
              <a:t>C’est un organe situé entre le pharynx et la trachée. Il intervient dans la respiration et la vie de relation (phonation). Il constitue la base anatomique de la région de la gorge.</a:t>
            </a:r>
          </a:p>
          <a:p>
            <a:pPr>
              <a:buNone/>
            </a:pPr>
            <a:r>
              <a:rPr lang="fr-FR" sz="2400" dirty="0" smtClean="0">
                <a:solidFill>
                  <a:srgbClr val="FF0000"/>
                </a:solidFill>
              </a:rPr>
              <a:t>   </a:t>
            </a:r>
            <a:r>
              <a:rPr lang="fr-FR" sz="2400" u="sng" dirty="0" smtClean="0">
                <a:solidFill>
                  <a:srgbClr val="FF0000"/>
                </a:solidFill>
              </a:rPr>
              <a:t>Constituants du larynx</a:t>
            </a:r>
            <a:r>
              <a:rPr lang="fr-FR" sz="2400" dirty="0" smtClean="0">
                <a:solidFill>
                  <a:srgbClr val="FF0000"/>
                </a:solidFill>
              </a:rPr>
              <a:t>: </a:t>
            </a:r>
            <a:r>
              <a:rPr lang="fr-FR" sz="2400" dirty="0" smtClean="0"/>
              <a:t>Il est formé par une charpente constituée de cartilages, unis par des ligaments et mobilisés par une musculature puissante. </a:t>
            </a:r>
          </a:p>
          <a:p>
            <a:pPr>
              <a:buFontTx/>
              <a:buChar char="-"/>
            </a:pPr>
            <a:r>
              <a:rPr lang="fr-FR" sz="2400" b="1" u="sng" dirty="0" smtClean="0">
                <a:solidFill>
                  <a:srgbClr val="0070C0"/>
                </a:solidFill>
              </a:rPr>
              <a:t>Cartilages du larynx</a:t>
            </a:r>
            <a:r>
              <a:rPr lang="fr-FR" sz="2400" dirty="0" smtClean="0"/>
              <a:t>: ils sont au nombre de </a:t>
            </a:r>
            <a:r>
              <a:rPr lang="fr-FR" sz="2400" b="1" dirty="0" smtClean="0">
                <a:solidFill>
                  <a:srgbClr val="00B050"/>
                </a:solidFill>
              </a:rPr>
              <a:t>5 principaux:</a:t>
            </a:r>
          </a:p>
          <a:p>
            <a:pPr>
              <a:buFont typeface="Arial" charset="0"/>
              <a:buChar char="•"/>
            </a:pPr>
            <a:r>
              <a:rPr lang="fr-FR" sz="2400" dirty="0" smtClean="0"/>
              <a:t>Epiglotte, lame transversale, impaire et saillante qui peut s’abattre sur le larynx et l’obturer complètement</a:t>
            </a:r>
          </a:p>
          <a:p>
            <a:pPr>
              <a:buFont typeface="Arial" charset="0"/>
              <a:buChar char="•"/>
            </a:pPr>
            <a:r>
              <a:rPr lang="fr-FR" sz="2400" dirty="0" smtClean="0"/>
              <a:t>Cartilage thyroïde, il est formé d’une proéminence laryngée: </a:t>
            </a:r>
            <a:r>
              <a:rPr lang="fr-FR" sz="2400" dirty="0" smtClean="0">
                <a:solidFill>
                  <a:srgbClr val="00B050"/>
                </a:solidFill>
              </a:rPr>
              <a:t>la pomme d’Adam</a:t>
            </a:r>
            <a:r>
              <a:rPr lang="fr-FR" sz="2400" dirty="0" smtClean="0"/>
              <a:t> chez l’Homme</a:t>
            </a:r>
          </a:p>
          <a:p>
            <a:pPr>
              <a:buFont typeface="Arial" charset="0"/>
              <a:buChar char="•"/>
            </a:pPr>
            <a:r>
              <a:rPr lang="fr-FR" sz="2400" dirty="0" smtClean="0"/>
              <a:t>Cartilage cricoïde, forme un anneau complet</a:t>
            </a:r>
          </a:p>
          <a:p>
            <a:pPr>
              <a:buFont typeface="Arial" charset="0"/>
              <a:buChar char="•"/>
            </a:pPr>
            <a:r>
              <a:rPr lang="fr-FR" sz="2400" dirty="0" smtClean="0"/>
              <a:t>Cartilages aryténoïdes, pairs et asymétriques. </a:t>
            </a:r>
            <a:r>
              <a:rPr lang="fr-FR" sz="2400" smtClean="0"/>
              <a:t>Ils sont formés </a:t>
            </a:r>
            <a:r>
              <a:rPr lang="fr-FR" sz="2400" dirty="0" smtClean="0"/>
              <a:t>d’une pointe appelée: </a:t>
            </a:r>
            <a:r>
              <a:rPr lang="fr-FR" sz="2400" dirty="0" smtClean="0">
                <a:solidFill>
                  <a:srgbClr val="00B050"/>
                </a:solidFill>
              </a:rPr>
              <a:t>processus </a:t>
            </a:r>
            <a:r>
              <a:rPr lang="fr-FR" sz="2400" dirty="0" err="1" smtClean="0">
                <a:solidFill>
                  <a:srgbClr val="00B050"/>
                </a:solidFill>
              </a:rPr>
              <a:t>corniculé</a:t>
            </a:r>
            <a:endParaRPr lang="fr-FR" sz="2400" dirty="0" smtClean="0">
              <a:solidFill>
                <a:srgbClr val="00B050"/>
              </a:solidFill>
            </a:endParaRPr>
          </a:p>
          <a:p>
            <a:pPr>
              <a:buFont typeface="Arial" charset="0"/>
              <a:buChar char="•"/>
            </a:pPr>
            <a:r>
              <a:rPr lang="fr-FR" sz="2400" dirty="0" smtClean="0"/>
              <a:t>Cartilages accessoires, le plus important est le cartilage </a:t>
            </a:r>
            <a:r>
              <a:rPr lang="fr-FR" sz="2400" dirty="0" err="1" smtClean="0"/>
              <a:t>cunéïforme</a:t>
            </a:r>
            <a:r>
              <a:rPr lang="fr-FR" sz="2400" dirty="0" smtClean="0"/>
              <a:t>, volumineux . Il fait défaut chez les Ruminants, le Chat et les Equidés. IL est situé entre la base de l’épiglotte et le cartilage aryténoïde</a:t>
            </a:r>
          </a:p>
          <a:p>
            <a:pPr>
              <a:buFont typeface="Arial" charset="0"/>
              <a:buChar char="•"/>
            </a:pPr>
            <a:endParaRPr lang="fr-FR" sz="2400" dirty="0" smtClean="0"/>
          </a:p>
          <a:p>
            <a:pPr>
              <a:buFont typeface="Arial" charset="0"/>
              <a:buChar char="•"/>
            </a:pPr>
            <a:endParaRPr lang="fr-FR"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357166"/>
          </a:xfrm>
        </p:spPr>
        <p:txBody>
          <a:bodyPr>
            <a:normAutofit fontScale="90000"/>
          </a:bodyPr>
          <a:lstStyle/>
          <a:p>
            <a:endParaRPr lang="fr-FR" dirty="0"/>
          </a:p>
        </p:txBody>
      </p:sp>
      <p:sp>
        <p:nvSpPr>
          <p:cNvPr id="3" name="Espace réservé du contenu 2"/>
          <p:cNvSpPr>
            <a:spLocks noGrp="1"/>
          </p:cNvSpPr>
          <p:nvPr>
            <p:ph idx="1"/>
          </p:nvPr>
        </p:nvSpPr>
        <p:spPr>
          <a:xfrm>
            <a:off x="214282" y="0"/>
            <a:ext cx="8643998" cy="6572272"/>
          </a:xfrm>
        </p:spPr>
        <p:txBody>
          <a:bodyPr>
            <a:noAutofit/>
          </a:bodyPr>
          <a:lstStyle/>
          <a:p>
            <a:pPr>
              <a:buFontTx/>
              <a:buChar char="-"/>
            </a:pPr>
            <a:r>
              <a:rPr lang="fr-FR" sz="2800" u="sng" dirty="0" smtClean="0">
                <a:solidFill>
                  <a:srgbClr val="0070C0"/>
                </a:solidFill>
              </a:rPr>
              <a:t>Articulations du larynx</a:t>
            </a:r>
            <a:r>
              <a:rPr lang="fr-FR" sz="2800" dirty="0" smtClean="0">
                <a:solidFill>
                  <a:srgbClr val="0070C0"/>
                </a:solidFill>
              </a:rPr>
              <a:t>:</a:t>
            </a:r>
          </a:p>
          <a:p>
            <a:pPr>
              <a:buNone/>
            </a:pPr>
            <a:r>
              <a:rPr lang="fr-FR" sz="2800" dirty="0" smtClean="0"/>
              <a:t>*</a:t>
            </a:r>
            <a:r>
              <a:rPr lang="fr-FR" sz="2800" dirty="0" smtClean="0">
                <a:solidFill>
                  <a:srgbClr val="0070C0"/>
                </a:solidFill>
              </a:rPr>
              <a:t> </a:t>
            </a:r>
            <a:r>
              <a:rPr lang="fr-FR" sz="2800" dirty="0" smtClean="0"/>
              <a:t>Articulation </a:t>
            </a:r>
            <a:r>
              <a:rPr lang="fr-FR" sz="2800" dirty="0" err="1" smtClean="0"/>
              <a:t>crico</a:t>
            </a:r>
            <a:r>
              <a:rPr lang="fr-FR" sz="2800" dirty="0" smtClean="0"/>
              <a:t>-thyroïdienne: unit l’extrémité caudale du cartilage thyroïde à la surface articulaire du cartilage cricoïde</a:t>
            </a:r>
          </a:p>
          <a:p>
            <a:pPr>
              <a:buNone/>
            </a:pPr>
            <a:r>
              <a:rPr lang="fr-FR" sz="2800" dirty="0" smtClean="0"/>
              <a:t>* Union des cartilages aryténoïdes aux autres cartilages </a:t>
            </a:r>
          </a:p>
          <a:p>
            <a:pPr>
              <a:buNone/>
            </a:pPr>
            <a:r>
              <a:rPr lang="fr-FR" sz="2800" dirty="0" smtClean="0"/>
              <a:t>    -  Union </a:t>
            </a:r>
            <a:r>
              <a:rPr lang="fr-FR" sz="2800" dirty="0" err="1" smtClean="0"/>
              <a:t>interaryténoïdienne</a:t>
            </a:r>
            <a:endParaRPr lang="fr-FR" sz="2800" dirty="0" smtClean="0"/>
          </a:p>
          <a:p>
            <a:pPr>
              <a:buNone/>
            </a:pPr>
            <a:r>
              <a:rPr lang="fr-FR" sz="2800" dirty="0" smtClean="0"/>
              <a:t>    -  Union </a:t>
            </a:r>
            <a:r>
              <a:rPr lang="fr-FR" sz="2800" dirty="0" err="1" smtClean="0"/>
              <a:t>crico</a:t>
            </a:r>
            <a:r>
              <a:rPr lang="fr-FR" sz="2800" dirty="0" smtClean="0"/>
              <a:t>-aryténoïdienne</a:t>
            </a:r>
          </a:p>
          <a:p>
            <a:pPr>
              <a:buNone/>
            </a:pPr>
            <a:r>
              <a:rPr lang="fr-FR" sz="2800" dirty="0" smtClean="0"/>
              <a:t>    -  Union </a:t>
            </a:r>
            <a:r>
              <a:rPr lang="fr-FR" sz="2800" dirty="0" err="1" smtClean="0"/>
              <a:t>thyro</a:t>
            </a:r>
            <a:r>
              <a:rPr lang="fr-FR" sz="2800" dirty="0" smtClean="0"/>
              <a:t>-aryténoïdienne</a:t>
            </a:r>
          </a:p>
          <a:p>
            <a:pPr>
              <a:buNone/>
            </a:pPr>
            <a:r>
              <a:rPr lang="fr-FR" sz="2800" dirty="0" smtClean="0"/>
              <a:t>    -  Union à l’épiglotte</a:t>
            </a:r>
          </a:p>
          <a:p>
            <a:pPr>
              <a:buNone/>
            </a:pPr>
            <a:r>
              <a:rPr lang="fr-FR" sz="2800" dirty="0" smtClean="0"/>
              <a:t>  * Union de l’épiglotte au cartilage thyroïde et à l’os hyoïde</a:t>
            </a:r>
          </a:p>
          <a:p>
            <a:pPr>
              <a:buNone/>
            </a:pPr>
            <a:r>
              <a:rPr lang="fr-FR" sz="2800" dirty="0" smtClean="0"/>
              <a:t>  * Union du cartilage thyroïde à l’os hyoïde</a:t>
            </a:r>
          </a:p>
          <a:p>
            <a:pPr>
              <a:buNone/>
            </a:pPr>
            <a:r>
              <a:rPr lang="fr-FR" sz="2800" dirty="0" smtClean="0"/>
              <a:t>  * Union du cartilage cricoïde à la trachée</a:t>
            </a:r>
            <a:endParaRPr lang="fr-FR"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857232"/>
          </a:xfrm>
        </p:spPr>
        <p:txBody>
          <a:bodyPr>
            <a:normAutofit/>
          </a:bodyPr>
          <a:lstStyle/>
          <a:p>
            <a:r>
              <a:rPr lang="fr-FR" b="1" u="sng" dirty="0" smtClean="0"/>
              <a:t>Larynx</a:t>
            </a:r>
            <a:endParaRPr lang="fr-FR" dirty="0"/>
          </a:p>
        </p:txBody>
      </p:sp>
      <p:sp>
        <p:nvSpPr>
          <p:cNvPr id="3" name="Espace réservé du contenu 2"/>
          <p:cNvSpPr>
            <a:spLocks noGrp="1"/>
          </p:cNvSpPr>
          <p:nvPr>
            <p:ph sz="half" idx="1"/>
          </p:nvPr>
        </p:nvSpPr>
        <p:spPr>
          <a:xfrm>
            <a:off x="457200" y="928670"/>
            <a:ext cx="4038600" cy="5572164"/>
          </a:xfrm>
        </p:spPr>
        <p:txBody>
          <a:bodyPr>
            <a:normAutofit fontScale="85000" lnSpcReduction="20000"/>
          </a:bodyPr>
          <a:lstStyle/>
          <a:p>
            <a:pPr>
              <a:buNone/>
            </a:pPr>
            <a:r>
              <a:rPr lang="fr-FR" b="1" dirty="0" smtClean="0"/>
              <a:t>Organe creux qui contrôle </a:t>
            </a:r>
          </a:p>
          <a:p>
            <a:pPr>
              <a:buNone/>
            </a:pPr>
            <a:r>
              <a:rPr lang="fr-FR" b="1" dirty="0" smtClean="0"/>
              <a:t>le transit de l’air entre le </a:t>
            </a:r>
          </a:p>
          <a:p>
            <a:pPr>
              <a:buNone/>
            </a:pPr>
            <a:r>
              <a:rPr lang="fr-FR" b="1" dirty="0" smtClean="0"/>
              <a:t>pharynx et la trachée.</a:t>
            </a:r>
          </a:p>
          <a:p>
            <a:pPr>
              <a:buNone/>
            </a:pPr>
            <a:r>
              <a:rPr lang="fr-FR" b="1" dirty="0" smtClean="0"/>
              <a:t>Base anatomique de la </a:t>
            </a:r>
          </a:p>
          <a:p>
            <a:pPr>
              <a:buNone/>
            </a:pPr>
            <a:r>
              <a:rPr lang="fr-FR" b="1" dirty="0" smtClean="0"/>
              <a:t>région de la gorge et siège  </a:t>
            </a:r>
          </a:p>
          <a:p>
            <a:pPr>
              <a:buNone/>
            </a:pPr>
            <a:r>
              <a:rPr lang="fr-FR" b="1" dirty="0" smtClean="0"/>
              <a:t>de la phonation. </a:t>
            </a:r>
          </a:p>
          <a:p>
            <a:pPr>
              <a:buNone/>
            </a:pPr>
            <a:r>
              <a:rPr lang="fr-FR" b="1" dirty="0" smtClean="0">
                <a:solidFill>
                  <a:srgbClr val="FF0000"/>
                </a:solidFill>
              </a:rPr>
              <a:t>La glotte </a:t>
            </a:r>
            <a:r>
              <a:rPr lang="fr-FR" b="1" dirty="0" smtClean="0"/>
              <a:t>est la partie </a:t>
            </a:r>
          </a:p>
          <a:p>
            <a:pPr>
              <a:buNone/>
            </a:pPr>
            <a:r>
              <a:rPr lang="fr-FR" b="1" dirty="0" smtClean="0"/>
              <a:t>rétrécie du larynx </a:t>
            </a:r>
          </a:p>
          <a:p>
            <a:pPr>
              <a:buNone/>
            </a:pPr>
            <a:r>
              <a:rPr lang="fr-FR" b="1" dirty="0" smtClean="0"/>
              <a:t>constituée par </a:t>
            </a:r>
            <a:r>
              <a:rPr lang="fr-FR" b="1" dirty="0" smtClean="0">
                <a:solidFill>
                  <a:srgbClr val="FF0000"/>
                </a:solidFill>
              </a:rPr>
              <a:t>les cordes </a:t>
            </a:r>
          </a:p>
          <a:p>
            <a:pPr>
              <a:buNone/>
            </a:pPr>
            <a:r>
              <a:rPr lang="fr-FR" b="1" dirty="0" smtClean="0">
                <a:solidFill>
                  <a:srgbClr val="FF0000"/>
                </a:solidFill>
              </a:rPr>
              <a:t>vocales</a:t>
            </a:r>
            <a:r>
              <a:rPr lang="fr-FR" b="1" dirty="0" smtClean="0"/>
              <a:t>. Il est constitué de </a:t>
            </a:r>
            <a:r>
              <a:rPr lang="fr-FR" b="1" dirty="0" smtClean="0">
                <a:solidFill>
                  <a:srgbClr val="FF0000"/>
                </a:solidFill>
              </a:rPr>
              <a:t>5</a:t>
            </a:r>
            <a:r>
              <a:rPr lang="fr-FR" b="1" dirty="0" smtClean="0"/>
              <a:t> </a:t>
            </a:r>
          </a:p>
          <a:p>
            <a:pPr>
              <a:buNone/>
            </a:pPr>
            <a:r>
              <a:rPr lang="fr-FR" b="1" dirty="0" smtClean="0"/>
              <a:t>cartilages: épiglotte, impaire </a:t>
            </a:r>
          </a:p>
          <a:p>
            <a:pPr>
              <a:buNone/>
            </a:pPr>
            <a:r>
              <a:rPr lang="fr-FR" b="1" dirty="0" smtClean="0"/>
              <a:t>et médiane, aryténoïdes, </a:t>
            </a:r>
          </a:p>
          <a:p>
            <a:pPr>
              <a:buNone/>
            </a:pPr>
            <a:r>
              <a:rPr lang="fr-FR" b="1" dirty="0" smtClean="0"/>
              <a:t>thyroïde (Pomme d’Adam),</a:t>
            </a:r>
          </a:p>
          <a:p>
            <a:pPr>
              <a:buNone/>
            </a:pPr>
            <a:r>
              <a:rPr lang="fr-FR" b="1" dirty="0" smtClean="0"/>
              <a:t>cricoïde et accessoires;</a:t>
            </a:r>
          </a:p>
          <a:p>
            <a:pPr>
              <a:buNone/>
            </a:pPr>
            <a:r>
              <a:rPr lang="fr-FR" b="1" dirty="0" smtClean="0"/>
              <a:t>Il est soutenu par </a:t>
            </a:r>
            <a:r>
              <a:rPr lang="fr-FR" b="1" dirty="0" smtClean="0">
                <a:solidFill>
                  <a:srgbClr val="FF0000"/>
                </a:solidFill>
              </a:rPr>
              <a:t>l’os </a:t>
            </a:r>
            <a:r>
              <a:rPr lang="fr-FR" b="1" dirty="0" err="1" smtClean="0">
                <a:solidFill>
                  <a:srgbClr val="FF0000"/>
                </a:solidFill>
              </a:rPr>
              <a:t>hyoide</a:t>
            </a:r>
            <a:r>
              <a:rPr lang="fr-FR" b="1" dirty="0" smtClean="0"/>
              <a:t>.</a:t>
            </a:r>
            <a:endParaRPr lang="fr-FR" b="1" dirty="0"/>
          </a:p>
        </p:txBody>
      </p:sp>
      <p:pic>
        <p:nvPicPr>
          <p:cNvPr id="5" name="Picture 4" descr="C:\Users\HP\Desktop\Splanchno\Cart cricoide.jpg"/>
          <p:cNvPicPr>
            <a:picLocks noGrp="1" noChangeAspect="1" noChangeArrowheads="1"/>
          </p:cNvPicPr>
          <p:nvPr>
            <p:ph sz="half" idx="2"/>
          </p:nvPr>
        </p:nvPicPr>
        <p:blipFill>
          <a:blip r:embed="rId2"/>
          <a:stretch>
            <a:fillRect/>
          </a:stretch>
        </p:blipFill>
        <p:spPr bwMode="auto">
          <a:xfrm>
            <a:off x="4429124" y="1000108"/>
            <a:ext cx="4572033" cy="521497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Splanchno\appareil-respiratoire-89730.jpg"/>
          <p:cNvPicPr>
            <a:picLocks noChangeAspect="1" noChangeArrowheads="1"/>
          </p:cNvPicPr>
          <p:nvPr/>
        </p:nvPicPr>
        <p:blipFill>
          <a:blip r:embed="rId2"/>
          <a:srcRect/>
          <a:stretch>
            <a:fillRect/>
          </a:stretch>
        </p:blipFill>
        <p:spPr bwMode="auto">
          <a:xfrm>
            <a:off x="500034" y="214290"/>
            <a:ext cx="8358246" cy="642942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0"/>
            <a:ext cx="8229600" cy="714356"/>
          </a:xfrm>
        </p:spPr>
        <p:txBody>
          <a:bodyPr>
            <a:normAutofit fontScale="90000"/>
          </a:bodyPr>
          <a:lstStyle/>
          <a:p>
            <a:r>
              <a:rPr lang="fr-FR" b="1" u="sng" dirty="0" smtClean="0"/>
              <a:t>Muscles du larynx</a:t>
            </a:r>
            <a:endParaRPr lang="fr-FR" b="1" u="sng" dirty="0"/>
          </a:p>
        </p:txBody>
      </p:sp>
      <p:sp>
        <p:nvSpPr>
          <p:cNvPr id="6" name="Espace réservé du contenu 5"/>
          <p:cNvSpPr>
            <a:spLocks noGrp="1"/>
          </p:cNvSpPr>
          <p:nvPr>
            <p:ph idx="1"/>
          </p:nvPr>
        </p:nvSpPr>
        <p:spPr>
          <a:xfrm>
            <a:off x="457200" y="785794"/>
            <a:ext cx="8229600" cy="5340369"/>
          </a:xfrm>
        </p:spPr>
        <p:txBody>
          <a:bodyPr>
            <a:normAutofit fontScale="85000" lnSpcReduction="10000"/>
          </a:bodyPr>
          <a:lstStyle/>
          <a:p>
            <a:r>
              <a:rPr lang="fr-FR" u="sng" dirty="0" smtClean="0">
                <a:solidFill>
                  <a:srgbClr val="FF0000"/>
                </a:solidFill>
              </a:rPr>
              <a:t>Muscles extrinsèques</a:t>
            </a:r>
            <a:r>
              <a:rPr lang="fr-FR" dirty="0" smtClean="0">
                <a:solidFill>
                  <a:srgbClr val="FF0000"/>
                </a:solidFill>
              </a:rPr>
              <a:t>: </a:t>
            </a:r>
            <a:r>
              <a:rPr lang="fr-FR" dirty="0" smtClean="0"/>
              <a:t>ils prennent origine hors du larynx et se terminent sur un de ses cartilages. Ce sont: </a:t>
            </a:r>
          </a:p>
          <a:p>
            <a:pPr>
              <a:buFontTx/>
              <a:buChar char="-"/>
            </a:pPr>
            <a:r>
              <a:rPr lang="fr-FR" dirty="0" smtClean="0"/>
              <a:t>M. </a:t>
            </a:r>
            <a:r>
              <a:rPr lang="fr-FR" dirty="0" err="1" smtClean="0"/>
              <a:t>sterno</a:t>
            </a:r>
            <a:r>
              <a:rPr lang="fr-FR" dirty="0" smtClean="0"/>
              <a:t>-thyroïdien</a:t>
            </a:r>
          </a:p>
          <a:p>
            <a:pPr>
              <a:buFontTx/>
              <a:buChar char="-"/>
            </a:pPr>
            <a:r>
              <a:rPr lang="fr-FR" dirty="0" smtClean="0"/>
              <a:t>M. </a:t>
            </a:r>
            <a:r>
              <a:rPr lang="fr-FR" dirty="0" err="1" smtClean="0"/>
              <a:t>thyro</a:t>
            </a:r>
            <a:r>
              <a:rPr lang="fr-FR" dirty="0" smtClean="0"/>
              <a:t>-hyoïdien</a:t>
            </a:r>
          </a:p>
          <a:p>
            <a:pPr>
              <a:buFontTx/>
              <a:buChar char="-"/>
            </a:pPr>
            <a:r>
              <a:rPr lang="fr-FR" dirty="0" err="1" smtClean="0"/>
              <a:t>M.hyo-épiglottique</a:t>
            </a:r>
            <a:endParaRPr lang="fr-FR" dirty="0" smtClean="0"/>
          </a:p>
          <a:p>
            <a:r>
              <a:rPr lang="fr-FR" u="sng" dirty="0" smtClean="0">
                <a:solidFill>
                  <a:srgbClr val="FF0000"/>
                </a:solidFill>
              </a:rPr>
              <a:t>Muscles intrinsèques</a:t>
            </a:r>
            <a:r>
              <a:rPr lang="fr-FR" dirty="0" smtClean="0">
                <a:solidFill>
                  <a:srgbClr val="FF0000"/>
                </a:solidFill>
              </a:rPr>
              <a:t>: </a:t>
            </a:r>
            <a:r>
              <a:rPr lang="fr-FR" dirty="0" smtClean="0"/>
              <a:t>ils vont d’un cartilage du larynx à un autre. Ce sont:</a:t>
            </a:r>
          </a:p>
          <a:p>
            <a:pPr>
              <a:buFontTx/>
              <a:buChar char="-"/>
            </a:pPr>
            <a:r>
              <a:rPr lang="fr-FR" dirty="0" smtClean="0"/>
              <a:t>M. </a:t>
            </a:r>
            <a:r>
              <a:rPr lang="fr-FR" dirty="0" err="1" smtClean="0"/>
              <a:t>crico</a:t>
            </a:r>
            <a:r>
              <a:rPr lang="fr-FR" dirty="0" smtClean="0"/>
              <a:t>-thyroïdien</a:t>
            </a:r>
          </a:p>
          <a:p>
            <a:pPr>
              <a:buFontTx/>
              <a:buChar char="-"/>
            </a:pPr>
            <a:r>
              <a:rPr lang="fr-FR" dirty="0" smtClean="0"/>
              <a:t>M. </a:t>
            </a:r>
            <a:r>
              <a:rPr lang="fr-FR" dirty="0" err="1" smtClean="0"/>
              <a:t>crico</a:t>
            </a:r>
            <a:r>
              <a:rPr lang="fr-FR" dirty="0" smtClean="0"/>
              <a:t>-aryténoïdien  dorsal</a:t>
            </a:r>
          </a:p>
          <a:p>
            <a:pPr>
              <a:buFontTx/>
              <a:buChar char="-"/>
            </a:pPr>
            <a:r>
              <a:rPr lang="fr-FR" dirty="0" smtClean="0"/>
              <a:t>M. </a:t>
            </a:r>
            <a:r>
              <a:rPr lang="fr-FR" dirty="0" err="1" smtClean="0"/>
              <a:t>crico</a:t>
            </a:r>
            <a:r>
              <a:rPr lang="fr-FR" dirty="0" smtClean="0"/>
              <a:t>-aryténoïdien  latéral</a:t>
            </a:r>
          </a:p>
          <a:p>
            <a:pPr>
              <a:buFontTx/>
              <a:buChar char="-"/>
            </a:pPr>
            <a:r>
              <a:rPr lang="fr-FR" dirty="0" smtClean="0"/>
              <a:t>M. </a:t>
            </a:r>
            <a:r>
              <a:rPr lang="fr-FR" dirty="0" err="1" smtClean="0"/>
              <a:t>thyro</a:t>
            </a:r>
            <a:r>
              <a:rPr lang="fr-FR" dirty="0" smtClean="0"/>
              <a:t>-aryténoïdien</a:t>
            </a:r>
          </a:p>
          <a:p>
            <a:pPr>
              <a:buFontTx/>
              <a:buChar char="-"/>
            </a:pPr>
            <a:r>
              <a:rPr lang="fr-FR" dirty="0" smtClean="0"/>
              <a:t>M. aryténoïdien transverse</a:t>
            </a: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0"/>
            <a:ext cx="8229600" cy="714356"/>
          </a:xfrm>
        </p:spPr>
        <p:txBody>
          <a:bodyPr>
            <a:normAutofit fontScale="90000"/>
          </a:bodyPr>
          <a:lstStyle/>
          <a:p>
            <a:r>
              <a:rPr lang="fr-FR" b="1" u="sng" dirty="0" smtClean="0"/>
              <a:t>Larynx dans son ensemble</a:t>
            </a:r>
            <a:endParaRPr lang="fr-FR" b="1" u="sng" dirty="0"/>
          </a:p>
        </p:txBody>
      </p:sp>
      <p:sp>
        <p:nvSpPr>
          <p:cNvPr id="5" name="Espace réservé du contenu 4"/>
          <p:cNvSpPr>
            <a:spLocks noGrp="1"/>
          </p:cNvSpPr>
          <p:nvPr>
            <p:ph idx="1"/>
          </p:nvPr>
        </p:nvSpPr>
        <p:spPr>
          <a:xfrm>
            <a:off x="214282" y="714356"/>
            <a:ext cx="8715436" cy="5929354"/>
          </a:xfrm>
        </p:spPr>
        <p:txBody>
          <a:bodyPr>
            <a:normAutofit fontScale="85000" lnSpcReduction="20000"/>
          </a:bodyPr>
          <a:lstStyle/>
          <a:p>
            <a:r>
              <a:rPr lang="fr-FR" dirty="0" smtClean="0"/>
              <a:t>Il est allongé dans les sens </a:t>
            </a:r>
            <a:r>
              <a:rPr lang="fr-FR" dirty="0" err="1" smtClean="0"/>
              <a:t>rostro</a:t>
            </a:r>
            <a:r>
              <a:rPr lang="fr-FR" dirty="0" smtClean="0"/>
              <a:t>-caudal</a:t>
            </a:r>
          </a:p>
          <a:p>
            <a:r>
              <a:rPr lang="fr-FR" dirty="0" smtClean="0"/>
              <a:t>Couvert dorsalement et sur les côtés par le pharynx, il est entouré </a:t>
            </a:r>
            <a:r>
              <a:rPr lang="fr-FR" dirty="0" err="1" smtClean="0"/>
              <a:t>ventralement</a:t>
            </a:r>
            <a:r>
              <a:rPr lang="fr-FR" dirty="0" smtClean="0"/>
              <a:t> par les muscles cervicaux ventraux</a:t>
            </a:r>
          </a:p>
          <a:p>
            <a:r>
              <a:rPr lang="fr-FR" dirty="0" smtClean="0"/>
              <a:t>Il possède 4 faces: dorsale, ventrale et 2 latérales</a:t>
            </a:r>
          </a:p>
          <a:p>
            <a:r>
              <a:rPr lang="fr-FR" dirty="0" smtClean="0"/>
              <a:t>La cavité du larynx est irrégulière et communique largement avec celle du pharynx et de la trachée</a:t>
            </a:r>
          </a:p>
          <a:p>
            <a:r>
              <a:rPr lang="fr-FR" dirty="0" smtClean="0"/>
              <a:t>Sa partie moyenne est rétrécie par les cordes vocales et la glotte qui le sépare en </a:t>
            </a:r>
            <a:r>
              <a:rPr lang="fr-FR" dirty="0" smtClean="0">
                <a:solidFill>
                  <a:srgbClr val="FF0000"/>
                </a:solidFill>
              </a:rPr>
              <a:t>2 régions</a:t>
            </a:r>
            <a:r>
              <a:rPr lang="fr-FR" dirty="0" smtClean="0"/>
              <a:t>: </a:t>
            </a:r>
            <a:r>
              <a:rPr lang="fr-FR" dirty="0" err="1" smtClean="0">
                <a:solidFill>
                  <a:srgbClr val="0070C0"/>
                </a:solidFill>
              </a:rPr>
              <a:t>supraglottique</a:t>
            </a:r>
            <a:r>
              <a:rPr lang="fr-FR" dirty="0" smtClean="0">
                <a:solidFill>
                  <a:srgbClr val="0070C0"/>
                </a:solidFill>
              </a:rPr>
              <a:t> et </a:t>
            </a:r>
            <a:r>
              <a:rPr lang="fr-FR" dirty="0" err="1" smtClean="0">
                <a:solidFill>
                  <a:srgbClr val="0070C0"/>
                </a:solidFill>
              </a:rPr>
              <a:t>infraglottique</a:t>
            </a:r>
            <a:endParaRPr lang="fr-FR" dirty="0" smtClean="0">
              <a:solidFill>
                <a:srgbClr val="0070C0"/>
              </a:solidFill>
            </a:endParaRPr>
          </a:p>
          <a:p>
            <a:r>
              <a:rPr lang="fr-FR" dirty="0" smtClean="0"/>
              <a:t>La 1</a:t>
            </a:r>
            <a:r>
              <a:rPr lang="fr-FR" baseline="30000" dirty="0" smtClean="0"/>
              <a:t>ère</a:t>
            </a:r>
            <a:r>
              <a:rPr lang="fr-FR" dirty="0" smtClean="0"/>
              <a:t> constitue: </a:t>
            </a:r>
            <a:r>
              <a:rPr lang="fr-FR" dirty="0" smtClean="0">
                <a:solidFill>
                  <a:srgbClr val="0070C0"/>
                </a:solidFill>
              </a:rPr>
              <a:t>le vestibule du larynx </a:t>
            </a:r>
            <a:r>
              <a:rPr lang="fr-FR" dirty="0" smtClean="0"/>
              <a:t>et communique avec le pharynx par une large ouverture: </a:t>
            </a:r>
            <a:r>
              <a:rPr lang="fr-FR" dirty="0" smtClean="0">
                <a:solidFill>
                  <a:srgbClr val="0070C0"/>
                </a:solidFill>
              </a:rPr>
              <a:t>l’entrée du larynx</a:t>
            </a:r>
          </a:p>
          <a:p>
            <a:r>
              <a:rPr lang="fr-FR" dirty="0" smtClean="0"/>
              <a:t>La 2</a:t>
            </a:r>
            <a:r>
              <a:rPr lang="fr-FR" baseline="30000" dirty="0" smtClean="0"/>
              <a:t>ème</a:t>
            </a:r>
            <a:r>
              <a:rPr lang="fr-FR" dirty="0" smtClean="0"/>
              <a:t> est la cavité située caudalement à la glotte, elle est courte et se continue avec l’intérieur de la trachée</a:t>
            </a:r>
          </a:p>
          <a:p>
            <a:r>
              <a:rPr lang="fr-FR" dirty="0" smtClean="0">
                <a:solidFill>
                  <a:srgbClr val="FF0000"/>
                </a:solidFill>
              </a:rPr>
              <a:t>La glotte </a:t>
            </a:r>
            <a:r>
              <a:rPr lang="fr-FR" dirty="0" smtClean="0"/>
              <a:t>est la partie rétrécie du larynx, constituée par les cordes vocales et la base des cartilages aryténoïdes  </a:t>
            </a:r>
          </a:p>
          <a:p>
            <a:pPr>
              <a:buNone/>
            </a:pPr>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00042"/>
          </a:xfrm>
        </p:spPr>
        <p:txBody>
          <a:bodyPr>
            <a:normAutofit fontScale="90000"/>
          </a:bodyPr>
          <a:lstStyle/>
          <a:p>
            <a:endParaRPr lang="fr-FR" dirty="0"/>
          </a:p>
        </p:txBody>
      </p:sp>
      <p:pic>
        <p:nvPicPr>
          <p:cNvPr id="1026" name="Picture 2" descr="C:\Users\HP\Desktop\Larynx.jpg"/>
          <p:cNvPicPr>
            <a:picLocks noGrp="1" noChangeAspect="1" noChangeArrowheads="1"/>
          </p:cNvPicPr>
          <p:nvPr>
            <p:ph idx="1"/>
          </p:nvPr>
        </p:nvPicPr>
        <p:blipFill>
          <a:blip r:embed="rId2"/>
          <a:srcRect/>
          <a:stretch>
            <a:fillRect/>
          </a:stretch>
        </p:blipFill>
        <p:spPr bwMode="auto">
          <a:xfrm>
            <a:off x="714348" y="285728"/>
            <a:ext cx="7643866" cy="628654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53966"/>
          </a:xfrm>
        </p:spPr>
        <p:txBody>
          <a:bodyPr>
            <a:normAutofit fontScale="90000"/>
          </a:bodyPr>
          <a:lstStyle/>
          <a:p>
            <a:endParaRPr lang="fr-FR" dirty="0"/>
          </a:p>
        </p:txBody>
      </p:sp>
      <p:sp>
        <p:nvSpPr>
          <p:cNvPr id="3" name="Espace réservé du contenu 2"/>
          <p:cNvSpPr>
            <a:spLocks noGrp="1"/>
          </p:cNvSpPr>
          <p:nvPr>
            <p:ph idx="1"/>
          </p:nvPr>
        </p:nvSpPr>
        <p:spPr>
          <a:xfrm>
            <a:off x="457200" y="642918"/>
            <a:ext cx="8229600" cy="5483245"/>
          </a:xfrm>
        </p:spPr>
        <p:txBody>
          <a:bodyPr>
            <a:normAutofit/>
          </a:bodyPr>
          <a:lstStyle/>
          <a:p>
            <a:pPr>
              <a:buNone/>
            </a:pPr>
            <a:r>
              <a:rPr lang="fr-FR" dirty="0" smtClean="0">
                <a:solidFill>
                  <a:srgbClr val="FF0000"/>
                </a:solidFill>
              </a:rPr>
              <a:t>    </a:t>
            </a:r>
            <a:r>
              <a:rPr lang="fr-FR" u="sng" dirty="0" smtClean="0">
                <a:solidFill>
                  <a:srgbClr val="FF0000"/>
                </a:solidFill>
              </a:rPr>
              <a:t>Fonction du larynx</a:t>
            </a:r>
            <a:r>
              <a:rPr lang="fr-FR" dirty="0" smtClean="0">
                <a:solidFill>
                  <a:srgbClr val="FF0000"/>
                </a:solidFill>
              </a:rPr>
              <a:t>:</a:t>
            </a:r>
          </a:p>
          <a:p>
            <a:pPr>
              <a:buNone/>
            </a:pPr>
            <a:r>
              <a:rPr lang="fr-FR" dirty="0" smtClean="0">
                <a:solidFill>
                  <a:srgbClr val="FF0000"/>
                </a:solidFill>
              </a:rPr>
              <a:t>    </a:t>
            </a:r>
            <a:r>
              <a:rPr lang="fr-FR" dirty="0" smtClean="0"/>
              <a:t>Par l’écartement des cordes vocales, donc des modifications de la glotte, le larynx contrôle le volume d’air inspiré ou expiré. </a:t>
            </a:r>
          </a:p>
          <a:p>
            <a:pPr>
              <a:buNone/>
            </a:pPr>
            <a:r>
              <a:rPr lang="fr-FR" dirty="0" smtClean="0"/>
              <a:t>    Il agit ainsi comme une 3</a:t>
            </a:r>
            <a:r>
              <a:rPr lang="fr-FR" baseline="30000" dirty="0" smtClean="0"/>
              <a:t>ème</a:t>
            </a:r>
            <a:r>
              <a:rPr lang="fr-FR" dirty="0" smtClean="0"/>
              <a:t> narine mais plus efficacement car il peut interrompre complètement le passage de l’air.</a:t>
            </a:r>
          </a:p>
          <a:p>
            <a:pPr>
              <a:buNone/>
            </a:pPr>
            <a:r>
              <a:rPr lang="fr-FR" dirty="0" smtClean="0"/>
              <a:t>    Il intervient dans la protection des voies respiratoires , c’est à son niveau que prennent naissance les sons lors de la phonation.</a:t>
            </a:r>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Desktop\Splanchno\P2160054.JPG"/>
          <p:cNvPicPr>
            <a:picLocks noChangeAspect="1" noChangeArrowheads="1"/>
          </p:cNvPicPr>
          <p:nvPr/>
        </p:nvPicPr>
        <p:blipFill>
          <a:blip r:embed="rId2" cstate="print"/>
          <a:srcRect/>
          <a:stretch>
            <a:fillRect/>
          </a:stretch>
        </p:blipFill>
        <p:spPr bwMode="auto">
          <a:xfrm>
            <a:off x="-11887200" y="-18516600"/>
            <a:ext cx="5400000" cy="7200000"/>
          </a:xfrm>
          <a:prstGeom prst="rect">
            <a:avLst/>
          </a:prstGeom>
          <a:noFill/>
        </p:spPr>
      </p:pic>
      <p:sp>
        <p:nvSpPr>
          <p:cNvPr id="6" name="Titre 5"/>
          <p:cNvSpPr>
            <a:spLocks noGrp="1"/>
          </p:cNvSpPr>
          <p:nvPr>
            <p:ph type="title"/>
          </p:nvPr>
        </p:nvSpPr>
        <p:spPr>
          <a:xfrm>
            <a:off x="457200" y="0"/>
            <a:ext cx="8229600" cy="1285860"/>
          </a:xfrm>
        </p:spPr>
        <p:txBody>
          <a:bodyPr>
            <a:normAutofit/>
          </a:bodyPr>
          <a:lstStyle/>
          <a:p>
            <a:pPr algn="l"/>
            <a:r>
              <a:rPr lang="fr-FR" b="1" dirty="0" smtClean="0"/>
              <a:t>               </a:t>
            </a:r>
            <a:r>
              <a:rPr lang="fr-FR" b="1" u="sng" dirty="0" smtClean="0"/>
              <a:t>Larynx  schématisé</a:t>
            </a:r>
            <a:br>
              <a:rPr lang="fr-FR" b="1" u="sng" dirty="0" smtClean="0"/>
            </a:br>
            <a:r>
              <a:rPr lang="fr-FR" sz="3100" dirty="0" smtClean="0"/>
              <a:t>Cordes vocales</a:t>
            </a:r>
            <a:endParaRPr lang="fr-FR" sz="3100" dirty="0"/>
          </a:p>
        </p:txBody>
      </p:sp>
      <p:pic>
        <p:nvPicPr>
          <p:cNvPr id="1026" name="Picture 2" descr="C:\Users\HP\Desktop\Splanchno\Larynx 1.jpg"/>
          <p:cNvPicPr>
            <a:picLocks noGrp="1" noChangeAspect="1" noChangeArrowheads="1"/>
          </p:cNvPicPr>
          <p:nvPr>
            <p:ph idx="1"/>
          </p:nvPr>
        </p:nvPicPr>
        <p:blipFill>
          <a:blip r:embed="rId3"/>
          <a:stretch>
            <a:fillRect/>
          </a:stretch>
        </p:blipFill>
        <p:spPr bwMode="auto">
          <a:xfrm>
            <a:off x="3786182" y="1428736"/>
            <a:ext cx="5143504" cy="4071966"/>
          </a:xfrm>
          <a:prstGeom prst="rect">
            <a:avLst/>
          </a:prstGeom>
          <a:noFill/>
        </p:spPr>
      </p:pic>
      <p:pic>
        <p:nvPicPr>
          <p:cNvPr id="2" name="Picture 2" descr="C:\Users\HP\Desktop\Splanchno\Cordes vocales.jpg"/>
          <p:cNvPicPr>
            <a:picLocks noChangeAspect="1" noChangeArrowheads="1"/>
          </p:cNvPicPr>
          <p:nvPr/>
        </p:nvPicPr>
        <p:blipFill>
          <a:blip r:embed="rId4"/>
          <a:srcRect/>
          <a:stretch>
            <a:fillRect/>
          </a:stretch>
        </p:blipFill>
        <p:spPr bwMode="auto">
          <a:xfrm>
            <a:off x="142844" y="1714488"/>
            <a:ext cx="3571900" cy="3571900"/>
          </a:xfrm>
          <a:prstGeom prst="rect">
            <a:avLst/>
          </a:prstGeom>
          <a:noFill/>
        </p:spPr>
      </p:pic>
      <p:sp>
        <p:nvSpPr>
          <p:cNvPr id="7" name="Flèche vers le bas 6"/>
          <p:cNvSpPr/>
          <p:nvPr/>
        </p:nvSpPr>
        <p:spPr>
          <a:xfrm>
            <a:off x="2214546" y="1214422"/>
            <a:ext cx="428628" cy="22145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000108"/>
          </a:xfrm>
        </p:spPr>
        <p:txBody>
          <a:bodyPr>
            <a:normAutofit/>
          </a:bodyPr>
          <a:lstStyle/>
          <a:p>
            <a:r>
              <a:rPr lang="fr-FR" b="1" u="sng" dirty="0" smtClean="0"/>
              <a:t>Trachée et bronches </a:t>
            </a:r>
            <a:endParaRPr lang="fr-FR" b="1" u="sng" dirty="0"/>
          </a:p>
        </p:txBody>
      </p:sp>
      <p:sp>
        <p:nvSpPr>
          <p:cNvPr id="3" name="Espace réservé du contenu 2"/>
          <p:cNvSpPr>
            <a:spLocks noGrp="1"/>
          </p:cNvSpPr>
          <p:nvPr>
            <p:ph idx="1"/>
          </p:nvPr>
        </p:nvSpPr>
        <p:spPr>
          <a:xfrm>
            <a:off x="457200" y="2071678"/>
            <a:ext cx="8229600" cy="4054485"/>
          </a:xfrm>
        </p:spPr>
        <p:txBody>
          <a:bodyPr/>
          <a:lstStyle/>
          <a:p>
            <a:pPr>
              <a:buNone/>
            </a:pPr>
            <a:r>
              <a:rPr lang="fr-FR" dirty="0" smtClean="0"/>
              <a:t>    La trachée et les bronches constituent avec le larynx , l’arbre aérifère dont les ramifications se répartissent dans </a:t>
            </a:r>
            <a:r>
              <a:rPr lang="fr-FR" smtClean="0"/>
              <a:t>les poumons.</a:t>
            </a:r>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85794"/>
          </a:xfrm>
        </p:spPr>
        <p:txBody>
          <a:bodyPr>
            <a:normAutofit/>
          </a:bodyPr>
          <a:lstStyle/>
          <a:p>
            <a:r>
              <a:rPr lang="fr-FR" b="1" u="sng" dirty="0" smtClean="0"/>
              <a:t>La trachée</a:t>
            </a:r>
            <a:endParaRPr lang="fr-FR" b="1" u="sng" dirty="0"/>
          </a:p>
        </p:txBody>
      </p:sp>
      <p:sp>
        <p:nvSpPr>
          <p:cNvPr id="3" name="Espace réservé du contenu 2"/>
          <p:cNvSpPr>
            <a:spLocks noGrp="1"/>
          </p:cNvSpPr>
          <p:nvPr>
            <p:ph idx="1"/>
          </p:nvPr>
        </p:nvSpPr>
        <p:spPr>
          <a:xfrm>
            <a:off x="214282" y="714356"/>
            <a:ext cx="8715436" cy="5929354"/>
          </a:xfrm>
        </p:spPr>
        <p:txBody>
          <a:bodyPr>
            <a:normAutofit fontScale="92500" lnSpcReduction="10000"/>
          </a:bodyPr>
          <a:lstStyle/>
          <a:p>
            <a:r>
              <a:rPr lang="fr-FR" dirty="0" smtClean="0"/>
              <a:t>C’est un tube impair, flexible et béant qui fait suite au larynx et se termine dorsalement au cœur par une division, ce sont les 2 bronches, une pour chaque poumon.</a:t>
            </a:r>
          </a:p>
          <a:p>
            <a:r>
              <a:rPr lang="fr-FR" dirty="0" smtClean="0"/>
              <a:t>Elle est maintenue ouverte par la présence, dans sa paroi, d’anneaux cartilagineux qui rendent sa surface irrégulière.</a:t>
            </a:r>
          </a:p>
          <a:p>
            <a:pPr>
              <a:buNone/>
            </a:pPr>
            <a:r>
              <a:rPr lang="fr-FR" u="sng" dirty="0" smtClean="0">
                <a:solidFill>
                  <a:srgbClr val="FF0000"/>
                </a:solidFill>
              </a:rPr>
              <a:t>Dimensions</a:t>
            </a:r>
            <a:r>
              <a:rPr lang="fr-FR" dirty="0" smtClean="0">
                <a:solidFill>
                  <a:srgbClr val="FF0000"/>
                </a:solidFill>
              </a:rPr>
              <a:t>:</a:t>
            </a:r>
            <a:r>
              <a:rPr lang="fr-FR" dirty="0" smtClean="0"/>
              <a:t> La longueur varie en fonction de la taille de l’espèce. Elle dépend de la taille corporelle et surtout de la longueur du cou et de la situation du larynx.</a:t>
            </a:r>
          </a:p>
          <a:p>
            <a:pPr>
              <a:buNone/>
            </a:pPr>
            <a:r>
              <a:rPr lang="fr-FR" dirty="0" smtClean="0"/>
              <a:t>    La trachée du Cheval est longue de 75 cm , Bœuf: 60 cm et Chien de taille moyenne: 25 cm</a:t>
            </a:r>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214290"/>
          </a:xfrm>
        </p:spPr>
        <p:txBody>
          <a:bodyPr>
            <a:normAutofit fontScale="90000"/>
          </a:bodyPr>
          <a:lstStyle/>
          <a:p>
            <a:endParaRPr lang="fr-FR" dirty="0"/>
          </a:p>
        </p:txBody>
      </p:sp>
      <p:sp>
        <p:nvSpPr>
          <p:cNvPr id="3" name="Espace réservé du contenu 2"/>
          <p:cNvSpPr>
            <a:spLocks noGrp="1"/>
          </p:cNvSpPr>
          <p:nvPr>
            <p:ph idx="1"/>
          </p:nvPr>
        </p:nvSpPr>
        <p:spPr>
          <a:xfrm>
            <a:off x="214282" y="500042"/>
            <a:ext cx="8715436" cy="6143668"/>
          </a:xfrm>
        </p:spPr>
        <p:txBody>
          <a:bodyPr>
            <a:normAutofit fontScale="70000" lnSpcReduction="20000"/>
          </a:bodyPr>
          <a:lstStyle/>
          <a:p>
            <a:pPr>
              <a:buNone/>
            </a:pPr>
            <a:r>
              <a:rPr lang="fr-FR" dirty="0" smtClean="0"/>
              <a:t>     </a:t>
            </a:r>
            <a:r>
              <a:rPr lang="fr-FR" sz="3600" u="sng" dirty="0" smtClean="0">
                <a:solidFill>
                  <a:srgbClr val="FF0000"/>
                </a:solidFill>
              </a:rPr>
              <a:t>Conformation</a:t>
            </a:r>
            <a:r>
              <a:rPr lang="fr-FR" sz="3600" dirty="0" smtClean="0">
                <a:solidFill>
                  <a:srgbClr val="FF0000"/>
                </a:solidFill>
              </a:rPr>
              <a:t>: </a:t>
            </a:r>
            <a:r>
              <a:rPr lang="fr-FR" sz="3600" dirty="0" smtClean="0"/>
              <a:t>La trachée est </a:t>
            </a:r>
            <a:r>
              <a:rPr lang="fr-FR" sz="3600" dirty="0" err="1" smtClean="0"/>
              <a:t>cylindroïde.Dans</a:t>
            </a:r>
            <a:r>
              <a:rPr lang="fr-FR" sz="3600" dirty="0" smtClean="0"/>
              <a:t> le cou, elle est un peu aplatie dans le sens </a:t>
            </a:r>
            <a:r>
              <a:rPr lang="fr-FR" sz="3600" dirty="0" err="1" smtClean="0"/>
              <a:t>dorso</a:t>
            </a:r>
            <a:r>
              <a:rPr lang="fr-FR" sz="3600" dirty="0" smtClean="0"/>
              <a:t>-ventral; Chez le Bœuf, elle est aplatie d’un côté à l’autre et sa face dorsale se relève en une crête longitudinale et irrégulière.</a:t>
            </a:r>
          </a:p>
          <a:p>
            <a:pPr>
              <a:buNone/>
            </a:pPr>
            <a:r>
              <a:rPr lang="fr-FR" sz="3600" dirty="0" smtClean="0"/>
              <a:t>     Ses faces ventrale et latérales montrent la succession d’anneaux cartilagineux.</a:t>
            </a:r>
          </a:p>
          <a:p>
            <a:pPr>
              <a:buNone/>
            </a:pPr>
            <a:r>
              <a:rPr lang="fr-FR" sz="3600" dirty="0" smtClean="0"/>
              <a:t>     Sa terminaison est constituée par </a:t>
            </a:r>
            <a:r>
              <a:rPr lang="fr-FR" sz="3600" dirty="0" smtClean="0">
                <a:solidFill>
                  <a:srgbClr val="FF0000"/>
                </a:solidFill>
              </a:rPr>
              <a:t>la bifurcation trachéale </a:t>
            </a:r>
            <a:r>
              <a:rPr lang="fr-FR" sz="3600" dirty="0" smtClean="0"/>
              <a:t>qui donne les 2 bronches principales, destinées chacune à un poumon.</a:t>
            </a:r>
          </a:p>
          <a:p>
            <a:pPr>
              <a:buNone/>
            </a:pPr>
            <a:r>
              <a:rPr lang="fr-FR" sz="3600" dirty="0" smtClean="0"/>
              <a:t>     Le plus souvent, la bronche principale droite est la plus grosse</a:t>
            </a:r>
          </a:p>
          <a:p>
            <a:pPr>
              <a:buNone/>
            </a:pPr>
            <a:r>
              <a:rPr lang="fr-FR" sz="3600" dirty="0" smtClean="0"/>
              <a:t>     Sa surface interne est lisse, tapissée par une muqueuse formée d’un mucus visqueux.</a:t>
            </a:r>
          </a:p>
          <a:p>
            <a:pPr>
              <a:buNone/>
            </a:pPr>
            <a:r>
              <a:rPr lang="fr-FR" sz="3600" dirty="0" smtClean="0"/>
              <a:t>     Accompagnée dans tout son trajet par l’</a:t>
            </a:r>
            <a:r>
              <a:rPr lang="fr-FR" sz="3600" dirty="0" err="1" smtClean="0"/>
              <a:t>œsophage,elle</a:t>
            </a:r>
            <a:r>
              <a:rPr lang="fr-FR" sz="3600" dirty="0" smtClean="0"/>
              <a:t> descend dans la région cervicale jusqu’à l’entrée de la poitrine. Elle pénètre dans le thorax et se place dans le médiastin </a:t>
            </a:r>
            <a:r>
              <a:rPr lang="fr-FR" sz="3600" dirty="0" err="1" smtClean="0"/>
              <a:t>crânial</a:t>
            </a:r>
            <a:r>
              <a:rPr lang="fr-FR" sz="3600" dirty="0" smtClean="0"/>
              <a:t>.</a:t>
            </a:r>
          </a:p>
          <a:p>
            <a:pPr>
              <a:buNone/>
            </a:pPr>
            <a:r>
              <a:rPr lang="fr-FR" sz="3600" dirty="0" smtClean="0"/>
              <a:t>     Elle atteint la base du cœur où elle se termine dorsalement à l’oreillette gauche. Elle possède donc une partie cervicale et une partie thoracique. </a:t>
            </a:r>
          </a:p>
          <a:p>
            <a:pPr>
              <a:buNone/>
            </a:pPr>
            <a:endParaRPr lang="fr-FR" sz="3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642918"/>
          </a:xfrm>
        </p:spPr>
        <p:txBody>
          <a:bodyPr>
            <a:normAutofit fontScale="90000"/>
          </a:bodyPr>
          <a:lstStyle/>
          <a:p>
            <a:r>
              <a:rPr lang="fr-FR" u="sng" dirty="0" smtClean="0"/>
              <a:t>Structure de la trachée</a:t>
            </a:r>
            <a:endParaRPr lang="fr-FR" u="sng" dirty="0"/>
          </a:p>
        </p:txBody>
      </p:sp>
      <p:sp>
        <p:nvSpPr>
          <p:cNvPr id="3" name="Espace réservé du contenu 2"/>
          <p:cNvSpPr>
            <a:spLocks noGrp="1"/>
          </p:cNvSpPr>
          <p:nvPr>
            <p:ph idx="1"/>
          </p:nvPr>
        </p:nvSpPr>
        <p:spPr>
          <a:xfrm>
            <a:off x="285720" y="857232"/>
            <a:ext cx="8643998" cy="5786478"/>
          </a:xfrm>
        </p:spPr>
        <p:txBody>
          <a:bodyPr>
            <a:normAutofit fontScale="92500" lnSpcReduction="20000"/>
          </a:bodyPr>
          <a:lstStyle/>
          <a:p>
            <a:pPr>
              <a:buNone/>
            </a:pPr>
            <a:r>
              <a:rPr lang="fr-FR" dirty="0" smtClean="0"/>
              <a:t>    De l’extérieur vers l’intérieur, on voit:</a:t>
            </a:r>
          </a:p>
          <a:p>
            <a:pPr>
              <a:buFontTx/>
              <a:buChar char="-"/>
            </a:pPr>
            <a:r>
              <a:rPr lang="fr-FR" dirty="0" smtClean="0"/>
              <a:t>Une adventice</a:t>
            </a:r>
          </a:p>
          <a:p>
            <a:pPr>
              <a:buFontTx/>
              <a:buChar char="-"/>
            </a:pPr>
            <a:r>
              <a:rPr lang="fr-FR" dirty="0" smtClean="0"/>
              <a:t>Une tunique </a:t>
            </a:r>
            <a:r>
              <a:rPr lang="fr-FR" dirty="0" err="1" smtClean="0"/>
              <a:t>fibro</a:t>
            </a:r>
            <a:r>
              <a:rPr lang="fr-FR" dirty="0" smtClean="0"/>
              <a:t>-cartilagineuse, caractérisée par des anneaux unis par une membrane fibreuse</a:t>
            </a:r>
          </a:p>
          <a:p>
            <a:pPr>
              <a:buFontTx/>
              <a:buChar char="-"/>
            </a:pPr>
            <a:r>
              <a:rPr lang="fr-FR" dirty="0" smtClean="0"/>
              <a:t>Les cartilages trachéaux dont le nombre varie avec l’espèce et même l’individu (Homme: 18, Equidés:50,Bœuf: 50,Chien:42, Lapin:45à 50, Girafe:200)</a:t>
            </a:r>
          </a:p>
          <a:p>
            <a:pPr>
              <a:buFontTx/>
              <a:buChar char="-"/>
            </a:pPr>
            <a:r>
              <a:rPr lang="fr-FR" dirty="0" smtClean="0"/>
              <a:t>Une membrane </a:t>
            </a:r>
            <a:r>
              <a:rPr lang="fr-FR" dirty="0" err="1" smtClean="0"/>
              <a:t>fibro</a:t>
            </a:r>
            <a:r>
              <a:rPr lang="fr-FR" dirty="0" smtClean="0"/>
              <a:t>-élastique qui enveloppe les anneaux</a:t>
            </a:r>
          </a:p>
          <a:p>
            <a:pPr>
              <a:buFontTx/>
              <a:buChar char="-"/>
            </a:pPr>
            <a:r>
              <a:rPr lang="fr-FR" dirty="0" smtClean="0"/>
              <a:t>Le muscle trachéal (musculeuse)</a:t>
            </a:r>
          </a:p>
          <a:p>
            <a:pPr>
              <a:buFontTx/>
              <a:buChar char="-"/>
            </a:pPr>
            <a:r>
              <a:rPr lang="fr-FR" dirty="0" smtClean="0"/>
              <a:t>Une muqueuse semblable à celle du larynx et des bronches</a:t>
            </a:r>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0"/>
            <a:ext cx="8229600" cy="714356"/>
          </a:xfrm>
        </p:spPr>
        <p:txBody>
          <a:bodyPr>
            <a:normAutofit/>
          </a:bodyPr>
          <a:lstStyle/>
          <a:p>
            <a:r>
              <a:rPr lang="fr-FR" sz="3600" b="1" u="sng" dirty="0" smtClean="0"/>
              <a:t>TRACHEE</a:t>
            </a:r>
            <a:endParaRPr lang="fr-FR" sz="3600" b="1" u="sng" dirty="0"/>
          </a:p>
        </p:txBody>
      </p:sp>
      <p:sp>
        <p:nvSpPr>
          <p:cNvPr id="3" name="Espace réservé du contenu 2"/>
          <p:cNvSpPr>
            <a:spLocks noGrp="1"/>
          </p:cNvSpPr>
          <p:nvPr>
            <p:ph sz="half" idx="1"/>
          </p:nvPr>
        </p:nvSpPr>
        <p:spPr>
          <a:xfrm>
            <a:off x="214282" y="928670"/>
            <a:ext cx="4143404" cy="5715040"/>
          </a:xfrm>
        </p:spPr>
        <p:txBody>
          <a:bodyPr>
            <a:normAutofit fontScale="85000" lnSpcReduction="10000"/>
          </a:bodyPr>
          <a:lstStyle/>
          <a:p>
            <a:pPr>
              <a:buNone/>
            </a:pPr>
            <a:r>
              <a:rPr lang="fr-FR" b="1" dirty="0" smtClean="0"/>
              <a:t>C’est un tube impair, </a:t>
            </a:r>
          </a:p>
          <a:p>
            <a:pPr>
              <a:buNone/>
            </a:pPr>
            <a:r>
              <a:rPr lang="fr-FR" b="1" dirty="0" smtClean="0"/>
              <a:t>flexible et béant qui fait </a:t>
            </a:r>
          </a:p>
          <a:p>
            <a:pPr>
              <a:buNone/>
            </a:pPr>
            <a:r>
              <a:rPr lang="fr-FR" b="1" dirty="0" smtClean="0"/>
              <a:t>suite au larynx et se </a:t>
            </a:r>
          </a:p>
          <a:p>
            <a:pPr>
              <a:buNone/>
            </a:pPr>
            <a:r>
              <a:rPr lang="fr-FR" b="1" dirty="0" smtClean="0"/>
              <a:t>termine dorsalement au </a:t>
            </a:r>
          </a:p>
          <a:p>
            <a:pPr>
              <a:buNone/>
            </a:pPr>
            <a:r>
              <a:rPr lang="fr-FR" b="1" dirty="0" smtClean="0"/>
              <a:t>cœur par une </a:t>
            </a:r>
            <a:r>
              <a:rPr lang="fr-FR" b="1" dirty="0" smtClean="0">
                <a:solidFill>
                  <a:srgbClr val="FF0000"/>
                </a:solidFill>
              </a:rPr>
              <a:t>division </a:t>
            </a:r>
          </a:p>
          <a:p>
            <a:pPr>
              <a:buNone/>
            </a:pPr>
            <a:r>
              <a:rPr lang="fr-FR" b="1" dirty="0" smtClean="0"/>
              <a:t>pour donner les </a:t>
            </a:r>
            <a:r>
              <a:rPr lang="fr-FR" b="1" dirty="0" smtClean="0">
                <a:solidFill>
                  <a:srgbClr val="FF0000"/>
                </a:solidFill>
              </a:rPr>
              <a:t>2 </a:t>
            </a:r>
          </a:p>
          <a:p>
            <a:pPr>
              <a:buNone/>
            </a:pPr>
            <a:r>
              <a:rPr lang="fr-FR" b="1" dirty="0" smtClean="0"/>
              <a:t>bronches principales, droite </a:t>
            </a:r>
          </a:p>
          <a:p>
            <a:pPr>
              <a:buNone/>
            </a:pPr>
            <a:r>
              <a:rPr lang="fr-FR" b="1" dirty="0" smtClean="0"/>
              <a:t>et gauche, une pour chaque </a:t>
            </a:r>
          </a:p>
          <a:p>
            <a:pPr>
              <a:buNone/>
            </a:pPr>
            <a:r>
              <a:rPr lang="fr-FR" b="1" dirty="0" smtClean="0"/>
              <a:t>poumon. </a:t>
            </a:r>
          </a:p>
          <a:p>
            <a:pPr>
              <a:buNone/>
            </a:pPr>
            <a:r>
              <a:rPr lang="fr-FR" b="1" dirty="0" smtClean="0"/>
              <a:t>Elle est formée </a:t>
            </a:r>
            <a:r>
              <a:rPr lang="fr-FR" b="1" dirty="0" smtClean="0">
                <a:solidFill>
                  <a:srgbClr val="FF0000"/>
                </a:solidFill>
              </a:rPr>
              <a:t>d’anneaux </a:t>
            </a:r>
          </a:p>
          <a:p>
            <a:pPr>
              <a:buNone/>
            </a:pPr>
            <a:r>
              <a:rPr lang="fr-FR" b="1" dirty="0" smtClean="0">
                <a:solidFill>
                  <a:srgbClr val="FF0000"/>
                </a:solidFill>
              </a:rPr>
              <a:t>cartilagineux</a:t>
            </a:r>
            <a:r>
              <a:rPr lang="fr-FR" b="1" dirty="0" smtClean="0"/>
              <a:t> et leur nombre </a:t>
            </a:r>
          </a:p>
          <a:p>
            <a:pPr>
              <a:buNone/>
            </a:pPr>
            <a:r>
              <a:rPr lang="fr-FR" b="1" dirty="0" smtClean="0"/>
              <a:t>dépend de la longueur du cou </a:t>
            </a:r>
          </a:p>
          <a:p>
            <a:pPr>
              <a:buNone/>
            </a:pPr>
            <a:r>
              <a:rPr lang="fr-FR" b="1" dirty="0" smtClean="0"/>
              <a:t>(45 chez les grands ongulés, </a:t>
            </a:r>
          </a:p>
          <a:p>
            <a:pPr>
              <a:buNone/>
            </a:pPr>
            <a:r>
              <a:rPr lang="fr-FR" b="1" dirty="0" smtClean="0"/>
              <a:t>250 chez la girafe).  </a:t>
            </a:r>
            <a:endParaRPr lang="fr-FR" b="1" dirty="0"/>
          </a:p>
        </p:txBody>
      </p:sp>
      <p:pic>
        <p:nvPicPr>
          <p:cNvPr id="5" name="Picture 2" descr="C:\Users\HP\Desktop\Splanchno\Poumons.jpg"/>
          <p:cNvPicPr>
            <a:picLocks noGrp="1" noChangeAspect="1" noChangeArrowheads="1"/>
          </p:cNvPicPr>
          <p:nvPr>
            <p:ph sz="half" idx="2"/>
          </p:nvPr>
        </p:nvPicPr>
        <p:blipFill>
          <a:blip r:embed="rId2"/>
          <a:srcRect/>
          <a:stretch>
            <a:fillRect/>
          </a:stretch>
        </p:blipFill>
        <p:spPr bwMode="auto">
          <a:xfrm>
            <a:off x="4214811" y="1142984"/>
            <a:ext cx="4929190" cy="4857783"/>
          </a:xfrm>
          <a:prstGeom prst="rect">
            <a:avLst/>
          </a:prstGeom>
          <a:noFill/>
        </p:spPr>
      </p:pic>
      <p:sp>
        <p:nvSpPr>
          <p:cNvPr id="6" name="Flèche vers le bas 5"/>
          <p:cNvSpPr/>
          <p:nvPr/>
        </p:nvSpPr>
        <p:spPr>
          <a:xfrm>
            <a:off x="6215074" y="428604"/>
            <a:ext cx="428628" cy="928694"/>
          </a:xfrm>
          <a:prstGeom prst="downArrow">
            <a:avLst>
              <a:gd name="adj1" fmla="val 50000"/>
              <a:gd name="adj2" fmla="val 468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Topographie\topo gauche chien.jpg"/>
          <p:cNvPicPr>
            <a:picLocks noChangeAspect="1" noChangeArrowheads="1"/>
          </p:cNvPicPr>
          <p:nvPr/>
        </p:nvPicPr>
        <p:blipFill>
          <a:blip r:embed="rId2"/>
          <a:srcRect/>
          <a:stretch>
            <a:fillRect/>
          </a:stretch>
        </p:blipFill>
        <p:spPr bwMode="auto">
          <a:xfrm>
            <a:off x="1000100" y="428604"/>
            <a:ext cx="7143800" cy="621510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0"/>
            <a:ext cx="8229600" cy="714356"/>
          </a:xfrm>
        </p:spPr>
        <p:txBody>
          <a:bodyPr>
            <a:noAutofit/>
          </a:bodyPr>
          <a:lstStyle/>
          <a:p>
            <a:r>
              <a:rPr lang="fr-FR" b="1" u="sng" dirty="0" smtClean="0"/>
              <a:t>Les bronches</a:t>
            </a:r>
            <a:endParaRPr lang="fr-FR" b="1" u="sng" dirty="0"/>
          </a:p>
        </p:txBody>
      </p:sp>
      <p:sp>
        <p:nvSpPr>
          <p:cNvPr id="6" name="Espace réservé du contenu 5"/>
          <p:cNvSpPr>
            <a:spLocks noGrp="1"/>
          </p:cNvSpPr>
          <p:nvPr>
            <p:ph idx="1"/>
          </p:nvPr>
        </p:nvSpPr>
        <p:spPr>
          <a:xfrm>
            <a:off x="214282" y="785794"/>
            <a:ext cx="8715436" cy="5857916"/>
          </a:xfrm>
        </p:spPr>
        <p:txBody>
          <a:bodyPr>
            <a:normAutofit/>
          </a:bodyPr>
          <a:lstStyle/>
          <a:p>
            <a:r>
              <a:rPr lang="fr-FR" sz="3600" dirty="0" smtClean="0"/>
              <a:t>Ce sont les conduits qui procèdent de la trachée et qui se ramifient dans les poumons pour y assurer la circulation de l’air. </a:t>
            </a:r>
          </a:p>
          <a:p>
            <a:r>
              <a:rPr lang="fr-FR" sz="3600" dirty="0" smtClean="0"/>
              <a:t>Leur structure est semblable à celle de la trachée et se simplifie graduellement jusqu’à s’attacher à celle des lobules puis des </a:t>
            </a:r>
            <a:r>
              <a:rPr lang="fr-FR" sz="3600" dirty="0" err="1" smtClean="0"/>
              <a:t>sublobules</a:t>
            </a:r>
            <a:r>
              <a:rPr lang="fr-FR" sz="3600" dirty="0" smtClean="0"/>
              <a:t> pulmonaires. Leur ensemble forme </a:t>
            </a:r>
            <a:r>
              <a:rPr lang="fr-FR" sz="3600" dirty="0" smtClean="0">
                <a:solidFill>
                  <a:srgbClr val="FF0000"/>
                </a:solidFill>
              </a:rPr>
              <a:t>l’arbre bronchique.</a:t>
            </a:r>
            <a:endParaRPr lang="fr-FR" sz="3600"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14356"/>
          </a:xfrm>
        </p:spPr>
        <p:txBody>
          <a:bodyPr>
            <a:normAutofit fontScale="90000"/>
          </a:bodyPr>
          <a:lstStyle/>
          <a:p>
            <a:r>
              <a:rPr lang="fr-FR" u="sng" dirty="0" smtClean="0"/>
              <a:t>Organisation de l’arbre bronchique</a:t>
            </a:r>
            <a:endParaRPr lang="fr-FR" u="sng" dirty="0"/>
          </a:p>
        </p:txBody>
      </p:sp>
      <p:sp>
        <p:nvSpPr>
          <p:cNvPr id="3" name="Espace réservé du contenu 2"/>
          <p:cNvSpPr>
            <a:spLocks noGrp="1"/>
          </p:cNvSpPr>
          <p:nvPr>
            <p:ph idx="1"/>
          </p:nvPr>
        </p:nvSpPr>
        <p:spPr>
          <a:xfrm>
            <a:off x="214282" y="928670"/>
            <a:ext cx="8715436" cy="5643602"/>
          </a:xfrm>
        </p:spPr>
        <p:txBody>
          <a:bodyPr>
            <a:normAutofit fontScale="92500" lnSpcReduction="10000"/>
          </a:bodyPr>
          <a:lstStyle/>
          <a:p>
            <a:r>
              <a:rPr lang="fr-FR" dirty="0" smtClean="0"/>
              <a:t>En règle générale, la trachée se termine par </a:t>
            </a:r>
            <a:r>
              <a:rPr lang="fr-FR" dirty="0" smtClean="0">
                <a:solidFill>
                  <a:srgbClr val="0070C0"/>
                </a:solidFill>
              </a:rPr>
              <a:t>une bifurcation</a:t>
            </a:r>
            <a:r>
              <a:rPr lang="fr-FR" dirty="0" smtClean="0"/>
              <a:t> et donne à chaque poumon </a:t>
            </a:r>
            <a:r>
              <a:rPr lang="fr-FR" dirty="0" smtClean="0">
                <a:solidFill>
                  <a:srgbClr val="FF0000"/>
                </a:solidFill>
              </a:rPr>
              <a:t>une bronche principale.</a:t>
            </a:r>
          </a:p>
          <a:p>
            <a:r>
              <a:rPr lang="fr-FR" dirty="0" smtClean="0"/>
              <a:t>Celle-ci pénètre dans le poumon et se divise en </a:t>
            </a:r>
            <a:r>
              <a:rPr lang="fr-FR" dirty="0" smtClean="0">
                <a:solidFill>
                  <a:srgbClr val="FF0000"/>
                </a:solidFill>
              </a:rPr>
              <a:t>bronches lobaires</a:t>
            </a:r>
            <a:r>
              <a:rPr lang="fr-FR" dirty="0" smtClean="0"/>
              <a:t>; Chaque bronche lobaire va à un lobe pulmonaire se place dans son axe.          Chacune d’elle émet à son tour, des </a:t>
            </a:r>
            <a:r>
              <a:rPr lang="fr-FR" dirty="0" smtClean="0">
                <a:solidFill>
                  <a:srgbClr val="FF0000"/>
                </a:solidFill>
              </a:rPr>
              <a:t>bronches segmentaires </a:t>
            </a:r>
            <a:r>
              <a:rPr lang="fr-FR" dirty="0" smtClean="0"/>
              <a:t>de disposition régulière.                                      Chacune de ces bronches, en principe axiale, donne  des </a:t>
            </a:r>
            <a:r>
              <a:rPr lang="fr-FR" dirty="0" smtClean="0">
                <a:solidFill>
                  <a:srgbClr val="FF0000"/>
                </a:solidFill>
              </a:rPr>
              <a:t>rameaux </a:t>
            </a:r>
            <a:r>
              <a:rPr lang="fr-FR" dirty="0" err="1" smtClean="0">
                <a:solidFill>
                  <a:srgbClr val="FF0000"/>
                </a:solidFill>
              </a:rPr>
              <a:t>subsegmentaires</a:t>
            </a:r>
            <a:r>
              <a:rPr lang="fr-FR" dirty="0" smtClean="0">
                <a:solidFill>
                  <a:srgbClr val="FF0000"/>
                </a:solidFill>
              </a:rPr>
              <a:t> </a:t>
            </a:r>
            <a:r>
              <a:rPr lang="fr-FR" dirty="0" smtClean="0"/>
              <a:t>d’où partent les </a:t>
            </a:r>
            <a:r>
              <a:rPr lang="fr-FR" dirty="0" smtClean="0">
                <a:solidFill>
                  <a:srgbClr val="FF0000"/>
                </a:solidFill>
              </a:rPr>
              <a:t>bronchioles</a:t>
            </a:r>
            <a:r>
              <a:rPr lang="fr-FR" dirty="0" smtClean="0"/>
              <a:t>. Il est rare que la répartition de ces divisions s’effectue de la même façon dans les 2 poumons, ces derniers sont donc </a:t>
            </a:r>
            <a:r>
              <a:rPr lang="fr-FR" dirty="0" smtClean="0">
                <a:solidFill>
                  <a:srgbClr val="FF0000"/>
                </a:solidFill>
              </a:rPr>
              <a:t>dissymétriques.</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368280"/>
          </a:xfrm>
        </p:spPr>
        <p:txBody>
          <a:bodyPr>
            <a:normAutofit fontScale="90000"/>
          </a:bodyPr>
          <a:lstStyle/>
          <a:p>
            <a:r>
              <a:rPr lang="fr-FR" u="sng" dirty="0" smtClean="0"/>
              <a:t>Bronches du poumon droit</a:t>
            </a:r>
            <a:endParaRPr lang="fr-FR" u="sng" dirty="0"/>
          </a:p>
        </p:txBody>
      </p:sp>
      <p:sp>
        <p:nvSpPr>
          <p:cNvPr id="3" name="Espace réservé du contenu 2"/>
          <p:cNvSpPr>
            <a:spLocks noGrp="1"/>
          </p:cNvSpPr>
          <p:nvPr>
            <p:ph idx="1"/>
          </p:nvPr>
        </p:nvSpPr>
        <p:spPr>
          <a:xfrm>
            <a:off x="214282" y="928670"/>
            <a:ext cx="8643998" cy="5715040"/>
          </a:xfrm>
        </p:spPr>
        <p:txBody>
          <a:bodyPr>
            <a:normAutofit fontScale="92500" lnSpcReduction="10000"/>
          </a:bodyPr>
          <a:lstStyle/>
          <a:p>
            <a:r>
              <a:rPr lang="fr-FR" dirty="0" smtClean="0"/>
              <a:t>De ce côté, le système </a:t>
            </a:r>
            <a:r>
              <a:rPr lang="fr-FR" dirty="0" err="1" smtClean="0"/>
              <a:t>crânial</a:t>
            </a:r>
            <a:r>
              <a:rPr lang="fr-FR" dirty="0" smtClean="0"/>
              <a:t> est très bien développé</a:t>
            </a:r>
          </a:p>
          <a:p>
            <a:r>
              <a:rPr lang="fr-FR" dirty="0" smtClean="0"/>
              <a:t>Surtout </a:t>
            </a:r>
            <a:r>
              <a:rPr lang="fr-FR" dirty="0" smtClean="0">
                <a:solidFill>
                  <a:srgbClr val="FF0000"/>
                </a:solidFill>
              </a:rPr>
              <a:t>la bronche lobaire </a:t>
            </a:r>
            <a:r>
              <a:rPr lang="fr-FR" dirty="0" err="1" smtClean="0">
                <a:solidFill>
                  <a:srgbClr val="FF0000"/>
                </a:solidFill>
              </a:rPr>
              <a:t>crâniale</a:t>
            </a:r>
            <a:r>
              <a:rPr lang="fr-FR" dirty="0" smtClean="0">
                <a:solidFill>
                  <a:srgbClr val="FF0000"/>
                </a:solidFill>
              </a:rPr>
              <a:t> </a:t>
            </a:r>
            <a:r>
              <a:rPr lang="fr-FR" dirty="0" smtClean="0"/>
              <a:t>qui est émise par la bronche principale chez les Equidés, Lapin et Homme</a:t>
            </a:r>
          </a:p>
          <a:p>
            <a:r>
              <a:rPr lang="fr-FR" dirty="0" smtClean="0"/>
              <a:t>Elle naît au niveau de cette même division  chez les Carnivores où la trachée se termine en quelque sorte par </a:t>
            </a:r>
            <a:r>
              <a:rPr lang="fr-FR" dirty="0" smtClean="0">
                <a:solidFill>
                  <a:srgbClr val="FF0000"/>
                </a:solidFill>
              </a:rPr>
              <a:t>une </a:t>
            </a:r>
            <a:r>
              <a:rPr lang="fr-FR" dirty="0" err="1" smtClean="0">
                <a:solidFill>
                  <a:srgbClr val="FF0000"/>
                </a:solidFill>
              </a:rPr>
              <a:t>trifurcation</a:t>
            </a:r>
            <a:r>
              <a:rPr lang="fr-FR" dirty="0" smtClean="0"/>
              <a:t>.</a:t>
            </a:r>
          </a:p>
          <a:p>
            <a:r>
              <a:rPr lang="fr-FR" dirty="0" smtClean="0"/>
              <a:t>Chez les Ruminants, elle provient directement de la face droite de la trachée , plusieurs centimètres avant la terminaison de celle-ci , elle est alors appelée: </a:t>
            </a:r>
            <a:r>
              <a:rPr lang="fr-FR" dirty="0" smtClean="0">
                <a:solidFill>
                  <a:srgbClr val="FF0000"/>
                </a:solidFill>
              </a:rPr>
              <a:t>bronche trachéale</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28670"/>
          </a:xfrm>
        </p:spPr>
        <p:txBody>
          <a:bodyPr>
            <a:normAutofit/>
          </a:bodyPr>
          <a:lstStyle/>
          <a:p>
            <a:r>
              <a:rPr lang="fr-FR" u="sng" dirty="0" smtClean="0"/>
              <a:t>Bronches du poumon gauche</a:t>
            </a:r>
            <a:endParaRPr lang="fr-FR" dirty="0"/>
          </a:p>
        </p:txBody>
      </p:sp>
      <p:sp>
        <p:nvSpPr>
          <p:cNvPr id="3" name="Espace réservé du contenu 2"/>
          <p:cNvSpPr>
            <a:spLocks noGrp="1"/>
          </p:cNvSpPr>
          <p:nvPr>
            <p:ph idx="1"/>
          </p:nvPr>
        </p:nvSpPr>
        <p:spPr>
          <a:xfrm>
            <a:off x="457200" y="857232"/>
            <a:ext cx="8229600" cy="5786478"/>
          </a:xfrm>
        </p:spPr>
        <p:txBody>
          <a:bodyPr>
            <a:normAutofit/>
          </a:bodyPr>
          <a:lstStyle/>
          <a:p>
            <a:r>
              <a:rPr lang="fr-FR" dirty="0" smtClean="0"/>
              <a:t>De ce côté, la bronche lobaire </a:t>
            </a:r>
            <a:r>
              <a:rPr lang="fr-FR" dirty="0" err="1" smtClean="0"/>
              <a:t>crâniale</a:t>
            </a:r>
            <a:r>
              <a:rPr lang="fr-FR" dirty="0" smtClean="0"/>
              <a:t> prend origine plus caudalement qu’à droite et elle est souvent moins développée.</a:t>
            </a:r>
          </a:p>
          <a:p>
            <a:r>
              <a:rPr lang="fr-FR" dirty="0" smtClean="0"/>
              <a:t>Les Equidés sont les seuls mammifères domestiques chez lesquels la bronche principale droite donne naissance directement à la bronche lobaire </a:t>
            </a:r>
            <a:r>
              <a:rPr lang="fr-FR" dirty="0" err="1" smtClean="0"/>
              <a:t>crâniale</a:t>
            </a:r>
            <a:endParaRPr lang="fr-FR" dirty="0" smtClean="0"/>
          </a:p>
          <a:p>
            <a:r>
              <a:rPr lang="fr-FR" dirty="0" smtClean="0"/>
              <a:t>Chez les autres espèces, l’origine de celle-ci est plus caudale et se fait en commun avec celle de la 1</a:t>
            </a:r>
            <a:r>
              <a:rPr lang="fr-FR" baseline="30000" dirty="0" smtClean="0"/>
              <a:t>ère</a:t>
            </a:r>
            <a:r>
              <a:rPr lang="fr-FR" dirty="0" smtClean="0"/>
              <a:t> bronche segmentaire du système caudal.</a:t>
            </a:r>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200" y="0"/>
            <a:ext cx="8229600" cy="785794"/>
          </a:xfrm>
        </p:spPr>
        <p:txBody>
          <a:bodyPr>
            <a:normAutofit/>
          </a:bodyPr>
          <a:lstStyle/>
          <a:p>
            <a:r>
              <a:rPr lang="fr-FR" sz="3200" b="1" u="sng" dirty="0" smtClean="0"/>
              <a:t>TRACHEE -BRONCHES</a:t>
            </a:r>
            <a:endParaRPr lang="fr-FR" sz="3200" b="1" u="sng" dirty="0"/>
          </a:p>
        </p:txBody>
      </p:sp>
      <p:pic>
        <p:nvPicPr>
          <p:cNvPr id="6" name="Picture 2" descr="C:\Users\HP\Desktop\Splanchno\alvéoles.jpg"/>
          <p:cNvPicPr>
            <a:picLocks noGrp="1" noChangeAspect="1" noChangeArrowheads="1"/>
          </p:cNvPicPr>
          <p:nvPr>
            <p:ph sz="half" idx="2"/>
          </p:nvPr>
        </p:nvPicPr>
        <p:blipFill>
          <a:blip r:embed="rId2"/>
          <a:stretch>
            <a:fillRect/>
          </a:stretch>
        </p:blipFill>
        <p:spPr bwMode="auto">
          <a:xfrm>
            <a:off x="5572132" y="571480"/>
            <a:ext cx="3071834" cy="3357586"/>
          </a:xfrm>
          <a:prstGeom prst="rect">
            <a:avLst/>
          </a:prstGeom>
          <a:noFill/>
        </p:spPr>
      </p:pic>
      <p:sp>
        <p:nvSpPr>
          <p:cNvPr id="7" name="Espace réservé du contenu 6"/>
          <p:cNvSpPr>
            <a:spLocks noGrp="1"/>
          </p:cNvSpPr>
          <p:nvPr>
            <p:ph sz="half" idx="1"/>
          </p:nvPr>
        </p:nvSpPr>
        <p:spPr>
          <a:xfrm>
            <a:off x="214282" y="714356"/>
            <a:ext cx="4281518" cy="5929354"/>
          </a:xfrm>
        </p:spPr>
        <p:txBody>
          <a:bodyPr>
            <a:normAutofit fontScale="92500" lnSpcReduction="10000"/>
          </a:bodyPr>
          <a:lstStyle/>
          <a:p>
            <a:pPr>
              <a:buNone/>
            </a:pPr>
            <a:r>
              <a:rPr lang="fr-FR" b="1" dirty="0" smtClean="0"/>
              <a:t>Les bronches sont les </a:t>
            </a:r>
          </a:p>
          <a:p>
            <a:pPr>
              <a:buNone/>
            </a:pPr>
            <a:r>
              <a:rPr lang="fr-FR" b="1" dirty="0" smtClean="0"/>
              <a:t>conduits qui partent de la </a:t>
            </a:r>
          </a:p>
          <a:p>
            <a:pPr>
              <a:buNone/>
            </a:pPr>
            <a:r>
              <a:rPr lang="fr-FR" b="1" dirty="0" smtClean="0"/>
              <a:t>trachée et se ramifient </a:t>
            </a:r>
          </a:p>
          <a:p>
            <a:pPr>
              <a:buNone/>
            </a:pPr>
            <a:r>
              <a:rPr lang="fr-FR" b="1" dirty="0" smtClean="0"/>
              <a:t>dans les poumons pour y </a:t>
            </a:r>
          </a:p>
          <a:p>
            <a:pPr>
              <a:buNone/>
            </a:pPr>
            <a:r>
              <a:rPr lang="fr-FR" b="1" dirty="0" smtClean="0"/>
              <a:t>assurer la circulation de l’air.</a:t>
            </a:r>
          </a:p>
          <a:p>
            <a:pPr>
              <a:buNone/>
            </a:pPr>
            <a:r>
              <a:rPr lang="fr-FR" b="1" dirty="0" smtClean="0"/>
              <a:t>-Equidés, Lapin: </a:t>
            </a:r>
            <a:r>
              <a:rPr lang="fr-FR" b="1" dirty="0" smtClean="0">
                <a:solidFill>
                  <a:srgbClr val="FF0000"/>
                </a:solidFill>
              </a:rPr>
              <a:t>bifurcation </a:t>
            </a:r>
          </a:p>
          <a:p>
            <a:pPr>
              <a:buNone/>
            </a:pPr>
            <a:r>
              <a:rPr lang="fr-FR" b="1" dirty="0" smtClean="0">
                <a:solidFill>
                  <a:srgbClr val="FF0000"/>
                </a:solidFill>
              </a:rPr>
              <a:t>trachéale</a:t>
            </a:r>
          </a:p>
          <a:p>
            <a:pPr>
              <a:buNone/>
            </a:pPr>
            <a:r>
              <a:rPr lang="fr-FR" b="1" dirty="0" smtClean="0"/>
              <a:t>-Ruminants: </a:t>
            </a:r>
            <a:r>
              <a:rPr lang="fr-FR" b="1" dirty="0" smtClean="0">
                <a:solidFill>
                  <a:srgbClr val="FF0000"/>
                </a:solidFill>
              </a:rPr>
              <a:t>bifurcation </a:t>
            </a:r>
          </a:p>
          <a:p>
            <a:pPr>
              <a:buNone/>
            </a:pPr>
            <a:r>
              <a:rPr lang="fr-FR" b="1" dirty="0" smtClean="0">
                <a:solidFill>
                  <a:srgbClr val="FF0000"/>
                </a:solidFill>
              </a:rPr>
              <a:t>trachéale</a:t>
            </a:r>
            <a:r>
              <a:rPr lang="fr-FR" b="1" dirty="0" smtClean="0"/>
              <a:t> et une </a:t>
            </a:r>
            <a:r>
              <a:rPr lang="fr-FR" b="1" dirty="0" smtClean="0">
                <a:solidFill>
                  <a:srgbClr val="FF0000"/>
                </a:solidFill>
              </a:rPr>
              <a:t>bronche </a:t>
            </a:r>
          </a:p>
          <a:p>
            <a:pPr>
              <a:buNone/>
            </a:pPr>
            <a:r>
              <a:rPr lang="fr-FR" b="1" dirty="0" smtClean="0">
                <a:solidFill>
                  <a:srgbClr val="FF0000"/>
                </a:solidFill>
              </a:rPr>
              <a:t>trachéale </a:t>
            </a:r>
            <a:r>
              <a:rPr lang="fr-FR" b="1" dirty="0" smtClean="0"/>
              <a:t>à droite qui va au </a:t>
            </a:r>
          </a:p>
          <a:p>
            <a:pPr>
              <a:buNone/>
            </a:pPr>
            <a:r>
              <a:rPr lang="fr-FR" b="1" dirty="0" smtClean="0"/>
              <a:t>lobe le plus </a:t>
            </a:r>
            <a:r>
              <a:rPr lang="fr-FR" b="1" dirty="0" err="1" smtClean="0"/>
              <a:t>crânial</a:t>
            </a:r>
            <a:endParaRPr lang="fr-FR" b="1" dirty="0" smtClean="0"/>
          </a:p>
          <a:p>
            <a:pPr>
              <a:buNone/>
            </a:pPr>
            <a:r>
              <a:rPr lang="fr-FR" b="1" dirty="0" smtClean="0"/>
              <a:t>-Carnivores : </a:t>
            </a:r>
            <a:r>
              <a:rPr lang="fr-FR" b="1" dirty="0" err="1" smtClean="0">
                <a:solidFill>
                  <a:srgbClr val="FF0000"/>
                </a:solidFill>
              </a:rPr>
              <a:t>trifurcation</a:t>
            </a:r>
            <a:r>
              <a:rPr lang="fr-FR" b="1" dirty="0" smtClean="0">
                <a:solidFill>
                  <a:srgbClr val="FF0000"/>
                </a:solidFill>
              </a:rPr>
              <a:t> </a:t>
            </a:r>
          </a:p>
          <a:p>
            <a:pPr>
              <a:buNone/>
            </a:pPr>
            <a:r>
              <a:rPr lang="fr-FR" b="1" dirty="0" smtClean="0">
                <a:solidFill>
                  <a:srgbClr val="FF0000"/>
                </a:solidFill>
              </a:rPr>
              <a:t>trachéale</a:t>
            </a:r>
            <a:endParaRPr lang="fr-FR" b="1" dirty="0">
              <a:solidFill>
                <a:srgbClr val="FF0000"/>
              </a:solidFill>
            </a:endParaRPr>
          </a:p>
        </p:txBody>
      </p:sp>
      <p:pic>
        <p:nvPicPr>
          <p:cNvPr id="2051" name="Picture 3" descr="C:\Users\HP\Desktop\téléchargement.jpg"/>
          <p:cNvPicPr>
            <a:picLocks noChangeAspect="1" noChangeArrowheads="1"/>
          </p:cNvPicPr>
          <p:nvPr/>
        </p:nvPicPr>
        <p:blipFill>
          <a:blip r:embed="rId3"/>
          <a:srcRect/>
          <a:stretch>
            <a:fillRect/>
          </a:stretch>
        </p:blipFill>
        <p:spPr bwMode="auto">
          <a:xfrm>
            <a:off x="4286248" y="4000504"/>
            <a:ext cx="2000264" cy="2681285"/>
          </a:xfrm>
          <a:prstGeom prst="rect">
            <a:avLst/>
          </a:prstGeom>
          <a:noFill/>
        </p:spPr>
      </p:pic>
      <p:pic>
        <p:nvPicPr>
          <p:cNvPr id="1026" name="Picture 2" descr="C:\Users\HP\Desktop\trachée.jpg"/>
          <p:cNvPicPr>
            <a:picLocks noChangeAspect="1" noChangeArrowheads="1"/>
          </p:cNvPicPr>
          <p:nvPr/>
        </p:nvPicPr>
        <p:blipFill>
          <a:blip r:embed="rId4"/>
          <a:srcRect/>
          <a:stretch>
            <a:fillRect/>
          </a:stretch>
        </p:blipFill>
        <p:spPr bwMode="auto">
          <a:xfrm>
            <a:off x="6429388" y="3929066"/>
            <a:ext cx="2571768" cy="2714644"/>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852"/>
            <a:ext cx="8229600" cy="428628"/>
          </a:xfrm>
        </p:spPr>
        <p:txBody>
          <a:bodyPr>
            <a:normAutofit fontScale="90000"/>
          </a:bodyPr>
          <a:lstStyle/>
          <a:p>
            <a:r>
              <a:rPr lang="fr-FR" b="1" u="sng" dirty="0" smtClean="0"/>
              <a:t>Les poumons</a:t>
            </a:r>
            <a:endParaRPr lang="fr-FR" b="1" u="sng" dirty="0"/>
          </a:p>
        </p:txBody>
      </p:sp>
      <p:sp>
        <p:nvSpPr>
          <p:cNvPr id="5" name="Espace réservé du contenu 4"/>
          <p:cNvSpPr>
            <a:spLocks noGrp="1"/>
          </p:cNvSpPr>
          <p:nvPr>
            <p:ph idx="1"/>
          </p:nvPr>
        </p:nvSpPr>
        <p:spPr>
          <a:xfrm>
            <a:off x="214282" y="785794"/>
            <a:ext cx="8715436" cy="5857916"/>
          </a:xfrm>
        </p:spPr>
        <p:txBody>
          <a:bodyPr>
            <a:noAutofit/>
          </a:bodyPr>
          <a:lstStyle/>
          <a:p>
            <a:pPr>
              <a:buNone/>
            </a:pPr>
            <a:r>
              <a:rPr lang="fr-FR" dirty="0" smtClean="0"/>
              <a:t>     Ce sont les organes essentiels de la respiration.</a:t>
            </a:r>
          </a:p>
          <a:p>
            <a:pPr>
              <a:buNone/>
            </a:pPr>
            <a:r>
              <a:rPr lang="fr-FR" dirty="0" smtClean="0"/>
              <a:t>     Ils sont au nombre de </a:t>
            </a:r>
            <a:r>
              <a:rPr lang="fr-FR" dirty="0" smtClean="0">
                <a:solidFill>
                  <a:srgbClr val="FF0000"/>
                </a:solidFill>
              </a:rPr>
              <a:t>2</a:t>
            </a:r>
            <a:r>
              <a:rPr lang="fr-FR" dirty="0" smtClean="0"/>
              <a:t>: un droit et un gauche. Spongieux et élastiques, ils occupent presque toute la cavité du thorax. Chacun d’eux est entouré d’une </a:t>
            </a:r>
            <a:r>
              <a:rPr lang="fr-FR" dirty="0" smtClean="0">
                <a:solidFill>
                  <a:srgbClr val="FF0000"/>
                </a:solidFill>
              </a:rPr>
              <a:t>séreuse</a:t>
            </a:r>
            <a:r>
              <a:rPr lang="fr-FR" dirty="0" smtClean="0"/>
              <a:t> particulière ou </a:t>
            </a:r>
            <a:r>
              <a:rPr lang="fr-FR" dirty="0" smtClean="0">
                <a:solidFill>
                  <a:srgbClr val="FF0000"/>
                </a:solidFill>
              </a:rPr>
              <a:t>plèvre </a:t>
            </a:r>
            <a:r>
              <a:rPr lang="fr-FR" dirty="0" smtClean="0"/>
              <a:t>formée de 2 feuillets (pariétal et viscéral) et à travers laquelle ils se moulent sur les parois et les organes de la cavité thoracique. Ils occupent un espace appelé </a:t>
            </a:r>
            <a:r>
              <a:rPr lang="fr-FR" dirty="0" smtClean="0">
                <a:solidFill>
                  <a:srgbClr val="FF0000"/>
                </a:solidFill>
              </a:rPr>
              <a:t>médiastin</a:t>
            </a:r>
            <a:r>
              <a:rPr lang="fr-FR" dirty="0" smtClean="0"/>
              <a:t> qui est une cloison verticale formée  par le contact des 2 plèvres pariétales sur le plan médian. </a:t>
            </a:r>
            <a:endParaRPr lang="fr-F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5719"/>
          </a:xfrm>
        </p:spPr>
        <p:txBody>
          <a:bodyPr>
            <a:normAutofit fontScale="90000"/>
          </a:bodyPr>
          <a:lstStyle/>
          <a:p>
            <a:endParaRPr lang="fr-FR" dirty="0"/>
          </a:p>
        </p:txBody>
      </p:sp>
      <p:sp>
        <p:nvSpPr>
          <p:cNvPr id="3" name="Espace réservé du contenu 2"/>
          <p:cNvSpPr>
            <a:spLocks noGrp="1"/>
          </p:cNvSpPr>
          <p:nvPr>
            <p:ph idx="1"/>
          </p:nvPr>
        </p:nvSpPr>
        <p:spPr>
          <a:xfrm>
            <a:off x="214282" y="285728"/>
            <a:ext cx="8715436" cy="6357982"/>
          </a:xfrm>
        </p:spPr>
        <p:txBody>
          <a:bodyPr>
            <a:normAutofit fontScale="85000" lnSpcReduction="20000"/>
          </a:bodyPr>
          <a:lstStyle/>
          <a:p>
            <a:pPr>
              <a:buNone/>
            </a:pPr>
            <a:r>
              <a:rPr lang="fr-FR" dirty="0" smtClean="0"/>
              <a:t>   </a:t>
            </a:r>
            <a:r>
              <a:rPr lang="fr-FR" u="sng" dirty="0" smtClean="0">
                <a:solidFill>
                  <a:srgbClr val="FF0000"/>
                </a:solidFill>
              </a:rPr>
              <a:t>Caractères physiques</a:t>
            </a:r>
            <a:r>
              <a:rPr lang="fr-FR" dirty="0" smtClean="0">
                <a:solidFill>
                  <a:srgbClr val="FF0000"/>
                </a:solidFill>
              </a:rPr>
              <a:t>:</a:t>
            </a:r>
          </a:p>
          <a:p>
            <a:pPr>
              <a:buNone/>
            </a:pPr>
            <a:endParaRPr lang="fr-FR" dirty="0" smtClean="0">
              <a:solidFill>
                <a:srgbClr val="FF0000"/>
              </a:solidFill>
            </a:endParaRPr>
          </a:p>
          <a:p>
            <a:pPr>
              <a:buFontTx/>
              <a:buChar char="-"/>
            </a:pPr>
            <a:r>
              <a:rPr lang="fr-FR" dirty="0" smtClean="0"/>
              <a:t>Couleur: varie beaucoup avec les conditions d’examen .   Sur le fœtus, ils présentent une coloration rouge-foncée, rappelant celle du foie.</a:t>
            </a:r>
          </a:p>
          <a:p>
            <a:pPr>
              <a:buNone/>
            </a:pPr>
            <a:r>
              <a:rPr lang="fr-FR" dirty="0" smtClean="0"/>
              <a:t>     Chez l’adulte, ils sont de couleur rosée, plus ou moins foncée selon la quantité de sang qu’ils renferment.</a:t>
            </a:r>
          </a:p>
          <a:p>
            <a:pPr>
              <a:buFontTx/>
              <a:buChar char="-"/>
            </a:pPr>
            <a:r>
              <a:rPr lang="fr-FR" dirty="0" smtClean="0"/>
              <a:t>Consistance: molle et spongieuse. Le tissu pulmonaire est pourtant très résistant.</a:t>
            </a:r>
          </a:p>
          <a:p>
            <a:pPr>
              <a:buFontTx/>
              <a:buChar char="-"/>
            </a:pPr>
            <a:r>
              <a:rPr lang="fr-FR" dirty="0" smtClean="0"/>
              <a:t>Poids: comme celui du foie et de la rate, très variable d’un sujet à l’autre.                                                                            Les poumons des Equidés sont relativement plus lourds que ceux des autres espèces .</a:t>
            </a:r>
          </a:p>
          <a:p>
            <a:pPr>
              <a:buNone/>
            </a:pPr>
            <a:r>
              <a:rPr lang="fr-FR" dirty="0" smtClean="0"/>
              <a:t>     Ils sont en général de 1,5 % du poids vif du Cheval, 1% chez le Bœuf et les Carnivores.</a:t>
            </a:r>
          </a:p>
          <a:p>
            <a:pPr>
              <a:buNone/>
            </a:pPr>
            <a:r>
              <a:rPr lang="fr-FR" dirty="0" smtClean="0"/>
              <a:t>     Le </a:t>
            </a:r>
            <a:r>
              <a:rPr lang="fr-FR" dirty="0" smtClean="0">
                <a:solidFill>
                  <a:srgbClr val="0070C0"/>
                </a:solidFill>
              </a:rPr>
              <a:t>poumon droit</a:t>
            </a:r>
            <a:r>
              <a:rPr lang="fr-FR" dirty="0" smtClean="0"/>
              <a:t> est, dans toutes les espèces, </a:t>
            </a:r>
            <a:r>
              <a:rPr lang="fr-FR" dirty="0" smtClean="0">
                <a:solidFill>
                  <a:srgbClr val="FF0000"/>
                </a:solidFill>
              </a:rPr>
              <a:t>plus lourd </a:t>
            </a:r>
            <a:r>
              <a:rPr lang="fr-FR" dirty="0" smtClean="0"/>
              <a:t>que le </a:t>
            </a:r>
            <a:r>
              <a:rPr lang="fr-FR" dirty="0" smtClean="0">
                <a:solidFill>
                  <a:srgbClr val="00B050"/>
                </a:solidFill>
              </a:rPr>
              <a:t>poumon gauche. </a:t>
            </a:r>
            <a:endParaRPr lang="fr-FR" dirty="0">
              <a:solidFill>
                <a:srgbClr val="00B05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285728"/>
          </a:xfrm>
        </p:spPr>
        <p:txBody>
          <a:bodyPr>
            <a:normAutofit fontScale="90000"/>
          </a:bodyPr>
          <a:lstStyle/>
          <a:p>
            <a:endParaRPr lang="fr-FR" dirty="0"/>
          </a:p>
        </p:txBody>
      </p:sp>
      <p:sp>
        <p:nvSpPr>
          <p:cNvPr id="3" name="Espace réservé du contenu 2"/>
          <p:cNvSpPr>
            <a:spLocks noGrp="1"/>
          </p:cNvSpPr>
          <p:nvPr>
            <p:ph idx="1"/>
          </p:nvPr>
        </p:nvSpPr>
        <p:spPr>
          <a:xfrm>
            <a:off x="214282" y="428604"/>
            <a:ext cx="8715436" cy="6143668"/>
          </a:xfrm>
        </p:spPr>
        <p:txBody>
          <a:bodyPr>
            <a:normAutofit fontScale="85000" lnSpcReduction="10000"/>
          </a:bodyPr>
          <a:lstStyle/>
          <a:p>
            <a:pPr>
              <a:buNone/>
            </a:pPr>
            <a:r>
              <a:rPr lang="fr-FR" dirty="0" smtClean="0">
                <a:solidFill>
                  <a:srgbClr val="FF0000"/>
                </a:solidFill>
              </a:rPr>
              <a:t>    </a:t>
            </a:r>
            <a:r>
              <a:rPr lang="fr-FR" u="sng" dirty="0" smtClean="0">
                <a:solidFill>
                  <a:srgbClr val="FF0000"/>
                </a:solidFill>
              </a:rPr>
              <a:t>Conformation</a:t>
            </a:r>
            <a:r>
              <a:rPr lang="fr-FR" dirty="0" smtClean="0">
                <a:solidFill>
                  <a:srgbClr val="FF0000"/>
                </a:solidFill>
              </a:rPr>
              <a:t>: </a:t>
            </a:r>
            <a:r>
              <a:rPr lang="fr-FR" dirty="0" smtClean="0"/>
              <a:t>Chaque poumon montre 2 faces, 2 bords et 2 extrémités:</a:t>
            </a:r>
          </a:p>
          <a:p>
            <a:pPr>
              <a:buFontTx/>
              <a:buChar char="-"/>
            </a:pPr>
            <a:r>
              <a:rPr lang="fr-FR" dirty="0" smtClean="0">
                <a:solidFill>
                  <a:srgbClr val="FF0000"/>
                </a:solidFill>
              </a:rPr>
              <a:t>La face costale </a:t>
            </a:r>
            <a:r>
              <a:rPr lang="fr-FR" dirty="0" smtClean="0"/>
              <a:t>est latérale, moulée sur la paroi correspondante du thorax. Elle est convexe et présente l’empreinte des côtes</a:t>
            </a:r>
          </a:p>
          <a:p>
            <a:pPr>
              <a:buFontTx/>
              <a:buChar char="-"/>
            </a:pPr>
            <a:r>
              <a:rPr lang="fr-FR" dirty="0" smtClean="0">
                <a:solidFill>
                  <a:srgbClr val="FF0000"/>
                </a:solidFill>
              </a:rPr>
              <a:t>La face médiale </a:t>
            </a:r>
            <a:r>
              <a:rPr lang="fr-FR" dirty="0" smtClean="0"/>
              <a:t>est moins étendue. Elle est séparée de son opposée par le médiastin</a:t>
            </a:r>
          </a:p>
          <a:p>
            <a:pPr>
              <a:buNone/>
            </a:pPr>
            <a:r>
              <a:rPr lang="fr-FR" dirty="0" smtClean="0"/>
              <a:t>     Près du bord dorsal, elle est en rapport avec les corps vertébraux, c’est la partie vertébrale et le reste est la partie </a:t>
            </a:r>
            <a:r>
              <a:rPr lang="fr-FR" dirty="0" err="1" smtClean="0"/>
              <a:t>médiastinale</a:t>
            </a:r>
            <a:r>
              <a:rPr lang="fr-FR" dirty="0" smtClean="0"/>
              <a:t>.</a:t>
            </a:r>
          </a:p>
          <a:p>
            <a:pPr>
              <a:buNone/>
            </a:pPr>
            <a:r>
              <a:rPr lang="fr-FR" dirty="0" smtClean="0"/>
              <a:t>    Celle-ci est déprimée en face du cœur, c’est l’empreinte cardiaque</a:t>
            </a:r>
          </a:p>
          <a:p>
            <a:pPr>
              <a:buNone/>
            </a:pPr>
            <a:r>
              <a:rPr lang="fr-FR" dirty="0" smtClean="0"/>
              <a:t>     Au niveau de celle-ci se trouve le hile du poumon qui donne insertion à la racine du poumon, c’est-à-dire à la bronche principale et aux vaisseaux qui l’accompagnent.</a:t>
            </a:r>
            <a:endParaRPr lang="fr-F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357166"/>
          </a:xfrm>
        </p:spPr>
        <p:txBody>
          <a:bodyPr>
            <a:normAutofit fontScale="90000"/>
          </a:bodyPr>
          <a:lstStyle/>
          <a:p>
            <a:endParaRPr lang="fr-FR" dirty="0"/>
          </a:p>
        </p:txBody>
      </p:sp>
      <p:sp>
        <p:nvSpPr>
          <p:cNvPr id="3" name="Espace réservé du contenu 2"/>
          <p:cNvSpPr>
            <a:spLocks noGrp="1"/>
          </p:cNvSpPr>
          <p:nvPr>
            <p:ph idx="1"/>
          </p:nvPr>
        </p:nvSpPr>
        <p:spPr>
          <a:xfrm>
            <a:off x="214282" y="357166"/>
            <a:ext cx="8715436" cy="6286544"/>
          </a:xfrm>
        </p:spPr>
        <p:txBody>
          <a:bodyPr>
            <a:normAutofit fontScale="92500" lnSpcReduction="10000"/>
          </a:bodyPr>
          <a:lstStyle/>
          <a:p>
            <a:pPr>
              <a:buNone/>
            </a:pPr>
            <a:r>
              <a:rPr lang="fr-FR" dirty="0" smtClean="0"/>
              <a:t>   </a:t>
            </a:r>
            <a:r>
              <a:rPr lang="fr-FR" sz="2800" dirty="0" err="1" smtClean="0"/>
              <a:t>Crânialement</a:t>
            </a:r>
            <a:r>
              <a:rPr lang="fr-FR" sz="2800" dirty="0" smtClean="0"/>
              <a:t> au hile, se trouve l’empreinte de la trachée et des gros vaisseaux (veine cave </a:t>
            </a:r>
            <a:r>
              <a:rPr lang="fr-FR" sz="2800" dirty="0" err="1" smtClean="0"/>
              <a:t>crâniale</a:t>
            </a:r>
            <a:r>
              <a:rPr lang="fr-FR" sz="2800" dirty="0" smtClean="0"/>
              <a:t>).</a:t>
            </a:r>
          </a:p>
          <a:p>
            <a:pPr>
              <a:buNone/>
            </a:pPr>
            <a:r>
              <a:rPr lang="fr-FR" sz="2800" dirty="0" smtClean="0"/>
              <a:t>   </a:t>
            </a:r>
            <a:r>
              <a:rPr lang="fr-FR" sz="2800" dirty="0" err="1" smtClean="0"/>
              <a:t>Dorso</a:t>
            </a:r>
            <a:r>
              <a:rPr lang="fr-FR" sz="2800" dirty="0" smtClean="0"/>
              <a:t>-caudalement, on voit l’empreinte aortique, l’empreinte œsophagienne et l’insertion du ligament pulmonaire.</a:t>
            </a:r>
          </a:p>
          <a:p>
            <a:pPr>
              <a:buNone/>
            </a:pPr>
            <a:r>
              <a:rPr lang="fr-FR" sz="2800" dirty="0" smtClean="0"/>
              <a:t>    De plus, dans le poumon droit, le lobe accessoire isolé du reste de l’organe montre le sillon de la veine cave caudale</a:t>
            </a:r>
          </a:p>
          <a:p>
            <a:pPr>
              <a:buFontTx/>
              <a:buChar char="-"/>
            </a:pPr>
            <a:r>
              <a:rPr lang="fr-FR" sz="2800" dirty="0" smtClean="0">
                <a:solidFill>
                  <a:srgbClr val="FF0000"/>
                </a:solidFill>
              </a:rPr>
              <a:t>Le bord dorsal </a:t>
            </a:r>
            <a:r>
              <a:rPr lang="fr-FR" sz="2800" dirty="0" smtClean="0"/>
              <a:t>est arrondi, épais et occupe le sillon pulmonaire</a:t>
            </a:r>
          </a:p>
          <a:p>
            <a:pPr>
              <a:buFontTx/>
              <a:buChar char="-"/>
            </a:pPr>
            <a:r>
              <a:rPr lang="fr-FR" sz="2800" dirty="0" smtClean="0">
                <a:solidFill>
                  <a:srgbClr val="FF0000"/>
                </a:solidFill>
              </a:rPr>
              <a:t>Le bord ventral </a:t>
            </a:r>
            <a:r>
              <a:rPr lang="fr-FR" sz="2800" dirty="0" smtClean="0"/>
              <a:t>, tranchant, court, montre l’incisure cardiaque</a:t>
            </a:r>
          </a:p>
          <a:p>
            <a:pPr>
              <a:buFontTx/>
              <a:buChar char="-"/>
            </a:pPr>
            <a:r>
              <a:rPr lang="fr-FR" sz="2800" dirty="0" smtClean="0">
                <a:solidFill>
                  <a:srgbClr val="FF0000"/>
                </a:solidFill>
              </a:rPr>
              <a:t>Une base</a:t>
            </a:r>
            <a:r>
              <a:rPr lang="fr-FR" sz="2800" dirty="0" smtClean="0"/>
              <a:t> , oblique , moulée sur le diaphragme par une surface lisse qui constitue la face diaphragmatique, qui sépare les faces médiale et latérale</a:t>
            </a:r>
          </a:p>
          <a:p>
            <a:pPr>
              <a:buFontTx/>
              <a:buChar char="-"/>
            </a:pPr>
            <a:r>
              <a:rPr lang="fr-FR" sz="2800" dirty="0" smtClean="0">
                <a:solidFill>
                  <a:srgbClr val="FF0000"/>
                </a:solidFill>
              </a:rPr>
              <a:t>Un sommet ou apex</a:t>
            </a:r>
            <a:r>
              <a:rPr lang="fr-FR" sz="2800" dirty="0" smtClean="0"/>
              <a:t>, épais, arrondi , </a:t>
            </a:r>
            <a:r>
              <a:rPr lang="fr-FR" sz="2800" dirty="0" err="1" smtClean="0"/>
              <a:t>crânial</a:t>
            </a:r>
            <a:r>
              <a:rPr lang="fr-FR" sz="2800" dirty="0" smtClean="0"/>
              <a:t>, ventral à la trachée</a:t>
            </a:r>
            <a:endParaRPr lang="fr-FR" sz="2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4338"/>
            <a:ext cx="8229600" cy="1285884"/>
          </a:xfrm>
        </p:spPr>
        <p:txBody>
          <a:bodyPr/>
          <a:lstStyle/>
          <a:p>
            <a:r>
              <a:rPr lang="fr-FR" b="1" u="sng" dirty="0" err="1" smtClean="0"/>
              <a:t>Lobation</a:t>
            </a:r>
            <a:r>
              <a:rPr lang="fr-FR" b="1" u="sng" dirty="0" smtClean="0"/>
              <a:t> des poumons</a:t>
            </a:r>
            <a:endParaRPr lang="fr-FR" b="1" u="sng" dirty="0"/>
          </a:p>
        </p:txBody>
      </p:sp>
      <p:sp>
        <p:nvSpPr>
          <p:cNvPr id="3" name="Espace réservé du contenu 2"/>
          <p:cNvSpPr>
            <a:spLocks noGrp="1"/>
          </p:cNvSpPr>
          <p:nvPr>
            <p:ph idx="1"/>
          </p:nvPr>
        </p:nvSpPr>
        <p:spPr>
          <a:xfrm>
            <a:off x="214282" y="785794"/>
            <a:ext cx="8643998" cy="5857916"/>
          </a:xfrm>
        </p:spPr>
        <p:txBody>
          <a:bodyPr>
            <a:normAutofit fontScale="85000" lnSpcReduction="20000"/>
          </a:bodyPr>
          <a:lstStyle/>
          <a:p>
            <a:pPr>
              <a:buNone/>
            </a:pPr>
            <a:r>
              <a:rPr lang="fr-FR" dirty="0" smtClean="0"/>
              <a:t>   Les poumons de la plupart des Mammifères sont découpés en </a:t>
            </a:r>
            <a:r>
              <a:rPr lang="fr-FR" dirty="0" smtClean="0">
                <a:solidFill>
                  <a:srgbClr val="FF0000"/>
                </a:solidFill>
              </a:rPr>
              <a:t>lobes </a:t>
            </a:r>
            <a:r>
              <a:rPr lang="fr-FR" dirty="0" smtClean="0"/>
              <a:t>par des </a:t>
            </a:r>
            <a:r>
              <a:rPr lang="fr-FR" dirty="0" smtClean="0">
                <a:solidFill>
                  <a:srgbClr val="0070C0"/>
                </a:solidFill>
              </a:rPr>
              <a:t>fissures</a:t>
            </a:r>
            <a:r>
              <a:rPr lang="fr-FR" dirty="0" smtClean="0"/>
              <a:t> ou </a:t>
            </a:r>
            <a:r>
              <a:rPr lang="fr-FR" dirty="0" smtClean="0">
                <a:solidFill>
                  <a:srgbClr val="0070C0"/>
                </a:solidFill>
              </a:rPr>
              <a:t>scissures</a:t>
            </a:r>
            <a:r>
              <a:rPr lang="fr-FR" dirty="0" smtClean="0"/>
              <a:t> plus ou moins profondes.</a:t>
            </a:r>
          </a:p>
          <a:p>
            <a:pPr>
              <a:buNone/>
            </a:pPr>
            <a:r>
              <a:rPr lang="fr-FR" dirty="0" smtClean="0"/>
              <a:t>   Les lobes se moulent les uns contre les autres par des faces </a:t>
            </a:r>
            <a:r>
              <a:rPr lang="fr-FR" dirty="0" err="1" smtClean="0"/>
              <a:t>interlobaires</a:t>
            </a:r>
            <a:r>
              <a:rPr lang="fr-FR" dirty="0" smtClean="0"/>
              <a:t>.</a:t>
            </a:r>
          </a:p>
          <a:p>
            <a:pPr>
              <a:buNone/>
            </a:pPr>
            <a:r>
              <a:rPr lang="fr-FR" dirty="0" smtClean="0"/>
              <a:t>   Le nombre et la disposition des lobes varient d’une espèce à l’autre.</a:t>
            </a:r>
          </a:p>
          <a:p>
            <a:pPr>
              <a:buNone/>
            </a:pPr>
            <a:r>
              <a:rPr lang="fr-FR" dirty="0" smtClean="0"/>
              <a:t>   </a:t>
            </a:r>
            <a:r>
              <a:rPr lang="fr-FR" dirty="0" smtClean="0">
                <a:solidFill>
                  <a:srgbClr val="FF0000"/>
                </a:solidFill>
              </a:rPr>
              <a:t>Les scissures </a:t>
            </a:r>
            <a:r>
              <a:rPr lang="fr-FR" dirty="0" smtClean="0"/>
              <a:t>sont </a:t>
            </a:r>
            <a:r>
              <a:rPr lang="fr-FR" dirty="0" smtClean="0">
                <a:solidFill>
                  <a:srgbClr val="0070C0"/>
                </a:solidFill>
              </a:rPr>
              <a:t>très profondes </a:t>
            </a:r>
            <a:r>
              <a:rPr lang="fr-FR" dirty="0" smtClean="0"/>
              <a:t>chez les </a:t>
            </a:r>
            <a:r>
              <a:rPr lang="fr-FR" dirty="0" smtClean="0">
                <a:solidFill>
                  <a:srgbClr val="0070C0"/>
                </a:solidFill>
              </a:rPr>
              <a:t>Carnivores et le Lapin,</a:t>
            </a:r>
            <a:r>
              <a:rPr lang="fr-FR" dirty="0" smtClean="0"/>
              <a:t> </a:t>
            </a:r>
            <a:r>
              <a:rPr lang="fr-FR" dirty="0" smtClean="0">
                <a:solidFill>
                  <a:srgbClr val="00B050"/>
                </a:solidFill>
              </a:rPr>
              <a:t>moins profondes chez les Ruminants </a:t>
            </a:r>
            <a:r>
              <a:rPr lang="fr-FR" dirty="0" smtClean="0"/>
              <a:t>et </a:t>
            </a:r>
            <a:r>
              <a:rPr lang="fr-FR" dirty="0" smtClean="0">
                <a:solidFill>
                  <a:srgbClr val="C00000"/>
                </a:solidFill>
              </a:rPr>
              <a:t>font défaut chez les Equidés</a:t>
            </a:r>
            <a:r>
              <a:rPr lang="fr-FR" dirty="0" smtClean="0"/>
              <a:t> où ils ne marquent pas de division entre les lobes.</a:t>
            </a:r>
          </a:p>
          <a:p>
            <a:pPr>
              <a:buNone/>
            </a:pPr>
            <a:r>
              <a:rPr lang="fr-FR" dirty="0" smtClean="0"/>
              <a:t>   Le </a:t>
            </a:r>
            <a:r>
              <a:rPr lang="fr-FR" dirty="0" smtClean="0">
                <a:solidFill>
                  <a:srgbClr val="FF0000"/>
                </a:solidFill>
              </a:rPr>
              <a:t>poumon droit</a:t>
            </a:r>
            <a:r>
              <a:rPr lang="fr-FR" dirty="0" smtClean="0"/>
              <a:t> est le </a:t>
            </a:r>
            <a:r>
              <a:rPr lang="fr-FR" dirty="0" smtClean="0">
                <a:solidFill>
                  <a:srgbClr val="FF0000"/>
                </a:solidFill>
              </a:rPr>
              <a:t>plus fortement lobé</a:t>
            </a:r>
            <a:r>
              <a:rPr lang="fr-FR" dirty="0" smtClean="0"/>
              <a:t>. Le nombre de lobes varie d’une espèce à l’autre.</a:t>
            </a:r>
          </a:p>
          <a:p>
            <a:pPr>
              <a:buNone/>
            </a:pPr>
            <a:r>
              <a:rPr lang="fr-FR" dirty="0" smtClean="0"/>
              <a:t>   Dans le </a:t>
            </a:r>
            <a:r>
              <a:rPr lang="fr-FR" dirty="0" smtClean="0">
                <a:solidFill>
                  <a:srgbClr val="FF0000"/>
                </a:solidFill>
              </a:rPr>
              <a:t>poumon gauche</a:t>
            </a:r>
            <a:r>
              <a:rPr lang="fr-FR" dirty="0" smtClean="0"/>
              <a:t>, le nombre de lobes est presque toujours plus faible, on ne retrouve en général de ce côté que </a:t>
            </a:r>
            <a:r>
              <a:rPr lang="fr-FR" dirty="0" smtClean="0">
                <a:solidFill>
                  <a:srgbClr val="FF0000"/>
                </a:solidFill>
              </a:rPr>
              <a:t>2 lobes</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28604"/>
            <a:ext cx="8229600" cy="642942"/>
          </a:xfrm>
        </p:spPr>
        <p:txBody>
          <a:bodyPr>
            <a:normAutofit fontScale="90000"/>
          </a:bodyPr>
          <a:lstStyle/>
          <a:p>
            <a:r>
              <a:rPr lang="fr-FR" b="1" u="sng" dirty="0" smtClean="0"/>
              <a:t>APPAREIL   RESPIRATOIRE</a:t>
            </a:r>
            <a:r>
              <a:rPr lang="fr-FR" dirty="0" smtClean="0"/>
              <a:t/>
            </a:r>
            <a:br>
              <a:rPr lang="fr-FR" dirty="0" smtClean="0"/>
            </a:br>
            <a:endParaRPr lang="fr-FR" dirty="0"/>
          </a:p>
        </p:txBody>
      </p:sp>
      <p:sp>
        <p:nvSpPr>
          <p:cNvPr id="3" name="Espace réservé du contenu 2"/>
          <p:cNvSpPr>
            <a:spLocks noGrp="1"/>
          </p:cNvSpPr>
          <p:nvPr>
            <p:ph idx="1"/>
          </p:nvPr>
        </p:nvSpPr>
        <p:spPr>
          <a:xfrm>
            <a:off x="214282" y="642918"/>
            <a:ext cx="8643998" cy="6000792"/>
          </a:xfrm>
        </p:spPr>
        <p:txBody>
          <a:bodyPr>
            <a:normAutofit/>
          </a:bodyPr>
          <a:lstStyle/>
          <a:p>
            <a:pPr>
              <a:buNone/>
            </a:pPr>
            <a:r>
              <a:rPr lang="fr-FR" dirty="0" smtClean="0"/>
              <a:t>    </a:t>
            </a:r>
          </a:p>
          <a:p>
            <a:pPr>
              <a:buNone/>
            </a:pPr>
            <a:r>
              <a:rPr lang="fr-FR" dirty="0" smtClean="0"/>
              <a:t>   Il est constitué par l’ensemble des organes qui assurent les échanges gazeux entre le sang et le milieu ambiant, il comprend:</a:t>
            </a:r>
          </a:p>
          <a:p>
            <a:pPr>
              <a:buNone/>
            </a:pPr>
            <a:r>
              <a:rPr lang="fr-FR" dirty="0" smtClean="0"/>
              <a:t>- </a:t>
            </a:r>
            <a:r>
              <a:rPr lang="fr-FR" dirty="0" smtClean="0">
                <a:solidFill>
                  <a:srgbClr val="FF0000"/>
                </a:solidFill>
              </a:rPr>
              <a:t>Les voies respiratoires </a:t>
            </a:r>
            <a:r>
              <a:rPr lang="fr-FR" dirty="0" smtClean="0"/>
              <a:t>qui sont: les cavités nasales, le larynx, la trachée et les bronches</a:t>
            </a:r>
          </a:p>
          <a:p>
            <a:pPr>
              <a:buNone/>
            </a:pPr>
            <a:r>
              <a:rPr lang="fr-FR" dirty="0" smtClean="0"/>
              <a:t>- </a:t>
            </a:r>
            <a:r>
              <a:rPr lang="fr-FR" dirty="0" smtClean="0">
                <a:solidFill>
                  <a:srgbClr val="FF0000"/>
                </a:solidFill>
              </a:rPr>
              <a:t>Les poumons </a:t>
            </a:r>
            <a:r>
              <a:rPr lang="fr-FR" dirty="0" smtClean="0"/>
              <a:t>, organes essentiels de la respiration</a:t>
            </a:r>
          </a:p>
          <a:p>
            <a:pPr>
              <a:buNone/>
            </a:pPr>
            <a:r>
              <a:rPr lang="fr-FR" dirty="0" smtClean="0"/>
              <a:t>- </a:t>
            </a:r>
            <a:r>
              <a:rPr lang="fr-FR" dirty="0" smtClean="0">
                <a:solidFill>
                  <a:srgbClr val="FF0000"/>
                </a:solidFill>
              </a:rPr>
              <a:t>La cavité thoracique </a:t>
            </a:r>
            <a:r>
              <a:rPr lang="fr-FR" dirty="0" smtClean="0"/>
              <a:t>et </a:t>
            </a:r>
            <a:r>
              <a:rPr lang="fr-FR" dirty="0" smtClean="0">
                <a:solidFill>
                  <a:srgbClr val="FF0000"/>
                </a:solidFill>
              </a:rPr>
              <a:t>les plèvres </a:t>
            </a:r>
            <a:r>
              <a:rPr lang="fr-FR" dirty="0" smtClean="0"/>
              <a:t>qui abritent les poumons et permettent leur fonctionnement</a:t>
            </a:r>
            <a:endParaRPr lang="fr-F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28670"/>
          </a:xfrm>
        </p:spPr>
        <p:txBody>
          <a:bodyPr>
            <a:normAutofit/>
          </a:bodyPr>
          <a:lstStyle/>
          <a:p>
            <a:r>
              <a:rPr lang="fr-FR" b="1" u="sng" dirty="0" smtClean="0"/>
              <a:t>Moyens de fixité du poumon</a:t>
            </a:r>
            <a:endParaRPr lang="fr-FR" b="1" u="sng" dirty="0"/>
          </a:p>
        </p:txBody>
      </p:sp>
      <p:sp>
        <p:nvSpPr>
          <p:cNvPr id="3" name="Espace réservé du contenu 2"/>
          <p:cNvSpPr>
            <a:spLocks noGrp="1"/>
          </p:cNvSpPr>
          <p:nvPr>
            <p:ph idx="1"/>
          </p:nvPr>
        </p:nvSpPr>
        <p:spPr>
          <a:xfrm>
            <a:off x="457200" y="1000108"/>
            <a:ext cx="8229600" cy="5126055"/>
          </a:xfrm>
        </p:spPr>
        <p:txBody>
          <a:bodyPr>
            <a:normAutofit fontScale="92500"/>
          </a:bodyPr>
          <a:lstStyle/>
          <a:p>
            <a:pPr>
              <a:buNone/>
            </a:pPr>
            <a:r>
              <a:rPr lang="fr-FR" dirty="0" smtClean="0"/>
              <a:t>    Chaque poumon est uni au médiastin par une racine et par un ligament propre.</a:t>
            </a:r>
          </a:p>
          <a:p>
            <a:pPr>
              <a:buNone/>
            </a:pPr>
            <a:r>
              <a:rPr lang="fr-FR" dirty="0" smtClean="0">
                <a:solidFill>
                  <a:srgbClr val="FF0000"/>
                </a:solidFill>
              </a:rPr>
              <a:t>-   Adhérence de la plèvre </a:t>
            </a:r>
            <a:r>
              <a:rPr lang="fr-FR" dirty="0" smtClean="0"/>
              <a:t>à la paroi thoracique  et au diaphragme </a:t>
            </a:r>
          </a:p>
          <a:p>
            <a:pPr>
              <a:buFontTx/>
              <a:buChar char="-"/>
            </a:pPr>
            <a:r>
              <a:rPr lang="fr-FR" dirty="0" smtClean="0">
                <a:solidFill>
                  <a:srgbClr val="FF0000"/>
                </a:solidFill>
              </a:rPr>
              <a:t>La racine du poumon </a:t>
            </a:r>
            <a:r>
              <a:rPr lang="fr-FR" dirty="0" smtClean="0"/>
              <a:t>est formée par la bronche principale et le volumineux faisceau vasculo-nerveux qui pénètre avec elle dans le hile</a:t>
            </a:r>
          </a:p>
          <a:p>
            <a:pPr>
              <a:buFontTx/>
              <a:buChar char="-"/>
            </a:pPr>
            <a:r>
              <a:rPr lang="fr-FR" dirty="0" smtClean="0">
                <a:solidFill>
                  <a:srgbClr val="FF0000"/>
                </a:solidFill>
              </a:rPr>
              <a:t>Le ligament pulmonaire </a:t>
            </a:r>
            <a:r>
              <a:rPr lang="fr-FR" dirty="0" smtClean="0"/>
              <a:t>est le méso qui met en continuité la plèvre du médiastin avec celle du poumon</a:t>
            </a:r>
            <a:endParaRPr lang="fr-F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P\Desktop\Splanchno\Scissures.jpg"/>
          <p:cNvPicPr>
            <a:picLocks noChangeAspect="1" noChangeArrowheads="1"/>
          </p:cNvPicPr>
          <p:nvPr/>
        </p:nvPicPr>
        <p:blipFill>
          <a:blip r:embed="rId2"/>
          <a:srcRect/>
          <a:stretch>
            <a:fillRect/>
          </a:stretch>
        </p:blipFill>
        <p:spPr bwMode="auto">
          <a:xfrm>
            <a:off x="4500562" y="1142984"/>
            <a:ext cx="4429156" cy="5143536"/>
          </a:xfrm>
          <a:prstGeom prst="rect">
            <a:avLst/>
          </a:prstGeom>
          <a:noFill/>
        </p:spPr>
      </p:pic>
      <p:sp>
        <p:nvSpPr>
          <p:cNvPr id="3" name="Titre 2"/>
          <p:cNvSpPr>
            <a:spLocks noGrp="1"/>
          </p:cNvSpPr>
          <p:nvPr>
            <p:ph type="title"/>
          </p:nvPr>
        </p:nvSpPr>
        <p:spPr>
          <a:xfrm>
            <a:off x="457200" y="0"/>
            <a:ext cx="8229600" cy="785794"/>
          </a:xfrm>
        </p:spPr>
        <p:txBody>
          <a:bodyPr>
            <a:normAutofit/>
          </a:bodyPr>
          <a:lstStyle/>
          <a:p>
            <a:r>
              <a:rPr lang="fr-FR" sz="3200" b="1" u="sng" dirty="0" smtClean="0"/>
              <a:t>POUMONS- SCISSURES-LOBES</a:t>
            </a:r>
            <a:endParaRPr lang="fr-FR" sz="3200" b="1" u="sng" dirty="0"/>
          </a:p>
        </p:txBody>
      </p:sp>
      <p:sp>
        <p:nvSpPr>
          <p:cNvPr id="5" name="Espace réservé du contenu 4"/>
          <p:cNvSpPr>
            <a:spLocks noGrp="1"/>
          </p:cNvSpPr>
          <p:nvPr>
            <p:ph sz="half" idx="1"/>
          </p:nvPr>
        </p:nvSpPr>
        <p:spPr>
          <a:xfrm>
            <a:off x="214282" y="785794"/>
            <a:ext cx="4500594" cy="5857916"/>
          </a:xfrm>
        </p:spPr>
        <p:txBody>
          <a:bodyPr>
            <a:normAutofit fontScale="92500" lnSpcReduction="10000"/>
          </a:bodyPr>
          <a:lstStyle/>
          <a:p>
            <a:pPr>
              <a:buNone/>
            </a:pPr>
            <a:r>
              <a:rPr lang="fr-FR" sz="2400" b="1" dirty="0" smtClean="0"/>
              <a:t>Les poumons sont formés </a:t>
            </a:r>
          </a:p>
          <a:p>
            <a:pPr>
              <a:buNone/>
            </a:pPr>
            <a:r>
              <a:rPr lang="fr-FR" sz="2400" b="1" dirty="0" smtClean="0"/>
              <a:t>de lobes séparés les uns </a:t>
            </a:r>
          </a:p>
          <a:p>
            <a:pPr>
              <a:buNone/>
            </a:pPr>
            <a:r>
              <a:rPr lang="fr-FR" sz="2400" b="1" dirty="0" smtClean="0"/>
              <a:t>des autres par des </a:t>
            </a:r>
          </a:p>
          <a:p>
            <a:pPr>
              <a:buNone/>
            </a:pPr>
            <a:r>
              <a:rPr lang="fr-FR" sz="2400" b="1" dirty="0" smtClean="0">
                <a:solidFill>
                  <a:srgbClr val="FF0000"/>
                </a:solidFill>
              </a:rPr>
              <a:t>fissures</a:t>
            </a:r>
            <a:r>
              <a:rPr lang="fr-FR" sz="2400" b="1" dirty="0" smtClean="0"/>
              <a:t> ou </a:t>
            </a:r>
            <a:r>
              <a:rPr lang="fr-FR" sz="2400" b="1" dirty="0" smtClean="0">
                <a:solidFill>
                  <a:srgbClr val="FF0000"/>
                </a:solidFill>
              </a:rPr>
              <a:t>scissures</a:t>
            </a:r>
            <a:r>
              <a:rPr lang="fr-FR" sz="2400" b="1" dirty="0" smtClean="0"/>
              <a:t>.</a:t>
            </a:r>
          </a:p>
          <a:p>
            <a:pPr>
              <a:buNone/>
            </a:pPr>
            <a:r>
              <a:rPr lang="fr-FR" sz="2400" b="1" dirty="0" smtClean="0"/>
              <a:t>-  Poumon gauche: </a:t>
            </a:r>
            <a:r>
              <a:rPr lang="fr-FR" sz="2400" b="1" dirty="0" smtClean="0">
                <a:solidFill>
                  <a:srgbClr val="FF0000"/>
                </a:solidFill>
              </a:rPr>
              <a:t>2</a:t>
            </a:r>
            <a:r>
              <a:rPr lang="fr-FR" sz="2400" b="1" dirty="0" smtClean="0"/>
              <a:t> lobes </a:t>
            </a:r>
          </a:p>
          <a:p>
            <a:pPr>
              <a:buNone/>
            </a:pPr>
            <a:r>
              <a:rPr lang="fr-FR" sz="2400" b="1" dirty="0" smtClean="0"/>
              <a:t>chez toutes les espèces (</a:t>
            </a:r>
            <a:r>
              <a:rPr lang="fr-FR" sz="2400" b="1" dirty="0" err="1" smtClean="0"/>
              <a:t>crânial</a:t>
            </a:r>
            <a:r>
              <a:rPr lang="fr-FR" sz="2400" b="1" dirty="0" smtClean="0"/>
              <a:t>, caudal)</a:t>
            </a:r>
          </a:p>
          <a:p>
            <a:pPr>
              <a:buFontTx/>
              <a:buChar char="-"/>
            </a:pPr>
            <a:r>
              <a:rPr lang="fr-FR" sz="2400" b="1" dirty="0" smtClean="0"/>
              <a:t>Poumon droit:</a:t>
            </a:r>
          </a:p>
          <a:p>
            <a:pPr>
              <a:buNone/>
            </a:pPr>
            <a:r>
              <a:rPr lang="fr-FR" sz="2400" b="1" dirty="0" smtClean="0"/>
              <a:t>*Equidés: </a:t>
            </a:r>
            <a:r>
              <a:rPr lang="fr-FR" sz="2400" b="1" dirty="0" smtClean="0">
                <a:solidFill>
                  <a:srgbClr val="FF0000"/>
                </a:solidFill>
              </a:rPr>
              <a:t>3 lobes </a:t>
            </a:r>
          </a:p>
          <a:p>
            <a:pPr>
              <a:buNone/>
            </a:pPr>
            <a:r>
              <a:rPr lang="fr-FR" sz="2400" b="1" dirty="0" smtClean="0"/>
              <a:t>(</a:t>
            </a:r>
            <a:r>
              <a:rPr lang="fr-FR" sz="2400" b="1" dirty="0" err="1" smtClean="0"/>
              <a:t>crânial,caudal,accessoire</a:t>
            </a:r>
            <a:r>
              <a:rPr lang="fr-FR" sz="2400" b="1" dirty="0" smtClean="0"/>
              <a:t>) </a:t>
            </a:r>
          </a:p>
          <a:p>
            <a:pPr>
              <a:buNone/>
            </a:pPr>
            <a:r>
              <a:rPr lang="fr-FR" sz="2400" b="1" dirty="0" smtClean="0"/>
              <a:t>*</a:t>
            </a:r>
            <a:r>
              <a:rPr lang="fr-FR" sz="2400" b="1" dirty="0" err="1" smtClean="0"/>
              <a:t>Carnivores,Lapin</a:t>
            </a:r>
            <a:r>
              <a:rPr lang="fr-FR" sz="2400" b="1" dirty="0" smtClean="0"/>
              <a:t>: </a:t>
            </a:r>
            <a:r>
              <a:rPr lang="fr-FR" sz="2400" b="1" dirty="0" smtClean="0">
                <a:solidFill>
                  <a:srgbClr val="FF0000"/>
                </a:solidFill>
              </a:rPr>
              <a:t>4 lobes </a:t>
            </a:r>
          </a:p>
          <a:p>
            <a:pPr>
              <a:buNone/>
            </a:pPr>
            <a:r>
              <a:rPr lang="fr-FR" sz="2400" b="1" dirty="0" smtClean="0"/>
              <a:t>(</a:t>
            </a:r>
            <a:r>
              <a:rPr lang="fr-FR" sz="2400" b="1" dirty="0" err="1" smtClean="0"/>
              <a:t>crânial,moyen,caudal,accessoire</a:t>
            </a:r>
            <a:r>
              <a:rPr lang="fr-FR" sz="2400" b="1" dirty="0" smtClean="0"/>
              <a:t>)</a:t>
            </a:r>
          </a:p>
          <a:p>
            <a:pPr>
              <a:buNone/>
            </a:pPr>
            <a:r>
              <a:rPr lang="fr-FR" sz="2400" b="1" dirty="0" smtClean="0"/>
              <a:t>*Ruminants: </a:t>
            </a:r>
            <a:r>
              <a:rPr lang="fr-FR" sz="2400" b="1" dirty="0" smtClean="0">
                <a:solidFill>
                  <a:srgbClr val="FF0000"/>
                </a:solidFill>
              </a:rPr>
              <a:t>5 lobes </a:t>
            </a:r>
          </a:p>
          <a:p>
            <a:pPr>
              <a:buNone/>
            </a:pPr>
            <a:r>
              <a:rPr lang="fr-FR" sz="2400" b="1" dirty="0" smtClean="0"/>
              <a:t>(</a:t>
            </a:r>
            <a:r>
              <a:rPr lang="fr-FR" sz="2400" b="1" dirty="0" err="1" smtClean="0"/>
              <a:t>crânial,moyen</a:t>
            </a:r>
            <a:r>
              <a:rPr lang="fr-FR" sz="2400" b="1" dirty="0" smtClean="0"/>
              <a:t> </a:t>
            </a:r>
            <a:r>
              <a:rPr lang="fr-FR" sz="2400" b="1" dirty="0" err="1" smtClean="0"/>
              <a:t>crânial,moyen</a:t>
            </a:r>
            <a:r>
              <a:rPr lang="fr-FR" sz="2400" b="1" dirty="0" smtClean="0"/>
              <a:t> </a:t>
            </a:r>
          </a:p>
          <a:p>
            <a:pPr>
              <a:buNone/>
            </a:pPr>
            <a:r>
              <a:rPr lang="fr-FR" sz="2400" b="1" dirty="0" smtClean="0"/>
              <a:t>caudal, </a:t>
            </a:r>
            <a:r>
              <a:rPr lang="fr-FR" sz="2400" b="1" dirty="0" err="1" smtClean="0"/>
              <a:t>caudal,accessoire</a:t>
            </a:r>
            <a:r>
              <a:rPr lang="fr-FR" sz="2400" b="1" dirty="0" smtClean="0"/>
              <a:t>)</a:t>
            </a:r>
          </a:p>
          <a:p>
            <a:pPr>
              <a:buNone/>
            </a:pPr>
            <a:endParaRPr lang="fr-FR" sz="2400" b="1" dirty="0"/>
          </a:p>
        </p:txBody>
      </p:sp>
      <p:sp>
        <p:nvSpPr>
          <p:cNvPr id="6" name="Espace réservé du contenu 5"/>
          <p:cNvSpPr>
            <a:spLocks noGrp="1"/>
          </p:cNvSpPr>
          <p:nvPr>
            <p:ph sz="half" idx="2"/>
          </p:nvPr>
        </p:nvSpPr>
        <p:spPr>
          <a:xfrm>
            <a:off x="4500562" y="1285860"/>
            <a:ext cx="4429156" cy="3429024"/>
          </a:xfrm>
        </p:spPr>
        <p:txBody>
          <a:bodyPr>
            <a:normAutofit fontScale="92500" lnSpcReduction="10000"/>
          </a:bodyPr>
          <a:lstStyle/>
          <a:p>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85794"/>
          </a:xfrm>
        </p:spPr>
        <p:txBody>
          <a:bodyPr>
            <a:normAutofit/>
          </a:bodyPr>
          <a:lstStyle/>
          <a:p>
            <a:r>
              <a:rPr lang="fr-FR" sz="3600" b="1" u="sng" dirty="0" smtClean="0"/>
              <a:t>Poumons  Equidés</a:t>
            </a:r>
            <a:endParaRPr lang="fr-FR" sz="3600" b="1" u="sng" dirty="0"/>
          </a:p>
        </p:txBody>
      </p:sp>
      <p:pic>
        <p:nvPicPr>
          <p:cNvPr id="5" name="Picture 2" descr="C:\Users\HP\Desktop\Splanchno\Poumons cheval.jpg"/>
          <p:cNvPicPr>
            <a:picLocks noGrp="1" noChangeAspect="1" noChangeArrowheads="1"/>
          </p:cNvPicPr>
          <p:nvPr>
            <p:ph sz="half" idx="2"/>
          </p:nvPr>
        </p:nvPicPr>
        <p:blipFill>
          <a:blip r:embed="rId2"/>
          <a:stretch>
            <a:fillRect/>
          </a:stretch>
        </p:blipFill>
        <p:spPr bwMode="auto">
          <a:xfrm>
            <a:off x="4643438" y="785794"/>
            <a:ext cx="4214842" cy="5715040"/>
          </a:xfrm>
          <a:prstGeom prst="rect">
            <a:avLst/>
          </a:prstGeom>
          <a:noFill/>
        </p:spPr>
      </p:pic>
      <p:sp>
        <p:nvSpPr>
          <p:cNvPr id="6" name="Espace réservé du contenu 5"/>
          <p:cNvSpPr>
            <a:spLocks noGrp="1"/>
          </p:cNvSpPr>
          <p:nvPr>
            <p:ph sz="half" idx="1"/>
          </p:nvPr>
        </p:nvSpPr>
        <p:spPr>
          <a:xfrm>
            <a:off x="214282" y="1214422"/>
            <a:ext cx="4281518" cy="5357850"/>
          </a:xfrm>
        </p:spPr>
        <p:txBody>
          <a:bodyPr/>
          <a:lstStyle/>
          <a:p>
            <a:endParaRPr lang="fr-FR" b="1" dirty="0" smtClean="0"/>
          </a:p>
          <a:p>
            <a:endParaRPr lang="fr-FR" b="1" dirty="0" smtClean="0"/>
          </a:p>
          <a:p>
            <a:r>
              <a:rPr lang="fr-FR" b="1" dirty="0" smtClean="0"/>
              <a:t>Poumon gauche: 2 lobes</a:t>
            </a:r>
          </a:p>
          <a:p>
            <a:r>
              <a:rPr lang="fr-FR" b="1" dirty="0" smtClean="0"/>
              <a:t>Poumon droit: 3 lobes</a:t>
            </a:r>
          </a:p>
          <a:p>
            <a:r>
              <a:rPr lang="fr-FR" b="1" dirty="0" smtClean="0"/>
              <a:t>Pas de fissures ou scissures</a:t>
            </a:r>
            <a:endParaRPr lang="fr-FR"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852"/>
            <a:ext cx="8229600" cy="642942"/>
          </a:xfrm>
        </p:spPr>
        <p:txBody>
          <a:bodyPr>
            <a:normAutofit/>
          </a:bodyPr>
          <a:lstStyle/>
          <a:p>
            <a:r>
              <a:rPr lang="fr-FR" sz="3600" b="1" u="sng" dirty="0" smtClean="0"/>
              <a:t>Poumons  Ruminants schématisés</a:t>
            </a:r>
            <a:endParaRPr lang="fr-FR" sz="3600" b="1" u="sng" dirty="0"/>
          </a:p>
        </p:txBody>
      </p:sp>
      <p:pic>
        <p:nvPicPr>
          <p:cNvPr id="5" name="Picture 2" descr="C:\Users\HP\Desktop\Splanchno\poumons bovin.jpg"/>
          <p:cNvPicPr>
            <a:picLocks noGrp="1" noChangeAspect="1" noChangeArrowheads="1"/>
          </p:cNvPicPr>
          <p:nvPr>
            <p:ph sz="half" idx="2"/>
          </p:nvPr>
        </p:nvPicPr>
        <p:blipFill>
          <a:blip r:embed="rId2"/>
          <a:stretch>
            <a:fillRect/>
          </a:stretch>
        </p:blipFill>
        <p:spPr bwMode="auto">
          <a:xfrm>
            <a:off x="3857620" y="1785926"/>
            <a:ext cx="5072098" cy="4429156"/>
          </a:xfrm>
          <a:prstGeom prst="rect">
            <a:avLst/>
          </a:prstGeom>
          <a:noFill/>
        </p:spPr>
      </p:pic>
      <p:sp>
        <p:nvSpPr>
          <p:cNvPr id="6" name="Espace réservé du contenu 5"/>
          <p:cNvSpPr>
            <a:spLocks noGrp="1"/>
          </p:cNvSpPr>
          <p:nvPr>
            <p:ph sz="half" idx="1"/>
          </p:nvPr>
        </p:nvSpPr>
        <p:spPr>
          <a:xfrm>
            <a:off x="214282" y="1000108"/>
            <a:ext cx="4281518" cy="5500726"/>
          </a:xfrm>
        </p:spPr>
        <p:txBody>
          <a:bodyPr/>
          <a:lstStyle/>
          <a:p>
            <a:endParaRPr lang="fr-FR" b="1" dirty="0" smtClean="0"/>
          </a:p>
          <a:p>
            <a:endParaRPr lang="fr-FR" b="1" dirty="0" smtClean="0"/>
          </a:p>
          <a:p>
            <a:r>
              <a:rPr lang="fr-FR" b="1" dirty="0" smtClean="0"/>
              <a:t>Poumon gauche :2 lobes</a:t>
            </a:r>
          </a:p>
          <a:p>
            <a:pPr>
              <a:buNone/>
            </a:pPr>
            <a:r>
              <a:rPr lang="fr-FR" b="1" dirty="0" smtClean="0"/>
              <a:t>    Le lobe </a:t>
            </a:r>
            <a:r>
              <a:rPr lang="fr-FR" b="1" dirty="0" err="1" smtClean="0"/>
              <a:t>crânial</a:t>
            </a:r>
            <a:r>
              <a:rPr lang="fr-FR" b="1" dirty="0" smtClean="0"/>
              <a:t> divisé  </a:t>
            </a:r>
          </a:p>
          <a:p>
            <a:r>
              <a:rPr lang="fr-FR" b="1" dirty="0" smtClean="0"/>
              <a:t>Poumon droit: 5 lobes</a:t>
            </a:r>
          </a:p>
          <a:p>
            <a:r>
              <a:rPr lang="fr-FR" b="1" dirty="0" smtClean="0"/>
              <a:t>Bronche trachéale (apicale)</a:t>
            </a:r>
          </a:p>
          <a:p>
            <a:r>
              <a:rPr lang="fr-FR" b="1" dirty="0" smtClean="0"/>
              <a:t>Les fissures sont plus profondes que celles des Equidés</a:t>
            </a:r>
            <a:endParaRPr lang="fr-FR"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85794"/>
          </a:xfrm>
        </p:spPr>
        <p:txBody>
          <a:bodyPr>
            <a:normAutofit/>
          </a:bodyPr>
          <a:lstStyle/>
          <a:p>
            <a:r>
              <a:rPr lang="fr-FR" b="1" u="sng" dirty="0" smtClean="0"/>
              <a:t>Poumons des </a:t>
            </a:r>
            <a:r>
              <a:rPr lang="fr-FR" b="1" u="sng" dirty="0" err="1" smtClean="0"/>
              <a:t>Carvivores</a:t>
            </a:r>
            <a:endParaRPr lang="fr-FR" b="1" u="sng" dirty="0"/>
          </a:p>
        </p:txBody>
      </p:sp>
      <p:pic>
        <p:nvPicPr>
          <p:cNvPr id="4" name="Picture 2" descr="C:\Users\HP\Desktop\trachee-du-chien.jpg"/>
          <p:cNvPicPr>
            <a:picLocks noGrp="1" noChangeAspect="1" noChangeArrowheads="1"/>
          </p:cNvPicPr>
          <p:nvPr>
            <p:ph idx="1"/>
          </p:nvPr>
        </p:nvPicPr>
        <p:blipFill>
          <a:blip r:embed="rId2"/>
          <a:srcRect/>
          <a:stretch>
            <a:fillRect/>
          </a:stretch>
        </p:blipFill>
        <p:spPr bwMode="auto">
          <a:xfrm>
            <a:off x="2000233" y="857232"/>
            <a:ext cx="5072098" cy="571504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642918"/>
          </a:xfrm>
        </p:spPr>
        <p:txBody>
          <a:bodyPr>
            <a:normAutofit fontScale="90000"/>
          </a:bodyPr>
          <a:lstStyle/>
          <a:p>
            <a:r>
              <a:rPr lang="fr-FR" b="1" u="sng" dirty="0" smtClean="0"/>
              <a:t>Poumons du Lapin</a:t>
            </a:r>
            <a:endParaRPr lang="fr-FR" b="1" u="sng" dirty="0"/>
          </a:p>
        </p:txBody>
      </p:sp>
      <p:pic>
        <p:nvPicPr>
          <p:cNvPr id="2050" name="Picture 2" descr="C:\Users\HP\Desktop\lapin.jpg"/>
          <p:cNvPicPr>
            <a:picLocks noGrp="1" noChangeAspect="1" noChangeArrowheads="1"/>
          </p:cNvPicPr>
          <p:nvPr>
            <p:ph idx="1"/>
          </p:nvPr>
        </p:nvPicPr>
        <p:blipFill>
          <a:blip r:embed="rId2"/>
          <a:srcRect/>
          <a:stretch>
            <a:fillRect/>
          </a:stretch>
        </p:blipFill>
        <p:spPr bwMode="auto">
          <a:xfrm>
            <a:off x="1857356" y="857232"/>
            <a:ext cx="5429288" cy="571504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642918"/>
          </a:xfrm>
        </p:spPr>
        <p:txBody>
          <a:bodyPr>
            <a:normAutofit fontScale="90000"/>
          </a:bodyPr>
          <a:lstStyle/>
          <a:p>
            <a:r>
              <a:rPr lang="fr-FR" b="1" u="sng" dirty="0" smtClean="0"/>
              <a:t>Cavité thoracique </a:t>
            </a:r>
            <a:endParaRPr lang="fr-FR" b="1" u="sng" dirty="0"/>
          </a:p>
        </p:txBody>
      </p:sp>
      <p:sp>
        <p:nvSpPr>
          <p:cNvPr id="3" name="Espace réservé du contenu 2"/>
          <p:cNvSpPr>
            <a:spLocks noGrp="1"/>
          </p:cNvSpPr>
          <p:nvPr>
            <p:ph idx="1"/>
          </p:nvPr>
        </p:nvSpPr>
        <p:spPr>
          <a:xfrm>
            <a:off x="214282" y="642918"/>
            <a:ext cx="8643998" cy="6000792"/>
          </a:xfrm>
        </p:spPr>
        <p:txBody>
          <a:bodyPr>
            <a:normAutofit fontScale="92500" lnSpcReduction="10000"/>
          </a:bodyPr>
          <a:lstStyle/>
          <a:p>
            <a:r>
              <a:rPr lang="fr-FR" sz="2800" dirty="0" smtClean="0"/>
              <a:t>Délimitée par le thorax osseux, la cavité thoracique est beaucoup moins vaste que la cavité abdominale en raison de la forte convexité </a:t>
            </a:r>
            <a:r>
              <a:rPr lang="fr-FR" sz="2800" dirty="0" err="1" smtClean="0"/>
              <a:t>crâniale</a:t>
            </a:r>
            <a:r>
              <a:rPr lang="fr-FR" sz="2800" dirty="0" smtClean="0"/>
              <a:t> du diaphragme qui les sépare. Elle contient le cœur et les poumons ainsi qu’une partie de l’œsophage et de la trachée et d’importants vaisseaux et nerfs.</a:t>
            </a:r>
          </a:p>
          <a:p>
            <a:r>
              <a:rPr lang="fr-FR" sz="2800" dirty="0" smtClean="0"/>
              <a:t>Elle loge en plus du </a:t>
            </a:r>
            <a:r>
              <a:rPr lang="fr-FR" sz="2800" dirty="0" smtClean="0">
                <a:solidFill>
                  <a:srgbClr val="FF0000"/>
                </a:solidFill>
              </a:rPr>
              <a:t>péricarde </a:t>
            </a:r>
            <a:r>
              <a:rPr lang="fr-FR" sz="2800" dirty="0" smtClean="0"/>
              <a:t>( séreuse du cœur)  2 autres séreuses: </a:t>
            </a:r>
            <a:r>
              <a:rPr lang="fr-FR" sz="2800" dirty="0" smtClean="0">
                <a:solidFill>
                  <a:srgbClr val="FF0000"/>
                </a:solidFill>
              </a:rPr>
              <a:t>les plèvres</a:t>
            </a:r>
            <a:r>
              <a:rPr lang="fr-FR" sz="2800" dirty="0" smtClean="0"/>
              <a:t>, une pour chaque poumon.</a:t>
            </a:r>
          </a:p>
          <a:p>
            <a:r>
              <a:rPr lang="fr-FR" sz="2800" dirty="0" smtClean="0"/>
              <a:t>Ces derniers s’appuient sur le plan médian à une cloison conjonctive: </a:t>
            </a:r>
            <a:r>
              <a:rPr lang="fr-FR" sz="2800" dirty="0" smtClean="0">
                <a:solidFill>
                  <a:srgbClr val="FF0000"/>
                </a:solidFill>
              </a:rPr>
              <a:t>le médiastin </a:t>
            </a:r>
            <a:r>
              <a:rPr lang="fr-FR" sz="2800" dirty="0" smtClean="0"/>
              <a:t>qui divise la cavité thoracique en 2 moitiés latérales.</a:t>
            </a:r>
          </a:p>
          <a:p>
            <a:r>
              <a:rPr lang="fr-FR" sz="2800" dirty="0" smtClean="0"/>
              <a:t>Elle a pour base osseuse l’ensemble formé par les côtes, le sternum et les vertèbres thoraciques.</a:t>
            </a:r>
          </a:p>
          <a:p>
            <a:r>
              <a:rPr lang="fr-FR" sz="2800" dirty="0" smtClean="0"/>
              <a:t>Le thorax ou cage thoracique est transformé en cavité close par les muscles intercostaux et par le diaphragme</a:t>
            </a:r>
            <a:endParaRPr lang="fr-FR"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285728"/>
          </a:xfrm>
        </p:spPr>
        <p:txBody>
          <a:bodyPr>
            <a:normAutofit fontScale="90000"/>
          </a:bodyPr>
          <a:lstStyle/>
          <a:p>
            <a:endParaRPr lang="fr-FR" dirty="0"/>
          </a:p>
        </p:txBody>
      </p:sp>
      <p:sp>
        <p:nvSpPr>
          <p:cNvPr id="3" name="Espace réservé du contenu 2"/>
          <p:cNvSpPr>
            <a:spLocks noGrp="1"/>
          </p:cNvSpPr>
          <p:nvPr>
            <p:ph idx="1"/>
          </p:nvPr>
        </p:nvSpPr>
        <p:spPr>
          <a:xfrm>
            <a:off x="214282" y="428604"/>
            <a:ext cx="8715436" cy="6215106"/>
          </a:xfrm>
        </p:spPr>
        <p:txBody>
          <a:bodyPr>
            <a:normAutofit fontScale="92500" lnSpcReduction="20000"/>
          </a:bodyPr>
          <a:lstStyle/>
          <a:p>
            <a:pPr>
              <a:buNone/>
            </a:pPr>
            <a:r>
              <a:rPr lang="fr-FR" dirty="0" smtClean="0"/>
              <a:t>    La cavité thoracique possède 4 parois, un sommet et une base</a:t>
            </a:r>
          </a:p>
          <a:p>
            <a:pPr>
              <a:buFontTx/>
              <a:buChar char="-"/>
            </a:pPr>
            <a:r>
              <a:rPr lang="fr-FR" dirty="0" smtClean="0">
                <a:solidFill>
                  <a:srgbClr val="FF0000"/>
                </a:solidFill>
              </a:rPr>
              <a:t>La paroi dorsale </a:t>
            </a:r>
            <a:r>
              <a:rPr lang="fr-FR" dirty="0" smtClean="0"/>
              <a:t>a pour base osseuse les vertèbres thoraciques et les extrémités dorsales de toutes </a:t>
            </a:r>
            <a:r>
              <a:rPr lang="fr-FR" smtClean="0"/>
              <a:t>les côtes</a:t>
            </a:r>
            <a:endParaRPr lang="fr-FR" dirty="0" smtClean="0"/>
          </a:p>
          <a:p>
            <a:pPr>
              <a:buFontTx/>
              <a:buChar char="-"/>
            </a:pPr>
            <a:r>
              <a:rPr lang="fr-FR" dirty="0" smtClean="0">
                <a:solidFill>
                  <a:srgbClr val="FF0000"/>
                </a:solidFill>
              </a:rPr>
              <a:t>La paroi ventrale </a:t>
            </a:r>
            <a:r>
              <a:rPr lang="fr-FR" dirty="0" smtClean="0"/>
              <a:t>est peu étendue. Elle est constituée par le sternum et les cartilages des côtes sternales</a:t>
            </a:r>
          </a:p>
          <a:p>
            <a:pPr>
              <a:buFontTx/>
              <a:buChar char="-"/>
            </a:pPr>
            <a:r>
              <a:rPr lang="fr-FR" dirty="0" smtClean="0">
                <a:solidFill>
                  <a:srgbClr val="FF0000"/>
                </a:solidFill>
              </a:rPr>
              <a:t>Les parois latérales</a:t>
            </a:r>
            <a:r>
              <a:rPr lang="fr-FR" dirty="0" smtClean="0"/>
              <a:t> sont constituées par les côtes et les muscles intercostaux</a:t>
            </a:r>
          </a:p>
          <a:p>
            <a:pPr>
              <a:buFontTx/>
              <a:buChar char="-"/>
            </a:pPr>
            <a:r>
              <a:rPr lang="fr-FR" dirty="0" smtClean="0">
                <a:solidFill>
                  <a:srgbClr val="FF0000"/>
                </a:solidFill>
              </a:rPr>
              <a:t>Le sommet </a:t>
            </a:r>
            <a:r>
              <a:rPr lang="fr-FR" dirty="0" smtClean="0"/>
              <a:t>ou ouverture </a:t>
            </a:r>
            <a:r>
              <a:rPr lang="fr-FR" dirty="0" err="1" smtClean="0"/>
              <a:t>crâniale</a:t>
            </a:r>
            <a:r>
              <a:rPr lang="fr-FR" dirty="0" smtClean="0"/>
              <a:t> est appelée: </a:t>
            </a:r>
            <a:r>
              <a:rPr lang="fr-FR" dirty="0" smtClean="0">
                <a:solidFill>
                  <a:srgbClr val="0070C0"/>
                </a:solidFill>
              </a:rPr>
              <a:t>entrée du thorax</a:t>
            </a:r>
            <a:r>
              <a:rPr lang="fr-FR" dirty="0" smtClean="0"/>
              <a:t>, elle est formée par le corps de la 1</a:t>
            </a:r>
            <a:r>
              <a:rPr lang="fr-FR" baseline="30000" dirty="0" smtClean="0"/>
              <a:t>ère</a:t>
            </a:r>
            <a:r>
              <a:rPr lang="fr-FR" dirty="0" smtClean="0"/>
              <a:t> vertèbre dorsalement , par les côtes latéralement et par le manubrium sternal </a:t>
            </a:r>
            <a:r>
              <a:rPr lang="fr-FR" dirty="0" err="1" smtClean="0"/>
              <a:t>ventralement</a:t>
            </a:r>
            <a:endParaRPr lang="fr-FR" dirty="0" smtClean="0"/>
          </a:p>
          <a:p>
            <a:pPr>
              <a:buNone/>
            </a:pPr>
            <a:r>
              <a:rPr lang="fr-FR" dirty="0" smtClean="0"/>
              <a:t>-   </a:t>
            </a:r>
            <a:r>
              <a:rPr lang="fr-FR" dirty="0" smtClean="0">
                <a:solidFill>
                  <a:srgbClr val="FF0000"/>
                </a:solidFill>
              </a:rPr>
              <a:t>La base </a:t>
            </a:r>
            <a:r>
              <a:rPr lang="fr-FR" dirty="0" smtClean="0"/>
              <a:t>est entièrement occupée par le diaphragme</a:t>
            </a:r>
            <a:endParaRPr lang="fr-F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14356"/>
          </a:xfrm>
        </p:spPr>
        <p:txBody>
          <a:bodyPr>
            <a:normAutofit fontScale="90000"/>
          </a:bodyPr>
          <a:lstStyle/>
          <a:p>
            <a:r>
              <a:rPr lang="fr-FR" b="1" u="sng" dirty="0" smtClean="0"/>
              <a:t>Plèvres</a:t>
            </a:r>
            <a:endParaRPr lang="fr-FR" b="1" u="sng" dirty="0"/>
          </a:p>
        </p:txBody>
      </p:sp>
      <p:sp>
        <p:nvSpPr>
          <p:cNvPr id="3" name="Espace réservé du contenu 2"/>
          <p:cNvSpPr>
            <a:spLocks noGrp="1"/>
          </p:cNvSpPr>
          <p:nvPr>
            <p:ph idx="1"/>
          </p:nvPr>
        </p:nvSpPr>
        <p:spPr>
          <a:xfrm>
            <a:off x="457200" y="714356"/>
            <a:ext cx="8229600" cy="5857916"/>
          </a:xfrm>
        </p:spPr>
        <p:txBody>
          <a:bodyPr>
            <a:normAutofit/>
          </a:bodyPr>
          <a:lstStyle/>
          <a:p>
            <a:r>
              <a:rPr lang="fr-FR" dirty="0" smtClean="0"/>
              <a:t>Ce sont </a:t>
            </a:r>
            <a:r>
              <a:rPr lang="fr-FR" dirty="0" smtClean="0">
                <a:solidFill>
                  <a:srgbClr val="FF0000"/>
                </a:solidFill>
              </a:rPr>
              <a:t>les séreuses des poumons </a:t>
            </a:r>
            <a:r>
              <a:rPr lang="fr-FR" dirty="0" smtClean="0"/>
              <a:t>dont elles facilitent le glissement contre les parois de la cavité thoraciques pendant les mouvements respiratoires</a:t>
            </a:r>
          </a:p>
          <a:p>
            <a:r>
              <a:rPr lang="fr-FR" dirty="0" smtClean="0"/>
              <a:t>Chacune d’elle, droite ou gauche enveloppe l’organe correspondant d’un vaste sac complet et présente </a:t>
            </a:r>
            <a:r>
              <a:rPr lang="fr-FR" dirty="0" smtClean="0">
                <a:solidFill>
                  <a:srgbClr val="0070C0"/>
                </a:solidFill>
              </a:rPr>
              <a:t>un feuillet pariétal, un feuillet viscéral et un méso ou ligament pulmonaire</a:t>
            </a:r>
          </a:p>
          <a:p>
            <a:r>
              <a:rPr lang="fr-FR" dirty="0" smtClean="0"/>
              <a:t>Les 2 feuillets de la plèvre délimitent une cavité close: </a:t>
            </a:r>
            <a:r>
              <a:rPr lang="fr-FR" dirty="0" smtClean="0">
                <a:solidFill>
                  <a:srgbClr val="FF0000"/>
                </a:solidFill>
              </a:rPr>
              <a:t>la cavité pleurale</a:t>
            </a:r>
            <a:r>
              <a:rPr lang="fr-FR" dirty="0" smtClean="0"/>
              <a:t> , non visible à l’état physiologique</a:t>
            </a:r>
            <a:endParaRPr lang="fr-F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28670"/>
          </a:xfrm>
        </p:spPr>
        <p:txBody>
          <a:bodyPr>
            <a:normAutofit/>
          </a:bodyPr>
          <a:lstStyle/>
          <a:p>
            <a:r>
              <a:rPr lang="fr-FR" b="1" u="sng" dirty="0" smtClean="0"/>
              <a:t>Médiastin</a:t>
            </a:r>
            <a:endParaRPr lang="fr-FR" b="1" u="sng" dirty="0"/>
          </a:p>
        </p:txBody>
      </p:sp>
      <p:sp>
        <p:nvSpPr>
          <p:cNvPr id="3" name="Espace réservé du contenu 2"/>
          <p:cNvSpPr>
            <a:spLocks noGrp="1"/>
          </p:cNvSpPr>
          <p:nvPr>
            <p:ph idx="1"/>
          </p:nvPr>
        </p:nvSpPr>
        <p:spPr>
          <a:xfrm>
            <a:off x="214282" y="928670"/>
            <a:ext cx="8715436" cy="5643602"/>
          </a:xfrm>
        </p:spPr>
        <p:txBody>
          <a:bodyPr>
            <a:normAutofit fontScale="92500" lnSpcReduction="10000"/>
          </a:bodyPr>
          <a:lstStyle/>
          <a:p>
            <a:r>
              <a:rPr lang="fr-FR" dirty="0" smtClean="0"/>
              <a:t>C’est </a:t>
            </a:r>
            <a:r>
              <a:rPr lang="fr-FR" dirty="0" smtClean="0">
                <a:solidFill>
                  <a:srgbClr val="FF0000"/>
                </a:solidFill>
              </a:rPr>
              <a:t>une cloison verticale </a:t>
            </a:r>
            <a:r>
              <a:rPr lang="fr-FR" dirty="0" smtClean="0"/>
              <a:t>qui sépare le poumon droit du poumon gauche, il contient  le cœur, l’œsophage, la trachée, les 2 bronches, de gros vaisseaux sanguins, des lymphatiques et des nerfs.</a:t>
            </a:r>
          </a:p>
          <a:p>
            <a:r>
              <a:rPr lang="fr-FR" dirty="0" smtClean="0"/>
              <a:t>Il correspond au contenu de la cage thoracique sans les poumons.</a:t>
            </a:r>
          </a:p>
          <a:p>
            <a:r>
              <a:rPr lang="fr-FR" dirty="0" smtClean="0"/>
              <a:t>Il comprend 3 parties</a:t>
            </a:r>
          </a:p>
          <a:p>
            <a:pPr>
              <a:buFontTx/>
              <a:buChar char="-"/>
            </a:pPr>
            <a:r>
              <a:rPr lang="fr-FR" dirty="0" smtClean="0">
                <a:solidFill>
                  <a:srgbClr val="0070C0"/>
                </a:solidFill>
              </a:rPr>
              <a:t>un médiastin </a:t>
            </a:r>
            <a:r>
              <a:rPr lang="fr-FR" dirty="0" err="1" smtClean="0">
                <a:solidFill>
                  <a:srgbClr val="0070C0"/>
                </a:solidFill>
              </a:rPr>
              <a:t>crânial</a:t>
            </a:r>
            <a:r>
              <a:rPr lang="fr-FR" dirty="0" smtClean="0">
                <a:solidFill>
                  <a:srgbClr val="0070C0"/>
                </a:solidFill>
              </a:rPr>
              <a:t> </a:t>
            </a:r>
            <a:r>
              <a:rPr lang="fr-FR" dirty="0" smtClean="0"/>
              <a:t>qui contient l’aorte ascendante, les artères pulmonaires et la veine cave </a:t>
            </a:r>
            <a:r>
              <a:rPr lang="fr-FR" dirty="0" err="1" smtClean="0"/>
              <a:t>crâniale</a:t>
            </a:r>
            <a:endParaRPr lang="fr-FR" dirty="0" smtClean="0"/>
          </a:p>
          <a:p>
            <a:pPr>
              <a:buFontTx/>
              <a:buChar char="-"/>
            </a:pPr>
            <a:r>
              <a:rPr lang="fr-FR" dirty="0" smtClean="0">
                <a:solidFill>
                  <a:srgbClr val="0070C0"/>
                </a:solidFill>
              </a:rPr>
              <a:t>un médiastin moyen </a:t>
            </a:r>
            <a:r>
              <a:rPr lang="fr-FR" dirty="0" smtClean="0"/>
              <a:t>qui contient le cœur</a:t>
            </a:r>
          </a:p>
          <a:p>
            <a:pPr>
              <a:buFontTx/>
              <a:buChar char="-"/>
            </a:pPr>
            <a:r>
              <a:rPr lang="fr-FR" dirty="0" smtClean="0">
                <a:solidFill>
                  <a:srgbClr val="0070C0"/>
                </a:solidFill>
              </a:rPr>
              <a:t>un médiastin caudal </a:t>
            </a:r>
            <a:r>
              <a:rPr lang="fr-FR" dirty="0" smtClean="0"/>
              <a:t>qui contient l’œsophage et l’aorte descendante</a:t>
            </a:r>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28670"/>
          </a:xfrm>
        </p:spPr>
        <p:txBody>
          <a:bodyPr>
            <a:normAutofit/>
          </a:bodyPr>
          <a:lstStyle/>
          <a:p>
            <a:r>
              <a:rPr lang="fr-FR" b="1" u="sng" dirty="0" smtClean="0"/>
              <a:t>Cavités nasales</a:t>
            </a:r>
            <a:endParaRPr lang="fr-FR" b="1" u="sng" dirty="0"/>
          </a:p>
        </p:txBody>
      </p:sp>
      <p:sp>
        <p:nvSpPr>
          <p:cNvPr id="3" name="Espace réservé du contenu 2"/>
          <p:cNvSpPr>
            <a:spLocks noGrp="1"/>
          </p:cNvSpPr>
          <p:nvPr>
            <p:ph idx="1"/>
          </p:nvPr>
        </p:nvSpPr>
        <p:spPr>
          <a:xfrm>
            <a:off x="457200" y="928670"/>
            <a:ext cx="8229600" cy="5643602"/>
          </a:xfrm>
        </p:spPr>
        <p:txBody>
          <a:bodyPr>
            <a:normAutofit lnSpcReduction="10000"/>
          </a:bodyPr>
          <a:lstStyle/>
          <a:p>
            <a:r>
              <a:rPr lang="fr-FR" sz="3600" dirty="0" smtClean="0"/>
              <a:t>Creusées au niveau de la face, au nombre de 2, une droite et une gauche, et allongées suivant le grand axe de la tête, elles sont séparées par : </a:t>
            </a:r>
            <a:r>
              <a:rPr lang="fr-FR" sz="3600" dirty="0" smtClean="0">
                <a:solidFill>
                  <a:srgbClr val="FF0000"/>
                </a:solidFill>
              </a:rPr>
              <a:t>le septum nasal</a:t>
            </a:r>
          </a:p>
          <a:p>
            <a:r>
              <a:rPr lang="fr-FR" sz="3600" dirty="0" smtClean="0"/>
              <a:t>En avant, elles s’ouvrent à l’extérieur par </a:t>
            </a:r>
            <a:r>
              <a:rPr lang="fr-FR" sz="3600" dirty="0" smtClean="0">
                <a:solidFill>
                  <a:srgbClr val="0070C0"/>
                </a:solidFill>
              </a:rPr>
              <a:t>les naseaux ou narines</a:t>
            </a:r>
            <a:r>
              <a:rPr lang="fr-FR" sz="3600" dirty="0" smtClean="0"/>
              <a:t>. En arrière, elles communiquent avec le </a:t>
            </a:r>
            <a:r>
              <a:rPr lang="fr-FR" sz="3600" dirty="0" err="1" smtClean="0"/>
              <a:t>naso</a:t>
            </a:r>
            <a:r>
              <a:rPr lang="fr-FR" sz="3600" dirty="0" smtClean="0"/>
              <a:t>-pharynx par </a:t>
            </a:r>
            <a:r>
              <a:rPr lang="fr-FR" sz="3600" dirty="0" smtClean="0">
                <a:solidFill>
                  <a:srgbClr val="0070C0"/>
                </a:solidFill>
              </a:rPr>
              <a:t>les choanes</a:t>
            </a:r>
            <a:r>
              <a:rPr lang="fr-FR" sz="3600" dirty="0" smtClean="0"/>
              <a:t>. Elles sont en relation avec les sinus </a:t>
            </a:r>
            <a:r>
              <a:rPr lang="fr-FR" sz="3600" dirty="0" err="1" smtClean="0"/>
              <a:t>paranasaux</a:t>
            </a:r>
            <a:r>
              <a:rPr lang="fr-FR" sz="3600" dirty="0" smtClean="0"/>
              <a:t> qui leur sont annexés.</a:t>
            </a:r>
            <a:endParaRPr lang="fr-FR" sz="36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571480"/>
          </a:xfrm>
        </p:spPr>
        <p:txBody>
          <a:bodyPr>
            <a:normAutofit fontScale="90000"/>
          </a:bodyPr>
          <a:lstStyle/>
          <a:p>
            <a:r>
              <a:rPr lang="fr-FR" b="1" u="sng" dirty="0" smtClean="0"/>
              <a:t>Particularités spécifiques</a:t>
            </a:r>
            <a:endParaRPr lang="fr-FR" b="1" u="sng" dirty="0"/>
          </a:p>
        </p:txBody>
      </p:sp>
      <p:sp>
        <p:nvSpPr>
          <p:cNvPr id="3" name="Espace réservé du contenu 2"/>
          <p:cNvSpPr>
            <a:spLocks noGrp="1"/>
          </p:cNvSpPr>
          <p:nvPr>
            <p:ph idx="1"/>
          </p:nvPr>
        </p:nvSpPr>
        <p:spPr>
          <a:xfrm>
            <a:off x="214282" y="785794"/>
            <a:ext cx="8715436" cy="5857916"/>
          </a:xfrm>
        </p:spPr>
        <p:txBody>
          <a:bodyPr>
            <a:normAutofit fontScale="70000" lnSpcReduction="20000"/>
          </a:bodyPr>
          <a:lstStyle/>
          <a:p>
            <a:pPr>
              <a:buFontTx/>
              <a:buChar char="-"/>
            </a:pPr>
            <a:r>
              <a:rPr lang="fr-FR" u="sng" dirty="0" smtClean="0"/>
              <a:t>Equidés</a:t>
            </a:r>
            <a:r>
              <a:rPr lang="fr-FR" dirty="0" smtClean="0"/>
              <a:t>: Trachée avec 45 à 50 anneaux, bifurcation trachéale, bronches à répartition presque </a:t>
            </a:r>
            <a:r>
              <a:rPr lang="fr-FR" dirty="0" smtClean="0">
                <a:solidFill>
                  <a:srgbClr val="0070C0"/>
                </a:solidFill>
              </a:rPr>
              <a:t>symétrique</a:t>
            </a:r>
            <a:r>
              <a:rPr lang="fr-FR" dirty="0" smtClean="0"/>
              <a:t>, poumon gauche avec 2 lobes (</a:t>
            </a:r>
            <a:r>
              <a:rPr lang="fr-FR" dirty="0" err="1" smtClean="0"/>
              <a:t>crânial</a:t>
            </a:r>
            <a:r>
              <a:rPr lang="fr-FR" dirty="0" smtClean="0"/>
              <a:t>, caudal), poumon droit avec </a:t>
            </a:r>
            <a:r>
              <a:rPr lang="fr-FR" dirty="0" smtClean="0">
                <a:solidFill>
                  <a:srgbClr val="00B050"/>
                </a:solidFill>
              </a:rPr>
              <a:t>3 lobes</a:t>
            </a:r>
            <a:r>
              <a:rPr lang="fr-FR" dirty="0" smtClean="0"/>
              <a:t>(</a:t>
            </a:r>
            <a:r>
              <a:rPr lang="fr-FR" dirty="0" err="1" smtClean="0"/>
              <a:t>crânial,caudal</a:t>
            </a:r>
            <a:r>
              <a:rPr lang="fr-FR" dirty="0" smtClean="0"/>
              <a:t>, accessoire), </a:t>
            </a:r>
            <a:r>
              <a:rPr lang="fr-FR" dirty="0" smtClean="0">
                <a:solidFill>
                  <a:srgbClr val="FF0000"/>
                </a:solidFill>
              </a:rPr>
              <a:t>pas de scissures entre les lobes</a:t>
            </a:r>
          </a:p>
          <a:p>
            <a:pPr>
              <a:buFontTx/>
              <a:buChar char="-"/>
            </a:pPr>
            <a:r>
              <a:rPr lang="fr-FR" u="sng" dirty="0" smtClean="0"/>
              <a:t>Bœuf</a:t>
            </a:r>
            <a:r>
              <a:rPr lang="fr-FR" dirty="0" smtClean="0"/>
              <a:t>: Trachée avec 45 à 55 anneaux, les cartilages trachéaux forment une </a:t>
            </a:r>
            <a:r>
              <a:rPr lang="fr-FR" dirty="0" smtClean="0">
                <a:solidFill>
                  <a:srgbClr val="FF0000"/>
                </a:solidFill>
              </a:rPr>
              <a:t>crête </a:t>
            </a:r>
            <a:r>
              <a:rPr lang="fr-FR" dirty="0" err="1" smtClean="0">
                <a:solidFill>
                  <a:srgbClr val="FF0000"/>
                </a:solidFill>
              </a:rPr>
              <a:t>dorsale</a:t>
            </a:r>
            <a:r>
              <a:rPr lang="fr-FR" dirty="0" err="1" smtClean="0"/>
              <a:t>,</a:t>
            </a:r>
            <a:r>
              <a:rPr lang="fr-FR" dirty="0" err="1" smtClean="0">
                <a:solidFill>
                  <a:srgbClr val="FF0000"/>
                </a:solidFill>
              </a:rPr>
              <a:t>bronche</a:t>
            </a:r>
            <a:r>
              <a:rPr lang="fr-FR" dirty="0" smtClean="0">
                <a:solidFill>
                  <a:srgbClr val="FF0000"/>
                </a:solidFill>
              </a:rPr>
              <a:t> trachéale</a:t>
            </a:r>
            <a:r>
              <a:rPr lang="fr-FR" dirty="0" smtClean="0"/>
              <a:t>, poumons </a:t>
            </a:r>
            <a:r>
              <a:rPr lang="fr-FR" dirty="0" err="1" smtClean="0">
                <a:solidFill>
                  <a:srgbClr val="0070C0"/>
                </a:solidFill>
              </a:rPr>
              <a:t>dissymétriques</a:t>
            </a:r>
            <a:r>
              <a:rPr lang="fr-FR" dirty="0" err="1" smtClean="0"/>
              <a:t>,poumon</a:t>
            </a:r>
            <a:r>
              <a:rPr lang="fr-FR" dirty="0" smtClean="0"/>
              <a:t> gauche avec 2 lobes (</a:t>
            </a:r>
            <a:r>
              <a:rPr lang="fr-FR" dirty="0" err="1" smtClean="0"/>
              <a:t>crânial,caudal</a:t>
            </a:r>
            <a:r>
              <a:rPr lang="fr-FR" dirty="0" smtClean="0"/>
              <a:t>), le </a:t>
            </a:r>
            <a:r>
              <a:rPr lang="fr-FR" dirty="0" err="1" smtClean="0"/>
              <a:t>crânial</a:t>
            </a:r>
            <a:r>
              <a:rPr lang="fr-FR" dirty="0" smtClean="0"/>
              <a:t> légèrement divisé ,poumon droit avec </a:t>
            </a:r>
            <a:r>
              <a:rPr lang="fr-FR" dirty="0" smtClean="0">
                <a:solidFill>
                  <a:srgbClr val="00B050"/>
                </a:solidFill>
              </a:rPr>
              <a:t>5 lobes </a:t>
            </a:r>
            <a:r>
              <a:rPr lang="fr-FR" dirty="0" smtClean="0"/>
              <a:t>(</a:t>
            </a:r>
            <a:r>
              <a:rPr lang="fr-FR" dirty="0" err="1" smtClean="0"/>
              <a:t>crânial</a:t>
            </a:r>
            <a:r>
              <a:rPr lang="fr-FR" dirty="0" smtClean="0"/>
              <a:t>, moyen </a:t>
            </a:r>
            <a:r>
              <a:rPr lang="fr-FR" dirty="0" err="1" smtClean="0"/>
              <a:t>crânial</a:t>
            </a:r>
            <a:r>
              <a:rPr lang="fr-FR" dirty="0" smtClean="0"/>
              <a:t>, moyen caudal, caudal, accessoire), </a:t>
            </a:r>
            <a:r>
              <a:rPr lang="fr-FR" smtClean="0">
                <a:solidFill>
                  <a:srgbClr val="FF0000"/>
                </a:solidFill>
              </a:rPr>
              <a:t>fissures moins </a:t>
            </a:r>
            <a:r>
              <a:rPr lang="fr-FR" dirty="0" smtClean="0">
                <a:solidFill>
                  <a:srgbClr val="FF0000"/>
                </a:solidFill>
              </a:rPr>
              <a:t>profondes</a:t>
            </a:r>
          </a:p>
          <a:p>
            <a:pPr>
              <a:buFontTx/>
              <a:buChar char="-"/>
            </a:pPr>
            <a:r>
              <a:rPr lang="fr-FR" u="sng" dirty="0" smtClean="0"/>
              <a:t>Carnivores</a:t>
            </a:r>
            <a:r>
              <a:rPr lang="fr-FR" dirty="0" smtClean="0"/>
              <a:t>: Trachée avec 40 à 45 anneaux, </a:t>
            </a:r>
            <a:r>
              <a:rPr lang="fr-FR" dirty="0" err="1" smtClean="0"/>
              <a:t>trifurcation</a:t>
            </a:r>
            <a:r>
              <a:rPr lang="fr-FR" dirty="0" smtClean="0"/>
              <a:t> trachéale, poumon gauche avec 2 lobes (</a:t>
            </a:r>
            <a:r>
              <a:rPr lang="fr-FR" dirty="0" err="1" smtClean="0"/>
              <a:t>crânial,caudal</a:t>
            </a:r>
            <a:r>
              <a:rPr lang="fr-FR" dirty="0" smtClean="0"/>
              <a:t>), poumon droit avec </a:t>
            </a:r>
            <a:r>
              <a:rPr lang="fr-FR" dirty="0" smtClean="0">
                <a:solidFill>
                  <a:srgbClr val="00B050"/>
                </a:solidFill>
              </a:rPr>
              <a:t>4 lobes </a:t>
            </a:r>
            <a:r>
              <a:rPr lang="fr-FR" dirty="0" smtClean="0"/>
              <a:t>(</a:t>
            </a:r>
            <a:r>
              <a:rPr lang="fr-FR" dirty="0" err="1" smtClean="0"/>
              <a:t>crânial</a:t>
            </a:r>
            <a:r>
              <a:rPr lang="fr-FR" dirty="0" smtClean="0"/>
              <a:t>, </a:t>
            </a:r>
            <a:r>
              <a:rPr lang="fr-FR" dirty="0" err="1" smtClean="0"/>
              <a:t>moyen,caudal</a:t>
            </a:r>
            <a:r>
              <a:rPr lang="fr-FR" dirty="0" smtClean="0"/>
              <a:t>,accessoire), </a:t>
            </a:r>
            <a:r>
              <a:rPr lang="fr-FR" dirty="0" smtClean="0">
                <a:solidFill>
                  <a:srgbClr val="FF0000"/>
                </a:solidFill>
              </a:rPr>
              <a:t>fissures profondes</a:t>
            </a:r>
          </a:p>
          <a:p>
            <a:pPr>
              <a:buFontTx/>
              <a:buChar char="-"/>
            </a:pPr>
            <a:r>
              <a:rPr lang="fr-FR" u="sng" dirty="0" smtClean="0"/>
              <a:t>Lapin</a:t>
            </a:r>
            <a:r>
              <a:rPr lang="fr-FR" dirty="0" smtClean="0"/>
              <a:t>: Trachée avec 45 à 50 anneaux, bifurcation trachéale, bronche principale droite plus grosse, poumon gauche avec 2 lobes (</a:t>
            </a:r>
            <a:r>
              <a:rPr lang="fr-FR" dirty="0" err="1" smtClean="0"/>
              <a:t>crânial,caudal</a:t>
            </a:r>
            <a:r>
              <a:rPr lang="fr-FR" dirty="0" smtClean="0"/>
              <a:t>), poumon droit avec </a:t>
            </a:r>
            <a:r>
              <a:rPr lang="fr-FR" dirty="0" smtClean="0">
                <a:solidFill>
                  <a:srgbClr val="00B050"/>
                </a:solidFill>
              </a:rPr>
              <a:t>4 lobes</a:t>
            </a:r>
            <a:r>
              <a:rPr lang="fr-FR" dirty="0" smtClean="0"/>
              <a:t>(</a:t>
            </a:r>
            <a:r>
              <a:rPr lang="fr-FR" dirty="0" err="1" smtClean="0"/>
              <a:t>crânial</a:t>
            </a:r>
            <a:r>
              <a:rPr lang="fr-FR" dirty="0" smtClean="0"/>
              <a:t>, </a:t>
            </a:r>
            <a:r>
              <a:rPr lang="fr-FR" dirty="0" err="1" smtClean="0"/>
              <a:t>moyen,caudal</a:t>
            </a:r>
            <a:r>
              <a:rPr lang="fr-FR" dirty="0" smtClean="0"/>
              <a:t>,accessoire), </a:t>
            </a:r>
            <a:r>
              <a:rPr lang="fr-FR" dirty="0" smtClean="0">
                <a:solidFill>
                  <a:srgbClr val="FF0000"/>
                </a:solidFill>
              </a:rPr>
              <a:t>fissures profondes</a:t>
            </a:r>
          </a:p>
          <a:p>
            <a:pPr>
              <a:buFontTx/>
              <a:buChar char="-"/>
            </a:pPr>
            <a:r>
              <a:rPr lang="fr-FR" u="sng" dirty="0" smtClean="0"/>
              <a:t>Homme</a:t>
            </a:r>
            <a:r>
              <a:rPr lang="fr-FR" dirty="0" smtClean="0"/>
              <a:t>: Trachée avec 16 à 20 </a:t>
            </a:r>
            <a:r>
              <a:rPr lang="fr-FR" dirty="0" err="1" smtClean="0"/>
              <a:t>anneaux,bifurcation</a:t>
            </a:r>
            <a:r>
              <a:rPr lang="fr-FR" dirty="0" smtClean="0"/>
              <a:t> trachéale, poumons allongés, poumon gauche avec 2 lobes (</a:t>
            </a:r>
            <a:r>
              <a:rPr lang="fr-FR" dirty="0" err="1" smtClean="0"/>
              <a:t>crânial</a:t>
            </a:r>
            <a:r>
              <a:rPr lang="fr-FR" dirty="0" smtClean="0"/>
              <a:t>, caudal), poumon droit avec </a:t>
            </a:r>
            <a:r>
              <a:rPr lang="fr-FR" dirty="0" smtClean="0">
                <a:solidFill>
                  <a:srgbClr val="00B050"/>
                </a:solidFill>
              </a:rPr>
              <a:t>3 lobes </a:t>
            </a:r>
            <a:r>
              <a:rPr lang="fr-FR" dirty="0" smtClean="0"/>
              <a:t>(</a:t>
            </a:r>
            <a:r>
              <a:rPr lang="fr-FR" dirty="0" err="1" smtClean="0"/>
              <a:t>crânial</a:t>
            </a:r>
            <a:r>
              <a:rPr lang="fr-FR" dirty="0" smtClean="0"/>
              <a:t>, caudal, accessoire) </a:t>
            </a:r>
            <a:endParaRPr lang="fr-F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sp>
        <p:nvSpPr>
          <p:cNvPr id="6" name="Espace réservé du contenu 5"/>
          <p:cNvSpPr>
            <a:spLocks noGrp="1"/>
          </p:cNvSpPr>
          <p:nvPr>
            <p:ph idx="1"/>
          </p:nvPr>
        </p:nvSpPr>
        <p:spPr/>
        <p:txBody>
          <a:bodyPr/>
          <a:lstStyle/>
          <a:p>
            <a:pPr algn="ctr">
              <a:buNone/>
            </a:pPr>
            <a:r>
              <a:rPr lang="fr-FR" sz="4400" u="sng" dirty="0" smtClean="0"/>
              <a:t>Références  bibliographiques </a:t>
            </a:r>
          </a:p>
          <a:p>
            <a:pPr>
              <a:buNone/>
            </a:pPr>
            <a:r>
              <a:rPr lang="fr-FR" dirty="0" smtClean="0"/>
              <a:t>   </a:t>
            </a:r>
          </a:p>
          <a:p>
            <a:pPr>
              <a:buNone/>
            </a:pPr>
            <a:r>
              <a:rPr lang="fr-FR" dirty="0" smtClean="0"/>
              <a:t>        BARONE  R. « Anatomie comparée des </a:t>
            </a:r>
          </a:p>
          <a:p>
            <a:pPr>
              <a:buNone/>
            </a:pPr>
            <a:r>
              <a:rPr lang="fr-FR" dirty="0" smtClean="0"/>
              <a:t>        animaux domestiques; Tome 3: Appareil  </a:t>
            </a:r>
          </a:p>
          <a:p>
            <a:pPr>
              <a:buNone/>
            </a:pPr>
            <a:r>
              <a:rPr lang="fr-FR" dirty="0" smtClean="0"/>
              <a:t>        digestif, Appareil respiratoire »</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857232"/>
          </a:xfrm>
        </p:spPr>
        <p:txBody>
          <a:bodyPr>
            <a:normAutofit/>
          </a:bodyPr>
          <a:lstStyle/>
          <a:p>
            <a:r>
              <a:rPr lang="fr-FR" b="1" u="sng" dirty="0" smtClean="0"/>
              <a:t>Narines et vestibule nasal</a:t>
            </a:r>
            <a:endParaRPr lang="fr-FR" b="1" u="sng" dirty="0"/>
          </a:p>
        </p:txBody>
      </p:sp>
      <p:sp>
        <p:nvSpPr>
          <p:cNvPr id="3" name="Espace réservé du contenu 2"/>
          <p:cNvSpPr>
            <a:spLocks noGrp="1"/>
          </p:cNvSpPr>
          <p:nvPr>
            <p:ph idx="1"/>
          </p:nvPr>
        </p:nvSpPr>
        <p:spPr>
          <a:xfrm>
            <a:off x="457200" y="1000108"/>
            <a:ext cx="8229600" cy="5643602"/>
          </a:xfrm>
        </p:spPr>
        <p:txBody>
          <a:bodyPr/>
          <a:lstStyle/>
          <a:p>
            <a:r>
              <a:rPr lang="fr-FR" dirty="0" smtClean="0"/>
              <a:t>Chez l’Homme, les cavités nasales ou </a:t>
            </a:r>
            <a:r>
              <a:rPr lang="fr-FR" dirty="0" smtClean="0">
                <a:solidFill>
                  <a:srgbClr val="0070C0"/>
                </a:solidFill>
              </a:rPr>
              <a:t>« fosses nasales »</a:t>
            </a:r>
            <a:r>
              <a:rPr lang="fr-FR" dirty="0" smtClean="0"/>
              <a:t> sont portées par une forte saillie des os nasaux formant le nez, bien saillant et séparé de la lèvre supérieure.</a:t>
            </a:r>
          </a:p>
          <a:p>
            <a:r>
              <a:rPr lang="fr-FR" dirty="0" smtClean="0"/>
              <a:t>Chez les M.D, la racine du nez est large et raccordée sans démarcation  avec  le front et le dos du nez ou chanfrein pour former: </a:t>
            </a:r>
            <a:r>
              <a:rPr lang="fr-FR" dirty="0" smtClean="0">
                <a:solidFill>
                  <a:srgbClr val="FF0000"/>
                </a:solidFill>
              </a:rPr>
              <a:t>le </a:t>
            </a:r>
            <a:r>
              <a:rPr lang="fr-FR" dirty="0" err="1" smtClean="0">
                <a:solidFill>
                  <a:srgbClr val="FF0000"/>
                </a:solidFill>
              </a:rPr>
              <a:t>rostrum</a:t>
            </a:r>
            <a:r>
              <a:rPr lang="fr-FR" dirty="0" smtClean="0">
                <a:solidFill>
                  <a:srgbClr val="FF0000"/>
                </a:solidFill>
              </a:rPr>
              <a:t> </a:t>
            </a:r>
            <a:r>
              <a:rPr lang="fr-FR" dirty="0" smtClean="0"/>
              <a:t>divisé sur le plan médian par le sillon sous-nasal ou </a:t>
            </a:r>
            <a:r>
              <a:rPr lang="fr-FR" dirty="0" err="1" smtClean="0">
                <a:solidFill>
                  <a:srgbClr val="FF0000"/>
                </a:solidFill>
              </a:rPr>
              <a:t>philtrum</a:t>
            </a:r>
            <a:r>
              <a:rPr lang="fr-FR" dirty="0" smtClean="0">
                <a:solidFill>
                  <a:srgbClr val="FF0000"/>
                </a:solidFill>
              </a:rPr>
              <a:t> </a:t>
            </a:r>
            <a:r>
              <a:rPr lang="fr-FR" dirty="0" smtClean="0"/>
              <a:t>qui constitue </a:t>
            </a:r>
            <a:r>
              <a:rPr lang="fr-FR" dirty="0" smtClean="0">
                <a:solidFill>
                  <a:srgbClr val="0070C0"/>
                </a:solidFill>
              </a:rPr>
              <a:t>la truffe </a:t>
            </a:r>
            <a:r>
              <a:rPr lang="fr-FR" dirty="0" smtClean="0"/>
              <a:t>chez </a:t>
            </a:r>
            <a:r>
              <a:rPr lang="fr-FR" dirty="0" smtClean="0">
                <a:solidFill>
                  <a:srgbClr val="0070C0"/>
                </a:solidFill>
              </a:rPr>
              <a:t>le Chien</a:t>
            </a:r>
            <a:r>
              <a:rPr lang="fr-FR" dirty="0" smtClean="0"/>
              <a:t>, </a:t>
            </a:r>
            <a:r>
              <a:rPr lang="fr-FR" dirty="0" smtClean="0">
                <a:solidFill>
                  <a:srgbClr val="00B050"/>
                </a:solidFill>
              </a:rPr>
              <a:t>le mufle </a:t>
            </a:r>
            <a:r>
              <a:rPr lang="fr-FR" dirty="0" smtClean="0"/>
              <a:t>chez </a:t>
            </a:r>
            <a:r>
              <a:rPr lang="fr-FR" dirty="0" smtClean="0">
                <a:solidFill>
                  <a:srgbClr val="00B050"/>
                </a:solidFill>
              </a:rPr>
              <a:t>le Bœuf </a:t>
            </a:r>
            <a:r>
              <a:rPr lang="fr-FR" dirty="0" smtClean="0"/>
              <a:t>et </a:t>
            </a:r>
            <a:r>
              <a:rPr lang="fr-FR" dirty="0" smtClean="0">
                <a:solidFill>
                  <a:srgbClr val="7030A0"/>
                </a:solidFill>
              </a:rPr>
              <a:t>le </a:t>
            </a:r>
            <a:r>
              <a:rPr lang="fr-FR" dirty="0" err="1" smtClean="0">
                <a:solidFill>
                  <a:srgbClr val="7030A0"/>
                </a:solidFill>
              </a:rPr>
              <a:t>planum</a:t>
            </a:r>
            <a:r>
              <a:rPr lang="fr-FR" dirty="0" smtClean="0">
                <a:solidFill>
                  <a:srgbClr val="7030A0"/>
                </a:solidFill>
              </a:rPr>
              <a:t> nasale </a:t>
            </a:r>
            <a:r>
              <a:rPr lang="fr-FR" dirty="0" smtClean="0"/>
              <a:t>chez </a:t>
            </a:r>
            <a:r>
              <a:rPr lang="fr-FR" dirty="0" smtClean="0">
                <a:solidFill>
                  <a:srgbClr val="7030A0"/>
                </a:solidFill>
              </a:rPr>
              <a:t>les Petits ruminants.</a:t>
            </a:r>
            <a:endParaRPr lang="fr-FR" dirty="0">
              <a:solidFill>
                <a:srgbClr val="7030A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28604"/>
          </a:xfrm>
        </p:spPr>
        <p:txBody>
          <a:bodyPr>
            <a:normAutofit fontScale="90000"/>
          </a:bodyPr>
          <a:lstStyle/>
          <a:p>
            <a:endParaRPr lang="fr-FR" dirty="0"/>
          </a:p>
        </p:txBody>
      </p:sp>
      <p:sp>
        <p:nvSpPr>
          <p:cNvPr id="3" name="Espace réservé du contenu 2"/>
          <p:cNvSpPr>
            <a:spLocks noGrp="1"/>
          </p:cNvSpPr>
          <p:nvPr>
            <p:ph idx="1"/>
          </p:nvPr>
        </p:nvSpPr>
        <p:spPr>
          <a:xfrm>
            <a:off x="214282" y="214290"/>
            <a:ext cx="8715436" cy="6429420"/>
          </a:xfrm>
        </p:spPr>
        <p:txBody>
          <a:bodyPr>
            <a:normAutofit/>
          </a:bodyPr>
          <a:lstStyle/>
          <a:p>
            <a:pPr>
              <a:buNone/>
            </a:pPr>
            <a:endParaRPr lang="fr-FR" sz="3100" dirty="0" smtClean="0"/>
          </a:p>
          <a:p>
            <a:r>
              <a:rPr lang="fr-FR" sz="3100" dirty="0" smtClean="0">
                <a:solidFill>
                  <a:srgbClr val="FF0000"/>
                </a:solidFill>
              </a:rPr>
              <a:t>Les naseaux </a:t>
            </a:r>
            <a:r>
              <a:rPr lang="fr-FR" sz="3100" dirty="0" smtClean="0"/>
              <a:t>sont les orifices extérieurs des cavités nasales. Situés sur la lèvre supérieure, de part et d’autre du </a:t>
            </a:r>
            <a:r>
              <a:rPr lang="fr-FR" sz="3100" dirty="0" err="1" smtClean="0"/>
              <a:t>rostrum</a:t>
            </a:r>
            <a:r>
              <a:rPr lang="fr-FR" sz="3100" dirty="0" smtClean="0"/>
              <a:t>. Chacun des orifices est une fente oblique en direction </a:t>
            </a:r>
            <a:r>
              <a:rPr lang="fr-FR" sz="3100" dirty="0" err="1" smtClean="0"/>
              <a:t>dorso</a:t>
            </a:r>
            <a:r>
              <a:rPr lang="fr-FR" sz="3100" dirty="0" smtClean="0"/>
              <a:t>-caudale.</a:t>
            </a:r>
          </a:p>
          <a:p>
            <a:pPr>
              <a:buNone/>
            </a:pPr>
            <a:r>
              <a:rPr lang="fr-FR" sz="3100" dirty="0" smtClean="0"/>
              <a:t>     Les bords de ces narines sont constitués de cartilages qui les empêchent de se fermer lors de l’inspiration. Elles sont délimitées de chaque côté par 2 ailes réunies par 2 commissures, l’une médiale et l’autre latérale qui se prolonge par un petit sillon: </a:t>
            </a:r>
            <a:r>
              <a:rPr lang="fr-FR" sz="3100" dirty="0" smtClean="0">
                <a:solidFill>
                  <a:srgbClr val="0070C0"/>
                </a:solidFill>
              </a:rPr>
              <a:t>le sillon alaire</a:t>
            </a:r>
            <a:r>
              <a:rPr lang="fr-FR" sz="3100" dirty="0" smtClean="0"/>
              <a:t>, profond chez les Equidés.</a:t>
            </a:r>
          </a:p>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2528"/>
          </a:xfrm>
        </p:spPr>
        <p:txBody>
          <a:bodyPr>
            <a:normAutofit fontScale="90000"/>
          </a:bodyPr>
          <a:lstStyle/>
          <a:p>
            <a:endParaRPr lang="fr-FR" dirty="0"/>
          </a:p>
        </p:txBody>
      </p:sp>
      <p:sp>
        <p:nvSpPr>
          <p:cNvPr id="3" name="Espace réservé du contenu 2"/>
          <p:cNvSpPr>
            <a:spLocks noGrp="1"/>
          </p:cNvSpPr>
          <p:nvPr>
            <p:ph idx="1"/>
          </p:nvPr>
        </p:nvSpPr>
        <p:spPr>
          <a:xfrm>
            <a:off x="285720" y="571480"/>
            <a:ext cx="8572560" cy="5929354"/>
          </a:xfrm>
        </p:spPr>
        <p:txBody>
          <a:bodyPr>
            <a:normAutofit fontScale="92500" lnSpcReduction="20000"/>
          </a:bodyPr>
          <a:lstStyle/>
          <a:p>
            <a:r>
              <a:rPr lang="fr-FR" dirty="0" smtClean="0">
                <a:solidFill>
                  <a:srgbClr val="FF0000"/>
                </a:solidFill>
              </a:rPr>
              <a:t>Le vestibule nasal </a:t>
            </a:r>
            <a:r>
              <a:rPr lang="fr-FR" dirty="0" smtClean="0"/>
              <a:t>est situé à l’entrée de chaque narine et communique avec les fosses nasales par : </a:t>
            </a:r>
            <a:r>
              <a:rPr lang="fr-FR" dirty="0" smtClean="0">
                <a:solidFill>
                  <a:srgbClr val="0070C0"/>
                </a:solidFill>
              </a:rPr>
              <a:t>l’orifice </a:t>
            </a:r>
            <a:r>
              <a:rPr lang="fr-FR" dirty="0" err="1" smtClean="0">
                <a:solidFill>
                  <a:srgbClr val="0070C0"/>
                </a:solidFill>
              </a:rPr>
              <a:t>vestibulo</a:t>
            </a:r>
            <a:r>
              <a:rPr lang="fr-FR" dirty="0" smtClean="0">
                <a:solidFill>
                  <a:srgbClr val="0070C0"/>
                </a:solidFill>
              </a:rPr>
              <a:t>-nasal</a:t>
            </a:r>
            <a:r>
              <a:rPr lang="fr-FR" dirty="0" smtClean="0"/>
              <a:t>. Il est soutenu par une charpente cartilagineuse , mobilisée par des muscles.</a:t>
            </a:r>
          </a:p>
          <a:p>
            <a:pPr>
              <a:buNone/>
            </a:pPr>
            <a:r>
              <a:rPr lang="fr-FR" dirty="0" smtClean="0"/>
              <a:t>     Cette cavité présente:</a:t>
            </a:r>
          </a:p>
          <a:p>
            <a:pPr>
              <a:buFontTx/>
              <a:buChar char="-"/>
            </a:pPr>
            <a:r>
              <a:rPr lang="fr-FR" dirty="0" smtClean="0"/>
              <a:t>Une saillie, </a:t>
            </a:r>
            <a:r>
              <a:rPr lang="fr-FR" dirty="0" smtClean="0">
                <a:solidFill>
                  <a:srgbClr val="0070C0"/>
                </a:solidFill>
              </a:rPr>
              <a:t>le pli alaire </a:t>
            </a:r>
            <a:r>
              <a:rPr lang="fr-FR" dirty="0" err="1" smtClean="0"/>
              <a:t>latéro</a:t>
            </a:r>
            <a:r>
              <a:rPr lang="fr-FR" dirty="0" smtClean="0"/>
              <a:t>-</a:t>
            </a:r>
            <a:r>
              <a:rPr lang="fr-FR" dirty="0" err="1" smtClean="0"/>
              <a:t>ventralement</a:t>
            </a:r>
            <a:r>
              <a:rPr lang="fr-FR" dirty="0" smtClean="0"/>
              <a:t>, très développé chez les Carnivores</a:t>
            </a:r>
          </a:p>
          <a:p>
            <a:pPr>
              <a:buFontTx/>
              <a:buChar char="-"/>
            </a:pPr>
            <a:r>
              <a:rPr lang="fr-FR" dirty="0" smtClean="0"/>
              <a:t>L’orifice de terminaison du canal lacrymal ou </a:t>
            </a:r>
            <a:r>
              <a:rPr lang="fr-FR" dirty="0" err="1" smtClean="0">
                <a:solidFill>
                  <a:srgbClr val="0070C0"/>
                </a:solidFill>
              </a:rPr>
              <a:t>ostium</a:t>
            </a:r>
            <a:r>
              <a:rPr lang="fr-FR" dirty="0" smtClean="0">
                <a:solidFill>
                  <a:srgbClr val="0070C0"/>
                </a:solidFill>
              </a:rPr>
              <a:t> </a:t>
            </a:r>
            <a:r>
              <a:rPr lang="fr-FR" dirty="0" err="1" smtClean="0">
                <a:solidFill>
                  <a:srgbClr val="0070C0"/>
                </a:solidFill>
              </a:rPr>
              <a:t>naso</a:t>
            </a:r>
            <a:r>
              <a:rPr lang="fr-FR" dirty="0" smtClean="0">
                <a:solidFill>
                  <a:srgbClr val="0070C0"/>
                </a:solidFill>
              </a:rPr>
              <a:t>-lacrymal </a:t>
            </a:r>
            <a:r>
              <a:rPr lang="fr-FR" dirty="0" smtClean="0"/>
              <a:t>ou « égout nasal »</a:t>
            </a:r>
          </a:p>
          <a:p>
            <a:pPr>
              <a:buFontTx/>
              <a:buChar char="-"/>
            </a:pPr>
            <a:r>
              <a:rPr lang="fr-FR" dirty="0" smtClean="0"/>
              <a:t>Chez les Equidés, un profond diverticule cutané ou </a:t>
            </a:r>
            <a:r>
              <a:rPr lang="fr-FR" dirty="0" smtClean="0">
                <a:solidFill>
                  <a:srgbClr val="0070C0"/>
                </a:solidFill>
              </a:rPr>
              <a:t>« fausse narine» </a:t>
            </a:r>
            <a:r>
              <a:rPr lang="fr-FR" dirty="0" smtClean="0"/>
              <a:t>dont la fonction est probablement de filtrer la poussière qui pénètre dans les voies respiratoires.</a:t>
            </a:r>
          </a:p>
          <a:p>
            <a:pPr>
              <a:buFontTx/>
              <a:buChar char="-"/>
            </a:pPr>
            <a:endParaRPr lang="fr-FR" dirty="0" smtClean="0"/>
          </a:p>
          <a:p>
            <a:pPr>
              <a:buNone/>
            </a:pPr>
            <a:endParaRPr lang="fr-FR" dirty="0" smtClean="0"/>
          </a:p>
          <a:p>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0"/>
            <a:ext cx="8229600" cy="714356"/>
          </a:xfrm>
        </p:spPr>
        <p:txBody>
          <a:bodyPr>
            <a:normAutofit fontScale="90000"/>
          </a:bodyPr>
          <a:lstStyle/>
          <a:p>
            <a:r>
              <a:rPr lang="fr-FR" b="1" u="sng" dirty="0" smtClean="0"/>
              <a:t>Structure</a:t>
            </a:r>
            <a:endParaRPr lang="fr-FR" b="1" u="sng" dirty="0"/>
          </a:p>
        </p:txBody>
      </p:sp>
      <p:sp>
        <p:nvSpPr>
          <p:cNvPr id="6" name="Espace réservé du contenu 5"/>
          <p:cNvSpPr>
            <a:spLocks noGrp="1"/>
          </p:cNvSpPr>
          <p:nvPr>
            <p:ph idx="1"/>
          </p:nvPr>
        </p:nvSpPr>
        <p:spPr>
          <a:xfrm>
            <a:off x="214282" y="714356"/>
            <a:ext cx="8715436" cy="5929354"/>
          </a:xfrm>
        </p:spPr>
        <p:txBody>
          <a:bodyPr>
            <a:normAutofit fontScale="85000" lnSpcReduction="10000"/>
          </a:bodyPr>
          <a:lstStyle/>
          <a:p>
            <a:pPr>
              <a:buNone/>
            </a:pPr>
            <a:r>
              <a:rPr lang="fr-FR" dirty="0" smtClean="0"/>
              <a:t>    </a:t>
            </a:r>
            <a:r>
              <a:rPr lang="fr-FR" sz="3300" dirty="0" smtClean="0"/>
              <a:t>Vestibule nasal et narines possèdent une charpente cartilagineuse, un tégument, des vaisseaux et des nerfs.</a:t>
            </a:r>
          </a:p>
          <a:p>
            <a:pPr>
              <a:buFontTx/>
              <a:buChar char="-"/>
            </a:pPr>
            <a:r>
              <a:rPr lang="fr-FR" sz="3300" dirty="0" smtClean="0">
                <a:solidFill>
                  <a:srgbClr val="FF0000"/>
                </a:solidFill>
              </a:rPr>
              <a:t>La charpente </a:t>
            </a:r>
            <a:r>
              <a:rPr lang="fr-FR" sz="3300" dirty="0" smtClean="0"/>
              <a:t>est formée de cartilages du nez situés de part et d’autre de la partie mobile du septum nasal. Ce sont: </a:t>
            </a:r>
            <a:r>
              <a:rPr lang="fr-FR" sz="3300" dirty="0" smtClean="0">
                <a:solidFill>
                  <a:srgbClr val="0070C0"/>
                </a:solidFill>
              </a:rPr>
              <a:t>Le cartilage alaire, le cartilage latéral dorsal du nez, le cartilage latéral ventral du nez et 2 cartilages accessoires du nez.</a:t>
            </a:r>
          </a:p>
          <a:p>
            <a:pPr>
              <a:buFontTx/>
              <a:buChar char="-"/>
            </a:pPr>
            <a:r>
              <a:rPr lang="fr-FR" sz="3300" dirty="0" smtClean="0">
                <a:solidFill>
                  <a:srgbClr val="FF0000"/>
                </a:solidFill>
              </a:rPr>
              <a:t>Les muscles </a:t>
            </a:r>
            <a:r>
              <a:rPr lang="fr-FR" sz="3300" dirty="0" smtClean="0"/>
              <a:t>sont: </a:t>
            </a:r>
            <a:r>
              <a:rPr lang="fr-FR" sz="3300" dirty="0" smtClean="0">
                <a:solidFill>
                  <a:srgbClr val="0070C0"/>
                </a:solidFill>
              </a:rPr>
              <a:t>dilatateur des narines, canin, releveur </a:t>
            </a:r>
            <a:r>
              <a:rPr lang="fr-FR" sz="3300" dirty="0" err="1" smtClean="0">
                <a:solidFill>
                  <a:srgbClr val="0070C0"/>
                </a:solidFill>
              </a:rPr>
              <a:t>naso</a:t>
            </a:r>
            <a:r>
              <a:rPr lang="fr-FR" sz="3300" dirty="0" smtClean="0">
                <a:solidFill>
                  <a:srgbClr val="0070C0"/>
                </a:solidFill>
              </a:rPr>
              <a:t>-labial et orbiculaire de la bouche.</a:t>
            </a:r>
          </a:p>
          <a:p>
            <a:pPr>
              <a:buFontTx/>
              <a:buChar char="-"/>
            </a:pPr>
            <a:r>
              <a:rPr lang="fr-FR" sz="3300" dirty="0" smtClean="0">
                <a:solidFill>
                  <a:srgbClr val="FF0000"/>
                </a:solidFill>
              </a:rPr>
              <a:t>Les narines </a:t>
            </a:r>
            <a:r>
              <a:rPr lang="fr-FR" sz="3300" dirty="0" smtClean="0"/>
              <a:t>et </a:t>
            </a:r>
            <a:r>
              <a:rPr lang="fr-FR" sz="3300" dirty="0" smtClean="0">
                <a:solidFill>
                  <a:srgbClr val="FF0000"/>
                </a:solidFill>
              </a:rPr>
              <a:t>le </a:t>
            </a:r>
            <a:r>
              <a:rPr lang="fr-FR" sz="3300" dirty="0" err="1" smtClean="0">
                <a:solidFill>
                  <a:srgbClr val="FF0000"/>
                </a:solidFill>
              </a:rPr>
              <a:t>rostrum</a:t>
            </a:r>
            <a:r>
              <a:rPr lang="fr-FR" sz="3300" dirty="0" smtClean="0">
                <a:solidFill>
                  <a:srgbClr val="FF0000"/>
                </a:solidFill>
              </a:rPr>
              <a:t> </a:t>
            </a:r>
            <a:r>
              <a:rPr lang="fr-FR" sz="3300" dirty="0" smtClean="0"/>
              <a:t>sont revêtus d’</a:t>
            </a:r>
            <a:r>
              <a:rPr lang="fr-FR" sz="3300" dirty="0" smtClean="0">
                <a:solidFill>
                  <a:srgbClr val="FF0000"/>
                </a:solidFill>
              </a:rPr>
              <a:t>une</a:t>
            </a:r>
            <a:r>
              <a:rPr lang="fr-FR" sz="3300" dirty="0" smtClean="0"/>
              <a:t> </a:t>
            </a:r>
            <a:r>
              <a:rPr lang="fr-FR" sz="3300" dirty="0" smtClean="0">
                <a:solidFill>
                  <a:srgbClr val="FF0000"/>
                </a:solidFill>
              </a:rPr>
              <a:t>peau</a:t>
            </a:r>
            <a:r>
              <a:rPr lang="fr-FR" sz="3300" dirty="0" smtClean="0"/>
              <a:t> formée de </a:t>
            </a:r>
            <a:r>
              <a:rPr lang="fr-FR" sz="3300" dirty="0" smtClean="0">
                <a:solidFill>
                  <a:srgbClr val="0070C0"/>
                </a:solidFill>
              </a:rPr>
              <a:t>glandes sébacées </a:t>
            </a:r>
            <a:r>
              <a:rPr lang="fr-FR" sz="3300" dirty="0" smtClean="0"/>
              <a:t>et </a:t>
            </a:r>
            <a:r>
              <a:rPr lang="fr-FR" sz="3300" dirty="0" smtClean="0">
                <a:solidFill>
                  <a:srgbClr val="0070C0"/>
                </a:solidFill>
              </a:rPr>
              <a:t>de poils tactiles </a:t>
            </a:r>
            <a:r>
              <a:rPr lang="fr-FR" sz="3300" dirty="0" smtClean="0"/>
              <a:t>(Equidés, Lapin) et aussi de </a:t>
            </a:r>
            <a:r>
              <a:rPr lang="fr-FR" sz="3300" dirty="0" smtClean="0">
                <a:solidFill>
                  <a:srgbClr val="0070C0"/>
                </a:solidFill>
              </a:rPr>
              <a:t>glandes </a:t>
            </a:r>
            <a:r>
              <a:rPr lang="fr-FR" sz="3300" dirty="0" err="1" smtClean="0">
                <a:solidFill>
                  <a:srgbClr val="0070C0"/>
                </a:solidFill>
              </a:rPr>
              <a:t>naso</a:t>
            </a:r>
            <a:r>
              <a:rPr lang="fr-FR" sz="3300" dirty="0" smtClean="0">
                <a:solidFill>
                  <a:srgbClr val="0070C0"/>
                </a:solidFill>
              </a:rPr>
              <a:t>-labiales </a:t>
            </a:r>
            <a:r>
              <a:rPr lang="fr-FR" sz="3300" dirty="0" smtClean="0"/>
              <a:t>(Bovins)</a:t>
            </a:r>
          </a:p>
          <a:p>
            <a:pPr>
              <a:buFontTx/>
              <a:buChar char="-"/>
            </a:pPr>
            <a:r>
              <a:rPr lang="fr-FR" sz="3300" dirty="0" smtClean="0">
                <a:solidFill>
                  <a:srgbClr val="FF0000"/>
                </a:solidFill>
              </a:rPr>
              <a:t>Des vaisseaux et des nerfs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1438</TotalTime>
  <Words>4050</Words>
  <Application>Microsoft Office PowerPoint</Application>
  <PresentationFormat>Affichage à l'écran (4:3)</PresentationFormat>
  <Paragraphs>328</Paragraphs>
  <Slides>51</Slides>
  <Notes>0</Notes>
  <HiddenSlides>0</HiddenSlides>
  <MMClips>0</MMClips>
  <ScaleCrop>false</ScaleCrop>
  <HeadingPairs>
    <vt:vector size="4" baseType="variant">
      <vt:variant>
        <vt:lpstr>Thème</vt:lpstr>
      </vt:variant>
      <vt:variant>
        <vt:i4>1</vt:i4>
      </vt:variant>
      <vt:variant>
        <vt:lpstr>Titres des diapositives</vt:lpstr>
      </vt:variant>
      <vt:variant>
        <vt:i4>51</vt:i4>
      </vt:variant>
    </vt:vector>
  </HeadingPairs>
  <TitlesOfParts>
    <vt:vector size="52" baseType="lpstr">
      <vt:lpstr>Thème Office</vt:lpstr>
      <vt:lpstr>Appareil respiratoire</vt:lpstr>
      <vt:lpstr>Diapositive 2</vt:lpstr>
      <vt:lpstr>Diapositive 3</vt:lpstr>
      <vt:lpstr>APPAREIL   RESPIRATOIRE </vt:lpstr>
      <vt:lpstr>Cavités nasales</vt:lpstr>
      <vt:lpstr>Narines et vestibule nasal</vt:lpstr>
      <vt:lpstr>Diapositive 7</vt:lpstr>
      <vt:lpstr>Diapositive 8</vt:lpstr>
      <vt:lpstr>Structure</vt:lpstr>
      <vt:lpstr>Cavités nasales</vt:lpstr>
      <vt:lpstr>CAVITES  NASALES</vt:lpstr>
      <vt:lpstr>Structure</vt:lpstr>
      <vt:lpstr>Sinus paranasaux </vt:lpstr>
      <vt:lpstr>Diapositive 14</vt:lpstr>
      <vt:lpstr>Sinus paranasaux </vt:lpstr>
      <vt:lpstr>Diapositive 16</vt:lpstr>
      <vt:lpstr>Le larynx</vt:lpstr>
      <vt:lpstr>Diapositive 18</vt:lpstr>
      <vt:lpstr>Larynx</vt:lpstr>
      <vt:lpstr>Muscles du larynx</vt:lpstr>
      <vt:lpstr>Larynx dans son ensemble</vt:lpstr>
      <vt:lpstr>Diapositive 22</vt:lpstr>
      <vt:lpstr>Diapositive 23</vt:lpstr>
      <vt:lpstr>               Larynx  schématisé Cordes vocales</vt:lpstr>
      <vt:lpstr>Trachée et bronches </vt:lpstr>
      <vt:lpstr>La trachée</vt:lpstr>
      <vt:lpstr>Diapositive 27</vt:lpstr>
      <vt:lpstr>Structure de la trachée</vt:lpstr>
      <vt:lpstr>TRACHEE</vt:lpstr>
      <vt:lpstr>Les bronches</vt:lpstr>
      <vt:lpstr>Organisation de l’arbre bronchique</vt:lpstr>
      <vt:lpstr>Bronches du poumon droit</vt:lpstr>
      <vt:lpstr>Bronches du poumon gauche</vt:lpstr>
      <vt:lpstr>TRACHEE -BRONCHES</vt:lpstr>
      <vt:lpstr>Les poumons</vt:lpstr>
      <vt:lpstr>Diapositive 36</vt:lpstr>
      <vt:lpstr>Diapositive 37</vt:lpstr>
      <vt:lpstr>Diapositive 38</vt:lpstr>
      <vt:lpstr>Lobation des poumons</vt:lpstr>
      <vt:lpstr>Moyens de fixité du poumon</vt:lpstr>
      <vt:lpstr>POUMONS- SCISSURES-LOBES</vt:lpstr>
      <vt:lpstr>Poumons  Equidés</vt:lpstr>
      <vt:lpstr>Poumons  Ruminants schématisés</vt:lpstr>
      <vt:lpstr>Poumons des Carvivores</vt:lpstr>
      <vt:lpstr>Poumons du Lapin</vt:lpstr>
      <vt:lpstr>Cavité thoracique </vt:lpstr>
      <vt:lpstr>Diapositive 47</vt:lpstr>
      <vt:lpstr>Plèvres</vt:lpstr>
      <vt:lpstr>Médiastin</vt:lpstr>
      <vt:lpstr>Particularités spécifiques</vt:lpstr>
      <vt:lpstr>Diapositive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APPAREIL RESPIRATOIRE</dc:title>
  <dc:creator>HP</dc:creator>
  <cp:lastModifiedBy>USER</cp:lastModifiedBy>
  <cp:revision>88</cp:revision>
  <dcterms:created xsi:type="dcterms:W3CDTF">2020-09-04T14:21:18Z</dcterms:created>
  <dcterms:modified xsi:type="dcterms:W3CDTF">2024-02-20T12:27:56Z</dcterms:modified>
</cp:coreProperties>
</file>