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1" r:id="rId2"/>
    <p:sldId id="310" r:id="rId3"/>
    <p:sldId id="311" r:id="rId4"/>
    <p:sldId id="293" r:id="rId5"/>
    <p:sldId id="294" r:id="rId6"/>
    <p:sldId id="275" r:id="rId7"/>
    <p:sldId id="268" r:id="rId8"/>
    <p:sldId id="270" r:id="rId9"/>
    <p:sldId id="305" r:id="rId10"/>
    <p:sldId id="271" r:id="rId11"/>
    <p:sldId id="306" r:id="rId12"/>
    <p:sldId id="272" r:id="rId13"/>
    <p:sldId id="30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8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48521-539F-4D06-B49C-C1D8ED222AC8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5455B-BD12-4F8B-9671-4FD6C3656C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1368E-AEF8-4377-885C-EED3BF8257F4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fr-FR" b="1" u="sng" dirty="0" smtClean="0"/>
              <a:t>Appareil génital femelle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Section glandulaire</a:t>
            </a:r>
            <a:r>
              <a:rPr lang="fr-FR" sz="2800" b="1" dirty="0" smtClean="0"/>
              <a:t>: glandes: </a:t>
            </a:r>
            <a:r>
              <a:rPr lang="fr-FR" sz="2800" b="1" dirty="0" smtClean="0">
                <a:solidFill>
                  <a:srgbClr val="FF0000"/>
                </a:solidFill>
              </a:rPr>
              <a:t>2 </a:t>
            </a:r>
            <a:r>
              <a:rPr lang="fr-FR" sz="2800" b="1" dirty="0" smtClean="0"/>
              <a:t>ovaires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Section tubulaire</a:t>
            </a:r>
            <a:r>
              <a:rPr lang="fr-FR" sz="2800" b="1" dirty="0" smtClean="0"/>
              <a:t>: Voies génitales, ce sont:</a:t>
            </a:r>
          </a:p>
          <a:p>
            <a:pPr>
              <a:buNone/>
            </a:pPr>
            <a:r>
              <a:rPr lang="fr-FR" sz="2800" b="1" dirty="0" smtClean="0"/>
              <a:t>     *Trompe utérine ou </a:t>
            </a:r>
            <a:r>
              <a:rPr lang="fr-FR" sz="2800" b="1" dirty="0" err="1" smtClean="0"/>
              <a:t>salpinx</a:t>
            </a:r>
            <a:r>
              <a:rPr lang="fr-FR" sz="2800" b="1" dirty="0" smtClean="0"/>
              <a:t> ou oviducte</a:t>
            </a:r>
          </a:p>
          <a:p>
            <a:pPr>
              <a:buNone/>
            </a:pPr>
            <a:r>
              <a:rPr lang="fr-FR" sz="2800" b="1" dirty="0" smtClean="0"/>
              <a:t>     *Utérus: 2 cornes, 1 corps, 1 col </a:t>
            </a:r>
          </a:p>
          <a:p>
            <a:pPr>
              <a:buNone/>
            </a:pPr>
            <a:r>
              <a:rPr lang="fr-FR" sz="2800" b="1" dirty="0" smtClean="0"/>
              <a:t>     *Vagin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Sinus uro-génital</a:t>
            </a:r>
          </a:p>
          <a:p>
            <a:pPr>
              <a:buNone/>
            </a:pPr>
            <a:r>
              <a:rPr lang="fr-FR" sz="2800" b="1" dirty="0" smtClean="0"/>
              <a:t>-  Vulve</a:t>
            </a:r>
          </a:p>
          <a:p>
            <a:pPr>
              <a:buNone/>
            </a:pPr>
            <a:r>
              <a:rPr lang="fr-FR" sz="2800" b="1" dirty="0" smtClean="0"/>
              <a:t>-   Moyen de fixité de l’utérus: </a:t>
            </a:r>
            <a:r>
              <a:rPr lang="fr-FR" sz="2800" b="1" dirty="0" smtClean="0">
                <a:solidFill>
                  <a:srgbClr val="FF0000"/>
                </a:solidFill>
              </a:rPr>
              <a:t>ligament large </a:t>
            </a:r>
          </a:p>
          <a:p>
            <a:pPr>
              <a:buFontTx/>
              <a:buChar char="-"/>
            </a:pPr>
            <a:r>
              <a:rPr lang="fr-FR" sz="2800" b="1" dirty="0" smtClean="0"/>
              <a:t>Mamelle </a:t>
            </a:r>
          </a:p>
          <a:p>
            <a:endParaRPr lang="fr-FR" dirty="0"/>
          </a:p>
        </p:txBody>
      </p:sp>
      <p:pic>
        <p:nvPicPr>
          <p:cNvPr id="3074" name="Picture 2" descr="C:\Users\HP\Desktop\Cours A2\P30900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929198"/>
            <a:ext cx="2143140" cy="1643098"/>
          </a:xfrm>
          <a:prstGeom prst="rect">
            <a:avLst/>
          </a:prstGeom>
          <a:noFill/>
        </p:spPr>
      </p:pic>
      <p:pic>
        <p:nvPicPr>
          <p:cNvPr id="3076" name="Picture 4" descr="C:\Users\HP\Desktop\Cours A2\P30900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929198"/>
            <a:ext cx="2143140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fr-FR" sz="3600" b="1" u="sng" dirty="0" smtClean="0"/>
              <a:t>Types d’utérus</a:t>
            </a:r>
            <a:endParaRPr lang="fr-FR" sz="3600" b="1" u="sng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214282" y="1000108"/>
            <a:ext cx="3357586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b="1" dirty="0" smtClean="0"/>
              <a:t>*</a:t>
            </a:r>
            <a:r>
              <a:rPr lang="fr-FR" sz="2600" b="1" dirty="0" smtClean="0"/>
              <a:t>JUMENT : </a:t>
            </a:r>
            <a:r>
              <a:rPr lang="fr-FR" sz="2600" b="1" dirty="0" err="1" smtClean="0">
                <a:solidFill>
                  <a:srgbClr val="FF0000"/>
                </a:solidFill>
              </a:rPr>
              <a:t>Bicornis</a:t>
            </a:r>
            <a:r>
              <a:rPr lang="fr-FR" sz="2600" b="1" dirty="0" smtClean="0"/>
              <a:t> : 2 </a:t>
            </a:r>
          </a:p>
          <a:p>
            <a:pPr>
              <a:buNone/>
            </a:pPr>
            <a:r>
              <a:rPr lang="fr-FR" sz="2600" b="1" dirty="0" smtClean="0"/>
              <a:t>grosses cornes </a:t>
            </a:r>
          </a:p>
          <a:p>
            <a:pPr>
              <a:buFont typeface="Arial" charset="0"/>
              <a:buChar char="•"/>
            </a:pPr>
            <a:r>
              <a:rPr lang="fr-FR" sz="2600" b="1" dirty="0" smtClean="0"/>
              <a:t>VACHE, CHIENNE:  </a:t>
            </a:r>
          </a:p>
          <a:p>
            <a:pPr>
              <a:buNone/>
            </a:pPr>
            <a:r>
              <a:rPr lang="fr-FR" sz="2600" b="1" dirty="0" err="1" smtClean="0">
                <a:solidFill>
                  <a:srgbClr val="FF0000"/>
                </a:solidFill>
              </a:rPr>
              <a:t>Bipartitus</a:t>
            </a:r>
            <a:r>
              <a:rPr lang="fr-FR" sz="2600" b="1" dirty="0" smtClean="0"/>
              <a:t>: 2 longues </a:t>
            </a:r>
          </a:p>
          <a:p>
            <a:pPr>
              <a:buNone/>
            </a:pPr>
            <a:r>
              <a:rPr lang="fr-FR" sz="2600" b="1" dirty="0" smtClean="0"/>
              <a:t>cornes</a:t>
            </a:r>
          </a:p>
          <a:p>
            <a:pPr>
              <a:buFont typeface="Arial" charset="0"/>
              <a:buChar char="•"/>
            </a:pPr>
            <a:r>
              <a:rPr lang="fr-FR" sz="2600" b="1" dirty="0" smtClean="0"/>
              <a:t>LAPINE: </a:t>
            </a:r>
            <a:r>
              <a:rPr lang="fr-FR" sz="2600" b="1" dirty="0" smtClean="0">
                <a:solidFill>
                  <a:srgbClr val="FF0000"/>
                </a:solidFill>
              </a:rPr>
              <a:t>Duplex</a:t>
            </a:r>
            <a:r>
              <a:rPr lang="fr-FR" sz="2600" b="1" dirty="0" smtClean="0"/>
              <a:t>: 2 </a:t>
            </a:r>
          </a:p>
          <a:p>
            <a:pPr>
              <a:buNone/>
            </a:pPr>
            <a:r>
              <a:rPr lang="fr-FR" sz="2600" b="1" dirty="0" smtClean="0"/>
              <a:t>utérus ( 2 utérus,2cols, </a:t>
            </a:r>
          </a:p>
          <a:p>
            <a:pPr>
              <a:buNone/>
            </a:pPr>
            <a:r>
              <a:rPr lang="fr-FR" sz="2600" b="1" dirty="0" smtClean="0"/>
              <a:t>un vagin)</a:t>
            </a:r>
          </a:p>
          <a:p>
            <a:pPr>
              <a:buFont typeface="Arial" charset="0"/>
              <a:buChar char="•"/>
            </a:pPr>
            <a:r>
              <a:rPr lang="fr-FR" sz="2600" b="1" dirty="0" smtClean="0"/>
              <a:t>ESPÈCE HUMAINE : </a:t>
            </a:r>
          </a:p>
          <a:p>
            <a:pPr>
              <a:buNone/>
            </a:pPr>
            <a:r>
              <a:rPr lang="fr-FR" sz="2600" b="1" dirty="0" smtClean="0">
                <a:solidFill>
                  <a:srgbClr val="FF0000"/>
                </a:solidFill>
              </a:rPr>
              <a:t>Simplex</a:t>
            </a:r>
            <a:r>
              <a:rPr lang="fr-FR" sz="2600" b="1" dirty="0" smtClean="0"/>
              <a:t>: pas de cornes</a:t>
            </a:r>
            <a:endParaRPr lang="fr-FR" sz="2600" b="1" dirty="0"/>
          </a:p>
        </p:txBody>
      </p:sp>
      <p:pic>
        <p:nvPicPr>
          <p:cNvPr id="8195" name="Picture 3" descr="C:\Users\HP\Desktop\Schémas App.uro-génital\uterus-types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500174"/>
            <a:ext cx="5143506" cy="4143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fr-FR" b="1" u="sng" dirty="0" smtClean="0"/>
              <a:t>Enveloppes  </a:t>
            </a:r>
            <a:r>
              <a:rPr lang="fr-FR" b="1" u="sng" dirty="0" err="1" smtClean="0"/>
              <a:t>foetales</a:t>
            </a:r>
            <a:endParaRPr lang="fr-FR" b="1" u="sng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De l’extérieur vers l’intérieur, il y a:</a:t>
            </a:r>
          </a:p>
          <a:p>
            <a:pPr>
              <a:buFontTx/>
              <a:buChar char="-"/>
            </a:pPr>
            <a:r>
              <a:rPr lang="fr-FR" b="1" dirty="0" smtClean="0"/>
              <a:t>Le chorion</a:t>
            </a:r>
          </a:p>
          <a:p>
            <a:pPr>
              <a:buFontTx/>
              <a:buChar char="-"/>
            </a:pPr>
            <a:r>
              <a:rPr lang="fr-FR" b="1" dirty="0" smtClean="0"/>
              <a:t>L’</a:t>
            </a:r>
            <a:r>
              <a:rPr lang="fr-FR" b="1" dirty="0" err="1" smtClean="0"/>
              <a:t>allantoide</a:t>
            </a:r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Le sac vitellin</a:t>
            </a:r>
          </a:p>
          <a:p>
            <a:pPr>
              <a:buFontTx/>
              <a:buChar char="-"/>
            </a:pPr>
            <a:r>
              <a:rPr lang="fr-FR" b="1" dirty="0" smtClean="0"/>
              <a:t>L’amnios</a:t>
            </a:r>
          </a:p>
          <a:p>
            <a:pPr>
              <a:buFontTx/>
              <a:buChar char="-"/>
            </a:pPr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>
                <a:solidFill>
                  <a:srgbClr val="FF0000"/>
                </a:solidFill>
              </a:rPr>
              <a:t>Le placenta </a:t>
            </a:r>
            <a:r>
              <a:rPr lang="fr-FR" b="1" dirty="0" smtClean="0"/>
              <a:t>est une annexe fœtale qui a pour fonction  </a:t>
            </a:r>
            <a:r>
              <a:rPr lang="fr-FR" b="1" smtClean="0"/>
              <a:t>la  nutrition du </a:t>
            </a:r>
            <a:r>
              <a:rPr lang="fr-FR" b="1" dirty="0" smtClean="0"/>
              <a:t>fœtus, il ya 4 types de placentas.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fr-FR" sz="3600" b="1" u="sng" dirty="0" smtClean="0"/>
              <a:t>Types de placentas</a:t>
            </a:r>
            <a:endParaRPr lang="fr-FR" sz="36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844" y="0"/>
            <a:ext cx="4000528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b="1" dirty="0" smtClean="0"/>
              <a:t> </a:t>
            </a:r>
            <a:r>
              <a:rPr lang="fr-FR" sz="2400" b="1" dirty="0" smtClean="0"/>
              <a:t>JUMENT: </a:t>
            </a:r>
            <a:r>
              <a:rPr lang="fr-FR" sz="2400" b="1" dirty="0" smtClean="0">
                <a:solidFill>
                  <a:srgbClr val="FF0000"/>
                </a:solidFill>
              </a:rPr>
              <a:t>Diffus</a:t>
            </a:r>
          </a:p>
          <a:p>
            <a:pPr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r>
              <a:rPr lang="fr-FR" sz="2400" b="1" dirty="0" smtClean="0"/>
              <a:t>VACHE: </a:t>
            </a:r>
            <a:r>
              <a:rPr lang="fr-FR" sz="2400" b="1" dirty="0" smtClean="0">
                <a:solidFill>
                  <a:srgbClr val="FF0000"/>
                </a:solidFill>
              </a:rPr>
              <a:t>Cotylédonaire</a:t>
            </a:r>
          </a:p>
          <a:p>
            <a:pPr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400" b="1" dirty="0" smtClean="0"/>
              <a:t>CHIENNE: </a:t>
            </a:r>
            <a:r>
              <a:rPr lang="fr-FR" sz="2400" b="1" dirty="0" err="1" smtClean="0">
                <a:solidFill>
                  <a:srgbClr val="FF0000"/>
                </a:solidFill>
              </a:rPr>
              <a:t>Zonaire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r>
              <a:rPr lang="fr-FR" sz="2400" b="1" dirty="0" smtClean="0"/>
              <a:t>LAPINE: </a:t>
            </a:r>
            <a:r>
              <a:rPr lang="fr-FR" sz="2400" b="1" dirty="0" err="1" smtClean="0">
                <a:solidFill>
                  <a:srgbClr val="FF0000"/>
                </a:solidFill>
              </a:rPr>
              <a:t>Discoide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HP\Desktop\Schémas App.uro-génital\placenta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928670"/>
            <a:ext cx="5072066" cy="5143536"/>
          </a:xfrm>
          <a:prstGeom prst="rect">
            <a:avLst/>
          </a:prstGeom>
          <a:noFill/>
        </p:spPr>
      </p:pic>
      <p:pic>
        <p:nvPicPr>
          <p:cNvPr id="4098" name="Picture 2" descr="C:\Users\HP\Desktop\Dossier uro-génital\cotylédonaire  vach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285992"/>
            <a:ext cx="2714644" cy="1847850"/>
          </a:xfrm>
          <a:prstGeom prst="rect">
            <a:avLst/>
          </a:prstGeom>
          <a:noFill/>
        </p:spPr>
      </p:pic>
      <p:pic>
        <p:nvPicPr>
          <p:cNvPr id="4099" name="Picture 3" descr="C:\Users\HP\Desktop\Dossier uro-génital\placenta diffus jumen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642918"/>
            <a:ext cx="1928826" cy="1214446"/>
          </a:xfrm>
          <a:prstGeom prst="rect">
            <a:avLst/>
          </a:prstGeom>
          <a:noFill/>
        </p:spPr>
      </p:pic>
      <p:pic>
        <p:nvPicPr>
          <p:cNvPr id="4100" name="Picture 4" descr="C:\Users\HP\Desktop\Dossier uro-génital\placenta chienn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572008"/>
            <a:ext cx="2143140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4400" u="sng" dirty="0" smtClean="0"/>
              <a:t>Références  bibliographiques </a:t>
            </a:r>
          </a:p>
          <a:p>
            <a:pPr>
              <a:buNone/>
            </a:pPr>
            <a:r>
              <a:rPr lang="fr-FR" dirty="0" smtClean="0"/>
              <a:t>   </a:t>
            </a:r>
          </a:p>
          <a:p>
            <a:pPr>
              <a:buNone/>
            </a:pPr>
            <a:r>
              <a:rPr lang="fr-FR" dirty="0" smtClean="0"/>
              <a:t>        BARONE  R. « Anatomie comparée des </a:t>
            </a:r>
          </a:p>
          <a:p>
            <a:pPr>
              <a:buNone/>
            </a:pPr>
            <a:r>
              <a:rPr lang="fr-FR" dirty="0" smtClean="0"/>
              <a:t>        animaux domestiques; Tome 4 : Appareil  </a:t>
            </a:r>
          </a:p>
          <a:p>
            <a:pPr>
              <a:buNone/>
            </a:pPr>
            <a:r>
              <a:rPr lang="fr-FR" dirty="0" smtClean="0"/>
              <a:t>        uro-génital, Fœtus et ses annexes »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0"/>
            <a:ext cx="8786874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- </a:t>
            </a:r>
            <a:r>
              <a:rPr lang="fr-FR" sz="2000" b="1" u="sng" dirty="0" smtClean="0">
                <a:solidFill>
                  <a:srgbClr val="FF0000"/>
                </a:solidFill>
              </a:rPr>
              <a:t>Ovaire</a:t>
            </a:r>
            <a:r>
              <a:rPr lang="fr-FR" sz="2000" dirty="0" smtClean="0"/>
              <a:t>: Glande génitale femelle, </a:t>
            </a:r>
            <a:r>
              <a:rPr lang="fr-FR" sz="2000" dirty="0" err="1" smtClean="0"/>
              <a:t>pair,appendu</a:t>
            </a:r>
            <a:r>
              <a:rPr lang="fr-FR" sz="2000" dirty="0" smtClean="0"/>
              <a:t> à la région lombaire par le</a:t>
            </a:r>
          </a:p>
          <a:p>
            <a:pPr>
              <a:buNone/>
            </a:pPr>
            <a:r>
              <a:rPr lang="fr-FR" sz="2000" dirty="0" smtClean="0"/>
              <a:t>ligament large et pourvu d’une double fonction (</a:t>
            </a:r>
            <a:r>
              <a:rPr lang="fr-FR" sz="2000" dirty="0" err="1" smtClean="0"/>
              <a:t>gamétogène</a:t>
            </a:r>
            <a:r>
              <a:rPr lang="fr-FR" sz="2000" dirty="0" smtClean="0"/>
              <a:t> et endocrine).</a:t>
            </a:r>
          </a:p>
          <a:p>
            <a:pPr>
              <a:buNone/>
            </a:pPr>
            <a:r>
              <a:rPr lang="fr-FR" sz="2000" dirty="0" smtClean="0"/>
              <a:t>Couleur blanc-nacré chez les Equidés, </a:t>
            </a:r>
            <a:r>
              <a:rPr lang="fr-FR" sz="2000" dirty="0" smtClean="0"/>
              <a:t>blanc rosé </a:t>
            </a:r>
            <a:r>
              <a:rPr lang="fr-FR" sz="2000" dirty="0" smtClean="0"/>
              <a:t>ou grisâtre dans les autres espèces.</a:t>
            </a:r>
          </a:p>
          <a:p>
            <a:pPr>
              <a:buNone/>
            </a:pPr>
            <a:r>
              <a:rPr lang="fr-FR" sz="2000" dirty="0" smtClean="0"/>
              <a:t>Consistance ferme, le poids varie en fonction de l’âge et de l’état physiologique,</a:t>
            </a:r>
          </a:p>
          <a:p>
            <a:pPr>
              <a:buNone/>
            </a:pPr>
            <a:r>
              <a:rPr lang="fr-FR" sz="2000" dirty="0" smtClean="0"/>
              <a:t>augmente lentement jusqu’à la puberté et régresse dans la vieillesse.</a:t>
            </a:r>
          </a:p>
          <a:p>
            <a:pPr>
              <a:buNone/>
            </a:pPr>
            <a:r>
              <a:rPr lang="fr-FR" sz="2000" dirty="0" smtClean="0"/>
              <a:t>Présente </a:t>
            </a:r>
            <a:r>
              <a:rPr lang="fr-FR" sz="2000" dirty="0" smtClean="0">
                <a:solidFill>
                  <a:srgbClr val="0070C0"/>
                </a:solidFill>
              </a:rPr>
              <a:t>2 faces</a:t>
            </a:r>
            <a:r>
              <a:rPr lang="fr-FR" sz="2000" dirty="0" smtClean="0"/>
              <a:t>: médiale et latérale, </a:t>
            </a:r>
            <a:r>
              <a:rPr lang="fr-FR" sz="2000" dirty="0" smtClean="0">
                <a:solidFill>
                  <a:srgbClr val="0070C0"/>
                </a:solidFill>
              </a:rPr>
              <a:t>2 bords </a:t>
            </a:r>
            <a:r>
              <a:rPr lang="fr-FR" sz="2000" dirty="0" smtClean="0"/>
              <a:t>: </a:t>
            </a:r>
            <a:r>
              <a:rPr lang="fr-FR" sz="2000" dirty="0" err="1" smtClean="0"/>
              <a:t>mésovarique</a:t>
            </a:r>
            <a:r>
              <a:rPr lang="fr-FR" sz="2000" dirty="0" smtClean="0"/>
              <a:t> et libre, </a:t>
            </a:r>
            <a:r>
              <a:rPr lang="fr-FR" sz="2000" dirty="0" smtClean="0">
                <a:solidFill>
                  <a:srgbClr val="0070C0"/>
                </a:solidFill>
              </a:rPr>
              <a:t>2 extrémités</a:t>
            </a:r>
            <a:r>
              <a:rPr lang="fr-FR" sz="2000" dirty="0" smtClean="0"/>
              <a:t>: </a:t>
            </a:r>
          </a:p>
          <a:p>
            <a:pPr>
              <a:buNone/>
            </a:pPr>
            <a:r>
              <a:rPr lang="fr-FR" sz="2000" dirty="0" smtClean="0"/>
              <a:t>tubaire et utérine reliée à l’utérus par le ligament propre de l’ovaire.</a:t>
            </a:r>
          </a:p>
          <a:p>
            <a:pPr>
              <a:buNone/>
            </a:pPr>
            <a:r>
              <a:rPr lang="fr-FR" sz="2000" dirty="0" smtClean="0"/>
              <a:t>- </a:t>
            </a:r>
            <a:r>
              <a:rPr lang="fr-FR" sz="2000" b="1" u="sng" dirty="0" smtClean="0">
                <a:solidFill>
                  <a:srgbClr val="FF0000"/>
                </a:solidFill>
              </a:rPr>
              <a:t>Trompe utérine</a:t>
            </a:r>
            <a:r>
              <a:rPr lang="fr-FR" sz="2000" dirty="0" smtClean="0"/>
              <a:t>: ou </a:t>
            </a:r>
            <a:r>
              <a:rPr lang="fr-FR" sz="2000" dirty="0" err="1" smtClean="0">
                <a:solidFill>
                  <a:srgbClr val="0070C0"/>
                </a:solidFill>
              </a:rPr>
              <a:t>salpinx</a:t>
            </a:r>
            <a:r>
              <a:rPr lang="fr-FR" sz="2000" dirty="0" smtClean="0"/>
              <a:t> ou </a:t>
            </a:r>
            <a:r>
              <a:rPr lang="fr-FR" sz="2000" dirty="0" smtClean="0">
                <a:solidFill>
                  <a:srgbClr val="0070C0"/>
                </a:solidFill>
              </a:rPr>
              <a:t>trompe de </a:t>
            </a:r>
            <a:r>
              <a:rPr lang="fr-FR" sz="2000" dirty="0" err="1" smtClean="0">
                <a:solidFill>
                  <a:srgbClr val="0070C0"/>
                </a:solidFill>
              </a:rPr>
              <a:t>Faloppe</a:t>
            </a:r>
            <a:r>
              <a:rPr lang="fr-FR" sz="2000" dirty="0" smtClean="0">
                <a:solidFill>
                  <a:srgbClr val="0070C0"/>
                </a:solidFill>
              </a:rPr>
              <a:t> </a:t>
            </a:r>
            <a:r>
              <a:rPr lang="fr-FR" sz="2000" dirty="0" smtClean="0"/>
              <a:t>ou </a:t>
            </a:r>
            <a:r>
              <a:rPr lang="fr-FR" sz="2000" dirty="0" smtClean="0">
                <a:solidFill>
                  <a:srgbClr val="0070C0"/>
                </a:solidFill>
              </a:rPr>
              <a:t>oviducte</a:t>
            </a:r>
            <a:r>
              <a:rPr lang="fr-FR" sz="2000" dirty="0" smtClean="0"/>
              <a:t>: divisible en 4 </a:t>
            </a:r>
          </a:p>
          <a:p>
            <a:pPr>
              <a:buNone/>
            </a:pPr>
            <a:r>
              <a:rPr lang="fr-FR" sz="2000" dirty="0" smtClean="0"/>
              <a:t>segments: </a:t>
            </a:r>
            <a:r>
              <a:rPr lang="fr-FR" sz="2000" dirty="0" smtClean="0">
                <a:solidFill>
                  <a:srgbClr val="0070C0"/>
                </a:solidFill>
              </a:rPr>
              <a:t>infundibulum </a:t>
            </a:r>
            <a:r>
              <a:rPr lang="fr-FR" sz="2000" dirty="0" smtClean="0"/>
              <a:t>ou pavillon de la trompe,</a:t>
            </a:r>
            <a:r>
              <a:rPr lang="fr-FR" sz="2000" dirty="0" smtClean="0">
                <a:solidFill>
                  <a:srgbClr val="0070C0"/>
                </a:solidFill>
              </a:rPr>
              <a:t> ampoule</a:t>
            </a:r>
            <a:r>
              <a:rPr lang="fr-FR" sz="2000" dirty="0" smtClean="0"/>
              <a:t>, </a:t>
            </a:r>
            <a:r>
              <a:rPr lang="fr-FR" sz="2000" dirty="0" smtClean="0">
                <a:solidFill>
                  <a:srgbClr val="0070C0"/>
                </a:solidFill>
              </a:rPr>
              <a:t>isthme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partie</a:t>
            </a:r>
          </a:p>
          <a:p>
            <a:pPr>
              <a:buNone/>
            </a:pPr>
            <a:r>
              <a:rPr lang="fr-FR" sz="2000" dirty="0" smtClean="0">
                <a:solidFill>
                  <a:srgbClr val="0070C0"/>
                </a:solidFill>
              </a:rPr>
              <a:t>utérine </a:t>
            </a:r>
            <a:r>
              <a:rPr lang="fr-FR" sz="2000" dirty="0" smtClean="0"/>
              <a:t>(la plus courte) qui s’ouvre dans l’utérus par l’</a:t>
            </a:r>
            <a:r>
              <a:rPr lang="fr-FR" sz="2000" dirty="0" err="1" smtClean="0"/>
              <a:t>ostium</a:t>
            </a:r>
            <a:r>
              <a:rPr lang="fr-FR" sz="2000" dirty="0" smtClean="0"/>
              <a:t> utérin de la trompe.</a:t>
            </a:r>
          </a:p>
          <a:p>
            <a:pPr>
              <a:buNone/>
            </a:pPr>
            <a:r>
              <a:rPr lang="fr-FR" sz="2000" dirty="0" smtClean="0"/>
              <a:t>- </a:t>
            </a:r>
            <a:r>
              <a:rPr lang="fr-FR" sz="2000" b="1" u="sng" dirty="0" smtClean="0">
                <a:solidFill>
                  <a:srgbClr val="FF0000"/>
                </a:solidFill>
              </a:rPr>
              <a:t>Utérus</a:t>
            </a:r>
            <a:r>
              <a:rPr lang="fr-FR" sz="2000" dirty="0" smtClean="0"/>
              <a:t>: ou </a:t>
            </a:r>
            <a:r>
              <a:rPr lang="fr-FR" sz="2000" dirty="0" smtClean="0">
                <a:solidFill>
                  <a:srgbClr val="0070C0"/>
                </a:solidFill>
              </a:rPr>
              <a:t>matrice</a:t>
            </a:r>
            <a:r>
              <a:rPr lang="fr-FR" sz="2000" dirty="0" smtClean="0"/>
              <a:t>, extérieurement il présente: </a:t>
            </a:r>
            <a:r>
              <a:rPr lang="fr-FR" sz="2000" dirty="0" smtClean="0">
                <a:solidFill>
                  <a:srgbClr val="0070C0"/>
                </a:solidFill>
              </a:rPr>
              <a:t>2 cornes </a:t>
            </a:r>
            <a:r>
              <a:rPr lang="fr-FR" sz="2000" dirty="0" smtClean="0"/>
              <a:t>utérines (plus ou </a:t>
            </a:r>
          </a:p>
          <a:p>
            <a:pPr>
              <a:buNone/>
            </a:pPr>
            <a:r>
              <a:rPr lang="fr-FR" sz="2000" dirty="0" smtClean="0"/>
              <a:t>moins longues selon les espèces), </a:t>
            </a:r>
            <a:r>
              <a:rPr lang="fr-FR" sz="2000" dirty="0" smtClean="0">
                <a:solidFill>
                  <a:srgbClr val="0070C0"/>
                </a:solidFill>
              </a:rPr>
              <a:t>un corps </a:t>
            </a:r>
            <a:r>
              <a:rPr lang="fr-FR" sz="2000" dirty="0" smtClean="0"/>
              <a:t>( partie moyenne) et </a:t>
            </a:r>
            <a:r>
              <a:rPr lang="fr-FR" sz="2000" dirty="0" smtClean="0">
                <a:solidFill>
                  <a:srgbClr val="0070C0"/>
                </a:solidFill>
              </a:rPr>
              <a:t>un col </a:t>
            </a:r>
            <a:r>
              <a:rPr lang="fr-FR" sz="2000" dirty="0" smtClean="0"/>
              <a:t>ou </a:t>
            </a:r>
            <a:r>
              <a:rPr lang="fr-FR" sz="2000" dirty="0" err="1" smtClean="0"/>
              <a:t>cervix</a:t>
            </a:r>
            <a:r>
              <a:rPr lang="fr-FR" sz="2000" dirty="0" smtClean="0"/>
              <a:t> </a:t>
            </a:r>
          </a:p>
          <a:p>
            <a:pPr>
              <a:buNone/>
            </a:pPr>
            <a:r>
              <a:rPr lang="fr-FR" sz="2000" dirty="0" smtClean="0"/>
              <a:t>situé dans le bassin.</a:t>
            </a:r>
          </a:p>
          <a:p>
            <a:pPr>
              <a:buNone/>
            </a:pPr>
            <a:r>
              <a:rPr lang="fr-FR" sz="2000" dirty="0" smtClean="0"/>
              <a:t>Intérieurement, sa cavité comporte 2 parties différentes: </a:t>
            </a:r>
            <a:r>
              <a:rPr lang="fr-FR" sz="2000" dirty="0" smtClean="0">
                <a:solidFill>
                  <a:srgbClr val="0070C0"/>
                </a:solidFill>
              </a:rPr>
              <a:t>Le </a:t>
            </a:r>
            <a:r>
              <a:rPr lang="fr-FR" sz="2000" dirty="0" err="1" smtClean="0">
                <a:solidFill>
                  <a:srgbClr val="0070C0"/>
                </a:solidFill>
              </a:rPr>
              <a:t>cavum</a:t>
            </a:r>
            <a:r>
              <a:rPr lang="fr-FR" sz="2000" dirty="0" smtClean="0">
                <a:solidFill>
                  <a:srgbClr val="0070C0"/>
                </a:solidFill>
              </a:rPr>
              <a:t> utérin </a:t>
            </a:r>
            <a:r>
              <a:rPr lang="fr-FR" sz="2000" dirty="0" smtClean="0"/>
              <a:t>, partie la </a:t>
            </a:r>
          </a:p>
          <a:p>
            <a:pPr>
              <a:buNone/>
            </a:pPr>
            <a:r>
              <a:rPr lang="fr-FR" sz="2000" dirty="0" smtClean="0"/>
              <a:t>plus vaste qui occupe les cornes et le corps et </a:t>
            </a:r>
            <a:r>
              <a:rPr lang="fr-FR" sz="2000" dirty="0" smtClean="0">
                <a:solidFill>
                  <a:srgbClr val="0070C0"/>
                </a:solidFill>
              </a:rPr>
              <a:t>le canal cervical </a:t>
            </a:r>
            <a:r>
              <a:rPr lang="fr-FR" sz="2000" dirty="0" smtClean="0"/>
              <a:t>formé par le col et </a:t>
            </a:r>
          </a:p>
          <a:p>
            <a:pPr>
              <a:buNone/>
            </a:pPr>
            <a:r>
              <a:rPr lang="fr-FR" sz="2000" dirty="0" smtClean="0"/>
              <a:t>aboutit au vagin.</a:t>
            </a:r>
          </a:p>
          <a:p>
            <a:pPr>
              <a:buNone/>
            </a:pPr>
            <a:r>
              <a:rPr lang="fr-FR" sz="2000" dirty="0" smtClean="0"/>
              <a:t>La structure du vagin comporte </a:t>
            </a:r>
            <a:r>
              <a:rPr lang="fr-FR" sz="2000" dirty="0" smtClean="0">
                <a:solidFill>
                  <a:srgbClr val="0070C0"/>
                </a:solidFill>
              </a:rPr>
              <a:t>3 tuniques</a:t>
            </a:r>
            <a:r>
              <a:rPr lang="fr-FR" sz="2000" dirty="0" smtClean="0"/>
              <a:t>: une séreuse (</a:t>
            </a:r>
            <a:r>
              <a:rPr lang="fr-FR" sz="2000" dirty="0" err="1" smtClean="0"/>
              <a:t>périmétrium</a:t>
            </a:r>
            <a:r>
              <a:rPr lang="fr-FR" sz="2000" dirty="0" smtClean="0"/>
              <a:t>), une </a:t>
            </a:r>
          </a:p>
          <a:p>
            <a:pPr>
              <a:buNone/>
            </a:pPr>
            <a:r>
              <a:rPr lang="fr-FR" sz="2000" dirty="0" smtClean="0"/>
              <a:t>musculeuse (</a:t>
            </a:r>
            <a:r>
              <a:rPr lang="fr-FR" sz="2000" dirty="0" err="1" smtClean="0"/>
              <a:t>myomètre</a:t>
            </a:r>
            <a:r>
              <a:rPr lang="fr-FR" sz="2000" dirty="0" smtClean="0"/>
              <a:t>) et une muqueuse (endomètre).</a:t>
            </a:r>
          </a:p>
          <a:p>
            <a:pPr>
              <a:buNone/>
            </a:pPr>
            <a:r>
              <a:rPr lang="fr-FR" sz="2000" dirty="0" smtClean="0"/>
              <a:t>L’utérus reçoit l’œuf ou les œufs fécondé (s) dont la nutrition est assuré par le placenta.</a:t>
            </a:r>
          </a:p>
          <a:p>
            <a:pPr>
              <a:buNone/>
            </a:pPr>
            <a:r>
              <a:rPr lang="fr-FR" sz="2000" dirty="0" smtClean="0"/>
              <a:t>Une fois le développement  du fœtus terminé, les contractions utérines le chassent vers </a:t>
            </a:r>
          </a:p>
          <a:p>
            <a:pPr>
              <a:buNone/>
            </a:pPr>
            <a:r>
              <a:rPr lang="fr-FR" sz="2000" dirty="0" smtClean="0"/>
              <a:t>l’extérieur par le vagin et le sinus uro-génital, assurant ainsi la parturition ou </a:t>
            </a:r>
            <a:r>
              <a:rPr lang="fr-FR" sz="2000" dirty="0" err="1" smtClean="0"/>
              <a:t>pârt</a:t>
            </a:r>
            <a:r>
              <a:rPr lang="fr-FR" sz="2000" dirty="0" smtClean="0"/>
              <a:t> </a:t>
            </a:r>
          </a:p>
          <a:p>
            <a:pPr>
              <a:buNone/>
            </a:pPr>
            <a:r>
              <a:rPr lang="fr-FR" sz="2000" dirty="0" smtClean="0"/>
              <a:t>ou mise-bas.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4294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000" dirty="0" smtClean="0"/>
              <a:t>- </a:t>
            </a:r>
            <a:r>
              <a:rPr lang="fr-FR" sz="2000" b="1" u="sng" dirty="0" smtClean="0">
                <a:solidFill>
                  <a:srgbClr val="FF0000"/>
                </a:solidFill>
              </a:rPr>
              <a:t>Vagin</a:t>
            </a:r>
            <a:r>
              <a:rPr lang="fr-FR" sz="2000" dirty="0" smtClean="0"/>
              <a:t>: Tube à paroi relativement mince, étendu depuis la cavité pelvienne </a:t>
            </a:r>
          </a:p>
          <a:p>
            <a:pPr>
              <a:buNone/>
            </a:pPr>
            <a:r>
              <a:rPr lang="fr-FR" sz="2000" dirty="0" smtClean="0"/>
              <a:t>depuis l’utérus jusqu’au vestibule, entre le rectum dorsalement et la vessie et </a:t>
            </a:r>
          </a:p>
          <a:p>
            <a:pPr>
              <a:buNone/>
            </a:pPr>
            <a:r>
              <a:rPr lang="fr-FR" sz="2000" dirty="0" smtClean="0"/>
              <a:t>l’urètre </a:t>
            </a:r>
            <a:r>
              <a:rPr lang="fr-FR" sz="2000" dirty="0" err="1" smtClean="0"/>
              <a:t>ventralement</a:t>
            </a:r>
            <a:r>
              <a:rPr lang="fr-FR" sz="2000" dirty="0" smtClean="0"/>
              <a:t>.</a:t>
            </a:r>
          </a:p>
          <a:p>
            <a:pPr>
              <a:buNone/>
            </a:pPr>
            <a:r>
              <a:rPr lang="fr-FR" sz="2000" dirty="0" smtClean="0"/>
              <a:t>Avec le vestibule et la vulve, il constitue </a:t>
            </a:r>
            <a:r>
              <a:rPr lang="fr-FR" sz="2000" dirty="0" smtClean="0">
                <a:solidFill>
                  <a:srgbClr val="0070C0"/>
                </a:solidFill>
              </a:rPr>
              <a:t>l’organe copulateur </a:t>
            </a:r>
            <a:r>
              <a:rPr lang="fr-FR" sz="2000" dirty="0" smtClean="0"/>
              <a:t>de la femelle.</a:t>
            </a:r>
          </a:p>
          <a:p>
            <a:pPr>
              <a:buNone/>
            </a:pPr>
            <a:r>
              <a:rPr lang="fr-FR" sz="2000" dirty="0" smtClean="0"/>
              <a:t>Sa cavité présente: le </a:t>
            </a:r>
            <a:r>
              <a:rPr lang="fr-FR" sz="2000" dirty="0" err="1" smtClean="0"/>
              <a:t>fornix</a:t>
            </a:r>
            <a:r>
              <a:rPr lang="fr-FR" sz="2000" dirty="0" smtClean="0"/>
              <a:t> vaginal, l’hymen(repli muqueux transverse) et </a:t>
            </a:r>
          </a:p>
          <a:p>
            <a:pPr>
              <a:buNone/>
            </a:pPr>
            <a:r>
              <a:rPr lang="fr-FR" sz="2000" dirty="0" smtClean="0"/>
              <a:t>l’orifice vaginal. </a:t>
            </a:r>
          </a:p>
          <a:p>
            <a:pPr>
              <a:buNone/>
            </a:pPr>
            <a:r>
              <a:rPr lang="fr-FR" sz="2000" dirty="0" smtClean="0"/>
              <a:t>- </a:t>
            </a:r>
            <a:r>
              <a:rPr lang="fr-FR" sz="2000" b="1" u="sng" dirty="0" smtClean="0">
                <a:solidFill>
                  <a:srgbClr val="FF0000"/>
                </a:solidFill>
              </a:rPr>
              <a:t>Sinus uro-génital</a:t>
            </a:r>
            <a:r>
              <a:rPr lang="fr-FR" sz="2000" dirty="0" smtClean="0"/>
              <a:t>: c’est la partie commune aux appareils urinaire et génital. </a:t>
            </a:r>
          </a:p>
          <a:p>
            <a:pPr>
              <a:buNone/>
            </a:pPr>
            <a:r>
              <a:rPr lang="fr-FR" sz="2000" dirty="0" smtClean="0"/>
              <a:t>Il équivaut à l’urètre du mâle. Il est divisible en </a:t>
            </a:r>
            <a:r>
              <a:rPr lang="fr-FR" sz="2000" dirty="0" smtClean="0">
                <a:solidFill>
                  <a:srgbClr val="0070C0"/>
                </a:solidFill>
              </a:rPr>
              <a:t>2 parties</a:t>
            </a:r>
            <a:r>
              <a:rPr lang="fr-FR" sz="2000" dirty="0" smtClean="0"/>
              <a:t>:</a:t>
            </a:r>
          </a:p>
          <a:p>
            <a:pPr>
              <a:buFont typeface="Arial" charset="0"/>
              <a:buChar char="•"/>
            </a:pPr>
            <a:r>
              <a:rPr lang="fr-FR" sz="2000" dirty="0" smtClean="0"/>
              <a:t>A la partie pelvienne du mâle correspond le vestibule du vagin chez la femelle</a:t>
            </a:r>
          </a:p>
          <a:p>
            <a:pPr>
              <a:buFont typeface="Arial" charset="0"/>
              <a:buChar char="•"/>
            </a:pPr>
            <a:r>
              <a:rPr lang="fr-FR" sz="2000" dirty="0" smtClean="0"/>
              <a:t>A la partie spongieuse du gland et les 2 corps caverneux du mâle correspond la vulve et le clitoris chez la femelle.</a:t>
            </a:r>
          </a:p>
          <a:p>
            <a:pPr>
              <a:buNone/>
            </a:pPr>
            <a:r>
              <a:rPr lang="fr-FR" sz="2000" dirty="0" smtClean="0"/>
              <a:t>- </a:t>
            </a:r>
            <a:r>
              <a:rPr lang="fr-FR" sz="2000" b="1" u="sng" dirty="0" smtClean="0">
                <a:solidFill>
                  <a:srgbClr val="FF0000"/>
                </a:solidFill>
              </a:rPr>
              <a:t>Vestibule du vagin</a:t>
            </a:r>
            <a:r>
              <a:rPr lang="fr-FR" sz="2000" dirty="0" smtClean="0"/>
              <a:t>: conduit large et impair, situé dans le plan profond de la </a:t>
            </a:r>
          </a:p>
          <a:p>
            <a:pPr>
              <a:buNone/>
            </a:pPr>
            <a:r>
              <a:rPr lang="fr-FR" sz="2000" dirty="0" smtClean="0"/>
              <a:t>partie ventrale du périnée. Ses parois sont très </a:t>
            </a:r>
            <a:r>
              <a:rPr lang="fr-FR" sz="2000" dirty="0" err="1" smtClean="0"/>
              <a:t>distensibles</a:t>
            </a:r>
            <a:r>
              <a:rPr lang="fr-FR" sz="2000" dirty="0" smtClean="0"/>
              <a:t> et il est tapissé </a:t>
            </a:r>
          </a:p>
          <a:p>
            <a:pPr>
              <a:buNone/>
            </a:pPr>
            <a:r>
              <a:rPr lang="fr-FR" sz="2000" dirty="0" smtClean="0"/>
              <a:t>intérieurement par une muqueuse lisse et rouge, pâle dans la grandes </a:t>
            </a:r>
          </a:p>
          <a:p>
            <a:pPr>
              <a:buNone/>
            </a:pPr>
            <a:r>
              <a:rPr lang="fr-FR" sz="2000" dirty="0" smtClean="0"/>
              <a:t>espèces.</a:t>
            </a:r>
          </a:p>
          <a:p>
            <a:pPr>
              <a:buNone/>
            </a:pPr>
            <a:r>
              <a:rPr lang="fr-FR" sz="2000" dirty="0" smtClean="0"/>
              <a:t>- </a:t>
            </a:r>
            <a:r>
              <a:rPr lang="fr-FR" sz="2000" b="1" u="sng" dirty="0" smtClean="0">
                <a:solidFill>
                  <a:srgbClr val="FF0000"/>
                </a:solidFill>
              </a:rPr>
              <a:t>Vulve</a:t>
            </a:r>
            <a:r>
              <a:rPr lang="fr-FR" sz="2000" dirty="0" smtClean="0"/>
              <a:t>: c’est </a:t>
            </a:r>
            <a:r>
              <a:rPr lang="fr-FR" sz="2000" dirty="0" smtClean="0">
                <a:solidFill>
                  <a:srgbClr val="0070C0"/>
                </a:solidFill>
              </a:rPr>
              <a:t>la partie externe </a:t>
            </a:r>
            <a:r>
              <a:rPr lang="fr-FR" sz="2000" dirty="0" smtClean="0"/>
              <a:t>de l’appareil génital femelle. Elle occupe la </a:t>
            </a:r>
          </a:p>
          <a:p>
            <a:pPr>
              <a:buNone/>
            </a:pPr>
            <a:r>
              <a:rPr lang="fr-FR" sz="2000" dirty="0" smtClean="0"/>
              <a:t>partie ventrale du périnée. Elle est constituée par 2 lèvres qui délimitent la </a:t>
            </a:r>
          </a:p>
          <a:p>
            <a:pPr>
              <a:buNone/>
            </a:pPr>
            <a:r>
              <a:rPr lang="fr-FR" sz="2000" dirty="0" smtClean="0"/>
              <a:t>fente vulvaire.</a:t>
            </a:r>
          </a:p>
          <a:p>
            <a:pPr>
              <a:buNone/>
            </a:pPr>
            <a:r>
              <a:rPr lang="fr-FR" sz="2000" dirty="0" smtClean="0"/>
              <a:t>- </a:t>
            </a:r>
            <a:r>
              <a:rPr lang="fr-FR" sz="2000" b="1" u="sng" dirty="0" smtClean="0">
                <a:solidFill>
                  <a:srgbClr val="FF0000"/>
                </a:solidFill>
              </a:rPr>
              <a:t>Clitoris:</a:t>
            </a:r>
            <a:r>
              <a:rPr lang="fr-FR" sz="2000" dirty="0" smtClean="0"/>
              <a:t> c’est </a:t>
            </a:r>
            <a:r>
              <a:rPr lang="fr-FR" sz="2000" dirty="0" smtClean="0">
                <a:solidFill>
                  <a:srgbClr val="0070C0"/>
                </a:solidFill>
              </a:rPr>
              <a:t>l’organe érectile </a:t>
            </a:r>
            <a:r>
              <a:rPr lang="fr-FR" sz="2000" dirty="0" smtClean="0"/>
              <a:t>de la femelle, impair et médian, il est attaché par </a:t>
            </a:r>
          </a:p>
          <a:p>
            <a:pPr>
              <a:buNone/>
            </a:pPr>
            <a:r>
              <a:rPr lang="fr-FR" sz="2000" dirty="0" smtClean="0"/>
              <a:t>des piliers et couvert par le muscle </a:t>
            </a:r>
            <a:r>
              <a:rPr lang="fr-FR" sz="2000" dirty="0" err="1" smtClean="0"/>
              <a:t>ichio</a:t>
            </a:r>
            <a:r>
              <a:rPr lang="fr-FR" sz="2000" dirty="0" smtClean="0"/>
              <a:t>-caverneux </a:t>
            </a:r>
            <a:endParaRPr lang="fr-F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fr-FR" sz="3200" b="1" u="sng" dirty="0" smtClean="0"/>
              <a:t>Appareil génital femelle schématisé: Jument</a:t>
            </a:r>
            <a:endParaRPr lang="fr-FR" sz="3200" b="1" u="sng" dirty="0"/>
          </a:p>
        </p:txBody>
      </p:sp>
      <p:pic>
        <p:nvPicPr>
          <p:cNvPr id="4098" name="Picture 2" descr="C:\Users\HP\Desktop\Schémas App.uro-génital\app femelle jumen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714356"/>
            <a:ext cx="8143931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3200" b="1" u="sng" dirty="0" smtClean="0"/>
              <a:t>Appareil génital femelle schématisé: Vache</a:t>
            </a:r>
            <a:endParaRPr lang="fr-FR" sz="3200" dirty="0"/>
          </a:p>
        </p:txBody>
      </p:sp>
      <p:pic>
        <p:nvPicPr>
          <p:cNvPr id="4" name="Picture 2" descr="C:\Users\HP\Desktop\Schémas App.uro-génital\app femell bovin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428736"/>
            <a:ext cx="4714908" cy="4082274"/>
          </a:xfrm>
          <a:prstGeom prst="rect">
            <a:avLst/>
          </a:prstGeom>
          <a:noFill/>
        </p:spPr>
      </p:pic>
      <p:pic>
        <p:nvPicPr>
          <p:cNvPr id="5122" name="Picture 2" descr="C:\Users\HP\Desktop\Dossier uro-génital\vache géni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142984"/>
            <a:ext cx="4214842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fr-FR" b="1" u="sng" dirty="0" smtClean="0"/>
              <a:t>Appareil génital </a:t>
            </a:r>
            <a:r>
              <a:rPr lang="fr-FR" b="1" u="sng" dirty="0" err="1" smtClean="0"/>
              <a:t>femelle:Chienne</a:t>
            </a:r>
            <a:endParaRPr lang="fr-FR" b="1" u="sng" dirty="0"/>
          </a:p>
        </p:txBody>
      </p:sp>
      <p:pic>
        <p:nvPicPr>
          <p:cNvPr id="1026" name="Picture 2" descr="C:\Users\HP\Desktop\Dossier uro-génital\génital chienn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714356"/>
            <a:ext cx="7215238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fr-FR" sz="3200" b="1" u="sng" dirty="0" smtClean="0"/>
              <a:t>Appareil génital femelle: Chatte</a:t>
            </a:r>
            <a:endParaRPr lang="fr-FR" sz="3200" b="1" u="sng" dirty="0"/>
          </a:p>
        </p:txBody>
      </p:sp>
      <p:pic>
        <p:nvPicPr>
          <p:cNvPr id="6146" name="Picture 2" descr="C:\Users\HP\Desktop\Schémas App.uro-génital\uro-génital chatt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18"/>
            <a:ext cx="4572032" cy="6000792"/>
          </a:xfrm>
          <a:prstGeom prst="rect">
            <a:avLst/>
          </a:prstGeom>
          <a:noFill/>
        </p:spPr>
      </p:pic>
      <p:pic>
        <p:nvPicPr>
          <p:cNvPr id="7170" name="Picture 2" descr="C:\Users\HP\Desktop\Dossier uro-génital\appareil-genital-chatte-2768e1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071546"/>
            <a:ext cx="3929090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fr-FR" sz="3200" b="1" u="sng" dirty="0" smtClean="0"/>
              <a:t>Appareil génital femelle :Lapine</a:t>
            </a:r>
            <a:endParaRPr lang="fr-FR" sz="3200" b="1" u="sng" dirty="0"/>
          </a:p>
        </p:txBody>
      </p:sp>
      <p:pic>
        <p:nvPicPr>
          <p:cNvPr id="7170" name="Picture 2" descr="C:\Users\HP\Desktop\Schémas App.uro-génital\lapine génit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6"/>
            <a:ext cx="4286280" cy="5786478"/>
          </a:xfrm>
          <a:prstGeom prst="rect">
            <a:avLst/>
          </a:prstGeom>
          <a:noFill/>
        </p:spPr>
      </p:pic>
      <p:pic>
        <p:nvPicPr>
          <p:cNvPr id="6146" name="Picture 2" descr="C:\Users\HP\Desktop\Dossier uro-génital\app.lapi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928670"/>
            <a:ext cx="4357718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fr-FR" b="1" u="sng" dirty="0" smtClean="0"/>
              <a:t>URETRES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844" y="714356"/>
            <a:ext cx="4352956" cy="5929354"/>
          </a:xfrm>
        </p:spPr>
        <p:txBody>
          <a:bodyPr>
            <a:normAutofit fontScale="92500"/>
          </a:bodyPr>
          <a:lstStyle/>
          <a:p>
            <a:r>
              <a:rPr lang="fr-FR" b="1" dirty="0" smtClean="0"/>
              <a:t>Chez le mâle: le sinus </a:t>
            </a:r>
            <a:r>
              <a:rPr lang="fr-FR" b="1" dirty="0" err="1" smtClean="0"/>
              <a:t>uro</a:t>
            </a:r>
            <a:r>
              <a:rPr lang="fr-FR" b="1" dirty="0" smtClean="0"/>
              <a:t>-</a:t>
            </a:r>
          </a:p>
          <a:p>
            <a:pPr>
              <a:buNone/>
            </a:pPr>
            <a:r>
              <a:rPr lang="fr-FR" b="1" dirty="0" smtClean="0"/>
              <a:t>génital est entièrement </a:t>
            </a:r>
          </a:p>
          <a:p>
            <a:pPr>
              <a:buNone/>
            </a:pPr>
            <a:r>
              <a:rPr lang="fr-FR" b="1" dirty="0" smtClean="0"/>
              <a:t>occupé par </a:t>
            </a:r>
            <a:r>
              <a:rPr lang="fr-FR" b="1" dirty="0" smtClean="0">
                <a:solidFill>
                  <a:srgbClr val="FF0000"/>
                </a:solidFill>
              </a:rPr>
              <a:t>l’urètre.</a:t>
            </a:r>
          </a:p>
          <a:p>
            <a:pPr>
              <a:buNone/>
            </a:pPr>
            <a:r>
              <a:rPr lang="fr-FR" b="1" dirty="0" smtClean="0"/>
              <a:t>Il a une </a:t>
            </a:r>
            <a:r>
              <a:rPr lang="fr-FR" b="1" dirty="0" smtClean="0">
                <a:solidFill>
                  <a:srgbClr val="FF0000"/>
                </a:solidFill>
              </a:rPr>
              <a:t>double fonction</a:t>
            </a:r>
            <a:r>
              <a:rPr lang="fr-FR" b="1" dirty="0" smtClean="0"/>
              <a:t>: 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génitale</a:t>
            </a:r>
            <a:r>
              <a:rPr lang="fr-FR" b="1" dirty="0" smtClean="0"/>
              <a:t> (passage du sperme) </a:t>
            </a:r>
          </a:p>
          <a:p>
            <a:pPr>
              <a:buNone/>
            </a:pPr>
            <a:r>
              <a:rPr lang="fr-FR" b="1" dirty="0" smtClean="0"/>
              <a:t>et </a:t>
            </a:r>
            <a:r>
              <a:rPr lang="fr-FR" b="1" dirty="0" smtClean="0">
                <a:solidFill>
                  <a:srgbClr val="FF0000"/>
                </a:solidFill>
              </a:rPr>
              <a:t>urinaire</a:t>
            </a:r>
            <a:r>
              <a:rPr lang="fr-FR" b="1" dirty="0" smtClean="0"/>
              <a:t> (passage de </a:t>
            </a:r>
          </a:p>
          <a:p>
            <a:pPr>
              <a:buNone/>
            </a:pPr>
            <a:r>
              <a:rPr lang="fr-FR" b="1" dirty="0" smtClean="0"/>
              <a:t>l’urine); Il est long de </a:t>
            </a:r>
          </a:p>
          <a:p>
            <a:pPr>
              <a:buNone/>
            </a:pPr>
            <a:r>
              <a:rPr lang="fr-FR" b="1" dirty="0" smtClean="0"/>
              <a:t>plusieurs centimètres.</a:t>
            </a:r>
          </a:p>
          <a:p>
            <a:pPr>
              <a:buNone/>
            </a:pPr>
            <a:endParaRPr lang="fr-FR" b="1" dirty="0" smtClean="0"/>
          </a:p>
          <a:p>
            <a:r>
              <a:rPr lang="fr-FR" b="1" dirty="0" smtClean="0"/>
              <a:t>Chez la femelle, </a:t>
            </a:r>
            <a:r>
              <a:rPr lang="fr-FR" b="1" smtClean="0">
                <a:solidFill>
                  <a:srgbClr val="FF0000"/>
                </a:solidFill>
              </a:rPr>
              <a:t>l’urètre</a:t>
            </a:r>
            <a:r>
              <a:rPr lang="fr-FR" b="1" smtClean="0"/>
              <a:t> est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court et possède une seule </a:t>
            </a:r>
          </a:p>
          <a:p>
            <a:pPr>
              <a:buNone/>
            </a:pPr>
            <a:r>
              <a:rPr lang="fr-FR" b="1" dirty="0" smtClean="0"/>
              <a:t>fonction: </a:t>
            </a:r>
            <a:r>
              <a:rPr lang="fr-FR" b="1" dirty="0" smtClean="0">
                <a:solidFill>
                  <a:srgbClr val="FF0000"/>
                </a:solidFill>
              </a:rPr>
              <a:t>urinaire seulement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1026" name="Picture 2" descr="C:\Users\HP\Desktop\Schémas App.uro-génital\app mâle bovi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857232"/>
            <a:ext cx="4038600" cy="3071834"/>
          </a:xfrm>
          <a:prstGeom prst="rect">
            <a:avLst/>
          </a:prstGeom>
          <a:noFill/>
        </p:spPr>
      </p:pic>
      <p:pic>
        <p:nvPicPr>
          <p:cNvPr id="1027" name="Picture 3" descr="C:\Users\HP\Desktop\Schémas App.uro-génital\app femell bovi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857628"/>
            <a:ext cx="4143404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765</Words>
  <Application>Microsoft Office PowerPoint</Application>
  <PresentationFormat>Affichage à l'écran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Appareil génital femelle</vt:lpstr>
      <vt:lpstr>Diapositive 2</vt:lpstr>
      <vt:lpstr>Diapositive 3</vt:lpstr>
      <vt:lpstr>Appareil génital femelle schématisé: Jument</vt:lpstr>
      <vt:lpstr>Appareil génital femelle schématisé: Vache</vt:lpstr>
      <vt:lpstr>Appareil génital femelle:Chienne</vt:lpstr>
      <vt:lpstr>Appareil génital femelle: Chatte</vt:lpstr>
      <vt:lpstr>Appareil génital femelle :Lapine</vt:lpstr>
      <vt:lpstr>URETRES</vt:lpstr>
      <vt:lpstr>Types d’utérus</vt:lpstr>
      <vt:lpstr>Enveloppes  foetales</vt:lpstr>
      <vt:lpstr>Types de placentas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APPAREIL    URINAIRE</dc:title>
  <dc:creator>HP</dc:creator>
  <cp:lastModifiedBy>HP</cp:lastModifiedBy>
  <cp:revision>53</cp:revision>
  <dcterms:created xsi:type="dcterms:W3CDTF">2020-09-02T19:41:25Z</dcterms:created>
  <dcterms:modified xsi:type="dcterms:W3CDTF">2021-06-23T21:11:54Z</dcterms:modified>
</cp:coreProperties>
</file>