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5A66D-FFBB-439E-AEA7-AF7D2C5C7497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8F10-33A3-4589-8571-CF65C3D7202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923E5-0B99-4CB3-AC20-16FD0ABC1901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8615" tIns="44307" rIns="88615" bIns="44307"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C74C5-0604-4762-87C8-4D3ABBE6FA6E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8615" tIns="44307" rIns="88615" bIns="44307"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12E0F-9EB1-4620-820A-E4826C2614D0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8615" tIns="44307" rIns="88615" bIns="44307"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D03C2-DFC6-494B-B5A4-1B43844E3066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8615" tIns="44307" rIns="88615" bIns="44307"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1F01-90DF-481B-9D00-CC9B4D9FD881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63CE-9D4D-4B4A-A036-1EC4F67309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643998" cy="63579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endParaRPr lang="fr-FR" sz="2400" dirty="0" smtClean="0">
              <a:solidFill>
                <a:schemeClr val="bg1"/>
              </a:solidFill>
            </a:endParaRPr>
          </a:p>
          <a:p>
            <a:pPr algn="l"/>
            <a:endParaRPr lang="fr-FR" sz="2400" dirty="0">
              <a:solidFill>
                <a:schemeClr val="bg1"/>
              </a:solidFill>
            </a:endParaRPr>
          </a:p>
          <a:p>
            <a:pPr algn="l"/>
            <a:endParaRPr lang="fr-FR" sz="2400" dirty="0" smtClean="0">
              <a:solidFill>
                <a:schemeClr val="bg1"/>
              </a:solidFill>
            </a:endParaRPr>
          </a:p>
          <a:p>
            <a:pPr algn="l"/>
            <a:endParaRPr lang="fr-FR" sz="2400" dirty="0">
              <a:solidFill>
                <a:schemeClr val="bg1"/>
              </a:solidFill>
            </a:endParaRPr>
          </a:p>
          <a:p>
            <a:pPr algn="l"/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COCCIDIOSES AVIAIRES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l="12608" t="84813" r="46658" b="-1233"/>
          <a:stretch>
            <a:fillRect/>
          </a:stretch>
        </p:blipFill>
        <p:spPr bwMode="auto">
          <a:xfrm>
            <a:off x="6858000" y="6267450"/>
            <a:ext cx="2209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3357563"/>
            <a:ext cx="8066087" cy="2735262"/>
            <a:chOff x="657" y="119"/>
            <a:chExt cx="5081" cy="1723"/>
          </a:xfrm>
        </p:grpSpPr>
        <p:pic>
          <p:nvPicPr>
            <p:cNvPr id="44046" name="Picture 4" descr="a10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" y="119"/>
              <a:ext cx="3016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5" descr="a1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03" y="131"/>
              <a:ext cx="2835" cy="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0" y="6308725"/>
            <a:ext cx="8966200" cy="4064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GB" sz="2000" b="1"/>
              <a:t>Lésions causées par </a:t>
            </a:r>
            <a:r>
              <a:rPr lang="en-GB" sz="2000" b="1" i="1"/>
              <a:t>Eimeria tenella </a:t>
            </a:r>
            <a:r>
              <a:rPr lang="en-GB" b="1" i="1"/>
              <a:t>(bouchons hémorragiques et caséeux</a:t>
            </a:r>
            <a:r>
              <a:rPr lang="en-US" b="1" i="1"/>
              <a:t>)</a:t>
            </a:r>
            <a:endParaRPr lang="en-US" b="1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 flipV="1">
            <a:off x="3708400" y="4941888"/>
            <a:ext cx="2519363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 flipV="1">
            <a:off x="7308850" y="4365625"/>
            <a:ext cx="719138" cy="2087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44039" name="Picture 9" descr="a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2388" y="0"/>
            <a:ext cx="655161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619250" y="31750"/>
            <a:ext cx="2170113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CC00"/>
                </a:solidFill>
              </a:rPr>
              <a:t>Inflammation de la muqueuse duodénale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7445375" y="120650"/>
            <a:ext cx="1576388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CC00"/>
                </a:solidFill>
              </a:rPr>
              <a:t>Paroi intestinale épaissie</a:t>
            </a:r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>
            <a:off x="3708400" y="333375"/>
            <a:ext cx="1006475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8294688" y="500063"/>
            <a:ext cx="485775" cy="920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2835275" y="2720975"/>
            <a:ext cx="1638300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CC00"/>
                </a:solidFill>
              </a:rPr>
              <a:t>Contenu intestinal liquide 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395288" y="1484313"/>
            <a:ext cx="2016125" cy="13208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GB" sz="2000" b="1"/>
              <a:t>Lésions causées par </a:t>
            </a:r>
            <a:r>
              <a:rPr lang="en-GB" sz="2000" b="1" i="1"/>
              <a:t>Eimeria acervulina</a:t>
            </a:r>
            <a:endParaRPr lang="en-US" sz="1400" b="1"/>
          </a:p>
        </p:txBody>
      </p:sp>
      <p:sp>
        <p:nvSpPr>
          <p:cNvPr id="16" name="Ellipse 15"/>
          <p:cNvSpPr/>
          <p:nvPr/>
        </p:nvSpPr>
        <p:spPr>
          <a:xfrm>
            <a:off x="1071538" y="3357562"/>
            <a:ext cx="3786214" cy="2786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1042988" y="4292600"/>
            <a:ext cx="6553200" cy="256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348038" y="1412875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tenella</a:t>
            </a:r>
            <a:endParaRPr lang="fr-FR" i="1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84213" y="14128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acervulina</a:t>
            </a:r>
            <a:endParaRPr lang="fr-FR" i="1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203575" y="4437063"/>
            <a:ext cx="842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</a:p>
          <a:p>
            <a:r>
              <a:rPr lang="fr-FR" sz="1400" b="1">
                <a:solidFill>
                  <a:srgbClr val="FFCC00"/>
                </a:solidFill>
              </a:rPr>
              <a:t>brunetti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795963" y="1412875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maxima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1619250" y="4437063"/>
            <a:ext cx="827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rgbClr val="FFCC00"/>
                </a:solidFill>
              </a:rPr>
              <a:t>Eimeria</a:t>
            </a:r>
          </a:p>
          <a:p>
            <a:pPr algn="ctr"/>
            <a:r>
              <a:rPr lang="fr-FR" sz="1400" b="1">
                <a:solidFill>
                  <a:srgbClr val="FFCC00"/>
                </a:solidFill>
              </a:rPr>
              <a:t>mitis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859338" y="443706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  <a:endParaRPr lang="fr-FR" sz="1400">
              <a:solidFill>
                <a:srgbClr val="FFCC00"/>
              </a:solidFill>
            </a:endParaRPr>
          </a:p>
          <a:p>
            <a:r>
              <a:rPr lang="fr-FR" sz="1400" b="1">
                <a:solidFill>
                  <a:srgbClr val="FFCC00"/>
                </a:solidFill>
              </a:rPr>
              <a:t>necatrix</a:t>
            </a:r>
            <a:endParaRPr lang="fr-FR" sz="1400">
              <a:solidFill>
                <a:srgbClr val="FFCC00"/>
              </a:solidFill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300788" y="443706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  <a:endParaRPr lang="fr-FR" sz="1400">
              <a:solidFill>
                <a:srgbClr val="FFCC00"/>
              </a:solidFill>
            </a:endParaRPr>
          </a:p>
          <a:p>
            <a:r>
              <a:rPr lang="fr-FR" sz="1400" b="1">
                <a:solidFill>
                  <a:srgbClr val="FFCC00"/>
                </a:solidFill>
              </a:rPr>
              <a:t>praecox</a:t>
            </a:r>
            <a:endParaRPr lang="fr-FR" sz="1400">
              <a:solidFill>
                <a:srgbClr val="FFCC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47813" y="5013325"/>
          <a:ext cx="936625" cy="1657350"/>
        </p:xfrm>
        <a:graphic>
          <a:graphicData uri="http://schemas.openxmlformats.org/presentationml/2006/ole">
            <p:oleObj spid="_x0000_s2050" name="Artwork" r:id="rId4" imgW="476316" imgH="1267002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300788" y="1773238"/>
          <a:ext cx="927100" cy="2303462"/>
        </p:xfrm>
        <a:graphic>
          <a:graphicData uri="http://schemas.openxmlformats.org/presentationml/2006/ole">
            <p:oleObj spid="_x0000_s2051" name="Artwork" r:id="rId5" imgW="476316" imgH="1267002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03575" y="5013325"/>
          <a:ext cx="936625" cy="1657350"/>
        </p:xfrm>
        <a:graphic>
          <a:graphicData uri="http://schemas.openxmlformats.org/presentationml/2006/ole">
            <p:oleObj spid="_x0000_s2052" name="Artwork" r:id="rId6" imgW="476316" imgH="1267002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787900" y="5013325"/>
          <a:ext cx="1008063" cy="1657350"/>
        </p:xfrm>
        <a:graphic>
          <a:graphicData uri="http://schemas.openxmlformats.org/presentationml/2006/ole">
            <p:oleObj spid="_x0000_s2053" name="Artwork" r:id="rId7" imgW="476316" imgH="1267002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227763" y="5013325"/>
          <a:ext cx="1008062" cy="1657350"/>
        </p:xfrm>
        <a:graphic>
          <a:graphicData uri="http://schemas.openxmlformats.org/presentationml/2006/ole">
            <p:oleObj spid="_x0000_s2054" name="Artwork" r:id="rId8" imgW="476316" imgH="1267002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708400" y="1844675"/>
          <a:ext cx="933450" cy="2376488"/>
        </p:xfrm>
        <a:graphic>
          <a:graphicData uri="http://schemas.openxmlformats.org/presentationml/2006/ole">
            <p:oleObj spid="_x0000_s2055" name="Artwork" r:id="rId9" imgW="933580" imgH="252381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187450" y="1844675"/>
          <a:ext cx="933450" cy="2376488"/>
        </p:xfrm>
        <a:graphic>
          <a:graphicData uri="http://schemas.openxmlformats.org/presentationml/2006/ole">
            <p:oleObj spid="_x0000_s2056" name="Artwork" r:id="rId10" imgW="933580" imgH="2523810" progId="">
              <p:embed/>
            </p:oleObj>
          </a:graphicData>
        </a:graphic>
      </p:graphicFrame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79375" y="188913"/>
            <a:ext cx="6724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Espèces d’Eimeria chez la volaille</a:t>
            </a:r>
          </a:p>
        </p:txBody>
      </p:sp>
      <p:sp>
        <p:nvSpPr>
          <p:cNvPr id="2066" name="Text Box 26"/>
          <p:cNvSpPr txBox="1">
            <a:spLocks noChangeArrowheads="1"/>
          </p:cNvSpPr>
          <p:nvPr/>
        </p:nvSpPr>
        <p:spPr bwMode="auto">
          <a:xfrm>
            <a:off x="79375" y="836613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/>
              <a:t>7 </a:t>
            </a:r>
            <a:r>
              <a:rPr lang="en-US" b="1" dirty="0" err="1"/>
              <a:t>différentes</a:t>
            </a:r>
            <a:r>
              <a:rPr lang="en-US" b="1" dirty="0"/>
              <a:t> </a:t>
            </a:r>
            <a:r>
              <a:rPr lang="en-US" b="1" dirty="0" err="1"/>
              <a:t>espèces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 </a:t>
            </a:r>
            <a:r>
              <a:rPr lang="en-US" b="1" dirty="0" err="1"/>
              <a:t>connues</a:t>
            </a:r>
            <a:endParaRPr lang="en-US" b="1" dirty="0"/>
          </a:p>
        </p:txBody>
      </p:sp>
      <p:sp>
        <p:nvSpPr>
          <p:cNvPr id="2067" name="Text Box 27"/>
          <p:cNvSpPr txBox="1">
            <a:spLocks noChangeArrowheads="1"/>
          </p:cNvSpPr>
          <p:nvPr/>
        </p:nvSpPr>
        <p:spPr bwMode="auto">
          <a:xfrm>
            <a:off x="2066925" y="2578100"/>
            <a:ext cx="106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1"/>
              <a:t>Upper</a:t>
            </a:r>
          </a:p>
          <a:p>
            <a:pPr eaLnBrk="1" hangingPunct="1"/>
            <a:r>
              <a:rPr lang="en-US" sz="1000" b="1"/>
              <a:t>small intestine</a:t>
            </a:r>
          </a:p>
          <a:p>
            <a:pPr eaLnBrk="1" hangingPunct="1"/>
            <a:r>
              <a:rPr lang="en-US" sz="1000" b="1"/>
              <a:t>duodenum</a:t>
            </a:r>
          </a:p>
        </p:txBody>
      </p:sp>
      <p:sp>
        <p:nvSpPr>
          <p:cNvPr id="2068" name="Text Box 28"/>
          <p:cNvSpPr txBox="1">
            <a:spLocks noChangeArrowheads="1"/>
          </p:cNvSpPr>
          <p:nvPr/>
        </p:nvSpPr>
        <p:spPr bwMode="auto">
          <a:xfrm>
            <a:off x="4556125" y="3644900"/>
            <a:ext cx="808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/>
              <a:t>Caecum</a:t>
            </a:r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7227888" y="2924175"/>
            <a:ext cx="168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1"/>
              <a:t>Upper, central </a:t>
            </a:r>
          </a:p>
          <a:p>
            <a:pPr eaLnBrk="1" hangingPunct="1"/>
            <a:r>
              <a:rPr lang="en-US" sz="1000" b="1"/>
              <a:t>and lower small intestine</a:t>
            </a:r>
          </a:p>
        </p:txBody>
      </p:sp>
      <p:sp>
        <p:nvSpPr>
          <p:cNvPr id="2070" name="Line 30"/>
          <p:cNvSpPr>
            <a:spLocks noChangeShapeType="1"/>
          </p:cNvSpPr>
          <p:nvPr/>
        </p:nvSpPr>
        <p:spPr bwMode="auto">
          <a:xfrm>
            <a:off x="0" y="766763"/>
            <a:ext cx="4597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5814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3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2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5814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1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00563" y="3429000"/>
            <a:ext cx="1071562" cy="3381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4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0099"/>
                </a:solidFill>
                <a:latin typeface="Tahoma" pitchFamily="34" charset="0"/>
              </a:rPr>
              <a:t>Lesions </a:t>
            </a:r>
            <a:r>
              <a:rPr lang="de-DE" sz="2400" i="1">
                <a:solidFill>
                  <a:srgbClr val="000099"/>
                </a:solidFill>
                <a:latin typeface="Tahoma" pitchFamily="34" charset="0"/>
              </a:rPr>
              <a:t>E. necatrix</a:t>
            </a:r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3080" name="Picture 7" descr="a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3886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4800600" y="828675"/>
          <a:ext cx="3810000" cy="2132013"/>
        </p:xfrm>
        <a:graphic>
          <a:graphicData uri="http://schemas.openxmlformats.org/presentationml/2006/ole">
            <p:oleObj spid="_x0000_s3074" name="Photo Editor Photo" r:id="rId4" imgW="3438095" imgH="1924319" progId="">
              <p:embed/>
            </p:oleObj>
          </a:graphicData>
        </a:graphic>
      </p:graphicFrame>
      <p:pic>
        <p:nvPicPr>
          <p:cNvPr id="3081" name="Picture 9" descr="a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3962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a0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86200"/>
            <a:ext cx="3886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929188" y="6072188"/>
            <a:ext cx="3527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Sang en nature + caillots de sang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357188" y="6143625"/>
            <a:ext cx="36718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Présence de nombreuses pétéchies et de colonies de coccidies blanchâtres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0" y="3000375"/>
            <a:ext cx="35718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Présence de quelques pétéchies +</a:t>
            </a:r>
          </a:p>
          <a:p>
            <a:pPr algn="ctr">
              <a:spcBef>
                <a:spcPct val="50000"/>
              </a:spcBef>
            </a:pPr>
            <a:r>
              <a:rPr lang="fr-FR" sz="1500"/>
              <a:t>taches blanchâtres visibles sur la séreuse</a:t>
            </a:r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 flipH="1" flipV="1">
            <a:off x="1476375" y="2060575"/>
            <a:ext cx="238125" cy="101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flipV="1">
            <a:off x="1714500" y="2708275"/>
            <a:ext cx="156210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5572125" y="3071813"/>
            <a:ext cx="3571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Nombreuses pétéchies et taches blanchâtres sur la surface de la séreuse</a:t>
            </a:r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 flipH="1" flipV="1">
            <a:off x="1331913" y="5084763"/>
            <a:ext cx="46037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 flipV="1">
            <a:off x="3071813" y="5229225"/>
            <a:ext cx="2762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 flipH="1" flipV="1">
            <a:off x="6588125" y="2636838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5814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3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5720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2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5814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1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4</a:t>
            </a: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0099"/>
                </a:solidFill>
                <a:latin typeface="Tahoma" pitchFamily="34" charset="0"/>
              </a:rPr>
              <a:t>Lesions </a:t>
            </a:r>
            <a:r>
              <a:rPr lang="de-DE" sz="2400" i="1">
                <a:solidFill>
                  <a:srgbClr val="000099"/>
                </a:solidFill>
                <a:latin typeface="Tahoma" pitchFamily="34" charset="0"/>
              </a:rPr>
              <a:t>E. tenella</a:t>
            </a:r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785813" y="762000"/>
          <a:ext cx="3557587" cy="2187575"/>
        </p:xfrm>
        <a:graphic>
          <a:graphicData uri="http://schemas.openxmlformats.org/presentationml/2006/ole">
            <p:oleObj spid="_x0000_s4098" name="Photo Editor Photo" r:id="rId3" imgW="3323810" imgH="2219635" progId="">
              <p:embed/>
            </p:oleObj>
          </a:graphicData>
        </a:graphic>
      </p:graphicFrame>
      <p:pic>
        <p:nvPicPr>
          <p:cNvPr id="4105" name="Picture 8" descr="a1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0"/>
            <a:ext cx="41290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962400"/>
            <a:ext cx="37861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4929188" y="3929063"/>
          <a:ext cx="3857625" cy="2219325"/>
        </p:xfrm>
        <a:graphic>
          <a:graphicData uri="http://schemas.openxmlformats.org/presentationml/2006/ole">
            <p:oleObj spid="_x0000_s4099" name="Photo Editor Photo" r:id="rId6" imgW="3933333" imgH="2676899" progId="">
              <p:embed/>
            </p:oleObj>
          </a:graphicData>
        </a:graphic>
      </p:graphicFrame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1285875" y="6072188"/>
            <a:ext cx="26654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Muqueuse épaissie, rougeâtre + caillots de sang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857250" y="2428875"/>
            <a:ext cx="3384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Enduit blanchâtre (forme chronique)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2643188" y="2060575"/>
            <a:ext cx="344487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5651500" y="2997200"/>
            <a:ext cx="349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Caséum blanc-jaunâtre (f. chronique)</a:t>
            </a:r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 flipV="1">
            <a:off x="6300788" y="270827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2339975" y="5157788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43438" y="6165850"/>
            <a:ext cx="3816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Bouchon ou magma caséeux (partie de la muqueuse+ colonies de coccidies)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7358063" y="3929063"/>
            <a:ext cx="13366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Vers le 6 et 8</a:t>
            </a:r>
            <a:r>
              <a:rPr lang="fr-FR" sz="1500" baseline="30000"/>
              <a:t>ème</a:t>
            </a:r>
            <a:r>
              <a:rPr lang="fr-FR" sz="1500"/>
              <a:t> jour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5814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3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2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5814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1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4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85800" y="42545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0099"/>
                </a:solidFill>
                <a:latin typeface="Tahoma" pitchFamily="34" charset="0"/>
              </a:rPr>
              <a:t>Lesions </a:t>
            </a:r>
            <a:r>
              <a:rPr lang="de-DE" sz="2400" i="1">
                <a:solidFill>
                  <a:srgbClr val="000099"/>
                </a:solidFill>
                <a:latin typeface="Tahoma" pitchFamily="34" charset="0"/>
              </a:rPr>
              <a:t>E. maxima</a:t>
            </a:r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128" name="Picture 7" descr="a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50913"/>
            <a:ext cx="38100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a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50913"/>
            <a:ext cx="3733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609600" y="3886200"/>
          <a:ext cx="3762375" cy="1997075"/>
        </p:xfrm>
        <a:graphic>
          <a:graphicData uri="http://schemas.openxmlformats.org/presentationml/2006/ole">
            <p:oleObj spid="_x0000_s5122" name="Photo Editor Photo" r:id="rId5" imgW="4323810" imgH="2295238" progId="">
              <p:embed/>
            </p:oleObj>
          </a:graphicData>
        </a:graphic>
      </p:graphicFrame>
      <p:pic>
        <p:nvPicPr>
          <p:cNvPr id="5130" name="Picture 10" descr="a0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86200"/>
            <a:ext cx="37338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468313" y="3141663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Présence de quelques pétéchies sur la surface de la séreuse</a:t>
            </a: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1763713" y="2133600"/>
            <a:ext cx="936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1763713" y="2060575"/>
            <a:ext cx="3603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5435600" y="3141663"/>
            <a:ext cx="32416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Muqueuse épaissie + présence de nombreuses pétéchies</a:t>
            </a:r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611188" y="5949950"/>
            <a:ext cx="3816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Présence de fragments de muqueuses mélés aux colonies de coccidies</a:t>
            </a: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5072063" y="6000750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Contenu intestinal hémorragique </a:t>
            </a: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 flipV="1">
            <a:off x="6732588" y="4941888"/>
            <a:ext cx="714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V="1">
            <a:off x="2051050" y="4508500"/>
            <a:ext cx="11525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 flipV="1">
            <a:off x="6804025" y="2708275"/>
            <a:ext cx="33972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3962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a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a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76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a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76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5814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3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5720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2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5814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1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5720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4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42938" y="214313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0099"/>
                </a:solidFill>
                <a:latin typeface="Tahoma" pitchFamily="34" charset="0"/>
              </a:rPr>
              <a:t>Lesions </a:t>
            </a:r>
            <a:r>
              <a:rPr lang="de-DE" sz="2400" i="1">
                <a:solidFill>
                  <a:srgbClr val="000099"/>
                </a:solidFill>
                <a:latin typeface="Tahoma" pitchFamily="34" charset="0"/>
              </a:rPr>
              <a:t>E. acervulina</a:t>
            </a:r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285750" y="6021388"/>
            <a:ext cx="4070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Épaississement de la muqueuse intestinale</a:t>
            </a:r>
          </a:p>
          <a:p>
            <a:pPr algn="ctr">
              <a:spcBef>
                <a:spcPct val="50000"/>
              </a:spcBef>
            </a:pPr>
            <a:r>
              <a:rPr lang="fr-FR" sz="1500"/>
              <a:t>(portion duodénale)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5429250" y="142875"/>
            <a:ext cx="27352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Taches blanchâtres correspondant aux colonies de coccidies)</a:t>
            </a:r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 flipH="1">
            <a:off x="3563938" y="90805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H="1">
            <a:off x="3563938" y="90805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5795963" y="98107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5148263" y="6021388"/>
            <a:ext cx="33829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Présence de nombreuses grosses taches (colonies de coccidies)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5814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3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2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81400" y="309245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1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9906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Tahoma" pitchFamily="34" charset="0"/>
              </a:rPr>
              <a:t>SCORE 4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0099"/>
                </a:solidFill>
                <a:latin typeface="Tahoma" pitchFamily="34" charset="0"/>
              </a:rPr>
              <a:t>Lesions </a:t>
            </a:r>
            <a:r>
              <a:rPr lang="de-DE" sz="2400" i="1">
                <a:solidFill>
                  <a:srgbClr val="000099"/>
                </a:solidFill>
                <a:latin typeface="Tahoma" pitchFamily="34" charset="0"/>
              </a:rPr>
              <a:t>E. brunetti</a:t>
            </a:r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7111" name="Picture 7" descr="a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838200"/>
            <a:ext cx="3733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3505200" cy="17557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No macroscopic 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lesions yet, only oocysts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in mucosal scrapings</a:t>
            </a:r>
          </a:p>
          <a:p>
            <a:pPr>
              <a:spcBef>
                <a:spcPct val="50000"/>
              </a:spcBef>
            </a:pPr>
            <a:endParaRPr lang="de-DE" sz="2400">
              <a:latin typeface="Times New Roman" pitchFamily="18" charset="0"/>
            </a:endParaRPr>
          </a:p>
        </p:txBody>
      </p:sp>
      <p:pic>
        <p:nvPicPr>
          <p:cNvPr id="47113" name="Picture 9" descr="a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3581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a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65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580063" y="2924175"/>
            <a:ext cx="28813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Congestion de la partie distale de lG, des caecums et du rectum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4787900" y="836613"/>
            <a:ext cx="25923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fr-FR" sz="1500">
                <a:solidFill>
                  <a:schemeClr val="bg1"/>
                </a:solidFill>
              </a:rPr>
              <a:t>Membranes formées de mucosités de couleur « saumon »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714375" y="6000750"/>
            <a:ext cx="3313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Congestion + lésions hémorragiques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4643438" y="6021388"/>
            <a:ext cx="4286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/>
              <a:t>Érosion de la membrane de la muqueuse entière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4714875" y="5286375"/>
            <a:ext cx="23034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/>
              <a:t>Nécrose sévère au niveau du rectum et caecums</a:t>
            </a:r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V="1">
            <a:off x="5940425" y="4857750"/>
            <a:ext cx="989013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>
            <a:off x="5940425" y="5373688"/>
            <a:ext cx="12239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PATHOGENIE                                                                                                                                                8.1) Action pathogène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               </a:t>
            </a:r>
          </a:p>
          <a:p>
            <a:pPr algn="l">
              <a:lnSpc>
                <a:spcPct val="114000"/>
              </a:lnSpc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 mode d’action des coccidies est lié au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développement intracellulaire des formes asexuées 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schizontes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et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sexuées 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(gamontes).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5" name="Picture 3" descr="cycle évolutif des coccidies d'Eilmerrida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7715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2428860" y="2357430"/>
            <a:ext cx="228601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14942" y="2500306"/>
            <a:ext cx="228601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3464711" y="1964521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6500826" y="2071678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43063"/>
            <a:ext cx="8375650" cy="4865687"/>
            <a:chOff x="340" y="1207"/>
            <a:chExt cx="5276" cy="3065"/>
          </a:xfrm>
        </p:grpSpPr>
        <p:sp>
          <p:nvSpPr>
            <p:cNvPr id="41006" name="Text Box 3"/>
            <p:cNvSpPr txBox="1">
              <a:spLocks noChangeArrowheads="1"/>
            </p:cNvSpPr>
            <p:nvPr/>
          </p:nvSpPr>
          <p:spPr bwMode="auto">
            <a:xfrm>
              <a:off x="340" y="1207"/>
              <a:ext cx="1089" cy="79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spAutoFit/>
              <a:flatTx/>
            </a:bodyPr>
            <a:lstStyle/>
            <a:p>
              <a:pPr algn="ctr"/>
              <a:r>
                <a:rPr lang="fr-FR" sz="2000" b="1" i="1">
                  <a:solidFill>
                    <a:schemeClr val="bg1"/>
                  </a:solidFill>
                </a:rPr>
                <a:t>Eimeria acervulina</a:t>
              </a:r>
            </a:p>
            <a:p>
              <a:pPr algn="ctr"/>
              <a:r>
                <a:rPr lang="fr-FR" b="1">
                  <a:solidFill>
                    <a:schemeClr val="bg1"/>
                  </a:solidFill>
                </a:rPr>
                <a:t>(Subclinical coccidiosis)</a:t>
              </a:r>
              <a:endParaRPr lang="fr-FR" sz="1400" b="1">
                <a:solidFill>
                  <a:schemeClr val="bg1"/>
                </a:solidFill>
              </a:endParaRPr>
            </a:p>
          </p:txBody>
        </p:sp>
        <p:pic>
          <p:nvPicPr>
            <p:cNvPr id="41007" name="Picture 4"/>
            <p:cNvPicPr>
              <a:picLocks noChangeAspect="1" noChangeArrowheads="1"/>
            </p:cNvPicPr>
            <p:nvPr/>
          </p:nvPicPr>
          <p:blipFill>
            <a:blip r:embed="rId3"/>
            <a:srcRect l="12608" t="84813" r="46658" b="-1233"/>
            <a:stretch>
              <a:fillRect/>
            </a:stretch>
          </p:blipFill>
          <p:spPr bwMode="auto">
            <a:xfrm>
              <a:off x="4320" y="3970"/>
              <a:ext cx="129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3" name="Picture 5" descr="a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473450"/>
            <a:ext cx="69294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286000" y="6073775"/>
            <a:ext cx="35829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/>
              <a:t>The development cycle takes place in the </a:t>
            </a:r>
            <a:r>
              <a:rPr lang="en-US" sz="1500">
                <a:latin typeface="Tahoma" pitchFamily="34" charset="0"/>
              </a:rPr>
              <a:t>profound part of the epithelial cells</a:t>
            </a:r>
            <a:r>
              <a:rPr lang="en-US" sz="1500"/>
              <a:t> under the nucleus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7872413" y="3482975"/>
            <a:ext cx="0" cy="1150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7059613" y="5980113"/>
            <a:ext cx="887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chorion</a:t>
            </a:r>
            <a:endParaRPr lang="fr-FR" sz="2400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5878513" y="3686175"/>
            <a:ext cx="1624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brush border</a:t>
            </a:r>
          </a:p>
        </p:txBody>
      </p:sp>
      <p:sp>
        <p:nvSpPr>
          <p:cNvPr id="40968" name="Oval 10"/>
          <p:cNvSpPr>
            <a:spLocks noChangeArrowheads="1"/>
          </p:cNvSpPr>
          <p:nvPr/>
        </p:nvSpPr>
        <p:spPr bwMode="auto">
          <a:xfrm>
            <a:off x="6616700" y="4497388"/>
            <a:ext cx="295275" cy="2714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H="1">
            <a:off x="6764338" y="3956050"/>
            <a:ext cx="0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6986588" y="5175250"/>
            <a:ext cx="0" cy="162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8020050" y="3725863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intestinal </a:t>
            </a:r>
          </a:p>
          <a:p>
            <a:r>
              <a:rPr lang="fr-FR" sz="1200" b="1"/>
              <a:t>lumen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8027988" y="5919788"/>
            <a:ext cx="95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epithelial</a:t>
            </a:r>
          </a:p>
          <a:p>
            <a:pPr algn="ctr"/>
            <a:r>
              <a:rPr lang="fr-FR" sz="1200" b="1"/>
              <a:t>cells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4256088" y="36766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nucleus</a:t>
            </a:r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>
            <a:off x="4624388" y="3956050"/>
            <a:ext cx="295275" cy="947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5" name="Line 17"/>
          <p:cNvSpPr>
            <a:spLocks noChangeShapeType="1"/>
          </p:cNvSpPr>
          <p:nvPr/>
        </p:nvSpPr>
        <p:spPr bwMode="auto">
          <a:xfrm>
            <a:off x="8683625" y="4837113"/>
            <a:ext cx="0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 flipH="1">
            <a:off x="8388350" y="4837113"/>
            <a:ext cx="6651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7" name="Line 19"/>
          <p:cNvSpPr>
            <a:spLocks noChangeShapeType="1"/>
          </p:cNvSpPr>
          <p:nvPr/>
        </p:nvSpPr>
        <p:spPr bwMode="auto">
          <a:xfrm flipH="1">
            <a:off x="8388350" y="5445125"/>
            <a:ext cx="6651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8" name="Line 20"/>
          <p:cNvSpPr>
            <a:spLocks noChangeShapeType="1"/>
          </p:cNvSpPr>
          <p:nvPr/>
        </p:nvSpPr>
        <p:spPr bwMode="auto">
          <a:xfrm>
            <a:off x="8683625" y="5106988"/>
            <a:ext cx="29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9" name="Line 21"/>
          <p:cNvSpPr>
            <a:spLocks noChangeShapeType="1"/>
          </p:cNvSpPr>
          <p:nvPr/>
        </p:nvSpPr>
        <p:spPr bwMode="auto">
          <a:xfrm>
            <a:off x="8978900" y="5106988"/>
            <a:ext cx="0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0" name="Text Box 22"/>
          <p:cNvSpPr txBox="1">
            <a:spLocks noChangeArrowheads="1"/>
          </p:cNvSpPr>
          <p:nvPr/>
        </p:nvSpPr>
        <p:spPr bwMode="auto">
          <a:xfrm>
            <a:off x="5732463" y="6237288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schizont</a:t>
            </a:r>
          </a:p>
        </p:txBody>
      </p:sp>
      <p:sp>
        <p:nvSpPr>
          <p:cNvPr id="40981" name="Line 23"/>
          <p:cNvSpPr>
            <a:spLocks noChangeShapeType="1"/>
          </p:cNvSpPr>
          <p:nvPr/>
        </p:nvSpPr>
        <p:spPr bwMode="auto">
          <a:xfrm flipH="1" flipV="1">
            <a:off x="6100763" y="5988050"/>
            <a:ext cx="147637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86000" y="0"/>
            <a:ext cx="6858000" cy="3313113"/>
            <a:chOff x="1565" y="28"/>
            <a:chExt cx="4173" cy="2223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565" y="28"/>
              <a:ext cx="4173" cy="2223"/>
              <a:chOff x="960" y="1258"/>
              <a:chExt cx="4320" cy="2400"/>
            </a:xfrm>
          </p:grpSpPr>
          <p:pic>
            <p:nvPicPr>
              <p:cNvPr id="40991" name="Picture 26" descr="a0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1258"/>
                <a:ext cx="4320" cy="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92" name="Text Box 27"/>
              <p:cNvSpPr txBox="1">
                <a:spLocks noChangeArrowheads="1"/>
              </p:cNvSpPr>
              <p:nvPr/>
            </p:nvSpPr>
            <p:spPr bwMode="auto">
              <a:xfrm>
                <a:off x="1041" y="1258"/>
                <a:ext cx="2749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500">
                    <a:latin typeface="Times New Roman" pitchFamily="18" charset="0"/>
                    <a:cs typeface="Times New Roman" pitchFamily="18" charset="0"/>
                  </a:rPr>
                  <a:t>The development takes place in the epithelial cells (between brush border and nucleus) in the upper part of the intestine (mainly duodenum)</a:t>
                </a:r>
              </a:p>
            </p:txBody>
          </p:sp>
          <p:sp>
            <p:nvSpPr>
              <p:cNvPr id="40993" name="Line 28"/>
              <p:cNvSpPr>
                <a:spLocks noChangeShapeType="1"/>
              </p:cNvSpPr>
              <p:nvPr/>
            </p:nvSpPr>
            <p:spPr bwMode="auto">
              <a:xfrm>
                <a:off x="3888" y="1296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994" name="Oval 29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995" name="Line 30"/>
              <p:cNvSpPr>
                <a:spLocks noChangeShapeType="1"/>
              </p:cNvSpPr>
              <p:nvPr/>
            </p:nvSpPr>
            <p:spPr bwMode="auto">
              <a:xfrm flipH="1">
                <a:off x="4272" y="187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996" name="Line 31"/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997" name="Line 32"/>
              <p:cNvSpPr>
                <a:spLocks noChangeShapeType="1"/>
              </p:cNvSpPr>
              <p:nvPr/>
            </p:nvSpPr>
            <p:spPr bwMode="auto">
              <a:xfrm flipV="1">
                <a:off x="4944" y="2640"/>
                <a:ext cx="4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998" name="Text Box 33"/>
              <p:cNvSpPr txBox="1">
                <a:spLocks noChangeArrowheads="1"/>
              </p:cNvSpPr>
              <p:nvPr/>
            </p:nvSpPr>
            <p:spPr bwMode="auto">
              <a:xfrm>
                <a:off x="2112" y="3072"/>
                <a:ext cx="206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 b="1"/>
                  <a:t>nucleus</a:t>
                </a:r>
              </a:p>
            </p:txBody>
          </p:sp>
          <p:sp>
            <p:nvSpPr>
              <p:cNvPr id="40999" name="Line 34"/>
              <p:cNvSpPr>
                <a:spLocks noChangeShapeType="1"/>
              </p:cNvSpPr>
              <p:nvPr/>
            </p:nvSpPr>
            <p:spPr bwMode="auto">
              <a:xfrm flipV="1">
                <a:off x="2352" y="2592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000" name="Text Box 35"/>
              <p:cNvSpPr txBox="1">
                <a:spLocks noChangeArrowheads="1"/>
              </p:cNvSpPr>
              <p:nvPr/>
            </p:nvSpPr>
            <p:spPr bwMode="auto">
              <a:xfrm>
                <a:off x="1056" y="3120"/>
                <a:ext cx="2065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 b="1"/>
                  <a:t>epithelial</a:t>
                </a:r>
              </a:p>
              <a:p>
                <a:r>
                  <a:rPr lang="fr-FR" sz="1200" b="1"/>
                  <a:t>cells</a:t>
                </a:r>
                <a:endParaRPr lang="fr-FR" sz="1200"/>
              </a:p>
            </p:txBody>
          </p:sp>
          <p:sp>
            <p:nvSpPr>
              <p:cNvPr id="41001" name="Line 36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002" name="Line 37"/>
              <p:cNvSpPr>
                <a:spLocks noChangeShapeType="1"/>
              </p:cNvSpPr>
              <p:nvPr/>
            </p:nvSpPr>
            <p:spPr bwMode="auto">
              <a:xfrm flipH="1">
                <a:off x="960" y="2304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003" name="Line 38"/>
              <p:cNvSpPr>
                <a:spLocks noChangeShapeType="1"/>
              </p:cNvSpPr>
              <p:nvPr/>
            </p:nvSpPr>
            <p:spPr bwMode="auto">
              <a:xfrm flipH="1">
                <a:off x="960" y="2928"/>
                <a:ext cx="14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004" name="Line 3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005" name="Line 4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0987" name="Text Box 41"/>
            <p:cNvSpPr txBox="1">
              <a:spLocks noChangeArrowheads="1"/>
            </p:cNvSpPr>
            <p:nvPr/>
          </p:nvSpPr>
          <p:spPr bwMode="auto">
            <a:xfrm>
              <a:off x="5152" y="1706"/>
              <a:ext cx="54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/>
                <a:t>oocyst</a:t>
              </a:r>
              <a:endParaRPr lang="fr-FR" sz="2400"/>
            </a:p>
          </p:txBody>
        </p:sp>
        <p:sp>
          <p:nvSpPr>
            <p:cNvPr id="40988" name="Text Box 42"/>
            <p:cNvSpPr txBox="1">
              <a:spLocks noChangeArrowheads="1"/>
            </p:cNvSpPr>
            <p:nvPr/>
          </p:nvSpPr>
          <p:spPr bwMode="auto">
            <a:xfrm>
              <a:off x="3560" y="1797"/>
              <a:ext cx="668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/>
                <a:t>chorion</a:t>
              </a:r>
              <a:endParaRPr lang="fr-FR" sz="2400"/>
            </a:p>
          </p:txBody>
        </p:sp>
        <p:sp>
          <p:nvSpPr>
            <p:cNvPr id="40989" name="Text Box 43"/>
            <p:cNvSpPr txBox="1">
              <a:spLocks noChangeArrowheads="1"/>
            </p:cNvSpPr>
            <p:nvPr/>
          </p:nvSpPr>
          <p:spPr bwMode="auto">
            <a:xfrm>
              <a:off x="4785" y="119"/>
              <a:ext cx="83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/>
                <a:t>intestinal lumen</a:t>
              </a:r>
            </a:p>
          </p:txBody>
        </p:sp>
        <p:sp>
          <p:nvSpPr>
            <p:cNvPr id="40990" name="Text Box 44"/>
            <p:cNvSpPr txBox="1">
              <a:spLocks noChangeArrowheads="1"/>
            </p:cNvSpPr>
            <p:nvPr/>
          </p:nvSpPr>
          <p:spPr bwMode="auto">
            <a:xfrm>
              <a:off x="4707" y="436"/>
              <a:ext cx="66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/>
                <a:t>Brush border</a:t>
              </a:r>
              <a:endParaRPr lang="fr-FR" sz="2400"/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214313" y="4286250"/>
            <a:ext cx="1728787" cy="12604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fr-FR" sz="2000" b="1" i="1">
                <a:solidFill>
                  <a:schemeClr val="bg1"/>
                </a:solidFill>
              </a:rPr>
              <a:t>Eimeria tenella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(Clinical coccidiosis)</a:t>
            </a:r>
            <a:endParaRPr lang="fr-FR" sz="1400" b="1">
              <a:solidFill>
                <a:schemeClr val="bg1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3857625" y="5929313"/>
            <a:ext cx="428625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572000" y="714375"/>
            <a:ext cx="428625" cy="357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57200" y="2357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 eaLnBrk="1" hangingPunct="1">
              <a:defRPr/>
            </a:pPr>
            <a:r>
              <a:rPr lang="fr-FR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Diagnostic diff</a:t>
            </a:r>
            <a:r>
              <a:rPr lang="fr-FR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é</a:t>
            </a:r>
            <a:r>
              <a:rPr lang="fr-FR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rentiel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0825" y="285729"/>
            <a:ext cx="8678893" cy="6286543"/>
            <a:chOff x="249" y="209"/>
            <a:chExt cx="3221" cy="1815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94" y="209"/>
              <a:ext cx="3130" cy="1627"/>
              <a:chOff x="204" y="252"/>
              <a:chExt cx="3130" cy="1627"/>
            </a:xfrm>
          </p:grpSpPr>
          <p:sp>
            <p:nvSpPr>
              <p:cNvPr id="20486" name="Rectangle 24"/>
              <p:cNvSpPr>
                <a:spLocks noChangeArrowheads="1"/>
              </p:cNvSpPr>
              <p:nvPr/>
            </p:nvSpPr>
            <p:spPr bwMode="auto">
              <a:xfrm>
                <a:off x="1292" y="1797"/>
                <a:ext cx="1370" cy="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400">
                    <a:latin typeface="Tahoma" pitchFamily="34" charset="0"/>
                  </a:rPr>
                  <a:t>Morphology of the oocyst</a:t>
                </a:r>
              </a:p>
            </p:txBody>
          </p:sp>
          <p:pic>
            <p:nvPicPr>
              <p:cNvPr id="20487" name="Picture 25" descr="a00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4" y="252"/>
                <a:ext cx="3130" cy="14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8" name="Text Box 26"/>
              <p:cNvSpPr txBox="1">
                <a:spLocks noChangeArrowheads="1"/>
              </p:cNvSpPr>
              <p:nvPr/>
            </p:nvSpPr>
            <p:spPr bwMode="auto">
              <a:xfrm>
                <a:off x="295" y="845"/>
                <a:ext cx="721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maxima</a:t>
                </a:r>
                <a:endParaRPr lang="fr-FR" sz="1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0489" name="Text Box 27"/>
              <p:cNvSpPr txBox="1">
                <a:spLocks noChangeArrowheads="1"/>
              </p:cNvSpPr>
              <p:nvPr/>
            </p:nvSpPr>
            <p:spPr bwMode="auto">
              <a:xfrm>
                <a:off x="1429" y="853"/>
                <a:ext cx="727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brunetti</a:t>
                </a:r>
                <a:endParaRPr lang="fr-FR" sz="1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0490" name="Text Box 28"/>
              <p:cNvSpPr txBox="1">
                <a:spLocks noChangeArrowheads="1"/>
              </p:cNvSpPr>
              <p:nvPr/>
            </p:nvSpPr>
            <p:spPr bwMode="auto">
              <a:xfrm>
                <a:off x="2472" y="853"/>
                <a:ext cx="689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necatrix</a:t>
                </a:r>
              </a:p>
            </p:txBody>
          </p:sp>
          <p:sp>
            <p:nvSpPr>
              <p:cNvPr id="20491" name="Text Box 29"/>
              <p:cNvSpPr txBox="1">
                <a:spLocks noChangeArrowheads="1"/>
              </p:cNvSpPr>
              <p:nvPr/>
            </p:nvSpPr>
            <p:spPr bwMode="auto">
              <a:xfrm>
                <a:off x="295" y="1519"/>
                <a:ext cx="692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maxima</a:t>
                </a:r>
              </a:p>
            </p:txBody>
          </p:sp>
          <p:sp>
            <p:nvSpPr>
              <p:cNvPr id="20492" name="Text Box 30"/>
              <p:cNvSpPr txBox="1">
                <a:spLocks noChangeArrowheads="1"/>
              </p:cNvSpPr>
              <p:nvPr/>
            </p:nvSpPr>
            <p:spPr bwMode="auto">
              <a:xfrm>
                <a:off x="1383" y="1519"/>
                <a:ext cx="698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tenella</a:t>
                </a:r>
              </a:p>
            </p:txBody>
          </p:sp>
          <p:sp>
            <p:nvSpPr>
              <p:cNvPr id="20493" name="Text Box 31"/>
              <p:cNvSpPr txBox="1">
                <a:spLocks noChangeArrowheads="1"/>
              </p:cNvSpPr>
              <p:nvPr/>
            </p:nvSpPr>
            <p:spPr bwMode="auto">
              <a:xfrm>
                <a:off x="2418" y="1519"/>
                <a:ext cx="825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i="1">
                    <a:solidFill>
                      <a:srgbClr val="000000"/>
                    </a:solidFill>
                    <a:latin typeface="Tahoma" pitchFamily="34" charset="0"/>
                  </a:rPr>
                  <a:t>E. acervulina</a:t>
                </a:r>
              </a:p>
            </p:txBody>
          </p:sp>
        </p:grpSp>
        <p:sp>
          <p:nvSpPr>
            <p:cNvPr id="20485" name="Rectangle 32"/>
            <p:cNvSpPr>
              <a:spLocks noChangeArrowheads="1"/>
            </p:cNvSpPr>
            <p:nvPr/>
          </p:nvSpPr>
          <p:spPr bwMode="auto">
            <a:xfrm>
              <a:off x="249" y="210"/>
              <a:ext cx="3221" cy="1814"/>
            </a:xfrm>
            <a:prstGeom prst="rect">
              <a:avLst/>
            </a:prstGeom>
            <a:solidFill>
              <a:srgbClr val="33CCFF">
                <a:alpha val="2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28596" y="5000636"/>
            <a:ext cx="257176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ookyste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ovoïde, 30µ X 20µ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28662" y="4572008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E. maxima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992" y="2214554"/>
            <a:ext cx="2641734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Eimeria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brunetti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               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ookyste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ovoïde, 27µ X 22µ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715140" y="2214554"/>
            <a:ext cx="19223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Eimeria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necatrix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429388" y="2571744"/>
            <a:ext cx="24288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ookyste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-sphérique,                       18µ X 15µ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3786182" y="4572008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Eimeria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tenella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571868" y="5000636"/>
            <a:ext cx="226536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ookyste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ovoïde, 23X20 µ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6643702" y="4572008"/>
            <a:ext cx="19736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Eimeria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acervulina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429388" y="5000636"/>
            <a:ext cx="24352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ookyste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ovoïde, 18µ X 15µ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285720" y="428604"/>
            <a:ext cx="2500330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57158" y="64291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Morphologie               des </a:t>
            </a:r>
            <a:r>
              <a:rPr lang="fr-FR" sz="2400" dirty="0" err="1" smtClean="0"/>
              <a:t>ookystes</a:t>
            </a:r>
            <a:r>
              <a:rPr lang="fr-FR" sz="2400" dirty="0" smtClean="0"/>
              <a:t>                de coccidies </a:t>
            </a:r>
          </a:p>
          <a:p>
            <a:pPr algn="ctr"/>
            <a:r>
              <a:rPr lang="fr-FR" sz="2400" dirty="0" smtClean="0"/>
              <a:t>de volaille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214282" y="5643578"/>
            <a:ext cx="871543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715375" cy="5857875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b="1" smtClean="0">
                <a:solidFill>
                  <a:srgbClr val="FF3300"/>
                </a:solidFill>
              </a:rPr>
              <a:t>  1. Ent</a:t>
            </a:r>
            <a:r>
              <a:rPr lang="fr-FR" sz="2200" b="1" smtClean="0">
                <a:solidFill>
                  <a:srgbClr val="FF3300"/>
                </a:solidFill>
                <a:latin typeface="Arial" charset="0"/>
              </a:rPr>
              <a:t>é</a:t>
            </a:r>
            <a:r>
              <a:rPr lang="fr-FR" sz="2200" b="1" smtClean="0">
                <a:solidFill>
                  <a:srgbClr val="FF3300"/>
                </a:solidFill>
              </a:rPr>
              <a:t>rite ulc</a:t>
            </a:r>
            <a:r>
              <a:rPr lang="fr-FR" sz="2200" b="1" smtClean="0">
                <a:solidFill>
                  <a:srgbClr val="FF3300"/>
                </a:solidFill>
                <a:latin typeface="Arial" charset="0"/>
              </a:rPr>
              <a:t>é</a:t>
            </a:r>
            <a:r>
              <a:rPr lang="fr-FR" sz="2200" b="1" smtClean="0">
                <a:solidFill>
                  <a:srgbClr val="FF3300"/>
                </a:solidFill>
              </a:rPr>
              <a:t>rative</a:t>
            </a:r>
          </a:p>
          <a:p>
            <a:pPr marL="660400" indent="-660400" eaLnBrk="1" hangingPunct="1">
              <a:lnSpc>
                <a:spcPct val="80000"/>
              </a:lnSpc>
              <a:buFontTx/>
              <a:buAutoNum type="arabicPeriod"/>
            </a:pPr>
            <a:endParaRPr lang="fr-FR" sz="2200" b="1" i="1" smtClean="0">
              <a:solidFill>
                <a:srgbClr val="FF3300"/>
              </a:solidFill>
            </a:endParaRP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b="1" smtClean="0">
                <a:solidFill>
                  <a:srgbClr val="000066"/>
                </a:solidFill>
              </a:rPr>
              <a:t>Observation simultan</a:t>
            </a:r>
            <a:r>
              <a:rPr lang="fr-FR" sz="2200" b="1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b="1" smtClean="0">
                <a:solidFill>
                  <a:srgbClr val="000066"/>
                </a:solidFill>
              </a:rPr>
              <a:t>e de lésions ulcératives de l'intestin et du foie.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0066"/>
                </a:solidFill>
              </a:rPr>
              <a:t>L'observation d'un frottis de foie peut montrer occasionnellement les </a:t>
            </a:r>
            <a:r>
              <a:rPr lang="fr-FR" sz="2200" b="1" i="1" smtClean="0">
                <a:solidFill>
                  <a:srgbClr val="000066"/>
                </a:solidFill>
              </a:rPr>
              <a:t>bâtons de bacilles avec des spores subterminaux</a:t>
            </a:r>
            <a:r>
              <a:rPr lang="fr-FR" sz="2200" smtClean="0">
                <a:solidFill>
                  <a:srgbClr val="000066"/>
                </a:solidFill>
              </a:rPr>
              <a:t>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0066"/>
                </a:solidFill>
              </a:rPr>
              <a:t>Isolation et identification de l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smtClean="0">
                <a:solidFill>
                  <a:srgbClr val="000066"/>
                </a:solidFill>
              </a:rPr>
              <a:t>agent causal par culture sur embryons de poulets.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b="1" i="1" smtClean="0">
                <a:solidFill>
                  <a:srgbClr val="000066"/>
                </a:solidFill>
              </a:rPr>
              <a:t>Coexistence possible de l</a:t>
            </a:r>
            <a:r>
              <a:rPr lang="fr-FR" sz="2200" b="1" i="1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b="1" i="1" smtClean="0">
                <a:solidFill>
                  <a:srgbClr val="000066"/>
                </a:solidFill>
              </a:rPr>
              <a:t>ent</a:t>
            </a:r>
            <a:r>
              <a:rPr lang="fr-FR" sz="2200" b="1" i="1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b="1" i="1" smtClean="0">
                <a:solidFill>
                  <a:srgbClr val="000066"/>
                </a:solidFill>
              </a:rPr>
              <a:t>rite ulc</a:t>
            </a:r>
            <a:r>
              <a:rPr lang="fr-FR" sz="2200" b="1" i="1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b="1" i="1" smtClean="0">
                <a:solidFill>
                  <a:srgbClr val="000066"/>
                </a:solidFill>
              </a:rPr>
              <a:t>rative et la coccidiose.</a:t>
            </a:r>
            <a:endParaRPr lang="fr-FR" sz="2000" b="1" smtClean="0">
              <a:solidFill>
                <a:srgbClr val="000066"/>
              </a:solidFill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</a:pPr>
            <a:endParaRPr lang="fr-FR" sz="2200" b="1" smtClean="0">
              <a:solidFill>
                <a:srgbClr val="FF3300"/>
              </a:solidFill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</a:pPr>
            <a:r>
              <a:rPr lang="fr-FR" sz="2200" b="1" smtClean="0">
                <a:solidFill>
                  <a:srgbClr val="FF3300"/>
                </a:solidFill>
              </a:rPr>
              <a:t>2. Ent</a:t>
            </a:r>
            <a:r>
              <a:rPr lang="fr-FR" sz="2200" b="1" smtClean="0">
                <a:solidFill>
                  <a:srgbClr val="FF3300"/>
                </a:solidFill>
                <a:latin typeface="Arial" charset="0"/>
              </a:rPr>
              <a:t>é</a:t>
            </a:r>
            <a:r>
              <a:rPr lang="fr-FR" sz="2200" b="1" smtClean="0">
                <a:solidFill>
                  <a:srgbClr val="FF3300"/>
                </a:solidFill>
              </a:rPr>
              <a:t>rite n</a:t>
            </a:r>
            <a:r>
              <a:rPr lang="fr-FR" sz="2200" b="1" smtClean="0">
                <a:solidFill>
                  <a:srgbClr val="FF3300"/>
                </a:solidFill>
                <a:latin typeface="Arial" charset="0"/>
              </a:rPr>
              <a:t>é</a:t>
            </a:r>
            <a:r>
              <a:rPr lang="fr-FR" sz="2200" b="1" smtClean="0">
                <a:solidFill>
                  <a:srgbClr val="FF3300"/>
                </a:solidFill>
              </a:rPr>
              <a:t>crosante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</a:pPr>
            <a:endParaRPr lang="fr-FR" sz="2200" b="1" smtClean="0">
              <a:solidFill>
                <a:srgbClr val="FF3300"/>
              </a:solidFill>
            </a:endParaRP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0066"/>
                </a:solidFill>
              </a:rPr>
              <a:t>Lors de l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smtClean="0">
                <a:solidFill>
                  <a:srgbClr val="000066"/>
                </a:solidFill>
              </a:rPr>
              <a:t>observation des frottis des parties l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s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es :                   pr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sence de </a:t>
            </a:r>
            <a:r>
              <a:rPr lang="fr-FR" sz="2200" b="1" i="1" smtClean="0">
                <a:solidFill>
                  <a:srgbClr val="000066"/>
                </a:solidFill>
              </a:rPr>
              <a:t>cellules Gram positif en bâtonnets (Clostridium perfrengens).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0066"/>
                </a:solidFill>
              </a:rPr>
              <a:t>Pr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sence de toxines dans le s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rum et dans le filtrat intestinal.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0066"/>
                </a:solidFill>
              </a:rPr>
              <a:t>Isolation de l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smtClean="0">
                <a:solidFill>
                  <a:srgbClr val="000066"/>
                </a:solidFill>
              </a:rPr>
              <a:t>agent causal de l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smtClean="0">
                <a:solidFill>
                  <a:srgbClr val="000066"/>
                </a:solidFill>
              </a:rPr>
              <a:t>organisme par ana</a:t>
            </a:r>
            <a:r>
              <a:rPr lang="fr-FR" sz="22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200" smtClean="0">
                <a:solidFill>
                  <a:srgbClr val="000066"/>
                </a:solidFill>
              </a:rPr>
              <a:t>robiose.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42938" y="4857750"/>
            <a:ext cx="2857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57166"/>
            <a:ext cx="8229600" cy="6215084"/>
          </a:xfrm>
        </p:spPr>
        <p:txBody>
          <a:bodyPr>
            <a:normAutofit lnSpcReduction="10000"/>
          </a:bodyPr>
          <a:lstStyle/>
          <a:p>
            <a:pPr marL="660400" indent="-660400" eaLnBrk="1" hangingPunct="1">
              <a:lnSpc>
                <a:spcPct val="80000"/>
              </a:lnSpc>
              <a:buFontTx/>
              <a:buNone/>
            </a:pPr>
            <a:r>
              <a:rPr lang="fr-FR" sz="2400" b="1" dirty="0" smtClean="0">
                <a:solidFill>
                  <a:srgbClr val="FF3300"/>
                </a:solidFill>
              </a:rPr>
              <a:t>3. </a:t>
            </a:r>
            <a:r>
              <a:rPr lang="fr-FR" sz="2400" b="1" dirty="0" err="1" smtClean="0">
                <a:solidFill>
                  <a:srgbClr val="FF3300"/>
                </a:solidFill>
              </a:rPr>
              <a:t>Histomonose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</a:p>
          <a:p>
            <a:pPr marL="660400" indent="-660400" eaLnBrk="1" hangingPunct="1">
              <a:buFontTx/>
              <a:buNone/>
            </a:pPr>
            <a:r>
              <a:rPr lang="fr-FR" sz="2200" b="1" i="1" dirty="0" err="1" smtClean="0">
                <a:solidFill>
                  <a:srgbClr val="000066"/>
                </a:solidFill>
              </a:rPr>
              <a:t>Typhlo</a:t>
            </a:r>
            <a:r>
              <a:rPr lang="fr-FR" sz="2200" b="1" i="1" dirty="0" smtClean="0">
                <a:solidFill>
                  <a:srgbClr val="000066"/>
                </a:solidFill>
              </a:rPr>
              <a:t>-hépatite</a:t>
            </a:r>
            <a:r>
              <a:rPr lang="fr-FR" sz="2200" dirty="0" smtClean="0">
                <a:solidFill>
                  <a:srgbClr val="000066"/>
                </a:solidFill>
              </a:rPr>
              <a:t>: </a:t>
            </a:r>
            <a:r>
              <a:rPr lang="fr-FR" sz="2200" b="1" i="1" dirty="0" err="1" smtClean="0">
                <a:solidFill>
                  <a:srgbClr val="000066"/>
                </a:solidFill>
              </a:rPr>
              <a:t>caecums</a:t>
            </a:r>
            <a:r>
              <a:rPr lang="fr-FR" sz="2200" b="1" i="1" dirty="0" smtClean="0">
                <a:solidFill>
                  <a:srgbClr val="000066"/>
                </a:solidFill>
              </a:rPr>
              <a:t> hypertrophiés + foie hypertrophié parsemé de foyers nécrotiques circulaires, en légère dépression.      </a:t>
            </a:r>
          </a:p>
          <a:p>
            <a:pPr marL="660400" indent="-660400" eaLnBrk="1" hangingPunct="1"/>
            <a:r>
              <a:rPr lang="fr-FR" sz="2200" dirty="0" smtClean="0">
                <a:solidFill>
                  <a:srgbClr val="000066"/>
                </a:solidFill>
              </a:rPr>
              <a:t>L</a:t>
            </a:r>
            <a:r>
              <a:rPr lang="fr-FR" sz="2200" dirty="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200" dirty="0" smtClean="0">
                <a:solidFill>
                  <a:srgbClr val="000066"/>
                </a:solidFill>
              </a:rPr>
              <a:t>examen des frottis des </a:t>
            </a:r>
            <a:r>
              <a:rPr lang="fr-FR" sz="2200" dirty="0" err="1" smtClean="0">
                <a:solidFill>
                  <a:srgbClr val="000066"/>
                </a:solidFill>
              </a:rPr>
              <a:t>caeca</a:t>
            </a:r>
            <a:r>
              <a:rPr lang="fr-FR" sz="2200" dirty="0" smtClean="0">
                <a:solidFill>
                  <a:srgbClr val="000066"/>
                </a:solidFill>
              </a:rPr>
              <a:t> révèle la présence de la forme amiboïde. </a:t>
            </a:r>
          </a:p>
          <a:p>
            <a:pPr marL="660400" indent="-660400" eaLnBrk="1" hangingPunct="1"/>
            <a:endParaRPr lang="fr-FR" sz="2200" b="1" i="1" dirty="0" smtClean="0">
              <a:solidFill>
                <a:srgbClr val="000066"/>
              </a:solidFill>
            </a:endParaRPr>
          </a:p>
          <a:p>
            <a:pPr marL="660400" indent="-660400" eaLnBrk="1" hangingPunct="1"/>
            <a:endParaRPr lang="fr-FR" sz="2200" b="1" i="1" dirty="0" smtClean="0">
              <a:solidFill>
                <a:srgbClr val="000066"/>
              </a:solidFill>
            </a:endParaRPr>
          </a:p>
          <a:p>
            <a:pPr marL="660400" indent="-660400" eaLnBrk="1" hangingPunct="1"/>
            <a:endParaRPr lang="fr-FR" sz="2200" b="1" i="1" dirty="0" smtClean="0">
              <a:solidFill>
                <a:srgbClr val="000066"/>
              </a:solidFill>
            </a:endParaRPr>
          </a:p>
          <a:p>
            <a:pPr marL="660400" indent="-660400" eaLnBrk="1" hangingPunct="1"/>
            <a:r>
              <a:rPr lang="fr-FR" sz="2200" b="1" i="1" dirty="0" smtClean="0">
                <a:solidFill>
                  <a:srgbClr val="000066"/>
                </a:solidFill>
              </a:rPr>
              <a:t>Association possible des deux pathologies </a:t>
            </a:r>
            <a:r>
              <a:rPr lang="fr-FR" sz="2200" dirty="0" smtClean="0">
                <a:solidFill>
                  <a:srgbClr val="000066"/>
                </a:solidFill>
              </a:rPr>
              <a:t>.</a:t>
            </a:r>
          </a:p>
          <a:p>
            <a:pPr marL="660400" indent="-660400" eaLnBrk="1" hangingPunct="1">
              <a:buFontTx/>
              <a:buNone/>
            </a:pPr>
            <a:r>
              <a:rPr lang="fr-FR" sz="2400" b="1" dirty="0" smtClean="0">
                <a:solidFill>
                  <a:srgbClr val="FF3300"/>
                </a:solidFill>
              </a:rPr>
              <a:t>4. Salmonellose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</a:p>
          <a:p>
            <a:pPr marL="660400" indent="-660400" eaLnBrk="1" hangingPunct="1"/>
            <a:r>
              <a:rPr lang="fr-FR" sz="2400" dirty="0" smtClean="0">
                <a:solidFill>
                  <a:srgbClr val="000066"/>
                </a:solidFill>
              </a:rPr>
              <a:t>Observation des autres l</a:t>
            </a:r>
            <a:r>
              <a:rPr lang="fr-FR" sz="2400" dirty="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dirty="0" smtClean="0">
                <a:solidFill>
                  <a:srgbClr val="000066"/>
                </a:solidFill>
              </a:rPr>
              <a:t>sions: nodules grisâtres dans les organes suivants : poumons, foie, c</a:t>
            </a:r>
            <a:r>
              <a:rPr lang="fr-FR" sz="2400" dirty="0" smtClean="0">
                <a:solidFill>
                  <a:srgbClr val="000066"/>
                </a:solidFill>
                <a:latin typeface="Arial" charset="0"/>
              </a:rPr>
              <a:t>œ</a:t>
            </a:r>
            <a:r>
              <a:rPr lang="fr-FR" sz="2400" dirty="0" smtClean="0">
                <a:solidFill>
                  <a:srgbClr val="000066"/>
                </a:solidFill>
              </a:rPr>
              <a:t>ur et la rate.</a:t>
            </a:r>
          </a:p>
          <a:p>
            <a:pPr marL="660400" indent="-660400" eaLnBrk="1" hangingPunct="1"/>
            <a:r>
              <a:rPr lang="fr-FR" sz="2400" dirty="0" smtClean="0">
                <a:solidFill>
                  <a:srgbClr val="000066"/>
                </a:solidFill>
              </a:rPr>
              <a:t>Absence d</a:t>
            </a:r>
            <a:r>
              <a:rPr lang="fr-FR" sz="2400" dirty="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400" dirty="0" smtClean="0">
                <a:solidFill>
                  <a:srgbClr val="000066"/>
                </a:solidFill>
              </a:rPr>
              <a:t>oocystes ou autres stades de d</a:t>
            </a:r>
            <a:r>
              <a:rPr lang="fr-FR" sz="2400" dirty="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dirty="0" smtClean="0">
                <a:solidFill>
                  <a:srgbClr val="000066"/>
                </a:solidFill>
              </a:rPr>
              <a:t>veloppement de coccidies dans l</a:t>
            </a:r>
            <a:r>
              <a:rPr lang="fr-FR" sz="2400" dirty="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400" dirty="0" smtClean="0">
                <a:solidFill>
                  <a:srgbClr val="000066"/>
                </a:solidFill>
              </a:rPr>
              <a:t>intestin ou dans les </a:t>
            </a:r>
            <a:r>
              <a:rPr lang="fr-FR" sz="2400" dirty="0" err="1" smtClean="0">
                <a:solidFill>
                  <a:srgbClr val="000066"/>
                </a:solidFill>
              </a:rPr>
              <a:t>caeca</a:t>
            </a:r>
            <a:r>
              <a:rPr lang="fr-FR" sz="2400" dirty="0" smtClean="0">
                <a:solidFill>
                  <a:srgbClr val="000066"/>
                </a:solidFill>
              </a:rPr>
              <a:t>.</a:t>
            </a:r>
          </a:p>
          <a:p>
            <a:pPr marL="660400" indent="-660400" eaLnBrk="1" hangingPunct="1"/>
            <a:r>
              <a:rPr lang="fr-FR" sz="2400" b="1" i="1" dirty="0" smtClean="0">
                <a:solidFill>
                  <a:srgbClr val="000066"/>
                </a:solidFill>
              </a:rPr>
              <a:t>Confirmation de salmonellose par isolation et identification des salmonelles</a:t>
            </a:r>
            <a:r>
              <a:rPr lang="fr-FR" sz="2400" dirty="0" smtClean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" name="Picture 2" descr="C:\Users\Pc\Downloads\Histomonas meleagridis (morphologie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2643206" cy="1071570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2214546" y="1928802"/>
            <a:ext cx="228601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c\Documents\lésion intestinale d'histomonose - Cop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643063"/>
            <a:ext cx="4500563" cy="4714875"/>
          </a:xfrm>
          <a:noFill/>
        </p:spPr>
      </p:pic>
      <p:pic>
        <p:nvPicPr>
          <p:cNvPr id="51203" name="Picture 3" descr="C:\Users\Pc\Documents\lésion hépatique d'histomon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4143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ZoneTexte 5"/>
          <p:cNvSpPr txBox="1">
            <a:spLocks noChangeArrowheads="1"/>
          </p:cNvSpPr>
          <p:nvPr/>
        </p:nvSpPr>
        <p:spPr bwMode="auto">
          <a:xfrm>
            <a:off x="214313" y="42862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/>
              <a:t>Lésion du foie et des caecums de l’histomonose                                                à </a:t>
            </a:r>
            <a:r>
              <a:rPr lang="fr-FR" sz="2400" i="1"/>
              <a:t>Histomonas meleagridis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71500"/>
            <a:ext cx="8358187" cy="544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b="1" smtClean="0">
                <a:solidFill>
                  <a:srgbClr val="FF3300"/>
                </a:solidFill>
              </a:rPr>
              <a:t> 5. Bursite infectieuse</a:t>
            </a:r>
            <a:r>
              <a:rPr lang="fr-FR" sz="240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000066"/>
                </a:solidFill>
              </a:rPr>
              <a:t>L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smtClean="0">
                <a:solidFill>
                  <a:srgbClr val="000066"/>
                </a:solidFill>
              </a:rPr>
              <a:t>sions de la bourse : bourse 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smtClean="0">
                <a:solidFill>
                  <a:srgbClr val="000066"/>
                </a:solidFill>
              </a:rPr>
              <a:t>largie, 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œ</a:t>
            </a:r>
            <a:r>
              <a:rPr lang="fr-FR" sz="2400" smtClean="0">
                <a:solidFill>
                  <a:srgbClr val="000066"/>
                </a:solidFill>
              </a:rPr>
              <a:t>d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smtClean="0">
                <a:solidFill>
                  <a:srgbClr val="000066"/>
                </a:solidFill>
              </a:rPr>
              <a:t>mateuse, rougeâtre et parfois h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smtClean="0">
                <a:solidFill>
                  <a:srgbClr val="000066"/>
                </a:solidFill>
              </a:rPr>
              <a:t>morragique. L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’</a:t>
            </a:r>
            <a:r>
              <a:rPr lang="fr-FR" sz="2400" smtClean="0">
                <a:solidFill>
                  <a:srgbClr val="000066"/>
                </a:solidFill>
              </a:rPr>
              <a:t>atrophie survient plus tard.</a:t>
            </a:r>
          </a:p>
          <a:p>
            <a:pPr eaLnBrk="1" hangingPunct="1">
              <a:lnSpc>
                <a:spcPct val="90000"/>
              </a:lnSpc>
            </a:pPr>
            <a:endParaRPr lang="fr-FR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Hé</a:t>
            </a:r>
            <a:r>
              <a:rPr lang="fr-FR" sz="2400" smtClean="0">
                <a:solidFill>
                  <a:srgbClr val="000066"/>
                </a:solidFill>
              </a:rPr>
              <a:t>morragies dans diff</a:t>
            </a:r>
            <a:r>
              <a:rPr lang="fr-FR" sz="2400" smtClean="0">
                <a:solidFill>
                  <a:srgbClr val="000066"/>
                </a:solidFill>
                <a:latin typeface="Arial" charset="0"/>
              </a:rPr>
              <a:t>é</a:t>
            </a:r>
            <a:r>
              <a:rPr lang="fr-FR" sz="2400" smtClean="0">
                <a:solidFill>
                  <a:srgbClr val="000066"/>
                </a:solidFill>
              </a:rPr>
              <a:t>rents organes. </a:t>
            </a:r>
          </a:p>
          <a:p>
            <a:pPr eaLnBrk="1" hangingPunct="1">
              <a:lnSpc>
                <a:spcPct val="90000"/>
              </a:lnSpc>
            </a:pPr>
            <a:endParaRPr lang="fr-FR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000066"/>
                </a:solidFill>
              </a:rPr>
              <a:t>Identification du virus causal.</a:t>
            </a:r>
            <a:r>
              <a:rPr lang="fr-FR" sz="2400" smtClean="0"/>
              <a:t>      </a:t>
            </a:r>
            <a:r>
              <a:rPr lang="fr-FR" sz="2000" smtClean="0"/>
              <a:t>Bourse de Fabricius normale (à    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smtClean="0"/>
              <a:t>                                                              droite) et trois jours après l’infection</a:t>
            </a:r>
            <a:endParaRPr lang="fr-FR" sz="2000" smtClean="0">
              <a:solidFill>
                <a:srgbClr val="000066"/>
              </a:solidFill>
            </a:endParaRPr>
          </a:p>
        </p:txBody>
      </p:sp>
      <p:pic>
        <p:nvPicPr>
          <p:cNvPr id="52227" name="Picture 3" descr="C:\Users\Pc\Documents\gumboro-bourse-de-fabric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357688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Pc\Documents\gumboro-bour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143375"/>
            <a:ext cx="3071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5400000">
            <a:off x="2071688" y="3286125"/>
            <a:ext cx="3214687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H="1">
            <a:off x="4679156" y="1964532"/>
            <a:ext cx="2928937" cy="228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ous-titre 2"/>
          <p:cNvSpPr>
            <a:spLocks noGrp="1"/>
          </p:cNvSpPr>
          <p:nvPr>
            <p:ph type="subTitle" idx="1"/>
          </p:nvPr>
        </p:nvSpPr>
        <p:spPr>
          <a:xfrm>
            <a:off x="395288" y="333375"/>
            <a:ext cx="8353425" cy="6191250"/>
          </a:xfrm>
        </p:spPr>
        <p:txBody>
          <a:bodyPr/>
          <a:lstStyle/>
          <a:p>
            <a:r>
              <a:rPr lang="fr-FR" smtClean="0"/>
              <a:t>Pédiluve (bac avec une solution d’antiseptique )</a:t>
            </a:r>
          </a:p>
        </p:txBody>
      </p:sp>
      <p:pic>
        <p:nvPicPr>
          <p:cNvPr id="77827" name="Picture 2" descr="C:\Users\Cherif\Downloads\Pedilu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4882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1042988" y="4292600"/>
            <a:ext cx="6553200" cy="256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348038" y="1412875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tenella</a:t>
            </a:r>
            <a:endParaRPr lang="fr-FR" i="1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84213" y="14128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acervulina</a:t>
            </a:r>
            <a:endParaRPr lang="fr-FR" i="1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203575" y="4437063"/>
            <a:ext cx="842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</a:p>
          <a:p>
            <a:r>
              <a:rPr lang="fr-FR" sz="1400" b="1">
                <a:solidFill>
                  <a:srgbClr val="FFCC00"/>
                </a:solidFill>
              </a:rPr>
              <a:t>brunetti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795963" y="1412875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Eimeria maxima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1619250" y="4437063"/>
            <a:ext cx="827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rgbClr val="FFCC00"/>
                </a:solidFill>
              </a:rPr>
              <a:t>Eimeria</a:t>
            </a:r>
          </a:p>
          <a:p>
            <a:pPr algn="ctr"/>
            <a:r>
              <a:rPr lang="fr-FR" sz="1400" b="1">
                <a:solidFill>
                  <a:srgbClr val="FFCC00"/>
                </a:solidFill>
              </a:rPr>
              <a:t>mitis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859338" y="443706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  <a:endParaRPr lang="fr-FR" sz="1400">
              <a:solidFill>
                <a:srgbClr val="FFCC00"/>
              </a:solidFill>
            </a:endParaRPr>
          </a:p>
          <a:p>
            <a:r>
              <a:rPr lang="fr-FR" sz="1400" b="1">
                <a:solidFill>
                  <a:srgbClr val="FFCC00"/>
                </a:solidFill>
              </a:rPr>
              <a:t>necatrix</a:t>
            </a:r>
            <a:endParaRPr lang="fr-FR" sz="1400">
              <a:solidFill>
                <a:srgbClr val="FFCC00"/>
              </a:solidFill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300788" y="443706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CC00"/>
                </a:solidFill>
              </a:rPr>
              <a:t>Eimeria</a:t>
            </a:r>
            <a:endParaRPr lang="fr-FR" sz="1400">
              <a:solidFill>
                <a:srgbClr val="FFCC00"/>
              </a:solidFill>
            </a:endParaRPr>
          </a:p>
          <a:p>
            <a:r>
              <a:rPr lang="fr-FR" sz="1400" b="1">
                <a:solidFill>
                  <a:srgbClr val="FFCC00"/>
                </a:solidFill>
              </a:rPr>
              <a:t>praecox</a:t>
            </a:r>
            <a:endParaRPr lang="fr-FR" sz="1400">
              <a:solidFill>
                <a:srgbClr val="FFCC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47813" y="5013325"/>
          <a:ext cx="936625" cy="1657350"/>
        </p:xfrm>
        <a:graphic>
          <a:graphicData uri="http://schemas.openxmlformats.org/presentationml/2006/ole">
            <p:oleObj spid="_x0000_s1026" name="Artwork" r:id="rId4" imgW="476316" imgH="1267002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300788" y="1773238"/>
          <a:ext cx="927100" cy="2303462"/>
        </p:xfrm>
        <a:graphic>
          <a:graphicData uri="http://schemas.openxmlformats.org/presentationml/2006/ole">
            <p:oleObj spid="_x0000_s1027" name="Artwork" r:id="rId5" imgW="476316" imgH="1267002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03575" y="5013325"/>
          <a:ext cx="936625" cy="1657350"/>
        </p:xfrm>
        <a:graphic>
          <a:graphicData uri="http://schemas.openxmlformats.org/presentationml/2006/ole">
            <p:oleObj spid="_x0000_s1028" name="Artwork" r:id="rId6" imgW="476316" imgH="1267002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787900" y="5013325"/>
          <a:ext cx="1008063" cy="1657350"/>
        </p:xfrm>
        <a:graphic>
          <a:graphicData uri="http://schemas.openxmlformats.org/presentationml/2006/ole">
            <p:oleObj spid="_x0000_s1029" name="Artwork" r:id="rId7" imgW="476316" imgH="1267002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227763" y="5013325"/>
          <a:ext cx="1008062" cy="1657350"/>
        </p:xfrm>
        <a:graphic>
          <a:graphicData uri="http://schemas.openxmlformats.org/presentationml/2006/ole">
            <p:oleObj spid="_x0000_s1030" name="Artwork" r:id="rId8" imgW="476316" imgH="1267002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708400" y="1844675"/>
          <a:ext cx="933450" cy="2376488"/>
        </p:xfrm>
        <a:graphic>
          <a:graphicData uri="http://schemas.openxmlformats.org/presentationml/2006/ole">
            <p:oleObj spid="_x0000_s1031" name="Artwork" r:id="rId9" imgW="933580" imgH="252381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187450" y="1844675"/>
          <a:ext cx="933450" cy="2376488"/>
        </p:xfrm>
        <a:graphic>
          <a:graphicData uri="http://schemas.openxmlformats.org/presentationml/2006/ole">
            <p:oleObj spid="_x0000_s1032" name="Artwork" r:id="rId10" imgW="933580" imgH="2523810" progId="">
              <p:embed/>
            </p:oleObj>
          </a:graphicData>
        </a:graphic>
      </p:graphicFrame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79375" y="188913"/>
            <a:ext cx="6724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Espèces d’Eimeria chez la volaille</a:t>
            </a:r>
          </a:p>
        </p:txBody>
      </p:sp>
      <p:sp>
        <p:nvSpPr>
          <p:cNvPr id="2066" name="Text Box 26"/>
          <p:cNvSpPr txBox="1">
            <a:spLocks noChangeArrowheads="1"/>
          </p:cNvSpPr>
          <p:nvPr/>
        </p:nvSpPr>
        <p:spPr bwMode="auto">
          <a:xfrm>
            <a:off x="79375" y="836613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7 différentes espèces sont  connues</a:t>
            </a:r>
          </a:p>
        </p:txBody>
      </p:sp>
      <p:sp>
        <p:nvSpPr>
          <p:cNvPr id="2067" name="Text Box 27"/>
          <p:cNvSpPr txBox="1">
            <a:spLocks noChangeArrowheads="1"/>
          </p:cNvSpPr>
          <p:nvPr/>
        </p:nvSpPr>
        <p:spPr bwMode="auto">
          <a:xfrm>
            <a:off x="2066925" y="2578100"/>
            <a:ext cx="106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1"/>
              <a:t>Upper</a:t>
            </a:r>
          </a:p>
          <a:p>
            <a:pPr eaLnBrk="1" hangingPunct="1"/>
            <a:r>
              <a:rPr lang="en-US" sz="1000" b="1"/>
              <a:t>small intestine</a:t>
            </a:r>
          </a:p>
          <a:p>
            <a:pPr eaLnBrk="1" hangingPunct="1"/>
            <a:r>
              <a:rPr lang="en-US" sz="1000" b="1"/>
              <a:t>duodenum</a:t>
            </a:r>
          </a:p>
        </p:txBody>
      </p:sp>
      <p:sp>
        <p:nvSpPr>
          <p:cNvPr id="2068" name="Text Box 28"/>
          <p:cNvSpPr txBox="1">
            <a:spLocks noChangeArrowheads="1"/>
          </p:cNvSpPr>
          <p:nvPr/>
        </p:nvSpPr>
        <p:spPr bwMode="auto">
          <a:xfrm>
            <a:off x="4556125" y="3644900"/>
            <a:ext cx="808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/>
              <a:t>Caecum</a:t>
            </a:r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7227888" y="2924175"/>
            <a:ext cx="168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1"/>
              <a:t>Upper, central </a:t>
            </a:r>
          </a:p>
          <a:p>
            <a:pPr eaLnBrk="1" hangingPunct="1"/>
            <a:r>
              <a:rPr lang="en-US" sz="1000" b="1"/>
              <a:t>and lower small intestine</a:t>
            </a:r>
          </a:p>
        </p:txBody>
      </p:sp>
      <p:sp>
        <p:nvSpPr>
          <p:cNvPr id="2070" name="Line 30"/>
          <p:cNvSpPr>
            <a:spLocks noChangeShapeType="1"/>
          </p:cNvSpPr>
          <p:nvPr/>
        </p:nvSpPr>
        <p:spPr bwMode="auto">
          <a:xfrm>
            <a:off x="0" y="766763"/>
            <a:ext cx="4597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214313" y="214313"/>
            <a:ext cx="8572500" cy="642937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9219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86812" cy="64293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2500313" y="785813"/>
            <a:ext cx="1500187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Ookyste      </a:t>
            </a:r>
          </a:p>
          <a:p>
            <a:r>
              <a:rPr lang="fr-FR" dirty="0">
                <a:solidFill>
                  <a:schemeClr val="bg1"/>
                </a:solidFill>
              </a:rPr>
              <a:t>  simple</a:t>
            </a:r>
          </a:p>
        </p:txBody>
      </p:sp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3786188" y="785813"/>
            <a:ext cx="1500187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Ookyste sporulé</a:t>
            </a:r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5000625" y="1000125"/>
            <a:ext cx="1785938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 Ingestion de  </a:t>
            </a:r>
          </a:p>
          <a:p>
            <a:r>
              <a:rPr lang="fr-FR" sz="1800">
                <a:solidFill>
                  <a:schemeClr val="bg1"/>
                </a:solidFill>
              </a:rPr>
              <a:t> l’ookyste  </a:t>
            </a:r>
          </a:p>
          <a:p>
            <a:r>
              <a:rPr lang="fr-FR" sz="1800">
                <a:solidFill>
                  <a:schemeClr val="bg1"/>
                </a:solidFill>
              </a:rPr>
              <a:t>  sporulé</a:t>
            </a:r>
          </a:p>
        </p:txBody>
      </p:sp>
      <p:sp>
        <p:nvSpPr>
          <p:cNvPr id="9223" name="ZoneTexte 7"/>
          <p:cNvSpPr txBox="1">
            <a:spLocks noChangeArrowheads="1"/>
          </p:cNvSpPr>
          <p:nvPr/>
        </p:nvSpPr>
        <p:spPr bwMode="auto">
          <a:xfrm>
            <a:off x="6072188" y="1857375"/>
            <a:ext cx="15716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Excystation</a:t>
            </a:r>
          </a:p>
        </p:txBody>
      </p:sp>
      <p:sp>
        <p:nvSpPr>
          <p:cNvPr id="9224" name="ZoneTexte 8"/>
          <p:cNvSpPr txBox="1">
            <a:spLocks noChangeArrowheads="1"/>
          </p:cNvSpPr>
          <p:nvPr/>
        </p:nvSpPr>
        <p:spPr bwMode="auto">
          <a:xfrm>
            <a:off x="6572250" y="2286000"/>
            <a:ext cx="185737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sporocystes</a:t>
            </a:r>
          </a:p>
        </p:txBody>
      </p:sp>
      <p:sp>
        <p:nvSpPr>
          <p:cNvPr id="9225" name="ZoneTexte 9"/>
          <p:cNvSpPr txBox="1">
            <a:spLocks noChangeArrowheads="1"/>
          </p:cNvSpPr>
          <p:nvPr/>
        </p:nvSpPr>
        <p:spPr bwMode="auto">
          <a:xfrm>
            <a:off x="7429500" y="2857500"/>
            <a:ext cx="142875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sporozoïtes</a:t>
            </a:r>
          </a:p>
        </p:txBody>
      </p:sp>
      <p:sp>
        <p:nvSpPr>
          <p:cNvPr id="9226" name="ZoneTexte 10"/>
          <p:cNvSpPr txBox="1">
            <a:spLocks noChangeArrowheads="1"/>
          </p:cNvSpPr>
          <p:nvPr/>
        </p:nvSpPr>
        <p:spPr bwMode="auto">
          <a:xfrm>
            <a:off x="3286125" y="2857500"/>
            <a:ext cx="200025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    </a:t>
            </a:r>
            <a:r>
              <a:rPr lang="fr-FR" b="1">
                <a:solidFill>
                  <a:schemeClr val="bg1"/>
                </a:solidFill>
              </a:rPr>
              <a:t>Sporulation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3250" y="3214688"/>
            <a:ext cx="2071688" cy="71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8" name="ZoneTexte 12"/>
          <p:cNvSpPr txBox="1">
            <a:spLocks noChangeArrowheads="1"/>
          </p:cNvSpPr>
          <p:nvPr/>
        </p:nvSpPr>
        <p:spPr bwMode="auto">
          <a:xfrm>
            <a:off x="7000875" y="4143375"/>
            <a:ext cx="1857375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Les Sporozoïtes envahissent les cellules intestinales</a:t>
            </a:r>
          </a:p>
        </p:txBody>
      </p:sp>
      <p:sp>
        <p:nvSpPr>
          <p:cNvPr id="9229" name="ZoneTexte 13"/>
          <p:cNvSpPr txBox="1">
            <a:spLocks noChangeArrowheads="1"/>
          </p:cNvSpPr>
          <p:nvPr/>
        </p:nvSpPr>
        <p:spPr bwMode="auto">
          <a:xfrm>
            <a:off x="5500688" y="5429250"/>
            <a:ext cx="1428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Trophozoite</a:t>
            </a:r>
          </a:p>
        </p:txBody>
      </p:sp>
      <p:sp>
        <p:nvSpPr>
          <p:cNvPr id="9230" name="ZoneTexte 14"/>
          <p:cNvSpPr txBox="1">
            <a:spLocks noChangeArrowheads="1"/>
          </p:cNvSpPr>
          <p:nvPr/>
        </p:nvSpPr>
        <p:spPr bwMode="auto">
          <a:xfrm>
            <a:off x="4214813" y="5572125"/>
            <a:ext cx="121443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Schizonte</a:t>
            </a:r>
          </a:p>
        </p:txBody>
      </p:sp>
      <p:sp>
        <p:nvSpPr>
          <p:cNvPr id="9231" name="ZoneTexte 15"/>
          <p:cNvSpPr txBox="1">
            <a:spLocks noChangeArrowheads="1"/>
          </p:cNvSpPr>
          <p:nvPr/>
        </p:nvSpPr>
        <p:spPr bwMode="auto">
          <a:xfrm>
            <a:off x="714375" y="5429250"/>
            <a:ext cx="3357563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</a:t>
            </a:r>
            <a:r>
              <a:rPr lang="fr-FR" sz="1800" b="1">
                <a:solidFill>
                  <a:srgbClr val="FFFF00"/>
                </a:solidFill>
              </a:rPr>
              <a:t>mérozoïtes</a:t>
            </a:r>
            <a:r>
              <a:rPr lang="fr-FR" sz="1800">
                <a:solidFill>
                  <a:schemeClr val="bg1"/>
                </a:solidFill>
              </a:rPr>
              <a:t>  </a:t>
            </a:r>
          </a:p>
          <a:p>
            <a:r>
              <a:rPr lang="fr-FR" sz="1800">
                <a:solidFill>
                  <a:schemeClr val="bg1"/>
                </a:solidFill>
              </a:rPr>
              <a:t>      à partir du schizonte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3125" y="5214938"/>
            <a:ext cx="1000125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86125" y="3357563"/>
            <a:ext cx="2071688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34" name="ZoneTexte 18"/>
          <p:cNvSpPr txBox="1">
            <a:spLocks noChangeArrowheads="1"/>
          </p:cNvSpPr>
          <p:nvPr/>
        </p:nvSpPr>
        <p:spPr bwMode="auto">
          <a:xfrm>
            <a:off x="2786063" y="3714750"/>
            <a:ext cx="3857625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Cycle évolutif d’Eimeria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16200000" flipH="1">
            <a:off x="3714751" y="1643062"/>
            <a:ext cx="2857500" cy="4286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 flipV="1">
            <a:off x="2643188" y="3286125"/>
            <a:ext cx="2714625" cy="2143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6200000" flipV="1">
            <a:off x="500062" y="1357313"/>
            <a:ext cx="2214563" cy="2071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ZoneTexte 29"/>
          <p:cNvSpPr txBox="1">
            <a:spLocks noChangeArrowheads="1"/>
          </p:cNvSpPr>
          <p:nvPr/>
        </p:nvSpPr>
        <p:spPr bwMode="auto">
          <a:xfrm>
            <a:off x="1000125" y="285750"/>
            <a:ext cx="1643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Milieu extérieur</a:t>
            </a:r>
          </a:p>
        </p:txBody>
      </p:sp>
      <p:sp>
        <p:nvSpPr>
          <p:cNvPr id="9239" name="ZoneTexte 30"/>
          <p:cNvSpPr txBox="1">
            <a:spLocks noChangeArrowheads="1"/>
          </p:cNvSpPr>
          <p:nvPr/>
        </p:nvSpPr>
        <p:spPr bwMode="auto">
          <a:xfrm>
            <a:off x="6858000" y="50006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      Hôte</a:t>
            </a:r>
          </a:p>
        </p:txBody>
      </p:sp>
      <p:sp>
        <p:nvSpPr>
          <p:cNvPr id="9240" name="ZoneTexte 31"/>
          <p:cNvSpPr txBox="1">
            <a:spLocks noChangeArrowheads="1"/>
          </p:cNvSpPr>
          <p:nvPr/>
        </p:nvSpPr>
        <p:spPr bwMode="auto">
          <a:xfrm>
            <a:off x="428625" y="4000500"/>
            <a:ext cx="1357313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Gamêtes mâles et femelles</a:t>
            </a:r>
          </a:p>
        </p:txBody>
      </p:sp>
      <p:sp>
        <p:nvSpPr>
          <p:cNvPr id="9241" name="ZoneTexte 32"/>
          <p:cNvSpPr txBox="1">
            <a:spLocks noChangeArrowheads="1"/>
          </p:cNvSpPr>
          <p:nvPr/>
        </p:nvSpPr>
        <p:spPr bwMode="auto">
          <a:xfrm>
            <a:off x="285750" y="2786063"/>
            <a:ext cx="1785938" cy="615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700">
                <a:solidFill>
                  <a:schemeClr val="bg1"/>
                </a:solidFill>
              </a:rPr>
              <a:t>Développement                                  des  ookystes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" y="3357563"/>
            <a:ext cx="1214438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43" name="ZoneTexte 34"/>
          <p:cNvSpPr txBox="1">
            <a:spLocks noChangeArrowheads="1"/>
          </p:cNvSpPr>
          <p:nvPr/>
        </p:nvSpPr>
        <p:spPr bwMode="auto">
          <a:xfrm>
            <a:off x="714375" y="2000250"/>
            <a:ext cx="2286000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Ookystesélilminés                         </a:t>
            </a:r>
          </a:p>
          <a:p>
            <a:r>
              <a:rPr lang="fr-FR" sz="1800">
                <a:solidFill>
                  <a:schemeClr val="bg1"/>
                </a:solidFill>
              </a:rPr>
              <a:t>   dans les fèces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71625" y="2643188"/>
            <a:ext cx="928688" cy="71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0243" name="Picture 3" descr="cycle évolutif des coccidies d'Eilmerrida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261938" y="4100513"/>
            <a:ext cx="4203700" cy="2039937"/>
          </a:xfrm>
          <a:prstGeom prst="rect">
            <a:avLst/>
          </a:prstGeom>
          <a:solidFill>
            <a:schemeClr val="bg1"/>
          </a:solidFill>
          <a:ln w="3175">
            <a:solidFill>
              <a:srgbClr val="3C040D"/>
            </a:solidFill>
            <a:miter lim="800000"/>
            <a:headEnd/>
            <a:tailEnd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261938" y="1366838"/>
            <a:ext cx="4203700" cy="1781175"/>
          </a:xfrm>
          <a:prstGeom prst="rect">
            <a:avLst/>
          </a:prstGeom>
          <a:solidFill>
            <a:schemeClr val="bg1"/>
          </a:solidFill>
          <a:ln w="3175">
            <a:solidFill>
              <a:srgbClr val="3C040D"/>
            </a:solidFill>
            <a:miter lim="800000"/>
            <a:headEnd/>
            <a:tailEnd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292725" y="1700213"/>
            <a:ext cx="3600450" cy="9588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3768" tIns="21884" rIns="43768" bIns="21884">
            <a:spAutoFit/>
          </a:bodyPr>
          <a:lstStyle/>
          <a:p>
            <a:pPr algn="ctr"/>
            <a:r>
              <a:rPr lang="en-US" b="1"/>
              <a:t> </a:t>
            </a:r>
            <a:r>
              <a:rPr lang="en-US" sz="2000"/>
              <a:t>48 heures</a:t>
            </a:r>
          </a:p>
          <a:p>
            <a:pPr algn="ctr"/>
            <a:r>
              <a:rPr lang="en-US" sz="2000"/>
              <a:t>dans les conditions optimales du milieu extérieur</a:t>
            </a:r>
            <a:endParaRPr lang="en-US" sz="2000" b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2588" y="1638300"/>
            <a:ext cx="2903537" cy="1085850"/>
            <a:chOff x="241" y="1438"/>
            <a:chExt cx="1829" cy="684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241" y="1438"/>
              <a:ext cx="1690" cy="2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43768" tIns="21884" rIns="43768" bIns="21884">
              <a:spAutoFit/>
            </a:bodyPr>
            <a:lstStyle/>
            <a:p>
              <a:r>
                <a:rPr lang="en-US" sz="2800" b="1"/>
                <a:t>Phase exogène</a:t>
              </a:r>
            </a:p>
          </p:txBody>
        </p:sp>
        <p:sp>
          <p:nvSpPr>
            <p:cNvPr id="24593" name="Rectangle 6"/>
            <p:cNvSpPr>
              <a:spLocks noChangeArrowheads="1"/>
            </p:cNvSpPr>
            <p:nvPr/>
          </p:nvSpPr>
          <p:spPr bwMode="auto">
            <a:xfrm>
              <a:off x="241" y="1748"/>
              <a:ext cx="1829" cy="37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43768" tIns="21884" rIns="43768" bIns="21884">
              <a:spAutoFit/>
            </a:bodyPr>
            <a:lstStyle/>
            <a:p>
              <a:r>
                <a:rPr lang="en-US" b="1"/>
                <a:t>Sporogonie</a:t>
              </a:r>
            </a:p>
            <a:p>
              <a:r>
                <a:rPr lang="en-US"/>
                <a:t>(Sporulation des ookystes)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1938" y="4100513"/>
            <a:ext cx="3394075" cy="1889125"/>
            <a:chOff x="165" y="2583"/>
            <a:chExt cx="2138" cy="1190"/>
          </a:xfrm>
        </p:grpSpPr>
        <p:sp>
          <p:nvSpPr>
            <p:cNvPr id="24590" name="Text Box 8"/>
            <p:cNvSpPr txBox="1">
              <a:spLocks noChangeArrowheads="1"/>
            </p:cNvSpPr>
            <p:nvPr/>
          </p:nvSpPr>
          <p:spPr bwMode="auto">
            <a:xfrm>
              <a:off x="165" y="2583"/>
              <a:ext cx="1901" cy="2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43768" tIns="21884" rIns="43768" bIns="21884">
              <a:spAutoFit/>
            </a:bodyPr>
            <a:lstStyle/>
            <a:p>
              <a:r>
                <a:rPr lang="en-US" sz="2800" b="1"/>
                <a:t> Phase endogène</a:t>
              </a:r>
            </a:p>
          </p:txBody>
        </p:sp>
        <p:sp>
          <p:nvSpPr>
            <p:cNvPr id="24591" name="Rectangle 9"/>
            <p:cNvSpPr>
              <a:spLocks noChangeArrowheads="1"/>
            </p:cNvSpPr>
            <p:nvPr/>
          </p:nvSpPr>
          <p:spPr bwMode="auto">
            <a:xfrm>
              <a:off x="474" y="2880"/>
              <a:ext cx="1829" cy="89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43768" tIns="21884" rIns="43768" bIns="21884">
              <a:spAutoFit/>
            </a:bodyPr>
            <a:lstStyle/>
            <a:p>
              <a:r>
                <a:rPr lang="en-US" b="1"/>
                <a:t>Schizogonie/mérogonie </a:t>
              </a:r>
              <a:r>
                <a:rPr lang="en-US"/>
                <a:t>(phase asexuée)</a:t>
              </a:r>
            </a:p>
            <a:p>
              <a:endParaRPr lang="en-US"/>
            </a:p>
            <a:p>
              <a:r>
                <a:rPr lang="en-US" b="1"/>
                <a:t>Gamétogonie</a:t>
              </a:r>
            </a:p>
            <a:p>
              <a:r>
                <a:rPr lang="en-US"/>
                <a:t>(phase séxuée)</a:t>
              </a:r>
            </a:p>
          </p:txBody>
        </p:sp>
      </p:grp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732588" y="4797425"/>
            <a:ext cx="1662112" cy="774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43768" tIns="21884" rIns="43768" bIns="21884">
            <a:spAutoFit/>
          </a:bodyPr>
          <a:lstStyle/>
          <a:p>
            <a:r>
              <a:rPr lang="en-US" sz="2400" b="1"/>
              <a:t>4 – 7 days</a:t>
            </a:r>
          </a:p>
          <a:p>
            <a:r>
              <a:rPr lang="en-US" sz="2400" b="1"/>
              <a:t>chez l’hôte</a:t>
            </a:r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 flipV="1">
            <a:off x="4427538" y="2205038"/>
            <a:ext cx="792162" cy="269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4465638" y="5262563"/>
            <a:ext cx="209232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4465638" y="4878388"/>
            <a:ext cx="2032000" cy="3190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43768" tIns="21884" rIns="43768" bIns="21884">
            <a:spAutoFit/>
          </a:bodyPr>
          <a:lstStyle/>
          <a:p>
            <a:r>
              <a:rPr lang="en-US"/>
              <a:t>Période prépatente</a:t>
            </a: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0" y="33338"/>
            <a:ext cx="5307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/>
              <a:t>Cycle évolutif des Eimeria sp. </a:t>
            </a: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0" y="552450"/>
            <a:ext cx="4597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43768" tIns="21884" rIns="43768" bIns="21884" anchor="ctr"/>
          <a:lstStyle/>
          <a:p>
            <a:endParaRPr lang="fr-FR"/>
          </a:p>
        </p:txBody>
      </p:sp>
      <p:sp>
        <p:nvSpPr>
          <p:cNvPr id="24589" name="Rectangle 20"/>
          <p:cNvSpPr>
            <a:spLocks noChangeArrowheads="1"/>
          </p:cNvSpPr>
          <p:nvPr/>
        </p:nvSpPr>
        <p:spPr bwMode="auto">
          <a:xfrm>
            <a:off x="5795963" y="2781300"/>
            <a:ext cx="3194050" cy="8683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3768" tIns="21884" rIns="43768" bIns="21884">
            <a:spAutoFit/>
          </a:bodyPr>
          <a:lstStyle/>
          <a:p>
            <a:pPr>
              <a:buFontTx/>
              <a:buChar char="•"/>
            </a:pPr>
            <a:r>
              <a:rPr lang="en-US" b="1"/>
              <a:t> </a:t>
            </a:r>
            <a:r>
              <a:rPr lang="en-US"/>
              <a:t>Température &gt; 20°C</a:t>
            </a:r>
          </a:p>
          <a:p>
            <a:pPr>
              <a:buFontTx/>
              <a:buChar char="•"/>
            </a:pPr>
            <a:r>
              <a:rPr lang="en-US" b="1"/>
              <a:t> </a:t>
            </a:r>
            <a:r>
              <a:rPr lang="en-US"/>
              <a:t>Humidité &gt;  60%</a:t>
            </a:r>
          </a:p>
          <a:p>
            <a:pPr>
              <a:buFontTx/>
              <a:buChar char="•"/>
            </a:pPr>
            <a:r>
              <a:rPr lang="en-US" b="1"/>
              <a:t> </a:t>
            </a:r>
            <a:r>
              <a:rPr lang="en-US"/>
              <a:t>Oxygénation 10 %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endParaRPr lang="fr-FR" dirty="0" smtClean="0"/>
          </a:p>
          <a:p>
            <a:pPr algn="l"/>
            <a:r>
              <a:rPr lang="fr-FR" sz="1800" dirty="0" smtClean="0"/>
              <a:t>    </a:t>
            </a:r>
            <a:r>
              <a:rPr lang="fr-FR" sz="2400" dirty="0" smtClean="0">
                <a:solidFill>
                  <a:srgbClr val="000066"/>
                </a:solidFill>
              </a:rPr>
              <a:t>L’animal parasité est une </a:t>
            </a:r>
            <a:r>
              <a:rPr lang="fr-FR" sz="2400" b="1" i="1" dirty="0" smtClean="0">
                <a:solidFill>
                  <a:srgbClr val="000066"/>
                </a:solidFill>
              </a:rPr>
              <a:t>« véritable usine à coccidies »</a:t>
            </a:r>
          </a:p>
          <a:p>
            <a:pPr algn="l"/>
            <a:r>
              <a:rPr lang="fr-FR" sz="2400" b="1" i="1" dirty="0" smtClean="0">
                <a:solidFill>
                  <a:srgbClr val="000066"/>
                </a:solidFill>
              </a:rPr>
              <a:t>Pour 1 seul </a:t>
            </a:r>
            <a:r>
              <a:rPr lang="fr-FR" sz="2400" b="1" i="1" dirty="0" err="1" smtClean="0">
                <a:solidFill>
                  <a:srgbClr val="000066"/>
                </a:solidFill>
              </a:rPr>
              <a:t>ookyste</a:t>
            </a:r>
            <a:r>
              <a:rPr lang="fr-FR" sz="2400" b="1" i="1" dirty="0" smtClean="0">
                <a:solidFill>
                  <a:srgbClr val="000066"/>
                </a:solidFill>
              </a:rPr>
              <a:t> sporulé ingéré, ils se forment plusieurs milliers d’</a:t>
            </a:r>
            <a:r>
              <a:rPr lang="fr-FR" sz="2400" b="1" i="1" dirty="0" err="1" smtClean="0">
                <a:solidFill>
                  <a:srgbClr val="000066"/>
                </a:solidFill>
              </a:rPr>
              <a:t>ookystes</a:t>
            </a:r>
            <a:r>
              <a:rPr lang="fr-FR" sz="2400" b="1" i="1" dirty="0" smtClean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29479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68313" y="3716338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1 </a:t>
            </a:r>
            <a:r>
              <a:rPr lang="fr-FR" dirty="0" err="1"/>
              <a:t>ookyste</a:t>
            </a:r>
            <a:r>
              <a:rPr lang="fr-FR" dirty="0"/>
              <a:t> sporulé ingéré</a:t>
            </a: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4787900" y="3500438"/>
            <a:ext cx="1296988" cy="431800"/>
          </a:xfrm>
          <a:prstGeom prst="curvedDownArrow">
            <a:avLst>
              <a:gd name="adj1" fmla="val 60074"/>
              <a:gd name="adj2" fmla="val 1201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003800" y="393382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Nombreux ookystes simples éliminés</a:t>
            </a: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 rot="-2386504">
            <a:off x="2051050" y="2924175"/>
            <a:ext cx="1077913" cy="503238"/>
          </a:xfrm>
          <a:prstGeom prst="curvedDownArrow">
            <a:avLst>
              <a:gd name="adj1" fmla="val 42839"/>
              <a:gd name="adj2" fmla="val 856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4034" name="Picture 2" descr="Résultat de recherche d'images pour &quot;ookyste sporulé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785818" cy="1000132"/>
          </a:xfrm>
          <a:prstGeom prst="rect">
            <a:avLst/>
          </a:prstGeom>
          <a:noFill/>
        </p:spPr>
      </p:pic>
      <p:pic>
        <p:nvPicPr>
          <p:cNvPr id="44036" name="Picture 4" descr="Résultat de recherche d'images pour &quot;oocyste sporulé Eimeria tenell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572008"/>
            <a:ext cx="3143272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196975"/>
            <a:ext cx="867568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700338" y="1916113"/>
            <a:ext cx="2532062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00"/>
                </a:solidFill>
              </a:rPr>
              <a:t>Plumes ébouriffées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19800" y="2057400"/>
            <a:ext cx="28956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FFFF00"/>
                </a:solidFill>
              </a:rPr>
              <a:t>frissons - prostration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267200" y="2286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 l="12608" t="84813" r="46658" b="-1233"/>
          <a:stretch>
            <a:fillRect/>
          </a:stretch>
        </p:blipFill>
        <p:spPr bwMode="auto">
          <a:xfrm>
            <a:off x="6858000" y="6267450"/>
            <a:ext cx="2209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19250" y="26035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FF0000"/>
                </a:solidFill>
              </a:rPr>
              <a:t>SIGNES CLINIQUES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5888"/>
            <a:ext cx="51847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1414463"/>
            <a:ext cx="3097212" cy="1006475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GB" sz="2000" b="1"/>
              <a:t>Diarrhoea caused by </a:t>
            </a:r>
            <a:r>
              <a:rPr lang="en-GB" sz="2000" b="1" i="1"/>
              <a:t>Eimeria acervulina </a:t>
            </a:r>
          </a:p>
          <a:p>
            <a:pPr algn="ctr"/>
            <a:r>
              <a:rPr lang="en-GB" sz="2000" b="1" i="1"/>
              <a:t>(liquid faeces</a:t>
            </a:r>
            <a:r>
              <a:rPr lang="en-US" sz="1400" b="1" i="1"/>
              <a:t>)</a:t>
            </a:r>
            <a:endParaRPr lang="en-US" sz="1400" b="1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635375" y="1628775"/>
            <a:ext cx="3960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 l="12608" t="84813" r="46658" b="-1233"/>
          <a:stretch>
            <a:fillRect/>
          </a:stretch>
        </p:blipFill>
        <p:spPr bwMode="auto">
          <a:xfrm>
            <a:off x="6021388" y="6267450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179763"/>
            <a:ext cx="5184775" cy="2884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203575" y="5229225"/>
            <a:ext cx="3600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95288" y="4437063"/>
            <a:ext cx="3097212" cy="1311275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GB" sz="2000" b="1"/>
              <a:t>Diarrhoea caused by </a:t>
            </a:r>
            <a:r>
              <a:rPr lang="en-GB" sz="2000" b="1" i="1"/>
              <a:t>Eimeria tenella </a:t>
            </a:r>
          </a:p>
          <a:p>
            <a:pPr algn="ctr"/>
            <a:r>
              <a:rPr lang="en-GB" sz="2000" b="1" i="1"/>
              <a:t>(haemorrhagic and mucous faeces</a:t>
            </a:r>
            <a:r>
              <a:rPr lang="en-US" sz="1400" b="1" i="1"/>
              <a:t>)</a:t>
            </a:r>
            <a:endParaRPr lang="en-US" sz="1400" b="1"/>
          </a:p>
        </p:txBody>
      </p:sp>
      <p:sp>
        <p:nvSpPr>
          <p:cNvPr id="9" name="Ellipse 8"/>
          <p:cNvSpPr/>
          <p:nvPr/>
        </p:nvSpPr>
        <p:spPr>
          <a:xfrm>
            <a:off x="4500562" y="3143248"/>
            <a:ext cx="4286280" cy="31432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endCxn id="43015" idx="1"/>
          </p:cNvCxnSpPr>
          <p:nvPr/>
        </p:nvCxnSpPr>
        <p:spPr>
          <a:xfrm>
            <a:off x="3643306" y="5214950"/>
            <a:ext cx="3160719" cy="14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8596" y="4572008"/>
            <a:ext cx="307183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Diarrhée hémorragique, avec mucus causée par </a:t>
            </a:r>
            <a:r>
              <a:rPr lang="fr-FR" sz="2000" i="1" dirty="0" err="1" smtClean="0"/>
              <a:t>Eimeria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tenella</a:t>
            </a:r>
            <a:r>
              <a:rPr lang="fr-FR" sz="2000" i="1" dirty="0" smtClean="0"/>
              <a:t> </a:t>
            </a:r>
            <a:endParaRPr lang="fr-FR" sz="20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940</Words>
  <Application>Microsoft Office PowerPoint</Application>
  <PresentationFormat>Affichage à l'écran (4:3)</PresentationFormat>
  <Paragraphs>231</Paragraphs>
  <Slides>24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Artwork</vt:lpstr>
      <vt:lpstr>Photo Editor Photo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2020-03-18T10:57:19Z</dcterms:created>
  <dcterms:modified xsi:type="dcterms:W3CDTF">2020-03-18T10:58:47Z</dcterms:modified>
</cp:coreProperties>
</file>