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99" r:id="rId3"/>
    <p:sldId id="300" r:id="rId4"/>
    <p:sldId id="301" r:id="rId5"/>
    <p:sldId id="302" r:id="rId6"/>
    <p:sldId id="303" r:id="rId7"/>
    <p:sldId id="286" r:id="rId8"/>
    <p:sldId id="257" r:id="rId9"/>
    <p:sldId id="287" r:id="rId10"/>
    <p:sldId id="283" r:id="rId11"/>
    <p:sldId id="266" r:id="rId12"/>
    <p:sldId id="304" r:id="rId13"/>
    <p:sldId id="295" r:id="rId14"/>
    <p:sldId id="298" r:id="rId15"/>
    <p:sldId id="269" r:id="rId16"/>
    <p:sldId id="262" r:id="rId17"/>
    <p:sldId id="274" r:id="rId18"/>
    <p:sldId id="289" r:id="rId19"/>
    <p:sldId id="282" r:id="rId20"/>
    <p:sldId id="288" r:id="rId21"/>
    <p:sldId id="276" r:id="rId22"/>
    <p:sldId id="280" r:id="rId23"/>
    <p:sldId id="261" r:id="rId24"/>
    <p:sldId id="260" r:id="rId25"/>
    <p:sldId id="305" r:id="rId26"/>
    <p:sldId id="281" r:id="rId27"/>
    <p:sldId id="308" r:id="rId28"/>
    <p:sldId id="307" r:id="rId29"/>
    <p:sldId id="306" r:id="rId30"/>
    <p:sldId id="309" r:id="rId31"/>
    <p:sldId id="268" r:id="rId32"/>
    <p:sldId id="267" r:id="rId33"/>
    <p:sldId id="291" r:id="rId34"/>
    <p:sldId id="294" r:id="rId35"/>
    <p:sldId id="270" r:id="rId36"/>
    <p:sldId id="271" r:id="rId37"/>
    <p:sldId id="293" r:id="rId38"/>
    <p:sldId id="273" r:id="rId39"/>
    <p:sldId id="292" r:id="rId40"/>
    <p:sldId id="277" r:id="rId4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6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245B86-B120-4B58-9109-A58094BB2696}" type="datetimeFigureOut">
              <a:rPr lang="fr-FR" smtClean="0"/>
              <a:t>27/05/2021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DD0A1-96D6-4C4B-9D7F-1F4462EDC5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856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7800-5884-455B-B81E-D89B49C017B0}" type="datetimeFigureOut">
              <a:rPr lang="fr-FR" smtClean="0"/>
              <a:t>27/05/2021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21588-F608-4975-A41A-24088DD507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2539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7800-5884-455B-B81E-D89B49C017B0}" type="datetimeFigureOut">
              <a:rPr lang="fr-FR" smtClean="0"/>
              <a:t>27/05/2021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21588-F608-4975-A41A-24088DD507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2493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7800-5884-455B-B81E-D89B49C017B0}" type="datetimeFigureOut">
              <a:rPr lang="fr-FR" smtClean="0"/>
              <a:t>27/05/2021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21588-F608-4975-A41A-24088DD507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2247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7800-5884-455B-B81E-D89B49C017B0}" type="datetimeFigureOut">
              <a:rPr lang="fr-FR" smtClean="0"/>
              <a:t>27/05/2021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21588-F608-4975-A41A-24088DD507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8068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7800-5884-455B-B81E-D89B49C017B0}" type="datetimeFigureOut">
              <a:rPr lang="fr-FR" smtClean="0"/>
              <a:t>27/05/2021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21588-F608-4975-A41A-24088DD507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8331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7800-5884-455B-B81E-D89B49C017B0}" type="datetimeFigureOut">
              <a:rPr lang="fr-FR" smtClean="0"/>
              <a:t>27/05/2021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21588-F608-4975-A41A-24088DD507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1663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7800-5884-455B-B81E-D89B49C017B0}" type="datetimeFigureOut">
              <a:rPr lang="fr-FR" smtClean="0"/>
              <a:t>27/05/2021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21588-F608-4975-A41A-24088DD507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9365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7800-5884-455B-B81E-D89B49C017B0}" type="datetimeFigureOut">
              <a:rPr lang="fr-FR" smtClean="0"/>
              <a:t>27/05/2021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21588-F608-4975-A41A-24088DD507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5924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7800-5884-455B-B81E-D89B49C017B0}" type="datetimeFigureOut">
              <a:rPr lang="fr-FR" smtClean="0"/>
              <a:t>27/05/2021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21588-F608-4975-A41A-24088DD507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3910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7800-5884-455B-B81E-D89B49C017B0}" type="datetimeFigureOut">
              <a:rPr lang="fr-FR" smtClean="0"/>
              <a:t>27/05/2021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21588-F608-4975-A41A-24088DD507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765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7800-5884-455B-B81E-D89B49C017B0}" type="datetimeFigureOut">
              <a:rPr lang="fr-FR" smtClean="0"/>
              <a:t>27/05/2021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21588-F608-4975-A41A-24088DD507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4497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27800-5884-455B-B81E-D89B49C017B0}" type="datetimeFigureOut">
              <a:rPr lang="fr-FR" smtClean="0"/>
              <a:t>27/05/2021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21588-F608-4975-A41A-24088DD507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5137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09517" y="2636912"/>
            <a:ext cx="583326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6600" b="1" dirty="0" smtClean="0"/>
              <a:t>Le tissu nerveux</a:t>
            </a:r>
            <a:endParaRPr lang="fr-FR" sz="6600" b="1" dirty="0"/>
          </a:p>
        </p:txBody>
      </p:sp>
    </p:spTree>
    <p:extLst>
      <p:ext uri="{BB962C8B-B14F-4D97-AF65-F5344CB8AC3E}">
        <p14:creationId xmlns:p14="http://schemas.microsoft.com/office/powerpoint/2010/main" val="270177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larousse.fr/archives/assets/img/grande-encyclopedie/full/nerveux-systeme_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18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encrypted-tbn0.gstatic.com/images?q=tbn:ANd9GcRVSsYL_5Bt_qsGWE4eBytYaqf1aQpCuMzlr7q-RHGBB6uPXFM8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85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mage1.slideserve.com/2347022/classification-morphologique-des-neurones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8352928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483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672"/>
            <a:ext cx="6984776" cy="5760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9816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08912" cy="489654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059832" y="5589240"/>
            <a:ext cx="2401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les cellules de Purkinje</a:t>
            </a:r>
            <a:r>
              <a:rPr lang="fr-FR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836844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://www.biotechnozen.com/articles/images-articles/ovo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180" y="308383"/>
            <a:ext cx="2448272" cy="30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355976" y="3429000"/>
            <a:ext cx="86543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Ovoïde</a:t>
            </a:r>
          </a:p>
          <a:p>
            <a:endParaRPr lang="fr-FR" b="1" dirty="0" smtClean="0"/>
          </a:p>
          <a:p>
            <a:endParaRPr lang="fr-FR" b="1" dirty="0"/>
          </a:p>
          <a:p>
            <a:endParaRPr lang="fr-FR" dirty="0"/>
          </a:p>
        </p:txBody>
      </p:sp>
      <p:pic>
        <p:nvPicPr>
          <p:cNvPr id="6152" name="Picture 8" descr="http://www.biotechnozen.com/articles/images-articles/corbeil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25" y="404664"/>
            <a:ext cx="2736304" cy="183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43608" y="2348880"/>
            <a:ext cx="1299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en corbeille</a:t>
            </a:r>
            <a:endParaRPr lang="fr-FR" dirty="0"/>
          </a:p>
        </p:txBody>
      </p:sp>
      <p:pic>
        <p:nvPicPr>
          <p:cNvPr id="6154" name="Picture 10" descr="http://www.biotechnozen.com/articles/images-articles/chandeli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619777"/>
            <a:ext cx="2318643" cy="194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948264" y="2718212"/>
            <a:ext cx="1481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en chandelier</a:t>
            </a:r>
            <a:endParaRPr lang="fr-FR" dirty="0"/>
          </a:p>
        </p:txBody>
      </p:sp>
      <p:pic>
        <p:nvPicPr>
          <p:cNvPr id="12" name="Picture 6" descr="https://encrypted-tbn1.gstatic.com/images?q=tbn:ANd9GcQ8cXVUcZ8qqOXnMtqQASWKiGbLhWU-F7bI2DS8hoJ_GRo_00V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96550"/>
            <a:ext cx="7488832" cy="278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57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www.dsf.sk.ca/jacinthe/Biologie30_2007/systemes/images/petitsy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340768"/>
            <a:ext cx="4968552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/>
        </p:nvSpPr>
        <p:spPr bwMode="auto">
          <a:xfrm>
            <a:off x="179512" y="1704538"/>
            <a:ext cx="39624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fr-CA" altLang="fr-FR" dirty="0" smtClean="0"/>
              <a:t>La synapse se fait dans l’arborisation terminale de l’axone.</a:t>
            </a:r>
          </a:p>
        </p:txBody>
      </p:sp>
      <p:sp>
        <p:nvSpPr>
          <p:cNvPr id="4" name="Rectangle 3"/>
          <p:cNvSpPr/>
          <p:nvPr/>
        </p:nvSpPr>
        <p:spPr>
          <a:xfrm>
            <a:off x="3563888" y="260648"/>
            <a:ext cx="2778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altLang="fr-FR" sz="4400" dirty="0" smtClean="0"/>
              <a:t>La synapse </a:t>
            </a:r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303014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static.skynetblogs.be/media/130852/dyn003_original_359_271_pjpeg_2533802_3943eb1bc5b797b89f2e338f6d80945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0" y="0"/>
            <a:ext cx="91283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04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Ã©sultat de recherche d'images pour &quot;les diffÃ©rentes fibres nerveuses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16633"/>
            <a:ext cx="8784977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2213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audilab.bmed.mcgill.ca/HA/HAimage/nrv_fig_12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6632"/>
            <a:ext cx="8136904" cy="6623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30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age1.slideserve.com/2347022/organisation-anatomique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0534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Ã©sultat de recherche d'images pour &quot;tissu nerveux schÃ©ma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7560840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0453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www.anatomie-humaine.com/IMG/gif/_S.4_Fibre_nerveuse_et_gain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40768"/>
            <a:ext cx="6353175" cy="37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47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-lemm.univ-lille1.fr/biologie/tissus/apprendre/images/mp_4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8496944" cy="341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1810319"/>
              </p:ext>
            </p:extLst>
          </p:nvPr>
        </p:nvGraphicFramePr>
        <p:xfrm>
          <a:off x="827584" y="4293096"/>
          <a:ext cx="7406640" cy="1554480"/>
        </p:xfrm>
        <a:graphic>
          <a:graphicData uri="http://schemas.openxmlformats.org/drawingml/2006/table">
            <a:tbl>
              <a:tblPr/>
              <a:tblGrid>
                <a:gridCol w="740664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b="1">
                          <a:solidFill>
                            <a:srgbClr val="33CC00"/>
                          </a:solidFill>
                          <a:effectLst/>
                          <a:latin typeface="Arial"/>
                        </a:rPr>
                        <a:t>Coupe longitudinale de fibres nerveuses myéliniques </a:t>
                      </a:r>
                      <a:br>
                        <a:rPr lang="fr-FR" b="1">
                          <a:solidFill>
                            <a:srgbClr val="33CC00"/>
                          </a:solidFill>
                          <a:effectLst/>
                          <a:latin typeface="Arial"/>
                        </a:rPr>
                      </a:br>
                      <a:r>
                        <a:rPr lang="fr-FR" b="1">
                          <a:solidFill>
                            <a:srgbClr val="33CC00"/>
                          </a:solidFill>
                          <a:effectLst/>
                          <a:latin typeface="Arial"/>
                        </a:rPr>
                        <a:t>et interprétation schématique de l'une d'entre elles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effectLst/>
                          <a:latin typeface="Arial"/>
                        </a:rPr>
                        <a:t>1 : axone ; 2 : une cellule de Schwann ; 3 : noyau de la cellule de Schwann ; 4 : gaine de myéline ; 5 : nœud de Ranvier ; 6 : incisure de Schmidt-</a:t>
                      </a:r>
                      <a:r>
                        <a:rPr lang="fr-FR" dirty="0" err="1">
                          <a:effectLst/>
                          <a:latin typeface="Arial"/>
                        </a:rPr>
                        <a:t>Lanterman</a:t>
                      </a:r>
                      <a:endParaRPr lang="fr-FR" dirty="0">
                        <a:effectLst/>
                        <a:latin typeface="Arial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089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ours.cegep-st-jerome.qc.ca/101-nya-m.b/systnerveux/nerfencoup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64369"/>
            <a:ext cx="7315200" cy="552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556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 bwMode="auto">
          <a:xfrm>
            <a:off x="480329" y="116632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CA" altLang="fr-FR" smtClean="0"/>
              <a:t>Gaine de myéline</a:t>
            </a:r>
            <a:endParaRPr lang="en-CA" altLang="fr-FR" smtClean="0"/>
          </a:p>
        </p:txBody>
      </p:sp>
      <p:sp>
        <p:nvSpPr>
          <p:cNvPr id="3" name="Content Placeholder 2"/>
          <p:cNvSpPr>
            <a:spLocks noGrp="1"/>
          </p:cNvSpPr>
          <p:nvPr/>
        </p:nvSpPr>
        <p:spPr bwMode="auto">
          <a:xfrm>
            <a:off x="448041" y="1412776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r-CA" altLang="fr-FR" sz="3000" smtClean="0"/>
              <a:t>Les axones longs sont recouverts d’une enveloppe blanchâtre, lipidique et segmentée appelée </a:t>
            </a:r>
            <a:r>
              <a:rPr lang="fr-CA" altLang="fr-FR" sz="3000" u="sng" smtClean="0"/>
              <a:t>gaine de myéline</a:t>
            </a:r>
            <a:r>
              <a:rPr lang="fr-CA" altLang="fr-FR" sz="3000" smtClean="0"/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fr-CA" altLang="fr-FR" sz="3000" smtClean="0"/>
              <a:t>La myéline protège les axones et les isole électriquement les uns des autres. </a:t>
            </a:r>
          </a:p>
          <a:p>
            <a:pPr eaLnBrk="1" hangingPunct="1">
              <a:lnSpc>
                <a:spcPct val="90000"/>
              </a:lnSpc>
            </a:pPr>
            <a:r>
              <a:rPr lang="fr-CA" altLang="fr-FR" sz="3000" smtClean="0"/>
              <a:t>Elle accroît la vitesse de transmission des influx nerveux.</a:t>
            </a:r>
          </a:p>
          <a:p>
            <a:pPr eaLnBrk="1" hangingPunct="1">
              <a:lnSpc>
                <a:spcPct val="90000"/>
              </a:lnSpc>
            </a:pPr>
            <a:r>
              <a:rPr lang="fr-CA" altLang="fr-FR" sz="3000" smtClean="0"/>
              <a:t>L’axone amyélinisé achemine les influx nerveux très lentement.</a:t>
            </a:r>
            <a:endParaRPr lang="en-US" altLang="fr-FR" sz="3000" smtClean="0"/>
          </a:p>
          <a:p>
            <a:pPr eaLnBrk="1" hangingPunct="1"/>
            <a:endParaRPr lang="en-CA" altLang="fr-FR" smtClean="0"/>
          </a:p>
        </p:txBody>
      </p:sp>
    </p:spTree>
    <p:extLst>
      <p:ext uri="{BB962C8B-B14F-4D97-AF65-F5344CB8AC3E}">
        <p14:creationId xmlns:p14="http://schemas.microsoft.com/office/powerpoint/2010/main" val="348851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mage1.slideserve.com/2347022/slide25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96944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0833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3/3f/Nerf_detaill%C3%A9.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432048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passeport.univ-lille1.fr/site/biologie/scbio/Neurone/Neurone_web.publi/web/res/01OrgFig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726" y="692696"/>
            <a:ext cx="4464496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83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ORGANOGENES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36712"/>
            <a:ext cx="7344816" cy="427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5721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es nerfs | Le système nerveu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7632847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499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image1.slideserve.com/2347022/les-glyocytes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496944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237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age1.slideserve.com/2347022/subdivisions-du-snp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764"/>
            <a:ext cx="914400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9858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5656" y="764704"/>
            <a:ext cx="2868862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Arial Black" pitchFamily="34" charset="0"/>
              </a:rPr>
              <a:t>La </a:t>
            </a:r>
            <a:r>
              <a:rPr lang="fr-FR" dirty="0" err="1" smtClean="0">
                <a:latin typeface="Arial Black" pitchFamily="34" charset="0"/>
              </a:rPr>
              <a:t>nevroglie</a:t>
            </a:r>
            <a:r>
              <a:rPr lang="fr-FR" dirty="0" smtClean="0">
                <a:latin typeface="Arial Black" pitchFamily="34" charset="0"/>
              </a:rPr>
              <a:t> centrale</a:t>
            </a:r>
          </a:p>
          <a:p>
            <a:endParaRPr lang="fr-FR" dirty="0">
              <a:latin typeface="Arial Black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dirty="0" smtClean="0">
                <a:latin typeface="Arial Black" pitchFamily="34" charset="0"/>
              </a:rPr>
              <a:t>Astrocytes</a:t>
            </a:r>
          </a:p>
          <a:p>
            <a:pPr marL="285750" indent="-285750">
              <a:buFontTx/>
              <a:buChar char="-"/>
            </a:pPr>
            <a:r>
              <a:rPr lang="fr-FR" dirty="0">
                <a:latin typeface="Arial Black" pitchFamily="34" charset="0"/>
              </a:rPr>
              <a:t>O</a:t>
            </a:r>
            <a:r>
              <a:rPr lang="fr-FR" dirty="0" smtClean="0">
                <a:latin typeface="Arial Black" pitchFamily="34" charset="0"/>
              </a:rPr>
              <a:t>ligodendrocytes</a:t>
            </a:r>
          </a:p>
          <a:p>
            <a:pPr marL="285750" indent="-285750">
              <a:buFontTx/>
              <a:buChar char="-"/>
            </a:pPr>
            <a:r>
              <a:rPr lang="fr-FR" dirty="0" err="1" smtClean="0">
                <a:latin typeface="Arial Black" pitchFamily="34" charset="0"/>
              </a:rPr>
              <a:t>Microglyocytes</a:t>
            </a:r>
            <a:endParaRPr lang="fr-FR" dirty="0" smtClean="0">
              <a:latin typeface="Arial Black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dirty="0" err="1" smtClean="0">
                <a:latin typeface="Arial Black" pitchFamily="34" charset="0"/>
              </a:rPr>
              <a:t>Ependymocytes</a:t>
            </a:r>
            <a:endParaRPr lang="fr-FR" dirty="0" smtClean="0">
              <a:latin typeface="Arial Black" pitchFamily="34" charset="0"/>
            </a:endParaRPr>
          </a:p>
          <a:p>
            <a:pPr marL="285750" indent="-285750">
              <a:buFontTx/>
              <a:buChar char="-"/>
            </a:pPr>
            <a:endParaRPr lang="fr-FR" dirty="0">
              <a:latin typeface="Arial Black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19672" y="3356992"/>
            <a:ext cx="359829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Arial Black" pitchFamily="34" charset="0"/>
              </a:rPr>
              <a:t>La </a:t>
            </a:r>
            <a:r>
              <a:rPr lang="fr-FR" dirty="0" err="1" smtClean="0">
                <a:latin typeface="Arial Black" pitchFamily="34" charset="0"/>
              </a:rPr>
              <a:t>nevroglie</a:t>
            </a:r>
            <a:r>
              <a:rPr lang="fr-FR" dirty="0" smtClean="0">
                <a:latin typeface="Arial Black" pitchFamily="34" charset="0"/>
              </a:rPr>
              <a:t> périphérique</a:t>
            </a:r>
          </a:p>
          <a:p>
            <a:endParaRPr lang="fr-FR" dirty="0">
              <a:latin typeface="Arial Black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dirty="0" smtClean="0">
                <a:latin typeface="Arial Black" pitchFamily="34" charset="0"/>
              </a:rPr>
              <a:t>Les cellules de Schwann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latin typeface="Arial Black" pitchFamily="34" charset="0"/>
              </a:rPr>
              <a:t>Les cellules satellites</a:t>
            </a:r>
            <a:endParaRPr lang="fr-FR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4175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fr.brainexplorer.org/brain-images/glial_ce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9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sirtin.fr/sirtin/wp-content/uploads/0805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49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Ã©sultat de recherche d'images pour &quot;les cellules microgliales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096250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3616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associÃ©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56984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536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biotechnozen.com/articles/images-articles/astrocy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04664"/>
            <a:ext cx="511256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64328" y="4437112"/>
            <a:ext cx="1415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latin typeface="Arial Black" pitchFamily="34" charset="0"/>
              </a:rPr>
              <a:t>Astrocyte</a:t>
            </a:r>
            <a:endParaRPr lang="fr-FR" dirty="0">
              <a:latin typeface="Arial Black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544" y="4973167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dirty="0" smtClean="0"/>
              <a:t>- </a:t>
            </a:r>
            <a:r>
              <a:rPr lang="fr-FR" dirty="0" smtClean="0">
                <a:latin typeface="Arial Black" pitchFamily="34" charset="0"/>
              </a:rPr>
              <a:t>Ancrer </a:t>
            </a:r>
            <a:r>
              <a:rPr lang="fr-FR" dirty="0">
                <a:latin typeface="Arial Black" pitchFamily="34" charset="0"/>
              </a:rPr>
              <a:t>les neurones sur les capillaires sanguins</a:t>
            </a:r>
          </a:p>
          <a:p>
            <a:pPr lvl="0"/>
            <a:r>
              <a:rPr lang="fr-FR" dirty="0" smtClean="0">
                <a:latin typeface="Arial Black" pitchFamily="34" charset="0"/>
              </a:rPr>
              <a:t>- Filtrer </a:t>
            </a:r>
            <a:r>
              <a:rPr lang="fr-FR" dirty="0">
                <a:latin typeface="Arial Black" pitchFamily="34" charset="0"/>
              </a:rPr>
              <a:t>le sang qui passe aux neurones</a:t>
            </a:r>
          </a:p>
          <a:p>
            <a:pPr lvl="0"/>
            <a:r>
              <a:rPr lang="fr-FR" dirty="0" smtClean="0">
                <a:latin typeface="Arial Black" pitchFamily="34" charset="0"/>
              </a:rPr>
              <a:t>- Réguler </a:t>
            </a:r>
            <a:r>
              <a:rPr lang="fr-FR" dirty="0">
                <a:latin typeface="Arial Black" pitchFamily="34" charset="0"/>
              </a:rPr>
              <a:t>les concentrations extracellulaires d’ions et de neurotransmetteurs</a:t>
            </a:r>
          </a:p>
        </p:txBody>
      </p:sp>
    </p:spTree>
    <p:extLst>
      <p:ext uri="{BB962C8B-B14F-4D97-AF65-F5344CB8AC3E}">
        <p14:creationId xmlns:p14="http://schemas.microsoft.com/office/powerpoint/2010/main" val="33757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mapageweb.umontreal.ca/cabanat/bio2471/images/Pagem010a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684076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36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576263"/>
            <a:ext cx="8391525" cy="570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55547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mapageweb.umontreal.ca/cabanat/bio2471/images/Pagem010b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253" y="1484783"/>
            <a:ext cx="4953000" cy="344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61514" y="5373216"/>
            <a:ext cx="6183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Arial Black" pitchFamily="34" charset="0"/>
              </a:rPr>
              <a:t>Former les gaines de </a:t>
            </a:r>
            <a:r>
              <a:rPr lang="fr-FR" dirty="0" smtClean="0">
                <a:latin typeface="Arial Black" pitchFamily="34" charset="0"/>
              </a:rPr>
              <a:t>myéline au niveau du SNC</a:t>
            </a:r>
            <a:endParaRPr lang="fr-FR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15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Ã©sultat de recherche d'images pour &quot;les cellules microgliales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298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mage1.slideserve.com/2347022/fonctions-du-syst-me-nerveux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1187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sirtin.fr/sirtin/wp-content/uploads/080516-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37147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histoblog.viabloga.com/images/Diapositive10_3_t.8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60648"/>
            <a:ext cx="4608512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08262" y="5085184"/>
            <a:ext cx="57000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Favoriser la circulation du liquide cérébro-spinal</a:t>
            </a:r>
          </a:p>
        </p:txBody>
      </p:sp>
      <p:sp>
        <p:nvSpPr>
          <p:cNvPr id="4" name="Rectangle 3"/>
          <p:cNvSpPr/>
          <p:nvPr/>
        </p:nvSpPr>
        <p:spPr>
          <a:xfrm>
            <a:off x="3385585" y="292006"/>
            <a:ext cx="40834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rial Black" pitchFamily="34" charset="0"/>
              </a:rPr>
              <a:t>Les </a:t>
            </a:r>
            <a:r>
              <a:rPr lang="fr-FR" sz="2800" dirty="0" err="1" smtClean="0">
                <a:latin typeface="Arial Black" pitchFamily="34" charset="0"/>
              </a:rPr>
              <a:t>épendymocytes</a:t>
            </a:r>
            <a:endParaRPr lang="fr-FR" sz="28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14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mage1.slideserve.com/2347022/tissu-nerveux1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662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137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mage1.slideserve.com/2347022/les-neurones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12968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067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Ã©sultat de recherche d'images pour &quot;les diffÃ©rentes fibres nerveuses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688"/>
            <a:ext cx="8784976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793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ours-pharmacie.com/images/neurone-axone-dendrite-synaps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712968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688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Ã©sultat de recherche d'images pour &quot;tissu nerveux schÃ©ma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136904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96412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1116</TotalTime>
  <Words>180</Words>
  <Application>Microsoft Office PowerPoint</Application>
  <PresentationFormat>Affichage à l'écran (4:3)</PresentationFormat>
  <Paragraphs>32</Paragraphs>
  <Slides>40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40</vt:i4>
      </vt:variant>
    </vt:vector>
  </HeadingPairs>
  <TitlesOfParts>
    <vt:vector size="41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Sweet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2012</dc:creator>
  <cp:lastModifiedBy>Admin</cp:lastModifiedBy>
  <cp:revision>54</cp:revision>
  <dcterms:created xsi:type="dcterms:W3CDTF">2014-04-29T19:29:12Z</dcterms:created>
  <dcterms:modified xsi:type="dcterms:W3CDTF">2021-05-26T22:56:46Z</dcterms:modified>
</cp:coreProperties>
</file>