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3"/>
  </p:notesMasterIdLst>
  <p:sldIdLst>
    <p:sldId id="259" r:id="rId2"/>
    <p:sldId id="357" r:id="rId3"/>
    <p:sldId id="359" r:id="rId4"/>
    <p:sldId id="257" r:id="rId5"/>
    <p:sldId id="370" r:id="rId6"/>
    <p:sldId id="372" r:id="rId7"/>
    <p:sldId id="373" r:id="rId8"/>
    <p:sldId id="371" r:id="rId9"/>
    <p:sldId id="353" r:id="rId10"/>
    <p:sldId id="283" r:id="rId11"/>
    <p:sldId id="317" r:id="rId12"/>
    <p:sldId id="318" r:id="rId13"/>
    <p:sldId id="361" r:id="rId14"/>
    <p:sldId id="354" r:id="rId15"/>
    <p:sldId id="374" r:id="rId16"/>
    <p:sldId id="277" r:id="rId17"/>
    <p:sldId id="364" r:id="rId18"/>
    <p:sldId id="322" r:id="rId19"/>
    <p:sldId id="355" r:id="rId20"/>
    <p:sldId id="362" r:id="rId21"/>
    <p:sldId id="275" r:id="rId22"/>
    <p:sldId id="363" r:id="rId23"/>
    <p:sldId id="375" r:id="rId24"/>
    <p:sldId id="326" r:id="rId25"/>
    <p:sldId id="376" r:id="rId26"/>
    <p:sldId id="366" r:id="rId27"/>
    <p:sldId id="278" r:id="rId28"/>
    <p:sldId id="327" r:id="rId29"/>
    <p:sldId id="367" r:id="rId30"/>
    <p:sldId id="368" r:id="rId31"/>
    <p:sldId id="279" r:id="rId32"/>
    <p:sldId id="328" r:id="rId33"/>
    <p:sldId id="334" r:id="rId34"/>
    <p:sldId id="280" r:id="rId35"/>
    <p:sldId id="335" r:id="rId36"/>
    <p:sldId id="379" r:id="rId37"/>
    <p:sldId id="378" r:id="rId38"/>
    <p:sldId id="380" r:id="rId39"/>
    <p:sldId id="294" r:id="rId40"/>
    <p:sldId id="292" r:id="rId41"/>
    <p:sldId id="295" r:id="rId42"/>
    <p:sldId id="377" r:id="rId43"/>
    <p:sldId id="329" r:id="rId44"/>
    <p:sldId id="330" r:id="rId45"/>
    <p:sldId id="300" r:id="rId46"/>
    <p:sldId id="382" r:id="rId47"/>
    <p:sldId id="338" r:id="rId48"/>
    <p:sldId id="381" r:id="rId49"/>
    <p:sldId id="337" r:id="rId50"/>
    <p:sldId id="343" r:id="rId51"/>
    <p:sldId id="344"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6" autoAdjust="0"/>
    <p:restoredTop sz="94709" autoAdjust="0"/>
  </p:normalViewPr>
  <p:slideViewPr>
    <p:cSldViewPr>
      <p:cViewPr varScale="1">
        <p:scale>
          <a:sx n="70" d="100"/>
          <a:sy n="70" d="100"/>
        </p:scale>
        <p:origin x="-15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2BF637-86EA-4241-909C-9519067B3879}" type="datetimeFigureOut">
              <a:rPr lang="fr-FR" smtClean="0"/>
              <a:pPr/>
              <a:t>04/05/2021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720DF3-04E8-479C-8664-4775119AA356}" type="slidenum">
              <a:rPr lang="fr-FR" smtClean="0"/>
              <a:pPr/>
              <a:t>‹N°›</a:t>
            </a:fld>
            <a:endParaRPr lang="fr-FR"/>
          </a:p>
        </p:txBody>
      </p:sp>
    </p:spTree>
    <p:extLst>
      <p:ext uri="{BB962C8B-B14F-4D97-AF65-F5344CB8AC3E}">
        <p14:creationId xmlns:p14="http://schemas.microsoft.com/office/powerpoint/2010/main" val="31551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6A720DF3-04E8-479C-8664-4775119AA356}" type="slidenum">
              <a:rPr lang="fr-FR" smtClean="0"/>
              <a:pPr/>
              <a:t>1</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AD1C9FB0-BECF-49D2-9956-10C56F193A55}"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1C9FB0-BECF-49D2-9956-10C56F193A55}"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1C9FB0-BECF-49D2-9956-10C56F193A5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95990F7B-2ECB-4527-8A7B-1219A0127A3A}" type="datetimeFigureOut">
              <a:rPr lang="fr-FR" smtClean="0"/>
              <a:pPr/>
              <a:t>04/05/2021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AD1C9FB0-BECF-49D2-9956-10C56F193A55}"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5990F7B-2ECB-4527-8A7B-1219A0127A3A}" type="datetimeFigureOut">
              <a:rPr lang="fr-FR" smtClean="0"/>
              <a:pPr/>
              <a:t>04/05/2021</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D1C9FB0-BECF-49D2-9956-10C56F193A55}"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Histologie de l’appareil</a:t>
            </a:r>
            <a:br>
              <a:rPr lang="fr-FR" b="1" dirty="0" smtClean="0"/>
            </a:br>
            <a:r>
              <a:rPr lang="fr-FR" b="1" dirty="0" smtClean="0"/>
              <a:t>                   respiratoire</a:t>
            </a:r>
            <a:endParaRPr lang="fr-FR" b="1" dirty="0"/>
          </a:p>
        </p:txBody>
      </p:sp>
      <p:pic>
        <p:nvPicPr>
          <p:cNvPr id="1029" name="Picture 5"/>
          <p:cNvPicPr>
            <a:picLocks noGrp="1" noChangeAspect="1" noChangeArrowheads="1"/>
          </p:cNvPicPr>
          <p:nvPr>
            <p:ph idx="1"/>
          </p:nvPr>
        </p:nvPicPr>
        <p:blipFill>
          <a:blip r:embed="rId4"/>
          <a:srcRect/>
          <a:stretch>
            <a:fillRect/>
          </a:stretch>
        </p:blipFill>
        <p:spPr bwMode="auto">
          <a:xfrm>
            <a:off x="214283" y="2214554"/>
            <a:ext cx="4071966" cy="4357694"/>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4369743" y="2276872"/>
            <a:ext cx="4267305" cy="4269319"/>
          </a:xfrm>
          <a:prstGeom prst="rect">
            <a:avLst/>
          </a:prstGeom>
          <a:noFill/>
          <a:ln w="9525">
            <a:noFill/>
            <a:miter lim="800000"/>
            <a:headEnd/>
            <a:tailEnd/>
          </a:ln>
          <a:effectLst/>
        </p:spPr>
      </p:pic>
      <p:sp>
        <p:nvSpPr>
          <p:cNvPr id="3" name="ZoneTexte 2"/>
          <p:cNvSpPr txBox="1"/>
          <p:nvPr/>
        </p:nvSpPr>
        <p:spPr>
          <a:xfrm>
            <a:off x="6876256" y="1412776"/>
            <a:ext cx="2195729" cy="307777"/>
          </a:xfrm>
          <a:prstGeom prst="rect">
            <a:avLst/>
          </a:prstGeom>
          <a:noFill/>
        </p:spPr>
        <p:txBody>
          <a:bodyPr wrap="none" rtlCol="0">
            <a:spAutoFit/>
          </a:bodyPr>
          <a:lstStyle/>
          <a:p>
            <a:r>
              <a:rPr lang="fr-FR" sz="1400" b="1" dirty="0" smtClean="0">
                <a:solidFill>
                  <a:schemeClr val="accent1"/>
                </a:solidFill>
              </a:rPr>
              <a:t>Dr. </a:t>
            </a:r>
            <a:r>
              <a:rPr lang="fr-FR" sz="1400" b="1" dirty="0" err="1" smtClean="0">
                <a:solidFill>
                  <a:schemeClr val="accent1"/>
                </a:solidFill>
              </a:rPr>
              <a:t>Djaalab</a:t>
            </a:r>
            <a:r>
              <a:rPr lang="fr-FR" sz="1400" b="1" dirty="0" smtClean="0">
                <a:solidFill>
                  <a:schemeClr val="accent1"/>
                </a:solidFill>
              </a:rPr>
              <a:t>-Mansour H.</a:t>
            </a:r>
            <a:endParaRPr lang="fr-FR" sz="1400" b="1" dirty="0">
              <a:solidFill>
                <a:schemeClr val="accent1"/>
              </a:solidFill>
            </a:endParaRPr>
          </a:p>
        </p:txBody>
      </p:sp>
    </p:spTree>
  </p:cSld>
  <p:clrMapOvr>
    <a:masterClrMapping/>
  </p:clrMapOvr>
  <p:transition>
    <p:wedg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 larynx</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Arlary1"/>
          <p:cNvPicPr>
            <a:picLocks noChangeAspect="1" noChangeArrowheads="1"/>
          </p:cNvPicPr>
          <p:nvPr/>
        </p:nvPicPr>
        <p:blipFill>
          <a:blip r:embed="rId2"/>
          <a:srcRect/>
          <a:stretch>
            <a:fillRect/>
          </a:stretch>
        </p:blipFill>
        <p:spPr bwMode="auto">
          <a:xfrm>
            <a:off x="428596" y="1928802"/>
            <a:ext cx="8358246"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0" name="Picture 712" descr="40642_4222313630007926.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76200"/>
            <a:ext cx="1990725" cy="3124200"/>
          </a:xfrm>
          <a:prstGeom prst="rect">
            <a:avLst/>
          </a:prstGeom>
          <a:noFill/>
          <a:extLst>
            <a:ext uri="{909E8E84-426E-40DD-AFC4-6F175D3DCCD1}">
              <a14:hiddenFill xmlns:a14="http://schemas.microsoft.com/office/drawing/2010/main">
                <a:solidFill>
                  <a:srgbClr val="FFFFFF"/>
                </a:solidFill>
              </a14:hiddenFill>
            </a:ext>
          </a:extLst>
        </p:spPr>
      </p:pic>
      <p:sp>
        <p:nvSpPr>
          <p:cNvPr id="2761" name="Freeform 713"/>
          <p:cNvSpPr>
            <a:spLocks/>
          </p:cNvSpPr>
          <p:nvPr/>
        </p:nvSpPr>
        <p:spPr bwMode="auto">
          <a:xfrm>
            <a:off x="533400" y="0"/>
            <a:ext cx="762000" cy="914400"/>
          </a:xfrm>
          <a:custGeom>
            <a:avLst/>
            <a:gdLst>
              <a:gd name="T0" fmla="*/ 0 w 60"/>
              <a:gd name="T1" fmla="*/ 36 h 72"/>
              <a:gd name="T2" fmla="*/ 30 w 60"/>
              <a:gd name="T3" fmla="*/ 0 h 72"/>
              <a:gd name="T4" fmla="*/ 30 w 60"/>
              <a:gd name="T5" fmla="*/ 0 h 72"/>
              <a:gd name="T6" fmla="*/ 30 w 60"/>
              <a:gd name="T7" fmla="*/ 0 h 72"/>
              <a:gd name="T8" fmla="*/ 60 w 60"/>
              <a:gd name="T9" fmla="*/ 36 h 72"/>
              <a:gd name="T10" fmla="*/ 60 w 60"/>
              <a:gd name="T11" fmla="*/ 36 h 72"/>
              <a:gd name="T12" fmla="*/ 30 w 60"/>
              <a:gd name="T13" fmla="*/ 72 h 72"/>
              <a:gd name="T14" fmla="*/ 30 w 60"/>
              <a:gd name="T15" fmla="*/ 72 h 72"/>
              <a:gd name="T16" fmla="*/ 30 w 60"/>
              <a:gd name="T17" fmla="*/ 72 h 72"/>
              <a:gd name="T18" fmla="*/ 0 w 60"/>
              <a:gd name="T19" fmla="*/ 36 h 72"/>
              <a:gd name="T20" fmla="*/ 0 w 60"/>
              <a:gd name="T21" fmla="*/ 36 h 72"/>
              <a:gd name="T22" fmla="*/ 0 w 60"/>
              <a:gd name="T23"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72">
                <a:moveTo>
                  <a:pt x="0" y="36"/>
                </a:moveTo>
                <a:cubicBezTo>
                  <a:pt x="0" y="16"/>
                  <a:pt x="13" y="0"/>
                  <a:pt x="30" y="0"/>
                </a:cubicBezTo>
                <a:cubicBezTo>
                  <a:pt x="30" y="0"/>
                  <a:pt x="30" y="0"/>
                  <a:pt x="30" y="0"/>
                </a:cubicBezTo>
                <a:lnTo>
                  <a:pt x="30" y="0"/>
                </a:lnTo>
                <a:cubicBezTo>
                  <a:pt x="47" y="0"/>
                  <a:pt x="60" y="16"/>
                  <a:pt x="60" y="36"/>
                </a:cubicBezTo>
                <a:lnTo>
                  <a:pt x="60" y="36"/>
                </a:lnTo>
                <a:cubicBezTo>
                  <a:pt x="60" y="56"/>
                  <a:pt x="47" y="72"/>
                  <a:pt x="30" y="72"/>
                </a:cubicBezTo>
                <a:cubicBezTo>
                  <a:pt x="30" y="72"/>
                  <a:pt x="30" y="72"/>
                  <a:pt x="30" y="72"/>
                </a:cubicBezTo>
                <a:lnTo>
                  <a:pt x="30" y="72"/>
                </a:lnTo>
                <a:cubicBezTo>
                  <a:pt x="13" y="72"/>
                  <a:pt x="0" y="56"/>
                  <a:pt x="0" y="36"/>
                </a:cubicBezTo>
                <a:cubicBezTo>
                  <a:pt x="0" y="36"/>
                  <a:pt x="0" y="36"/>
                  <a:pt x="0" y="36"/>
                </a:cubicBezTo>
                <a:lnTo>
                  <a:pt x="0" y="36"/>
                </a:lnTo>
                <a:close/>
              </a:path>
            </a:pathLst>
          </a:custGeom>
          <a:noFill/>
          <a:ln w="38100" cap="flat">
            <a:solidFill>
              <a:srgbClr val="00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2762" name="Picture 714" descr="40642_4222313630007927.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152400"/>
            <a:ext cx="4538662" cy="6019800"/>
          </a:xfrm>
          <a:prstGeom prst="rect">
            <a:avLst/>
          </a:prstGeom>
          <a:noFill/>
          <a:extLst>
            <a:ext uri="{909E8E84-426E-40DD-AFC4-6F175D3DCCD1}">
              <a14:hiddenFill xmlns:a14="http://schemas.microsoft.com/office/drawing/2010/main">
                <a:solidFill>
                  <a:srgbClr val="FFFFFF"/>
                </a:solidFill>
              </a14:hiddenFill>
            </a:ext>
          </a:extLst>
        </p:spPr>
      </p:pic>
      <p:sp>
        <p:nvSpPr>
          <p:cNvPr id="2766" name="Rectangle 718"/>
          <p:cNvSpPr>
            <a:spLocks/>
          </p:cNvSpPr>
          <p:nvPr/>
        </p:nvSpPr>
        <p:spPr bwMode="auto">
          <a:xfrm>
            <a:off x="6156325" y="163513"/>
            <a:ext cx="1355725" cy="396875"/>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767" name="Text Box 719"/>
          <p:cNvSpPr txBox="1">
            <a:spLocks/>
          </p:cNvSpPr>
          <p:nvPr/>
        </p:nvSpPr>
        <p:spPr bwMode="auto">
          <a:xfrm>
            <a:off x="6249988" y="203200"/>
            <a:ext cx="11830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Antérieure</a:t>
            </a:r>
          </a:p>
        </p:txBody>
      </p:sp>
      <p:sp>
        <p:nvSpPr>
          <p:cNvPr id="2768" name="Rectangle 720"/>
          <p:cNvSpPr>
            <a:spLocks/>
          </p:cNvSpPr>
          <p:nvPr/>
        </p:nvSpPr>
        <p:spPr bwMode="auto">
          <a:xfrm>
            <a:off x="6080125" y="5775325"/>
            <a:ext cx="1482725" cy="396875"/>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769" name="Text Box 721"/>
          <p:cNvSpPr txBox="1">
            <a:spLocks/>
          </p:cNvSpPr>
          <p:nvPr/>
        </p:nvSpPr>
        <p:spPr bwMode="auto">
          <a:xfrm>
            <a:off x="6173788" y="5818188"/>
            <a:ext cx="1311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Postérieure</a:t>
            </a:r>
          </a:p>
        </p:txBody>
      </p:sp>
      <p:sp>
        <p:nvSpPr>
          <p:cNvPr id="2770" name="Text Box 722"/>
          <p:cNvSpPr txBox="1">
            <a:spLocks/>
          </p:cNvSpPr>
          <p:nvPr/>
        </p:nvSpPr>
        <p:spPr bwMode="auto">
          <a:xfrm>
            <a:off x="3186113" y="812800"/>
            <a:ext cx="998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Epiglotte</a:t>
            </a:r>
          </a:p>
        </p:txBody>
      </p:sp>
      <p:sp>
        <p:nvSpPr>
          <p:cNvPr id="2771" name="Line 723"/>
          <p:cNvSpPr>
            <a:spLocks noChangeShapeType="1"/>
          </p:cNvSpPr>
          <p:nvPr/>
        </p:nvSpPr>
        <p:spPr bwMode="auto">
          <a:xfrm>
            <a:off x="4333875" y="981075"/>
            <a:ext cx="1771650" cy="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772" name="Text Box 724"/>
          <p:cNvSpPr txBox="1">
            <a:spLocks/>
          </p:cNvSpPr>
          <p:nvPr/>
        </p:nvSpPr>
        <p:spPr bwMode="auto">
          <a:xfrm>
            <a:off x="2301875" y="1717675"/>
            <a:ext cx="8704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Bandes</a:t>
            </a:r>
          </a:p>
        </p:txBody>
      </p:sp>
      <p:sp>
        <p:nvSpPr>
          <p:cNvPr id="2773" name="Text Box 725"/>
          <p:cNvSpPr txBox="1">
            <a:spLocks/>
          </p:cNvSpPr>
          <p:nvPr/>
        </p:nvSpPr>
        <p:spPr bwMode="auto">
          <a:xfrm>
            <a:off x="2301875" y="2022475"/>
            <a:ext cx="15116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ventriculaires</a:t>
            </a:r>
          </a:p>
        </p:txBody>
      </p:sp>
      <p:sp>
        <p:nvSpPr>
          <p:cNvPr id="2774" name="Text Box 726"/>
          <p:cNvSpPr txBox="1">
            <a:spLocks/>
          </p:cNvSpPr>
          <p:nvPr/>
        </p:nvSpPr>
        <p:spPr bwMode="auto">
          <a:xfrm>
            <a:off x="2301875" y="2327275"/>
            <a:ext cx="18947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(Fausses cordes</a:t>
            </a:r>
          </a:p>
        </p:txBody>
      </p:sp>
      <p:sp>
        <p:nvSpPr>
          <p:cNvPr id="2775" name="Text Box 727"/>
          <p:cNvSpPr txBox="1">
            <a:spLocks/>
          </p:cNvSpPr>
          <p:nvPr/>
        </p:nvSpPr>
        <p:spPr bwMode="auto">
          <a:xfrm>
            <a:off x="2301875" y="2632075"/>
            <a:ext cx="9553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vocales)</a:t>
            </a:r>
          </a:p>
        </p:txBody>
      </p:sp>
      <p:sp>
        <p:nvSpPr>
          <p:cNvPr id="2776" name="Line 728"/>
          <p:cNvSpPr>
            <a:spLocks noChangeShapeType="1"/>
          </p:cNvSpPr>
          <p:nvPr/>
        </p:nvSpPr>
        <p:spPr bwMode="auto">
          <a:xfrm>
            <a:off x="4410075" y="2352675"/>
            <a:ext cx="1619250" cy="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777" name="Line 729"/>
          <p:cNvSpPr>
            <a:spLocks noChangeShapeType="1"/>
          </p:cNvSpPr>
          <p:nvPr/>
        </p:nvSpPr>
        <p:spPr bwMode="auto">
          <a:xfrm>
            <a:off x="4410075" y="2352675"/>
            <a:ext cx="3219450" cy="400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778" name="Text Box 730"/>
          <p:cNvSpPr txBox="1">
            <a:spLocks/>
          </p:cNvSpPr>
          <p:nvPr/>
        </p:nvSpPr>
        <p:spPr bwMode="auto">
          <a:xfrm>
            <a:off x="2378075" y="3470275"/>
            <a:ext cx="17681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Cordes vocales</a:t>
            </a:r>
          </a:p>
        </p:txBody>
      </p:sp>
      <p:sp>
        <p:nvSpPr>
          <p:cNvPr id="2779" name="Line 731"/>
          <p:cNvSpPr>
            <a:spLocks noChangeShapeType="1"/>
          </p:cNvSpPr>
          <p:nvPr/>
        </p:nvSpPr>
        <p:spPr bwMode="auto">
          <a:xfrm flipV="1">
            <a:off x="4257675" y="3038475"/>
            <a:ext cx="2152650" cy="628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780" name="Line 732"/>
          <p:cNvSpPr>
            <a:spLocks noChangeShapeType="1"/>
          </p:cNvSpPr>
          <p:nvPr/>
        </p:nvSpPr>
        <p:spPr bwMode="auto">
          <a:xfrm flipV="1">
            <a:off x="4257675" y="3419475"/>
            <a:ext cx="2914650" cy="247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2276079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4" name="Picture 776" descr="40642_4222313630007928.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6248400" cy="4656138"/>
          </a:xfrm>
          <a:prstGeom prst="rect">
            <a:avLst/>
          </a:prstGeom>
          <a:noFill/>
          <a:extLst>
            <a:ext uri="{909E8E84-426E-40DD-AFC4-6F175D3DCCD1}">
              <a14:hiddenFill xmlns:a14="http://schemas.microsoft.com/office/drawing/2010/main">
                <a:solidFill>
                  <a:srgbClr val="FFFFFF"/>
                </a:solidFill>
              </a14:hiddenFill>
            </a:ext>
          </a:extLst>
        </p:spPr>
      </p:pic>
      <p:pic>
        <p:nvPicPr>
          <p:cNvPr id="2825" name="Picture 777" descr="40642_4222313630007929.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76200"/>
            <a:ext cx="1990725" cy="3124200"/>
          </a:xfrm>
          <a:prstGeom prst="rect">
            <a:avLst/>
          </a:prstGeom>
          <a:noFill/>
          <a:extLst>
            <a:ext uri="{909E8E84-426E-40DD-AFC4-6F175D3DCCD1}">
              <a14:hiddenFill xmlns:a14="http://schemas.microsoft.com/office/drawing/2010/main">
                <a:solidFill>
                  <a:srgbClr val="FFFFFF"/>
                </a:solidFill>
              </a14:hiddenFill>
            </a:ext>
          </a:extLst>
        </p:spPr>
      </p:pic>
      <p:sp>
        <p:nvSpPr>
          <p:cNvPr id="2826" name="Freeform 778"/>
          <p:cNvSpPr>
            <a:spLocks/>
          </p:cNvSpPr>
          <p:nvPr/>
        </p:nvSpPr>
        <p:spPr bwMode="auto">
          <a:xfrm>
            <a:off x="685800" y="76200"/>
            <a:ext cx="457200" cy="838200"/>
          </a:xfrm>
          <a:custGeom>
            <a:avLst/>
            <a:gdLst>
              <a:gd name="T0" fmla="*/ 0 w 36"/>
              <a:gd name="T1" fmla="*/ 33 h 66"/>
              <a:gd name="T2" fmla="*/ 18 w 36"/>
              <a:gd name="T3" fmla="*/ 0 h 66"/>
              <a:gd name="T4" fmla="*/ 18 w 36"/>
              <a:gd name="T5" fmla="*/ 0 h 66"/>
              <a:gd name="T6" fmla="*/ 18 w 36"/>
              <a:gd name="T7" fmla="*/ 0 h 66"/>
              <a:gd name="T8" fmla="*/ 36 w 36"/>
              <a:gd name="T9" fmla="*/ 33 h 66"/>
              <a:gd name="T10" fmla="*/ 36 w 36"/>
              <a:gd name="T11" fmla="*/ 33 h 66"/>
              <a:gd name="T12" fmla="*/ 18 w 36"/>
              <a:gd name="T13" fmla="*/ 66 h 66"/>
              <a:gd name="T14" fmla="*/ 18 w 36"/>
              <a:gd name="T15" fmla="*/ 66 h 66"/>
              <a:gd name="T16" fmla="*/ 18 w 36"/>
              <a:gd name="T17" fmla="*/ 66 h 66"/>
              <a:gd name="T18" fmla="*/ 0 w 36"/>
              <a:gd name="T19" fmla="*/ 33 h 66"/>
              <a:gd name="T20" fmla="*/ 0 w 36"/>
              <a:gd name="T21"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66">
                <a:moveTo>
                  <a:pt x="0" y="33"/>
                </a:moveTo>
                <a:cubicBezTo>
                  <a:pt x="0" y="15"/>
                  <a:pt x="8" y="0"/>
                  <a:pt x="18" y="0"/>
                </a:cubicBezTo>
                <a:cubicBezTo>
                  <a:pt x="18" y="0"/>
                  <a:pt x="18" y="0"/>
                  <a:pt x="18" y="0"/>
                </a:cubicBezTo>
                <a:lnTo>
                  <a:pt x="18" y="0"/>
                </a:lnTo>
                <a:cubicBezTo>
                  <a:pt x="28" y="0"/>
                  <a:pt x="36" y="15"/>
                  <a:pt x="36" y="33"/>
                </a:cubicBezTo>
                <a:lnTo>
                  <a:pt x="36" y="33"/>
                </a:lnTo>
                <a:cubicBezTo>
                  <a:pt x="36" y="51"/>
                  <a:pt x="28" y="66"/>
                  <a:pt x="18" y="66"/>
                </a:cubicBezTo>
                <a:cubicBezTo>
                  <a:pt x="18" y="66"/>
                  <a:pt x="18" y="66"/>
                  <a:pt x="18" y="66"/>
                </a:cubicBezTo>
                <a:lnTo>
                  <a:pt x="18" y="66"/>
                </a:lnTo>
                <a:cubicBezTo>
                  <a:pt x="8" y="66"/>
                  <a:pt x="0" y="51"/>
                  <a:pt x="0" y="33"/>
                </a:cubicBezTo>
                <a:lnTo>
                  <a:pt x="0" y="33"/>
                </a:lnTo>
                <a:close/>
              </a:path>
            </a:pathLst>
          </a:custGeom>
          <a:noFill/>
          <a:ln w="38100" cap="flat">
            <a:solidFill>
              <a:srgbClr val="00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827" name="Text Box 779"/>
          <p:cNvSpPr txBox="1">
            <a:spLocks/>
          </p:cNvSpPr>
          <p:nvPr/>
        </p:nvSpPr>
        <p:spPr bwMode="auto">
          <a:xfrm>
            <a:off x="3902075" y="5451475"/>
            <a:ext cx="4063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b="1" dirty="0" err="1">
                <a:latin typeface="Arial" charset="0"/>
                <a:sym typeface="Arial" charset="0"/>
              </a:rPr>
              <a:t>Vue</a:t>
            </a:r>
            <a:r>
              <a:rPr lang="de-DE" sz="2000" b="1" dirty="0">
                <a:latin typeface="Arial" charset="0"/>
                <a:sym typeface="Arial" charset="0"/>
              </a:rPr>
              <a:t> </a:t>
            </a:r>
            <a:r>
              <a:rPr lang="de-DE" sz="2000" b="1" dirty="0" err="1">
                <a:latin typeface="Arial" charset="0"/>
                <a:sym typeface="Arial" charset="0"/>
              </a:rPr>
              <a:t>postérieure</a:t>
            </a:r>
            <a:r>
              <a:rPr lang="de-DE" sz="2000" b="1" dirty="0">
                <a:latin typeface="Arial" charset="0"/>
                <a:sym typeface="Arial" charset="0"/>
              </a:rPr>
              <a:t> du larynx </a:t>
            </a:r>
            <a:r>
              <a:rPr lang="de-DE" sz="2000" b="1" dirty="0" err="1">
                <a:latin typeface="Arial" charset="0"/>
                <a:sym typeface="Arial" charset="0"/>
              </a:rPr>
              <a:t>ouvert</a:t>
            </a:r>
            <a:r>
              <a:rPr lang="de-DE" sz="2000" b="1" dirty="0">
                <a:latin typeface="Arial" charset="0"/>
                <a:sym typeface="Arial" charset="0"/>
              </a:rPr>
              <a:t>.</a:t>
            </a:r>
          </a:p>
        </p:txBody>
      </p:sp>
      <p:sp>
        <p:nvSpPr>
          <p:cNvPr id="2828" name="Text Box 780"/>
          <p:cNvSpPr txBox="1">
            <a:spLocks/>
          </p:cNvSpPr>
          <p:nvPr/>
        </p:nvSpPr>
        <p:spPr bwMode="auto">
          <a:xfrm>
            <a:off x="1738313" y="3328988"/>
            <a:ext cx="998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Epiglotte</a:t>
            </a:r>
          </a:p>
        </p:txBody>
      </p:sp>
      <p:sp>
        <p:nvSpPr>
          <p:cNvPr id="2829" name="Line 781"/>
          <p:cNvSpPr>
            <a:spLocks noChangeShapeType="1"/>
          </p:cNvSpPr>
          <p:nvPr/>
        </p:nvSpPr>
        <p:spPr bwMode="auto">
          <a:xfrm flipV="1">
            <a:off x="2809875" y="371475"/>
            <a:ext cx="2914650" cy="3143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30" name="Text Box 782"/>
          <p:cNvSpPr txBox="1">
            <a:spLocks/>
          </p:cNvSpPr>
          <p:nvPr/>
        </p:nvSpPr>
        <p:spPr bwMode="auto">
          <a:xfrm>
            <a:off x="298450" y="4014788"/>
            <a:ext cx="24525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Bandes ventriculaires</a:t>
            </a:r>
          </a:p>
        </p:txBody>
      </p:sp>
      <p:sp>
        <p:nvSpPr>
          <p:cNvPr id="2831" name="Line 783"/>
          <p:cNvSpPr>
            <a:spLocks noChangeShapeType="1"/>
          </p:cNvSpPr>
          <p:nvPr/>
        </p:nvSpPr>
        <p:spPr bwMode="auto">
          <a:xfrm flipV="1">
            <a:off x="2809875" y="3038475"/>
            <a:ext cx="2000250" cy="1162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32" name="Line 784"/>
          <p:cNvSpPr>
            <a:spLocks noChangeShapeType="1"/>
          </p:cNvSpPr>
          <p:nvPr/>
        </p:nvSpPr>
        <p:spPr bwMode="auto">
          <a:xfrm flipV="1">
            <a:off x="2809875" y="2962275"/>
            <a:ext cx="4057650" cy="1238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33" name="Text Box 785"/>
          <p:cNvSpPr txBox="1">
            <a:spLocks/>
          </p:cNvSpPr>
          <p:nvPr/>
        </p:nvSpPr>
        <p:spPr bwMode="auto">
          <a:xfrm>
            <a:off x="976313" y="4700588"/>
            <a:ext cx="17681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Cordes vocales</a:t>
            </a:r>
          </a:p>
        </p:txBody>
      </p:sp>
      <p:sp>
        <p:nvSpPr>
          <p:cNvPr id="2834" name="Line 786"/>
          <p:cNvSpPr>
            <a:spLocks noChangeShapeType="1"/>
          </p:cNvSpPr>
          <p:nvPr/>
        </p:nvSpPr>
        <p:spPr bwMode="auto">
          <a:xfrm flipV="1">
            <a:off x="2733675" y="3648075"/>
            <a:ext cx="2228850" cy="1238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35" name="Line 787"/>
          <p:cNvSpPr>
            <a:spLocks noChangeShapeType="1"/>
          </p:cNvSpPr>
          <p:nvPr/>
        </p:nvSpPr>
        <p:spPr bwMode="auto">
          <a:xfrm flipV="1">
            <a:off x="2733675" y="3495675"/>
            <a:ext cx="3981450" cy="1390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2141192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Voies aériennes inferieures </a:t>
            </a:r>
            <a:endParaRPr lang="fr-FR" dirty="0"/>
          </a:p>
        </p:txBody>
      </p:sp>
      <p:sp>
        <p:nvSpPr>
          <p:cNvPr id="3" name="Espace réservé du contenu 2"/>
          <p:cNvSpPr>
            <a:spLocks noGrp="1"/>
          </p:cNvSpPr>
          <p:nvPr>
            <p:ph idx="1"/>
          </p:nvPr>
        </p:nvSpPr>
        <p:spPr/>
        <p:txBody>
          <a:bodyPr/>
          <a:lstStyle/>
          <a:p>
            <a:r>
              <a:rPr lang="fr-FR" dirty="0" smtClean="0"/>
              <a:t>elle-même subdivisés en 2 groupes</a:t>
            </a:r>
          </a:p>
          <a:p>
            <a:r>
              <a:rPr lang="fr-FR" dirty="0" smtClean="0"/>
              <a:t>Les voies de conduction : la trachée, les bronches et les bronchioles.</a:t>
            </a:r>
          </a:p>
          <a:p>
            <a:r>
              <a:rPr lang="fr-FR" dirty="0" smtClean="0"/>
              <a:t>Les zones d’échanges gazeux : les bronchioles respiratoires, les canaux alvéolaires et les alvéoles.</a:t>
            </a:r>
          </a:p>
          <a:p>
            <a:endParaRPr lang="fr-FR" dirty="0"/>
          </a:p>
        </p:txBody>
      </p:sp>
      <p:pic>
        <p:nvPicPr>
          <p:cNvPr id="4" name="Picture 638" descr="40642_4222313630007923.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6" y="4005064"/>
            <a:ext cx="2889250" cy="2241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najisoft\Desktop\res\appareilrespiratoire2.jpg"/>
          <p:cNvPicPr>
            <a:picLocks noChangeAspect="1" noChangeArrowheads="1"/>
          </p:cNvPicPr>
          <p:nvPr/>
        </p:nvPicPr>
        <p:blipFill>
          <a:blip r:embed="rId3"/>
          <a:srcRect/>
          <a:stretch>
            <a:fillRect/>
          </a:stretch>
        </p:blipFill>
        <p:spPr bwMode="auto">
          <a:xfrm>
            <a:off x="5286380" y="4286256"/>
            <a:ext cx="3000396" cy="22653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8"/>
            <a:ext cx="8229600" cy="1143000"/>
          </a:xfrm>
        </p:spPr>
        <p:txBody>
          <a:bodyPr/>
          <a:lstStyle/>
          <a:p>
            <a:r>
              <a:rPr lang="fr-FR" dirty="0" smtClean="0"/>
              <a:t>                    La trachée </a:t>
            </a:r>
            <a:endParaRPr lang="fr-FR" dirty="0"/>
          </a:p>
        </p:txBody>
      </p:sp>
      <p:sp>
        <p:nvSpPr>
          <p:cNvPr id="3" name="Espace réservé du contenu 2"/>
          <p:cNvSpPr>
            <a:spLocks noGrp="1"/>
          </p:cNvSpPr>
          <p:nvPr>
            <p:ph idx="1"/>
          </p:nvPr>
        </p:nvSpPr>
        <p:spPr/>
        <p:txBody>
          <a:bodyPr/>
          <a:lstStyle/>
          <a:p>
            <a:endParaRPr lang="fr-FR"/>
          </a:p>
        </p:txBody>
      </p:sp>
      <p:pic>
        <p:nvPicPr>
          <p:cNvPr id="2050" name="Picture 2"/>
          <p:cNvPicPr>
            <a:picLocks noChangeAspect="1" noChangeArrowheads="1"/>
          </p:cNvPicPr>
          <p:nvPr/>
        </p:nvPicPr>
        <p:blipFill>
          <a:blip r:embed="rId2"/>
          <a:srcRect/>
          <a:stretch>
            <a:fillRect/>
          </a:stretch>
        </p:blipFill>
        <p:spPr bwMode="auto">
          <a:xfrm>
            <a:off x="428596" y="1643050"/>
            <a:ext cx="8286808" cy="46958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La trachée : </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C’est un tube flexible qui descend verticalement dans le médiastin, sa longueur varie selon les espèces de 10 à 22 cm. L’extrémité supérieure s’attache au cartilage du larynx  elle se termine au bas par la bifurcation trachéale. </a:t>
            </a:r>
          </a:p>
          <a:p>
            <a:r>
              <a:rPr lang="fr-FR" dirty="0" smtClean="0"/>
              <a:t> Sa forme est celle d’un cylindre maintenu par une armature de 16 à 20 annaux sont incomplets et sont comme un fer à cheval ouvert en arrière par une bande de tissu </a:t>
            </a:r>
            <a:r>
              <a:rPr lang="fr-FR" dirty="0" err="1" smtClean="0"/>
              <a:t>fibro</a:t>
            </a:r>
            <a:r>
              <a:rPr lang="fr-FR" dirty="0" smtClean="0"/>
              <a:t> musculaire. On décrit à la trachée : une muqueuse, une sous muqueuse, une adventice. La muqueuse comporte un épithélium et un chorion.</a:t>
            </a:r>
          </a:p>
          <a:p>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trachée « coupe transversale »</a:t>
            </a:r>
            <a:endParaRPr lang="fr-FR" dirty="0"/>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14290"/>
            <a:ext cx="8229600" cy="1143000"/>
          </a:xfrm>
        </p:spPr>
        <p:txBody>
          <a:bodyPr>
            <a:normAutofit fontScale="90000"/>
          </a:bodyPr>
          <a:lstStyle/>
          <a:p>
            <a:r>
              <a:rPr lang="fr-FR" dirty="0" smtClean="0"/>
              <a:t>La trachée « coupe transversale »</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trachee_schema"/>
          <p:cNvPicPr>
            <a:picLocks noChangeAspect="1" noChangeArrowheads="1"/>
          </p:cNvPicPr>
          <p:nvPr/>
        </p:nvPicPr>
        <p:blipFill>
          <a:blip r:embed="rId2"/>
          <a:srcRect/>
          <a:stretch>
            <a:fillRect/>
          </a:stretch>
        </p:blipFill>
        <p:spPr bwMode="auto">
          <a:xfrm>
            <a:off x="428596" y="1571612"/>
            <a:ext cx="8286808" cy="4824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2" name="Text Box 984"/>
          <p:cNvSpPr txBox="1">
            <a:spLocks/>
          </p:cNvSpPr>
          <p:nvPr/>
        </p:nvSpPr>
        <p:spPr bwMode="auto">
          <a:xfrm>
            <a:off x="244475" y="3013075"/>
            <a:ext cx="431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a:latin typeface="Arial_18_0_04091512" pitchFamily="39" charset="0"/>
              </a:rPr>
              <a:t>•</a:t>
            </a:r>
            <a:r>
              <a:rPr lang="de-DE" sz="2000">
                <a:latin typeface="Arial" charset="0"/>
                <a:sym typeface="Arial" charset="0"/>
              </a:rPr>
              <a:t>	Les différentes couches de la paroi</a:t>
            </a:r>
          </a:p>
        </p:txBody>
      </p:sp>
      <p:sp>
        <p:nvSpPr>
          <p:cNvPr id="3033" name="Text Box 985"/>
          <p:cNvSpPr txBox="1">
            <a:spLocks/>
          </p:cNvSpPr>
          <p:nvPr/>
        </p:nvSpPr>
        <p:spPr bwMode="auto">
          <a:xfrm>
            <a:off x="588963" y="3317875"/>
            <a:ext cx="41277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trachéale au fort grossissement sont</a:t>
            </a:r>
          </a:p>
        </p:txBody>
      </p:sp>
      <p:sp>
        <p:nvSpPr>
          <p:cNvPr id="3034" name="Text Box 986"/>
          <p:cNvSpPr txBox="1">
            <a:spLocks/>
          </p:cNvSpPr>
          <p:nvPr/>
        </p:nvSpPr>
        <p:spPr bwMode="auto">
          <a:xfrm>
            <a:off x="588963" y="3622675"/>
            <a:ext cx="3693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_18_0_04091512" pitchFamily="39" charset="0"/>
              </a:rPr>
              <a:t>visibles</a:t>
            </a:r>
            <a:r>
              <a:rPr lang="de-DE" sz="2000" dirty="0">
                <a:latin typeface="Arial_18_0_04091512" pitchFamily="39" charset="0"/>
              </a:rPr>
              <a:t>. </a:t>
            </a:r>
            <a:r>
              <a:rPr lang="de-DE" sz="2000" dirty="0" err="1">
                <a:latin typeface="Arial_18_0_04091512" pitchFamily="39" charset="0"/>
              </a:rPr>
              <a:t>L’épithélium</a:t>
            </a:r>
            <a:r>
              <a:rPr lang="de-DE" sz="2000" dirty="0">
                <a:latin typeface="Arial_18_0_04091512" pitchFamily="39" charset="0"/>
              </a:rPr>
              <a:t> respiratoire</a:t>
            </a:r>
          </a:p>
        </p:txBody>
      </p:sp>
      <p:sp>
        <p:nvSpPr>
          <p:cNvPr id="3035" name="Text Box 987"/>
          <p:cNvSpPr txBox="1">
            <a:spLocks/>
          </p:cNvSpPr>
          <p:nvPr/>
        </p:nvSpPr>
        <p:spPr bwMode="auto">
          <a:xfrm>
            <a:off x="588963" y="3927475"/>
            <a:ext cx="38279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619250" algn="l"/>
                <a:tab pos="2520950" algn="l"/>
                <a:tab pos="3451225" algn="l"/>
              </a:tabLst>
              <a:defRPr sz="2400">
                <a:solidFill>
                  <a:schemeClr val="tx1"/>
                </a:solidFill>
                <a:latin typeface="Times New Roman" pitchFamily="18" charset="0"/>
                <a:cs typeface="Times New Roman" pitchFamily="18" charset="0"/>
              </a:defRPr>
            </a:lvl1pPr>
            <a:lvl2pPr>
              <a:tabLst>
                <a:tab pos="1619250" algn="l"/>
                <a:tab pos="2520950" algn="l"/>
                <a:tab pos="3451225" algn="l"/>
              </a:tabLst>
              <a:defRPr sz="2400">
                <a:solidFill>
                  <a:schemeClr val="tx1"/>
                </a:solidFill>
                <a:latin typeface="Times New Roman" pitchFamily="18" charset="0"/>
                <a:cs typeface="Times New Roman" pitchFamily="18" charset="0"/>
              </a:defRPr>
            </a:lvl2pPr>
            <a:lvl3pPr>
              <a:tabLst>
                <a:tab pos="1619250" algn="l"/>
                <a:tab pos="2520950" algn="l"/>
                <a:tab pos="3451225" algn="l"/>
              </a:tabLst>
              <a:defRPr sz="2400">
                <a:solidFill>
                  <a:schemeClr val="tx1"/>
                </a:solidFill>
                <a:latin typeface="Times New Roman" pitchFamily="18" charset="0"/>
                <a:cs typeface="Times New Roman" pitchFamily="18" charset="0"/>
              </a:defRPr>
            </a:lvl3pPr>
            <a:lvl4pPr>
              <a:tabLst>
                <a:tab pos="1619250" algn="l"/>
                <a:tab pos="2520950" algn="l"/>
                <a:tab pos="3451225" algn="l"/>
              </a:tabLst>
              <a:defRPr sz="2400">
                <a:solidFill>
                  <a:schemeClr val="tx1"/>
                </a:solidFill>
                <a:latin typeface="Times New Roman" pitchFamily="18" charset="0"/>
                <a:cs typeface="Times New Roman" pitchFamily="18" charset="0"/>
              </a:defRPr>
            </a:lvl4pPr>
            <a:lvl5pPr>
              <a:tabLst>
                <a:tab pos="1619250" algn="l"/>
                <a:tab pos="2520950" algn="l"/>
                <a:tab pos="3451225"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1619250" algn="l"/>
                <a:tab pos="2520950" algn="l"/>
                <a:tab pos="3451225"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1619250" algn="l"/>
                <a:tab pos="2520950" algn="l"/>
                <a:tab pos="3451225"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1619250" algn="l"/>
                <a:tab pos="2520950" algn="l"/>
                <a:tab pos="3451225"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1619250" algn="l"/>
                <a:tab pos="2520950" algn="l"/>
                <a:tab pos="3451225" algn="l"/>
              </a:tabLst>
              <a:defRPr sz="2400">
                <a:solidFill>
                  <a:schemeClr val="tx1"/>
                </a:solidFill>
                <a:latin typeface="Times New Roman" pitchFamily="18" charset="0"/>
                <a:cs typeface="Times New Roman" pitchFamily="18" charset="0"/>
              </a:defRPr>
            </a:lvl9pPr>
          </a:lstStyle>
          <a:p>
            <a:r>
              <a:rPr lang="de-DE" sz="2000" dirty="0" err="1">
                <a:latin typeface="Arial" charset="0"/>
                <a:sym typeface="Arial" charset="0"/>
              </a:rPr>
              <a:t>repose</a:t>
            </a:r>
            <a:r>
              <a:rPr lang="de-DE" sz="2000" dirty="0">
                <a:latin typeface="Arial" charset="0"/>
                <a:sym typeface="Arial" charset="0"/>
              </a:rPr>
              <a:t> </a:t>
            </a:r>
            <a:r>
              <a:rPr lang="de-DE" sz="2000" dirty="0" err="1">
                <a:latin typeface="Arial" charset="0"/>
                <a:sym typeface="Arial" charset="0"/>
              </a:rPr>
              <a:t>sur</a:t>
            </a:r>
            <a:r>
              <a:rPr lang="de-DE" sz="2000" dirty="0">
                <a:latin typeface="Arial" charset="0"/>
                <a:sym typeface="Arial" charset="0"/>
              </a:rPr>
              <a:t> un	</a:t>
            </a:r>
            <a:r>
              <a:rPr lang="de-DE" sz="2000" dirty="0" err="1">
                <a:latin typeface="Arial" charset="0"/>
                <a:sym typeface="Arial" charset="0"/>
              </a:rPr>
              <a:t>chorion</a:t>
            </a:r>
            <a:r>
              <a:rPr lang="de-DE" sz="2000" dirty="0">
                <a:latin typeface="Arial" charset="0"/>
                <a:sym typeface="Arial" charset="0"/>
              </a:rPr>
              <a:t>	formé d</a:t>
            </a:r>
            <a:r>
              <a:rPr lang="de-DE" sz="2000" dirty="0">
                <a:latin typeface="Arial_18_0_04091512" pitchFamily="39" charset="0"/>
              </a:rPr>
              <a:t>	’un</a:t>
            </a:r>
          </a:p>
        </p:txBody>
      </p:sp>
      <p:sp>
        <p:nvSpPr>
          <p:cNvPr id="3036" name="Text Box 988"/>
          <p:cNvSpPr txBox="1">
            <a:spLocks/>
          </p:cNvSpPr>
          <p:nvPr/>
        </p:nvSpPr>
        <p:spPr bwMode="auto">
          <a:xfrm>
            <a:off x="588963" y="4232275"/>
            <a:ext cx="3348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tissu </a:t>
            </a:r>
            <a:r>
              <a:rPr lang="de-DE" sz="2000" dirty="0" err="1">
                <a:latin typeface="Arial" charset="0"/>
                <a:sym typeface="Arial" charset="0"/>
              </a:rPr>
              <a:t>conjonctif</a:t>
            </a:r>
            <a:r>
              <a:rPr lang="de-DE" sz="2000" dirty="0">
                <a:latin typeface="Arial" charset="0"/>
                <a:sym typeface="Arial" charset="0"/>
              </a:rPr>
              <a:t> </a:t>
            </a:r>
            <a:r>
              <a:rPr lang="de-DE" sz="2000" dirty="0" err="1">
                <a:latin typeface="Arial" charset="0"/>
                <a:sym typeface="Arial" charset="0"/>
              </a:rPr>
              <a:t>lâche</a:t>
            </a:r>
            <a:r>
              <a:rPr lang="de-DE" sz="2000" dirty="0">
                <a:latin typeface="Arial" charset="0"/>
                <a:sym typeface="Arial" charset="0"/>
              </a:rPr>
              <a:t> </a:t>
            </a:r>
            <a:r>
              <a:rPr lang="de-DE" sz="2000" dirty="0" err="1">
                <a:latin typeface="Arial" charset="0"/>
                <a:sym typeface="Arial" charset="0"/>
              </a:rPr>
              <a:t>riche</a:t>
            </a:r>
            <a:r>
              <a:rPr lang="de-DE" sz="2000" dirty="0">
                <a:latin typeface="Arial" charset="0"/>
                <a:sym typeface="Arial" charset="0"/>
              </a:rPr>
              <a:t> en</a:t>
            </a:r>
          </a:p>
        </p:txBody>
      </p:sp>
      <p:sp>
        <p:nvSpPr>
          <p:cNvPr id="3037" name="Text Box 989"/>
          <p:cNvSpPr txBox="1">
            <a:spLocks/>
          </p:cNvSpPr>
          <p:nvPr/>
        </p:nvSpPr>
        <p:spPr bwMode="auto">
          <a:xfrm>
            <a:off x="588963" y="4537075"/>
            <a:ext cx="3749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vaisseaux avec une densification</a:t>
            </a:r>
          </a:p>
        </p:txBody>
      </p:sp>
      <p:sp>
        <p:nvSpPr>
          <p:cNvPr id="3038" name="Text Box 990"/>
          <p:cNvSpPr txBox="1">
            <a:spLocks/>
          </p:cNvSpPr>
          <p:nvPr/>
        </p:nvSpPr>
        <p:spPr bwMode="auto">
          <a:xfrm>
            <a:off x="588963" y="4841875"/>
            <a:ext cx="3691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fibroélastique</a:t>
            </a:r>
            <a:r>
              <a:rPr lang="de-DE" sz="2000" dirty="0">
                <a:latin typeface="Arial" charset="0"/>
                <a:sym typeface="Arial" charset="0"/>
              </a:rPr>
              <a:t> qui le </a:t>
            </a:r>
            <a:r>
              <a:rPr lang="de-DE" sz="2000" dirty="0" err="1">
                <a:latin typeface="Arial" charset="0"/>
                <a:sym typeface="Arial" charset="0"/>
              </a:rPr>
              <a:t>sépare</a:t>
            </a:r>
            <a:r>
              <a:rPr lang="de-DE" sz="2000" dirty="0">
                <a:latin typeface="Arial" charset="0"/>
                <a:sym typeface="Arial" charset="0"/>
              </a:rPr>
              <a:t> de la</a:t>
            </a:r>
          </a:p>
        </p:txBody>
      </p:sp>
      <p:sp>
        <p:nvSpPr>
          <p:cNvPr id="3039" name="Text Box 991"/>
          <p:cNvSpPr txBox="1">
            <a:spLocks/>
          </p:cNvSpPr>
          <p:nvPr/>
        </p:nvSpPr>
        <p:spPr bwMode="auto">
          <a:xfrm>
            <a:off x="588963" y="5146675"/>
            <a:ext cx="35891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cs typeface="Times New Roman" pitchFamily="18" charset="0"/>
              </a:defRPr>
            </a:lvl1pPr>
            <a:lvl2pPr>
              <a:defRPr sz="24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400">
                <a:solidFill>
                  <a:schemeClr val="tx1"/>
                </a:solidFill>
                <a:latin typeface="Times New Roman" pitchFamily="18" charset="0"/>
                <a:cs typeface="Times New Roman" pitchFamily="18" charset="0"/>
              </a:defRPr>
            </a:lvl4pPr>
            <a:lvl5pPr>
              <a:defRPr sz="2400">
                <a:solidFill>
                  <a:schemeClr val="tx1"/>
                </a:solidFill>
                <a:latin typeface="Times New Roman" pitchFamily="18" charset="0"/>
                <a:cs typeface="Times New Roman" pitchFamily="18" charset="0"/>
              </a:defRPr>
            </a:lvl5pPr>
            <a:lvl6pPr fontAlgn="base">
              <a:spcBef>
                <a:spcPct val="0"/>
              </a:spcBef>
              <a:spcAft>
                <a:spcPct val="0"/>
              </a:spcAft>
              <a:defRPr sz="2400">
                <a:solidFill>
                  <a:schemeClr val="tx1"/>
                </a:solidFill>
                <a:latin typeface="Times New Roman" pitchFamily="18" charset="0"/>
                <a:cs typeface="Times New Roman" pitchFamily="18" charset="0"/>
              </a:defRPr>
            </a:lvl6pPr>
            <a:lvl7pPr fontAlgn="base">
              <a:spcBef>
                <a:spcPct val="0"/>
              </a:spcBef>
              <a:spcAft>
                <a:spcPct val="0"/>
              </a:spcAft>
              <a:defRPr sz="2400">
                <a:solidFill>
                  <a:schemeClr val="tx1"/>
                </a:solidFill>
                <a:latin typeface="Times New Roman" pitchFamily="18" charset="0"/>
                <a:cs typeface="Times New Roman" pitchFamily="18" charset="0"/>
              </a:defRPr>
            </a:lvl7pPr>
            <a:lvl8pPr fontAlgn="base">
              <a:spcBef>
                <a:spcPct val="0"/>
              </a:spcBef>
              <a:spcAft>
                <a:spcPct val="0"/>
              </a:spcAft>
              <a:defRPr sz="2400">
                <a:solidFill>
                  <a:schemeClr val="tx1"/>
                </a:solidFill>
                <a:latin typeface="Times New Roman" pitchFamily="18" charset="0"/>
                <a:cs typeface="Times New Roman" pitchFamily="18" charset="0"/>
              </a:defRPr>
            </a:lvl8pPr>
            <a:lvl9pPr fontAlgn="base">
              <a:spcBef>
                <a:spcPct val="0"/>
              </a:spcBef>
              <a:spcAft>
                <a:spcPct val="0"/>
              </a:spcAft>
              <a:defRPr sz="2400">
                <a:solidFill>
                  <a:schemeClr val="tx1"/>
                </a:solidFill>
                <a:latin typeface="Times New Roman" pitchFamily="18" charset="0"/>
                <a:cs typeface="Times New Roman" pitchFamily="18" charset="0"/>
              </a:defRPr>
            </a:lvl9pPr>
          </a:lstStyle>
          <a:p>
            <a:r>
              <a:rPr lang="de-DE" sz="2000" dirty="0" err="1">
                <a:latin typeface="Arial" charset="0"/>
                <a:sym typeface="Arial" charset="0"/>
              </a:rPr>
              <a:t>sous-muqueuse</a:t>
            </a:r>
            <a:r>
              <a:rPr lang="de-DE" sz="2000" dirty="0">
                <a:latin typeface="Arial" charset="0"/>
                <a:sym typeface="Arial" charset="0"/>
              </a:rPr>
              <a:t>. Cette </a:t>
            </a:r>
            <a:r>
              <a:rPr lang="de-DE" sz="2000" dirty="0" err="1">
                <a:latin typeface="Arial" charset="0"/>
                <a:sym typeface="Arial" charset="0"/>
              </a:rPr>
              <a:t>dernière</a:t>
            </a:r>
            <a:endParaRPr lang="de-DE" sz="2000" dirty="0">
              <a:latin typeface="Arial" charset="0"/>
              <a:sym typeface="Arial" charset="0"/>
            </a:endParaRPr>
          </a:p>
        </p:txBody>
      </p:sp>
      <p:sp>
        <p:nvSpPr>
          <p:cNvPr id="3040" name="Text Box 992"/>
          <p:cNvSpPr txBox="1">
            <a:spLocks/>
          </p:cNvSpPr>
          <p:nvPr/>
        </p:nvSpPr>
        <p:spPr bwMode="auto">
          <a:xfrm>
            <a:off x="588963" y="5451475"/>
            <a:ext cx="3701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2774950" algn="l"/>
              </a:tabLst>
              <a:defRPr sz="2400">
                <a:solidFill>
                  <a:schemeClr val="tx1"/>
                </a:solidFill>
                <a:latin typeface="Times New Roman" pitchFamily="18" charset="0"/>
                <a:cs typeface="Times New Roman" pitchFamily="18" charset="0"/>
              </a:defRPr>
            </a:lvl1pPr>
            <a:lvl2pPr>
              <a:tabLst>
                <a:tab pos="2774950" algn="l"/>
              </a:tabLst>
              <a:defRPr sz="2400">
                <a:solidFill>
                  <a:schemeClr val="tx1"/>
                </a:solidFill>
                <a:latin typeface="Times New Roman" pitchFamily="18" charset="0"/>
                <a:cs typeface="Times New Roman" pitchFamily="18" charset="0"/>
              </a:defRPr>
            </a:lvl2pPr>
            <a:lvl3pPr>
              <a:tabLst>
                <a:tab pos="2774950" algn="l"/>
              </a:tabLst>
              <a:defRPr sz="2400">
                <a:solidFill>
                  <a:schemeClr val="tx1"/>
                </a:solidFill>
                <a:latin typeface="Times New Roman" pitchFamily="18" charset="0"/>
                <a:cs typeface="Times New Roman" pitchFamily="18" charset="0"/>
              </a:defRPr>
            </a:lvl3pPr>
            <a:lvl4pPr>
              <a:tabLst>
                <a:tab pos="2774950" algn="l"/>
              </a:tabLst>
              <a:defRPr sz="2400">
                <a:solidFill>
                  <a:schemeClr val="tx1"/>
                </a:solidFill>
                <a:latin typeface="Times New Roman" pitchFamily="18" charset="0"/>
                <a:cs typeface="Times New Roman" pitchFamily="18" charset="0"/>
              </a:defRPr>
            </a:lvl4pPr>
            <a:lvl5pPr>
              <a:tabLst>
                <a:tab pos="277495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277495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277495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277495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2774950"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contient de nombreuses	glandes</a:t>
            </a:r>
          </a:p>
        </p:txBody>
      </p:sp>
      <p:sp>
        <p:nvSpPr>
          <p:cNvPr id="3041" name="Text Box 993"/>
          <p:cNvSpPr txBox="1">
            <a:spLocks/>
          </p:cNvSpPr>
          <p:nvPr/>
        </p:nvSpPr>
        <p:spPr bwMode="auto">
          <a:xfrm>
            <a:off x="588963" y="5757863"/>
            <a:ext cx="28405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2609850" algn="l"/>
              </a:tabLst>
              <a:defRPr sz="2400">
                <a:solidFill>
                  <a:schemeClr val="tx1"/>
                </a:solidFill>
                <a:latin typeface="Times New Roman" pitchFamily="18" charset="0"/>
                <a:cs typeface="Times New Roman" pitchFamily="18" charset="0"/>
              </a:defRPr>
            </a:lvl1pPr>
            <a:lvl2pPr>
              <a:tabLst>
                <a:tab pos="2609850" algn="l"/>
              </a:tabLst>
              <a:defRPr sz="2400">
                <a:solidFill>
                  <a:schemeClr val="tx1"/>
                </a:solidFill>
                <a:latin typeface="Times New Roman" pitchFamily="18" charset="0"/>
                <a:cs typeface="Times New Roman" pitchFamily="18" charset="0"/>
              </a:defRPr>
            </a:lvl2pPr>
            <a:lvl3pPr>
              <a:tabLst>
                <a:tab pos="2609850" algn="l"/>
              </a:tabLst>
              <a:defRPr sz="2400">
                <a:solidFill>
                  <a:schemeClr val="tx1"/>
                </a:solidFill>
                <a:latin typeface="Times New Roman" pitchFamily="18" charset="0"/>
                <a:cs typeface="Times New Roman" pitchFamily="18" charset="0"/>
              </a:defRPr>
            </a:lvl3pPr>
            <a:lvl4pPr>
              <a:tabLst>
                <a:tab pos="2609850" algn="l"/>
              </a:tabLst>
              <a:defRPr sz="2400">
                <a:solidFill>
                  <a:schemeClr val="tx1"/>
                </a:solidFill>
                <a:latin typeface="Times New Roman" pitchFamily="18" charset="0"/>
                <a:cs typeface="Times New Roman" pitchFamily="18" charset="0"/>
              </a:defRPr>
            </a:lvl4pPr>
            <a:lvl5pPr>
              <a:tabLst>
                <a:tab pos="260985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260985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260985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260985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2609850"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mixtes séromuqueuses	.</a:t>
            </a:r>
          </a:p>
        </p:txBody>
      </p:sp>
      <p:pic>
        <p:nvPicPr>
          <p:cNvPr id="3042" name="Picture 994" descr="40642_4222313630007936.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68263"/>
            <a:ext cx="3663950" cy="2674937"/>
          </a:xfrm>
          <a:prstGeom prst="rect">
            <a:avLst/>
          </a:prstGeom>
          <a:noFill/>
          <a:extLst>
            <a:ext uri="{909E8E84-426E-40DD-AFC4-6F175D3DCCD1}">
              <a14:hiddenFill xmlns:a14="http://schemas.microsoft.com/office/drawing/2010/main">
                <a:solidFill>
                  <a:srgbClr val="FFFFFF"/>
                </a:solidFill>
              </a14:hiddenFill>
            </a:ext>
          </a:extLst>
        </p:spPr>
      </p:pic>
      <p:pic>
        <p:nvPicPr>
          <p:cNvPr id="3043" name="Picture 995" descr="40642_4222313630007937.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900" y="84138"/>
            <a:ext cx="4044950" cy="6011862"/>
          </a:xfrm>
          <a:prstGeom prst="rect">
            <a:avLst/>
          </a:prstGeom>
          <a:noFill/>
          <a:extLst>
            <a:ext uri="{909E8E84-426E-40DD-AFC4-6F175D3DCCD1}">
              <a14:hiddenFill xmlns:a14="http://schemas.microsoft.com/office/drawing/2010/main">
                <a:solidFill>
                  <a:srgbClr val="FFFFFF"/>
                </a:solidFill>
              </a14:hiddenFill>
            </a:ext>
          </a:extLst>
        </p:spPr>
      </p:pic>
      <p:sp>
        <p:nvSpPr>
          <p:cNvPr id="3044" name="Rectangle 996"/>
          <p:cNvSpPr>
            <a:spLocks/>
          </p:cNvSpPr>
          <p:nvPr/>
        </p:nvSpPr>
        <p:spPr bwMode="auto">
          <a:xfrm>
            <a:off x="1657350" y="666750"/>
            <a:ext cx="571500" cy="266700"/>
          </a:xfrm>
          <a:prstGeom prst="rect">
            <a:avLst/>
          </a:prstGeom>
          <a:noFill/>
          <a:ln w="38100" cap="flat">
            <a:solidFill>
              <a:srgbClr val="00CC99"/>
            </a:solidFill>
            <a:miter lim="10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Tree>
    <p:extLst>
      <p:ext uri="{BB962C8B-B14F-4D97-AF65-F5344CB8AC3E}">
        <p14:creationId xmlns:p14="http://schemas.microsoft.com/office/powerpoint/2010/main" val="1446410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357166"/>
            <a:ext cx="8229600" cy="1143008"/>
          </a:xfrm>
        </p:spPr>
        <p:txBody>
          <a:bodyPr>
            <a:normAutofit/>
          </a:bodyPr>
          <a:lstStyle/>
          <a:p>
            <a:r>
              <a:rPr lang="fr-FR" dirty="0" smtClean="0"/>
              <a:t>               Parois trachéale </a:t>
            </a:r>
            <a:endParaRPr lang="fr-FR" dirty="0"/>
          </a:p>
        </p:txBody>
      </p:sp>
      <p:sp>
        <p:nvSpPr>
          <p:cNvPr id="3" name="Espace réservé du contenu 2"/>
          <p:cNvSpPr>
            <a:spLocks noGrp="1"/>
          </p:cNvSpPr>
          <p:nvPr>
            <p:ph idx="1"/>
          </p:nvPr>
        </p:nvSpPr>
        <p:spPr/>
        <p:txBody>
          <a:bodyPr/>
          <a:lstStyle/>
          <a:p>
            <a:r>
              <a:rPr lang="fr-FR" dirty="0" smtClean="0"/>
              <a:t>elle-même subdivisés en 2 groupes</a:t>
            </a:r>
          </a:p>
          <a:p>
            <a:r>
              <a:rPr lang="fr-FR" dirty="0" smtClean="0"/>
              <a:t>Les voies de conductions : la trachée, les bronches et les bronchioles.</a:t>
            </a:r>
          </a:p>
          <a:p>
            <a:r>
              <a:rPr lang="fr-FR" dirty="0" smtClean="0"/>
              <a:t>Les zones d’échanges gazeux : les bronchioles respiratoires, les canaux alvéolaires et les alvéoles.</a:t>
            </a:r>
          </a:p>
        </p:txBody>
      </p:sp>
      <p:pic>
        <p:nvPicPr>
          <p:cNvPr id="3074" name="Picture 2"/>
          <p:cNvPicPr>
            <a:picLocks noChangeAspect="1" noChangeArrowheads="1"/>
          </p:cNvPicPr>
          <p:nvPr/>
        </p:nvPicPr>
        <p:blipFill>
          <a:blip r:embed="rId2"/>
          <a:srcRect/>
          <a:stretch>
            <a:fillRect/>
          </a:stretch>
        </p:blipFill>
        <p:spPr bwMode="auto">
          <a:xfrm>
            <a:off x="428596" y="1643050"/>
            <a:ext cx="8285189" cy="471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Plan: </a:t>
            </a:r>
            <a:endParaRPr lang="fr-FR" dirty="0"/>
          </a:p>
        </p:txBody>
      </p:sp>
      <p:sp>
        <p:nvSpPr>
          <p:cNvPr id="4" name="Espace réservé du contenu 3"/>
          <p:cNvSpPr>
            <a:spLocks noGrp="1"/>
          </p:cNvSpPr>
          <p:nvPr>
            <p:ph idx="1"/>
          </p:nvPr>
        </p:nvSpPr>
        <p:spPr/>
        <p:txBody>
          <a:bodyPr/>
          <a:lstStyle/>
          <a:p>
            <a:r>
              <a:rPr lang="fr-FR" sz="4000" dirty="0" smtClean="0">
                <a:latin typeface="+mj-lt"/>
              </a:rPr>
              <a:t>Introduction.</a:t>
            </a:r>
          </a:p>
          <a:p>
            <a:r>
              <a:rPr lang="de-DE" sz="4000" dirty="0" smtClean="0">
                <a:latin typeface="+mj-lt"/>
                <a:sym typeface="Arial" charset="0"/>
              </a:rPr>
              <a:t>Voies aériennes supérieures</a:t>
            </a:r>
          </a:p>
          <a:p>
            <a:r>
              <a:rPr lang="de-DE" sz="4000" dirty="0" smtClean="0">
                <a:latin typeface="+mj-lt"/>
                <a:sym typeface="Arial" charset="0"/>
              </a:rPr>
              <a:t>Voies aériennes inférieures</a:t>
            </a:r>
          </a:p>
          <a:p>
            <a:r>
              <a:rPr lang="de-DE" sz="4000" dirty="0" smtClean="0">
                <a:latin typeface="+mj-lt"/>
                <a:sym typeface="Arial" charset="0"/>
              </a:rPr>
              <a:t>Poumons</a:t>
            </a:r>
          </a:p>
          <a:p>
            <a:r>
              <a:rPr lang="de-DE" sz="4000" dirty="0" smtClean="0">
                <a:latin typeface="+mj-lt"/>
                <a:sym typeface="Arial" charset="0"/>
              </a:rPr>
              <a:t>Plèvre</a:t>
            </a:r>
          </a:p>
          <a:p>
            <a:endParaRPr lang="de-DE" sz="2800" u="sng" dirty="0" smtClean="0">
              <a:solidFill>
                <a:srgbClr val="00B0F0"/>
              </a:solidFill>
              <a:latin typeface="Arial" charset="0"/>
              <a:sym typeface="Arial" charset="0"/>
            </a:endParaRPr>
          </a:p>
          <a:p>
            <a:endParaRPr lang="de-DE" sz="2800" u="sng" dirty="0" smtClean="0">
              <a:solidFill>
                <a:srgbClr val="00B0F0"/>
              </a:solidFill>
              <a:latin typeface="Arial" charset="0"/>
              <a:sym typeface="Arial" charset="0"/>
            </a:endParaRPr>
          </a:p>
          <a:p>
            <a:endParaRPr lang="fr-FR" dirty="0" smtClean="0"/>
          </a:p>
          <a:p>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Epithélium trachéal de type respiratoire </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ephétélium de trachée"/>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Epithélium trachéal de type respiratoire </a:t>
            </a:r>
            <a:endParaRPr lang="fr-FR" dirty="0"/>
          </a:p>
        </p:txBody>
      </p:sp>
      <p:sp>
        <p:nvSpPr>
          <p:cNvPr id="3" name="Espace réservé du contenu 2"/>
          <p:cNvSpPr>
            <a:spLocks noGrp="1"/>
          </p:cNvSpPr>
          <p:nvPr>
            <p:ph idx="1"/>
          </p:nvPr>
        </p:nvSpPr>
        <p:spPr/>
        <p:txBody>
          <a:bodyPr/>
          <a:lstStyle/>
          <a:p>
            <a:endParaRPr lang="fr-FR"/>
          </a:p>
        </p:txBody>
      </p:sp>
      <p:pic>
        <p:nvPicPr>
          <p:cNvPr id="4" name="Image 1"/>
          <p:cNvPicPr>
            <a:picLocks noChangeAspect="1" noChangeArrowheads="1"/>
          </p:cNvPicPr>
          <p:nvPr/>
        </p:nvPicPr>
        <p:blipFill>
          <a:blip r:embed="rId2"/>
          <a:srcRect/>
          <a:stretch>
            <a:fillRect/>
          </a:stretch>
        </p:blipFill>
        <p:spPr bwMode="auto">
          <a:xfrm>
            <a:off x="500034" y="1928802"/>
            <a:ext cx="8215370"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a:p>
        </p:txBody>
      </p:sp>
      <p:pic>
        <p:nvPicPr>
          <p:cNvPr id="4" name="Picture 2" descr="trachée et bronche primaire"/>
          <p:cNvPicPr>
            <a:picLocks noChangeAspect="1" noChangeArrowheads="1"/>
          </p:cNvPicPr>
          <p:nvPr/>
        </p:nvPicPr>
        <p:blipFill>
          <a:blip r:embed="rId2"/>
          <a:srcRect/>
          <a:stretch>
            <a:fillRect/>
          </a:stretch>
        </p:blipFill>
        <p:spPr bwMode="auto">
          <a:xfrm>
            <a:off x="428596" y="214290"/>
            <a:ext cx="8286808" cy="6357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bronches souches :  </a:t>
            </a:r>
          </a:p>
        </p:txBody>
      </p:sp>
      <p:sp>
        <p:nvSpPr>
          <p:cNvPr id="3" name="Espace réservé du contenu 2"/>
          <p:cNvSpPr>
            <a:spLocks noGrp="1"/>
          </p:cNvSpPr>
          <p:nvPr>
            <p:ph idx="1"/>
          </p:nvPr>
        </p:nvSpPr>
        <p:spPr/>
        <p:txBody>
          <a:bodyPr/>
          <a:lstStyle/>
          <a:p>
            <a:r>
              <a:rPr lang="fr-FR" dirty="0" smtClean="0"/>
              <a:t>La division de la trachée donne naissance aux bronches souches droites et gauches extra pulmonaires, après leur pénétration. Les bronches souches se divisent en 2 à gauche et en 3 à droit, leur structure histologique est la même que celle de la trachée.</a:t>
            </a:r>
          </a:p>
          <a:p>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9" name="Picture 217" descr="40642_4222313630007943.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2375" cy="2809875"/>
          </a:xfrm>
          <a:prstGeom prst="rect">
            <a:avLst/>
          </a:prstGeom>
          <a:noFill/>
          <a:extLst>
            <a:ext uri="{909E8E84-426E-40DD-AFC4-6F175D3DCCD1}">
              <a14:hiddenFill xmlns:a14="http://schemas.microsoft.com/office/drawing/2010/main">
                <a:solidFill>
                  <a:srgbClr val="FFFFFF"/>
                </a:solidFill>
              </a14:hiddenFill>
            </a:ext>
          </a:extLst>
        </p:spPr>
      </p:pic>
      <p:sp>
        <p:nvSpPr>
          <p:cNvPr id="3290" name="Freeform 218"/>
          <p:cNvSpPr>
            <a:spLocks/>
          </p:cNvSpPr>
          <p:nvPr/>
        </p:nvSpPr>
        <p:spPr bwMode="auto">
          <a:xfrm>
            <a:off x="1828800" y="685800"/>
            <a:ext cx="457200" cy="457200"/>
          </a:xfrm>
          <a:custGeom>
            <a:avLst/>
            <a:gdLst>
              <a:gd name="T0" fmla="*/ 0 w 36"/>
              <a:gd name="T1" fmla="*/ 18 h 36"/>
              <a:gd name="T2" fmla="*/ 18 w 36"/>
              <a:gd name="T3" fmla="*/ 0 h 36"/>
              <a:gd name="T4" fmla="*/ 18 w 36"/>
              <a:gd name="T5" fmla="*/ 0 h 36"/>
              <a:gd name="T6" fmla="*/ 18 w 36"/>
              <a:gd name="T7" fmla="*/ 0 h 36"/>
              <a:gd name="T8" fmla="*/ 36 w 36"/>
              <a:gd name="T9" fmla="*/ 18 h 36"/>
              <a:gd name="T10" fmla="*/ 36 w 36"/>
              <a:gd name="T11" fmla="*/ 18 h 36"/>
              <a:gd name="T12" fmla="*/ 36 w 36"/>
              <a:gd name="T13" fmla="*/ 18 h 36"/>
              <a:gd name="T14" fmla="*/ 18 w 36"/>
              <a:gd name="T15" fmla="*/ 36 h 36"/>
              <a:gd name="T16" fmla="*/ 18 w 36"/>
              <a:gd name="T17" fmla="*/ 36 h 36"/>
              <a:gd name="T18" fmla="*/ 18 w 36"/>
              <a:gd name="T19" fmla="*/ 36 h 36"/>
              <a:gd name="T20" fmla="*/ 0 w 36"/>
              <a:gd name="T21" fmla="*/ 18 h 36"/>
              <a:gd name="T22" fmla="*/ 0 w 36"/>
              <a:gd name="T23" fmla="*/ 18 h 36"/>
              <a:gd name="T24" fmla="*/ 0 w 36"/>
              <a:gd name="T2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6">
                <a:moveTo>
                  <a:pt x="0" y="18"/>
                </a:moveTo>
                <a:cubicBezTo>
                  <a:pt x="0" y="8"/>
                  <a:pt x="8" y="0"/>
                  <a:pt x="18" y="0"/>
                </a:cubicBezTo>
                <a:cubicBezTo>
                  <a:pt x="18" y="0"/>
                  <a:pt x="18" y="0"/>
                  <a:pt x="18" y="0"/>
                </a:cubicBezTo>
                <a:lnTo>
                  <a:pt x="18" y="0"/>
                </a:lnTo>
                <a:cubicBezTo>
                  <a:pt x="28" y="0"/>
                  <a:pt x="36" y="8"/>
                  <a:pt x="36" y="18"/>
                </a:cubicBezTo>
                <a:cubicBezTo>
                  <a:pt x="36" y="18"/>
                  <a:pt x="36" y="18"/>
                  <a:pt x="36" y="18"/>
                </a:cubicBezTo>
                <a:lnTo>
                  <a:pt x="36" y="18"/>
                </a:lnTo>
                <a:cubicBezTo>
                  <a:pt x="36" y="28"/>
                  <a:pt x="28" y="36"/>
                  <a:pt x="18" y="36"/>
                </a:cubicBezTo>
                <a:cubicBezTo>
                  <a:pt x="18" y="36"/>
                  <a:pt x="18" y="36"/>
                  <a:pt x="18" y="36"/>
                </a:cubicBezTo>
                <a:lnTo>
                  <a:pt x="18" y="36"/>
                </a:lnTo>
                <a:cubicBezTo>
                  <a:pt x="8" y="36"/>
                  <a:pt x="0" y="28"/>
                  <a:pt x="0" y="18"/>
                </a:cubicBezTo>
                <a:cubicBezTo>
                  <a:pt x="0" y="18"/>
                  <a:pt x="0" y="18"/>
                  <a:pt x="0" y="18"/>
                </a:cubicBezTo>
                <a:lnTo>
                  <a:pt x="0" y="18"/>
                </a:lnTo>
                <a:close/>
              </a:path>
            </a:pathLst>
          </a:custGeom>
          <a:noFill/>
          <a:ln w="38100" cap="flat">
            <a:solidFill>
              <a:srgbClr val="00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3291" name="Picture 219" descr="40642_4222313630007944.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76200"/>
            <a:ext cx="4000500" cy="4648200"/>
          </a:xfrm>
          <a:prstGeom prst="rect">
            <a:avLst/>
          </a:prstGeom>
          <a:noFill/>
          <a:extLst>
            <a:ext uri="{909E8E84-426E-40DD-AFC4-6F175D3DCCD1}">
              <a14:hiddenFill xmlns:a14="http://schemas.microsoft.com/office/drawing/2010/main">
                <a:solidFill>
                  <a:srgbClr val="FFFFFF"/>
                </a:solidFill>
              </a14:hiddenFill>
            </a:ext>
          </a:extLst>
        </p:spPr>
      </p:pic>
      <p:sp>
        <p:nvSpPr>
          <p:cNvPr id="3292" name="Text Box 220"/>
          <p:cNvSpPr txBox="1">
            <a:spLocks/>
          </p:cNvSpPr>
          <p:nvPr/>
        </p:nvSpPr>
        <p:spPr bwMode="auto">
          <a:xfrm>
            <a:off x="692150" y="3089275"/>
            <a:ext cx="40604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Chorion (fibres élastiques noiratres)</a:t>
            </a:r>
          </a:p>
        </p:txBody>
      </p:sp>
      <p:sp>
        <p:nvSpPr>
          <p:cNvPr id="3293" name="Line 221"/>
          <p:cNvSpPr>
            <a:spLocks noChangeShapeType="1"/>
          </p:cNvSpPr>
          <p:nvPr/>
        </p:nvSpPr>
        <p:spPr bwMode="auto">
          <a:xfrm flipV="1">
            <a:off x="4867275" y="1285875"/>
            <a:ext cx="2000250" cy="2000250"/>
          </a:xfrm>
          <a:prstGeom prst="line">
            <a:avLst/>
          </a:prstGeom>
          <a:noFill/>
          <a:ln w="19050" cap="flat">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294" name="Text Box 222"/>
          <p:cNvSpPr txBox="1">
            <a:spLocks/>
          </p:cNvSpPr>
          <p:nvPr/>
        </p:nvSpPr>
        <p:spPr bwMode="auto">
          <a:xfrm>
            <a:off x="1801813" y="3546475"/>
            <a:ext cx="2866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Fibres musculaires lisses</a:t>
            </a:r>
          </a:p>
        </p:txBody>
      </p:sp>
      <p:sp>
        <p:nvSpPr>
          <p:cNvPr id="3295" name="Line 223"/>
          <p:cNvSpPr>
            <a:spLocks noChangeShapeType="1"/>
          </p:cNvSpPr>
          <p:nvPr/>
        </p:nvSpPr>
        <p:spPr bwMode="auto">
          <a:xfrm flipV="1">
            <a:off x="4791075" y="2352675"/>
            <a:ext cx="2533650" cy="1390650"/>
          </a:xfrm>
          <a:prstGeom prst="line">
            <a:avLst/>
          </a:prstGeom>
          <a:noFill/>
          <a:ln w="19050" cap="flat">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296" name="Text Box 224"/>
          <p:cNvSpPr txBox="1">
            <a:spLocks/>
          </p:cNvSpPr>
          <p:nvPr/>
        </p:nvSpPr>
        <p:spPr bwMode="auto">
          <a:xfrm>
            <a:off x="2709863" y="4003675"/>
            <a:ext cx="1867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Sous-muqueuse</a:t>
            </a:r>
          </a:p>
        </p:txBody>
      </p:sp>
      <p:sp>
        <p:nvSpPr>
          <p:cNvPr id="3297" name="Line 225"/>
          <p:cNvSpPr>
            <a:spLocks noChangeShapeType="1"/>
          </p:cNvSpPr>
          <p:nvPr/>
        </p:nvSpPr>
        <p:spPr bwMode="auto">
          <a:xfrm flipV="1">
            <a:off x="4714875" y="3038475"/>
            <a:ext cx="2762250" cy="1162050"/>
          </a:xfrm>
          <a:prstGeom prst="line">
            <a:avLst/>
          </a:prstGeom>
          <a:noFill/>
          <a:ln w="19050" cap="flat">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298" name="Text Box 226"/>
          <p:cNvSpPr txBox="1">
            <a:spLocks/>
          </p:cNvSpPr>
          <p:nvPr/>
        </p:nvSpPr>
        <p:spPr bwMode="auto">
          <a:xfrm>
            <a:off x="2424113" y="4384675"/>
            <a:ext cx="2167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Amas cartilagineux</a:t>
            </a:r>
          </a:p>
        </p:txBody>
      </p:sp>
      <p:sp>
        <p:nvSpPr>
          <p:cNvPr id="3299" name="Line 227"/>
          <p:cNvSpPr>
            <a:spLocks noChangeShapeType="1"/>
          </p:cNvSpPr>
          <p:nvPr/>
        </p:nvSpPr>
        <p:spPr bwMode="auto">
          <a:xfrm flipV="1">
            <a:off x="4714875" y="4257675"/>
            <a:ext cx="2000250" cy="323850"/>
          </a:xfrm>
          <a:prstGeom prst="line">
            <a:avLst/>
          </a:prstGeom>
          <a:noFill/>
          <a:ln w="19050" cap="flat">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18" name="Rectangle à coins arrondis 17"/>
          <p:cNvSpPr/>
          <p:nvPr/>
        </p:nvSpPr>
        <p:spPr>
          <a:xfrm>
            <a:off x="1857356" y="5500702"/>
            <a:ext cx="5286412"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smtClean="0">
                <a:solidFill>
                  <a:srgbClr val="00B050"/>
                </a:solidFill>
              </a:rPr>
              <a:t>Les bronches souches</a:t>
            </a:r>
            <a:endParaRPr lang="fr-FR" sz="3200" dirty="0">
              <a:solidFill>
                <a:srgbClr val="00B050"/>
              </a:solidFill>
            </a:endParaRPr>
          </a:p>
        </p:txBody>
      </p:sp>
    </p:spTree>
    <p:extLst>
      <p:ext uri="{BB962C8B-B14F-4D97-AF65-F5344CB8AC3E}">
        <p14:creationId xmlns:p14="http://schemas.microsoft.com/office/powerpoint/2010/main" val="2617195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Bronches et bronchioles :</a:t>
            </a:r>
            <a:endParaRPr lang="fr-FR" dirty="0"/>
          </a:p>
        </p:txBody>
      </p:sp>
      <p:sp>
        <p:nvSpPr>
          <p:cNvPr id="3" name="Espace réservé du contenu 2"/>
          <p:cNvSpPr>
            <a:spLocks noGrp="1"/>
          </p:cNvSpPr>
          <p:nvPr>
            <p:ph idx="1"/>
          </p:nvPr>
        </p:nvSpPr>
        <p:spPr/>
        <p:txBody>
          <a:bodyPr>
            <a:normAutofit/>
          </a:bodyPr>
          <a:lstStyle/>
          <a:p>
            <a:pPr>
              <a:buNone/>
            </a:pPr>
            <a:r>
              <a:rPr lang="fr-FR" dirty="0" smtClean="0"/>
              <a:t>    Organisation générale :</a:t>
            </a:r>
          </a:p>
          <a:p>
            <a:r>
              <a:rPr lang="fr-FR" dirty="0" smtClean="0"/>
              <a:t>La trachée se divise en 2 segments pour donner les bronches souches  droites et gauches qui sont extra-pulmonaires, chacune de ces bronches se dirige vers le lobe inferieur du poumon correspondant pour les droites les bronches lobaires moyennes et supérieures et pour la gauche la bronche supérieur uniquement.</a:t>
            </a:r>
          </a:p>
          <a:p>
            <a:r>
              <a:rPr lang="fr-FR" dirty="0" smtClean="0"/>
              <a:t>Les bronches lobaires pénètrent les poumons en s’associant étroitement par une gaine conjonctive comme avec les artères, les veines et les lymphatiques.</a:t>
            </a:r>
          </a:p>
          <a:p>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bronches</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9632632_1"/>
          <p:cNvPicPr>
            <a:picLocks noChangeAspect="1" noChangeArrowheads="1"/>
          </p:cNvPicPr>
          <p:nvPr/>
        </p:nvPicPr>
        <p:blipFill>
          <a:blip r:embed="rId2"/>
          <a:srcRect/>
          <a:stretch>
            <a:fillRect/>
          </a:stretch>
        </p:blipFill>
        <p:spPr bwMode="auto">
          <a:xfrm>
            <a:off x="500034" y="1928802"/>
            <a:ext cx="8215370"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Bronche « coupe transversale »</a:t>
            </a:r>
            <a:endParaRPr lang="fr-FR" dirty="0"/>
          </a:p>
        </p:txBody>
      </p:sp>
      <p:sp>
        <p:nvSpPr>
          <p:cNvPr id="3" name="Espace réservé du contenu 2"/>
          <p:cNvSpPr>
            <a:spLocks noGrp="1"/>
          </p:cNvSpPr>
          <p:nvPr>
            <p:ph idx="1"/>
          </p:nvPr>
        </p:nvSpPr>
        <p:spPr/>
        <p:txBody>
          <a:bodyPr/>
          <a:lstStyle/>
          <a:p>
            <a:endParaRPr lang="fr-FR"/>
          </a:p>
        </p:txBody>
      </p:sp>
      <p:pic>
        <p:nvPicPr>
          <p:cNvPr id="4" name="Image 10"/>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 name="Text Box 266"/>
          <p:cNvSpPr txBox="1">
            <a:spLocks/>
          </p:cNvSpPr>
          <p:nvPr/>
        </p:nvSpPr>
        <p:spPr bwMode="auto">
          <a:xfrm>
            <a:off x="168275" y="4079875"/>
            <a:ext cx="35686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	La </a:t>
            </a:r>
            <a:r>
              <a:rPr lang="de-DE" sz="2000" dirty="0" err="1">
                <a:latin typeface="Arial_18_0_04091512" pitchFamily="39" charset="0"/>
              </a:rPr>
              <a:t>section</a:t>
            </a:r>
            <a:r>
              <a:rPr lang="de-DE" sz="2000" dirty="0">
                <a:latin typeface="Arial_18_0_04091512" pitchFamily="39" charset="0"/>
              </a:rPr>
              <a:t> </a:t>
            </a:r>
            <a:r>
              <a:rPr lang="de-DE" sz="2000" dirty="0" err="1">
                <a:latin typeface="Arial_18_0_04091512" pitchFamily="39" charset="0"/>
              </a:rPr>
              <a:t>d’une</a:t>
            </a:r>
            <a:r>
              <a:rPr lang="de-DE" sz="2000" dirty="0">
                <a:latin typeface="Arial_18_0_04091512" pitchFamily="39" charset="0"/>
              </a:rPr>
              <a:t> </a:t>
            </a:r>
            <a:r>
              <a:rPr lang="de-DE" sz="2000" dirty="0" err="1">
                <a:latin typeface="Arial_18_0_04091512" pitchFamily="39" charset="0"/>
              </a:rPr>
              <a:t>bronche</a:t>
            </a:r>
            <a:r>
              <a:rPr lang="de-DE" sz="2000" dirty="0">
                <a:latin typeface="Arial_18_0_04091512" pitchFamily="39" charset="0"/>
              </a:rPr>
              <a:t> </a:t>
            </a:r>
            <a:r>
              <a:rPr lang="de-DE" sz="2000" dirty="0" smtClean="0">
                <a:latin typeface="Arial_18_0_04091512" pitchFamily="39" charset="0"/>
              </a:rPr>
              <a:t>au</a:t>
            </a:r>
            <a:endParaRPr lang="de-DE" sz="2000" dirty="0">
              <a:latin typeface="Arial_18_0_04091512" pitchFamily="39" charset="0"/>
            </a:endParaRPr>
          </a:p>
        </p:txBody>
      </p:sp>
      <p:sp>
        <p:nvSpPr>
          <p:cNvPr id="3339" name="Text Box 267"/>
          <p:cNvSpPr txBox="1">
            <a:spLocks/>
          </p:cNvSpPr>
          <p:nvPr/>
        </p:nvSpPr>
        <p:spPr bwMode="auto">
          <a:xfrm>
            <a:off x="512763" y="4384675"/>
            <a:ext cx="36035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faible grossissement montre les</a:t>
            </a:r>
          </a:p>
        </p:txBody>
      </p:sp>
      <p:sp>
        <p:nvSpPr>
          <p:cNvPr id="3340" name="Text Box 268"/>
          <p:cNvSpPr txBox="1">
            <a:spLocks/>
          </p:cNvSpPr>
          <p:nvPr/>
        </p:nvSpPr>
        <p:spPr bwMode="auto">
          <a:xfrm>
            <a:off x="512763" y="4689475"/>
            <a:ext cx="46727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modifications progressives de hauteur de</a:t>
            </a:r>
          </a:p>
        </p:txBody>
      </p:sp>
      <p:sp>
        <p:nvSpPr>
          <p:cNvPr id="3341" name="Text Box 269"/>
          <p:cNvSpPr txBox="1">
            <a:spLocks/>
          </p:cNvSpPr>
          <p:nvPr/>
        </p:nvSpPr>
        <p:spPr bwMode="auto">
          <a:xfrm>
            <a:off x="512763" y="4994275"/>
            <a:ext cx="3294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_18_0_04091512" pitchFamily="39" charset="0"/>
              </a:rPr>
              <a:t>l’épithélium, le chorion mince</a:t>
            </a:r>
          </a:p>
        </p:txBody>
      </p:sp>
      <p:sp>
        <p:nvSpPr>
          <p:cNvPr id="3342" name="Text Box 270"/>
          <p:cNvSpPr txBox="1">
            <a:spLocks/>
          </p:cNvSpPr>
          <p:nvPr/>
        </p:nvSpPr>
        <p:spPr bwMode="auto">
          <a:xfrm>
            <a:off x="512763" y="5299075"/>
            <a:ext cx="4129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927100" algn="l"/>
              </a:tabLst>
              <a:defRPr sz="2400">
                <a:solidFill>
                  <a:schemeClr val="tx1"/>
                </a:solidFill>
                <a:latin typeface="Times New Roman" pitchFamily="18" charset="0"/>
                <a:cs typeface="Times New Roman" pitchFamily="18" charset="0"/>
              </a:defRPr>
            </a:lvl1pPr>
            <a:lvl2pPr>
              <a:tabLst>
                <a:tab pos="927100" algn="l"/>
              </a:tabLst>
              <a:defRPr sz="2400">
                <a:solidFill>
                  <a:schemeClr val="tx1"/>
                </a:solidFill>
                <a:latin typeface="Times New Roman" pitchFamily="18" charset="0"/>
                <a:cs typeface="Times New Roman" pitchFamily="18" charset="0"/>
              </a:defRPr>
            </a:lvl2pPr>
            <a:lvl3pPr>
              <a:tabLst>
                <a:tab pos="927100" algn="l"/>
              </a:tabLst>
              <a:defRPr sz="2400">
                <a:solidFill>
                  <a:schemeClr val="tx1"/>
                </a:solidFill>
                <a:latin typeface="Times New Roman" pitchFamily="18" charset="0"/>
                <a:cs typeface="Times New Roman" pitchFamily="18" charset="0"/>
              </a:defRPr>
            </a:lvl3pPr>
            <a:lvl4pPr>
              <a:tabLst>
                <a:tab pos="927100" algn="l"/>
              </a:tabLst>
              <a:defRPr sz="2400">
                <a:solidFill>
                  <a:schemeClr val="tx1"/>
                </a:solidFill>
                <a:latin typeface="Times New Roman" pitchFamily="18" charset="0"/>
                <a:cs typeface="Times New Roman" pitchFamily="18" charset="0"/>
              </a:defRPr>
            </a:lvl4pPr>
            <a:lvl5pPr>
              <a:tabLst>
                <a:tab pos="9271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9271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9271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9271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927100"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entouré</a:t>
            </a:r>
            <a:r>
              <a:rPr lang="de-DE" sz="2000">
                <a:latin typeface="Arial_18_0_04091512" pitchFamily="39" charset="0"/>
              </a:rPr>
              <a:t>	d’une couche musculaire en</a:t>
            </a:r>
          </a:p>
        </p:txBody>
      </p:sp>
      <p:sp>
        <p:nvSpPr>
          <p:cNvPr id="3343" name="Text Box 271"/>
          <p:cNvSpPr txBox="1">
            <a:spLocks/>
          </p:cNvSpPr>
          <p:nvPr/>
        </p:nvSpPr>
        <p:spPr bwMode="auto">
          <a:xfrm>
            <a:off x="512763" y="5603875"/>
            <a:ext cx="4457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spirale, avec raréfaction des glandes et</a:t>
            </a:r>
          </a:p>
        </p:txBody>
      </p:sp>
      <p:sp>
        <p:nvSpPr>
          <p:cNvPr id="3344" name="Text Box 272"/>
          <p:cNvSpPr txBox="1">
            <a:spLocks/>
          </p:cNvSpPr>
          <p:nvPr/>
        </p:nvSpPr>
        <p:spPr bwMode="auto">
          <a:xfrm>
            <a:off x="512763" y="5910263"/>
            <a:ext cx="26930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des amas cartilagineux.</a:t>
            </a:r>
          </a:p>
        </p:txBody>
      </p:sp>
      <p:pic>
        <p:nvPicPr>
          <p:cNvPr id="3345" name="Picture 273" descr="40642_4222313630007945.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2375" cy="2809875"/>
          </a:xfrm>
          <a:prstGeom prst="rect">
            <a:avLst/>
          </a:prstGeom>
          <a:noFill/>
          <a:extLst>
            <a:ext uri="{909E8E84-426E-40DD-AFC4-6F175D3DCCD1}">
              <a14:hiddenFill xmlns:a14="http://schemas.microsoft.com/office/drawing/2010/main">
                <a:solidFill>
                  <a:srgbClr val="FFFFFF"/>
                </a:solidFill>
              </a14:hiddenFill>
            </a:ext>
          </a:extLst>
        </p:spPr>
      </p:pic>
      <p:sp>
        <p:nvSpPr>
          <p:cNvPr id="3346" name="Freeform 274"/>
          <p:cNvSpPr>
            <a:spLocks/>
          </p:cNvSpPr>
          <p:nvPr/>
        </p:nvSpPr>
        <p:spPr bwMode="auto">
          <a:xfrm>
            <a:off x="3200400" y="1219200"/>
            <a:ext cx="304800" cy="304800"/>
          </a:xfrm>
          <a:custGeom>
            <a:avLst/>
            <a:gdLst>
              <a:gd name="T0" fmla="*/ 0 w 24"/>
              <a:gd name="T1" fmla="*/ 12 h 24"/>
              <a:gd name="T2" fmla="*/ 12 w 24"/>
              <a:gd name="T3" fmla="*/ 0 h 24"/>
              <a:gd name="T4" fmla="*/ 12 w 24"/>
              <a:gd name="T5" fmla="*/ 0 h 24"/>
              <a:gd name="T6" fmla="*/ 12 w 24"/>
              <a:gd name="T7" fmla="*/ 0 h 24"/>
              <a:gd name="T8" fmla="*/ 24 w 24"/>
              <a:gd name="T9" fmla="*/ 12 h 24"/>
              <a:gd name="T10" fmla="*/ 24 w 24"/>
              <a:gd name="T11" fmla="*/ 12 h 24"/>
              <a:gd name="T12" fmla="*/ 24 w 24"/>
              <a:gd name="T13" fmla="*/ 12 h 24"/>
              <a:gd name="T14" fmla="*/ 12 w 24"/>
              <a:gd name="T15" fmla="*/ 24 h 24"/>
              <a:gd name="T16" fmla="*/ 12 w 24"/>
              <a:gd name="T17" fmla="*/ 24 h 24"/>
              <a:gd name="T18" fmla="*/ 12 w 24"/>
              <a:gd name="T19" fmla="*/ 24 h 24"/>
              <a:gd name="T20" fmla="*/ 0 w 24"/>
              <a:gd name="T21" fmla="*/ 12 h 24"/>
              <a:gd name="T22" fmla="*/ 0 w 24"/>
              <a:gd name="T23" fmla="*/ 12 h 24"/>
              <a:gd name="T24" fmla="*/ 0 w 24"/>
              <a:gd name="T2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24">
                <a:moveTo>
                  <a:pt x="0" y="12"/>
                </a:moveTo>
                <a:cubicBezTo>
                  <a:pt x="0" y="5"/>
                  <a:pt x="5" y="0"/>
                  <a:pt x="12" y="0"/>
                </a:cubicBezTo>
                <a:cubicBezTo>
                  <a:pt x="12" y="0"/>
                  <a:pt x="12" y="0"/>
                  <a:pt x="12" y="0"/>
                </a:cubicBezTo>
                <a:lnTo>
                  <a:pt x="12" y="0"/>
                </a:lnTo>
                <a:cubicBezTo>
                  <a:pt x="19" y="0"/>
                  <a:pt x="24" y="5"/>
                  <a:pt x="24" y="12"/>
                </a:cubicBezTo>
                <a:cubicBezTo>
                  <a:pt x="24" y="12"/>
                  <a:pt x="24" y="12"/>
                  <a:pt x="24" y="12"/>
                </a:cubicBezTo>
                <a:lnTo>
                  <a:pt x="24" y="12"/>
                </a:lnTo>
                <a:cubicBezTo>
                  <a:pt x="24" y="19"/>
                  <a:pt x="19" y="24"/>
                  <a:pt x="12" y="24"/>
                </a:cubicBezTo>
                <a:cubicBezTo>
                  <a:pt x="12" y="24"/>
                  <a:pt x="12" y="24"/>
                  <a:pt x="12" y="24"/>
                </a:cubicBezTo>
                <a:lnTo>
                  <a:pt x="12" y="24"/>
                </a:lnTo>
                <a:cubicBezTo>
                  <a:pt x="5" y="24"/>
                  <a:pt x="0" y="19"/>
                  <a:pt x="0" y="12"/>
                </a:cubicBezTo>
                <a:cubicBezTo>
                  <a:pt x="0" y="12"/>
                  <a:pt x="0" y="12"/>
                  <a:pt x="0" y="12"/>
                </a:cubicBezTo>
                <a:lnTo>
                  <a:pt x="0" y="12"/>
                </a:lnTo>
                <a:close/>
              </a:path>
            </a:pathLst>
          </a:custGeom>
          <a:noFill/>
          <a:ln w="38100" cap="flat">
            <a:solidFill>
              <a:srgbClr val="00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3347" name="Picture 275" descr="40642_4222313630007946.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76200"/>
            <a:ext cx="3768725" cy="5257800"/>
          </a:xfrm>
          <a:prstGeom prst="rect">
            <a:avLst/>
          </a:prstGeom>
          <a:noFill/>
          <a:extLst>
            <a:ext uri="{909E8E84-426E-40DD-AFC4-6F175D3DCCD1}">
              <a14:hiddenFill xmlns:a14="http://schemas.microsoft.com/office/drawing/2010/main">
                <a:solidFill>
                  <a:srgbClr val="FFFFFF"/>
                </a:solidFill>
              </a14:hiddenFill>
            </a:ext>
          </a:extLst>
        </p:spPr>
      </p:pic>
      <p:sp>
        <p:nvSpPr>
          <p:cNvPr id="3348" name="Text Box 276"/>
          <p:cNvSpPr txBox="1">
            <a:spLocks/>
          </p:cNvSpPr>
          <p:nvPr/>
        </p:nvSpPr>
        <p:spPr bwMode="auto">
          <a:xfrm>
            <a:off x="4133850" y="2262188"/>
            <a:ext cx="8127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Muscle</a:t>
            </a:r>
          </a:p>
        </p:txBody>
      </p:sp>
      <p:sp>
        <p:nvSpPr>
          <p:cNvPr id="3349" name="Line 277"/>
          <p:cNvSpPr>
            <a:spLocks noChangeShapeType="1"/>
          </p:cNvSpPr>
          <p:nvPr/>
        </p:nvSpPr>
        <p:spPr bwMode="auto">
          <a:xfrm flipV="1">
            <a:off x="5095875" y="1514475"/>
            <a:ext cx="2000250" cy="9334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350" name="Text Box 278"/>
          <p:cNvSpPr txBox="1">
            <a:spLocks/>
          </p:cNvSpPr>
          <p:nvPr/>
        </p:nvSpPr>
        <p:spPr bwMode="auto">
          <a:xfrm>
            <a:off x="3990975" y="2795588"/>
            <a:ext cx="9553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Glandes</a:t>
            </a:r>
          </a:p>
        </p:txBody>
      </p:sp>
      <p:sp>
        <p:nvSpPr>
          <p:cNvPr id="3351" name="Line 279"/>
          <p:cNvSpPr>
            <a:spLocks noChangeShapeType="1"/>
          </p:cNvSpPr>
          <p:nvPr/>
        </p:nvSpPr>
        <p:spPr bwMode="auto">
          <a:xfrm flipV="1">
            <a:off x="5095875" y="2581275"/>
            <a:ext cx="1314450" cy="400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352" name="Text Box 280"/>
          <p:cNvSpPr txBox="1">
            <a:spLocks/>
          </p:cNvSpPr>
          <p:nvPr/>
        </p:nvSpPr>
        <p:spPr bwMode="auto">
          <a:xfrm>
            <a:off x="2743200" y="3481388"/>
            <a:ext cx="2167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Amas cartilagineux</a:t>
            </a:r>
          </a:p>
        </p:txBody>
      </p:sp>
      <p:sp>
        <p:nvSpPr>
          <p:cNvPr id="3353" name="Line 281"/>
          <p:cNvSpPr>
            <a:spLocks noChangeShapeType="1"/>
          </p:cNvSpPr>
          <p:nvPr/>
        </p:nvSpPr>
        <p:spPr bwMode="auto">
          <a:xfrm>
            <a:off x="5019675" y="3648075"/>
            <a:ext cx="1085850" cy="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354" name="Line 282"/>
          <p:cNvSpPr>
            <a:spLocks noChangeShapeType="1"/>
          </p:cNvSpPr>
          <p:nvPr/>
        </p:nvSpPr>
        <p:spPr bwMode="auto">
          <a:xfrm>
            <a:off x="5019675" y="3648075"/>
            <a:ext cx="1390650" cy="857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355" name="Text Box 283"/>
          <p:cNvSpPr txBox="1">
            <a:spLocks/>
          </p:cNvSpPr>
          <p:nvPr/>
        </p:nvSpPr>
        <p:spPr bwMode="auto">
          <a:xfrm>
            <a:off x="6554788" y="5692775"/>
            <a:ext cx="971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Alvéoles</a:t>
            </a:r>
          </a:p>
        </p:txBody>
      </p:sp>
      <p:sp>
        <p:nvSpPr>
          <p:cNvPr id="3356" name="Line 284"/>
          <p:cNvSpPr>
            <a:spLocks noChangeShapeType="1"/>
          </p:cNvSpPr>
          <p:nvPr/>
        </p:nvSpPr>
        <p:spPr bwMode="auto">
          <a:xfrm flipV="1">
            <a:off x="7610475" y="4714875"/>
            <a:ext cx="933450" cy="1162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2681839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bronchioles</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histology-of-bronchus-en_medical512"/>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de-DE" sz="5400" b="1" dirty="0" smtClean="0">
                <a:latin typeface="Arial" charset="0"/>
                <a:sym typeface="Arial" charset="0"/>
              </a:rPr>
              <a:t>     </a:t>
            </a:r>
            <a:br>
              <a:rPr lang="de-DE" sz="5400" b="1" dirty="0" smtClean="0">
                <a:latin typeface="Arial" charset="0"/>
                <a:sym typeface="Arial" charset="0"/>
              </a:rPr>
            </a:br>
            <a:r>
              <a:rPr lang="de-DE" sz="5400" b="1" dirty="0" smtClean="0">
                <a:latin typeface="Arial" charset="0"/>
                <a:sym typeface="Arial" charset="0"/>
              </a:rPr>
              <a:t/>
            </a:r>
            <a:br>
              <a:rPr lang="de-DE" sz="5400" b="1" dirty="0" smtClean="0">
                <a:latin typeface="Arial" charset="0"/>
                <a:sym typeface="Arial" charset="0"/>
              </a:rPr>
            </a:br>
            <a:r>
              <a:rPr lang="de-DE" sz="4800" b="1" dirty="0" smtClean="0">
                <a:latin typeface="Arial" charset="0"/>
                <a:sym typeface="Arial" charset="0"/>
              </a:rPr>
              <a:t/>
            </a:r>
            <a:br>
              <a:rPr lang="de-DE" sz="4800" b="1" dirty="0" smtClean="0">
                <a:latin typeface="Arial" charset="0"/>
                <a:sym typeface="Arial" charset="0"/>
              </a:rPr>
            </a:br>
            <a:r>
              <a:rPr lang="de-DE" sz="4800" b="1" dirty="0" smtClean="0">
                <a:sym typeface="Arial" charset="0"/>
              </a:rPr>
              <a:t>               Introduction: </a:t>
            </a:r>
            <a:endParaRPr lang="fr-FR" dirty="0"/>
          </a:p>
        </p:txBody>
      </p:sp>
      <p:sp>
        <p:nvSpPr>
          <p:cNvPr id="3" name="Espace réservé du contenu 2"/>
          <p:cNvSpPr>
            <a:spLocks noGrp="1"/>
          </p:cNvSpPr>
          <p:nvPr>
            <p:ph idx="1"/>
          </p:nvPr>
        </p:nvSpPr>
        <p:spPr/>
        <p:txBody>
          <a:bodyPr>
            <a:normAutofit fontScale="92500" lnSpcReduction="10000"/>
          </a:bodyPr>
          <a:lstStyle/>
          <a:p>
            <a:r>
              <a:rPr lang="de-DE" sz="2800" dirty="0" smtClean="0">
                <a:latin typeface="+mj-lt"/>
                <a:sym typeface="Arial" charset="0"/>
              </a:rPr>
              <a:t>La respiration est un processus par lequel les structures assurant cette fonction permettent un échange gazeux nécessaire pour le maintien de la </a:t>
            </a:r>
            <a:r>
              <a:rPr lang="de-DE" sz="2800" dirty="0" smtClean="0">
                <a:latin typeface="+mj-lt"/>
              </a:rPr>
              <a:t>respiration à l’échelle cellulaire.</a:t>
            </a:r>
          </a:p>
          <a:p>
            <a:r>
              <a:rPr lang="de-DE" sz="2800" dirty="0" smtClean="0">
                <a:latin typeface="+mj-lt"/>
              </a:rPr>
              <a:t>La fonction respiratoire est assurée par l’appareil respiratoire qui est formé </a:t>
            </a:r>
            <a:r>
              <a:rPr lang="de-DE" sz="2800" dirty="0" smtClean="0">
                <a:latin typeface="+mj-lt"/>
                <a:sym typeface="Arial" charset="0"/>
              </a:rPr>
              <a:t>de deux constituants principaux:</a:t>
            </a:r>
          </a:p>
          <a:p>
            <a:r>
              <a:rPr lang="de-DE" sz="2800" dirty="0" smtClean="0">
                <a:latin typeface="+mj-lt"/>
              </a:rPr>
              <a:t> </a:t>
            </a:r>
            <a:r>
              <a:rPr lang="de-DE" sz="2800" dirty="0" smtClean="0">
                <a:latin typeface="+mj-lt"/>
                <a:sym typeface="Arial" charset="0"/>
              </a:rPr>
              <a:t>1) Un système de conduction permettant le transfert et le conditionnement </a:t>
            </a:r>
            <a:r>
              <a:rPr lang="de-DE" sz="2800" dirty="0" smtClean="0">
                <a:latin typeface="+mj-lt"/>
              </a:rPr>
              <a:t>de l’air inspiré jusqu’au milieu d’échange.</a:t>
            </a:r>
          </a:p>
          <a:p>
            <a:r>
              <a:rPr lang="de-DE" sz="2800" dirty="0" smtClean="0">
                <a:latin typeface="+mj-lt"/>
              </a:rPr>
              <a:t>2) Le milieu d’échange qui le tissu pulmonaire.</a:t>
            </a:r>
          </a:p>
          <a:p>
            <a:endParaRPr lang="de-DE" sz="2800" dirty="0" smtClean="0">
              <a:latin typeface="Arial_18_0_04091512" pitchFamily="39" charset="0"/>
            </a:endParaRPr>
          </a:p>
          <a:p>
            <a:endParaRPr lang="de-DE" sz="2800" dirty="0" smtClean="0">
              <a:latin typeface="Arial" charset="0"/>
              <a:sym typeface="Arial" charset="0"/>
            </a:endParaRPr>
          </a:p>
          <a:p>
            <a:endParaRPr lang="de-DE" sz="2800" dirty="0" smtClean="0">
              <a:latin typeface="Arial_18_0_04091512" pitchFamily="39" charset="0"/>
            </a:endParaRPr>
          </a:p>
          <a:p>
            <a:endParaRPr lang="de-DE" sz="2800" dirty="0" smtClean="0">
              <a:latin typeface="Arial_18_0_04091512" pitchFamily="39" charset="0"/>
            </a:endParaRPr>
          </a:p>
          <a:p>
            <a:endParaRPr lang="de-DE" sz="2800" dirty="0" smtClean="0">
              <a:latin typeface="Arial" charset="0"/>
              <a:sym typeface="Arial" charset="0"/>
            </a:endParaRPr>
          </a:p>
          <a:p>
            <a:endParaRPr lang="de-DE" sz="2800" dirty="0" smtClean="0">
              <a:latin typeface="Arial" charset="0"/>
              <a:sym typeface="Arial" charset="0"/>
            </a:endParaRPr>
          </a:p>
          <a:p>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bronchioles</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histologie_bronchiole"/>
          <p:cNvPicPr>
            <a:picLocks noChangeAspect="1" noChangeArrowheads="1"/>
          </p:cNvPicPr>
          <p:nvPr/>
        </p:nvPicPr>
        <p:blipFill>
          <a:blip r:embed="rId2"/>
          <a:srcRect/>
          <a:stretch>
            <a:fillRect/>
          </a:stretch>
        </p:blipFill>
        <p:spPr bwMode="auto">
          <a:xfrm>
            <a:off x="428596" y="1857364"/>
            <a:ext cx="8286808"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Bronchiole« coupe transversale »</a:t>
            </a:r>
            <a:endParaRPr lang="fr-FR" dirty="0"/>
          </a:p>
        </p:txBody>
      </p:sp>
      <p:sp>
        <p:nvSpPr>
          <p:cNvPr id="3" name="Espace réservé du contenu 2"/>
          <p:cNvSpPr>
            <a:spLocks noGrp="1"/>
          </p:cNvSpPr>
          <p:nvPr>
            <p:ph idx="1"/>
          </p:nvPr>
        </p:nvSpPr>
        <p:spPr/>
        <p:txBody>
          <a:bodyPr/>
          <a:lstStyle/>
          <a:p>
            <a:endParaRPr lang="fr-FR"/>
          </a:p>
        </p:txBody>
      </p:sp>
      <p:pic>
        <p:nvPicPr>
          <p:cNvPr id="4" name="Image 25"/>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8" name="Text Box 326"/>
          <p:cNvSpPr txBox="1">
            <a:spLocks/>
          </p:cNvSpPr>
          <p:nvPr/>
        </p:nvSpPr>
        <p:spPr bwMode="auto">
          <a:xfrm>
            <a:off x="244475" y="3165475"/>
            <a:ext cx="51924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a:latin typeface="Arial_18_0_04091512" pitchFamily="39" charset="0"/>
              </a:rPr>
              <a:t>•</a:t>
            </a:r>
            <a:r>
              <a:rPr lang="de-DE" sz="2000">
                <a:latin typeface="Arial" charset="0"/>
                <a:sym typeface="Arial" charset="0"/>
              </a:rPr>
              <a:t>	Les </a:t>
            </a:r>
            <a:r>
              <a:rPr lang="de-DE" sz="2000" err="1">
                <a:latin typeface="Arial" charset="0"/>
                <a:sym typeface="Arial" charset="0"/>
              </a:rPr>
              <a:t>bronchioles</a:t>
            </a:r>
            <a:r>
              <a:rPr lang="de-DE" sz="2000">
                <a:latin typeface="Arial" charset="0"/>
                <a:sym typeface="Arial" charset="0"/>
              </a:rPr>
              <a:t> </a:t>
            </a:r>
            <a:r>
              <a:rPr lang="de-DE" sz="2000" err="1">
                <a:latin typeface="Arial" charset="0"/>
                <a:sym typeface="Arial" charset="0"/>
              </a:rPr>
              <a:t>sont</a:t>
            </a:r>
            <a:r>
              <a:rPr lang="de-DE" sz="2000">
                <a:latin typeface="Arial" charset="0"/>
                <a:sym typeface="Arial" charset="0"/>
              </a:rPr>
              <a:t> les </a:t>
            </a:r>
            <a:r>
              <a:rPr lang="de-DE" sz="2000" err="1">
                <a:latin typeface="Arial" charset="0"/>
                <a:sym typeface="Arial" charset="0"/>
              </a:rPr>
              <a:t>voies</a:t>
            </a:r>
            <a:r>
              <a:rPr lang="de-DE" sz="2000">
                <a:latin typeface="Arial" charset="0"/>
                <a:sym typeface="Arial" charset="0"/>
              </a:rPr>
              <a:t> de </a:t>
            </a:r>
            <a:r>
              <a:rPr lang="de-DE" sz="2000" err="1">
                <a:latin typeface="Arial" charset="0"/>
                <a:sym typeface="Arial" charset="0"/>
              </a:rPr>
              <a:t>diamètre</a:t>
            </a:r>
            <a:endParaRPr lang="de-DE" sz="2000">
              <a:latin typeface="Arial" charset="0"/>
              <a:sym typeface="Arial" charset="0"/>
            </a:endParaRPr>
          </a:p>
        </p:txBody>
      </p:sp>
      <p:sp>
        <p:nvSpPr>
          <p:cNvPr id="3399" name="Text Box 327"/>
          <p:cNvSpPr txBox="1">
            <a:spLocks/>
          </p:cNvSpPr>
          <p:nvPr/>
        </p:nvSpPr>
        <p:spPr bwMode="auto">
          <a:xfrm>
            <a:off x="588963" y="3470275"/>
            <a:ext cx="4794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054100" algn="l"/>
              </a:tabLst>
              <a:defRPr sz="2400">
                <a:solidFill>
                  <a:schemeClr val="tx1"/>
                </a:solidFill>
                <a:latin typeface="Times New Roman" pitchFamily="18" charset="0"/>
                <a:cs typeface="Times New Roman" pitchFamily="18" charset="0"/>
              </a:defRPr>
            </a:lvl1pPr>
            <a:lvl2pPr>
              <a:tabLst>
                <a:tab pos="1054100" algn="l"/>
              </a:tabLst>
              <a:defRPr sz="2400">
                <a:solidFill>
                  <a:schemeClr val="tx1"/>
                </a:solidFill>
                <a:latin typeface="Times New Roman" pitchFamily="18" charset="0"/>
                <a:cs typeface="Times New Roman" pitchFamily="18" charset="0"/>
              </a:defRPr>
            </a:lvl2pPr>
            <a:lvl3pPr>
              <a:tabLst>
                <a:tab pos="1054100" algn="l"/>
              </a:tabLst>
              <a:defRPr sz="2400">
                <a:solidFill>
                  <a:schemeClr val="tx1"/>
                </a:solidFill>
                <a:latin typeface="Times New Roman" pitchFamily="18" charset="0"/>
                <a:cs typeface="Times New Roman" pitchFamily="18" charset="0"/>
              </a:defRPr>
            </a:lvl3pPr>
            <a:lvl4pPr>
              <a:tabLst>
                <a:tab pos="1054100" algn="l"/>
              </a:tabLst>
              <a:defRPr sz="2400">
                <a:solidFill>
                  <a:schemeClr val="tx1"/>
                </a:solidFill>
                <a:latin typeface="Times New Roman" pitchFamily="18" charset="0"/>
                <a:cs typeface="Times New Roman" pitchFamily="18" charset="0"/>
              </a:defRPr>
            </a:lvl4pPr>
            <a:lvl5pPr>
              <a:tabLst>
                <a:tab pos="10541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10541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10541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10541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1054100"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inférieur	à 1mm, dépourvues de cartilage.</a:t>
            </a:r>
          </a:p>
        </p:txBody>
      </p:sp>
      <p:sp>
        <p:nvSpPr>
          <p:cNvPr id="3400" name="Text Box 328"/>
          <p:cNvSpPr txBox="1">
            <a:spLocks/>
          </p:cNvSpPr>
          <p:nvPr/>
        </p:nvSpPr>
        <p:spPr bwMode="auto">
          <a:xfrm>
            <a:off x="588963" y="3775075"/>
            <a:ext cx="50430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La </a:t>
            </a:r>
            <a:r>
              <a:rPr lang="de-DE" sz="2000" dirty="0" err="1">
                <a:latin typeface="Arial" charset="0"/>
                <a:sym typeface="Arial" charset="0"/>
              </a:rPr>
              <a:t>lumière</a:t>
            </a:r>
            <a:r>
              <a:rPr lang="de-DE" sz="2000" dirty="0">
                <a:latin typeface="Arial" charset="0"/>
                <a:sym typeface="Arial" charset="0"/>
              </a:rPr>
              <a:t> </a:t>
            </a:r>
            <a:r>
              <a:rPr lang="de-DE" sz="2000" dirty="0" err="1">
                <a:latin typeface="Arial" charset="0"/>
                <a:sym typeface="Arial" charset="0"/>
              </a:rPr>
              <a:t>étoilée</a:t>
            </a:r>
            <a:r>
              <a:rPr lang="de-DE" sz="2000" dirty="0">
                <a:latin typeface="Arial" charset="0"/>
                <a:sym typeface="Arial" charset="0"/>
              </a:rPr>
              <a:t> au </a:t>
            </a:r>
            <a:r>
              <a:rPr lang="de-DE" sz="2000" dirty="0" err="1">
                <a:latin typeface="Arial" charset="0"/>
                <a:sym typeface="Arial" charset="0"/>
              </a:rPr>
              <a:t>repos</a:t>
            </a:r>
            <a:r>
              <a:rPr lang="de-DE" sz="2000" dirty="0">
                <a:latin typeface="Arial" charset="0"/>
                <a:sym typeface="Arial" charset="0"/>
              </a:rPr>
              <a:t> est </a:t>
            </a:r>
            <a:r>
              <a:rPr lang="de-DE" sz="2000" dirty="0" err="1">
                <a:latin typeface="Arial" charset="0"/>
                <a:sym typeface="Arial" charset="0"/>
              </a:rPr>
              <a:t>délimitée</a:t>
            </a:r>
            <a:r>
              <a:rPr lang="de-DE" sz="2000" dirty="0">
                <a:latin typeface="Arial" charset="0"/>
                <a:sym typeface="Arial" charset="0"/>
              </a:rPr>
              <a:t> par</a:t>
            </a:r>
          </a:p>
        </p:txBody>
      </p:sp>
      <p:sp>
        <p:nvSpPr>
          <p:cNvPr id="3401" name="Text Box 329"/>
          <p:cNvSpPr txBox="1">
            <a:spLocks/>
          </p:cNvSpPr>
          <p:nvPr/>
        </p:nvSpPr>
        <p:spPr bwMode="auto">
          <a:xfrm>
            <a:off x="588963" y="4079875"/>
            <a:ext cx="4592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un </a:t>
            </a:r>
            <a:r>
              <a:rPr lang="de-DE" sz="2000" dirty="0" err="1">
                <a:latin typeface="Arial" charset="0"/>
                <a:sym typeface="Arial" charset="0"/>
              </a:rPr>
              <a:t>épithélium</a:t>
            </a:r>
            <a:r>
              <a:rPr lang="de-DE" sz="2000" dirty="0">
                <a:latin typeface="Arial" charset="0"/>
                <a:sym typeface="Arial" charset="0"/>
              </a:rPr>
              <a:t> simple </a:t>
            </a:r>
            <a:r>
              <a:rPr lang="de-DE" sz="2000" dirty="0" err="1">
                <a:latin typeface="Arial" charset="0"/>
                <a:sym typeface="Arial" charset="0"/>
              </a:rPr>
              <a:t>cylindrique</a:t>
            </a:r>
            <a:r>
              <a:rPr lang="de-DE" sz="2000" dirty="0">
                <a:latin typeface="Arial" charset="0"/>
                <a:sym typeface="Arial" charset="0"/>
              </a:rPr>
              <a:t> </a:t>
            </a:r>
            <a:r>
              <a:rPr lang="de-DE" sz="2000" dirty="0" err="1">
                <a:latin typeface="Arial" charset="0"/>
                <a:sym typeface="Arial" charset="0"/>
              </a:rPr>
              <a:t>cilié</a:t>
            </a:r>
            <a:r>
              <a:rPr lang="de-DE" sz="2000" dirty="0">
                <a:latin typeface="Arial" charset="0"/>
                <a:sym typeface="Arial" charset="0"/>
              </a:rPr>
              <a:t>. Au</a:t>
            </a:r>
          </a:p>
        </p:txBody>
      </p:sp>
      <p:sp>
        <p:nvSpPr>
          <p:cNvPr id="3402" name="Text Box 330"/>
          <p:cNvSpPr txBox="1">
            <a:spLocks/>
          </p:cNvSpPr>
          <p:nvPr/>
        </p:nvSpPr>
        <p:spPr bwMode="auto">
          <a:xfrm>
            <a:off x="588963" y="4384675"/>
            <a:ext cx="3680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delà des bronchioles les cellules</a:t>
            </a:r>
          </a:p>
        </p:txBody>
      </p:sp>
      <p:sp>
        <p:nvSpPr>
          <p:cNvPr id="3403" name="Text Box 331"/>
          <p:cNvSpPr txBox="1">
            <a:spLocks/>
          </p:cNvSpPr>
          <p:nvPr/>
        </p:nvSpPr>
        <p:spPr bwMode="auto">
          <a:xfrm>
            <a:off x="588963" y="4689475"/>
            <a:ext cx="434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caliciformes sont absentes. La couche</a:t>
            </a:r>
          </a:p>
        </p:txBody>
      </p:sp>
      <p:sp>
        <p:nvSpPr>
          <p:cNvPr id="3404" name="Text Box 332"/>
          <p:cNvSpPr txBox="1">
            <a:spLocks/>
          </p:cNvSpPr>
          <p:nvPr/>
        </p:nvSpPr>
        <p:spPr bwMode="auto">
          <a:xfrm>
            <a:off x="588963" y="4994275"/>
            <a:ext cx="47753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musculaire</a:t>
            </a:r>
            <a:r>
              <a:rPr lang="de-DE" sz="2000" dirty="0">
                <a:latin typeface="Arial" charset="0"/>
                <a:sym typeface="Arial" charset="0"/>
              </a:rPr>
              <a:t> </a:t>
            </a:r>
            <a:r>
              <a:rPr lang="de-DE" sz="2000" dirty="0" err="1">
                <a:latin typeface="Arial" charset="0"/>
                <a:sym typeface="Arial" charset="0"/>
              </a:rPr>
              <a:t>lisse</a:t>
            </a:r>
            <a:r>
              <a:rPr lang="de-DE" sz="2000" dirty="0">
                <a:latin typeface="Arial" charset="0"/>
                <a:sym typeface="Arial" charset="0"/>
              </a:rPr>
              <a:t> est à </a:t>
            </a:r>
            <a:r>
              <a:rPr lang="de-DE" sz="2000" dirty="0" err="1">
                <a:latin typeface="Arial" charset="0"/>
                <a:sym typeface="Arial" charset="0"/>
              </a:rPr>
              <a:t>disposition</a:t>
            </a:r>
            <a:r>
              <a:rPr lang="de-DE" sz="2000" dirty="0">
                <a:latin typeface="Arial" charset="0"/>
                <a:sym typeface="Arial" charset="0"/>
              </a:rPr>
              <a:t> </a:t>
            </a:r>
            <a:r>
              <a:rPr lang="de-DE" sz="2000" dirty="0" err="1">
                <a:latin typeface="Arial" charset="0"/>
                <a:sym typeface="Arial" charset="0"/>
              </a:rPr>
              <a:t>spiralée</a:t>
            </a:r>
            <a:r>
              <a:rPr lang="de-DE" sz="2000" dirty="0">
                <a:latin typeface="Arial" charset="0"/>
                <a:sym typeface="Arial" charset="0"/>
              </a:rPr>
              <a:t>.</a:t>
            </a:r>
          </a:p>
        </p:txBody>
      </p:sp>
      <p:sp>
        <p:nvSpPr>
          <p:cNvPr id="3405" name="Text Box 333"/>
          <p:cNvSpPr txBox="1">
            <a:spLocks/>
          </p:cNvSpPr>
          <p:nvPr/>
        </p:nvSpPr>
        <p:spPr bwMode="auto">
          <a:xfrm>
            <a:off x="271463" y="5414963"/>
            <a:ext cx="8582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La </a:t>
            </a:r>
            <a:r>
              <a:rPr lang="de-DE" sz="2000" dirty="0" err="1">
                <a:latin typeface="Arial" charset="0"/>
                <a:sym typeface="Arial" charset="0"/>
              </a:rPr>
              <a:t>surface</a:t>
            </a:r>
            <a:r>
              <a:rPr lang="de-DE" sz="2000" dirty="0">
                <a:latin typeface="Arial" charset="0"/>
                <a:sym typeface="Arial" charset="0"/>
              </a:rPr>
              <a:t> totale de </a:t>
            </a:r>
            <a:r>
              <a:rPr lang="de-DE" sz="2000" dirty="0" err="1">
                <a:latin typeface="Arial" charset="0"/>
                <a:sym typeface="Arial" charset="0"/>
              </a:rPr>
              <a:t>toutes</a:t>
            </a:r>
            <a:r>
              <a:rPr lang="de-DE" sz="2000" dirty="0">
                <a:latin typeface="Arial" charset="0"/>
                <a:sym typeface="Arial" charset="0"/>
              </a:rPr>
              <a:t> les </a:t>
            </a:r>
            <a:r>
              <a:rPr lang="de-DE" sz="2000" dirty="0" err="1">
                <a:latin typeface="Arial" charset="0"/>
                <a:sym typeface="Arial" charset="0"/>
              </a:rPr>
              <a:t>bronchioles</a:t>
            </a:r>
            <a:r>
              <a:rPr lang="de-DE" sz="2000" dirty="0">
                <a:latin typeface="Arial" charset="0"/>
                <a:sym typeface="Arial" charset="0"/>
              </a:rPr>
              <a:t> est </a:t>
            </a:r>
            <a:r>
              <a:rPr lang="de-DE" sz="2000" dirty="0" err="1">
                <a:latin typeface="Arial" charset="0"/>
                <a:sym typeface="Arial" charset="0"/>
              </a:rPr>
              <a:t>bien</a:t>
            </a:r>
            <a:r>
              <a:rPr lang="de-DE" sz="2000" dirty="0">
                <a:latin typeface="Arial" charset="0"/>
                <a:sym typeface="Arial" charset="0"/>
              </a:rPr>
              <a:t> plus </a:t>
            </a:r>
            <a:r>
              <a:rPr lang="de-DE" sz="2000" dirty="0" err="1">
                <a:latin typeface="Arial" charset="0"/>
                <a:sym typeface="Arial" charset="0"/>
              </a:rPr>
              <a:t>élevée</a:t>
            </a:r>
            <a:r>
              <a:rPr lang="de-DE" sz="2000" dirty="0">
                <a:latin typeface="Arial" charset="0"/>
                <a:sym typeface="Arial" charset="0"/>
              </a:rPr>
              <a:t> </a:t>
            </a:r>
            <a:r>
              <a:rPr lang="de-DE" sz="2000" dirty="0" err="1">
                <a:latin typeface="Arial" charset="0"/>
                <a:sym typeface="Arial" charset="0"/>
              </a:rPr>
              <a:t>que</a:t>
            </a:r>
            <a:r>
              <a:rPr lang="de-DE" sz="2000" dirty="0">
                <a:latin typeface="Arial" charset="0"/>
                <a:sym typeface="Arial" charset="0"/>
              </a:rPr>
              <a:t> </a:t>
            </a:r>
            <a:r>
              <a:rPr lang="de-DE" sz="2000" dirty="0" err="1">
                <a:latin typeface="Arial" charset="0"/>
                <a:sym typeface="Arial" charset="0"/>
              </a:rPr>
              <a:t>celle</a:t>
            </a:r>
            <a:endParaRPr lang="de-DE" sz="2000" dirty="0">
              <a:latin typeface="Arial" charset="0"/>
              <a:sym typeface="Arial" charset="0"/>
            </a:endParaRPr>
          </a:p>
        </p:txBody>
      </p:sp>
      <p:sp>
        <p:nvSpPr>
          <p:cNvPr id="3406" name="Text Box 334"/>
          <p:cNvSpPr txBox="1">
            <a:spLocks/>
          </p:cNvSpPr>
          <p:nvPr/>
        </p:nvSpPr>
        <p:spPr bwMode="auto">
          <a:xfrm>
            <a:off x="615950" y="5721350"/>
            <a:ext cx="8160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du </a:t>
            </a:r>
            <a:r>
              <a:rPr lang="de-DE" sz="2000" dirty="0" err="1">
                <a:latin typeface="Arial" charset="0"/>
                <a:sym typeface="Arial" charset="0"/>
              </a:rPr>
              <a:t>reste</a:t>
            </a:r>
            <a:r>
              <a:rPr lang="de-DE" sz="2000" dirty="0">
                <a:latin typeface="Arial" charset="0"/>
                <a:sym typeface="Arial" charset="0"/>
              </a:rPr>
              <a:t> de la </a:t>
            </a:r>
            <a:r>
              <a:rPr lang="de-DE" sz="2000" dirty="0" err="1">
                <a:latin typeface="Arial" charset="0"/>
                <a:sym typeface="Arial" charset="0"/>
              </a:rPr>
              <a:t>zone</a:t>
            </a:r>
            <a:r>
              <a:rPr lang="de-DE" sz="2000" dirty="0">
                <a:latin typeface="Arial" charset="0"/>
                <a:sym typeface="Arial" charset="0"/>
              </a:rPr>
              <a:t> de conduction. Le </a:t>
            </a:r>
            <a:r>
              <a:rPr lang="de-DE" sz="2000" dirty="0" err="1">
                <a:latin typeface="Arial" charset="0"/>
                <a:sym typeface="Arial" charset="0"/>
              </a:rPr>
              <a:t>tonus</a:t>
            </a:r>
            <a:r>
              <a:rPr lang="de-DE" sz="2000" dirty="0">
                <a:latin typeface="Arial" charset="0"/>
                <a:sym typeface="Arial" charset="0"/>
              </a:rPr>
              <a:t> des </a:t>
            </a:r>
            <a:r>
              <a:rPr lang="de-DE" sz="2000" dirty="0" err="1">
                <a:latin typeface="Arial" charset="0"/>
                <a:sym typeface="Arial" charset="0"/>
              </a:rPr>
              <a:t>muscles</a:t>
            </a:r>
            <a:r>
              <a:rPr lang="de-DE" sz="2000" dirty="0">
                <a:latin typeface="Arial" charset="0"/>
                <a:sym typeface="Arial" charset="0"/>
              </a:rPr>
              <a:t> </a:t>
            </a:r>
            <a:r>
              <a:rPr lang="de-DE" sz="2000" dirty="0" err="1">
                <a:latin typeface="Arial" charset="0"/>
                <a:sym typeface="Arial" charset="0"/>
              </a:rPr>
              <a:t>lisses</a:t>
            </a:r>
            <a:r>
              <a:rPr lang="de-DE" sz="2000" dirty="0">
                <a:latin typeface="Arial" charset="0"/>
                <a:sym typeface="Arial" charset="0"/>
              </a:rPr>
              <a:t> </a:t>
            </a:r>
            <a:r>
              <a:rPr lang="de-DE" sz="2000" dirty="0" err="1">
                <a:latin typeface="Arial" charset="0"/>
                <a:sym typeface="Arial" charset="0"/>
              </a:rPr>
              <a:t>contrôle</a:t>
            </a:r>
            <a:endParaRPr lang="de-DE" sz="2000" dirty="0">
              <a:latin typeface="Arial" charset="0"/>
              <a:sym typeface="Arial" charset="0"/>
            </a:endParaRPr>
          </a:p>
        </p:txBody>
      </p:sp>
      <p:sp>
        <p:nvSpPr>
          <p:cNvPr id="3407" name="Text Box 335"/>
          <p:cNvSpPr txBox="1">
            <a:spLocks/>
          </p:cNvSpPr>
          <p:nvPr/>
        </p:nvSpPr>
        <p:spPr bwMode="auto">
          <a:xfrm>
            <a:off x="615950" y="6026150"/>
            <a:ext cx="63916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_18_0_04091512" pitchFamily="39" charset="0"/>
              </a:rPr>
              <a:t>de manière effective la résistance intrapulmonaire à l’air.</a:t>
            </a:r>
          </a:p>
        </p:txBody>
      </p:sp>
      <p:pic>
        <p:nvPicPr>
          <p:cNvPr id="3408" name="Picture 336" descr="40642_4222313630007947.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2375" cy="2809875"/>
          </a:xfrm>
          <a:prstGeom prst="rect">
            <a:avLst/>
          </a:prstGeom>
          <a:noFill/>
          <a:extLst>
            <a:ext uri="{909E8E84-426E-40DD-AFC4-6F175D3DCCD1}">
              <a14:hiddenFill xmlns:a14="http://schemas.microsoft.com/office/drawing/2010/main">
                <a:solidFill>
                  <a:srgbClr val="FFFFFF"/>
                </a:solidFill>
              </a14:hiddenFill>
            </a:ext>
          </a:extLst>
        </p:spPr>
      </p:pic>
      <p:sp>
        <p:nvSpPr>
          <p:cNvPr id="3409" name="Freeform 337"/>
          <p:cNvSpPr>
            <a:spLocks/>
          </p:cNvSpPr>
          <p:nvPr/>
        </p:nvSpPr>
        <p:spPr bwMode="auto">
          <a:xfrm>
            <a:off x="3200400" y="2133600"/>
            <a:ext cx="381000" cy="381000"/>
          </a:xfrm>
          <a:custGeom>
            <a:avLst/>
            <a:gdLst>
              <a:gd name="T0" fmla="*/ 0 w 30"/>
              <a:gd name="T1" fmla="*/ 15 h 30"/>
              <a:gd name="T2" fmla="*/ 15 w 30"/>
              <a:gd name="T3" fmla="*/ 0 h 30"/>
              <a:gd name="T4" fmla="*/ 15 w 30"/>
              <a:gd name="T5" fmla="*/ 0 h 30"/>
              <a:gd name="T6" fmla="*/ 15 w 30"/>
              <a:gd name="T7" fmla="*/ 0 h 30"/>
              <a:gd name="T8" fmla="*/ 30 w 30"/>
              <a:gd name="T9" fmla="*/ 15 h 30"/>
              <a:gd name="T10" fmla="*/ 30 w 30"/>
              <a:gd name="T11" fmla="*/ 15 h 30"/>
              <a:gd name="T12" fmla="*/ 30 w 30"/>
              <a:gd name="T13" fmla="*/ 15 h 30"/>
              <a:gd name="T14" fmla="*/ 15 w 30"/>
              <a:gd name="T15" fmla="*/ 30 h 30"/>
              <a:gd name="T16" fmla="*/ 15 w 30"/>
              <a:gd name="T17" fmla="*/ 30 h 30"/>
              <a:gd name="T18" fmla="*/ 15 w 30"/>
              <a:gd name="T19" fmla="*/ 30 h 30"/>
              <a:gd name="T20" fmla="*/ 0 w 30"/>
              <a:gd name="T21" fmla="*/ 15 h 30"/>
              <a:gd name="T22" fmla="*/ 0 w 30"/>
              <a:gd name="T23" fmla="*/ 15 h 30"/>
              <a:gd name="T24" fmla="*/ 0 w 30"/>
              <a:gd name="T2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0">
                <a:moveTo>
                  <a:pt x="0" y="15"/>
                </a:moveTo>
                <a:cubicBezTo>
                  <a:pt x="0" y="7"/>
                  <a:pt x="7" y="0"/>
                  <a:pt x="15" y="0"/>
                </a:cubicBezTo>
                <a:cubicBezTo>
                  <a:pt x="15" y="0"/>
                  <a:pt x="15" y="0"/>
                  <a:pt x="15" y="0"/>
                </a:cubicBezTo>
                <a:lnTo>
                  <a:pt x="15" y="0"/>
                </a:lnTo>
                <a:cubicBezTo>
                  <a:pt x="23" y="0"/>
                  <a:pt x="30" y="7"/>
                  <a:pt x="30" y="15"/>
                </a:cubicBezTo>
                <a:cubicBezTo>
                  <a:pt x="30" y="15"/>
                  <a:pt x="30" y="15"/>
                  <a:pt x="30" y="15"/>
                </a:cubicBezTo>
                <a:lnTo>
                  <a:pt x="30" y="15"/>
                </a:lnTo>
                <a:cubicBezTo>
                  <a:pt x="30" y="23"/>
                  <a:pt x="23" y="30"/>
                  <a:pt x="15" y="30"/>
                </a:cubicBezTo>
                <a:cubicBezTo>
                  <a:pt x="15" y="30"/>
                  <a:pt x="15" y="30"/>
                  <a:pt x="15" y="30"/>
                </a:cubicBezTo>
                <a:lnTo>
                  <a:pt x="15" y="30"/>
                </a:lnTo>
                <a:cubicBezTo>
                  <a:pt x="7" y="30"/>
                  <a:pt x="0" y="23"/>
                  <a:pt x="0" y="15"/>
                </a:cubicBezTo>
                <a:cubicBezTo>
                  <a:pt x="0" y="15"/>
                  <a:pt x="0" y="15"/>
                  <a:pt x="0" y="15"/>
                </a:cubicBezTo>
                <a:lnTo>
                  <a:pt x="0" y="15"/>
                </a:lnTo>
                <a:close/>
              </a:path>
            </a:pathLst>
          </a:custGeom>
          <a:noFill/>
          <a:ln w="38100" cap="flat">
            <a:solidFill>
              <a:srgbClr val="00CC9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3410" name="Picture 338" descr="40642_4222313630007948.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0800"/>
            <a:ext cx="3352800" cy="5359400"/>
          </a:xfrm>
          <a:prstGeom prst="rect">
            <a:avLst/>
          </a:prstGeom>
          <a:noFill/>
          <a:extLst>
            <a:ext uri="{909E8E84-426E-40DD-AFC4-6F175D3DCCD1}">
              <a14:hiddenFill xmlns:a14="http://schemas.microsoft.com/office/drawing/2010/main">
                <a:solidFill>
                  <a:srgbClr val="FFFFFF"/>
                </a:solidFill>
              </a14:hiddenFill>
            </a:ext>
          </a:extLst>
        </p:spPr>
      </p:pic>
      <p:sp>
        <p:nvSpPr>
          <p:cNvPr id="3411" name="Text Box 339"/>
          <p:cNvSpPr txBox="1">
            <a:spLocks/>
          </p:cNvSpPr>
          <p:nvPr/>
        </p:nvSpPr>
        <p:spPr bwMode="auto">
          <a:xfrm>
            <a:off x="4676775" y="801688"/>
            <a:ext cx="8848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Couche</a:t>
            </a:r>
          </a:p>
        </p:txBody>
      </p:sp>
      <p:sp>
        <p:nvSpPr>
          <p:cNvPr id="3412" name="Text Box 340"/>
          <p:cNvSpPr txBox="1">
            <a:spLocks/>
          </p:cNvSpPr>
          <p:nvPr/>
        </p:nvSpPr>
        <p:spPr bwMode="auto">
          <a:xfrm>
            <a:off x="4319588" y="1106488"/>
            <a:ext cx="1240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musculaire</a:t>
            </a:r>
          </a:p>
        </p:txBody>
      </p:sp>
      <p:sp>
        <p:nvSpPr>
          <p:cNvPr id="3413" name="Line 341"/>
          <p:cNvSpPr>
            <a:spLocks noChangeShapeType="1"/>
          </p:cNvSpPr>
          <p:nvPr/>
        </p:nvSpPr>
        <p:spPr bwMode="auto">
          <a:xfrm>
            <a:off x="5629275" y="1133475"/>
            <a:ext cx="1162050" cy="628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971561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 name="Text Box 706"/>
          <p:cNvSpPr txBox="1">
            <a:spLocks/>
          </p:cNvSpPr>
          <p:nvPr/>
        </p:nvSpPr>
        <p:spPr bwMode="auto">
          <a:xfrm>
            <a:off x="320675" y="4537075"/>
            <a:ext cx="80409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 pos="6789738" algn="l"/>
              </a:tabLst>
              <a:defRPr sz="2400">
                <a:solidFill>
                  <a:schemeClr val="tx1"/>
                </a:solidFill>
                <a:latin typeface="Times New Roman" pitchFamily="18" charset="0"/>
                <a:cs typeface="Times New Roman" pitchFamily="18" charset="0"/>
              </a:defRPr>
            </a:lvl1pPr>
            <a:lvl2pPr>
              <a:tabLst>
                <a:tab pos="344488" algn="l"/>
                <a:tab pos="6789738" algn="l"/>
              </a:tabLst>
              <a:defRPr sz="2400">
                <a:solidFill>
                  <a:schemeClr val="tx1"/>
                </a:solidFill>
                <a:latin typeface="Times New Roman" pitchFamily="18" charset="0"/>
                <a:cs typeface="Times New Roman" pitchFamily="18" charset="0"/>
              </a:defRPr>
            </a:lvl2pPr>
            <a:lvl3pPr>
              <a:tabLst>
                <a:tab pos="344488" algn="l"/>
                <a:tab pos="6789738" algn="l"/>
              </a:tabLst>
              <a:defRPr sz="2400">
                <a:solidFill>
                  <a:schemeClr val="tx1"/>
                </a:solidFill>
                <a:latin typeface="Times New Roman" pitchFamily="18" charset="0"/>
                <a:cs typeface="Times New Roman" pitchFamily="18" charset="0"/>
              </a:defRPr>
            </a:lvl3pPr>
            <a:lvl4pPr>
              <a:tabLst>
                <a:tab pos="344488" algn="l"/>
                <a:tab pos="6789738" algn="l"/>
              </a:tabLst>
              <a:defRPr sz="2400">
                <a:solidFill>
                  <a:schemeClr val="tx1"/>
                </a:solidFill>
                <a:latin typeface="Times New Roman" pitchFamily="18" charset="0"/>
                <a:cs typeface="Times New Roman" pitchFamily="18" charset="0"/>
              </a:defRPr>
            </a:lvl4pPr>
            <a:lvl5pPr>
              <a:tabLst>
                <a:tab pos="344488" algn="l"/>
                <a:tab pos="678973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 pos="678973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 pos="678973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 pos="678973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 pos="678973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La </a:t>
            </a:r>
            <a:r>
              <a:rPr lang="de-DE" sz="2000" dirty="0" err="1">
                <a:latin typeface="Arial" charset="0"/>
                <a:sym typeface="Arial" charset="0"/>
              </a:rPr>
              <a:t>partie</a:t>
            </a:r>
            <a:r>
              <a:rPr lang="de-DE" sz="2000" dirty="0">
                <a:latin typeface="Arial" charset="0"/>
                <a:sym typeface="Arial" charset="0"/>
              </a:rPr>
              <a:t> distale terminale des </a:t>
            </a:r>
            <a:r>
              <a:rPr lang="de-DE" sz="2000" dirty="0" err="1">
                <a:latin typeface="Arial" charset="0"/>
                <a:sym typeface="Arial" charset="0"/>
              </a:rPr>
              <a:t>voies</a:t>
            </a:r>
            <a:r>
              <a:rPr lang="de-DE" sz="2000" dirty="0">
                <a:latin typeface="Arial" charset="0"/>
                <a:sym typeface="Arial" charset="0"/>
              </a:rPr>
              <a:t> de conduction est la	</a:t>
            </a:r>
            <a:r>
              <a:rPr lang="de-DE" sz="2000" dirty="0" err="1">
                <a:latin typeface="Arial" charset="0"/>
                <a:sym typeface="Arial" charset="0"/>
              </a:rPr>
              <a:t>bronchiole</a:t>
            </a:r>
            <a:endParaRPr lang="de-DE" sz="2000" dirty="0">
              <a:latin typeface="Arial" charset="0"/>
              <a:sym typeface="Arial" charset="0"/>
            </a:endParaRPr>
          </a:p>
        </p:txBody>
      </p:sp>
      <p:sp>
        <p:nvSpPr>
          <p:cNvPr id="3779" name="Text Box 707"/>
          <p:cNvSpPr txBox="1">
            <a:spLocks/>
          </p:cNvSpPr>
          <p:nvPr/>
        </p:nvSpPr>
        <p:spPr bwMode="auto">
          <a:xfrm>
            <a:off x="665163" y="4841875"/>
            <a:ext cx="7777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cs typeface="Times New Roman" pitchFamily="18" charset="0"/>
              </a:defRPr>
            </a:lvl1pPr>
            <a:lvl2pPr>
              <a:defRPr sz="24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400">
                <a:solidFill>
                  <a:schemeClr val="tx1"/>
                </a:solidFill>
                <a:latin typeface="Times New Roman" pitchFamily="18" charset="0"/>
                <a:cs typeface="Times New Roman" pitchFamily="18" charset="0"/>
              </a:defRPr>
            </a:lvl4pPr>
            <a:lvl5pPr>
              <a:defRPr sz="2400">
                <a:solidFill>
                  <a:schemeClr val="tx1"/>
                </a:solidFill>
                <a:latin typeface="Times New Roman" pitchFamily="18" charset="0"/>
                <a:cs typeface="Times New Roman" pitchFamily="18" charset="0"/>
              </a:defRPr>
            </a:lvl5pPr>
            <a:lvl6pPr fontAlgn="base">
              <a:spcBef>
                <a:spcPct val="0"/>
              </a:spcBef>
              <a:spcAft>
                <a:spcPct val="0"/>
              </a:spcAft>
              <a:defRPr sz="2400">
                <a:solidFill>
                  <a:schemeClr val="tx1"/>
                </a:solidFill>
                <a:latin typeface="Times New Roman" pitchFamily="18" charset="0"/>
                <a:cs typeface="Times New Roman" pitchFamily="18" charset="0"/>
              </a:defRPr>
            </a:lvl6pPr>
            <a:lvl7pPr fontAlgn="base">
              <a:spcBef>
                <a:spcPct val="0"/>
              </a:spcBef>
              <a:spcAft>
                <a:spcPct val="0"/>
              </a:spcAft>
              <a:defRPr sz="2400">
                <a:solidFill>
                  <a:schemeClr val="tx1"/>
                </a:solidFill>
                <a:latin typeface="Times New Roman" pitchFamily="18" charset="0"/>
                <a:cs typeface="Times New Roman" pitchFamily="18" charset="0"/>
              </a:defRPr>
            </a:lvl7pPr>
            <a:lvl8pPr fontAlgn="base">
              <a:spcBef>
                <a:spcPct val="0"/>
              </a:spcBef>
              <a:spcAft>
                <a:spcPct val="0"/>
              </a:spcAft>
              <a:defRPr sz="2400">
                <a:solidFill>
                  <a:schemeClr val="tx1"/>
                </a:solidFill>
                <a:latin typeface="Times New Roman" pitchFamily="18" charset="0"/>
                <a:cs typeface="Times New Roman" pitchFamily="18" charset="0"/>
              </a:defRPr>
            </a:lvl8pPr>
            <a:lvl9pPr fontAlgn="base">
              <a:spcBef>
                <a:spcPct val="0"/>
              </a:spcBef>
              <a:spcAft>
                <a:spcPct val="0"/>
              </a:spcAft>
              <a:defRPr sz="2400">
                <a:solidFill>
                  <a:schemeClr val="tx1"/>
                </a:solidFill>
                <a:latin typeface="Times New Roman" pitchFamily="18" charset="0"/>
                <a:cs typeface="Times New Roman" pitchFamily="18" charset="0"/>
              </a:defRPr>
            </a:lvl9pPr>
          </a:lstStyle>
          <a:p>
            <a:r>
              <a:rPr lang="de-DE" sz="2000" dirty="0">
                <a:latin typeface="Arial" charset="0"/>
                <a:sym typeface="Arial" charset="0"/>
              </a:rPr>
              <a:t>terminale. Cette </a:t>
            </a:r>
            <a:r>
              <a:rPr lang="de-DE" sz="2000" dirty="0" err="1">
                <a:latin typeface="Arial" charset="0"/>
                <a:sym typeface="Arial" charset="0"/>
              </a:rPr>
              <a:t>dernière</a:t>
            </a:r>
            <a:r>
              <a:rPr lang="de-DE" sz="2000" dirty="0">
                <a:latin typeface="Arial" charset="0"/>
                <a:sym typeface="Arial" charset="0"/>
              </a:rPr>
              <a:t> se </a:t>
            </a:r>
            <a:r>
              <a:rPr lang="de-DE" sz="2000" dirty="0" err="1">
                <a:latin typeface="Arial" charset="0"/>
                <a:sym typeface="Arial" charset="0"/>
              </a:rPr>
              <a:t>divise</a:t>
            </a:r>
            <a:r>
              <a:rPr lang="de-DE" sz="2000" dirty="0">
                <a:latin typeface="Arial" charset="0"/>
                <a:sym typeface="Arial" charset="0"/>
              </a:rPr>
              <a:t> en ramifications </a:t>
            </a:r>
            <a:r>
              <a:rPr lang="de-DE" sz="2000" dirty="0" err="1">
                <a:latin typeface="Arial" charset="0"/>
                <a:sym typeface="Arial" charset="0"/>
              </a:rPr>
              <a:t>courtes</a:t>
            </a:r>
            <a:r>
              <a:rPr lang="de-DE" sz="2000" dirty="0">
                <a:latin typeface="Arial" charset="0"/>
                <a:sym typeface="Arial" charset="0"/>
              </a:rPr>
              <a:t> </a:t>
            </a:r>
            <a:r>
              <a:rPr lang="de-DE" sz="2000" dirty="0" err="1">
                <a:latin typeface="Arial" charset="0"/>
                <a:sym typeface="Arial" charset="0"/>
              </a:rPr>
              <a:t>appelées</a:t>
            </a:r>
            <a:endParaRPr lang="de-DE" sz="2000" dirty="0">
              <a:latin typeface="Arial" charset="0"/>
              <a:sym typeface="Arial" charset="0"/>
            </a:endParaRPr>
          </a:p>
        </p:txBody>
      </p:sp>
      <p:sp>
        <p:nvSpPr>
          <p:cNvPr id="3780" name="Text Box 708"/>
          <p:cNvSpPr txBox="1">
            <a:spLocks/>
          </p:cNvSpPr>
          <p:nvPr/>
        </p:nvSpPr>
        <p:spPr bwMode="auto">
          <a:xfrm>
            <a:off x="665163" y="5146675"/>
            <a:ext cx="77344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2835275" algn="l"/>
              </a:tabLst>
              <a:defRPr sz="2400">
                <a:solidFill>
                  <a:schemeClr val="tx1"/>
                </a:solidFill>
                <a:latin typeface="Times New Roman" pitchFamily="18" charset="0"/>
                <a:cs typeface="Times New Roman" pitchFamily="18" charset="0"/>
              </a:defRPr>
            </a:lvl1pPr>
            <a:lvl2pPr>
              <a:tabLst>
                <a:tab pos="2835275" algn="l"/>
              </a:tabLst>
              <a:defRPr sz="2400">
                <a:solidFill>
                  <a:schemeClr val="tx1"/>
                </a:solidFill>
                <a:latin typeface="Times New Roman" pitchFamily="18" charset="0"/>
                <a:cs typeface="Times New Roman" pitchFamily="18" charset="0"/>
              </a:defRPr>
            </a:lvl2pPr>
            <a:lvl3pPr>
              <a:tabLst>
                <a:tab pos="2835275" algn="l"/>
              </a:tabLst>
              <a:defRPr sz="2400">
                <a:solidFill>
                  <a:schemeClr val="tx1"/>
                </a:solidFill>
                <a:latin typeface="Times New Roman" pitchFamily="18" charset="0"/>
                <a:cs typeface="Times New Roman" pitchFamily="18" charset="0"/>
              </a:defRPr>
            </a:lvl3pPr>
            <a:lvl4pPr>
              <a:tabLst>
                <a:tab pos="2835275" algn="l"/>
              </a:tabLst>
              <a:defRPr sz="2400">
                <a:solidFill>
                  <a:schemeClr val="tx1"/>
                </a:solidFill>
                <a:latin typeface="Times New Roman" pitchFamily="18" charset="0"/>
                <a:cs typeface="Times New Roman" pitchFamily="18" charset="0"/>
              </a:defRPr>
            </a:lvl4pPr>
            <a:lvl5pPr>
              <a:tabLst>
                <a:tab pos="2835275"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2835275"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2835275"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2835275"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2835275"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bronchioles respiratoires	du fait que leur paroi contient des alvéoles.</a:t>
            </a:r>
          </a:p>
        </p:txBody>
      </p:sp>
      <p:sp>
        <p:nvSpPr>
          <p:cNvPr id="3781" name="Text Box 709"/>
          <p:cNvSpPr txBox="1">
            <a:spLocks/>
          </p:cNvSpPr>
          <p:nvPr/>
        </p:nvSpPr>
        <p:spPr bwMode="auto">
          <a:xfrm>
            <a:off x="320675" y="5513388"/>
            <a:ext cx="83279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 pos="7427913" algn="l"/>
              </a:tabLst>
              <a:defRPr sz="2400">
                <a:solidFill>
                  <a:schemeClr val="tx1"/>
                </a:solidFill>
                <a:latin typeface="Times New Roman" pitchFamily="18" charset="0"/>
                <a:cs typeface="Times New Roman" pitchFamily="18" charset="0"/>
              </a:defRPr>
            </a:lvl1pPr>
            <a:lvl2pPr>
              <a:tabLst>
                <a:tab pos="344488" algn="l"/>
                <a:tab pos="7427913" algn="l"/>
              </a:tabLst>
              <a:defRPr sz="2400">
                <a:solidFill>
                  <a:schemeClr val="tx1"/>
                </a:solidFill>
                <a:latin typeface="Times New Roman" pitchFamily="18" charset="0"/>
                <a:cs typeface="Times New Roman" pitchFamily="18" charset="0"/>
              </a:defRPr>
            </a:lvl2pPr>
            <a:lvl3pPr>
              <a:tabLst>
                <a:tab pos="344488" algn="l"/>
                <a:tab pos="7427913" algn="l"/>
              </a:tabLst>
              <a:defRPr sz="2400">
                <a:solidFill>
                  <a:schemeClr val="tx1"/>
                </a:solidFill>
                <a:latin typeface="Times New Roman" pitchFamily="18" charset="0"/>
                <a:cs typeface="Times New Roman" pitchFamily="18" charset="0"/>
              </a:defRPr>
            </a:lvl3pPr>
            <a:lvl4pPr>
              <a:tabLst>
                <a:tab pos="344488" algn="l"/>
                <a:tab pos="7427913" algn="l"/>
              </a:tabLst>
              <a:defRPr sz="2400">
                <a:solidFill>
                  <a:schemeClr val="tx1"/>
                </a:solidFill>
                <a:latin typeface="Times New Roman" pitchFamily="18" charset="0"/>
                <a:cs typeface="Times New Roman" pitchFamily="18" charset="0"/>
              </a:defRPr>
            </a:lvl4pPr>
            <a:lvl5pPr>
              <a:tabLst>
                <a:tab pos="344488" algn="l"/>
                <a:tab pos="7427913"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 pos="7427913"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 pos="7427913"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 pos="7427913"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 pos="7427913"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a:t>
            </a:r>
            <a:r>
              <a:rPr lang="de-DE" sz="2000" dirty="0" err="1">
                <a:latin typeface="Arial" charset="0"/>
                <a:sym typeface="Arial" charset="0"/>
              </a:rPr>
              <a:t>Chaque</a:t>
            </a:r>
            <a:r>
              <a:rPr lang="de-DE" sz="2000" dirty="0">
                <a:latin typeface="Arial" charset="0"/>
                <a:sym typeface="Arial" charset="0"/>
              </a:rPr>
              <a:t> </a:t>
            </a:r>
            <a:r>
              <a:rPr lang="de-DE" sz="2000" dirty="0" err="1">
                <a:latin typeface="Arial" charset="0"/>
                <a:sym typeface="Arial" charset="0"/>
              </a:rPr>
              <a:t>bronchiole</a:t>
            </a:r>
            <a:r>
              <a:rPr lang="de-DE" sz="2000" dirty="0">
                <a:latin typeface="Arial" charset="0"/>
                <a:sym typeface="Arial" charset="0"/>
              </a:rPr>
              <a:t> respiratoire se </a:t>
            </a:r>
            <a:r>
              <a:rPr lang="de-DE" sz="2000" dirty="0" err="1">
                <a:latin typeface="Arial" charset="0"/>
                <a:sym typeface="Arial" charset="0"/>
              </a:rPr>
              <a:t>divise</a:t>
            </a:r>
            <a:r>
              <a:rPr lang="de-DE" sz="2000" dirty="0">
                <a:latin typeface="Arial" charset="0"/>
                <a:sym typeface="Arial" charset="0"/>
              </a:rPr>
              <a:t> en </a:t>
            </a:r>
            <a:r>
              <a:rPr lang="de-DE" sz="2000" dirty="0" err="1">
                <a:latin typeface="Arial" charset="0"/>
                <a:sym typeface="Arial" charset="0"/>
              </a:rPr>
              <a:t>segments</a:t>
            </a:r>
            <a:r>
              <a:rPr lang="de-DE" sz="2000" dirty="0">
                <a:latin typeface="Arial" charset="0"/>
                <a:sym typeface="Arial" charset="0"/>
              </a:rPr>
              <a:t> </a:t>
            </a:r>
            <a:r>
              <a:rPr lang="de-DE" sz="2000" dirty="0" err="1">
                <a:latin typeface="Arial" charset="0"/>
                <a:sym typeface="Arial" charset="0"/>
              </a:rPr>
              <a:t>appelés</a:t>
            </a:r>
            <a:r>
              <a:rPr lang="de-DE" sz="2000" dirty="0">
                <a:latin typeface="Arial" charset="0"/>
                <a:sym typeface="Arial" charset="0"/>
              </a:rPr>
              <a:t>	</a:t>
            </a:r>
            <a:r>
              <a:rPr lang="de-DE" sz="2000" dirty="0" err="1">
                <a:latin typeface="Arial" charset="0"/>
                <a:sym typeface="Arial" charset="0"/>
              </a:rPr>
              <a:t>canaux</a:t>
            </a:r>
            <a:endParaRPr lang="de-DE" sz="2000" dirty="0">
              <a:latin typeface="Arial" charset="0"/>
              <a:sym typeface="Arial" charset="0"/>
            </a:endParaRPr>
          </a:p>
        </p:txBody>
      </p:sp>
      <p:sp>
        <p:nvSpPr>
          <p:cNvPr id="3782" name="Text Box 710"/>
          <p:cNvSpPr txBox="1">
            <a:spLocks/>
          </p:cNvSpPr>
          <p:nvPr/>
        </p:nvSpPr>
        <p:spPr bwMode="auto">
          <a:xfrm>
            <a:off x="665163" y="5818188"/>
            <a:ext cx="8380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1pPr>
            <a:lvl2pPr>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2pPr>
            <a:lvl3pPr>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3pPr>
            <a:lvl4pPr>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4pPr>
            <a:lvl5pPr>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1284288" algn="l"/>
                <a:tab pos="4289425" algn="l"/>
                <a:tab pos="6167438" algn="l"/>
                <a:tab pos="6927850" algn="l"/>
                <a:tab pos="7851775" algn="l"/>
              </a:tabLst>
              <a:defRPr sz="2400">
                <a:solidFill>
                  <a:schemeClr val="tx1"/>
                </a:solidFill>
                <a:latin typeface="Times New Roman" pitchFamily="18" charset="0"/>
                <a:cs typeface="Times New Roman" pitchFamily="18" charset="0"/>
              </a:defRPr>
            </a:lvl9pPr>
          </a:lstStyle>
          <a:p>
            <a:r>
              <a:rPr lang="de-DE" sz="2000" err="1">
                <a:latin typeface="Arial" charset="0"/>
                <a:sym typeface="Arial" charset="0"/>
              </a:rPr>
              <a:t>alvéolaires</a:t>
            </a:r>
            <a:r>
              <a:rPr lang="de-DE" sz="2000">
                <a:latin typeface="Arial_18_0_04091512" pitchFamily="39" charset="0"/>
              </a:rPr>
              <a:t>	</a:t>
            </a:r>
            <a:r>
              <a:rPr lang="de-DE" sz="2000" err="1">
                <a:latin typeface="Arial_18_0_04091512" pitchFamily="39" charset="0"/>
              </a:rPr>
              <a:t>sur</a:t>
            </a:r>
            <a:r>
              <a:rPr lang="de-DE" sz="2000">
                <a:latin typeface="Arial_18_0_04091512" pitchFamily="39" charset="0"/>
              </a:rPr>
              <a:t> </a:t>
            </a:r>
            <a:r>
              <a:rPr lang="de-DE" sz="2000" err="1">
                <a:latin typeface="Arial_18_0_04091512" pitchFamily="39" charset="0"/>
              </a:rPr>
              <a:t>lesquels</a:t>
            </a:r>
            <a:r>
              <a:rPr lang="de-DE" sz="2000">
                <a:latin typeface="Arial_18_0_04091512" pitchFamily="39" charset="0"/>
              </a:rPr>
              <a:t> </a:t>
            </a:r>
            <a:r>
              <a:rPr lang="de-DE" sz="2000" err="1">
                <a:latin typeface="Arial_18_0_04091512" pitchFamily="39" charset="0"/>
              </a:rPr>
              <a:t>s’ouvrent</a:t>
            </a:r>
            <a:r>
              <a:rPr lang="de-DE" sz="2000">
                <a:latin typeface="Arial_18_0_04091512" pitchFamily="39" charset="0"/>
              </a:rPr>
              <a:t> des</a:t>
            </a:r>
            <a:r>
              <a:rPr lang="de-DE" sz="2000">
                <a:latin typeface="Arial" charset="0"/>
                <a:sym typeface="Arial" charset="0"/>
              </a:rPr>
              <a:t>	</a:t>
            </a:r>
            <a:r>
              <a:rPr lang="de-DE" sz="2000" err="1">
                <a:latin typeface="Arial" charset="0"/>
                <a:sym typeface="Arial" charset="0"/>
              </a:rPr>
              <a:t>sacs</a:t>
            </a:r>
            <a:r>
              <a:rPr lang="de-DE" sz="2000">
                <a:latin typeface="Arial" charset="0"/>
                <a:sym typeface="Arial" charset="0"/>
              </a:rPr>
              <a:t> </a:t>
            </a:r>
            <a:r>
              <a:rPr lang="de-DE" sz="2000" err="1">
                <a:latin typeface="Arial" charset="0"/>
                <a:sym typeface="Arial" charset="0"/>
              </a:rPr>
              <a:t>alvéolaires</a:t>
            </a:r>
            <a:r>
              <a:rPr lang="de-DE" sz="2000">
                <a:latin typeface="Arial" charset="0"/>
                <a:sym typeface="Arial" charset="0"/>
              </a:rPr>
              <a:t>	et des	</a:t>
            </a:r>
            <a:r>
              <a:rPr lang="de-DE" sz="2000" err="1">
                <a:latin typeface="Arial" charset="0"/>
                <a:sym typeface="Arial" charset="0"/>
              </a:rPr>
              <a:t>alvéoles</a:t>
            </a:r>
            <a:r>
              <a:rPr lang="de-DE" sz="2000">
                <a:latin typeface="Arial" charset="0"/>
                <a:sym typeface="Arial" charset="0"/>
              </a:rPr>
              <a:t>	.</a:t>
            </a:r>
          </a:p>
        </p:txBody>
      </p:sp>
      <p:pic>
        <p:nvPicPr>
          <p:cNvPr id="3783" name="Picture 711" descr="40642_4222313630007957.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8738"/>
            <a:ext cx="6324600" cy="3979862"/>
          </a:xfrm>
          <a:prstGeom prst="rect">
            <a:avLst/>
          </a:prstGeom>
          <a:noFill/>
          <a:extLst>
            <a:ext uri="{909E8E84-426E-40DD-AFC4-6F175D3DCCD1}">
              <a14:hiddenFill xmlns:a14="http://schemas.microsoft.com/office/drawing/2010/main">
                <a:solidFill>
                  <a:srgbClr val="FFFFFF"/>
                </a:solidFill>
              </a14:hiddenFill>
            </a:ext>
          </a:extLst>
        </p:spPr>
      </p:pic>
      <p:pic>
        <p:nvPicPr>
          <p:cNvPr id="3784" name="Picture 712" descr="40642_4222313630007958.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2743200" cy="1554162"/>
          </a:xfrm>
          <a:prstGeom prst="rect">
            <a:avLst/>
          </a:prstGeom>
          <a:noFill/>
          <a:extLst>
            <a:ext uri="{909E8E84-426E-40DD-AFC4-6F175D3DCCD1}">
              <a14:hiddenFill xmlns:a14="http://schemas.microsoft.com/office/drawing/2010/main">
                <a:solidFill>
                  <a:srgbClr val="FFFFFF"/>
                </a:solidFill>
              </a14:hiddenFill>
            </a:ext>
          </a:extLst>
        </p:spPr>
      </p:pic>
      <p:sp>
        <p:nvSpPr>
          <p:cNvPr id="3785" name="Rectangle 713"/>
          <p:cNvSpPr>
            <a:spLocks/>
          </p:cNvSpPr>
          <p:nvPr/>
        </p:nvSpPr>
        <p:spPr bwMode="auto">
          <a:xfrm>
            <a:off x="133350" y="590550"/>
            <a:ext cx="571500" cy="342900"/>
          </a:xfrm>
          <a:prstGeom prst="rect">
            <a:avLst/>
          </a:prstGeom>
          <a:noFill/>
          <a:ln w="38100" cap="flat">
            <a:solidFill>
              <a:srgbClr val="FFFF00"/>
            </a:solidFill>
            <a:miter lim="10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3786" name="Text Box 714"/>
          <p:cNvSpPr txBox="1">
            <a:spLocks/>
          </p:cNvSpPr>
          <p:nvPr/>
        </p:nvSpPr>
        <p:spPr bwMode="auto">
          <a:xfrm>
            <a:off x="258763" y="1727200"/>
            <a:ext cx="23387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Bronchiole terminale</a:t>
            </a:r>
          </a:p>
        </p:txBody>
      </p:sp>
      <p:sp>
        <p:nvSpPr>
          <p:cNvPr id="3787" name="Line 715"/>
          <p:cNvSpPr>
            <a:spLocks noChangeShapeType="1"/>
          </p:cNvSpPr>
          <p:nvPr/>
        </p:nvSpPr>
        <p:spPr bwMode="auto">
          <a:xfrm flipV="1">
            <a:off x="2657475" y="676275"/>
            <a:ext cx="628650" cy="1238250"/>
          </a:xfrm>
          <a:prstGeom prst="line">
            <a:avLst/>
          </a:prstGeom>
          <a:noFill/>
          <a:ln w="19050" cap="flat">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788" name="Text Box 716"/>
          <p:cNvSpPr txBox="1">
            <a:spLocks/>
          </p:cNvSpPr>
          <p:nvPr/>
        </p:nvSpPr>
        <p:spPr bwMode="auto">
          <a:xfrm>
            <a:off x="109538" y="2692400"/>
            <a:ext cx="2566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Bronchiole respiratoire</a:t>
            </a:r>
          </a:p>
        </p:txBody>
      </p:sp>
      <p:sp>
        <p:nvSpPr>
          <p:cNvPr id="3789" name="Line 717"/>
          <p:cNvSpPr>
            <a:spLocks noChangeShapeType="1"/>
          </p:cNvSpPr>
          <p:nvPr/>
        </p:nvSpPr>
        <p:spPr bwMode="auto">
          <a:xfrm flipV="1">
            <a:off x="2733675" y="1743075"/>
            <a:ext cx="2305050" cy="1085850"/>
          </a:xfrm>
          <a:prstGeom prst="line">
            <a:avLst/>
          </a:prstGeom>
          <a:noFill/>
          <a:ln w="19050" cap="flat">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790" name="Line 718"/>
          <p:cNvSpPr>
            <a:spLocks noChangeShapeType="1"/>
          </p:cNvSpPr>
          <p:nvPr/>
        </p:nvSpPr>
        <p:spPr bwMode="auto">
          <a:xfrm flipV="1">
            <a:off x="2733675" y="2352675"/>
            <a:ext cx="1390650" cy="476250"/>
          </a:xfrm>
          <a:prstGeom prst="line">
            <a:avLst/>
          </a:prstGeom>
          <a:noFill/>
          <a:ln w="19050" cap="flat">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791" name="Text Box 719"/>
          <p:cNvSpPr txBox="1">
            <a:spLocks/>
          </p:cNvSpPr>
          <p:nvPr/>
        </p:nvSpPr>
        <p:spPr bwMode="auto">
          <a:xfrm>
            <a:off x="1612900" y="2235200"/>
            <a:ext cx="971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Alvéoles</a:t>
            </a:r>
          </a:p>
        </p:txBody>
      </p:sp>
      <p:sp>
        <p:nvSpPr>
          <p:cNvPr id="3792" name="Line 720"/>
          <p:cNvSpPr>
            <a:spLocks noChangeShapeType="1"/>
          </p:cNvSpPr>
          <p:nvPr/>
        </p:nvSpPr>
        <p:spPr bwMode="auto">
          <a:xfrm flipV="1">
            <a:off x="2581275" y="1438275"/>
            <a:ext cx="2914650" cy="933450"/>
          </a:xfrm>
          <a:prstGeom prst="line">
            <a:avLst/>
          </a:prstGeom>
          <a:noFill/>
          <a:ln w="19050" cap="flat">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793" name="Text Box 721"/>
          <p:cNvSpPr txBox="1">
            <a:spLocks/>
          </p:cNvSpPr>
          <p:nvPr/>
        </p:nvSpPr>
        <p:spPr bwMode="auto">
          <a:xfrm>
            <a:off x="827088" y="3165475"/>
            <a:ext cx="18418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Canal alvéolaire</a:t>
            </a:r>
          </a:p>
        </p:txBody>
      </p:sp>
      <p:sp>
        <p:nvSpPr>
          <p:cNvPr id="3794" name="Line 722"/>
          <p:cNvSpPr>
            <a:spLocks noChangeShapeType="1"/>
          </p:cNvSpPr>
          <p:nvPr/>
        </p:nvSpPr>
        <p:spPr bwMode="auto">
          <a:xfrm flipV="1">
            <a:off x="2657475" y="2276475"/>
            <a:ext cx="4667250" cy="1085850"/>
          </a:xfrm>
          <a:prstGeom prst="line">
            <a:avLst/>
          </a:prstGeom>
          <a:noFill/>
          <a:ln w="19050" cap="flat">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795" name="Text Box 723"/>
          <p:cNvSpPr txBox="1">
            <a:spLocks/>
          </p:cNvSpPr>
          <p:nvPr/>
        </p:nvSpPr>
        <p:spPr bwMode="auto">
          <a:xfrm>
            <a:off x="762000" y="3633788"/>
            <a:ext cx="1869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Sacs alvéolaires</a:t>
            </a:r>
          </a:p>
        </p:txBody>
      </p:sp>
      <p:sp>
        <p:nvSpPr>
          <p:cNvPr id="3796" name="Line 724"/>
          <p:cNvSpPr>
            <a:spLocks noChangeShapeType="1"/>
          </p:cNvSpPr>
          <p:nvPr/>
        </p:nvSpPr>
        <p:spPr bwMode="auto">
          <a:xfrm flipV="1">
            <a:off x="2657475" y="3038475"/>
            <a:ext cx="4438650" cy="781050"/>
          </a:xfrm>
          <a:prstGeom prst="line">
            <a:avLst/>
          </a:prstGeom>
          <a:noFill/>
          <a:ln w="19050" cap="flat">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1565360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Epithélium </a:t>
            </a:r>
            <a:r>
              <a:rPr lang="fr-FR" dirty="0" err="1" smtClean="0"/>
              <a:t>bronchiolaire</a:t>
            </a:r>
            <a:r>
              <a:rPr lang="fr-FR" dirty="0" smtClean="0"/>
              <a:t> </a:t>
            </a:r>
            <a:endParaRPr lang="fr-FR" dirty="0"/>
          </a:p>
        </p:txBody>
      </p:sp>
      <p:sp>
        <p:nvSpPr>
          <p:cNvPr id="3" name="Espace réservé du contenu 2"/>
          <p:cNvSpPr>
            <a:spLocks noGrp="1"/>
          </p:cNvSpPr>
          <p:nvPr>
            <p:ph idx="1"/>
          </p:nvPr>
        </p:nvSpPr>
        <p:spPr/>
        <p:txBody>
          <a:bodyPr/>
          <a:lstStyle/>
          <a:p>
            <a:endParaRPr lang="fr-FR"/>
          </a:p>
        </p:txBody>
      </p:sp>
      <p:pic>
        <p:nvPicPr>
          <p:cNvPr id="4" name="Image 29"/>
          <p:cNvPicPr>
            <a:picLocks noChangeAspect="1" noChangeArrowheads="1"/>
          </p:cNvPicPr>
          <p:nvPr/>
        </p:nvPicPr>
        <p:blipFill>
          <a:blip r:embed="rId2"/>
          <a:srcRect/>
          <a:stretch>
            <a:fillRect/>
          </a:stretch>
        </p:blipFill>
        <p:spPr bwMode="auto">
          <a:xfrm>
            <a:off x="428596" y="1928802"/>
            <a:ext cx="8286808"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8" name="Text Box 766"/>
          <p:cNvSpPr txBox="1">
            <a:spLocks/>
          </p:cNvSpPr>
          <p:nvPr/>
        </p:nvSpPr>
        <p:spPr bwMode="auto">
          <a:xfrm>
            <a:off x="244475" y="4413250"/>
            <a:ext cx="87142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La </a:t>
            </a:r>
            <a:r>
              <a:rPr lang="de-DE" sz="2000" dirty="0" err="1">
                <a:latin typeface="Arial" charset="0"/>
                <a:sym typeface="Arial" charset="0"/>
              </a:rPr>
              <a:t>bronchiole</a:t>
            </a:r>
            <a:r>
              <a:rPr lang="de-DE" sz="2000" dirty="0">
                <a:latin typeface="Arial" charset="0"/>
                <a:sym typeface="Arial" charset="0"/>
              </a:rPr>
              <a:t> terminale </a:t>
            </a:r>
            <a:r>
              <a:rPr lang="de-DE" sz="2000" dirty="0" err="1">
                <a:latin typeface="Arial" charset="0"/>
                <a:sym typeface="Arial" charset="0"/>
              </a:rPr>
              <a:t>possède</a:t>
            </a:r>
            <a:r>
              <a:rPr lang="de-DE" sz="2000" dirty="0">
                <a:latin typeface="Arial" charset="0"/>
                <a:sym typeface="Arial" charset="0"/>
              </a:rPr>
              <a:t> un </a:t>
            </a:r>
            <a:r>
              <a:rPr lang="de-DE" sz="2000" dirty="0" err="1">
                <a:latin typeface="Arial" charset="0"/>
                <a:sym typeface="Arial" charset="0"/>
              </a:rPr>
              <a:t>revêtement</a:t>
            </a:r>
            <a:r>
              <a:rPr lang="de-DE" sz="2000" dirty="0">
                <a:latin typeface="Arial" charset="0"/>
                <a:sym typeface="Arial" charset="0"/>
              </a:rPr>
              <a:t> </a:t>
            </a:r>
            <a:r>
              <a:rPr lang="de-DE" sz="2000" dirty="0" err="1">
                <a:latin typeface="Arial" charset="0"/>
                <a:sym typeface="Arial" charset="0"/>
              </a:rPr>
              <a:t>cylindrique</a:t>
            </a:r>
            <a:r>
              <a:rPr lang="de-DE" sz="2000" dirty="0">
                <a:latin typeface="Arial" charset="0"/>
                <a:sym typeface="Arial" charset="0"/>
              </a:rPr>
              <a:t> </a:t>
            </a:r>
            <a:r>
              <a:rPr lang="de-DE" sz="2000" dirty="0" err="1">
                <a:latin typeface="Arial" charset="0"/>
                <a:sym typeface="Arial" charset="0"/>
              </a:rPr>
              <a:t>cilié</a:t>
            </a:r>
            <a:r>
              <a:rPr lang="de-DE" sz="2000" dirty="0">
                <a:latin typeface="Arial" charset="0"/>
                <a:sym typeface="Arial" charset="0"/>
              </a:rPr>
              <a:t> </a:t>
            </a:r>
            <a:r>
              <a:rPr lang="de-DE" sz="2000" dirty="0" err="1">
                <a:latin typeface="Arial" charset="0"/>
                <a:sym typeface="Arial" charset="0"/>
              </a:rPr>
              <a:t>dépourvu</a:t>
            </a:r>
            <a:endParaRPr lang="de-DE" sz="2000" dirty="0">
              <a:latin typeface="Arial" charset="0"/>
              <a:sym typeface="Arial" charset="0"/>
            </a:endParaRPr>
          </a:p>
        </p:txBody>
      </p:sp>
      <p:sp>
        <p:nvSpPr>
          <p:cNvPr id="3839" name="Text Box 767"/>
          <p:cNvSpPr txBox="1">
            <a:spLocks/>
          </p:cNvSpPr>
          <p:nvPr/>
        </p:nvSpPr>
        <p:spPr bwMode="auto">
          <a:xfrm>
            <a:off x="588963" y="4748213"/>
            <a:ext cx="80839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de cellules caliciformes mêlées à de rares cellules non ciliées appelées</a:t>
            </a:r>
          </a:p>
        </p:txBody>
      </p:sp>
      <p:sp>
        <p:nvSpPr>
          <p:cNvPr id="3840" name="Text Box 768"/>
          <p:cNvSpPr txBox="1">
            <a:spLocks/>
          </p:cNvSpPr>
          <p:nvPr/>
        </p:nvSpPr>
        <p:spPr bwMode="auto">
          <a:xfrm>
            <a:off x="588963" y="5084763"/>
            <a:ext cx="87395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871663" algn="l"/>
              </a:tabLst>
              <a:defRPr sz="2400">
                <a:solidFill>
                  <a:schemeClr val="tx1"/>
                </a:solidFill>
                <a:latin typeface="Times New Roman" pitchFamily="18" charset="0"/>
                <a:cs typeface="Times New Roman" pitchFamily="18" charset="0"/>
              </a:defRPr>
            </a:lvl1pPr>
            <a:lvl2pPr>
              <a:tabLst>
                <a:tab pos="1871663" algn="l"/>
              </a:tabLst>
              <a:defRPr sz="2400">
                <a:solidFill>
                  <a:schemeClr val="tx1"/>
                </a:solidFill>
                <a:latin typeface="Times New Roman" pitchFamily="18" charset="0"/>
                <a:cs typeface="Times New Roman" pitchFamily="18" charset="0"/>
              </a:defRPr>
            </a:lvl2pPr>
            <a:lvl3pPr>
              <a:tabLst>
                <a:tab pos="1871663" algn="l"/>
              </a:tabLst>
              <a:defRPr sz="2400">
                <a:solidFill>
                  <a:schemeClr val="tx1"/>
                </a:solidFill>
                <a:latin typeface="Times New Roman" pitchFamily="18" charset="0"/>
                <a:cs typeface="Times New Roman" pitchFamily="18" charset="0"/>
              </a:defRPr>
            </a:lvl3pPr>
            <a:lvl4pPr>
              <a:tabLst>
                <a:tab pos="1871663" algn="l"/>
              </a:tabLst>
              <a:defRPr sz="2400">
                <a:solidFill>
                  <a:schemeClr val="tx1"/>
                </a:solidFill>
                <a:latin typeface="Times New Roman" pitchFamily="18" charset="0"/>
                <a:cs typeface="Times New Roman" pitchFamily="18" charset="0"/>
              </a:defRPr>
            </a:lvl4pPr>
            <a:lvl5pPr>
              <a:tabLst>
                <a:tab pos="1871663"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1871663"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1871663"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1871663"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1871663" algn="l"/>
              </a:tabLst>
              <a:defRPr sz="2400">
                <a:solidFill>
                  <a:schemeClr val="tx1"/>
                </a:solidFill>
                <a:latin typeface="Times New Roman" pitchFamily="18" charset="0"/>
                <a:cs typeface="Times New Roman" pitchFamily="18" charset="0"/>
              </a:defRPr>
            </a:lvl9pPr>
          </a:lstStyle>
          <a:p>
            <a:r>
              <a:rPr lang="de-DE" sz="2000" dirty="0" err="1">
                <a:latin typeface="Arial" charset="0"/>
                <a:sym typeface="Arial" charset="0"/>
              </a:rPr>
              <a:t>cellules</a:t>
            </a:r>
            <a:r>
              <a:rPr lang="de-DE" sz="2000" dirty="0">
                <a:latin typeface="Arial" charset="0"/>
                <a:sym typeface="Arial" charset="0"/>
              </a:rPr>
              <a:t> de Clara	. Ces </a:t>
            </a:r>
            <a:r>
              <a:rPr lang="de-DE" sz="2000" dirty="0" err="1">
                <a:latin typeface="Arial" charset="0"/>
                <a:sym typeface="Arial" charset="0"/>
              </a:rPr>
              <a:t>dernières</a:t>
            </a:r>
            <a:r>
              <a:rPr lang="de-DE" sz="2000" dirty="0">
                <a:latin typeface="Arial" charset="0"/>
                <a:sym typeface="Arial" charset="0"/>
              </a:rPr>
              <a:t> </a:t>
            </a:r>
            <a:r>
              <a:rPr lang="de-DE" sz="2000" dirty="0" err="1">
                <a:latin typeface="Arial" charset="0"/>
                <a:sym typeface="Arial" charset="0"/>
              </a:rPr>
              <a:t>forment</a:t>
            </a:r>
            <a:r>
              <a:rPr lang="de-DE" sz="2000" dirty="0">
                <a:latin typeface="Arial" charset="0"/>
                <a:sym typeface="Arial" charset="0"/>
              </a:rPr>
              <a:t> le type cellulaire </a:t>
            </a:r>
            <a:r>
              <a:rPr lang="de-DE" sz="2000" dirty="0" err="1">
                <a:latin typeface="Arial" charset="0"/>
                <a:sym typeface="Arial" charset="0"/>
              </a:rPr>
              <a:t>principal</a:t>
            </a:r>
            <a:r>
              <a:rPr lang="de-DE" sz="2000" dirty="0">
                <a:latin typeface="Arial" charset="0"/>
                <a:sym typeface="Arial" charset="0"/>
              </a:rPr>
              <a:t> de</a:t>
            </a:r>
          </a:p>
        </p:txBody>
      </p:sp>
      <p:sp>
        <p:nvSpPr>
          <p:cNvPr id="3841" name="Text Box 769"/>
          <p:cNvSpPr txBox="1">
            <a:spLocks/>
          </p:cNvSpPr>
          <p:nvPr/>
        </p:nvSpPr>
        <p:spPr bwMode="auto">
          <a:xfrm>
            <a:off x="588963" y="5419725"/>
            <a:ext cx="4704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_18_0_04091512" pitchFamily="39" charset="0"/>
              </a:rPr>
              <a:t>l’épithélium des bronchioles respiratoires.</a:t>
            </a:r>
          </a:p>
        </p:txBody>
      </p:sp>
      <p:pic>
        <p:nvPicPr>
          <p:cNvPr id="3842" name="Picture 770" descr="40642_4222313630007959.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050" y="58738"/>
            <a:ext cx="6324600" cy="3979862"/>
          </a:xfrm>
          <a:prstGeom prst="rect">
            <a:avLst/>
          </a:prstGeom>
          <a:noFill/>
          <a:extLst>
            <a:ext uri="{909E8E84-426E-40DD-AFC4-6F175D3DCCD1}">
              <a14:hiddenFill xmlns:a14="http://schemas.microsoft.com/office/drawing/2010/main">
                <a:solidFill>
                  <a:srgbClr val="FFFFFF"/>
                </a:solidFill>
              </a14:hiddenFill>
            </a:ext>
          </a:extLst>
        </p:spPr>
      </p:pic>
      <p:sp>
        <p:nvSpPr>
          <p:cNvPr id="3843" name="Text Box 771"/>
          <p:cNvSpPr txBox="1">
            <a:spLocks/>
          </p:cNvSpPr>
          <p:nvPr/>
        </p:nvSpPr>
        <p:spPr bwMode="auto">
          <a:xfrm>
            <a:off x="168275" y="279400"/>
            <a:ext cx="24974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Epithélium cylindrique</a:t>
            </a:r>
          </a:p>
        </p:txBody>
      </p:sp>
      <p:sp>
        <p:nvSpPr>
          <p:cNvPr id="3844" name="Text Box 772"/>
          <p:cNvSpPr txBox="1">
            <a:spLocks/>
          </p:cNvSpPr>
          <p:nvPr/>
        </p:nvSpPr>
        <p:spPr bwMode="auto">
          <a:xfrm>
            <a:off x="168275" y="584200"/>
            <a:ext cx="444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cilié</a:t>
            </a:r>
          </a:p>
        </p:txBody>
      </p:sp>
      <p:sp>
        <p:nvSpPr>
          <p:cNvPr id="3845" name="Line 773"/>
          <p:cNvSpPr>
            <a:spLocks noChangeShapeType="1"/>
          </p:cNvSpPr>
          <p:nvPr/>
        </p:nvSpPr>
        <p:spPr bwMode="auto">
          <a:xfrm>
            <a:off x="1447800" y="676275"/>
            <a:ext cx="1689100" cy="0"/>
          </a:xfrm>
          <a:prstGeom prst="line">
            <a:avLst/>
          </a:prstGeom>
          <a:noFill/>
          <a:ln w="19050" cap="flat">
            <a:solidFill>
              <a:srgbClr val="3333CC"/>
            </a:solidFill>
            <a:miter lim="10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846" name="Freeform 774"/>
          <p:cNvSpPr>
            <a:spLocks/>
          </p:cNvSpPr>
          <p:nvPr/>
        </p:nvSpPr>
        <p:spPr bwMode="auto">
          <a:xfrm>
            <a:off x="3124200" y="647700"/>
            <a:ext cx="76200" cy="76200"/>
          </a:xfrm>
          <a:custGeom>
            <a:avLst/>
            <a:gdLst>
              <a:gd name="T0" fmla="*/ 0 w 6"/>
              <a:gd name="T1" fmla="*/ 0 h 6"/>
              <a:gd name="T2" fmla="*/ 6 w 6"/>
              <a:gd name="T3" fmla="*/ 3 h 6"/>
              <a:gd name="T4" fmla="*/ 0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6" y="3"/>
                </a:lnTo>
                <a:lnTo>
                  <a:pt x="0" y="6"/>
                </a:lnTo>
                <a:lnTo>
                  <a:pt x="0" y="0"/>
                </a:lnTo>
                <a:lnTo>
                  <a:pt x="0"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847" name="Text Box 775"/>
          <p:cNvSpPr txBox="1">
            <a:spLocks/>
          </p:cNvSpPr>
          <p:nvPr/>
        </p:nvSpPr>
        <p:spPr bwMode="auto">
          <a:xfrm>
            <a:off x="381000" y="1879600"/>
            <a:ext cx="1955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Cellules de Clara</a:t>
            </a:r>
          </a:p>
        </p:txBody>
      </p:sp>
      <p:sp>
        <p:nvSpPr>
          <p:cNvPr id="3848" name="Freeform 776"/>
          <p:cNvSpPr>
            <a:spLocks/>
          </p:cNvSpPr>
          <p:nvPr/>
        </p:nvSpPr>
        <p:spPr bwMode="auto">
          <a:xfrm>
            <a:off x="2438400" y="1824038"/>
            <a:ext cx="3289300" cy="242887"/>
          </a:xfrm>
          <a:custGeom>
            <a:avLst/>
            <a:gdLst>
              <a:gd name="T0" fmla="*/ 0 w 259"/>
              <a:gd name="T1" fmla="*/ 18 h 19"/>
              <a:gd name="T2" fmla="*/ 259 w 259"/>
              <a:gd name="T3" fmla="*/ 0 h 19"/>
              <a:gd name="T4" fmla="*/ 259 w 259"/>
              <a:gd name="T5" fmla="*/ 2 h 19"/>
              <a:gd name="T6" fmla="*/ 0 w 259"/>
              <a:gd name="T7" fmla="*/ 19 h 19"/>
              <a:gd name="T8" fmla="*/ 0 w 259"/>
              <a:gd name="T9" fmla="*/ 18 h 19"/>
              <a:gd name="T10" fmla="*/ 0 w 259"/>
              <a:gd name="T11" fmla="*/ 18 h 19"/>
            </a:gdLst>
            <a:ahLst/>
            <a:cxnLst>
              <a:cxn ang="0">
                <a:pos x="T0" y="T1"/>
              </a:cxn>
              <a:cxn ang="0">
                <a:pos x="T2" y="T3"/>
              </a:cxn>
              <a:cxn ang="0">
                <a:pos x="T4" y="T5"/>
              </a:cxn>
              <a:cxn ang="0">
                <a:pos x="T6" y="T7"/>
              </a:cxn>
              <a:cxn ang="0">
                <a:pos x="T8" y="T9"/>
              </a:cxn>
              <a:cxn ang="0">
                <a:pos x="T10" y="T11"/>
              </a:cxn>
            </a:cxnLst>
            <a:rect l="0" t="0" r="r" b="b"/>
            <a:pathLst>
              <a:path w="259" h="19">
                <a:moveTo>
                  <a:pt x="0" y="18"/>
                </a:moveTo>
                <a:lnTo>
                  <a:pt x="259" y="0"/>
                </a:lnTo>
                <a:lnTo>
                  <a:pt x="259" y="2"/>
                </a:lnTo>
                <a:lnTo>
                  <a:pt x="0" y="19"/>
                </a:lnTo>
                <a:lnTo>
                  <a:pt x="0" y="18"/>
                </a:lnTo>
                <a:lnTo>
                  <a:pt x="0" y="18"/>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849" name="Freeform 777"/>
          <p:cNvSpPr>
            <a:spLocks/>
          </p:cNvSpPr>
          <p:nvPr/>
        </p:nvSpPr>
        <p:spPr bwMode="auto">
          <a:xfrm>
            <a:off x="5711825" y="1795463"/>
            <a:ext cx="79375" cy="76200"/>
          </a:xfrm>
          <a:custGeom>
            <a:avLst/>
            <a:gdLst>
              <a:gd name="T0" fmla="*/ 0 w 6"/>
              <a:gd name="T1" fmla="*/ 0 h 6"/>
              <a:gd name="T2" fmla="*/ 6 w 6"/>
              <a:gd name="T3" fmla="*/ 3 h 6"/>
              <a:gd name="T4" fmla="*/ 0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lnTo>
                  <a:pt x="6" y="3"/>
                </a:lnTo>
                <a:lnTo>
                  <a:pt x="0" y="6"/>
                </a:lnTo>
                <a:lnTo>
                  <a:pt x="0" y="0"/>
                </a:lnTo>
                <a:lnTo>
                  <a:pt x="0"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850" name="Freeform 778"/>
          <p:cNvSpPr>
            <a:spLocks/>
          </p:cNvSpPr>
          <p:nvPr/>
        </p:nvSpPr>
        <p:spPr bwMode="auto">
          <a:xfrm>
            <a:off x="2435225" y="2047875"/>
            <a:ext cx="2157413" cy="908050"/>
          </a:xfrm>
          <a:custGeom>
            <a:avLst/>
            <a:gdLst>
              <a:gd name="T0" fmla="*/ 1 w 170"/>
              <a:gd name="T1" fmla="*/ 0 h 71"/>
              <a:gd name="T2" fmla="*/ 170 w 170"/>
              <a:gd name="T3" fmla="*/ 70 h 71"/>
              <a:gd name="T4" fmla="*/ 169 w 170"/>
              <a:gd name="T5" fmla="*/ 71 h 71"/>
              <a:gd name="T6" fmla="*/ 0 w 170"/>
              <a:gd name="T7" fmla="*/ 1 h 71"/>
              <a:gd name="T8" fmla="*/ 1 w 170"/>
              <a:gd name="T9" fmla="*/ 0 h 71"/>
              <a:gd name="T10" fmla="*/ 1 w 170"/>
              <a:gd name="T11" fmla="*/ 0 h 71"/>
            </a:gdLst>
            <a:ahLst/>
            <a:cxnLst>
              <a:cxn ang="0">
                <a:pos x="T0" y="T1"/>
              </a:cxn>
              <a:cxn ang="0">
                <a:pos x="T2" y="T3"/>
              </a:cxn>
              <a:cxn ang="0">
                <a:pos x="T4" y="T5"/>
              </a:cxn>
              <a:cxn ang="0">
                <a:pos x="T6" y="T7"/>
              </a:cxn>
              <a:cxn ang="0">
                <a:pos x="T8" y="T9"/>
              </a:cxn>
              <a:cxn ang="0">
                <a:pos x="T10" y="T11"/>
              </a:cxn>
            </a:cxnLst>
            <a:rect l="0" t="0" r="r" b="b"/>
            <a:pathLst>
              <a:path w="170" h="71">
                <a:moveTo>
                  <a:pt x="1" y="0"/>
                </a:moveTo>
                <a:lnTo>
                  <a:pt x="170" y="70"/>
                </a:lnTo>
                <a:lnTo>
                  <a:pt x="169" y="71"/>
                </a:lnTo>
                <a:lnTo>
                  <a:pt x="0" y="1"/>
                </a:lnTo>
                <a:lnTo>
                  <a:pt x="1" y="0"/>
                </a:lnTo>
                <a:lnTo>
                  <a:pt x="1"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3851" name="Freeform 779"/>
          <p:cNvSpPr>
            <a:spLocks/>
          </p:cNvSpPr>
          <p:nvPr/>
        </p:nvSpPr>
        <p:spPr bwMode="auto">
          <a:xfrm>
            <a:off x="4562475" y="2906713"/>
            <a:ext cx="85725" cy="71437"/>
          </a:xfrm>
          <a:custGeom>
            <a:avLst/>
            <a:gdLst>
              <a:gd name="T0" fmla="*/ 2 w 7"/>
              <a:gd name="T1" fmla="*/ 0 h 6"/>
              <a:gd name="T2" fmla="*/ 7 w 7"/>
              <a:gd name="T3" fmla="*/ 5 h 6"/>
              <a:gd name="T4" fmla="*/ 0 w 7"/>
              <a:gd name="T5" fmla="*/ 6 h 6"/>
              <a:gd name="T6" fmla="*/ 2 w 7"/>
              <a:gd name="T7" fmla="*/ 0 h 6"/>
              <a:gd name="T8" fmla="*/ 2 w 7"/>
              <a:gd name="T9" fmla="*/ 0 h 6"/>
            </a:gdLst>
            <a:ahLst/>
            <a:cxnLst>
              <a:cxn ang="0">
                <a:pos x="T0" y="T1"/>
              </a:cxn>
              <a:cxn ang="0">
                <a:pos x="T2" y="T3"/>
              </a:cxn>
              <a:cxn ang="0">
                <a:pos x="T4" y="T5"/>
              </a:cxn>
              <a:cxn ang="0">
                <a:pos x="T6" y="T7"/>
              </a:cxn>
              <a:cxn ang="0">
                <a:pos x="T8" y="T9"/>
              </a:cxn>
            </a:cxnLst>
            <a:rect l="0" t="0" r="r" b="b"/>
            <a:pathLst>
              <a:path w="7" h="6">
                <a:moveTo>
                  <a:pt x="2" y="0"/>
                </a:moveTo>
                <a:lnTo>
                  <a:pt x="7" y="5"/>
                </a:lnTo>
                <a:lnTo>
                  <a:pt x="0" y="6"/>
                </a:lnTo>
                <a:lnTo>
                  <a:pt x="2" y="0"/>
                </a:lnTo>
                <a:lnTo>
                  <a:pt x="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Tree>
    <p:extLst>
      <p:ext uri="{BB962C8B-B14F-4D97-AF65-F5344CB8AC3E}">
        <p14:creationId xmlns:p14="http://schemas.microsoft.com/office/powerpoint/2010/main" val="192357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canaux alvéolaires :</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ils font suite à la bronchiole respiratoire, ils sont formés d’une paroi discontinue au niveau de laquelle viennent s’aboucher de nombreuses alvéoles, ils sont tapissés par un épithélium de revêtement simple pavimenteux qui repose sur un fin tissu </a:t>
            </a:r>
            <a:r>
              <a:rPr lang="fr-FR" dirty="0" err="1" smtClean="0"/>
              <a:t>conjonctivo</a:t>
            </a:r>
            <a:r>
              <a:rPr lang="fr-FR" dirty="0" smtClean="0"/>
              <a:t>-élastique, ils comportent aussi quelques fibres musculaires lisses au niveau de l’abouchement de 2 alvéoles contigües qui contribue à former des sphincters alvéolaires. </a:t>
            </a:r>
          </a:p>
          <a:p>
            <a:r>
              <a:rPr lang="fr-FR" dirty="0" smtClean="0"/>
              <a:t>A la partie terminale dilatée appelée atrium viennent déboucher les sacs alvéolaires juxtaposés.</a:t>
            </a: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Les canaux alvéolaires </a:t>
            </a:r>
            <a:endParaRPr lang="fr-FR"/>
          </a:p>
        </p:txBody>
      </p:sp>
      <p:sp>
        <p:nvSpPr>
          <p:cNvPr id="3" name="Espace réservé du contenu 2"/>
          <p:cNvSpPr>
            <a:spLocks noGrp="1"/>
          </p:cNvSpPr>
          <p:nvPr>
            <p:ph idx="1"/>
          </p:nvPr>
        </p:nvSpPr>
        <p:spPr/>
        <p:txBody>
          <a:bodyPr/>
          <a:lstStyle/>
          <a:p>
            <a:endParaRPr lang="fr-FR"/>
          </a:p>
        </p:txBody>
      </p:sp>
      <p:pic>
        <p:nvPicPr>
          <p:cNvPr id="27649" name="Picture 1"/>
          <p:cNvPicPr>
            <a:picLocks noChangeAspect="1" noChangeArrowheads="1"/>
          </p:cNvPicPr>
          <p:nvPr/>
        </p:nvPicPr>
        <p:blipFill>
          <a:blip r:embed="rId2"/>
          <a:srcRect/>
          <a:stretch>
            <a:fillRect/>
          </a:stretch>
        </p:blipFill>
        <p:spPr bwMode="auto">
          <a:xfrm>
            <a:off x="500034" y="1928802"/>
            <a:ext cx="8215370" cy="44291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alvéoles pulmonaires :</a:t>
            </a:r>
            <a:endParaRPr lang="fr-FR" dirty="0"/>
          </a:p>
        </p:txBody>
      </p:sp>
      <p:sp>
        <p:nvSpPr>
          <p:cNvPr id="3" name="Espace réservé du contenu 2"/>
          <p:cNvSpPr>
            <a:spLocks noGrp="1"/>
          </p:cNvSpPr>
          <p:nvPr>
            <p:ph idx="1"/>
          </p:nvPr>
        </p:nvSpPr>
        <p:spPr/>
        <p:txBody>
          <a:bodyPr/>
          <a:lstStyle/>
          <a:p>
            <a:r>
              <a:rPr lang="fr-FR" dirty="0" smtClean="0"/>
              <a:t>en leur décrit une paroi et une cavité, la paroi est formé par l’épithélium de revêtement alvéolaire et la cavité contiens de  l’air.</a:t>
            </a:r>
          </a:p>
          <a:p>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L’alvéole pulmonaire </a:t>
            </a:r>
            <a:endParaRPr lang="fr-FR"/>
          </a:p>
        </p:txBody>
      </p:sp>
      <p:sp>
        <p:nvSpPr>
          <p:cNvPr id="3" name="Espace réservé du contenu 2"/>
          <p:cNvSpPr>
            <a:spLocks noGrp="1"/>
          </p:cNvSpPr>
          <p:nvPr>
            <p:ph idx="1"/>
          </p:nvPr>
        </p:nvSpPr>
        <p:spPr/>
        <p:txBody>
          <a:bodyPr/>
          <a:lstStyle/>
          <a:p>
            <a:endParaRPr lang="fr-FR"/>
          </a:p>
        </p:txBody>
      </p:sp>
      <p:pic>
        <p:nvPicPr>
          <p:cNvPr id="4" name="Image 41" descr="http://www.respir.com/images/histologieAlveole1.JPG"/>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00034" y="714356"/>
            <a:ext cx="8229600" cy="1143000"/>
          </a:xfrm>
        </p:spPr>
        <p:txBody>
          <a:bodyPr/>
          <a:lstStyle/>
          <a:p>
            <a:r>
              <a:rPr lang="de-DE" sz="5400" b="1" dirty="0" smtClean="0">
                <a:latin typeface="Arial" charset="0"/>
                <a:sym typeface="Arial" charset="0"/>
              </a:rPr>
              <a:t>        </a:t>
            </a:r>
            <a:endParaRPr lang="fr-FR" dirty="0"/>
          </a:p>
        </p:txBody>
      </p:sp>
      <p:sp>
        <p:nvSpPr>
          <p:cNvPr id="3" name="Espace réservé du contenu 2"/>
          <p:cNvSpPr>
            <a:spLocks noGrp="1"/>
          </p:cNvSpPr>
          <p:nvPr>
            <p:ph idx="1"/>
          </p:nvPr>
        </p:nvSpPr>
        <p:spPr>
          <a:xfrm>
            <a:off x="500034" y="1928802"/>
            <a:ext cx="8229600" cy="4389120"/>
          </a:xfrm>
        </p:spPr>
        <p:txBody>
          <a:bodyPr>
            <a:normAutofit/>
          </a:bodyPr>
          <a:lstStyle/>
          <a:p>
            <a:pPr>
              <a:buNone/>
            </a:pPr>
            <a:r>
              <a:rPr lang="fr-FR" dirty="0" smtClean="0"/>
              <a:t>il faut distinguer :</a:t>
            </a:r>
          </a:p>
          <a:p>
            <a:pPr>
              <a:buNone/>
            </a:pPr>
            <a:r>
              <a:rPr lang="fr-FR" dirty="0" smtClean="0"/>
              <a:t>- La ventilation : mécanisme par lequel l’air extérieur pénètre dans les poumons</a:t>
            </a:r>
          </a:p>
          <a:p>
            <a:pPr>
              <a:buNone/>
            </a:pPr>
            <a:r>
              <a:rPr lang="fr-FR" dirty="0" smtClean="0"/>
              <a:t>(inspiration), puis est rejeté (expiration).</a:t>
            </a:r>
          </a:p>
          <a:p>
            <a:pPr>
              <a:buNone/>
            </a:pPr>
            <a:r>
              <a:rPr lang="fr-FR" dirty="0" smtClean="0"/>
              <a:t>- La respiration : concerne les différents échanges gazeux entre l’air et l’organisme d’une part, mais également entre le sang et les cellules des différents organes.</a:t>
            </a:r>
          </a:p>
          <a:p>
            <a:endParaRPr lang="fr-FR"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Barrière alvéolaire </a:t>
            </a:r>
            <a:endParaRPr lang="fr-FR" dirty="0"/>
          </a:p>
        </p:txBody>
      </p:sp>
      <p:sp>
        <p:nvSpPr>
          <p:cNvPr id="3" name="Espace réservé du contenu 2"/>
          <p:cNvSpPr>
            <a:spLocks noGrp="1"/>
          </p:cNvSpPr>
          <p:nvPr>
            <p:ph idx="1"/>
          </p:nvPr>
        </p:nvSpPr>
        <p:spPr/>
        <p:txBody>
          <a:bodyPr/>
          <a:lstStyle/>
          <a:p>
            <a:endParaRPr lang="fr-FR"/>
          </a:p>
        </p:txBody>
      </p:sp>
      <p:pic>
        <p:nvPicPr>
          <p:cNvPr id="4" name="Picture 2" descr="Barrierealveolaire"/>
          <p:cNvPicPr>
            <a:picLocks noChangeAspect="1" noChangeArrowheads="1"/>
          </p:cNvPicPr>
          <p:nvPr/>
        </p:nvPicPr>
        <p:blipFill>
          <a:blip r:embed="rId2"/>
          <a:srcRect/>
          <a:stretch>
            <a:fillRect/>
          </a:stretch>
        </p:blipFill>
        <p:spPr bwMode="auto">
          <a:xfrm>
            <a:off x="428596" y="1928802"/>
            <a:ext cx="8286808" cy="4357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Parois alvéolaire </a:t>
            </a:r>
            <a:endParaRPr lang="fr-FR"/>
          </a:p>
        </p:txBody>
      </p:sp>
      <p:sp>
        <p:nvSpPr>
          <p:cNvPr id="3" name="Espace réservé du contenu 2"/>
          <p:cNvSpPr>
            <a:spLocks noGrp="1"/>
          </p:cNvSpPr>
          <p:nvPr>
            <p:ph idx="1"/>
          </p:nvPr>
        </p:nvSpPr>
        <p:spPr/>
        <p:txBody>
          <a:bodyPr/>
          <a:lstStyle/>
          <a:p>
            <a:endParaRPr lang="fr-FR"/>
          </a:p>
        </p:txBody>
      </p:sp>
      <p:pic>
        <p:nvPicPr>
          <p:cNvPr id="4" name="Image 21" descr="http://moodle.univ-brest.fr/medecine/public/sites/Serveur_2009/Histologie/Histo_spe/A_resp/Arpar2.gif"/>
          <p:cNvPicPr>
            <a:picLocks noChangeAspect="1" noChangeArrowheads="1"/>
          </p:cNvPicPr>
          <p:nvPr/>
        </p:nvPicPr>
        <p:blipFill>
          <a:blip r:embed="rId2"/>
          <a:srcRect/>
          <a:stretch>
            <a:fillRect/>
          </a:stretch>
        </p:blipFill>
        <p:spPr bwMode="auto">
          <a:xfrm>
            <a:off x="428596" y="1857364"/>
            <a:ext cx="8358245"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poumons:</a:t>
            </a:r>
            <a:endParaRPr lang="fr-FR" dirty="0"/>
          </a:p>
        </p:txBody>
      </p:sp>
      <p:sp>
        <p:nvSpPr>
          <p:cNvPr id="3" name="Espace réservé du contenu 2"/>
          <p:cNvSpPr>
            <a:spLocks noGrp="1"/>
          </p:cNvSpPr>
          <p:nvPr>
            <p:ph idx="1"/>
          </p:nvPr>
        </p:nvSpPr>
        <p:spPr/>
        <p:txBody>
          <a:bodyPr/>
          <a:lstStyle/>
          <a:p>
            <a:r>
              <a:rPr lang="de-DE" sz="2800" dirty="0" smtClean="0">
                <a:latin typeface="Arial" charset="0"/>
                <a:sym typeface="Arial" charset="0"/>
              </a:rPr>
              <a:t>Les </a:t>
            </a:r>
            <a:r>
              <a:rPr lang="de-DE" sz="2800" dirty="0" err="1" smtClean="0">
                <a:latin typeface="Arial" charset="0"/>
                <a:sym typeface="Arial" charset="0"/>
              </a:rPr>
              <a:t>poumons</a:t>
            </a:r>
            <a:r>
              <a:rPr lang="de-DE" sz="2800" dirty="0" smtClean="0">
                <a:latin typeface="Arial" charset="0"/>
                <a:sym typeface="Arial" charset="0"/>
              </a:rPr>
              <a:t> </a:t>
            </a:r>
            <a:r>
              <a:rPr lang="de-DE" sz="2800" dirty="0" err="1" smtClean="0">
                <a:latin typeface="Arial" charset="0"/>
                <a:sym typeface="Arial" charset="0"/>
              </a:rPr>
              <a:t>sont</a:t>
            </a:r>
            <a:r>
              <a:rPr lang="de-DE" sz="2800" dirty="0" smtClean="0">
                <a:latin typeface="Arial" charset="0"/>
                <a:sym typeface="Arial" charset="0"/>
              </a:rPr>
              <a:t> </a:t>
            </a:r>
            <a:r>
              <a:rPr lang="de-DE" sz="2800" dirty="0" err="1" smtClean="0">
                <a:latin typeface="Arial" charset="0"/>
                <a:sym typeface="Arial" charset="0"/>
              </a:rPr>
              <a:t>constitués</a:t>
            </a:r>
            <a:r>
              <a:rPr lang="de-DE" sz="2800" dirty="0" smtClean="0">
                <a:latin typeface="Arial" charset="0"/>
                <a:sym typeface="Arial" charset="0"/>
              </a:rPr>
              <a:t> de deux </a:t>
            </a:r>
            <a:r>
              <a:rPr lang="de-DE" sz="2800" dirty="0" err="1" smtClean="0">
                <a:latin typeface="Arial" charset="0"/>
                <a:sym typeface="Arial" charset="0"/>
              </a:rPr>
              <a:t>formations</a:t>
            </a:r>
            <a:r>
              <a:rPr lang="de-DE" sz="2800" dirty="0" smtClean="0">
                <a:latin typeface="Arial" charset="0"/>
                <a:sym typeface="Arial" charset="0"/>
              </a:rPr>
              <a:t> </a:t>
            </a:r>
            <a:r>
              <a:rPr lang="de-DE" sz="2800" dirty="0" err="1" smtClean="0">
                <a:latin typeface="Arial" charset="0"/>
                <a:sym typeface="Arial" charset="0"/>
              </a:rPr>
              <a:t>situées</a:t>
            </a:r>
            <a:r>
              <a:rPr lang="de-DE" sz="2800" dirty="0" smtClean="0">
                <a:latin typeface="Arial" charset="0"/>
                <a:sym typeface="Arial" charset="0"/>
              </a:rPr>
              <a:t> </a:t>
            </a:r>
            <a:r>
              <a:rPr lang="de-DE" sz="2800" dirty="0" err="1" smtClean="0">
                <a:latin typeface="Arial" charset="0"/>
                <a:sym typeface="Arial" charset="0"/>
              </a:rPr>
              <a:t>latéralement</a:t>
            </a:r>
            <a:r>
              <a:rPr lang="de-DE" sz="2800" dirty="0" smtClean="0">
                <a:latin typeface="Arial" charset="0"/>
                <a:sym typeface="Arial" charset="0"/>
              </a:rPr>
              <a:t> dans la </a:t>
            </a:r>
            <a:r>
              <a:rPr lang="de-DE" sz="2800" dirty="0" err="1" smtClean="0">
                <a:latin typeface="Arial" charset="0"/>
                <a:sym typeface="Arial" charset="0"/>
              </a:rPr>
              <a:t>cavité</a:t>
            </a:r>
            <a:r>
              <a:rPr lang="de-DE" sz="2800" dirty="0" smtClean="0">
                <a:latin typeface="Arial" charset="0"/>
                <a:sym typeface="Arial" charset="0"/>
              </a:rPr>
              <a:t> </a:t>
            </a:r>
            <a:r>
              <a:rPr lang="de-DE" sz="2800" dirty="0" err="1" smtClean="0">
                <a:latin typeface="Arial" charset="0"/>
                <a:sym typeface="Arial" charset="0"/>
              </a:rPr>
              <a:t>thoracique</a:t>
            </a:r>
            <a:r>
              <a:rPr lang="de-DE" sz="2800" dirty="0" smtClean="0">
                <a:latin typeface="Arial" charset="0"/>
                <a:sym typeface="Arial" charset="0"/>
              </a:rPr>
              <a:t>, </a:t>
            </a:r>
            <a:r>
              <a:rPr lang="de-DE" sz="2800" dirty="0" err="1" smtClean="0">
                <a:latin typeface="Arial" charset="0"/>
                <a:sym typeface="Arial" charset="0"/>
              </a:rPr>
              <a:t>séparées</a:t>
            </a:r>
            <a:r>
              <a:rPr lang="de-DE" sz="2800" dirty="0" smtClean="0">
                <a:latin typeface="Arial" charset="0"/>
                <a:sym typeface="Arial" charset="0"/>
              </a:rPr>
              <a:t> par le </a:t>
            </a:r>
            <a:r>
              <a:rPr lang="de-DE" sz="2800" dirty="0" err="1" smtClean="0">
                <a:latin typeface="Arial" charset="0"/>
                <a:sym typeface="Arial" charset="0"/>
              </a:rPr>
              <a:t>médiastin</a:t>
            </a:r>
            <a:r>
              <a:rPr lang="de-DE" sz="2800" dirty="0" smtClean="0">
                <a:latin typeface="Arial" charset="0"/>
                <a:sym typeface="Arial" charset="0"/>
              </a:rPr>
              <a:t>. Ils </a:t>
            </a:r>
            <a:r>
              <a:rPr lang="de-DE" sz="2800" dirty="0" err="1" smtClean="0">
                <a:latin typeface="Arial" charset="0"/>
                <a:sym typeface="Arial" charset="0"/>
              </a:rPr>
              <a:t>reposent</a:t>
            </a:r>
            <a:r>
              <a:rPr lang="de-DE" sz="2800" dirty="0" smtClean="0">
                <a:latin typeface="Arial" charset="0"/>
                <a:sym typeface="Arial" charset="0"/>
              </a:rPr>
              <a:t> </a:t>
            </a:r>
            <a:r>
              <a:rPr lang="de-DE" sz="2800" dirty="0" err="1" smtClean="0">
                <a:latin typeface="Arial" charset="0"/>
                <a:sym typeface="Arial" charset="0"/>
              </a:rPr>
              <a:t>sur</a:t>
            </a:r>
            <a:r>
              <a:rPr lang="de-DE" sz="2800" dirty="0" smtClean="0">
                <a:latin typeface="Arial" charset="0"/>
                <a:sym typeface="Arial" charset="0"/>
              </a:rPr>
              <a:t> le </a:t>
            </a:r>
            <a:r>
              <a:rPr lang="de-DE" sz="2800" dirty="0" err="1" smtClean="0">
                <a:latin typeface="Arial" charset="0"/>
                <a:sym typeface="Arial" charset="0"/>
              </a:rPr>
              <a:t>diaphragme</a:t>
            </a:r>
            <a:r>
              <a:rPr lang="de-DE" sz="2800" dirty="0" smtClean="0">
                <a:latin typeface="Arial" charset="0"/>
                <a:sym typeface="Arial" charset="0"/>
              </a:rPr>
              <a:t> qui </a:t>
            </a:r>
            <a:r>
              <a:rPr lang="de-DE" sz="2800" dirty="0" err="1" smtClean="0">
                <a:latin typeface="Arial" charset="0"/>
                <a:sym typeface="Arial" charset="0"/>
              </a:rPr>
              <a:t>délimite</a:t>
            </a:r>
            <a:r>
              <a:rPr lang="de-DE" sz="2800" dirty="0" smtClean="0">
                <a:latin typeface="Arial" charset="0"/>
                <a:sym typeface="Arial" charset="0"/>
              </a:rPr>
              <a:t> la </a:t>
            </a:r>
            <a:r>
              <a:rPr lang="de-DE" sz="2800" dirty="0" err="1" smtClean="0">
                <a:latin typeface="Arial" charset="0"/>
                <a:sym typeface="Arial" charset="0"/>
              </a:rPr>
              <a:t>cavité</a:t>
            </a:r>
            <a:r>
              <a:rPr lang="de-DE" sz="2800" dirty="0" smtClean="0">
                <a:latin typeface="Arial" charset="0"/>
                <a:sym typeface="Arial" charset="0"/>
              </a:rPr>
              <a:t> abdominale </a:t>
            </a:r>
            <a:r>
              <a:rPr lang="de-DE" sz="2800" dirty="0" err="1" smtClean="0">
                <a:latin typeface="Arial" charset="0"/>
                <a:sym typeface="Arial" charset="0"/>
              </a:rPr>
              <a:t>supérieure</a:t>
            </a:r>
            <a:r>
              <a:rPr lang="de-DE" sz="2800" dirty="0" smtClean="0">
                <a:latin typeface="Arial" charset="0"/>
                <a:sym typeface="Arial" charset="0"/>
              </a:rPr>
              <a:t>.</a:t>
            </a:r>
          </a:p>
          <a:p>
            <a:r>
              <a:rPr lang="fr-FR" sz="2800" dirty="0" smtClean="0"/>
              <a:t>Le tissu respiratoire : il est constitué de canaux alvéolaires et des alvéoles pulmonaires.</a:t>
            </a:r>
          </a:p>
          <a:p>
            <a:endParaRPr lang="de-DE" sz="2800" dirty="0" smtClean="0">
              <a:latin typeface="Arial" charset="0"/>
              <a:sym typeface="Arial" charset="0"/>
            </a:endParaRPr>
          </a:p>
          <a:p>
            <a:endParaRPr lang="de-DE" sz="2800" dirty="0" smtClean="0">
              <a:latin typeface="Arial" charset="0"/>
              <a:sym typeface="Arial" charset="0"/>
            </a:endParaRPr>
          </a:p>
          <a:p>
            <a:endParaRPr lang="de-DE" sz="2800" dirty="0" smtClean="0">
              <a:latin typeface="Arial" charset="0"/>
              <a:sym typeface="Arial" charset="0"/>
            </a:endParaRPr>
          </a:p>
          <a:p>
            <a:endParaRPr lang="fr-FR" dirty="0" smtClean="0"/>
          </a:p>
          <a:p>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2" name="Text Box 380"/>
          <p:cNvSpPr txBox="1">
            <a:spLocks/>
          </p:cNvSpPr>
          <p:nvPr/>
        </p:nvSpPr>
        <p:spPr bwMode="auto">
          <a:xfrm>
            <a:off x="1142976" y="785794"/>
            <a:ext cx="21207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3200" b="1" dirty="0" smtClean="0">
                <a:solidFill>
                  <a:srgbClr val="00B050"/>
                </a:solidFill>
                <a:latin typeface="Arial" charset="0"/>
                <a:sym typeface="Arial" charset="0"/>
              </a:rPr>
              <a:t>POUMONS</a:t>
            </a:r>
            <a:endParaRPr lang="de-DE" sz="3200" b="1" dirty="0">
              <a:solidFill>
                <a:srgbClr val="00B050"/>
              </a:solidFill>
              <a:latin typeface="Arial" charset="0"/>
              <a:sym typeface="Arial" charset="0"/>
            </a:endParaRPr>
          </a:p>
        </p:txBody>
      </p:sp>
      <p:sp>
        <p:nvSpPr>
          <p:cNvPr id="3453" name="Text Box 381"/>
          <p:cNvSpPr txBox="1">
            <a:spLocks/>
          </p:cNvSpPr>
          <p:nvPr/>
        </p:nvSpPr>
        <p:spPr bwMode="auto">
          <a:xfrm>
            <a:off x="244475" y="4079875"/>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 charset="0"/>
                <a:sym typeface="Arial" charset="0"/>
              </a:rPr>
              <a:t>	</a:t>
            </a:r>
          </a:p>
        </p:txBody>
      </p:sp>
      <p:pic>
        <p:nvPicPr>
          <p:cNvPr id="3459" name="Picture 387" descr="40642_4222313630007949.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96" y="3286124"/>
            <a:ext cx="28003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460" name="Picture 388" descr="40642_4222313630007950.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39243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461" name="Text Box 389"/>
          <p:cNvSpPr txBox="1">
            <a:spLocks/>
          </p:cNvSpPr>
          <p:nvPr/>
        </p:nvSpPr>
        <p:spPr bwMode="auto">
          <a:xfrm>
            <a:off x="4033838" y="877888"/>
            <a:ext cx="769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Larynx</a:t>
            </a:r>
          </a:p>
        </p:txBody>
      </p:sp>
      <p:sp>
        <p:nvSpPr>
          <p:cNvPr id="3462" name="Line 390"/>
          <p:cNvSpPr>
            <a:spLocks noChangeShapeType="1"/>
          </p:cNvSpPr>
          <p:nvPr/>
        </p:nvSpPr>
        <p:spPr bwMode="auto">
          <a:xfrm flipV="1">
            <a:off x="4943475" y="219075"/>
            <a:ext cx="2381250" cy="857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63" name="Text Box 391"/>
          <p:cNvSpPr txBox="1">
            <a:spLocks/>
          </p:cNvSpPr>
          <p:nvPr/>
        </p:nvSpPr>
        <p:spPr bwMode="auto">
          <a:xfrm>
            <a:off x="3862388" y="1335088"/>
            <a:ext cx="931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Trachée</a:t>
            </a:r>
          </a:p>
        </p:txBody>
      </p:sp>
      <p:sp>
        <p:nvSpPr>
          <p:cNvPr id="3464" name="Line 392"/>
          <p:cNvSpPr>
            <a:spLocks noChangeShapeType="1"/>
          </p:cNvSpPr>
          <p:nvPr/>
        </p:nvSpPr>
        <p:spPr bwMode="auto">
          <a:xfrm flipV="1">
            <a:off x="4943475" y="1209675"/>
            <a:ext cx="2305050" cy="3238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65" name="Text Box 393"/>
          <p:cNvSpPr txBox="1">
            <a:spLocks/>
          </p:cNvSpPr>
          <p:nvPr/>
        </p:nvSpPr>
        <p:spPr bwMode="auto">
          <a:xfrm>
            <a:off x="4183063" y="1793875"/>
            <a:ext cx="6123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Aorte</a:t>
            </a:r>
          </a:p>
        </p:txBody>
      </p:sp>
      <p:sp>
        <p:nvSpPr>
          <p:cNvPr id="3466" name="Line 394"/>
          <p:cNvSpPr>
            <a:spLocks noChangeShapeType="1"/>
          </p:cNvSpPr>
          <p:nvPr/>
        </p:nvSpPr>
        <p:spPr bwMode="auto">
          <a:xfrm>
            <a:off x="4943475" y="1971675"/>
            <a:ext cx="2228850" cy="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67" name="Text Box 395"/>
          <p:cNvSpPr txBox="1">
            <a:spLocks/>
          </p:cNvSpPr>
          <p:nvPr/>
        </p:nvSpPr>
        <p:spPr bwMode="auto">
          <a:xfrm>
            <a:off x="3716338" y="2251075"/>
            <a:ext cx="1083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Bronches</a:t>
            </a:r>
          </a:p>
        </p:txBody>
      </p:sp>
      <p:sp>
        <p:nvSpPr>
          <p:cNvPr id="3468" name="Line 396"/>
          <p:cNvSpPr>
            <a:spLocks noChangeShapeType="1"/>
          </p:cNvSpPr>
          <p:nvPr/>
        </p:nvSpPr>
        <p:spPr bwMode="auto">
          <a:xfrm>
            <a:off x="4943475" y="2428875"/>
            <a:ext cx="1924050" cy="1714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69" name="Line 397"/>
          <p:cNvSpPr>
            <a:spLocks noChangeShapeType="1"/>
          </p:cNvSpPr>
          <p:nvPr/>
        </p:nvSpPr>
        <p:spPr bwMode="auto">
          <a:xfrm>
            <a:off x="4943475" y="2428875"/>
            <a:ext cx="2762250" cy="400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70" name="Text Box 398"/>
          <p:cNvSpPr txBox="1">
            <a:spLocks/>
          </p:cNvSpPr>
          <p:nvPr/>
        </p:nvSpPr>
        <p:spPr bwMode="auto">
          <a:xfrm>
            <a:off x="2835275" y="2708275"/>
            <a:ext cx="1995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Cavité thoracique</a:t>
            </a:r>
          </a:p>
        </p:txBody>
      </p:sp>
      <p:sp>
        <p:nvSpPr>
          <p:cNvPr id="3471" name="Line 399"/>
          <p:cNvSpPr>
            <a:spLocks noChangeShapeType="1"/>
          </p:cNvSpPr>
          <p:nvPr/>
        </p:nvSpPr>
        <p:spPr bwMode="auto">
          <a:xfrm>
            <a:off x="5095875" y="2809875"/>
            <a:ext cx="552450" cy="1714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72" name="Line 400"/>
          <p:cNvSpPr>
            <a:spLocks noChangeShapeType="1"/>
          </p:cNvSpPr>
          <p:nvPr/>
        </p:nvSpPr>
        <p:spPr bwMode="auto">
          <a:xfrm>
            <a:off x="5095875" y="2809875"/>
            <a:ext cx="3219450" cy="400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473" name="Text Box 401"/>
          <p:cNvSpPr txBox="1">
            <a:spLocks/>
          </p:cNvSpPr>
          <p:nvPr/>
        </p:nvSpPr>
        <p:spPr bwMode="auto">
          <a:xfrm>
            <a:off x="3405188" y="3165475"/>
            <a:ext cx="1397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Diaphragme</a:t>
            </a:r>
          </a:p>
        </p:txBody>
      </p:sp>
      <p:sp>
        <p:nvSpPr>
          <p:cNvPr id="3474" name="Line 402"/>
          <p:cNvSpPr>
            <a:spLocks noChangeShapeType="1"/>
          </p:cNvSpPr>
          <p:nvPr/>
        </p:nvSpPr>
        <p:spPr bwMode="auto">
          <a:xfrm>
            <a:off x="4943475" y="3343275"/>
            <a:ext cx="1085850" cy="628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6426318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0" name="Text Box 448"/>
          <p:cNvSpPr txBox="1">
            <a:spLocks/>
          </p:cNvSpPr>
          <p:nvPr/>
        </p:nvSpPr>
        <p:spPr bwMode="auto">
          <a:xfrm>
            <a:off x="168275" y="3241675"/>
            <a:ext cx="2925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a:latin typeface="Arial_18_0_04091512" pitchFamily="39" charset="0"/>
              </a:rPr>
              <a:t>•</a:t>
            </a:r>
            <a:r>
              <a:rPr lang="de-DE" sz="2000">
                <a:latin typeface="Arial" charset="0"/>
                <a:sym typeface="Arial" charset="0"/>
              </a:rPr>
              <a:t>	Les </a:t>
            </a:r>
            <a:r>
              <a:rPr lang="de-DE" sz="2000" err="1">
                <a:latin typeface="Arial" charset="0"/>
                <a:sym typeface="Arial" charset="0"/>
              </a:rPr>
              <a:t>poumons</a:t>
            </a:r>
            <a:r>
              <a:rPr lang="de-DE" sz="2000">
                <a:latin typeface="Arial" charset="0"/>
                <a:sym typeface="Arial" charset="0"/>
              </a:rPr>
              <a:t> </a:t>
            </a:r>
            <a:r>
              <a:rPr lang="de-DE" sz="2000" err="1">
                <a:latin typeface="Arial" charset="0"/>
                <a:sym typeface="Arial" charset="0"/>
              </a:rPr>
              <a:t>sont</a:t>
            </a:r>
            <a:r>
              <a:rPr lang="de-DE" sz="2000">
                <a:latin typeface="Arial" charset="0"/>
                <a:sym typeface="Arial" charset="0"/>
              </a:rPr>
              <a:t> des</a:t>
            </a:r>
          </a:p>
        </p:txBody>
      </p:sp>
      <p:sp>
        <p:nvSpPr>
          <p:cNvPr id="3521" name="Text Box 449"/>
          <p:cNvSpPr txBox="1">
            <a:spLocks/>
          </p:cNvSpPr>
          <p:nvPr/>
        </p:nvSpPr>
        <p:spPr bwMode="auto">
          <a:xfrm>
            <a:off x="512763" y="3546475"/>
            <a:ext cx="28309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smtClean="0">
                <a:latin typeface="Arial" charset="0"/>
                <a:sym typeface="Arial" charset="0"/>
              </a:rPr>
              <a:t>structures </a:t>
            </a:r>
            <a:r>
              <a:rPr lang="de-DE" sz="2000" dirty="0" err="1">
                <a:latin typeface="Arial" charset="0"/>
                <a:sym typeface="Arial" charset="0"/>
              </a:rPr>
              <a:t>rose-grisâtres</a:t>
            </a:r>
            <a:r>
              <a:rPr lang="de-DE" sz="2000" dirty="0">
                <a:latin typeface="Arial" charset="0"/>
                <a:sym typeface="Arial" charset="0"/>
              </a:rPr>
              <a:t>,</a:t>
            </a:r>
          </a:p>
        </p:txBody>
      </p:sp>
      <p:sp>
        <p:nvSpPr>
          <p:cNvPr id="3522" name="Text Box 450"/>
          <p:cNvSpPr txBox="1">
            <a:spLocks/>
          </p:cNvSpPr>
          <p:nvPr/>
        </p:nvSpPr>
        <p:spPr bwMode="auto">
          <a:xfrm>
            <a:off x="512763" y="3851275"/>
            <a:ext cx="2019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très résistantes et</a:t>
            </a:r>
          </a:p>
        </p:txBody>
      </p:sp>
      <p:sp>
        <p:nvSpPr>
          <p:cNvPr id="3523" name="Text Box 451"/>
          <p:cNvSpPr txBox="1">
            <a:spLocks/>
          </p:cNvSpPr>
          <p:nvPr/>
        </p:nvSpPr>
        <p:spPr bwMode="auto">
          <a:xfrm>
            <a:off x="512763" y="4156075"/>
            <a:ext cx="3090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élastiques. Ils sont séparés</a:t>
            </a:r>
          </a:p>
        </p:txBody>
      </p:sp>
      <p:sp>
        <p:nvSpPr>
          <p:cNvPr id="3524" name="Text Box 452"/>
          <p:cNvSpPr txBox="1">
            <a:spLocks/>
          </p:cNvSpPr>
          <p:nvPr/>
        </p:nvSpPr>
        <p:spPr bwMode="auto">
          <a:xfrm>
            <a:off x="512763" y="4460875"/>
            <a:ext cx="2064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des organes intra-</a:t>
            </a:r>
          </a:p>
        </p:txBody>
      </p:sp>
      <p:sp>
        <p:nvSpPr>
          <p:cNvPr id="3525" name="Text Box 453"/>
          <p:cNvSpPr txBox="1">
            <a:spLocks/>
          </p:cNvSpPr>
          <p:nvPr/>
        </p:nvSpPr>
        <p:spPr bwMode="auto">
          <a:xfrm>
            <a:off x="512763" y="4765675"/>
            <a:ext cx="22650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thoraciques par une</a:t>
            </a:r>
          </a:p>
        </p:txBody>
      </p:sp>
      <p:sp>
        <p:nvSpPr>
          <p:cNvPr id="3526" name="Text Box 454"/>
          <p:cNvSpPr txBox="1">
            <a:spLocks/>
          </p:cNvSpPr>
          <p:nvPr/>
        </p:nvSpPr>
        <p:spPr bwMode="auto">
          <a:xfrm>
            <a:off x="512763" y="5070475"/>
            <a:ext cx="25070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séreuse</a:t>
            </a:r>
            <a:r>
              <a:rPr lang="de-DE" sz="2000" dirty="0">
                <a:latin typeface="Arial" charset="0"/>
                <a:sym typeface="Arial" charset="0"/>
              </a:rPr>
              <a:t>, la </a:t>
            </a:r>
            <a:r>
              <a:rPr lang="de-DE" sz="2000" dirty="0" err="1">
                <a:latin typeface="Arial" charset="0"/>
                <a:sym typeface="Arial" charset="0"/>
              </a:rPr>
              <a:t>plévre</a:t>
            </a:r>
            <a:r>
              <a:rPr lang="de-DE" sz="2000" dirty="0">
                <a:latin typeface="Arial" charset="0"/>
                <a:sym typeface="Arial" charset="0"/>
              </a:rPr>
              <a:t>, qui</a:t>
            </a:r>
          </a:p>
        </p:txBody>
      </p:sp>
      <p:sp>
        <p:nvSpPr>
          <p:cNvPr id="3527" name="Text Box 455"/>
          <p:cNvSpPr txBox="1">
            <a:spLocks/>
          </p:cNvSpPr>
          <p:nvPr/>
        </p:nvSpPr>
        <p:spPr bwMode="auto">
          <a:xfrm>
            <a:off x="512763" y="5375275"/>
            <a:ext cx="3076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permet leur glissement lors</a:t>
            </a:r>
          </a:p>
        </p:txBody>
      </p:sp>
      <p:sp>
        <p:nvSpPr>
          <p:cNvPr id="3528" name="Text Box 456"/>
          <p:cNvSpPr txBox="1">
            <a:spLocks/>
          </p:cNvSpPr>
          <p:nvPr/>
        </p:nvSpPr>
        <p:spPr bwMode="auto">
          <a:xfrm>
            <a:off x="512763" y="5681663"/>
            <a:ext cx="19508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des mouvements</a:t>
            </a:r>
          </a:p>
        </p:txBody>
      </p:sp>
      <p:sp>
        <p:nvSpPr>
          <p:cNvPr id="3529" name="Text Box 457"/>
          <p:cNvSpPr txBox="1">
            <a:spLocks/>
          </p:cNvSpPr>
          <p:nvPr/>
        </p:nvSpPr>
        <p:spPr bwMode="auto">
          <a:xfrm>
            <a:off x="512763" y="5986463"/>
            <a:ext cx="1481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respiratoires.</a:t>
            </a:r>
          </a:p>
        </p:txBody>
      </p:sp>
      <p:pic>
        <p:nvPicPr>
          <p:cNvPr id="3530" name="Picture 458" descr="40642_4222313630007951.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76200"/>
            <a:ext cx="4997450" cy="6172200"/>
          </a:xfrm>
          <a:prstGeom prst="rect">
            <a:avLst/>
          </a:prstGeom>
          <a:noFill/>
          <a:extLst>
            <a:ext uri="{909E8E84-426E-40DD-AFC4-6F175D3DCCD1}">
              <a14:hiddenFill xmlns:a14="http://schemas.microsoft.com/office/drawing/2010/main">
                <a:solidFill>
                  <a:srgbClr val="FFFFFF"/>
                </a:solidFill>
              </a14:hiddenFill>
            </a:ext>
          </a:extLst>
        </p:spPr>
      </p:pic>
      <p:sp>
        <p:nvSpPr>
          <p:cNvPr id="3531" name="Text Box 459"/>
          <p:cNvSpPr txBox="1">
            <a:spLocks/>
          </p:cNvSpPr>
          <p:nvPr/>
        </p:nvSpPr>
        <p:spPr bwMode="auto">
          <a:xfrm>
            <a:off x="2795588" y="344488"/>
            <a:ext cx="1011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Thyroïde</a:t>
            </a:r>
          </a:p>
        </p:txBody>
      </p:sp>
      <p:sp>
        <p:nvSpPr>
          <p:cNvPr id="3532" name="Line 460"/>
          <p:cNvSpPr>
            <a:spLocks noChangeShapeType="1"/>
          </p:cNvSpPr>
          <p:nvPr/>
        </p:nvSpPr>
        <p:spPr bwMode="auto">
          <a:xfrm>
            <a:off x="3946525" y="523875"/>
            <a:ext cx="2076450" cy="3238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33" name="Text Box 461"/>
          <p:cNvSpPr txBox="1">
            <a:spLocks/>
          </p:cNvSpPr>
          <p:nvPr/>
        </p:nvSpPr>
        <p:spPr bwMode="auto">
          <a:xfrm>
            <a:off x="2865438" y="785813"/>
            <a:ext cx="931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Trachée</a:t>
            </a:r>
          </a:p>
        </p:txBody>
      </p:sp>
      <p:sp>
        <p:nvSpPr>
          <p:cNvPr id="3534" name="Line 462"/>
          <p:cNvSpPr>
            <a:spLocks noChangeShapeType="1"/>
          </p:cNvSpPr>
          <p:nvPr/>
        </p:nvSpPr>
        <p:spPr bwMode="auto">
          <a:xfrm>
            <a:off x="3870325" y="904875"/>
            <a:ext cx="2457450" cy="247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35" name="Text Box 463"/>
          <p:cNvSpPr txBox="1">
            <a:spLocks/>
          </p:cNvSpPr>
          <p:nvPr/>
        </p:nvSpPr>
        <p:spPr bwMode="auto">
          <a:xfrm>
            <a:off x="2887663" y="1243013"/>
            <a:ext cx="9121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Thymus</a:t>
            </a:r>
          </a:p>
        </p:txBody>
      </p:sp>
      <p:sp>
        <p:nvSpPr>
          <p:cNvPr id="3536" name="Line 464"/>
          <p:cNvSpPr>
            <a:spLocks noChangeShapeType="1"/>
          </p:cNvSpPr>
          <p:nvPr/>
        </p:nvSpPr>
        <p:spPr bwMode="auto">
          <a:xfrm>
            <a:off x="3870325" y="1362075"/>
            <a:ext cx="2381250" cy="3238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37" name="Text Box 465"/>
          <p:cNvSpPr txBox="1">
            <a:spLocks/>
          </p:cNvSpPr>
          <p:nvPr/>
        </p:nvSpPr>
        <p:spPr bwMode="auto">
          <a:xfrm>
            <a:off x="2716213" y="1701800"/>
            <a:ext cx="10836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Poumons</a:t>
            </a:r>
          </a:p>
        </p:txBody>
      </p:sp>
      <p:sp>
        <p:nvSpPr>
          <p:cNvPr id="3538" name="Line 466"/>
          <p:cNvSpPr>
            <a:spLocks noChangeShapeType="1"/>
          </p:cNvSpPr>
          <p:nvPr/>
        </p:nvSpPr>
        <p:spPr bwMode="auto">
          <a:xfrm>
            <a:off x="3870325" y="1895475"/>
            <a:ext cx="1619250" cy="781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39" name="Line 467"/>
          <p:cNvSpPr>
            <a:spLocks noChangeShapeType="1"/>
          </p:cNvSpPr>
          <p:nvPr/>
        </p:nvSpPr>
        <p:spPr bwMode="auto">
          <a:xfrm>
            <a:off x="3870325" y="1895475"/>
            <a:ext cx="3219450" cy="5524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40" name="Text Box 468"/>
          <p:cNvSpPr txBox="1">
            <a:spLocks/>
          </p:cNvSpPr>
          <p:nvPr/>
        </p:nvSpPr>
        <p:spPr bwMode="auto">
          <a:xfrm>
            <a:off x="3100388" y="2157413"/>
            <a:ext cx="6989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Coeur</a:t>
            </a:r>
          </a:p>
        </p:txBody>
      </p:sp>
      <p:sp>
        <p:nvSpPr>
          <p:cNvPr id="3541" name="Line 469"/>
          <p:cNvSpPr>
            <a:spLocks noChangeShapeType="1"/>
          </p:cNvSpPr>
          <p:nvPr/>
        </p:nvSpPr>
        <p:spPr bwMode="auto">
          <a:xfrm>
            <a:off x="3870325" y="2352675"/>
            <a:ext cx="2838450" cy="1543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42" name="Text Box 470"/>
          <p:cNvSpPr txBox="1">
            <a:spLocks/>
          </p:cNvSpPr>
          <p:nvPr/>
        </p:nvSpPr>
        <p:spPr bwMode="auto">
          <a:xfrm>
            <a:off x="2403475" y="2616200"/>
            <a:ext cx="1397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Diaphragme</a:t>
            </a:r>
          </a:p>
        </p:txBody>
      </p:sp>
      <p:sp>
        <p:nvSpPr>
          <p:cNvPr id="3543" name="Line 471"/>
          <p:cNvSpPr>
            <a:spLocks noChangeShapeType="1"/>
          </p:cNvSpPr>
          <p:nvPr/>
        </p:nvSpPr>
        <p:spPr bwMode="auto">
          <a:xfrm>
            <a:off x="3870325" y="2809875"/>
            <a:ext cx="2152650" cy="1924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544" name="Text Box 472"/>
          <p:cNvSpPr txBox="1">
            <a:spLocks/>
          </p:cNvSpPr>
          <p:nvPr/>
        </p:nvSpPr>
        <p:spPr bwMode="auto">
          <a:xfrm>
            <a:off x="3292475" y="3073400"/>
            <a:ext cx="500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Foie</a:t>
            </a:r>
          </a:p>
        </p:txBody>
      </p:sp>
      <p:sp>
        <p:nvSpPr>
          <p:cNvPr id="3545" name="Line 473"/>
          <p:cNvSpPr>
            <a:spLocks noChangeShapeType="1"/>
          </p:cNvSpPr>
          <p:nvPr/>
        </p:nvSpPr>
        <p:spPr bwMode="auto">
          <a:xfrm>
            <a:off x="3870325" y="3267075"/>
            <a:ext cx="1619250" cy="2152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4056237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Lobule pulmonaire </a:t>
            </a:r>
            <a:endParaRPr lang="fr-FR" dirty="0"/>
          </a:p>
        </p:txBody>
      </p:sp>
      <p:sp>
        <p:nvSpPr>
          <p:cNvPr id="3" name="Espace réservé du contenu 2"/>
          <p:cNvSpPr>
            <a:spLocks noGrp="1"/>
          </p:cNvSpPr>
          <p:nvPr>
            <p:ph idx="1"/>
          </p:nvPr>
        </p:nvSpPr>
        <p:spPr/>
        <p:txBody>
          <a:bodyPr/>
          <a:lstStyle/>
          <a:p>
            <a:endParaRPr lang="fr-FR"/>
          </a:p>
        </p:txBody>
      </p:sp>
      <p:pic>
        <p:nvPicPr>
          <p:cNvPr id="26625" name="Image 39" descr="http://www.respir.com/images/histologieLobPulmBronchiole1.JPG"/>
          <p:cNvPicPr>
            <a:picLocks noChangeAspect="1" noChangeArrowheads="1"/>
          </p:cNvPicPr>
          <p:nvPr/>
        </p:nvPicPr>
        <p:blipFill>
          <a:blip r:embed="rId2"/>
          <a:srcRect/>
          <a:stretch>
            <a:fillRect/>
          </a:stretch>
        </p:blipFill>
        <p:spPr bwMode="auto">
          <a:xfrm>
            <a:off x="428596" y="1928802"/>
            <a:ext cx="8358245" cy="43577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Parenchyme pulmonaire </a:t>
            </a:r>
            <a:endParaRPr lang="fr-FR" dirty="0"/>
          </a:p>
        </p:txBody>
      </p:sp>
      <p:sp>
        <p:nvSpPr>
          <p:cNvPr id="3" name="Espace réservé du contenu 2"/>
          <p:cNvSpPr>
            <a:spLocks noGrp="1"/>
          </p:cNvSpPr>
          <p:nvPr>
            <p:ph idx="1"/>
          </p:nvPr>
        </p:nvSpPr>
        <p:spPr/>
        <p:txBody>
          <a:bodyPr/>
          <a:lstStyle/>
          <a:p>
            <a:endParaRPr lang="fr-FR"/>
          </a:p>
        </p:txBody>
      </p:sp>
      <p:pic>
        <p:nvPicPr>
          <p:cNvPr id="4098" name="Picture 2"/>
          <p:cNvPicPr>
            <a:picLocks noChangeAspect="1" noChangeArrowheads="1"/>
          </p:cNvPicPr>
          <p:nvPr/>
        </p:nvPicPr>
        <p:blipFill>
          <a:blip r:embed="rId2"/>
          <a:srcRect/>
          <a:stretch>
            <a:fillRect/>
          </a:stretch>
        </p:blipFill>
        <p:spPr bwMode="auto">
          <a:xfrm>
            <a:off x="428596" y="1928802"/>
            <a:ext cx="8286808"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8" name="Text Box 946"/>
          <p:cNvSpPr txBox="1">
            <a:spLocks/>
          </p:cNvSpPr>
          <p:nvPr/>
        </p:nvSpPr>
        <p:spPr bwMode="auto">
          <a:xfrm>
            <a:off x="168275" y="2803525"/>
            <a:ext cx="39132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1800">
                <a:latin typeface="Arial_18_0_04091512" pitchFamily="39" charset="0"/>
              </a:rPr>
              <a:t>•</a:t>
            </a:r>
            <a:r>
              <a:rPr lang="de-DE" sz="1800">
                <a:latin typeface="Arial" charset="0"/>
                <a:sym typeface="Arial" charset="0"/>
              </a:rPr>
              <a:t>	La microscopie électronique révèle</a:t>
            </a:r>
          </a:p>
        </p:txBody>
      </p:sp>
      <p:sp>
        <p:nvSpPr>
          <p:cNvPr id="4019" name="Text Box 947"/>
          <p:cNvSpPr txBox="1">
            <a:spLocks/>
          </p:cNvSpPr>
          <p:nvPr/>
        </p:nvSpPr>
        <p:spPr bwMode="auto">
          <a:xfrm>
            <a:off x="512763" y="3133725"/>
            <a:ext cx="29238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dirty="0">
                <a:latin typeface="Arial" charset="0"/>
                <a:sym typeface="Arial" charset="0"/>
              </a:rPr>
              <a:t>la </a:t>
            </a:r>
            <a:r>
              <a:rPr lang="de-DE" sz="1800" dirty="0" err="1">
                <a:latin typeface="Arial" charset="0"/>
                <a:sym typeface="Arial" charset="0"/>
              </a:rPr>
              <a:t>finesse</a:t>
            </a:r>
            <a:r>
              <a:rPr lang="de-DE" sz="1800" dirty="0">
                <a:latin typeface="Arial" charset="0"/>
                <a:sym typeface="Arial" charset="0"/>
              </a:rPr>
              <a:t> des </a:t>
            </a:r>
            <a:r>
              <a:rPr lang="de-DE" sz="1800" dirty="0" smtClean="0">
                <a:latin typeface="Arial" charset="0"/>
                <a:sym typeface="Arial" charset="0"/>
              </a:rPr>
              <a:t>structures </a:t>
            </a:r>
            <a:r>
              <a:rPr lang="de-DE" sz="1800" dirty="0">
                <a:latin typeface="Arial" charset="0"/>
                <a:sym typeface="Arial" charset="0"/>
              </a:rPr>
              <a:t>des</a:t>
            </a:r>
          </a:p>
        </p:txBody>
      </p:sp>
      <p:sp>
        <p:nvSpPr>
          <p:cNvPr id="4020" name="Text Box 948"/>
          <p:cNvSpPr txBox="1">
            <a:spLocks/>
          </p:cNvSpPr>
          <p:nvPr/>
        </p:nvSpPr>
        <p:spPr bwMode="auto">
          <a:xfrm>
            <a:off x="512763" y="3462338"/>
            <a:ext cx="3590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a:latin typeface="Arial" charset="0"/>
                <a:sym typeface="Arial" charset="0"/>
              </a:rPr>
              <a:t>cloisons alvéolaires. Les capillaires</a:t>
            </a:r>
          </a:p>
        </p:txBody>
      </p:sp>
      <p:sp>
        <p:nvSpPr>
          <p:cNvPr id="4021" name="Text Box 949"/>
          <p:cNvSpPr txBox="1">
            <a:spLocks/>
          </p:cNvSpPr>
          <p:nvPr/>
        </p:nvSpPr>
        <p:spPr bwMode="auto">
          <a:xfrm>
            <a:off x="512763" y="3790950"/>
            <a:ext cx="3642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a:latin typeface="Arial" charset="0"/>
                <a:sym typeface="Arial" charset="0"/>
              </a:rPr>
              <a:t>contenant des globules rouges sont</a:t>
            </a:r>
          </a:p>
        </p:txBody>
      </p:sp>
      <p:sp>
        <p:nvSpPr>
          <p:cNvPr id="4022" name="Text Box 950"/>
          <p:cNvSpPr txBox="1">
            <a:spLocks/>
          </p:cNvSpPr>
          <p:nvPr/>
        </p:nvSpPr>
        <p:spPr bwMode="auto">
          <a:xfrm>
            <a:off x="512763" y="4121150"/>
            <a:ext cx="3526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a:latin typeface="Arial" charset="0"/>
                <a:sym typeface="Arial" charset="0"/>
              </a:rPr>
              <a:t>délimités par le fin cytoplasme des</a:t>
            </a:r>
          </a:p>
        </p:txBody>
      </p:sp>
      <p:sp>
        <p:nvSpPr>
          <p:cNvPr id="4023" name="Text Box 951"/>
          <p:cNvSpPr txBox="1">
            <a:spLocks/>
          </p:cNvSpPr>
          <p:nvPr/>
        </p:nvSpPr>
        <p:spPr bwMode="auto">
          <a:xfrm>
            <a:off x="512763" y="4449763"/>
            <a:ext cx="26161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dirty="0" err="1">
                <a:latin typeface="Arial" charset="0"/>
                <a:sym typeface="Arial" charset="0"/>
              </a:rPr>
              <a:t>cellules</a:t>
            </a:r>
            <a:r>
              <a:rPr lang="de-DE" sz="1800" dirty="0">
                <a:latin typeface="Arial" charset="0"/>
                <a:sym typeface="Arial" charset="0"/>
              </a:rPr>
              <a:t> </a:t>
            </a:r>
            <a:r>
              <a:rPr lang="de-DE" sz="1800" dirty="0" err="1">
                <a:latin typeface="Arial" charset="0"/>
                <a:sym typeface="Arial" charset="0"/>
              </a:rPr>
              <a:t>endothéliales</a:t>
            </a:r>
            <a:r>
              <a:rPr lang="de-DE" sz="1800" dirty="0">
                <a:latin typeface="Arial" charset="0"/>
                <a:sym typeface="Arial" charset="0"/>
              </a:rPr>
              <a:t>. Un</a:t>
            </a:r>
          </a:p>
        </p:txBody>
      </p:sp>
      <p:sp>
        <p:nvSpPr>
          <p:cNvPr id="4024" name="Text Box 952"/>
          <p:cNvSpPr txBox="1">
            <a:spLocks/>
          </p:cNvSpPr>
          <p:nvPr/>
        </p:nvSpPr>
        <p:spPr bwMode="auto">
          <a:xfrm>
            <a:off x="512763" y="4779963"/>
            <a:ext cx="2872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a:latin typeface="Arial" charset="0"/>
                <a:sym typeface="Arial" charset="0"/>
              </a:rPr>
              <a:t>pneumocyte II à cytoplasme</a:t>
            </a:r>
          </a:p>
        </p:txBody>
      </p:sp>
      <p:sp>
        <p:nvSpPr>
          <p:cNvPr id="4025" name="Text Box 953"/>
          <p:cNvSpPr txBox="1">
            <a:spLocks/>
          </p:cNvSpPr>
          <p:nvPr/>
        </p:nvSpPr>
        <p:spPr bwMode="auto">
          <a:xfrm>
            <a:off x="512763" y="5108575"/>
            <a:ext cx="3270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a:latin typeface="Arial" charset="0"/>
                <a:sym typeface="Arial" charset="0"/>
              </a:rPr>
              <a:t>vacuolaire repose sur la surface</a:t>
            </a:r>
          </a:p>
        </p:txBody>
      </p:sp>
      <p:sp>
        <p:nvSpPr>
          <p:cNvPr id="4026" name="Text Box 954"/>
          <p:cNvSpPr txBox="1">
            <a:spLocks/>
          </p:cNvSpPr>
          <p:nvPr/>
        </p:nvSpPr>
        <p:spPr bwMode="auto">
          <a:xfrm>
            <a:off x="512763" y="5438775"/>
            <a:ext cx="10515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a:latin typeface="Arial" charset="0"/>
                <a:sym typeface="Arial" charset="0"/>
              </a:rPr>
              <a:t>alvéolaire.</a:t>
            </a:r>
          </a:p>
        </p:txBody>
      </p:sp>
      <p:sp>
        <p:nvSpPr>
          <p:cNvPr id="4027" name="Text Box 955"/>
          <p:cNvSpPr txBox="1">
            <a:spLocks/>
          </p:cNvSpPr>
          <p:nvPr/>
        </p:nvSpPr>
        <p:spPr bwMode="auto">
          <a:xfrm>
            <a:off x="244475" y="5834063"/>
            <a:ext cx="8581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1800">
                <a:latin typeface="Arial_18_0_04091512" pitchFamily="39" charset="0"/>
              </a:rPr>
              <a:t>•</a:t>
            </a:r>
            <a:r>
              <a:rPr lang="de-DE" sz="1800">
                <a:latin typeface="Arial" charset="0"/>
                <a:sym typeface="Arial" charset="0"/>
              </a:rPr>
              <a:t>	Les </a:t>
            </a:r>
            <a:r>
              <a:rPr lang="de-DE" sz="1800" err="1">
                <a:latin typeface="Arial" charset="0"/>
                <a:sym typeface="Arial" charset="0"/>
              </a:rPr>
              <a:t>pneumocytes</a:t>
            </a:r>
            <a:r>
              <a:rPr lang="de-DE" sz="1800">
                <a:latin typeface="Arial" charset="0"/>
                <a:sym typeface="Arial" charset="0"/>
              </a:rPr>
              <a:t> I </a:t>
            </a:r>
            <a:r>
              <a:rPr lang="de-DE" sz="1800" err="1">
                <a:latin typeface="Arial" charset="0"/>
                <a:sym typeface="Arial" charset="0"/>
              </a:rPr>
              <a:t>sont</a:t>
            </a:r>
            <a:r>
              <a:rPr lang="de-DE" sz="1800">
                <a:latin typeface="Arial" charset="0"/>
                <a:sym typeface="Arial" charset="0"/>
              </a:rPr>
              <a:t> des </a:t>
            </a:r>
            <a:r>
              <a:rPr lang="de-DE" sz="1800" err="1">
                <a:latin typeface="Arial" charset="0"/>
                <a:sym typeface="Arial" charset="0"/>
              </a:rPr>
              <a:t>cellules</a:t>
            </a:r>
            <a:r>
              <a:rPr lang="de-DE" sz="1800">
                <a:latin typeface="Arial" charset="0"/>
                <a:sym typeface="Arial" charset="0"/>
              </a:rPr>
              <a:t> </a:t>
            </a:r>
            <a:r>
              <a:rPr lang="de-DE" sz="1800" err="1">
                <a:latin typeface="Arial" charset="0"/>
                <a:sym typeface="Arial" charset="0"/>
              </a:rPr>
              <a:t>très</a:t>
            </a:r>
            <a:r>
              <a:rPr lang="de-DE" sz="1800">
                <a:latin typeface="Arial" charset="0"/>
                <a:sym typeface="Arial" charset="0"/>
              </a:rPr>
              <a:t> </a:t>
            </a:r>
            <a:r>
              <a:rPr lang="de-DE" sz="1800" err="1">
                <a:latin typeface="Arial" charset="0"/>
                <a:sym typeface="Arial" charset="0"/>
              </a:rPr>
              <a:t>aplaties</a:t>
            </a:r>
            <a:r>
              <a:rPr lang="de-DE" sz="1800">
                <a:latin typeface="Arial" charset="0"/>
                <a:sym typeface="Arial" charset="0"/>
              </a:rPr>
              <a:t>. La </a:t>
            </a:r>
            <a:r>
              <a:rPr lang="de-DE" sz="1800" err="1">
                <a:latin typeface="Arial" charset="0"/>
                <a:sym typeface="Arial" charset="0"/>
              </a:rPr>
              <a:t>distinction</a:t>
            </a:r>
            <a:r>
              <a:rPr lang="de-DE" sz="1800">
                <a:latin typeface="Arial" charset="0"/>
                <a:sym typeface="Arial" charset="0"/>
              </a:rPr>
              <a:t> </a:t>
            </a:r>
            <a:r>
              <a:rPr lang="de-DE" sz="1800" err="1">
                <a:latin typeface="Arial" charset="0"/>
                <a:sym typeface="Arial" charset="0"/>
              </a:rPr>
              <a:t>avec</a:t>
            </a:r>
            <a:r>
              <a:rPr lang="de-DE" sz="1800">
                <a:latin typeface="Arial" charset="0"/>
                <a:sym typeface="Arial" charset="0"/>
              </a:rPr>
              <a:t> les </a:t>
            </a:r>
            <a:r>
              <a:rPr lang="de-DE" sz="1800" err="1">
                <a:latin typeface="Arial" charset="0"/>
                <a:sym typeface="Arial" charset="0"/>
              </a:rPr>
              <a:t>cellules</a:t>
            </a:r>
            <a:endParaRPr lang="de-DE" sz="1800">
              <a:latin typeface="Arial" charset="0"/>
              <a:sym typeface="Arial" charset="0"/>
            </a:endParaRPr>
          </a:p>
        </p:txBody>
      </p:sp>
      <p:sp>
        <p:nvSpPr>
          <p:cNvPr id="4028" name="Text Box 956"/>
          <p:cNvSpPr txBox="1">
            <a:spLocks/>
          </p:cNvSpPr>
          <p:nvPr/>
        </p:nvSpPr>
        <p:spPr bwMode="auto">
          <a:xfrm>
            <a:off x="588963" y="6107113"/>
            <a:ext cx="6565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1800" dirty="0" err="1">
                <a:latin typeface="Arial" charset="0"/>
                <a:sym typeface="Arial" charset="0"/>
              </a:rPr>
              <a:t>endothéliales</a:t>
            </a:r>
            <a:r>
              <a:rPr lang="de-DE" sz="1800" dirty="0">
                <a:latin typeface="Arial" charset="0"/>
                <a:sym typeface="Arial" charset="0"/>
              </a:rPr>
              <a:t> est </a:t>
            </a:r>
            <a:r>
              <a:rPr lang="de-DE" sz="1800" dirty="0" err="1">
                <a:latin typeface="Arial" charset="0"/>
                <a:sym typeface="Arial" charset="0"/>
              </a:rPr>
              <a:t>aisée</a:t>
            </a:r>
            <a:r>
              <a:rPr lang="de-DE" sz="1800" dirty="0">
                <a:latin typeface="Arial" charset="0"/>
                <a:sym typeface="Arial" charset="0"/>
              </a:rPr>
              <a:t> en </a:t>
            </a:r>
            <a:r>
              <a:rPr lang="de-DE" sz="1800" dirty="0" err="1">
                <a:latin typeface="Arial" charset="0"/>
                <a:sym typeface="Arial" charset="0"/>
              </a:rPr>
              <a:t>suivant</a:t>
            </a:r>
            <a:r>
              <a:rPr lang="de-DE" sz="1800" dirty="0">
                <a:latin typeface="Arial" charset="0"/>
                <a:sym typeface="Arial" charset="0"/>
              </a:rPr>
              <a:t> </a:t>
            </a:r>
            <a:r>
              <a:rPr lang="de-DE" sz="1800" dirty="0" err="1">
                <a:latin typeface="Arial" charset="0"/>
                <a:sym typeface="Arial" charset="0"/>
              </a:rPr>
              <a:t>leur</a:t>
            </a:r>
            <a:r>
              <a:rPr lang="de-DE" sz="1800" dirty="0">
                <a:latin typeface="Arial" charset="0"/>
                <a:sym typeface="Arial" charset="0"/>
              </a:rPr>
              <a:t> </a:t>
            </a:r>
            <a:r>
              <a:rPr lang="de-DE" sz="1800" dirty="0" err="1">
                <a:latin typeface="Arial" charset="0"/>
                <a:sym typeface="Arial" charset="0"/>
              </a:rPr>
              <a:t>rapport</a:t>
            </a:r>
            <a:r>
              <a:rPr lang="de-DE" sz="1800" dirty="0">
                <a:latin typeface="Arial" charset="0"/>
                <a:sym typeface="Arial" charset="0"/>
              </a:rPr>
              <a:t> </a:t>
            </a:r>
            <a:r>
              <a:rPr lang="de-DE" sz="1800" dirty="0" err="1">
                <a:latin typeface="Arial" charset="0"/>
                <a:sym typeface="Arial" charset="0"/>
              </a:rPr>
              <a:t>avec</a:t>
            </a:r>
            <a:r>
              <a:rPr lang="de-DE" sz="1800" dirty="0">
                <a:latin typeface="Arial" charset="0"/>
                <a:sym typeface="Arial" charset="0"/>
              </a:rPr>
              <a:t> la m. basale</a:t>
            </a:r>
          </a:p>
        </p:txBody>
      </p:sp>
      <p:pic>
        <p:nvPicPr>
          <p:cNvPr id="4029" name="Picture 957" descr="40642_4222313630007963.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4148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030" name="Picture 958" descr="40642_4222313630007964.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838" y="76200"/>
            <a:ext cx="4983162" cy="5638800"/>
          </a:xfrm>
          <a:prstGeom prst="rect">
            <a:avLst/>
          </a:prstGeom>
          <a:noFill/>
          <a:extLst>
            <a:ext uri="{909E8E84-426E-40DD-AFC4-6F175D3DCCD1}">
              <a14:hiddenFill xmlns:a14="http://schemas.microsoft.com/office/drawing/2010/main">
                <a:solidFill>
                  <a:srgbClr val="FFFFFF"/>
                </a:solidFill>
              </a14:hiddenFill>
            </a:ext>
          </a:extLst>
        </p:spPr>
      </p:pic>
      <p:sp>
        <p:nvSpPr>
          <p:cNvPr id="4031" name="Rectangle 959"/>
          <p:cNvSpPr>
            <a:spLocks/>
          </p:cNvSpPr>
          <p:nvPr/>
        </p:nvSpPr>
        <p:spPr bwMode="auto">
          <a:xfrm>
            <a:off x="666750" y="1428750"/>
            <a:ext cx="571500" cy="800100"/>
          </a:xfrm>
          <a:prstGeom prst="rect">
            <a:avLst/>
          </a:prstGeom>
          <a:noFill/>
          <a:ln w="38100" cap="flat">
            <a:solidFill>
              <a:srgbClr val="000000"/>
            </a:solidFill>
            <a:miter lim="10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032" name="Text Box 960"/>
          <p:cNvSpPr txBox="1">
            <a:spLocks/>
          </p:cNvSpPr>
          <p:nvPr/>
        </p:nvSpPr>
        <p:spPr bwMode="auto">
          <a:xfrm>
            <a:off x="1905000" y="127000"/>
            <a:ext cx="2026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Espace alvéolaire</a:t>
            </a:r>
          </a:p>
        </p:txBody>
      </p:sp>
      <p:sp>
        <p:nvSpPr>
          <p:cNvPr id="4033" name="Line 961"/>
          <p:cNvSpPr>
            <a:spLocks noChangeShapeType="1"/>
          </p:cNvSpPr>
          <p:nvPr/>
        </p:nvSpPr>
        <p:spPr bwMode="auto">
          <a:xfrm>
            <a:off x="4029075" y="295275"/>
            <a:ext cx="857250" cy="1714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034" name="Line 962"/>
          <p:cNvSpPr>
            <a:spLocks noChangeShapeType="1"/>
          </p:cNvSpPr>
          <p:nvPr/>
        </p:nvSpPr>
        <p:spPr bwMode="auto">
          <a:xfrm>
            <a:off x="4029075" y="295275"/>
            <a:ext cx="4819650" cy="1390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035" name="Text Box 963"/>
          <p:cNvSpPr txBox="1">
            <a:spLocks/>
          </p:cNvSpPr>
          <p:nvPr/>
        </p:nvSpPr>
        <p:spPr bwMode="auto">
          <a:xfrm>
            <a:off x="2351088" y="508000"/>
            <a:ext cx="16110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Globule rouge</a:t>
            </a:r>
          </a:p>
        </p:txBody>
      </p:sp>
      <p:sp>
        <p:nvSpPr>
          <p:cNvPr id="4036" name="Line 964"/>
          <p:cNvSpPr>
            <a:spLocks noChangeShapeType="1"/>
          </p:cNvSpPr>
          <p:nvPr/>
        </p:nvSpPr>
        <p:spPr bwMode="auto">
          <a:xfrm>
            <a:off x="4029075" y="676275"/>
            <a:ext cx="2914650" cy="6286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037" name="Text Box 965"/>
          <p:cNvSpPr txBox="1">
            <a:spLocks/>
          </p:cNvSpPr>
          <p:nvPr/>
        </p:nvSpPr>
        <p:spPr bwMode="auto">
          <a:xfrm>
            <a:off x="1995488" y="889000"/>
            <a:ext cx="1970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Cell. endothéliale</a:t>
            </a:r>
          </a:p>
        </p:txBody>
      </p:sp>
      <p:sp>
        <p:nvSpPr>
          <p:cNvPr id="4038" name="Line 966"/>
          <p:cNvSpPr>
            <a:spLocks noChangeShapeType="1"/>
          </p:cNvSpPr>
          <p:nvPr/>
        </p:nvSpPr>
        <p:spPr bwMode="auto">
          <a:xfrm>
            <a:off x="4029075" y="1057275"/>
            <a:ext cx="1847850" cy="1543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039" name="Text Box 967"/>
          <p:cNvSpPr txBox="1">
            <a:spLocks/>
          </p:cNvSpPr>
          <p:nvPr/>
        </p:nvSpPr>
        <p:spPr bwMode="auto">
          <a:xfrm>
            <a:off x="2249488" y="2109788"/>
            <a:ext cx="1636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Pneumocyte II</a:t>
            </a:r>
          </a:p>
        </p:txBody>
      </p:sp>
      <p:sp>
        <p:nvSpPr>
          <p:cNvPr id="4040" name="Line 968"/>
          <p:cNvSpPr>
            <a:spLocks noChangeShapeType="1"/>
          </p:cNvSpPr>
          <p:nvPr/>
        </p:nvSpPr>
        <p:spPr bwMode="auto">
          <a:xfrm>
            <a:off x="3952875" y="2352675"/>
            <a:ext cx="2457450" cy="2305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3268654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Les plèvres :</a:t>
            </a:r>
            <a:endParaRPr lang="fr-FR" dirty="0"/>
          </a:p>
        </p:txBody>
      </p:sp>
      <p:sp>
        <p:nvSpPr>
          <p:cNvPr id="3" name="Espace réservé du contenu 2"/>
          <p:cNvSpPr>
            <a:spLocks noGrp="1"/>
          </p:cNvSpPr>
          <p:nvPr>
            <p:ph idx="1"/>
          </p:nvPr>
        </p:nvSpPr>
        <p:spPr/>
        <p:txBody>
          <a:bodyPr/>
          <a:lstStyle/>
          <a:p>
            <a:r>
              <a:rPr lang="fr-FR" dirty="0" smtClean="0"/>
              <a:t>Il s’agit d’une séreuse qui engaine chaque poumon, elle comporte 02 feuillets parallèles viscéral en rapport avec le poumon et l’autre pariétal en rapport avec la paroi costale séparés par un espace virtuel, la cavité pleurale présente un peu de liquide qui permet le glissement des 02 feuillets l’un par rapport à l’autre .</a:t>
            </a:r>
          </a:p>
          <a:p>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6" name="Text Box 874"/>
          <p:cNvSpPr txBox="1">
            <a:spLocks/>
          </p:cNvSpPr>
          <p:nvPr/>
        </p:nvSpPr>
        <p:spPr bwMode="auto">
          <a:xfrm>
            <a:off x="244475" y="1381125"/>
            <a:ext cx="25279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 pos="820738" algn="l"/>
                <a:tab pos="2263775" algn="ctr"/>
              </a:tabLst>
              <a:defRPr sz="2400">
                <a:solidFill>
                  <a:schemeClr val="tx1"/>
                </a:solidFill>
                <a:latin typeface="Times New Roman" pitchFamily="18" charset="0"/>
                <a:cs typeface="Times New Roman" pitchFamily="18" charset="0"/>
              </a:defRPr>
            </a:lvl1pPr>
            <a:lvl2pPr>
              <a:tabLst>
                <a:tab pos="344488" algn="l"/>
                <a:tab pos="820738" algn="l"/>
                <a:tab pos="2263775" algn="ctr"/>
              </a:tabLst>
              <a:defRPr sz="2400">
                <a:solidFill>
                  <a:schemeClr val="tx1"/>
                </a:solidFill>
                <a:latin typeface="Times New Roman" pitchFamily="18" charset="0"/>
                <a:cs typeface="Times New Roman" pitchFamily="18" charset="0"/>
              </a:defRPr>
            </a:lvl2pPr>
            <a:lvl3pPr>
              <a:tabLst>
                <a:tab pos="344488" algn="l"/>
                <a:tab pos="820738" algn="l"/>
                <a:tab pos="2263775" algn="ctr"/>
              </a:tabLst>
              <a:defRPr sz="2400">
                <a:solidFill>
                  <a:schemeClr val="tx1"/>
                </a:solidFill>
                <a:latin typeface="Times New Roman" pitchFamily="18" charset="0"/>
                <a:cs typeface="Times New Roman" pitchFamily="18" charset="0"/>
              </a:defRPr>
            </a:lvl3pPr>
            <a:lvl4pPr>
              <a:tabLst>
                <a:tab pos="344488" algn="l"/>
                <a:tab pos="820738" algn="l"/>
                <a:tab pos="2263775" algn="ctr"/>
              </a:tabLst>
              <a:defRPr sz="2400">
                <a:solidFill>
                  <a:schemeClr val="tx1"/>
                </a:solidFill>
                <a:latin typeface="Times New Roman" pitchFamily="18" charset="0"/>
                <a:cs typeface="Times New Roman" pitchFamily="18" charset="0"/>
              </a:defRPr>
            </a:lvl4pPr>
            <a:lvl5pPr>
              <a:tabLst>
                <a:tab pos="344488" algn="l"/>
                <a:tab pos="820738" algn="l"/>
                <a:tab pos="2263775" algn="ctr"/>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 pos="820738" algn="l"/>
                <a:tab pos="2263775" algn="ctr"/>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 pos="820738" algn="l"/>
                <a:tab pos="2263775" algn="ctr"/>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 pos="820738" algn="l"/>
                <a:tab pos="2263775" algn="ctr"/>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 pos="820738" algn="l"/>
                <a:tab pos="2263775" algn="ctr"/>
              </a:tabLst>
              <a:defRPr sz="2400">
                <a:solidFill>
                  <a:schemeClr val="tx1"/>
                </a:solidFill>
                <a:latin typeface="Times New Roman" pitchFamily="18" charset="0"/>
                <a:cs typeface="Times New Roman" pitchFamily="18" charset="0"/>
              </a:defRPr>
            </a:lvl9pPr>
          </a:lstStyle>
          <a:p>
            <a:r>
              <a:rPr lang="de-DE" sz="2000">
                <a:latin typeface="Arial_18_0_04091512" pitchFamily="39" charset="0"/>
              </a:rPr>
              <a:t>•</a:t>
            </a:r>
            <a:r>
              <a:rPr lang="de-DE" sz="2000">
                <a:latin typeface="Arial" charset="0"/>
                <a:sym typeface="Arial" charset="0"/>
              </a:rPr>
              <a:t>	Les	capillaires	sont</a:t>
            </a:r>
          </a:p>
        </p:txBody>
      </p:sp>
      <p:sp>
        <p:nvSpPr>
          <p:cNvPr id="3947" name="Text Box 875"/>
          <p:cNvSpPr txBox="1">
            <a:spLocks/>
          </p:cNvSpPr>
          <p:nvPr/>
        </p:nvSpPr>
        <p:spPr bwMode="auto">
          <a:xfrm>
            <a:off x="588963" y="1655763"/>
            <a:ext cx="3691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reconnaissables</a:t>
            </a:r>
            <a:r>
              <a:rPr lang="de-DE" sz="2000" dirty="0">
                <a:latin typeface="Arial" charset="0"/>
                <a:sym typeface="Arial" charset="0"/>
              </a:rPr>
              <a:t> par la </a:t>
            </a:r>
            <a:r>
              <a:rPr lang="de-DE" sz="2000" dirty="0" err="1">
                <a:latin typeface="Arial" charset="0"/>
                <a:sym typeface="Arial" charset="0"/>
              </a:rPr>
              <a:t>présence</a:t>
            </a:r>
            <a:endParaRPr lang="de-DE" sz="2000" dirty="0">
              <a:latin typeface="Arial" charset="0"/>
              <a:sym typeface="Arial" charset="0"/>
            </a:endParaRPr>
          </a:p>
        </p:txBody>
      </p:sp>
      <p:sp>
        <p:nvSpPr>
          <p:cNvPr id="3948" name="Text Box 876"/>
          <p:cNvSpPr txBox="1">
            <a:spLocks/>
          </p:cNvSpPr>
          <p:nvPr/>
        </p:nvSpPr>
        <p:spPr bwMode="auto">
          <a:xfrm>
            <a:off x="588963" y="1930400"/>
            <a:ext cx="35330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au niveau de petits espaces de</a:t>
            </a:r>
          </a:p>
        </p:txBody>
      </p:sp>
      <p:sp>
        <p:nvSpPr>
          <p:cNvPr id="3949" name="Text Box 877"/>
          <p:cNvSpPr txBox="1">
            <a:spLocks/>
          </p:cNvSpPr>
          <p:nvPr/>
        </p:nvSpPr>
        <p:spPr bwMode="auto">
          <a:xfrm>
            <a:off x="588963" y="2205038"/>
            <a:ext cx="1917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789113" algn="l"/>
              </a:tabLst>
              <a:defRPr sz="2400">
                <a:solidFill>
                  <a:schemeClr val="tx1"/>
                </a:solidFill>
                <a:latin typeface="Times New Roman" pitchFamily="18" charset="0"/>
                <a:cs typeface="Times New Roman" pitchFamily="18" charset="0"/>
              </a:defRPr>
            </a:lvl1pPr>
            <a:lvl2pPr>
              <a:tabLst>
                <a:tab pos="1789113" algn="l"/>
              </a:tabLst>
              <a:defRPr sz="2400">
                <a:solidFill>
                  <a:schemeClr val="tx1"/>
                </a:solidFill>
                <a:latin typeface="Times New Roman" pitchFamily="18" charset="0"/>
                <a:cs typeface="Times New Roman" pitchFamily="18" charset="0"/>
              </a:defRPr>
            </a:lvl2pPr>
            <a:lvl3pPr>
              <a:tabLst>
                <a:tab pos="1789113" algn="l"/>
              </a:tabLst>
              <a:defRPr sz="2400">
                <a:solidFill>
                  <a:schemeClr val="tx1"/>
                </a:solidFill>
                <a:latin typeface="Times New Roman" pitchFamily="18" charset="0"/>
                <a:cs typeface="Times New Roman" pitchFamily="18" charset="0"/>
              </a:defRPr>
            </a:lvl3pPr>
            <a:lvl4pPr>
              <a:tabLst>
                <a:tab pos="1789113" algn="l"/>
              </a:tabLst>
              <a:defRPr sz="2400">
                <a:solidFill>
                  <a:schemeClr val="tx1"/>
                </a:solidFill>
                <a:latin typeface="Times New Roman" pitchFamily="18" charset="0"/>
                <a:cs typeface="Times New Roman" pitchFamily="18" charset="0"/>
              </a:defRPr>
            </a:lvl4pPr>
            <a:lvl5pPr>
              <a:tabLst>
                <a:tab pos="1789113"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1789113"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1789113"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1789113"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1789113"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globules rouges	.</a:t>
            </a:r>
          </a:p>
        </p:txBody>
      </p:sp>
      <p:sp>
        <p:nvSpPr>
          <p:cNvPr id="3950" name="Text Box 878"/>
          <p:cNvSpPr txBox="1">
            <a:spLocks/>
          </p:cNvSpPr>
          <p:nvPr/>
        </p:nvSpPr>
        <p:spPr bwMode="auto">
          <a:xfrm>
            <a:off x="244475" y="2632075"/>
            <a:ext cx="42370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Les </a:t>
            </a:r>
            <a:r>
              <a:rPr lang="de-DE" sz="2000" dirty="0" err="1">
                <a:latin typeface="Arial" charset="0"/>
                <a:sym typeface="Arial" charset="0"/>
              </a:rPr>
              <a:t>noyaux</a:t>
            </a:r>
            <a:r>
              <a:rPr lang="de-DE" sz="2000" dirty="0">
                <a:latin typeface="Arial" charset="0"/>
                <a:sym typeface="Arial" charset="0"/>
              </a:rPr>
              <a:t> qui </a:t>
            </a:r>
            <a:r>
              <a:rPr lang="de-DE" sz="2000" dirty="0" err="1">
                <a:latin typeface="Arial" charset="0"/>
                <a:sym typeface="Arial" charset="0"/>
              </a:rPr>
              <a:t>bombent</a:t>
            </a:r>
            <a:r>
              <a:rPr lang="de-DE" sz="2000" dirty="0">
                <a:latin typeface="Arial" charset="0"/>
                <a:sym typeface="Arial" charset="0"/>
              </a:rPr>
              <a:t> dans </a:t>
            </a:r>
            <a:r>
              <a:rPr lang="de-DE" sz="2000" dirty="0" err="1">
                <a:latin typeface="Arial" charset="0"/>
                <a:sym typeface="Arial" charset="0"/>
              </a:rPr>
              <a:t>ces</a:t>
            </a:r>
            <a:endParaRPr lang="de-DE" sz="2000" dirty="0">
              <a:latin typeface="Arial" charset="0"/>
              <a:sym typeface="Arial" charset="0"/>
            </a:endParaRPr>
          </a:p>
        </p:txBody>
      </p:sp>
      <p:sp>
        <p:nvSpPr>
          <p:cNvPr id="3951" name="Text Box 879"/>
          <p:cNvSpPr txBox="1">
            <a:spLocks/>
          </p:cNvSpPr>
          <p:nvPr/>
        </p:nvSpPr>
        <p:spPr bwMode="auto">
          <a:xfrm>
            <a:off x="588963" y="2906713"/>
            <a:ext cx="32864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2605088" algn="ctr"/>
              </a:tabLst>
              <a:defRPr sz="2400">
                <a:solidFill>
                  <a:schemeClr val="tx1"/>
                </a:solidFill>
                <a:latin typeface="Times New Roman" pitchFamily="18" charset="0"/>
                <a:cs typeface="Times New Roman" pitchFamily="18" charset="0"/>
              </a:defRPr>
            </a:lvl1pPr>
            <a:lvl2pPr>
              <a:tabLst>
                <a:tab pos="2605088" algn="ctr"/>
              </a:tabLst>
              <a:defRPr sz="2400">
                <a:solidFill>
                  <a:schemeClr val="tx1"/>
                </a:solidFill>
                <a:latin typeface="Times New Roman" pitchFamily="18" charset="0"/>
                <a:cs typeface="Times New Roman" pitchFamily="18" charset="0"/>
              </a:defRPr>
            </a:lvl2pPr>
            <a:lvl3pPr>
              <a:tabLst>
                <a:tab pos="2605088" algn="ctr"/>
              </a:tabLst>
              <a:defRPr sz="2400">
                <a:solidFill>
                  <a:schemeClr val="tx1"/>
                </a:solidFill>
                <a:latin typeface="Times New Roman" pitchFamily="18" charset="0"/>
                <a:cs typeface="Times New Roman" pitchFamily="18" charset="0"/>
              </a:defRPr>
            </a:lvl3pPr>
            <a:lvl4pPr>
              <a:tabLst>
                <a:tab pos="2605088" algn="ctr"/>
              </a:tabLst>
              <a:defRPr sz="2400">
                <a:solidFill>
                  <a:schemeClr val="tx1"/>
                </a:solidFill>
                <a:latin typeface="Times New Roman" pitchFamily="18" charset="0"/>
                <a:cs typeface="Times New Roman" pitchFamily="18" charset="0"/>
              </a:defRPr>
            </a:lvl4pPr>
            <a:lvl5pPr>
              <a:tabLst>
                <a:tab pos="2605088" algn="ctr"/>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2605088" algn="ctr"/>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2605088" algn="ctr"/>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2605088" algn="ctr"/>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2605088" algn="ctr"/>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espaces sont les	noyaux des</a:t>
            </a:r>
          </a:p>
        </p:txBody>
      </p:sp>
      <p:sp>
        <p:nvSpPr>
          <p:cNvPr id="3952" name="Text Box 880"/>
          <p:cNvSpPr txBox="1">
            <a:spLocks/>
          </p:cNvSpPr>
          <p:nvPr/>
        </p:nvSpPr>
        <p:spPr bwMode="auto">
          <a:xfrm>
            <a:off x="588963" y="3181350"/>
            <a:ext cx="25119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cellules endothéliales.</a:t>
            </a:r>
          </a:p>
        </p:txBody>
      </p:sp>
      <p:sp>
        <p:nvSpPr>
          <p:cNvPr id="3953" name="Text Box 881"/>
          <p:cNvSpPr txBox="1">
            <a:spLocks/>
          </p:cNvSpPr>
          <p:nvPr/>
        </p:nvSpPr>
        <p:spPr bwMode="auto">
          <a:xfrm>
            <a:off x="244475" y="3744913"/>
            <a:ext cx="32076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 pos="1768475" algn="l"/>
              </a:tabLst>
              <a:defRPr sz="2400">
                <a:solidFill>
                  <a:schemeClr val="tx1"/>
                </a:solidFill>
                <a:latin typeface="Times New Roman" pitchFamily="18" charset="0"/>
                <a:cs typeface="Times New Roman" pitchFamily="18" charset="0"/>
              </a:defRPr>
            </a:lvl1pPr>
            <a:lvl2pPr>
              <a:tabLst>
                <a:tab pos="344488" algn="l"/>
                <a:tab pos="1768475" algn="l"/>
              </a:tabLst>
              <a:defRPr sz="2400">
                <a:solidFill>
                  <a:schemeClr val="tx1"/>
                </a:solidFill>
                <a:latin typeface="Times New Roman" pitchFamily="18" charset="0"/>
                <a:cs typeface="Times New Roman" pitchFamily="18" charset="0"/>
              </a:defRPr>
            </a:lvl2pPr>
            <a:lvl3pPr>
              <a:tabLst>
                <a:tab pos="344488" algn="l"/>
                <a:tab pos="1768475" algn="l"/>
              </a:tabLst>
              <a:defRPr sz="2400">
                <a:solidFill>
                  <a:schemeClr val="tx1"/>
                </a:solidFill>
                <a:latin typeface="Times New Roman" pitchFamily="18" charset="0"/>
                <a:cs typeface="Times New Roman" pitchFamily="18" charset="0"/>
              </a:defRPr>
            </a:lvl3pPr>
            <a:lvl4pPr>
              <a:tabLst>
                <a:tab pos="344488" algn="l"/>
                <a:tab pos="1768475" algn="l"/>
              </a:tabLst>
              <a:defRPr sz="2400">
                <a:solidFill>
                  <a:schemeClr val="tx1"/>
                </a:solidFill>
                <a:latin typeface="Times New Roman" pitchFamily="18" charset="0"/>
                <a:cs typeface="Times New Roman" pitchFamily="18" charset="0"/>
              </a:defRPr>
            </a:lvl4pPr>
            <a:lvl5pPr>
              <a:tabLst>
                <a:tab pos="344488" algn="l"/>
                <a:tab pos="1768475"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 pos="1768475"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 pos="1768475"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 pos="1768475"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 pos="1768475"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	</a:t>
            </a:r>
            <a:r>
              <a:rPr lang="de-DE" sz="2000" dirty="0" err="1">
                <a:latin typeface="Arial_18_0_04091512" pitchFamily="39" charset="0"/>
              </a:rPr>
              <a:t>L’épithélium</a:t>
            </a:r>
            <a:r>
              <a:rPr lang="de-DE" sz="2000" dirty="0">
                <a:latin typeface="Arial" charset="0"/>
                <a:sym typeface="Arial" charset="0"/>
              </a:rPr>
              <a:t>	est formé de</a:t>
            </a:r>
          </a:p>
        </p:txBody>
      </p:sp>
      <p:sp>
        <p:nvSpPr>
          <p:cNvPr id="3954" name="Text Box 882"/>
          <p:cNvSpPr txBox="1">
            <a:spLocks/>
          </p:cNvSpPr>
          <p:nvPr/>
        </p:nvSpPr>
        <p:spPr bwMode="auto">
          <a:xfrm>
            <a:off x="588963" y="4019550"/>
            <a:ext cx="43232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2547938" algn="l"/>
              </a:tabLst>
              <a:defRPr sz="2400">
                <a:solidFill>
                  <a:schemeClr val="tx1"/>
                </a:solidFill>
                <a:latin typeface="Times New Roman" pitchFamily="18" charset="0"/>
                <a:cs typeface="Times New Roman" pitchFamily="18" charset="0"/>
              </a:defRPr>
            </a:lvl1pPr>
            <a:lvl2pPr>
              <a:tabLst>
                <a:tab pos="2547938" algn="l"/>
              </a:tabLst>
              <a:defRPr sz="2400">
                <a:solidFill>
                  <a:schemeClr val="tx1"/>
                </a:solidFill>
                <a:latin typeface="Times New Roman" pitchFamily="18" charset="0"/>
                <a:cs typeface="Times New Roman" pitchFamily="18" charset="0"/>
              </a:defRPr>
            </a:lvl2pPr>
            <a:lvl3pPr>
              <a:tabLst>
                <a:tab pos="2547938" algn="l"/>
              </a:tabLst>
              <a:defRPr sz="2400">
                <a:solidFill>
                  <a:schemeClr val="tx1"/>
                </a:solidFill>
                <a:latin typeface="Times New Roman" pitchFamily="18" charset="0"/>
                <a:cs typeface="Times New Roman" pitchFamily="18" charset="0"/>
              </a:defRPr>
            </a:lvl3pPr>
            <a:lvl4pPr>
              <a:tabLst>
                <a:tab pos="2547938" algn="l"/>
              </a:tabLst>
              <a:defRPr sz="2400">
                <a:solidFill>
                  <a:schemeClr val="tx1"/>
                </a:solidFill>
                <a:latin typeface="Times New Roman" pitchFamily="18" charset="0"/>
                <a:cs typeface="Times New Roman" pitchFamily="18" charset="0"/>
              </a:defRPr>
            </a:lvl4pPr>
            <a:lvl5pPr>
              <a:tabLst>
                <a:tab pos="254793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254793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254793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254793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2547938"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pneumocytes de type I	, cellules à fin</a:t>
            </a:r>
          </a:p>
        </p:txBody>
      </p:sp>
      <p:sp>
        <p:nvSpPr>
          <p:cNvPr id="3955" name="Text Box 883"/>
          <p:cNvSpPr txBox="1">
            <a:spLocks/>
          </p:cNvSpPr>
          <p:nvPr/>
        </p:nvSpPr>
        <p:spPr bwMode="auto">
          <a:xfrm>
            <a:off x="588963" y="4294188"/>
            <a:ext cx="40459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cytoplasme, peu visible, couvrant la</a:t>
            </a:r>
          </a:p>
        </p:txBody>
      </p:sp>
      <p:sp>
        <p:nvSpPr>
          <p:cNvPr id="3956" name="Text Box 884"/>
          <p:cNvSpPr txBox="1">
            <a:spLocks/>
          </p:cNvSpPr>
          <p:nvPr/>
        </p:nvSpPr>
        <p:spPr bwMode="auto">
          <a:xfrm>
            <a:off x="588963" y="4568825"/>
            <a:ext cx="31755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majeure partie de la surface</a:t>
            </a:r>
          </a:p>
        </p:txBody>
      </p:sp>
      <p:sp>
        <p:nvSpPr>
          <p:cNvPr id="3957" name="Text Box 885"/>
          <p:cNvSpPr txBox="1">
            <a:spLocks/>
          </p:cNvSpPr>
          <p:nvPr/>
        </p:nvSpPr>
        <p:spPr bwMode="auto">
          <a:xfrm>
            <a:off x="588963" y="4841875"/>
            <a:ext cx="41553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1703388" algn="l"/>
              </a:tabLst>
              <a:defRPr sz="2400">
                <a:solidFill>
                  <a:schemeClr val="tx1"/>
                </a:solidFill>
                <a:latin typeface="Times New Roman" pitchFamily="18" charset="0"/>
                <a:cs typeface="Times New Roman" pitchFamily="18" charset="0"/>
              </a:defRPr>
            </a:lvl1pPr>
            <a:lvl2pPr>
              <a:tabLst>
                <a:tab pos="1703388" algn="l"/>
              </a:tabLst>
              <a:defRPr sz="2400">
                <a:solidFill>
                  <a:schemeClr val="tx1"/>
                </a:solidFill>
                <a:latin typeface="Times New Roman" pitchFamily="18" charset="0"/>
                <a:cs typeface="Times New Roman" pitchFamily="18" charset="0"/>
              </a:defRPr>
            </a:lvl2pPr>
            <a:lvl3pPr>
              <a:tabLst>
                <a:tab pos="1703388" algn="l"/>
              </a:tabLst>
              <a:defRPr sz="2400">
                <a:solidFill>
                  <a:schemeClr val="tx1"/>
                </a:solidFill>
                <a:latin typeface="Times New Roman" pitchFamily="18" charset="0"/>
                <a:cs typeface="Times New Roman" pitchFamily="18" charset="0"/>
              </a:defRPr>
            </a:lvl3pPr>
            <a:lvl4pPr>
              <a:tabLst>
                <a:tab pos="1703388" algn="l"/>
              </a:tabLst>
              <a:defRPr sz="2400">
                <a:solidFill>
                  <a:schemeClr val="tx1"/>
                </a:solidFill>
                <a:latin typeface="Times New Roman" pitchFamily="18" charset="0"/>
                <a:cs typeface="Times New Roman" pitchFamily="18" charset="0"/>
              </a:defRPr>
            </a:lvl4pPr>
            <a:lvl5pPr>
              <a:tabLst>
                <a:tab pos="17033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17033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17033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17033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1703388" algn="l"/>
              </a:tabLs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alvéolaire. Les	pneumocytes de type</a:t>
            </a:r>
          </a:p>
        </p:txBody>
      </p:sp>
      <p:sp>
        <p:nvSpPr>
          <p:cNvPr id="3958" name="Text Box 886"/>
          <p:cNvSpPr txBox="1">
            <a:spLocks/>
          </p:cNvSpPr>
          <p:nvPr/>
        </p:nvSpPr>
        <p:spPr bwMode="auto">
          <a:xfrm>
            <a:off x="588963" y="5116513"/>
            <a:ext cx="3643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itchFamily="18" charset="0"/>
                <a:cs typeface="Times New Roman" pitchFamily="18" charset="0"/>
              </a:defRPr>
            </a:lvl1pPr>
            <a:lvl2pPr>
              <a:defRPr sz="2400">
                <a:solidFill>
                  <a:schemeClr val="tx1"/>
                </a:solidFill>
                <a:latin typeface="Times New Roman" pitchFamily="18" charset="0"/>
                <a:cs typeface="Times New Roman" pitchFamily="18" charset="0"/>
              </a:defRPr>
            </a:lvl2pPr>
            <a:lvl3pPr>
              <a:defRPr sz="2400">
                <a:solidFill>
                  <a:schemeClr val="tx1"/>
                </a:solidFill>
                <a:latin typeface="Times New Roman" pitchFamily="18" charset="0"/>
                <a:cs typeface="Times New Roman" pitchFamily="18" charset="0"/>
              </a:defRPr>
            </a:lvl3pPr>
            <a:lvl4pPr>
              <a:defRPr sz="2400">
                <a:solidFill>
                  <a:schemeClr val="tx1"/>
                </a:solidFill>
                <a:latin typeface="Times New Roman" pitchFamily="18" charset="0"/>
                <a:cs typeface="Times New Roman" pitchFamily="18" charset="0"/>
              </a:defRPr>
            </a:lvl4pPr>
            <a:lvl5pPr>
              <a:defRPr sz="2400">
                <a:solidFill>
                  <a:schemeClr val="tx1"/>
                </a:solidFill>
                <a:latin typeface="Times New Roman" pitchFamily="18" charset="0"/>
                <a:cs typeface="Times New Roman" pitchFamily="18" charset="0"/>
              </a:defRPr>
            </a:lvl5pPr>
            <a:lvl6pPr fontAlgn="base">
              <a:spcBef>
                <a:spcPct val="0"/>
              </a:spcBef>
              <a:spcAft>
                <a:spcPct val="0"/>
              </a:spcAft>
              <a:defRPr sz="2400">
                <a:solidFill>
                  <a:schemeClr val="tx1"/>
                </a:solidFill>
                <a:latin typeface="Times New Roman" pitchFamily="18" charset="0"/>
                <a:cs typeface="Times New Roman" pitchFamily="18" charset="0"/>
              </a:defRPr>
            </a:lvl6pPr>
            <a:lvl7pPr fontAlgn="base">
              <a:spcBef>
                <a:spcPct val="0"/>
              </a:spcBef>
              <a:spcAft>
                <a:spcPct val="0"/>
              </a:spcAft>
              <a:defRPr sz="2400">
                <a:solidFill>
                  <a:schemeClr val="tx1"/>
                </a:solidFill>
                <a:latin typeface="Times New Roman" pitchFamily="18" charset="0"/>
                <a:cs typeface="Times New Roman" pitchFamily="18" charset="0"/>
              </a:defRPr>
            </a:lvl7pPr>
            <a:lvl8pPr fontAlgn="base">
              <a:spcBef>
                <a:spcPct val="0"/>
              </a:spcBef>
              <a:spcAft>
                <a:spcPct val="0"/>
              </a:spcAft>
              <a:defRPr sz="2400">
                <a:solidFill>
                  <a:schemeClr val="tx1"/>
                </a:solidFill>
                <a:latin typeface="Times New Roman" pitchFamily="18" charset="0"/>
                <a:cs typeface="Times New Roman" pitchFamily="18" charset="0"/>
              </a:defRPr>
            </a:lvl8pPr>
            <a:lvl9pPr fontAlgn="base">
              <a:spcBef>
                <a:spcPct val="0"/>
              </a:spcBef>
              <a:spcAft>
                <a:spcPct val="0"/>
              </a:spcAft>
              <a:defRPr sz="2400">
                <a:solidFill>
                  <a:schemeClr val="tx1"/>
                </a:solidFill>
                <a:latin typeface="Times New Roman" pitchFamily="18" charset="0"/>
                <a:cs typeface="Times New Roman" pitchFamily="18" charset="0"/>
              </a:defRPr>
            </a:lvl9pPr>
          </a:lstStyle>
          <a:p>
            <a:r>
              <a:rPr lang="de-DE" sz="2000">
                <a:latin typeface="Arial" charset="0"/>
                <a:sym typeface="Arial" charset="0"/>
              </a:rPr>
              <a:t>II, plus abondants, couvrent une</a:t>
            </a:r>
          </a:p>
        </p:txBody>
      </p:sp>
      <p:sp>
        <p:nvSpPr>
          <p:cNvPr id="3959" name="Text Box 887"/>
          <p:cNvSpPr txBox="1">
            <a:spLocks/>
          </p:cNvSpPr>
          <p:nvPr/>
        </p:nvSpPr>
        <p:spPr bwMode="auto">
          <a:xfrm>
            <a:off x="588963" y="5391150"/>
            <a:ext cx="3803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surface alvéolaire plus réduite. Ils</a:t>
            </a:r>
          </a:p>
        </p:txBody>
      </p:sp>
      <p:sp>
        <p:nvSpPr>
          <p:cNvPr id="3960" name="Text Box 888"/>
          <p:cNvSpPr txBox="1">
            <a:spLocks/>
          </p:cNvSpPr>
          <p:nvPr/>
        </p:nvSpPr>
        <p:spPr bwMode="auto">
          <a:xfrm>
            <a:off x="588963" y="5665788"/>
            <a:ext cx="39754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possèdent</a:t>
            </a:r>
            <a:r>
              <a:rPr lang="de-DE" sz="2000" dirty="0">
                <a:latin typeface="Arial" charset="0"/>
                <a:sym typeface="Arial" charset="0"/>
              </a:rPr>
              <a:t> un </a:t>
            </a:r>
            <a:r>
              <a:rPr lang="de-DE" sz="2000" dirty="0" err="1">
                <a:latin typeface="Arial" charset="0"/>
                <a:sym typeface="Arial" charset="0"/>
              </a:rPr>
              <a:t>noyau</a:t>
            </a:r>
            <a:r>
              <a:rPr lang="de-DE" sz="2000" dirty="0">
                <a:latin typeface="Arial" charset="0"/>
                <a:sym typeface="Arial" charset="0"/>
              </a:rPr>
              <a:t> </a:t>
            </a:r>
            <a:r>
              <a:rPr lang="de-DE" sz="2000" dirty="0" err="1">
                <a:latin typeface="Arial" charset="0"/>
                <a:sym typeface="Arial" charset="0"/>
              </a:rPr>
              <a:t>nucléolé</a:t>
            </a:r>
            <a:r>
              <a:rPr lang="de-DE" sz="2000" dirty="0">
                <a:latin typeface="Arial" charset="0"/>
                <a:sym typeface="Arial" charset="0"/>
              </a:rPr>
              <a:t> et un</a:t>
            </a:r>
          </a:p>
        </p:txBody>
      </p:sp>
      <p:sp>
        <p:nvSpPr>
          <p:cNvPr id="3961" name="Text Box 889"/>
          <p:cNvSpPr txBox="1">
            <a:spLocks/>
          </p:cNvSpPr>
          <p:nvPr/>
        </p:nvSpPr>
        <p:spPr bwMode="auto">
          <a:xfrm>
            <a:off x="588963" y="5940425"/>
            <a:ext cx="2508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cytoplasme vacuolisé.</a:t>
            </a:r>
          </a:p>
        </p:txBody>
      </p:sp>
      <p:pic>
        <p:nvPicPr>
          <p:cNvPr id="3962" name="Picture 890" descr="40642_4222313630007962.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975" y="76200"/>
            <a:ext cx="4130675" cy="6324600"/>
          </a:xfrm>
          <a:prstGeom prst="rect">
            <a:avLst/>
          </a:prstGeom>
          <a:noFill/>
          <a:extLst>
            <a:ext uri="{909E8E84-426E-40DD-AFC4-6F175D3DCCD1}">
              <a14:hiddenFill xmlns:a14="http://schemas.microsoft.com/office/drawing/2010/main">
                <a:solidFill>
                  <a:srgbClr val="FFFFFF"/>
                </a:solidFill>
              </a14:hiddenFill>
            </a:ext>
          </a:extLst>
        </p:spPr>
      </p:pic>
      <p:sp>
        <p:nvSpPr>
          <p:cNvPr id="3963" name="Line 891"/>
          <p:cNvSpPr>
            <a:spLocks noChangeShapeType="1"/>
          </p:cNvSpPr>
          <p:nvPr/>
        </p:nvSpPr>
        <p:spPr bwMode="auto">
          <a:xfrm>
            <a:off x="2584450" y="2508250"/>
            <a:ext cx="3822700" cy="1155700"/>
          </a:xfrm>
          <a:prstGeom prst="line">
            <a:avLst/>
          </a:prstGeom>
          <a:noFill/>
          <a:ln w="1270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964" name="Line 892"/>
          <p:cNvSpPr>
            <a:spLocks noChangeShapeType="1"/>
          </p:cNvSpPr>
          <p:nvPr/>
        </p:nvSpPr>
        <p:spPr bwMode="auto">
          <a:xfrm>
            <a:off x="3197225" y="3351213"/>
            <a:ext cx="3286125" cy="465137"/>
          </a:xfrm>
          <a:prstGeom prst="line">
            <a:avLst/>
          </a:prstGeom>
          <a:noFill/>
          <a:ln w="1270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965" name="Line 893"/>
          <p:cNvSpPr>
            <a:spLocks noChangeShapeType="1"/>
          </p:cNvSpPr>
          <p:nvPr/>
        </p:nvSpPr>
        <p:spPr bwMode="auto">
          <a:xfrm flipV="1">
            <a:off x="4710113" y="4108450"/>
            <a:ext cx="2001837" cy="119063"/>
          </a:xfrm>
          <a:prstGeom prst="line">
            <a:avLst/>
          </a:prstGeom>
          <a:noFill/>
          <a:ln w="1270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966" name="Line 894"/>
          <p:cNvSpPr>
            <a:spLocks noChangeShapeType="1"/>
          </p:cNvSpPr>
          <p:nvPr/>
        </p:nvSpPr>
        <p:spPr bwMode="auto">
          <a:xfrm>
            <a:off x="4781550" y="5078413"/>
            <a:ext cx="1397000" cy="185737"/>
          </a:xfrm>
          <a:prstGeom prst="line">
            <a:avLst/>
          </a:prstGeom>
          <a:noFill/>
          <a:ln w="1270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3967" name="Text Box 895"/>
          <p:cNvSpPr txBox="1">
            <a:spLocks/>
          </p:cNvSpPr>
          <p:nvPr/>
        </p:nvSpPr>
        <p:spPr bwMode="auto">
          <a:xfrm>
            <a:off x="7408863" y="2327275"/>
            <a:ext cx="14250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Macrophage</a:t>
            </a:r>
          </a:p>
        </p:txBody>
      </p:sp>
      <p:sp>
        <p:nvSpPr>
          <p:cNvPr id="3968" name="Line 896"/>
          <p:cNvSpPr>
            <a:spLocks noChangeShapeType="1"/>
          </p:cNvSpPr>
          <p:nvPr/>
        </p:nvSpPr>
        <p:spPr bwMode="auto">
          <a:xfrm flipV="1">
            <a:off x="6851650" y="2584450"/>
            <a:ext cx="546100" cy="393700"/>
          </a:xfrm>
          <a:prstGeom prst="line">
            <a:avLst/>
          </a:prstGeom>
          <a:noFill/>
          <a:ln w="1270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95151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de-DE" sz="5400" dirty="0" smtClean="0">
                <a:latin typeface="Arial" charset="0"/>
                <a:sym typeface="Arial" charset="0"/>
              </a:rPr>
              <a:t>Voies aériennes supérieures</a:t>
            </a:r>
            <a:endParaRPr lang="fr-FR" dirty="0"/>
          </a:p>
        </p:txBody>
      </p:sp>
      <p:sp>
        <p:nvSpPr>
          <p:cNvPr id="4" name="Espace réservé du contenu 3"/>
          <p:cNvSpPr>
            <a:spLocks noGrp="1"/>
          </p:cNvSpPr>
          <p:nvPr>
            <p:ph sz="quarter" idx="2"/>
          </p:nvPr>
        </p:nvSpPr>
        <p:spPr/>
        <p:txBody>
          <a:bodyPr/>
          <a:lstStyle/>
          <a:p>
            <a:r>
              <a:rPr lang="fr-FR" sz="4000" dirty="0" smtClean="0"/>
              <a:t>sont représentés par les fosses nasales le </a:t>
            </a:r>
            <a:r>
              <a:rPr lang="fr-FR" sz="4000" dirty="0" err="1" smtClean="0"/>
              <a:t>naso</a:t>
            </a:r>
            <a:r>
              <a:rPr lang="fr-FR" sz="4000" dirty="0" smtClean="0"/>
              <a:t>-pharynx et le larynx.</a:t>
            </a:r>
          </a:p>
          <a:p>
            <a:endParaRPr lang="fr-FR" dirty="0"/>
          </a:p>
        </p:txBody>
      </p:sp>
      <p:pic>
        <p:nvPicPr>
          <p:cNvPr id="7" name="Picture 210" descr="40642_4222313630007913.pn"/>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337275" y="2514600"/>
            <a:ext cx="2657274" cy="3846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4" name="Text Box 218"/>
          <p:cNvSpPr txBox="1">
            <a:spLocks/>
          </p:cNvSpPr>
          <p:nvPr/>
        </p:nvSpPr>
        <p:spPr bwMode="auto">
          <a:xfrm>
            <a:off x="320675" y="261938"/>
            <a:ext cx="18466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3600" b="1">
                <a:latin typeface="Arial" charset="0"/>
                <a:sym typeface="Arial" charset="0"/>
              </a:rPr>
              <a:t>PLÈVRE</a:t>
            </a:r>
          </a:p>
        </p:txBody>
      </p:sp>
      <p:sp>
        <p:nvSpPr>
          <p:cNvPr id="4315" name="Text Box 219"/>
          <p:cNvSpPr txBox="1">
            <a:spLocks/>
          </p:cNvSpPr>
          <p:nvPr/>
        </p:nvSpPr>
        <p:spPr bwMode="auto">
          <a:xfrm>
            <a:off x="244475" y="4619625"/>
            <a:ext cx="86340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La </a:t>
            </a:r>
            <a:r>
              <a:rPr lang="de-DE" sz="2000" dirty="0" err="1">
                <a:latin typeface="Arial" charset="0"/>
                <a:sym typeface="Arial" charset="0"/>
              </a:rPr>
              <a:t>plèvre</a:t>
            </a:r>
            <a:r>
              <a:rPr lang="de-DE" sz="2000" dirty="0">
                <a:latin typeface="Arial" charset="0"/>
                <a:sym typeface="Arial" charset="0"/>
              </a:rPr>
              <a:t> est </a:t>
            </a:r>
            <a:r>
              <a:rPr lang="de-DE" sz="2000" dirty="0" err="1">
                <a:latin typeface="Arial" charset="0"/>
                <a:sym typeface="Arial" charset="0"/>
              </a:rPr>
              <a:t>une</a:t>
            </a:r>
            <a:r>
              <a:rPr lang="de-DE" sz="2000" dirty="0">
                <a:latin typeface="Arial" charset="0"/>
                <a:sym typeface="Arial" charset="0"/>
              </a:rPr>
              <a:t> </a:t>
            </a:r>
            <a:r>
              <a:rPr lang="de-DE" sz="2000" dirty="0" err="1">
                <a:latin typeface="Arial" charset="0"/>
                <a:sym typeface="Arial" charset="0"/>
              </a:rPr>
              <a:t>structure</a:t>
            </a:r>
            <a:r>
              <a:rPr lang="de-DE" sz="2000" dirty="0">
                <a:latin typeface="Arial" charset="0"/>
                <a:sym typeface="Arial" charset="0"/>
              </a:rPr>
              <a:t> </a:t>
            </a:r>
            <a:r>
              <a:rPr lang="de-DE" sz="2000" dirty="0" err="1">
                <a:latin typeface="Arial" charset="0"/>
                <a:sym typeface="Arial" charset="0"/>
              </a:rPr>
              <a:t>analogue</a:t>
            </a:r>
            <a:r>
              <a:rPr lang="de-DE" sz="2000" dirty="0">
                <a:latin typeface="Arial" charset="0"/>
                <a:sym typeface="Arial" charset="0"/>
              </a:rPr>
              <a:t> au </a:t>
            </a:r>
            <a:r>
              <a:rPr lang="de-DE" sz="2000" dirty="0" err="1">
                <a:latin typeface="Arial" charset="0"/>
                <a:sym typeface="Arial" charset="0"/>
              </a:rPr>
              <a:t>péricarde</a:t>
            </a:r>
            <a:r>
              <a:rPr lang="de-DE" sz="2000" dirty="0">
                <a:latin typeface="Arial" charset="0"/>
                <a:sym typeface="Arial" charset="0"/>
              </a:rPr>
              <a:t> et au </a:t>
            </a:r>
            <a:r>
              <a:rPr lang="de-DE" sz="2000" dirty="0" err="1">
                <a:latin typeface="Arial" charset="0"/>
                <a:sym typeface="Arial" charset="0"/>
              </a:rPr>
              <a:t>péritoine</a:t>
            </a:r>
            <a:r>
              <a:rPr lang="de-DE" sz="2000" dirty="0">
                <a:latin typeface="Arial" charset="0"/>
                <a:sym typeface="Arial" charset="0"/>
              </a:rPr>
              <a:t>, </a:t>
            </a:r>
            <a:r>
              <a:rPr lang="de-DE" sz="2000" dirty="0" err="1">
                <a:latin typeface="Arial" charset="0"/>
                <a:sym typeface="Arial" charset="0"/>
              </a:rPr>
              <a:t>formée</a:t>
            </a:r>
            <a:endParaRPr lang="de-DE" sz="2000" dirty="0">
              <a:latin typeface="Arial" charset="0"/>
              <a:sym typeface="Arial" charset="0"/>
            </a:endParaRPr>
          </a:p>
        </p:txBody>
      </p:sp>
      <p:sp>
        <p:nvSpPr>
          <p:cNvPr id="4316" name="Text Box 220"/>
          <p:cNvSpPr txBox="1">
            <a:spLocks/>
          </p:cNvSpPr>
          <p:nvPr/>
        </p:nvSpPr>
        <p:spPr bwMode="auto">
          <a:xfrm>
            <a:off x="588963" y="4954588"/>
            <a:ext cx="79637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de deux </a:t>
            </a:r>
            <a:r>
              <a:rPr lang="de-DE" sz="2000" dirty="0" err="1">
                <a:latin typeface="Arial" charset="0"/>
                <a:sym typeface="Arial" charset="0"/>
              </a:rPr>
              <a:t>feuillets</a:t>
            </a:r>
            <a:r>
              <a:rPr lang="de-DE" sz="2000" dirty="0">
                <a:latin typeface="Arial" charset="0"/>
                <a:sym typeface="Arial" charset="0"/>
              </a:rPr>
              <a:t> qui </a:t>
            </a:r>
            <a:r>
              <a:rPr lang="de-DE" sz="2000" dirty="0" err="1">
                <a:latin typeface="Arial" charset="0"/>
                <a:sym typeface="Arial" charset="0"/>
              </a:rPr>
              <a:t>entourent</a:t>
            </a:r>
            <a:r>
              <a:rPr lang="de-DE" sz="2000" dirty="0">
                <a:latin typeface="Arial" charset="0"/>
                <a:sym typeface="Arial" charset="0"/>
              </a:rPr>
              <a:t> les </a:t>
            </a:r>
            <a:r>
              <a:rPr lang="de-DE" sz="2000" dirty="0" err="1">
                <a:latin typeface="Arial" charset="0"/>
                <a:sym typeface="Arial" charset="0"/>
              </a:rPr>
              <a:t>poumons</a:t>
            </a:r>
            <a:r>
              <a:rPr lang="de-DE" sz="2000" dirty="0">
                <a:latin typeface="Arial" charset="0"/>
                <a:sym typeface="Arial" charset="0"/>
              </a:rPr>
              <a:t>. Les </a:t>
            </a:r>
            <a:r>
              <a:rPr lang="de-DE" sz="2000" dirty="0" err="1">
                <a:latin typeface="Arial" charset="0"/>
                <a:sym typeface="Arial" charset="0"/>
              </a:rPr>
              <a:t>feuillets</a:t>
            </a:r>
            <a:r>
              <a:rPr lang="de-DE" sz="2000" dirty="0">
                <a:latin typeface="Arial" charset="0"/>
                <a:sym typeface="Arial" charset="0"/>
              </a:rPr>
              <a:t> </a:t>
            </a:r>
            <a:r>
              <a:rPr lang="de-DE" sz="2000" dirty="0" err="1">
                <a:latin typeface="Arial" charset="0"/>
                <a:sym typeface="Arial" charset="0"/>
              </a:rPr>
              <a:t>délimitent</a:t>
            </a:r>
            <a:r>
              <a:rPr lang="de-DE" sz="2000" dirty="0">
                <a:latin typeface="Arial" charset="0"/>
                <a:sym typeface="Arial" charset="0"/>
              </a:rPr>
              <a:t> un</a:t>
            </a:r>
          </a:p>
        </p:txBody>
      </p:sp>
      <p:sp>
        <p:nvSpPr>
          <p:cNvPr id="4317" name="Text Box 221"/>
          <p:cNvSpPr txBox="1">
            <a:spLocks/>
          </p:cNvSpPr>
          <p:nvPr/>
        </p:nvSpPr>
        <p:spPr bwMode="auto">
          <a:xfrm>
            <a:off x="588963" y="5291138"/>
            <a:ext cx="78515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espace</a:t>
            </a:r>
            <a:r>
              <a:rPr lang="de-DE" sz="2000" dirty="0">
                <a:latin typeface="Arial" charset="0"/>
                <a:sym typeface="Arial" charset="0"/>
              </a:rPr>
              <a:t> </a:t>
            </a:r>
            <a:r>
              <a:rPr lang="de-DE" sz="2000" dirty="0" err="1">
                <a:latin typeface="Arial" charset="0"/>
                <a:sym typeface="Arial" charset="0"/>
              </a:rPr>
              <a:t>virtuel</a:t>
            </a:r>
            <a:r>
              <a:rPr lang="de-DE" sz="2000" dirty="0">
                <a:latin typeface="Arial" charset="0"/>
                <a:sym typeface="Arial" charset="0"/>
              </a:rPr>
              <a:t>, la </a:t>
            </a:r>
            <a:r>
              <a:rPr lang="de-DE" sz="2000" dirty="0" err="1">
                <a:latin typeface="Arial" charset="0"/>
                <a:sym typeface="Arial" charset="0"/>
              </a:rPr>
              <a:t>cavité</a:t>
            </a:r>
            <a:r>
              <a:rPr lang="de-DE" sz="2000" dirty="0">
                <a:latin typeface="Arial" charset="0"/>
                <a:sym typeface="Arial" charset="0"/>
              </a:rPr>
              <a:t> </a:t>
            </a:r>
            <a:r>
              <a:rPr lang="de-DE" sz="2000" dirty="0" err="1">
                <a:latin typeface="Arial" charset="0"/>
                <a:sym typeface="Arial" charset="0"/>
              </a:rPr>
              <a:t>pleurale</a:t>
            </a:r>
            <a:r>
              <a:rPr lang="de-DE" sz="2000" dirty="0">
                <a:latin typeface="Arial" charset="0"/>
                <a:sym typeface="Arial" charset="0"/>
              </a:rPr>
              <a:t>, qui </a:t>
            </a:r>
            <a:r>
              <a:rPr lang="de-DE" sz="2000" dirty="0" err="1">
                <a:latin typeface="Arial" charset="0"/>
                <a:sym typeface="Arial" charset="0"/>
              </a:rPr>
              <a:t>contient</a:t>
            </a:r>
            <a:r>
              <a:rPr lang="de-DE" sz="2000" dirty="0">
                <a:latin typeface="Arial" charset="0"/>
                <a:sym typeface="Arial" charset="0"/>
              </a:rPr>
              <a:t> un </a:t>
            </a:r>
            <a:r>
              <a:rPr lang="de-DE" sz="2000" dirty="0" err="1">
                <a:latin typeface="Arial" charset="0"/>
                <a:sym typeface="Arial" charset="0"/>
              </a:rPr>
              <a:t>fin</a:t>
            </a:r>
            <a:r>
              <a:rPr lang="de-DE" sz="2000" dirty="0">
                <a:latin typeface="Arial" charset="0"/>
                <a:sym typeface="Arial" charset="0"/>
              </a:rPr>
              <a:t> film de liquide qui</a:t>
            </a:r>
          </a:p>
        </p:txBody>
      </p:sp>
      <p:sp>
        <p:nvSpPr>
          <p:cNvPr id="4318" name="Text Box 222"/>
          <p:cNvSpPr txBox="1">
            <a:spLocks/>
          </p:cNvSpPr>
          <p:nvPr/>
        </p:nvSpPr>
        <p:spPr bwMode="auto">
          <a:xfrm>
            <a:off x="588963" y="5626100"/>
            <a:ext cx="8090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_18_0_04091512" pitchFamily="39" charset="0"/>
              </a:rPr>
              <a:t>permet leur glissement. L’un des feuillets repose sur la paroi thoracique</a:t>
            </a:r>
          </a:p>
        </p:txBody>
      </p:sp>
      <p:sp>
        <p:nvSpPr>
          <p:cNvPr id="4319" name="Text Box 223"/>
          <p:cNvSpPr txBox="1">
            <a:spLocks/>
          </p:cNvSpPr>
          <p:nvPr/>
        </p:nvSpPr>
        <p:spPr bwMode="auto">
          <a:xfrm>
            <a:off x="588963" y="5961063"/>
            <a:ext cx="77056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_18_0_04091512" pitchFamily="39" charset="0"/>
              </a:rPr>
              <a:t>(</a:t>
            </a:r>
            <a:r>
              <a:rPr lang="de-DE" sz="2000" dirty="0" err="1">
                <a:latin typeface="Arial_18_0_04091512" pitchFamily="39" charset="0"/>
              </a:rPr>
              <a:t>plèvre</a:t>
            </a:r>
            <a:r>
              <a:rPr lang="de-DE" sz="2000" dirty="0">
                <a:latin typeface="Arial_18_0_04091512" pitchFamily="39" charset="0"/>
              </a:rPr>
              <a:t> </a:t>
            </a:r>
            <a:r>
              <a:rPr lang="de-DE" sz="2000" dirty="0" err="1">
                <a:latin typeface="Arial_18_0_04091512" pitchFamily="39" charset="0"/>
              </a:rPr>
              <a:t>pariétale</a:t>
            </a:r>
            <a:r>
              <a:rPr lang="de-DE" sz="2000" dirty="0">
                <a:latin typeface="Arial_18_0_04091512" pitchFamily="39" charset="0"/>
              </a:rPr>
              <a:t>) et </a:t>
            </a:r>
            <a:r>
              <a:rPr lang="de-DE" sz="2000" dirty="0" err="1">
                <a:latin typeface="Arial_18_0_04091512" pitchFamily="39" charset="0"/>
              </a:rPr>
              <a:t>l’autre</a:t>
            </a:r>
            <a:r>
              <a:rPr lang="de-DE" sz="2000" dirty="0">
                <a:latin typeface="Arial_18_0_04091512" pitchFamily="39" charset="0"/>
              </a:rPr>
              <a:t> </a:t>
            </a:r>
            <a:r>
              <a:rPr lang="de-DE" sz="2000" dirty="0" err="1">
                <a:latin typeface="Arial_18_0_04091512" pitchFamily="39" charset="0"/>
              </a:rPr>
              <a:t>sur</a:t>
            </a:r>
            <a:r>
              <a:rPr lang="de-DE" sz="2000" dirty="0">
                <a:latin typeface="Arial_18_0_04091512" pitchFamily="39" charset="0"/>
              </a:rPr>
              <a:t> le tissu pulmonaire (</a:t>
            </a:r>
            <a:r>
              <a:rPr lang="de-DE" sz="2000" dirty="0" err="1">
                <a:latin typeface="Arial_18_0_04091512" pitchFamily="39" charset="0"/>
              </a:rPr>
              <a:t>plèvre</a:t>
            </a:r>
            <a:r>
              <a:rPr lang="de-DE" sz="2000" dirty="0">
                <a:latin typeface="Arial_18_0_04091512" pitchFamily="39" charset="0"/>
              </a:rPr>
              <a:t> </a:t>
            </a:r>
            <a:r>
              <a:rPr lang="de-DE" sz="2000" dirty="0" err="1">
                <a:latin typeface="Arial_18_0_04091512" pitchFamily="39" charset="0"/>
              </a:rPr>
              <a:t>viscérale</a:t>
            </a:r>
            <a:r>
              <a:rPr lang="de-DE" sz="2000" dirty="0">
                <a:latin typeface="Arial_18_0_04091512" pitchFamily="39" charset="0"/>
              </a:rPr>
              <a:t>).</a:t>
            </a:r>
          </a:p>
        </p:txBody>
      </p:sp>
      <p:pic>
        <p:nvPicPr>
          <p:cNvPr id="4320" name="Picture 224" descr="40642_4222313630007974.p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16038"/>
            <a:ext cx="2809875" cy="3027362"/>
          </a:xfrm>
          <a:prstGeom prst="rect">
            <a:avLst/>
          </a:prstGeom>
          <a:noFill/>
          <a:extLst>
            <a:ext uri="{909E8E84-426E-40DD-AFC4-6F175D3DCCD1}">
              <a14:hiddenFill xmlns:a14="http://schemas.microsoft.com/office/drawing/2010/main">
                <a:solidFill>
                  <a:srgbClr val="FFFFFF"/>
                </a:solidFill>
              </a14:hiddenFill>
            </a:ext>
          </a:extLst>
        </p:spPr>
      </p:pic>
      <p:sp>
        <p:nvSpPr>
          <p:cNvPr id="4321" name="Rectangle 225"/>
          <p:cNvSpPr>
            <a:spLocks/>
          </p:cNvSpPr>
          <p:nvPr/>
        </p:nvSpPr>
        <p:spPr bwMode="auto">
          <a:xfrm>
            <a:off x="1581150" y="2973388"/>
            <a:ext cx="952500" cy="800100"/>
          </a:xfrm>
          <a:prstGeom prst="rect">
            <a:avLst/>
          </a:prstGeom>
          <a:noFill/>
          <a:ln w="38100" cap="flat">
            <a:solidFill>
              <a:srgbClr val="FFFF00"/>
            </a:solidFill>
            <a:miter lim="10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pic>
        <p:nvPicPr>
          <p:cNvPr id="4322" name="Picture 226" descr="40642_4222313630007975.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063" y="76200"/>
            <a:ext cx="5468937" cy="431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9058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4" name="Text Box 258"/>
          <p:cNvSpPr txBox="1">
            <a:spLocks/>
          </p:cNvSpPr>
          <p:nvPr/>
        </p:nvSpPr>
        <p:spPr bwMode="auto">
          <a:xfrm>
            <a:off x="168275" y="3287713"/>
            <a:ext cx="46201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La </a:t>
            </a:r>
            <a:r>
              <a:rPr lang="de-DE" sz="2000" dirty="0" err="1">
                <a:latin typeface="Arial" charset="0"/>
                <a:sym typeface="Arial" charset="0"/>
              </a:rPr>
              <a:t>plèvre</a:t>
            </a:r>
            <a:r>
              <a:rPr lang="de-DE" sz="2000" dirty="0">
                <a:latin typeface="Arial" charset="0"/>
                <a:sym typeface="Arial" charset="0"/>
              </a:rPr>
              <a:t> </a:t>
            </a:r>
            <a:r>
              <a:rPr lang="de-DE" sz="2000" dirty="0" err="1">
                <a:latin typeface="Arial" charset="0"/>
                <a:sym typeface="Arial" charset="0"/>
              </a:rPr>
              <a:t>viscérale</a:t>
            </a:r>
            <a:r>
              <a:rPr lang="de-DE" sz="2000" dirty="0">
                <a:latin typeface="Arial" charset="0"/>
                <a:sym typeface="Arial" charset="0"/>
              </a:rPr>
              <a:t> est </a:t>
            </a:r>
            <a:r>
              <a:rPr lang="de-DE" sz="2000" dirty="0" err="1">
                <a:latin typeface="Arial" charset="0"/>
                <a:sym typeface="Arial" charset="0"/>
              </a:rPr>
              <a:t>revêtue</a:t>
            </a:r>
            <a:r>
              <a:rPr lang="de-DE" sz="2000" dirty="0">
                <a:latin typeface="Arial" charset="0"/>
                <a:sym typeface="Arial" charset="0"/>
              </a:rPr>
              <a:t> par un</a:t>
            </a:r>
          </a:p>
        </p:txBody>
      </p:sp>
      <p:sp>
        <p:nvSpPr>
          <p:cNvPr id="4355" name="Text Box 259"/>
          <p:cNvSpPr txBox="1">
            <a:spLocks/>
          </p:cNvSpPr>
          <p:nvPr/>
        </p:nvSpPr>
        <p:spPr bwMode="auto">
          <a:xfrm>
            <a:off x="512763" y="3560763"/>
            <a:ext cx="4586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mésothélium</a:t>
            </a:r>
            <a:r>
              <a:rPr lang="de-DE" sz="2000" dirty="0">
                <a:latin typeface="Arial" charset="0"/>
                <a:sym typeface="Arial" charset="0"/>
              </a:rPr>
              <a:t> </a:t>
            </a:r>
            <a:r>
              <a:rPr lang="de-DE" sz="2000" dirty="0" err="1">
                <a:latin typeface="Arial" charset="0"/>
                <a:sym typeface="Arial" charset="0"/>
              </a:rPr>
              <a:t>aplati</a:t>
            </a:r>
            <a:r>
              <a:rPr lang="de-DE" sz="2000" dirty="0">
                <a:latin typeface="Arial" charset="0"/>
                <a:sym typeface="Arial" charset="0"/>
              </a:rPr>
              <a:t> </a:t>
            </a:r>
            <a:r>
              <a:rPr lang="de-DE" sz="2000" dirty="0" err="1">
                <a:latin typeface="Arial" charset="0"/>
                <a:sym typeface="Arial" charset="0"/>
              </a:rPr>
              <a:t>reposant</a:t>
            </a:r>
            <a:r>
              <a:rPr lang="de-DE" sz="2000" dirty="0">
                <a:latin typeface="Arial" charset="0"/>
                <a:sym typeface="Arial" charset="0"/>
              </a:rPr>
              <a:t> </a:t>
            </a:r>
            <a:r>
              <a:rPr lang="de-DE" sz="2000" dirty="0" err="1">
                <a:latin typeface="Arial" charset="0"/>
                <a:sym typeface="Arial" charset="0"/>
              </a:rPr>
              <a:t>sur</a:t>
            </a:r>
            <a:r>
              <a:rPr lang="de-DE" sz="2000" dirty="0">
                <a:latin typeface="Arial" charset="0"/>
                <a:sym typeface="Arial" charset="0"/>
              </a:rPr>
              <a:t> un tissu</a:t>
            </a:r>
          </a:p>
        </p:txBody>
      </p:sp>
      <p:sp>
        <p:nvSpPr>
          <p:cNvPr id="4356" name="Text Box 260"/>
          <p:cNvSpPr txBox="1">
            <a:spLocks/>
          </p:cNvSpPr>
          <p:nvPr/>
        </p:nvSpPr>
        <p:spPr bwMode="auto">
          <a:xfrm>
            <a:off x="512763" y="3835400"/>
            <a:ext cx="4643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conjonctif fibreux et élastique. Ce dernier</a:t>
            </a:r>
          </a:p>
        </p:txBody>
      </p:sp>
      <p:sp>
        <p:nvSpPr>
          <p:cNvPr id="4357" name="Text Box 261"/>
          <p:cNvSpPr txBox="1">
            <a:spLocks/>
          </p:cNvSpPr>
          <p:nvPr/>
        </p:nvSpPr>
        <p:spPr bwMode="auto">
          <a:xfrm>
            <a:off x="512763" y="4110038"/>
            <a:ext cx="37205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err="1">
                <a:latin typeface="Arial" charset="0"/>
                <a:sym typeface="Arial" charset="0"/>
              </a:rPr>
              <a:t>véhicule</a:t>
            </a:r>
            <a:r>
              <a:rPr lang="de-DE" sz="2000" dirty="0">
                <a:latin typeface="Arial" charset="0"/>
                <a:sym typeface="Arial" charset="0"/>
              </a:rPr>
              <a:t> un </a:t>
            </a:r>
            <a:r>
              <a:rPr lang="de-DE" sz="2000" dirty="0" err="1">
                <a:latin typeface="Arial" charset="0"/>
                <a:sym typeface="Arial" charset="0"/>
              </a:rPr>
              <a:t>réseau</a:t>
            </a:r>
            <a:r>
              <a:rPr lang="de-DE" sz="2000" dirty="0">
                <a:latin typeface="Arial" charset="0"/>
                <a:sym typeface="Arial" charset="0"/>
              </a:rPr>
              <a:t> de </a:t>
            </a:r>
            <a:r>
              <a:rPr lang="de-DE" sz="2000" dirty="0" err="1">
                <a:latin typeface="Arial" charset="0"/>
                <a:sym typeface="Arial" charset="0"/>
              </a:rPr>
              <a:t>vaisseaux</a:t>
            </a:r>
            <a:endParaRPr lang="de-DE" sz="2000" dirty="0">
              <a:latin typeface="Arial" charset="0"/>
              <a:sym typeface="Arial" charset="0"/>
            </a:endParaRPr>
          </a:p>
        </p:txBody>
      </p:sp>
      <p:sp>
        <p:nvSpPr>
          <p:cNvPr id="4358" name="Text Box 262"/>
          <p:cNvSpPr txBox="1">
            <a:spLocks/>
          </p:cNvSpPr>
          <p:nvPr/>
        </p:nvSpPr>
        <p:spPr bwMode="auto">
          <a:xfrm>
            <a:off x="512763" y="4384675"/>
            <a:ext cx="434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lymphatiques et sanguins. Il se ramifie</a:t>
            </a:r>
          </a:p>
        </p:txBody>
      </p:sp>
      <p:sp>
        <p:nvSpPr>
          <p:cNvPr id="4359" name="Text Box 263"/>
          <p:cNvSpPr txBox="1">
            <a:spLocks/>
          </p:cNvSpPr>
          <p:nvPr/>
        </p:nvSpPr>
        <p:spPr bwMode="auto">
          <a:xfrm>
            <a:off x="512763" y="4659313"/>
            <a:ext cx="4502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dirty="0">
                <a:latin typeface="Arial" charset="0"/>
                <a:sym typeface="Arial" charset="0"/>
              </a:rPr>
              <a:t>dans le tissu pulmonaire </a:t>
            </a:r>
            <a:r>
              <a:rPr lang="de-DE" sz="2000" dirty="0" err="1">
                <a:latin typeface="Arial" charset="0"/>
                <a:sym typeface="Arial" charset="0"/>
              </a:rPr>
              <a:t>participant</a:t>
            </a:r>
            <a:r>
              <a:rPr lang="de-DE" sz="2000" dirty="0">
                <a:latin typeface="Arial" charset="0"/>
                <a:sym typeface="Arial" charset="0"/>
              </a:rPr>
              <a:t> à la</a:t>
            </a:r>
          </a:p>
        </p:txBody>
      </p:sp>
      <p:sp>
        <p:nvSpPr>
          <p:cNvPr id="4360" name="Text Box 264"/>
          <p:cNvSpPr txBox="1">
            <a:spLocks/>
          </p:cNvSpPr>
          <p:nvPr/>
        </p:nvSpPr>
        <p:spPr bwMode="auto">
          <a:xfrm>
            <a:off x="512763" y="4933950"/>
            <a:ext cx="3800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charpente fibreuse par ses septa.</a:t>
            </a:r>
          </a:p>
        </p:txBody>
      </p:sp>
      <p:sp>
        <p:nvSpPr>
          <p:cNvPr id="4361" name="Text Box 265"/>
          <p:cNvSpPr txBox="1">
            <a:spLocks/>
          </p:cNvSpPr>
          <p:nvPr/>
        </p:nvSpPr>
        <p:spPr bwMode="auto">
          <a:xfrm>
            <a:off x="168275" y="5268913"/>
            <a:ext cx="47788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344488" algn="l"/>
              </a:tabLst>
              <a:defRPr sz="2400">
                <a:solidFill>
                  <a:schemeClr val="tx1"/>
                </a:solidFill>
                <a:latin typeface="Times New Roman" pitchFamily="18" charset="0"/>
                <a:cs typeface="Times New Roman" pitchFamily="18" charset="0"/>
              </a:defRPr>
            </a:lvl1pPr>
            <a:lvl2pPr>
              <a:tabLst>
                <a:tab pos="344488" algn="l"/>
              </a:tabLst>
              <a:defRPr sz="2400">
                <a:solidFill>
                  <a:schemeClr val="tx1"/>
                </a:solidFill>
                <a:latin typeface="Times New Roman" pitchFamily="18" charset="0"/>
                <a:cs typeface="Times New Roman" pitchFamily="18" charset="0"/>
              </a:defRPr>
            </a:lvl2pPr>
            <a:lvl3pPr>
              <a:tabLst>
                <a:tab pos="344488" algn="l"/>
              </a:tabLst>
              <a:defRPr sz="2400">
                <a:solidFill>
                  <a:schemeClr val="tx1"/>
                </a:solidFill>
                <a:latin typeface="Times New Roman" pitchFamily="18" charset="0"/>
                <a:cs typeface="Times New Roman" pitchFamily="18" charset="0"/>
              </a:defRPr>
            </a:lvl3pPr>
            <a:lvl4pPr>
              <a:tabLst>
                <a:tab pos="344488" algn="l"/>
              </a:tabLst>
              <a:defRPr sz="2400">
                <a:solidFill>
                  <a:schemeClr val="tx1"/>
                </a:solidFill>
                <a:latin typeface="Times New Roman" pitchFamily="18" charset="0"/>
                <a:cs typeface="Times New Roman" pitchFamily="18" charset="0"/>
              </a:defRPr>
            </a:lvl4pPr>
            <a:lvl5pPr>
              <a:tabLst>
                <a:tab pos="344488"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44488" algn="l"/>
              </a:tabLst>
              <a:defRPr sz="2400">
                <a:solidFill>
                  <a:schemeClr val="tx1"/>
                </a:solidFill>
                <a:latin typeface="Times New Roman" pitchFamily="18" charset="0"/>
                <a:cs typeface="Times New Roman" pitchFamily="18" charset="0"/>
              </a:defRPr>
            </a:lvl9pPr>
          </a:lstStyle>
          <a:p>
            <a:r>
              <a:rPr lang="de-DE" sz="2000" dirty="0">
                <a:latin typeface="Arial_18_0_04091512" pitchFamily="39" charset="0"/>
              </a:rPr>
              <a:t>•</a:t>
            </a:r>
            <a:r>
              <a:rPr lang="de-DE" sz="2000" dirty="0">
                <a:latin typeface="Arial" charset="0"/>
                <a:sym typeface="Arial" charset="0"/>
              </a:rPr>
              <a:t>	Les </a:t>
            </a:r>
            <a:r>
              <a:rPr lang="de-DE" sz="2000" dirty="0" err="1">
                <a:latin typeface="Arial" charset="0"/>
                <a:sym typeface="Arial" charset="0"/>
              </a:rPr>
              <a:t>lymphatiques</a:t>
            </a:r>
            <a:r>
              <a:rPr lang="de-DE" sz="2000" dirty="0">
                <a:latin typeface="Arial" charset="0"/>
                <a:sym typeface="Arial" charset="0"/>
              </a:rPr>
              <a:t> se </a:t>
            </a:r>
            <a:r>
              <a:rPr lang="de-DE" sz="2000" dirty="0" err="1">
                <a:latin typeface="Arial" charset="0"/>
                <a:sym typeface="Arial" charset="0"/>
              </a:rPr>
              <a:t>drainent</a:t>
            </a:r>
            <a:r>
              <a:rPr lang="de-DE" sz="2000" dirty="0">
                <a:latin typeface="Arial" charset="0"/>
                <a:sym typeface="Arial" charset="0"/>
              </a:rPr>
              <a:t> dans </a:t>
            </a:r>
            <a:r>
              <a:rPr lang="de-DE" sz="2000" dirty="0" err="1">
                <a:latin typeface="Arial" charset="0"/>
                <a:sym typeface="Arial" charset="0"/>
              </a:rPr>
              <a:t>ces</a:t>
            </a:r>
            <a:endParaRPr lang="de-DE" sz="2000" dirty="0">
              <a:latin typeface="Arial" charset="0"/>
              <a:sym typeface="Arial" charset="0"/>
            </a:endParaRPr>
          </a:p>
        </p:txBody>
      </p:sp>
      <p:sp>
        <p:nvSpPr>
          <p:cNvPr id="4362" name="Text Box 266"/>
          <p:cNvSpPr txBox="1">
            <a:spLocks/>
          </p:cNvSpPr>
          <p:nvPr/>
        </p:nvSpPr>
        <p:spPr bwMode="auto">
          <a:xfrm>
            <a:off x="512763" y="5543550"/>
            <a:ext cx="44162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septa et rejoignent des ganglions intra-</a:t>
            </a:r>
          </a:p>
        </p:txBody>
      </p:sp>
      <p:sp>
        <p:nvSpPr>
          <p:cNvPr id="4363" name="Text Box 267"/>
          <p:cNvSpPr txBox="1">
            <a:spLocks/>
          </p:cNvSpPr>
          <p:nvPr/>
        </p:nvSpPr>
        <p:spPr bwMode="auto">
          <a:xfrm>
            <a:off x="512763" y="5818188"/>
            <a:ext cx="41325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parenchymateux de la région hilaire.</a:t>
            </a:r>
          </a:p>
        </p:txBody>
      </p:sp>
      <p:pic>
        <p:nvPicPr>
          <p:cNvPr id="4364" name="Picture 268" descr="40642_4222313630007976.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76200"/>
            <a:ext cx="3878262" cy="6324600"/>
          </a:xfrm>
          <a:prstGeom prst="rect">
            <a:avLst/>
          </a:prstGeom>
          <a:noFill/>
          <a:extLst>
            <a:ext uri="{909E8E84-426E-40DD-AFC4-6F175D3DCCD1}">
              <a14:hiddenFill xmlns:a14="http://schemas.microsoft.com/office/drawing/2010/main">
                <a:solidFill>
                  <a:srgbClr val="FFFFFF"/>
                </a:solidFill>
              </a14:hiddenFill>
            </a:ext>
          </a:extLst>
        </p:spPr>
      </p:pic>
      <p:pic>
        <p:nvPicPr>
          <p:cNvPr id="4365" name="Picture 269" descr="40642_4222313630007977.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75088" cy="3059113"/>
          </a:xfrm>
          <a:prstGeom prst="rect">
            <a:avLst/>
          </a:prstGeom>
          <a:noFill/>
          <a:extLst>
            <a:ext uri="{909E8E84-426E-40DD-AFC4-6F175D3DCCD1}">
              <a14:hiddenFill xmlns:a14="http://schemas.microsoft.com/office/drawing/2010/main">
                <a:solidFill>
                  <a:srgbClr val="FFFFFF"/>
                </a:solidFill>
              </a14:hiddenFill>
            </a:ext>
          </a:extLst>
        </p:spPr>
      </p:pic>
      <p:sp>
        <p:nvSpPr>
          <p:cNvPr id="4366" name="Rectangle 270"/>
          <p:cNvSpPr>
            <a:spLocks/>
          </p:cNvSpPr>
          <p:nvPr/>
        </p:nvSpPr>
        <p:spPr bwMode="auto">
          <a:xfrm>
            <a:off x="2724150" y="1962150"/>
            <a:ext cx="419100" cy="571500"/>
          </a:xfrm>
          <a:prstGeom prst="rect">
            <a:avLst/>
          </a:prstGeom>
          <a:noFill/>
          <a:ln w="38100" cap="flat">
            <a:solidFill>
              <a:srgbClr val="FFFF00"/>
            </a:solidFill>
            <a:miter lim="1000000"/>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4367" name="Text Box 271"/>
          <p:cNvSpPr txBox="1">
            <a:spLocks/>
          </p:cNvSpPr>
          <p:nvPr/>
        </p:nvSpPr>
        <p:spPr bwMode="auto">
          <a:xfrm>
            <a:off x="3649663" y="279400"/>
            <a:ext cx="14539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Mésothélium</a:t>
            </a:r>
          </a:p>
        </p:txBody>
      </p:sp>
      <p:sp>
        <p:nvSpPr>
          <p:cNvPr id="4368" name="Line 272"/>
          <p:cNvSpPr>
            <a:spLocks noChangeShapeType="1"/>
          </p:cNvSpPr>
          <p:nvPr/>
        </p:nvSpPr>
        <p:spPr bwMode="auto">
          <a:xfrm>
            <a:off x="5172075" y="447675"/>
            <a:ext cx="1009650" cy="95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369" name="Text Box 273"/>
          <p:cNvSpPr txBox="1">
            <a:spLocks/>
          </p:cNvSpPr>
          <p:nvPr/>
        </p:nvSpPr>
        <p:spPr bwMode="auto">
          <a:xfrm>
            <a:off x="3521075" y="812800"/>
            <a:ext cx="1587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Lymphatiques</a:t>
            </a:r>
          </a:p>
        </p:txBody>
      </p:sp>
      <p:sp>
        <p:nvSpPr>
          <p:cNvPr id="4370" name="Line 274"/>
          <p:cNvSpPr>
            <a:spLocks noChangeShapeType="1"/>
          </p:cNvSpPr>
          <p:nvPr/>
        </p:nvSpPr>
        <p:spPr bwMode="auto">
          <a:xfrm>
            <a:off x="5172075" y="981075"/>
            <a:ext cx="2076450" cy="11620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371" name="Line 275"/>
          <p:cNvSpPr>
            <a:spLocks noChangeShapeType="1"/>
          </p:cNvSpPr>
          <p:nvPr/>
        </p:nvSpPr>
        <p:spPr bwMode="auto">
          <a:xfrm flipV="1">
            <a:off x="5172075" y="904875"/>
            <a:ext cx="2000250" cy="952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4372" name="Text Box 276"/>
          <p:cNvSpPr txBox="1">
            <a:spLocks/>
          </p:cNvSpPr>
          <p:nvPr/>
        </p:nvSpPr>
        <p:spPr bwMode="auto">
          <a:xfrm>
            <a:off x="3368675" y="1319213"/>
            <a:ext cx="17232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sz="2000">
                <a:latin typeface="Arial" charset="0"/>
                <a:sym typeface="Arial" charset="0"/>
              </a:rPr>
              <a:t>Septum fibreux</a:t>
            </a:r>
          </a:p>
        </p:txBody>
      </p:sp>
      <p:sp>
        <p:nvSpPr>
          <p:cNvPr id="4373" name="Line 277"/>
          <p:cNvSpPr>
            <a:spLocks noChangeShapeType="1"/>
          </p:cNvSpPr>
          <p:nvPr/>
        </p:nvSpPr>
        <p:spPr bwMode="auto">
          <a:xfrm>
            <a:off x="5172075" y="1514475"/>
            <a:ext cx="2838450" cy="2076450"/>
          </a:xfrm>
          <a:prstGeom prst="line">
            <a:avLst/>
          </a:prstGeom>
          <a:noFill/>
          <a:ln w="19050" cap="flat">
            <a:solidFill>
              <a:srgbClr val="00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extLst>
      <p:ext uri="{BB962C8B-B14F-4D97-AF65-F5344CB8AC3E}">
        <p14:creationId xmlns:p14="http://schemas.microsoft.com/office/powerpoint/2010/main" val="2806066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Les fosses nasales :</a:t>
            </a:r>
            <a:endParaRPr lang="fr-FR" dirty="0"/>
          </a:p>
        </p:txBody>
      </p:sp>
      <p:sp>
        <p:nvSpPr>
          <p:cNvPr id="8" name="Espace réservé du contenu 7"/>
          <p:cNvSpPr>
            <a:spLocks noGrp="1"/>
          </p:cNvSpPr>
          <p:nvPr>
            <p:ph idx="1"/>
          </p:nvPr>
        </p:nvSpPr>
        <p:spPr/>
        <p:txBody>
          <a:bodyPr>
            <a:normAutofit fontScale="92500"/>
          </a:bodyPr>
          <a:lstStyle/>
          <a:p>
            <a:r>
              <a:rPr lang="fr-FR" sz="3600" dirty="0" smtClean="0"/>
              <a:t>il s’agit de 2 cavités séparées par une cloison médiane.  Chacune de ces cavités communique d’une part avec le pharynx et d’autre part avec l’extérieur grâce aux narines, les fosses nasales peuvent être divisées en quatre régions. Le vestibule nasal, les fosses nasales proprement dites ,les sinus de la face et</a:t>
            </a:r>
            <a:r>
              <a:rPr lang="fr-FR" sz="3200" dirty="0" smtClean="0"/>
              <a:t> l’organe olfactif </a:t>
            </a:r>
            <a:endParaRPr lang="fr-FR" sz="3600" dirty="0" smtClean="0"/>
          </a:p>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a:t>
            </a:r>
            <a:r>
              <a:rPr lang="fr-FR" dirty="0" err="1" smtClean="0"/>
              <a:t>Nasopharynx</a:t>
            </a:r>
            <a:endParaRPr lang="fr-FR" dirty="0"/>
          </a:p>
        </p:txBody>
      </p:sp>
      <p:sp>
        <p:nvSpPr>
          <p:cNvPr id="3" name="Espace réservé du contenu 2"/>
          <p:cNvSpPr>
            <a:spLocks noGrp="1"/>
          </p:cNvSpPr>
          <p:nvPr>
            <p:ph idx="1"/>
          </p:nvPr>
        </p:nvSpPr>
        <p:spPr/>
        <p:txBody>
          <a:bodyPr/>
          <a:lstStyle/>
          <a:p>
            <a:r>
              <a:rPr lang="fr-FR" dirty="0" smtClean="0"/>
              <a:t>Se présente comme la partie supérieure du carrefour des voies aériennes et digestives qui est revêtue par un épithélium respiratoire avec quelques plages isolées d’épithélium pavimenteux stratifié non kératinisé sur la paroi postérieur.</a:t>
            </a:r>
          </a:p>
          <a:p>
            <a:r>
              <a:rPr lang="fr-FR" dirty="0" smtClean="0"/>
              <a:t>La cavité pharyngée est tapissée par un épithélium </a:t>
            </a:r>
            <a:r>
              <a:rPr lang="fr-FR" dirty="0" err="1" smtClean="0"/>
              <a:t>malpighien</a:t>
            </a:r>
            <a:r>
              <a:rPr lang="fr-FR" dirty="0" smtClean="0"/>
              <a:t> non kératinisé. </a:t>
            </a:r>
          </a:p>
          <a:p>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Le larynx: </a:t>
            </a:r>
            <a:endParaRPr lang="fr-FR" dirty="0"/>
          </a:p>
        </p:txBody>
      </p:sp>
      <p:sp>
        <p:nvSpPr>
          <p:cNvPr id="8" name="Espace réservé du contenu 7"/>
          <p:cNvSpPr>
            <a:spLocks noGrp="1"/>
          </p:cNvSpPr>
          <p:nvPr>
            <p:ph idx="1"/>
          </p:nvPr>
        </p:nvSpPr>
        <p:spPr/>
        <p:txBody>
          <a:bodyPr/>
          <a:lstStyle/>
          <a:p>
            <a:r>
              <a:rPr lang="de-DE" sz="4400" dirty="0" smtClean="0">
                <a:latin typeface="Arial" charset="0"/>
                <a:sym typeface="Arial" charset="0"/>
              </a:rPr>
              <a:t>Le larynx situé dans la portion haute cervicale se prolonge par un tube flexible la trachée, et se continue par les bronches et leurs ramifications.</a:t>
            </a:r>
          </a:p>
          <a:p>
            <a:endParaRPr lang="de-DE" sz="2800" dirty="0" smtClean="0">
              <a:latin typeface="Arial" charset="0"/>
              <a:sym typeface="Arial" charset="0"/>
            </a:endParaRPr>
          </a:p>
          <a:p>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 larynx </a:t>
            </a:r>
            <a:endParaRPr lang="fr-FR" dirty="0"/>
          </a:p>
        </p:txBody>
      </p:sp>
      <p:sp>
        <p:nvSpPr>
          <p:cNvPr id="3" name="Espace réservé du contenu 2"/>
          <p:cNvSpPr>
            <a:spLocks noGrp="1"/>
          </p:cNvSpPr>
          <p:nvPr>
            <p:ph idx="1"/>
          </p:nvPr>
        </p:nvSpPr>
        <p:spPr/>
        <p:txBody>
          <a:bodyPr/>
          <a:lstStyle/>
          <a:p>
            <a:endParaRPr lang="fr-FR"/>
          </a:p>
        </p:txBody>
      </p:sp>
      <p:pic>
        <p:nvPicPr>
          <p:cNvPr id="1026" name="Picture 2"/>
          <p:cNvPicPr>
            <a:picLocks noChangeAspect="1" noChangeArrowheads="1"/>
          </p:cNvPicPr>
          <p:nvPr/>
        </p:nvPicPr>
        <p:blipFill>
          <a:blip r:embed="rId2"/>
          <a:srcRect/>
          <a:stretch>
            <a:fillRect/>
          </a:stretch>
        </p:blipFill>
        <p:spPr bwMode="auto">
          <a:xfrm>
            <a:off x="428596" y="1857364"/>
            <a:ext cx="8286808" cy="44815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12061</TotalTime>
  <Words>1191</Words>
  <Application>Microsoft Office PowerPoint</Application>
  <PresentationFormat>Affichage à l'écran (4:3)</PresentationFormat>
  <Paragraphs>227</Paragraphs>
  <Slides>51</Slides>
  <Notes>1</Notes>
  <HiddenSlides>0</HiddenSlides>
  <MMClips>0</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Débit</vt:lpstr>
      <vt:lpstr>           Histologie de l’appareil                    respiratoire</vt:lpstr>
      <vt:lpstr>Plan: </vt:lpstr>
      <vt:lpstr>                       Introduction: </vt:lpstr>
      <vt:lpstr>        </vt:lpstr>
      <vt:lpstr>Voies aériennes supérieures</vt:lpstr>
      <vt:lpstr>Les fosses nasales :</vt:lpstr>
      <vt:lpstr>                Nasopharynx</vt:lpstr>
      <vt:lpstr>Le larynx: </vt:lpstr>
      <vt:lpstr>                      Le larynx </vt:lpstr>
      <vt:lpstr>                   Le larynx</vt:lpstr>
      <vt:lpstr>Présentation PowerPoint</vt:lpstr>
      <vt:lpstr>Présentation PowerPoint</vt:lpstr>
      <vt:lpstr>Voies aériennes inferieures </vt:lpstr>
      <vt:lpstr>                    La trachée </vt:lpstr>
      <vt:lpstr>                La trachée : </vt:lpstr>
      <vt:lpstr>La trachée « coupe transversale »</vt:lpstr>
      <vt:lpstr>La trachée « coupe transversale »</vt:lpstr>
      <vt:lpstr>Présentation PowerPoint</vt:lpstr>
      <vt:lpstr>               Parois trachéale </vt:lpstr>
      <vt:lpstr>Epithélium trachéal de type respiratoire </vt:lpstr>
      <vt:lpstr>Epithélium trachéal de type respiratoire </vt:lpstr>
      <vt:lpstr>Présentation PowerPoint</vt:lpstr>
      <vt:lpstr>Les bronches souches :  </vt:lpstr>
      <vt:lpstr>Présentation PowerPoint</vt:lpstr>
      <vt:lpstr>Bronches et bronchioles :</vt:lpstr>
      <vt:lpstr>               Les bronches</vt:lpstr>
      <vt:lpstr>Bronche « coupe transversale »</vt:lpstr>
      <vt:lpstr>Présentation PowerPoint</vt:lpstr>
      <vt:lpstr>               Les bronchioles</vt:lpstr>
      <vt:lpstr>            Les bronchioles</vt:lpstr>
      <vt:lpstr>  Bronchiole« coupe transversale »</vt:lpstr>
      <vt:lpstr>Présentation PowerPoint</vt:lpstr>
      <vt:lpstr>Présentation PowerPoint</vt:lpstr>
      <vt:lpstr>Epithélium bronchiolaire </vt:lpstr>
      <vt:lpstr>Présentation PowerPoint</vt:lpstr>
      <vt:lpstr>Les canaux alvéolaires :</vt:lpstr>
      <vt:lpstr>Les canaux alvéolaires </vt:lpstr>
      <vt:lpstr>Les alvéoles pulmonaires :</vt:lpstr>
      <vt:lpstr>L’alvéole pulmonaire </vt:lpstr>
      <vt:lpstr>          Barrière alvéolaire </vt:lpstr>
      <vt:lpstr>Parois alvéolaire </vt:lpstr>
      <vt:lpstr>Les poumons:</vt:lpstr>
      <vt:lpstr>Présentation PowerPoint</vt:lpstr>
      <vt:lpstr>Présentation PowerPoint</vt:lpstr>
      <vt:lpstr>Lobule pulmonaire </vt:lpstr>
      <vt:lpstr>       Parenchyme pulmonaire </vt:lpstr>
      <vt:lpstr>Présentation PowerPoint</vt:lpstr>
      <vt:lpstr>               Les plèvres :</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najisoft</dc:creator>
  <cp:lastModifiedBy>Admin</cp:lastModifiedBy>
  <cp:revision>102</cp:revision>
  <dcterms:created xsi:type="dcterms:W3CDTF">2009-03-07T21:27:41Z</dcterms:created>
  <dcterms:modified xsi:type="dcterms:W3CDTF">2021-05-04T00:02:24Z</dcterms:modified>
</cp:coreProperties>
</file>