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1" r:id="rId3"/>
    <p:sldId id="284" r:id="rId4"/>
    <p:sldId id="257" r:id="rId5"/>
    <p:sldId id="258" r:id="rId6"/>
    <p:sldId id="272" r:id="rId7"/>
    <p:sldId id="277" r:id="rId8"/>
    <p:sldId id="259" r:id="rId9"/>
    <p:sldId id="261" r:id="rId10"/>
    <p:sldId id="278" r:id="rId11"/>
    <p:sldId id="262" r:id="rId12"/>
    <p:sldId id="279" r:id="rId13"/>
    <p:sldId id="263" r:id="rId14"/>
    <p:sldId id="273" r:id="rId15"/>
    <p:sldId id="280" r:id="rId16"/>
    <p:sldId id="264" r:id="rId17"/>
    <p:sldId id="281" r:id="rId18"/>
    <p:sldId id="265" r:id="rId19"/>
    <p:sldId id="274" r:id="rId20"/>
    <p:sldId id="268" r:id="rId21"/>
    <p:sldId id="266" r:id="rId22"/>
    <p:sldId id="282" r:id="rId23"/>
    <p:sldId id="269" r:id="rId24"/>
    <p:sldId id="267" r:id="rId25"/>
    <p:sldId id="283" r:id="rId26"/>
    <p:sldId id="275" r:id="rId27"/>
    <p:sldId id="270" r:id="rId28"/>
    <p:sldId id="276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542" autoAdjust="0"/>
  </p:normalViewPr>
  <p:slideViewPr>
    <p:cSldViewPr>
      <p:cViewPr varScale="1">
        <p:scale>
          <a:sx n="66" d="100"/>
          <a:sy n="66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notesViewPr>
    <p:cSldViewPr>
      <p:cViewPr varScale="1">
        <p:scale>
          <a:sx n="53" d="100"/>
          <a:sy n="53" d="100"/>
        </p:scale>
        <p:origin x="-282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BB673-106A-449F-9BB1-FCBC7C75A0BF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4D699-8B2C-4886-8BA6-B087DF67C22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4D699-8B2C-4886-8BA6-B087DF67C22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4D699-8B2C-4886-8BA6-B087DF67C220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4D699-8B2C-4886-8BA6-B087DF67C220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D45D-484B-4A77-AAD7-A495B12CF45C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57337-E121-4E50-8F66-C442B82144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LAITS TRAITES THERMIQUEMENT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1-Lait pasteurisé</a:t>
            </a:r>
          </a:p>
          <a:p>
            <a:pPr>
              <a:buNone/>
            </a:pPr>
            <a:r>
              <a:rPr lang="fr-FR" sz="4400" b="1" dirty="0" smtClean="0"/>
              <a:t>    Lait dans lequel les germes pathogènes ont été détruits par des procédés de chauffage appropriés.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4800" b="1" dirty="0" smtClean="0"/>
              <a:t> homogénéisation </a:t>
            </a:r>
          </a:p>
          <a:p>
            <a:pPr>
              <a:buFont typeface="Wingdings" pitchFamily="2" charset="2"/>
              <a:buChar char="Ø"/>
            </a:pPr>
            <a:r>
              <a:rPr lang="fr-FR" sz="4800" b="1" dirty="0" smtClean="0"/>
              <a:t> pasteurisation</a:t>
            </a:r>
          </a:p>
          <a:p>
            <a:pPr>
              <a:buNone/>
            </a:pPr>
            <a:r>
              <a:rPr lang="fr-FR" sz="4800" b="1" dirty="0" smtClean="0"/>
              <a:t> ( température 84-85°C pendant 15 secondes)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4400" b="1" dirty="0" smtClean="0"/>
              <a:t> Refroidissement à 45 °C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/>
              <a:t> </a:t>
            </a:r>
            <a:r>
              <a:rPr lang="fr-FR" sz="4400" b="1" dirty="0" smtClean="0"/>
              <a:t>Ensemencement avec une culture pure de </a:t>
            </a:r>
            <a:r>
              <a:rPr lang="fr-FR" sz="4400" b="1" dirty="0" err="1" smtClean="0"/>
              <a:t>streptococcus</a:t>
            </a:r>
            <a:r>
              <a:rPr lang="fr-FR" sz="4400" b="1" dirty="0" smtClean="0"/>
              <a:t> et </a:t>
            </a:r>
            <a:r>
              <a:rPr lang="fr-FR" sz="4400" b="1" dirty="0" err="1" smtClean="0"/>
              <a:t>lactobacillus</a:t>
            </a:r>
            <a:r>
              <a:rPr lang="fr-FR" sz="44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/>
              <a:t> </a:t>
            </a:r>
            <a:r>
              <a:rPr lang="fr-FR" sz="4400" b="1" dirty="0" smtClean="0"/>
              <a:t>Agitation</a:t>
            </a:r>
          </a:p>
          <a:p>
            <a:pPr>
              <a:buNone/>
            </a:pP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4400" b="1" dirty="0" smtClean="0"/>
              <a:t> Répartition dans des pots dans une étuve de 40 à 50°C  incubation pendant:</a:t>
            </a:r>
          </a:p>
          <a:p>
            <a:pPr>
              <a:buNone/>
            </a:pPr>
            <a:r>
              <a:rPr lang="fr-FR" sz="4400" b="1" dirty="0" smtClean="0"/>
              <a:t>      ( 2 à 3 heures)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 smtClean="0"/>
              <a:t> Refroidissement.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LAITS CONCENTRES- LAITS EN POUDRE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rgbClr val="FF0000"/>
                </a:solidFill>
              </a:rPr>
              <a:t>Laits concentrés- laits en poudre </a:t>
            </a:r>
          </a:p>
          <a:p>
            <a:pPr indent="98425" algn="just">
              <a:buNone/>
            </a:pPr>
            <a:r>
              <a:rPr lang="fr-FR" sz="4400" b="1" dirty="0"/>
              <a:t> </a:t>
            </a:r>
            <a:r>
              <a:rPr lang="fr-FR" sz="4400" b="1" dirty="0" smtClean="0"/>
              <a:t>laits obtenus par la concentration ou la dessiccation du lait.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FF0000"/>
                </a:solidFill>
              </a:rPr>
              <a:t>1-Laits concentrés</a:t>
            </a:r>
            <a:r>
              <a:rPr lang="fr-FR" b="1" u="sng" dirty="0" smtClean="0"/>
              <a:t/>
            </a:r>
            <a:br>
              <a:rPr lang="fr-FR" b="1" u="sng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514350" indent="-514350" algn="just">
              <a:buNone/>
            </a:pPr>
            <a:endParaRPr lang="fr-FR" b="1" u="sng" dirty="0" smtClean="0"/>
          </a:p>
          <a:p>
            <a:pPr marL="514350" indent="384175" algn="just">
              <a:buNone/>
            </a:pPr>
            <a:r>
              <a:rPr lang="fr-FR" sz="4400" b="1" dirty="0" smtClean="0">
                <a:solidFill>
                  <a:srgbClr val="FF0000"/>
                </a:solidFill>
              </a:rPr>
              <a:t>Technique générale de fabrication 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fr-FR" sz="4400" b="1" dirty="0" smtClean="0"/>
              <a:t>Tri et standardisation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fr-FR" sz="4400" b="1" dirty="0" smtClean="0"/>
              <a:t>Préchauffage du lait</a:t>
            </a:r>
          </a:p>
          <a:p>
            <a:pPr marL="365125" indent="-365125" algn="just">
              <a:buFont typeface="Wingdings" pitchFamily="2" charset="2"/>
              <a:buChar char="Ø"/>
            </a:pPr>
            <a:r>
              <a:rPr lang="fr-FR" sz="4400" b="1" dirty="0" smtClean="0"/>
              <a:t>  Sucrage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65125" indent="-365125" algn="just">
              <a:buFont typeface="Wingdings" pitchFamily="2" charset="2"/>
              <a:buChar char="Ø"/>
            </a:pPr>
            <a:r>
              <a:rPr lang="fr-FR" sz="4400" b="1" dirty="0" smtClean="0"/>
              <a:t>Concentration: c’est une ébullition sous vide.</a:t>
            </a:r>
          </a:p>
          <a:p>
            <a:pPr marL="365125" indent="-365125" algn="just">
              <a:buFont typeface="Wingdings" pitchFamily="2" charset="2"/>
              <a:buChar char="Ø"/>
            </a:pPr>
            <a:r>
              <a:rPr lang="fr-FR" sz="4400" b="1" dirty="0" smtClean="0"/>
              <a:t> Homogénéisation</a:t>
            </a:r>
          </a:p>
          <a:p>
            <a:pPr marL="365125" indent="-365125" algn="just">
              <a:buFont typeface="Wingdings" pitchFamily="2" charset="2"/>
              <a:buChar char="Ø"/>
            </a:pPr>
            <a:r>
              <a:rPr lang="fr-FR" sz="4400" b="1" dirty="0" smtClean="0"/>
              <a:t>Stérilisation: </a:t>
            </a:r>
          </a:p>
          <a:p>
            <a:pPr marL="365125" indent="-365125" algn="just">
              <a:buNone/>
            </a:pPr>
            <a:r>
              <a:rPr lang="fr-FR" sz="4400" b="1" dirty="0" smtClean="0"/>
              <a:t>obligatoire réglementairement. 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FF0000"/>
                </a:solidFill>
              </a:rPr>
              <a:t>2-Laits en poudre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514350" indent="111125">
              <a:buNone/>
            </a:pPr>
            <a:r>
              <a:rPr lang="fr-FR" sz="5400" b="1" dirty="0" smtClean="0">
                <a:solidFill>
                  <a:srgbClr val="FF0000"/>
                </a:solidFill>
              </a:rPr>
              <a:t>Techniques générales de fabrication 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sz="4800" b="1" dirty="0" smtClean="0"/>
              <a:t> Pré-concentration 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sz="4800" b="1" dirty="0"/>
              <a:t> </a:t>
            </a:r>
            <a:r>
              <a:rPr lang="fr-FR" sz="4800" b="1" dirty="0" smtClean="0"/>
              <a:t>Assainissement </a:t>
            </a:r>
          </a:p>
          <a:p>
            <a:pPr marL="514350" indent="-514350">
              <a:buNone/>
            </a:pPr>
            <a:r>
              <a:rPr lang="fr-FR" sz="3600" b="1" dirty="0" smtClean="0"/>
              <a:t> 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fr-FR" sz="4800" b="1" dirty="0" smtClean="0"/>
              <a:t> Séchage 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sz="4800" b="1" dirty="0" smtClean="0"/>
              <a:t> </a:t>
            </a:r>
            <a:r>
              <a:rPr lang="fr-FR" sz="4800" b="1" dirty="0" err="1" smtClean="0"/>
              <a:t>Instantanéïsation</a:t>
            </a:r>
            <a:r>
              <a:rPr lang="fr-FR" sz="4800" b="1" dirty="0" smtClean="0"/>
              <a:t>: </a:t>
            </a:r>
            <a:r>
              <a:rPr lang="fr-FR" sz="4800" b="1" dirty="0" err="1" smtClean="0"/>
              <a:t>réhumidification</a:t>
            </a:r>
            <a:r>
              <a:rPr lang="fr-FR" sz="4800" b="1" dirty="0" smtClean="0"/>
              <a:t> de la poudre du lait puis nouveau séchage 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FROMAGE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5800" b="1" dirty="0" smtClean="0">
                <a:solidFill>
                  <a:srgbClr val="FF0000"/>
                </a:solidFill>
              </a:rPr>
              <a:t>  Définition:</a:t>
            </a:r>
            <a:r>
              <a:rPr lang="fr-FR" sz="5800" b="1" dirty="0" smtClean="0"/>
              <a:t> </a:t>
            </a:r>
          </a:p>
          <a:p>
            <a:pPr marL="0" indent="0" algn="just">
              <a:buNone/>
            </a:pPr>
            <a:r>
              <a:rPr lang="fr-FR" sz="4400" b="1" dirty="0" smtClean="0"/>
              <a:t>ce sont des produits fermentés ou non, obtenus par coagulation du lait, suivi d’un égouttage et dont la teneur en matière sèche est au moins égale à 23%</a:t>
            </a:r>
          </a:p>
          <a:p>
            <a:pPr algn="just">
              <a:buNone/>
            </a:pPr>
            <a:endParaRPr lang="fr-FR" b="1" dirty="0" smtClean="0"/>
          </a:p>
          <a:p>
            <a:pPr marL="160338" indent="-160338" algn="just">
              <a:buNone/>
            </a:pPr>
            <a:r>
              <a:rPr lang="fr-FR" dirty="0" smtClean="0"/>
              <a:t>   </a:t>
            </a:r>
          </a:p>
          <a:p>
            <a:pPr marL="331788" indent="-331788" algn="just">
              <a:buFont typeface="+mj-lt"/>
              <a:buAutoNum type="arabicPeriod"/>
            </a:pPr>
            <a:endParaRPr lang="fr-FR" dirty="0" smtClean="0"/>
          </a:p>
          <a:p>
            <a:pPr marL="331788" indent="-331788" algn="just">
              <a:buNone/>
            </a:pPr>
            <a:endParaRPr lang="fr-FR" dirty="0" smtClean="0"/>
          </a:p>
          <a:p>
            <a:pPr marL="696912" indent="-514350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FABRICATION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sz="4000" b="1" dirty="0" smtClean="0"/>
              <a:t> le principe repose sur l’aptitude de la caséine à se coaguler soit:</a:t>
            </a:r>
          </a:p>
          <a:p>
            <a:pPr indent="-160338" algn="just">
              <a:buFont typeface="Wingdings" pitchFamily="2" charset="2"/>
              <a:buChar char="Ø"/>
            </a:pPr>
            <a:r>
              <a:rPr lang="fr-FR" sz="4000" b="1" dirty="0" smtClean="0"/>
              <a:t> la caséine est native du lait, donc la fermentation lactique est endogène.</a:t>
            </a:r>
          </a:p>
          <a:p>
            <a:pPr indent="-160338" algn="just">
              <a:buFont typeface="Wingdings" pitchFamily="2" charset="2"/>
              <a:buChar char="Ø"/>
            </a:pPr>
            <a:r>
              <a:rPr lang="fr-FR" sz="4000" b="1" dirty="0" smtClean="0"/>
              <a:t> la coagulation est obtenue par l’action de la présure.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Technologie de fabrication</a:t>
            </a:r>
            <a:endParaRPr lang="fr-FR" sz="54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4800" b="1" dirty="0" smtClean="0"/>
              <a:t>Tri du lait collecté</a:t>
            </a:r>
          </a:p>
          <a:p>
            <a:pPr algn="just">
              <a:buFont typeface="Wingdings" pitchFamily="2" charset="2"/>
              <a:buChar char="Ø"/>
            </a:pPr>
            <a:r>
              <a:rPr lang="fr-FR" sz="4800" b="1" dirty="0" smtClean="0"/>
              <a:t>Filtration</a:t>
            </a:r>
          </a:p>
          <a:p>
            <a:pPr algn="just">
              <a:buFont typeface="Wingdings" pitchFamily="2" charset="2"/>
              <a:buChar char="Ø"/>
            </a:pPr>
            <a:r>
              <a:rPr lang="fr-FR" sz="4800" b="1" dirty="0" smtClean="0"/>
              <a:t>Standardisation</a:t>
            </a:r>
            <a:endParaRPr lang="fr-FR" sz="48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6700" b="1" dirty="0" smtClean="0">
                <a:solidFill>
                  <a:srgbClr val="FF0000"/>
                </a:solidFill>
              </a:rPr>
              <a:t>Technologie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331788" indent="-331788" algn="just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1- Ensemencement et maturation du lait </a:t>
            </a:r>
            <a:r>
              <a:rPr lang="fr-FR" sz="3600" b="1" dirty="0" smtClean="0"/>
              <a:t>même si la coagulation est de nature  présure, une microflore lactique active doit être installée dans le lait.</a:t>
            </a:r>
          </a:p>
          <a:p>
            <a:pPr marL="331788" indent="-331788" algn="just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2-</a:t>
            </a:r>
            <a:r>
              <a:rPr lang="fr-FR" sz="4000" b="1" dirty="0" smtClean="0"/>
              <a:t> </a:t>
            </a:r>
            <a:r>
              <a:rPr lang="fr-FR" sz="4000" b="1" dirty="0" smtClean="0">
                <a:solidFill>
                  <a:srgbClr val="FF0000"/>
                </a:solidFill>
              </a:rPr>
              <a:t>Emprésurage: </a:t>
            </a:r>
          </a:p>
          <a:p>
            <a:pPr marL="331788" indent="-331788" algn="just">
              <a:buNone/>
            </a:pPr>
            <a:r>
              <a:rPr lang="fr-FR" b="1" dirty="0" smtClean="0">
                <a:solidFill>
                  <a:srgbClr val="FF0000"/>
                </a:solidFill>
              </a:rPr>
              <a:t>Lait fermenté + présure         caillé + lactosérum</a:t>
            </a:r>
            <a:endParaRPr lang="fr-FR" dirty="0" smtClean="0"/>
          </a:p>
        </p:txBody>
      </p:sp>
      <p:sp>
        <p:nvSpPr>
          <p:cNvPr id="7" name="Flèche droite 6"/>
          <p:cNvSpPr/>
          <p:nvPr/>
        </p:nvSpPr>
        <p:spPr>
          <a:xfrm>
            <a:off x="4643438" y="4929198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fr-FR" sz="4000" b="1" dirty="0" smtClean="0">
                <a:solidFill>
                  <a:srgbClr val="FF0000"/>
                </a:solidFill>
              </a:rPr>
              <a:t>Mise en moule et extraction du sérum</a:t>
            </a:r>
          </a:p>
          <a:p>
            <a:pPr marL="92075" indent="-92075" algn="just">
              <a:buNone/>
            </a:pPr>
            <a:r>
              <a:rPr lang="fr-FR" sz="4800" b="1" dirty="0" smtClean="0"/>
              <a:t>Rupture du gel à cause de l’exsudation du lactosérum .</a:t>
            </a:r>
          </a:p>
          <a:p>
            <a:pPr marL="514350" indent="-514350" algn="just">
              <a:buNone/>
            </a:pPr>
            <a:endParaRPr lang="fr-FR" dirty="0" smtClean="0"/>
          </a:p>
          <a:p>
            <a:pPr marL="92075" indent="-92075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Egouttage</a:t>
            </a:r>
          </a:p>
          <a:p>
            <a:r>
              <a:rPr lang="fr-FR" dirty="0" smtClean="0"/>
              <a:t>Soit naturel</a:t>
            </a:r>
          </a:p>
          <a:p>
            <a:r>
              <a:rPr lang="fr-FR" dirty="0" smtClean="0"/>
              <a:t>Soit forcé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/>
              <a:t>Si il y a lieu cuisson du caillé</a:t>
            </a:r>
          </a:p>
          <a:p>
            <a:r>
              <a:rPr lang="fr-FR" b="1" dirty="0" smtClean="0"/>
              <a:t> </a:t>
            </a:r>
            <a:r>
              <a:rPr lang="fr-FR" b="1" dirty="0" smtClean="0"/>
              <a:t>S</a:t>
            </a:r>
            <a:r>
              <a:rPr lang="fr-FR" b="1" dirty="0" smtClean="0"/>
              <a:t>alage</a:t>
            </a:r>
          </a:p>
          <a:p>
            <a:r>
              <a:rPr lang="fr-FR" b="1" dirty="0" smtClean="0"/>
              <a:t>S’effectue différemment selon les espèces des fromages </a:t>
            </a:r>
          </a:p>
          <a:p>
            <a:r>
              <a:rPr lang="fr-FR" b="1" dirty="0" smtClean="0"/>
              <a:t>Affinage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CLASSIFICATION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4800" b="1" dirty="0" smtClean="0">
                <a:solidFill>
                  <a:srgbClr val="FF0000"/>
                </a:solidFill>
              </a:rPr>
              <a:t>Fromages frais</a:t>
            </a:r>
          </a:p>
          <a:p>
            <a:pPr marL="0" indent="0">
              <a:buFont typeface="Wingdings" pitchFamily="2" charset="2"/>
              <a:buChar char="Ø"/>
            </a:pPr>
            <a:r>
              <a:rPr lang="fr-FR" sz="3600" b="1" dirty="0" smtClean="0"/>
              <a:t>Fromages n’ayant subi que la fermentation lactique.</a:t>
            </a:r>
          </a:p>
          <a:p>
            <a:pPr marL="0" indent="0">
              <a:buFont typeface="Wingdings" pitchFamily="2" charset="2"/>
              <a:buChar char="Ø"/>
            </a:pPr>
            <a:r>
              <a:rPr lang="fr-FR" sz="3600" b="1" dirty="0" smtClean="0"/>
              <a:t>Addition de sel, de sucre	ex: petit suisse, demi sel.</a:t>
            </a:r>
          </a:p>
          <a:p>
            <a:pPr marL="514350" indent="-514350">
              <a:buNone/>
            </a:pPr>
            <a:endParaRPr lang="fr-F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fr-FR" sz="4800" b="1" dirty="0" smtClean="0">
                <a:solidFill>
                  <a:srgbClr val="FF0000"/>
                </a:solidFill>
              </a:rPr>
              <a:t>Fromages fermentés </a:t>
            </a:r>
          </a:p>
          <a:p>
            <a:pPr marL="0" indent="0">
              <a:buNone/>
            </a:pPr>
            <a:r>
              <a:rPr lang="fr-FR" sz="4000" b="1" dirty="0" smtClean="0"/>
              <a:t>Ils subissent en plus de la fermentation lactique d’autres fermentations plus un affinage: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sz="4000" b="1" dirty="0" smtClean="0"/>
              <a:t> </a:t>
            </a:r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</a:t>
            </a:r>
            <a:r>
              <a:rPr lang="fr-FR" sz="4400" b="1" dirty="0" smtClean="0">
                <a:solidFill>
                  <a:srgbClr val="FF0000"/>
                </a:solidFill>
              </a:rPr>
              <a:t> TYPES DE FROMAGES:</a:t>
            </a:r>
            <a:endParaRPr lang="fr-FR" b="1" dirty="0" smtClean="0"/>
          </a:p>
          <a:p>
            <a:pPr marL="274638" indent="350838">
              <a:buFont typeface="Wingdings" pitchFamily="2" charset="2"/>
              <a:buChar char="Ø"/>
            </a:pPr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Fromage fermenté à pâte molle </a:t>
            </a:r>
          </a:p>
          <a:p>
            <a:pPr marL="274638" indent="90488">
              <a:buNone/>
            </a:pP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Pâte ni cuite, ni pressée, comporte des moisissures internes: bleu, brie, camembert.</a:t>
            </a:r>
          </a:p>
          <a:p>
            <a:pPr marL="274638" indent="90488"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274638" indent="90488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274638" indent="90488">
              <a:buNone/>
            </a:pPr>
            <a:endParaRPr lang="fr-FR" b="1" dirty="0" smtClean="0"/>
          </a:p>
          <a:p>
            <a:pPr marL="274638" indent="90488">
              <a:buFont typeface="Wingdings" pitchFamily="2" charset="2"/>
              <a:buChar char="Ø"/>
            </a:pPr>
            <a:r>
              <a:rPr lang="fr-FR" sz="5400" b="1" dirty="0" smtClean="0">
                <a:solidFill>
                  <a:srgbClr val="FF0000"/>
                </a:solidFill>
              </a:rPr>
              <a:t>Fromage fermenté à pâte pressée:</a:t>
            </a:r>
          </a:p>
          <a:p>
            <a:pPr marL="274638" indent="90488">
              <a:buNone/>
            </a:pPr>
            <a:r>
              <a:rPr lang="fr-FR" sz="4800" b="1" dirty="0" smtClean="0"/>
              <a:t>Egouttage ;division du caille et pression et découpage.</a:t>
            </a:r>
          </a:p>
          <a:p>
            <a:pPr marL="274638" indent="90488">
              <a:buNone/>
            </a:pPr>
            <a:r>
              <a:rPr lang="fr-FR" sz="4800" b="1" dirty="0" smtClean="0"/>
              <a:t>Ex: Emmental, Gruyère.</a:t>
            </a:r>
          </a:p>
          <a:p>
            <a:pPr marL="0" indent="365125">
              <a:buNone/>
            </a:pP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365125">
              <a:buFont typeface="+mj-lt"/>
              <a:buAutoNum type="arabicPeriod" startAt="3"/>
            </a:pPr>
            <a:r>
              <a:rPr lang="fr-FR" sz="4400" b="1" u="sng" dirty="0" smtClean="0">
                <a:solidFill>
                  <a:srgbClr val="FF0000"/>
                </a:solidFill>
              </a:rPr>
              <a:t>Fromages fondus</a:t>
            </a:r>
            <a:endParaRPr lang="fr-FR" sz="4400" b="1" u="sng" dirty="0" smtClean="0"/>
          </a:p>
          <a:p>
            <a:pPr marL="0" indent="0">
              <a:buNone/>
            </a:pPr>
            <a:r>
              <a:rPr lang="fr-FR" sz="4800" b="1" dirty="0" smtClean="0"/>
              <a:t>Ce sont des produits de la fonte du fromage.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4000" b="1" dirty="0" smtClean="0"/>
              <a:t>homogénéisation    </a:t>
            </a:r>
          </a:p>
          <a:p>
            <a:pPr>
              <a:buFont typeface="Wingdings" pitchFamily="2" charset="2"/>
              <a:buChar char="Ø"/>
            </a:pPr>
            <a:r>
              <a:rPr lang="fr-FR" sz="4000" b="1" dirty="0" smtClean="0"/>
              <a:t>Traitement thermique proprement dit.</a:t>
            </a:r>
          </a:p>
          <a:p>
            <a:pPr>
              <a:buFont typeface="Wingdings" pitchFamily="2" charset="2"/>
              <a:buChar char="Ø"/>
            </a:pPr>
            <a:r>
              <a:rPr lang="fr-FR" sz="4000" b="1" dirty="0" smtClean="0"/>
              <a:t>Conditionnement</a:t>
            </a:r>
            <a:r>
              <a:rPr lang="fr-FR" sz="4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Contrôle hygiénique et bactériologique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r>
              <a:rPr lang="fr-FR" sz="4000" b="1" dirty="0" smtClean="0"/>
              <a:t>Il s’agit de la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b="1" dirty="0" smtClean="0"/>
              <a:t>Détermination de la propreté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b="1" dirty="0" smtClean="0"/>
              <a:t>Détermination de la qualité hygiénique et bactériologique.</a:t>
            </a:r>
          </a:p>
          <a:p>
            <a:pPr marL="514350" indent="-65088">
              <a:buFont typeface="Wingdings" pitchFamily="2" charset="2"/>
              <a:buChar char="Ø"/>
            </a:pPr>
            <a:r>
              <a:rPr lang="fr-FR" sz="4000" b="1" dirty="0"/>
              <a:t> </a:t>
            </a:r>
            <a:r>
              <a:rPr lang="fr-FR" sz="4000" b="1" dirty="0" smtClean="0"/>
              <a:t>Exempt de germes pathogènes</a:t>
            </a:r>
          </a:p>
          <a:p>
            <a:pPr marL="514350" indent="-65088">
              <a:buFont typeface="Wingdings" pitchFamily="2" charset="2"/>
              <a:buChar char="Ø"/>
            </a:pPr>
            <a:r>
              <a:rPr lang="fr-FR" sz="4000" b="1" dirty="0" smtClean="0"/>
              <a:t> Epreuve de phosphatase.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2-Lait stérilisé 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4800" b="1" dirty="0" smtClean="0"/>
              <a:t> Exempt de tout germe vivant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Mécanisme  de fabrication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4800" b="1" dirty="0" smtClean="0"/>
              <a:t> Tri du lait</a:t>
            </a:r>
          </a:p>
          <a:p>
            <a:pPr algn="just">
              <a:buFont typeface="Wingdings" pitchFamily="2" charset="2"/>
              <a:buChar char="Ø"/>
            </a:pPr>
            <a:r>
              <a:rPr lang="fr-FR" sz="4800" b="1" dirty="0" smtClean="0"/>
              <a:t> Filtration</a:t>
            </a:r>
          </a:p>
          <a:p>
            <a:pPr algn="just">
              <a:buFont typeface="Wingdings" pitchFamily="2" charset="2"/>
              <a:buChar char="Ø"/>
            </a:pPr>
            <a:r>
              <a:rPr lang="fr-FR" sz="4800" b="1" dirty="0" smtClean="0"/>
              <a:t> Pré-stérilisation     </a:t>
            </a:r>
          </a:p>
          <a:p>
            <a:pPr algn="just">
              <a:buFont typeface="Wingdings" pitchFamily="2" charset="2"/>
              <a:buChar char="Ø"/>
            </a:pPr>
            <a:r>
              <a:rPr lang="fr-FR" sz="4800" b="1" dirty="0" smtClean="0"/>
              <a:t> Refroidissement</a:t>
            </a:r>
            <a:endParaRPr lang="fr-FR" sz="48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fr-FR" sz="4400" b="1" dirty="0" smtClean="0"/>
              <a:t>homogénéisation (obligatoire)</a:t>
            </a:r>
          </a:p>
          <a:p>
            <a:pPr algn="just">
              <a:buFont typeface="Wingdings" pitchFamily="2" charset="2"/>
              <a:buChar char="Ø"/>
            </a:pPr>
            <a:r>
              <a:rPr lang="fr-FR" sz="4400" b="1" dirty="0" smtClean="0"/>
              <a:t> Stérilisation proprement  dite</a:t>
            </a:r>
          </a:p>
          <a:p>
            <a:pPr algn="just">
              <a:buFont typeface="Wingdings" pitchFamily="2" charset="2"/>
              <a:buChar char="Ø"/>
            </a:pPr>
            <a:r>
              <a:rPr lang="fr-FR" sz="4400" b="1" dirty="0" smtClean="0"/>
              <a:t> Conditionnement dans des récipients hermétiquement clos</a:t>
            </a:r>
            <a:r>
              <a:rPr lang="fr-FR" sz="4400" dirty="0" smtClean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3-LAITS  FERMENTES 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fr-FR" sz="4400" b="1" dirty="0" smtClean="0"/>
              <a:t>Il s’agit de produits obtenus par coagulation du lait sous l’action de:</a:t>
            </a:r>
          </a:p>
          <a:p>
            <a:pPr indent="14288" algn="just">
              <a:buFont typeface="Wingdings" pitchFamily="2" charset="2"/>
              <a:buChar char="Ø"/>
            </a:pPr>
            <a:r>
              <a:rPr lang="fr-FR" sz="4400" b="1" dirty="0"/>
              <a:t> </a:t>
            </a:r>
            <a:r>
              <a:rPr lang="fr-FR" sz="4400" b="1" dirty="0" smtClean="0"/>
              <a:t>d’une fermentation lactique:</a:t>
            </a:r>
          </a:p>
          <a:p>
            <a:pPr indent="14288" algn="just">
              <a:buFont typeface="Wingdings" pitchFamily="2" charset="2"/>
              <a:buChar char="Ø"/>
            </a:pPr>
            <a:r>
              <a:rPr lang="fr-FR" sz="4400" b="1" dirty="0" smtClean="0"/>
              <a:t>Le lait est ensemencé par des bactéries lactiques</a:t>
            </a:r>
          </a:p>
          <a:p>
            <a:pPr indent="14288" algn="just">
              <a:buNone/>
            </a:pPr>
            <a:endParaRPr lang="fr-F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YAOURT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b="1" dirty="0" smtClean="0"/>
              <a:t>   Préparé à partir de lait entier, de lait écrémé ou partiellement écrémé.</a:t>
            </a:r>
          </a:p>
          <a:p>
            <a:pPr>
              <a:buFont typeface="Wingdings" pitchFamily="2" charset="2"/>
              <a:buChar char="Ø"/>
            </a:pPr>
            <a:r>
              <a:rPr lang="fr-FR" sz="4400" b="1" dirty="0"/>
              <a:t> </a:t>
            </a:r>
            <a:r>
              <a:rPr lang="fr-FR" sz="4400" b="1" dirty="0" smtClean="0"/>
              <a:t>concentrer le lait pour porter son extrait sec à 140-150 </a:t>
            </a:r>
            <a:r>
              <a:rPr lang="fr-FR" sz="4400" b="1" dirty="0" err="1" smtClean="0"/>
              <a:t>grs</a:t>
            </a:r>
            <a:r>
              <a:rPr lang="fr-FR" sz="4400" b="1" dirty="0" smtClean="0"/>
              <a:t>/l.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524</Words>
  <Application>Microsoft Office PowerPoint</Application>
  <PresentationFormat>Affichage à l'écran (4:3)</PresentationFormat>
  <Paragraphs>105</Paragraphs>
  <Slides>28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LAITS TRAITES THERMIQUEMENT</vt:lpstr>
      <vt:lpstr>Technologie de fabrication</vt:lpstr>
      <vt:lpstr>Diapositive 3</vt:lpstr>
      <vt:lpstr>Contrôle hygiénique et bactériologique</vt:lpstr>
      <vt:lpstr>2-Lait stérilisé </vt:lpstr>
      <vt:lpstr>Mécanisme  de fabrication</vt:lpstr>
      <vt:lpstr>Diapositive 7</vt:lpstr>
      <vt:lpstr>3-LAITS  FERMENTES </vt:lpstr>
      <vt:lpstr>YAOURT</vt:lpstr>
      <vt:lpstr>Diapositive 10</vt:lpstr>
      <vt:lpstr>Diapositive 11</vt:lpstr>
      <vt:lpstr>Diapositive 12</vt:lpstr>
      <vt:lpstr>LAITS CONCENTRES- LAITS EN POUDRE</vt:lpstr>
      <vt:lpstr>1-Laits concentrés </vt:lpstr>
      <vt:lpstr>Diapositive 15</vt:lpstr>
      <vt:lpstr>2-Laits en poudre  </vt:lpstr>
      <vt:lpstr>Diapositive 17</vt:lpstr>
      <vt:lpstr>FROMAGE</vt:lpstr>
      <vt:lpstr>FABRICATION</vt:lpstr>
      <vt:lpstr>Technologie </vt:lpstr>
      <vt:lpstr>Diapositive 21</vt:lpstr>
      <vt:lpstr>Diapositive 22</vt:lpstr>
      <vt:lpstr>Diapositive 23</vt:lpstr>
      <vt:lpstr>CLASSIFICATION</vt:lpstr>
      <vt:lpstr>Diapositive 25</vt:lpstr>
      <vt:lpstr>Diapositive 26</vt:lpstr>
      <vt:lpstr>Diapositive 27</vt:lpstr>
      <vt:lpstr>Diapositive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LAITS TRAITES THERMIQUEMENT</dc:title>
  <dc:creator>user</dc:creator>
  <cp:lastModifiedBy>dell</cp:lastModifiedBy>
  <cp:revision>105</cp:revision>
  <dcterms:created xsi:type="dcterms:W3CDTF">2017-04-04T07:55:38Z</dcterms:created>
  <dcterms:modified xsi:type="dcterms:W3CDTF">2021-05-18T09:58:33Z</dcterms:modified>
</cp:coreProperties>
</file>