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9" r:id="rId3"/>
    <p:sldId id="276" r:id="rId4"/>
    <p:sldId id="270" r:id="rId5"/>
    <p:sldId id="258" r:id="rId6"/>
    <p:sldId id="259" r:id="rId7"/>
    <p:sldId id="260" r:id="rId8"/>
    <p:sldId id="275" r:id="rId9"/>
    <p:sldId id="261" r:id="rId10"/>
    <p:sldId id="262" r:id="rId11"/>
    <p:sldId id="263" r:id="rId12"/>
    <p:sldId id="271" r:id="rId13"/>
    <p:sldId id="264" r:id="rId14"/>
    <p:sldId id="272" r:id="rId15"/>
    <p:sldId id="265" r:id="rId16"/>
    <p:sldId id="266" r:id="rId17"/>
    <p:sldId id="267" r:id="rId18"/>
    <p:sldId id="268" r:id="rId19"/>
    <p:sldId id="273" r:id="rId20"/>
    <p:sldId id="278" r:id="rId21"/>
    <p:sldId id="279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8934F-5EEB-41D6-B3F7-C0748C316134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7D1AC-D2B7-4F0F-BA10-634DEBC397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D1AC-D2B7-4F0F-BA10-634DEBC3973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D1AC-D2B7-4F0F-BA10-634DEBC3973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4569-F06A-4E8A-BB4D-5DEC9F101C73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F162-96EC-4288-8A40-1B7504A2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Germes saprophytes du lait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fr-FR" sz="4800" b="1" dirty="0" smtClean="0"/>
              <a:t>Les germes peuvent être :</a:t>
            </a:r>
          </a:p>
          <a:p>
            <a:pPr marL="0" indent="357188" algn="just">
              <a:buFont typeface="Wingdings" pitchFamily="2" charset="2"/>
              <a:buChar char="Ø"/>
            </a:pPr>
            <a:r>
              <a:rPr lang="fr-FR" sz="4800" b="1" dirty="0" smtClean="0"/>
              <a:t>des moisissures</a:t>
            </a:r>
          </a:p>
          <a:p>
            <a:pPr marL="0" indent="357188" algn="just">
              <a:buFont typeface="Wingdings" pitchFamily="2" charset="2"/>
              <a:buChar char="Ø"/>
            </a:pPr>
            <a:r>
              <a:rPr lang="fr-FR" sz="4800" b="1" dirty="0" smtClean="0"/>
              <a:t> des levures </a:t>
            </a:r>
          </a:p>
          <a:p>
            <a:pPr marL="0" indent="357188" algn="just">
              <a:buFont typeface="Wingdings" pitchFamily="2" charset="2"/>
              <a:buChar char="Ø"/>
            </a:pPr>
            <a:r>
              <a:rPr lang="fr-FR" sz="4800" b="1" dirty="0" smtClean="0"/>
              <a:t> des bactéries.</a:t>
            </a:r>
          </a:p>
          <a:p>
            <a:pPr marL="0" indent="357188" algn="just"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7300" b="1" dirty="0" smtClean="0">
                <a:solidFill>
                  <a:srgbClr val="FF0000"/>
                </a:solidFill>
              </a:rPr>
              <a:t>3-Bactéries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514350" indent="-514350">
              <a:buNone/>
            </a:pPr>
            <a:endParaRPr lang="fr-FR" b="1" dirty="0" smtClean="0"/>
          </a:p>
          <a:p>
            <a:pPr marL="0" indent="542925">
              <a:buNone/>
            </a:pPr>
            <a:r>
              <a:rPr lang="fr-FR" sz="4400" b="1" dirty="0" smtClean="0"/>
              <a:t>Certaines bactéries saprophytes sont régulièrement rencontrées dans le lait et constituent la flore spécifique: ce sont </a:t>
            </a:r>
            <a:r>
              <a:rPr lang="fr-FR" sz="4400" b="1" dirty="0" smtClean="0">
                <a:solidFill>
                  <a:srgbClr val="FF0000"/>
                </a:solidFill>
              </a:rPr>
              <a:t>les bactéries lactiques.</a:t>
            </a:r>
            <a:endParaRPr lang="fr-F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000" b="1" dirty="0" err="1" smtClean="0">
                <a:solidFill>
                  <a:srgbClr val="FF0000"/>
                </a:solidFill>
              </a:rPr>
              <a:t>A-Les</a:t>
            </a:r>
            <a:r>
              <a:rPr lang="fr-FR" sz="6000" b="1" dirty="0" smtClean="0">
                <a:solidFill>
                  <a:srgbClr val="FF0000"/>
                </a:solidFill>
              </a:rPr>
              <a:t> bactéries lactiques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357188">
              <a:buNone/>
            </a:pPr>
            <a:endParaRPr lang="fr-FR" sz="4000" b="1" dirty="0" smtClean="0"/>
          </a:p>
          <a:p>
            <a:pPr marL="0" indent="357188">
              <a:buNone/>
            </a:pPr>
            <a:r>
              <a:rPr lang="fr-FR" sz="4000" b="1" dirty="0" smtClean="0"/>
              <a:t>Ce sont des bactéries transformant le lactose en produisant de l’acide lactique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357188">
              <a:buNone/>
            </a:pPr>
            <a:r>
              <a:rPr lang="fr-FR" sz="3600" b="1" dirty="0" smtClean="0"/>
              <a:t> elles présentent les caractères généraux suivants:</a:t>
            </a:r>
          </a:p>
          <a:p>
            <a:pPr marL="0" indent="357188">
              <a:buNone/>
            </a:pPr>
            <a:r>
              <a:rPr lang="fr-FR" sz="3600" b="1" dirty="0" smtClean="0"/>
              <a:t>Certaines espèces :</a:t>
            </a:r>
          </a:p>
          <a:p>
            <a:pPr marL="0" indent="357188">
              <a:buNone/>
            </a:pPr>
            <a:r>
              <a:rPr lang="fr-FR" sz="3600" b="1" dirty="0" smtClean="0"/>
              <a:t>	   -sont </a:t>
            </a:r>
            <a:r>
              <a:rPr lang="fr-FR" sz="3600" b="1" dirty="0" err="1" smtClean="0"/>
              <a:t>homofermentaires</a:t>
            </a:r>
            <a:r>
              <a:rPr lang="fr-FR" sz="3600" b="1" dirty="0" smtClean="0"/>
              <a:t> </a:t>
            </a:r>
          </a:p>
          <a:p>
            <a:pPr marL="0" indent="357188">
              <a:buNone/>
            </a:pPr>
            <a:r>
              <a:rPr lang="fr-FR" sz="3600" b="1" dirty="0" smtClean="0"/>
              <a:t>        -d’autres sont </a:t>
            </a:r>
            <a:r>
              <a:rPr lang="fr-FR" sz="3600" b="1" dirty="0" err="1" smtClean="0"/>
              <a:t>hétérofermentaires</a:t>
            </a:r>
            <a:endParaRPr lang="fr-FR" sz="36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542925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1-Genre </a:t>
            </a:r>
            <a:r>
              <a:rPr lang="fr-FR" sz="5400" b="1" dirty="0" err="1">
                <a:solidFill>
                  <a:srgbClr val="FF0000"/>
                </a:solidFill>
              </a:rPr>
              <a:t>S</a:t>
            </a:r>
            <a:r>
              <a:rPr lang="fr-FR" sz="5400" b="1" dirty="0" err="1" smtClean="0">
                <a:solidFill>
                  <a:srgbClr val="FF0000"/>
                </a:solidFill>
              </a:rPr>
              <a:t>treptococcus</a:t>
            </a:r>
            <a:endParaRPr lang="fr-FR" sz="5400" b="1" dirty="0" smtClean="0">
              <a:solidFill>
                <a:srgbClr val="FF0000"/>
              </a:solidFill>
            </a:endParaRPr>
          </a:p>
          <a:p>
            <a:pPr marL="0" indent="542925" algn="just">
              <a:buNone/>
            </a:pPr>
            <a:r>
              <a:rPr lang="fr-FR" sz="5400" b="1" dirty="0" smtClean="0"/>
              <a:t>Groupe lactique: c’est la flore caractéristique du lait </a:t>
            </a:r>
            <a:r>
              <a:rPr lang="fr-FR" sz="5400" b="1" dirty="0" err="1" smtClean="0"/>
              <a:t>homofermentaire</a:t>
            </a:r>
            <a:r>
              <a:rPr lang="fr-FR" sz="5400" b="1" dirty="0" smtClean="0"/>
              <a:t> .</a:t>
            </a:r>
          </a:p>
          <a:p>
            <a:pPr marL="0" indent="542925" algn="just"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542925" algn="just">
              <a:buFont typeface="Wingdings" pitchFamily="2" charset="2"/>
              <a:buChar char="Ø"/>
            </a:pPr>
            <a:r>
              <a:rPr lang="fr-FR" sz="4800" b="1" dirty="0" err="1" smtClean="0">
                <a:solidFill>
                  <a:srgbClr val="FF0000"/>
                </a:solidFill>
              </a:rPr>
              <a:t>Streptococcus</a:t>
            </a:r>
            <a:r>
              <a:rPr lang="fr-FR" sz="4800" b="1" dirty="0" smtClean="0">
                <a:solidFill>
                  <a:srgbClr val="FF0000"/>
                </a:solidFill>
              </a:rPr>
              <a:t> </a:t>
            </a:r>
            <a:r>
              <a:rPr lang="fr-FR" sz="4800" b="1" dirty="0" err="1" smtClean="0">
                <a:solidFill>
                  <a:srgbClr val="FF0000"/>
                </a:solidFill>
              </a:rPr>
              <a:t>thermophilus</a:t>
            </a:r>
            <a:r>
              <a:rPr lang="fr-FR" sz="4800" b="1" dirty="0" smtClean="0">
                <a:solidFill>
                  <a:srgbClr val="FF0000"/>
                </a:solidFill>
              </a:rPr>
              <a:t>:</a:t>
            </a:r>
          </a:p>
          <a:p>
            <a:pPr marL="0" indent="542925" algn="just">
              <a:buNone/>
            </a:pPr>
            <a:r>
              <a:rPr lang="fr-FR" sz="4800" b="1" dirty="0" smtClean="0"/>
              <a:t> c’est l’un des 2 agents  de la fabrication des yaourts.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542925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2-Genre </a:t>
            </a:r>
            <a:r>
              <a:rPr lang="fr-FR" sz="4000" b="1" dirty="0" err="1" smtClean="0">
                <a:solidFill>
                  <a:srgbClr val="FF0000"/>
                </a:solidFill>
              </a:rPr>
              <a:t>Leuconostoc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542925">
              <a:buNone/>
            </a:pPr>
            <a:r>
              <a:rPr lang="fr-FR" sz="4000" b="1" dirty="0" smtClean="0"/>
              <a:t>Il est </a:t>
            </a:r>
            <a:r>
              <a:rPr lang="fr-FR" sz="4000" b="1" dirty="0" err="1" smtClean="0"/>
              <a:t>hétérofermentaire</a:t>
            </a:r>
            <a:r>
              <a:rPr lang="fr-FR" sz="4000" b="1" dirty="0" smtClean="0"/>
              <a:t> .</a:t>
            </a:r>
          </a:p>
          <a:p>
            <a:pPr marL="0" indent="542925">
              <a:buNone/>
            </a:pPr>
            <a:r>
              <a:rPr lang="fr-FR" sz="4000" b="1" dirty="0" smtClean="0"/>
              <a:t>Intervient surtout dans la maturation des crèmes et des beurres.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3571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3-Genre </a:t>
            </a:r>
            <a:r>
              <a:rPr lang="fr-FR" sz="4800" b="1" dirty="0" err="1" smtClean="0">
                <a:solidFill>
                  <a:srgbClr val="FF0000"/>
                </a:solidFill>
              </a:rPr>
              <a:t>Lactobacillus</a:t>
            </a:r>
            <a:endParaRPr lang="fr-FR" sz="4800" b="1" dirty="0" smtClean="0">
              <a:solidFill>
                <a:srgbClr val="FF0000"/>
              </a:solidFill>
            </a:endParaRPr>
          </a:p>
          <a:p>
            <a:pPr marL="0" indent="357188">
              <a:buNone/>
            </a:pPr>
            <a:r>
              <a:rPr lang="fr-FR" sz="4400" b="1" dirty="0" smtClean="0"/>
              <a:t>Il est </a:t>
            </a:r>
            <a:r>
              <a:rPr lang="fr-FR" sz="4400" b="1" dirty="0" err="1" smtClean="0"/>
              <a:t>homofermentaire</a:t>
            </a:r>
            <a:r>
              <a:rPr lang="fr-FR" sz="4400" b="1" dirty="0" smtClean="0"/>
              <a:t> strict</a:t>
            </a:r>
          </a:p>
          <a:p>
            <a:pPr marL="0" indent="357188">
              <a:buNone/>
            </a:pPr>
            <a:r>
              <a:rPr lang="fr-FR" sz="4400" b="1" dirty="0" smtClean="0"/>
              <a:t> </a:t>
            </a:r>
            <a:r>
              <a:rPr lang="fr-FR" sz="4400" b="1" dirty="0" err="1" smtClean="0"/>
              <a:t>Lactobacillius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bulgaricus</a:t>
            </a:r>
            <a:r>
              <a:rPr lang="fr-FR" sz="4400" b="1" dirty="0" smtClean="0"/>
              <a:t> est l’agent de fabrication des yaourts en association avec </a:t>
            </a:r>
            <a:r>
              <a:rPr lang="fr-FR" sz="4400" b="1" dirty="0" err="1" smtClean="0"/>
              <a:t>Streptococcus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thermophilus</a:t>
            </a:r>
            <a:r>
              <a:rPr lang="fr-FR" sz="4400" b="1" dirty="0" smtClean="0"/>
              <a:t> 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B- les bactéries </a:t>
            </a:r>
            <a:r>
              <a:rPr lang="fr-FR" sz="5300" b="1" dirty="0" err="1" smtClean="0">
                <a:solidFill>
                  <a:srgbClr val="FF0000"/>
                </a:solidFill>
              </a:rPr>
              <a:t>propioniques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449263">
              <a:buNone/>
            </a:pPr>
            <a:endParaRPr lang="fr-FR" sz="3600" b="1" dirty="0" smtClean="0"/>
          </a:p>
          <a:p>
            <a:pPr marL="0" indent="449263" algn="just">
              <a:buFont typeface="Wingdings" pitchFamily="2" charset="2"/>
              <a:buChar char="Ø"/>
            </a:pPr>
            <a:r>
              <a:rPr lang="fr-FR" sz="4400" b="1" dirty="0" smtClean="0"/>
              <a:t>Elles transforment le lactose en acide </a:t>
            </a:r>
            <a:r>
              <a:rPr lang="fr-FR" sz="4400" b="1" dirty="0" err="1" smtClean="0"/>
              <a:t>propionique</a:t>
            </a:r>
            <a:r>
              <a:rPr lang="fr-FR" sz="4400" b="1" dirty="0" smtClean="0"/>
              <a:t> et en CO₂.</a:t>
            </a:r>
          </a:p>
          <a:p>
            <a:pPr marL="0" indent="449263" algn="just">
              <a:buFont typeface="Wingdings" pitchFamily="2" charset="2"/>
              <a:buChar char="Ø"/>
            </a:pPr>
            <a:r>
              <a:rPr lang="fr-FR" sz="4400" b="1" dirty="0" smtClean="0"/>
              <a:t> interviennent dans la maturation des fromages à pâte cuites tels que le gruyère.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Bactéries butyriques</a:t>
            </a:r>
            <a:br>
              <a:rPr lang="fr-FR" b="1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357188">
              <a:buNone/>
            </a:pPr>
            <a:endParaRPr lang="fr-FR" sz="3600" b="1" dirty="0" smtClean="0"/>
          </a:p>
          <a:p>
            <a:pPr marL="0" indent="357188">
              <a:buNone/>
            </a:pPr>
            <a:r>
              <a:rPr lang="fr-FR" sz="4400" b="1" dirty="0" smtClean="0"/>
              <a:t> Elles fermentent le lactose avec la production de l’acide butyrique et le gaz carbonique.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indent="357188" algn="ctr"/>
            <a:r>
              <a:rPr lang="fr-FR" sz="5400" b="1" dirty="0" smtClean="0">
                <a:solidFill>
                  <a:srgbClr val="FF0000"/>
                </a:solidFill>
              </a:rPr>
              <a:t>C- les bactéries butyriques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fr-FR" sz="4400" b="1" dirty="0" smtClean="0"/>
              <a:t> ces clostridies butyriques sont responsables d’accidents redoutés en industrie fromagère il s’agit de gonflement butyrique.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1-Les moisissures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fr-FR" b="1" dirty="0" smtClean="0"/>
              <a:t> </a:t>
            </a:r>
          </a:p>
          <a:p>
            <a:pPr marL="0" indent="357188" algn="just">
              <a:buFont typeface="Wingdings" pitchFamily="2" charset="2"/>
              <a:buChar char="v"/>
            </a:pPr>
            <a:r>
              <a:rPr lang="fr-FR" sz="5400" b="1" dirty="0" smtClean="0">
                <a:solidFill>
                  <a:srgbClr val="FF0000"/>
                </a:solidFill>
              </a:rPr>
              <a:t>Les siphomycètes</a:t>
            </a:r>
          </a:p>
          <a:p>
            <a:pPr marL="0" indent="357188" algn="just">
              <a:buFont typeface="Wingdings" pitchFamily="2" charset="2"/>
              <a:buChar char="v"/>
            </a:pPr>
            <a:r>
              <a:rPr lang="fr-FR" sz="5400" b="1" dirty="0" smtClean="0">
                <a:solidFill>
                  <a:srgbClr val="FF0000"/>
                </a:solidFill>
              </a:rPr>
              <a:t>Les </a:t>
            </a:r>
            <a:r>
              <a:rPr lang="fr-FR" sz="5400" b="1" dirty="0" err="1" smtClean="0">
                <a:solidFill>
                  <a:srgbClr val="FF0000"/>
                </a:solidFill>
              </a:rPr>
              <a:t>ascomycetes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endParaRPr lang="fr-FR" sz="5400" b="1" dirty="0" smtClean="0"/>
          </a:p>
          <a:p>
            <a:pPr marL="0" indent="357188"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sz="4800" b="1" dirty="0" smtClean="0"/>
              <a:t>10 jours </a:t>
            </a:r>
            <a:r>
              <a:rPr lang="fr-FR" sz="4800" b="1" dirty="0" smtClean="0"/>
              <a:t>à </a:t>
            </a:r>
            <a:r>
              <a:rPr lang="fr-FR" sz="4800" b="1" dirty="0" smtClean="0"/>
              <a:t>2 mois le fromage gonfle  démesurément  jusqu’à éclatement.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4000" b="1" dirty="0" smtClean="0"/>
              <a:t>     </a:t>
            </a:r>
            <a:r>
              <a:rPr lang="fr-FR" sz="4000" b="1" dirty="0" smtClean="0">
                <a:solidFill>
                  <a:srgbClr val="FF0000"/>
                </a:solidFill>
              </a:rPr>
              <a:t>Selon  DORNER :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  4 spores par kg entrainent un début  d’accident .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 200 spores par kg provoque une ouverture excessive .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 400 spores par kg  entraine l’</a:t>
            </a:r>
            <a:r>
              <a:rPr lang="fr-FR" sz="4000" b="1" dirty="0" err="1" smtClean="0"/>
              <a:t>eclatement</a:t>
            </a:r>
            <a:r>
              <a:rPr lang="fr-FR" sz="4000" b="1" dirty="0" smtClean="0"/>
              <a:t> total  du fromage.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Les siphomycètes: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357188" algn="just">
              <a:buNone/>
            </a:pPr>
            <a:r>
              <a:rPr lang="fr-FR" sz="5400" b="1" dirty="0" smtClean="0"/>
              <a:t> Deux espèces:</a:t>
            </a:r>
          </a:p>
          <a:p>
            <a:pPr marL="0" indent="357188" algn="just">
              <a:buFont typeface="Wingdings" pitchFamily="2" charset="2"/>
              <a:buChar char="Ø"/>
            </a:pPr>
            <a:r>
              <a:rPr lang="fr-FR" sz="5400" b="1" dirty="0" smtClean="0"/>
              <a:t>Mucor </a:t>
            </a:r>
            <a:r>
              <a:rPr lang="fr-FR" sz="5400" b="1" dirty="0" err="1" smtClean="0"/>
              <a:t>mucedo</a:t>
            </a:r>
            <a:endParaRPr lang="fr-FR" sz="5400" b="1" dirty="0" smtClean="0"/>
          </a:p>
          <a:p>
            <a:pPr marL="0" indent="357188" algn="just">
              <a:buFont typeface="Wingdings" pitchFamily="2" charset="2"/>
              <a:buChar char="Ø"/>
            </a:pPr>
            <a:r>
              <a:rPr lang="fr-FR" sz="5400" b="1" dirty="0" err="1" smtClean="0"/>
              <a:t>Rhizopus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nigricans</a:t>
            </a:r>
            <a:endParaRPr lang="fr-FR" sz="54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800" b="1" dirty="0" smtClean="0"/>
              <a:t>Elles sont responsables d’accidents de fabrication de fromage à pâte molle et à croute fleurie, tels que le camembert</a:t>
            </a:r>
            <a:endParaRPr lang="fr-FR" sz="4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Les ascomycètes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fr-FR" sz="4400" b="1" dirty="0" smtClean="0">
              <a:solidFill>
                <a:srgbClr val="FF0000"/>
              </a:solidFill>
            </a:endParaRPr>
          </a:p>
          <a:p>
            <a:pPr marL="0" indent="449263" algn="just">
              <a:buNone/>
            </a:pPr>
            <a:r>
              <a:rPr lang="fr-FR" sz="4400" b="1" dirty="0" smtClean="0"/>
              <a:t>Espèces d’intérêt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4400" b="1" dirty="0" smtClean="0">
                <a:solidFill>
                  <a:srgbClr val="FF0000"/>
                </a:solidFill>
              </a:rPr>
              <a:t> 1-Penicillium </a:t>
            </a:r>
            <a:r>
              <a:rPr lang="fr-FR" sz="4400" b="1" dirty="0" err="1" smtClean="0">
                <a:solidFill>
                  <a:srgbClr val="FF0000"/>
                </a:solidFill>
              </a:rPr>
              <a:t>caseicolum</a:t>
            </a:r>
            <a:endParaRPr lang="fr-FR" sz="4400" b="1" dirty="0" smtClean="0">
              <a:solidFill>
                <a:srgbClr val="FF0000"/>
              </a:solidFill>
            </a:endParaRPr>
          </a:p>
          <a:p>
            <a:pPr marL="0" indent="357188" algn="just">
              <a:buNone/>
            </a:pPr>
            <a:r>
              <a:rPr lang="fr-FR" sz="4000" b="1" dirty="0" smtClean="0"/>
              <a:t>Son développement constitue le feutrage blanc caractéristique de la croute </a:t>
            </a:r>
            <a:r>
              <a:rPr lang="fr-FR" sz="4000" b="1" dirty="0" smtClean="0"/>
              <a:t>des fromages à pate molle.</a:t>
            </a:r>
            <a:endParaRPr lang="fr-FR" sz="4000" b="1" dirty="0" smtClean="0"/>
          </a:p>
          <a:p>
            <a:pPr marL="0" indent="449263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FF0000"/>
                </a:solidFill>
              </a:rPr>
              <a:t>2 -Aspergillus </a:t>
            </a:r>
            <a:r>
              <a:rPr lang="fr-FR" sz="4800" b="1" dirty="0" err="1" smtClean="0">
                <a:solidFill>
                  <a:srgbClr val="FF0000"/>
                </a:solidFill>
              </a:rPr>
              <a:t>glaucus</a:t>
            </a:r>
            <a:endParaRPr lang="fr-FR" sz="4800" b="1" dirty="0" smtClean="0">
              <a:solidFill>
                <a:srgbClr val="FF0000"/>
              </a:solidFill>
            </a:endParaRPr>
          </a:p>
          <a:p>
            <a:pPr marL="0" indent="357188">
              <a:buNone/>
            </a:pPr>
            <a:r>
              <a:rPr lang="fr-FR" sz="4400" b="1" dirty="0" smtClean="0"/>
              <a:t>Ce sont des espèces aux spores bleues responsables d’accidents dans le même type de fabrication: défaut de croute.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FF0000"/>
                </a:solidFill>
              </a:rPr>
              <a:t>3- Penicillium </a:t>
            </a:r>
            <a:r>
              <a:rPr lang="fr-FR" sz="4800" b="1" dirty="0" err="1" smtClean="0">
                <a:solidFill>
                  <a:srgbClr val="FF0000"/>
                </a:solidFill>
              </a:rPr>
              <a:t>funiculosum</a:t>
            </a:r>
            <a:endParaRPr lang="fr-FR" sz="4800" b="1" dirty="0" smtClean="0">
              <a:solidFill>
                <a:srgbClr val="FF0000"/>
              </a:solidFill>
            </a:endParaRPr>
          </a:p>
          <a:p>
            <a:pPr marL="0" indent="357188">
              <a:buNone/>
            </a:pPr>
            <a:r>
              <a:rPr lang="fr-FR" sz="4800" b="1" dirty="0" smtClean="0"/>
              <a:t>Formant un pigment violet .</a:t>
            </a:r>
          </a:p>
          <a:p>
            <a:pPr marL="0" indent="357188">
              <a:buNone/>
            </a:pPr>
            <a:r>
              <a:rPr lang="fr-FR" sz="4800" b="1" dirty="0" smtClean="0"/>
              <a:t> C’est un défaut de de croute des camemberts dits tâches violettes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FF0000"/>
                </a:solidFill>
              </a:rPr>
              <a:t>4- Penicillium  </a:t>
            </a:r>
            <a:r>
              <a:rPr lang="fr-FR" sz="4800" b="1" dirty="0" err="1" smtClean="0">
                <a:solidFill>
                  <a:srgbClr val="FF0000"/>
                </a:solidFill>
              </a:rPr>
              <a:t>roqueforti</a:t>
            </a:r>
            <a:r>
              <a:rPr lang="fr-FR" sz="4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4400" b="1" dirty="0" smtClean="0"/>
              <a:t>   Levain </a:t>
            </a:r>
            <a:r>
              <a:rPr lang="fr-FR" sz="4400" b="1" dirty="0" smtClean="0"/>
              <a:t>spécifique </a:t>
            </a:r>
            <a:r>
              <a:rPr lang="fr-FR" sz="4400" b="1" dirty="0" smtClean="0"/>
              <a:t>dans la maturation des fromages a pate persillée ( roquefort – bleus)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2-Les levures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514350" indent="-514350" algn="just">
              <a:buNone/>
            </a:pPr>
            <a:endParaRPr lang="fr-FR" b="1" dirty="0" smtClean="0"/>
          </a:p>
          <a:p>
            <a:pPr marL="0" indent="542925" algn="just">
              <a:buNone/>
            </a:pPr>
            <a:r>
              <a:rPr lang="fr-FR" sz="5400" b="1" dirty="0" err="1" smtClean="0">
                <a:solidFill>
                  <a:srgbClr val="FF0000"/>
                </a:solidFill>
              </a:rPr>
              <a:t>Endomycetacae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</a:p>
          <a:p>
            <a:pPr marL="0" indent="542925" algn="just">
              <a:buNone/>
            </a:pPr>
            <a:r>
              <a:rPr lang="fr-FR" sz="4400" b="1" dirty="0" smtClean="0"/>
              <a:t>Levures typiques elles transforment le lactose en alcool contribuant à la préparation du kéfir</a:t>
            </a:r>
            <a:r>
              <a:rPr lang="fr-FR" sz="4400" dirty="0" smtClean="0"/>
              <a:t>. </a:t>
            </a:r>
          </a:p>
          <a:p>
            <a:pPr marL="0" indent="542925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396</Words>
  <Application>Microsoft Office PowerPoint</Application>
  <PresentationFormat>Affichage à l'écran (4:3)</PresentationFormat>
  <Paragraphs>68</Paragraphs>
  <Slides>21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Germes saprophytes du lait</vt:lpstr>
      <vt:lpstr>1-Les moisissures  </vt:lpstr>
      <vt:lpstr>Les siphomycètes: </vt:lpstr>
      <vt:lpstr>Diapositive 4</vt:lpstr>
      <vt:lpstr>Les ascomycètes </vt:lpstr>
      <vt:lpstr>Diapositive 6</vt:lpstr>
      <vt:lpstr>Diapositive 7</vt:lpstr>
      <vt:lpstr>Diapositive 8</vt:lpstr>
      <vt:lpstr>2-Les levures </vt:lpstr>
      <vt:lpstr>3-Bactéries </vt:lpstr>
      <vt:lpstr>A-Les bactéries lactiques </vt:lpstr>
      <vt:lpstr>Diapositive 12</vt:lpstr>
      <vt:lpstr>Diapositive 13</vt:lpstr>
      <vt:lpstr>Diapositive 14</vt:lpstr>
      <vt:lpstr>Diapositive 15</vt:lpstr>
      <vt:lpstr>Diapositive 16</vt:lpstr>
      <vt:lpstr>B- les bactéries propioniques </vt:lpstr>
      <vt:lpstr>Bactéries butyriques  </vt:lpstr>
      <vt:lpstr>Diapositive 19</vt:lpstr>
      <vt:lpstr>Diapositive 20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Germes saproytes du lait</dc:title>
  <dc:creator>user</dc:creator>
  <cp:lastModifiedBy>dell</cp:lastModifiedBy>
  <cp:revision>64</cp:revision>
  <dcterms:created xsi:type="dcterms:W3CDTF">2017-04-15T15:13:15Z</dcterms:created>
  <dcterms:modified xsi:type="dcterms:W3CDTF">2021-05-17T08:02:25Z</dcterms:modified>
</cp:coreProperties>
</file>