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1" r:id="rId2"/>
    <p:sldId id="300" r:id="rId3"/>
    <p:sldId id="273" r:id="rId4"/>
    <p:sldId id="260" r:id="rId5"/>
    <p:sldId id="263" r:id="rId6"/>
    <p:sldId id="258" r:id="rId7"/>
    <p:sldId id="261" r:id="rId8"/>
    <p:sldId id="302" r:id="rId9"/>
    <p:sldId id="274" r:id="rId10"/>
    <p:sldId id="310" r:id="rId11"/>
    <p:sldId id="309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8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48521-539F-4D06-B49C-C1D8ED222AC8}" type="datetimeFigureOut">
              <a:rPr lang="fr-FR" smtClean="0"/>
              <a:pPr/>
              <a:t>15/05/2021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5455B-BD12-4F8B-9671-4FD6C3656C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368E-AEF8-4377-885C-EED3BF8257F4}" type="datetimeFigureOut">
              <a:rPr lang="fr-FR" smtClean="0"/>
              <a:pPr/>
              <a:t>15/05/2021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EF15-D1DA-4C36-90E4-C48AFA2731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368E-AEF8-4377-885C-EED3BF8257F4}" type="datetimeFigureOut">
              <a:rPr lang="fr-FR" smtClean="0"/>
              <a:pPr/>
              <a:t>15/05/2021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EF15-D1DA-4C36-90E4-C48AFA2731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368E-AEF8-4377-885C-EED3BF8257F4}" type="datetimeFigureOut">
              <a:rPr lang="fr-FR" smtClean="0"/>
              <a:pPr/>
              <a:t>15/05/2021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EF15-D1DA-4C36-90E4-C48AFA2731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368E-AEF8-4377-885C-EED3BF8257F4}" type="datetimeFigureOut">
              <a:rPr lang="fr-FR" smtClean="0"/>
              <a:pPr/>
              <a:t>15/05/2021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EF15-D1DA-4C36-90E4-C48AFA2731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368E-AEF8-4377-885C-EED3BF8257F4}" type="datetimeFigureOut">
              <a:rPr lang="fr-FR" smtClean="0"/>
              <a:pPr/>
              <a:t>15/05/2021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EF15-D1DA-4C36-90E4-C48AFA2731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368E-AEF8-4377-885C-EED3BF8257F4}" type="datetimeFigureOut">
              <a:rPr lang="fr-FR" smtClean="0"/>
              <a:pPr/>
              <a:t>15/05/2021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EF15-D1DA-4C36-90E4-C48AFA2731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368E-AEF8-4377-885C-EED3BF8257F4}" type="datetimeFigureOut">
              <a:rPr lang="fr-FR" smtClean="0"/>
              <a:pPr/>
              <a:t>15/05/2021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EF15-D1DA-4C36-90E4-C48AFA2731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368E-AEF8-4377-885C-EED3BF8257F4}" type="datetimeFigureOut">
              <a:rPr lang="fr-FR" smtClean="0"/>
              <a:pPr/>
              <a:t>15/05/2021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EF15-D1DA-4C36-90E4-C48AFA2731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368E-AEF8-4377-885C-EED3BF8257F4}" type="datetimeFigureOut">
              <a:rPr lang="fr-FR" smtClean="0"/>
              <a:pPr/>
              <a:t>15/05/2021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EF15-D1DA-4C36-90E4-C48AFA2731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368E-AEF8-4377-885C-EED3BF8257F4}" type="datetimeFigureOut">
              <a:rPr lang="fr-FR" smtClean="0"/>
              <a:pPr/>
              <a:t>15/05/2021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EF15-D1DA-4C36-90E4-C48AFA2731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368E-AEF8-4377-885C-EED3BF8257F4}" type="datetimeFigureOut">
              <a:rPr lang="fr-FR" smtClean="0"/>
              <a:pPr/>
              <a:t>15/05/2021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1EF15-D1DA-4C36-90E4-C48AFA2731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1368E-AEF8-4377-885C-EED3BF8257F4}" type="datetimeFigureOut">
              <a:rPr lang="fr-FR" smtClean="0"/>
              <a:pPr/>
              <a:t>15/05/2021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1EF15-D1DA-4C36-90E4-C48AFA2731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fr-FR" b="1" u="sng" dirty="0" smtClean="0"/>
              <a:t>APPAREIL  URINAIRE</a:t>
            </a:r>
            <a:endParaRPr lang="fr-FR" b="1" u="sng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14282" y="714356"/>
            <a:ext cx="8786874" cy="592935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2400" b="1" dirty="0" smtClean="0">
                <a:solidFill>
                  <a:srgbClr val="FF0000"/>
                </a:solidFill>
              </a:rPr>
              <a:t>Glandes</a:t>
            </a:r>
            <a:r>
              <a:rPr lang="fr-FR" sz="2400" b="1" dirty="0" smtClean="0"/>
              <a:t>:  </a:t>
            </a:r>
            <a:r>
              <a:rPr lang="fr-FR" sz="2400" b="1" dirty="0" smtClean="0">
                <a:solidFill>
                  <a:srgbClr val="FF0000"/>
                </a:solidFill>
              </a:rPr>
              <a:t>2</a:t>
            </a:r>
            <a:r>
              <a:rPr lang="fr-FR" sz="2400" b="1" dirty="0" smtClean="0"/>
              <a:t> reins , droit  et gauche, en forme de haricots , plaqués </a:t>
            </a:r>
          </a:p>
          <a:p>
            <a:pPr>
              <a:buNone/>
            </a:pPr>
            <a:r>
              <a:rPr lang="fr-FR" sz="2400" b="1" dirty="0" smtClean="0"/>
              <a:t>contre la paroi lombaire.</a:t>
            </a:r>
          </a:p>
          <a:p>
            <a:pPr>
              <a:buNone/>
            </a:pPr>
            <a:r>
              <a:rPr lang="fr-FR" sz="2400" b="1" dirty="0" smtClean="0"/>
              <a:t>Formés de 2 faces (dorsale et ventrale), 2 bords (latéral et médial) </a:t>
            </a:r>
          </a:p>
          <a:p>
            <a:pPr>
              <a:buNone/>
            </a:pPr>
            <a:r>
              <a:rPr lang="fr-FR" sz="2400" b="1" dirty="0" smtClean="0"/>
              <a:t>et  2 extrémités ou pôles (</a:t>
            </a:r>
            <a:r>
              <a:rPr lang="fr-FR" sz="2400" b="1" dirty="0" err="1" smtClean="0"/>
              <a:t>crâniale</a:t>
            </a:r>
            <a:r>
              <a:rPr lang="fr-FR" sz="2400" b="1" dirty="0" smtClean="0"/>
              <a:t> et caudale).</a:t>
            </a:r>
          </a:p>
          <a:p>
            <a:pPr>
              <a:buFontTx/>
              <a:buChar char="-"/>
            </a:pPr>
            <a:r>
              <a:rPr lang="fr-FR" sz="2400" b="1" dirty="0" smtClean="0">
                <a:solidFill>
                  <a:srgbClr val="FF0000"/>
                </a:solidFill>
              </a:rPr>
              <a:t>Voies  urinaires</a:t>
            </a:r>
            <a:r>
              <a:rPr lang="fr-FR" sz="2400" b="1" dirty="0" smtClean="0"/>
              <a:t>: </a:t>
            </a:r>
          </a:p>
          <a:p>
            <a:pPr>
              <a:buNone/>
            </a:pPr>
            <a:r>
              <a:rPr lang="fr-FR" sz="2400" b="1" dirty="0" smtClean="0"/>
              <a:t>          * Bassinet: cavité creusée dans le sinus du rein  dont il  prend </a:t>
            </a:r>
          </a:p>
          <a:p>
            <a:pPr>
              <a:buNone/>
            </a:pPr>
            <a:r>
              <a:rPr lang="fr-FR" sz="2400" b="1" dirty="0" smtClean="0"/>
              <a:t>la forme.</a:t>
            </a:r>
          </a:p>
          <a:p>
            <a:pPr>
              <a:buNone/>
            </a:pPr>
            <a:r>
              <a:rPr lang="fr-FR" sz="2400" b="1" dirty="0" smtClean="0"/>
              <a:t>          * 2 uretères: qui partent au niveau du hile du rein </a:t>
            </a:r>
          </a:p>
          <a:p>
            <a:pPr>
              <a:buNone/>
            </a:pPr>
            <a:r>
              <a:rPr lang="fr-FR" sz="2400" b="1" dirty="0" smtClean="0"/>
              <a:t>          * Vessie: réservoir impair qui se remplit d’urine et dont la </a:t>
            </a:r>
          </a:p>
          <a:p>
            <a:pPr>
              <a:buNone/>
            </a:pPr>
            <a:r>
              <a:rPr lang="fr-FR" sz="2400" b="1" dirty="0" smtClean="0"/>
              <a:t>contraction chasse au moment des mictions</a:t>
            </a:r>
          </a:p>
          <a:p>
            <a:pPr>
              <a:buNone/>
            </a:pPr>
            <a:r>
              <a:rPr lang="fr-FR" sz="2400" b="1" dirty="0" smtClean="0"/>
              <a:t>          * Un urètre </a:t>
            </a:r>
          </a:p>
          <a:p>
            <a:pPr>
              <a:buNone/>
            </a:pPr>
            <a:r>
              <a:rPr lang="fr-FR" sz="2400" b="1" dirty="0" smtClean="0"/>
              <a:t>- Moyens de fixité: Une capsule rénale et une capsule adipeuse</a:t>
            </a:r>
          </a:p>
          <a:p>
            <a:pPr>
              <a:buNone/>
            </a:pPr>
            <a:r>
              <a:rPr lang="fr-FR" sz="2400" b="1" dirty="0" smtClean="0"/>
              <a:t>- </a:t>
            </a:r>
            <a:r>
              <a:rPr lang="fr-FR" sz="2400" b="1" dirty="0" smtClean="0">
                <a:solidFill>
                  <a:srgbClr val="FF0000"/>
                </a:solidFill>
              </a:rPr>
              <a:t>Glandes surrénales, </a:t>
            </a:r>
            <a:r>
              <a:rPr lang="fr-FR" sz="2400" b="1" dirty="0" smtClean="0"/>
              <a:t>situées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smtClean="0"/>
              <a:t>au  niveau du  pôle </a:t>
            </a:r>
            <a:r>
              <a:rPr lang="fr-FR" sz="2400" b="1" dirty="0" err="1" smtClean="0"/>
              <a:t>crânial</a:t>
            </a:r>
            <a:endParaRPr lang="fr-FR" sz="2400" b="1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fr-FR" sz="4000" b="1" u="sng" dirty="0" smtClean="0"/>
              <a:t>Particularités spécifiques</a:t>
            </a:r>
            <a:endParaRPr lang="fr-FR" sz="4000" b="1" u="sng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2600" dirty="0" smtClean="0"/>
              <a:t>Equidés: Reins lisses, Rein droit plus large, vessie </a:t>
            </a:r>
            <a:r>
              <a:rPr lang="fr-FR" sz="2600" dirty="0" err="1" smtClean="0"/>
              <a:t>intrapelvienne</a:t>
            </a:r>
            <a:r>
              <a:rPr lang="fr-FR" sz="2600" dirty="0" smtClean="0"/>
              <a:t>, capacité 2 litres</a:t>
            </a:r>
          </a:p>
          <a:p>
            <a:pPr>
              <a:buFontTx/>
              <a:buChar char="-"/>
            </a:pPr>
            <a:r>
              <a:rPr lang="fr-FR" sz="2600" dirty="0" smtClean="0"/>
              <a:t>Bœuf: Reins lobés, Rein gauche flottant à droite du rumen avec un hile long et oblique, capacité de la vessie: 3-4 litres</a:t>
            </a:r>
          </a:p>
          <a:p>
            <a:pPr>
              <a:buFontTx/>
              <a:buChar char="-"/>
            </a:pPr>
            <a:r>
              <a:rPr lang="fr-FR" sz="2600" dirty="0" smtClean="0"/>
              <a:t>Petits ruminants: Reins lisses, en forme de haricots, de taille à peu près égale</a:t>
            </a:r>
          </a:p>
          <a:p>
            <a:pPr>
              <a:buFontTx/>
              <a:buChar char="-"/>
            </a:pPr>
            <a:r>
              <a:rPr lang="fr-FR" sz="2600" dirty="0" smtClean="0"/>
              <a:t>Chien: Reins semblables à ceux des petits ruminants, vessie entièrement logée dans l’abdomen, capacité de 100 ml</a:t>
            </a:r>
          </a:p>
          <a:p>
            <a:pPr>
              <a:buFontTx/>
              <a:buChar char="-"/>
            </a:pPr>
            <a:r>
              <a:rPr lang="fr-FR" sz="2600" dirty="0" smtClean="0"/>
              <a:t>Chat: Reins relativement plus volumineux que ceux du chien </a:t>
            </a:r>
          </a:p>
          <a:p>
            <a:pPr>
              <a:buFontTx/>
              <a:buChar char="-"/>
            </a:pPr>
            <a:r>
              <a:rPr lang="fr-FR" sz="2600" dirty="0" smtClean="0"/>
              <a:t>Lapin: Reins en forme de haricot</a:t>
            </a:r>
          </a:p>
          <a:p>
            <a:pPr>
              <a:buFontTx/>
              <a:buChar char="-"/>
            </a:pPr>
            <a:endParaRPr lang="fr-FR" sz="2600" dirty="0" smtClean="0"/>
          </a:p>
          <a:p>
            <a:pPr>
              <a:buFontTx/>
              <a:buChar char="-"/>
            </a:pPr>
            <a:endParaRPr lang="fr-F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sz="4400" u="sng" dirty="0" smtClean="0"/>
              <a:t>Références  bibliographiques </a:t>
            </a:r>
          </a:p>
          <a:p>
            <a:pPr>
              <a:buNone/>
            </a:pPr>
            <a:r>
              <a:rPr lang="fr-FR" dirty="0" smtClean="0"/>
              <a:t>   </a:t>
            </a:r>
          </a:p>
          <a:p>
            <a:pPr>
              <a:buNone/>
            </a:pPr>
            <a:r>
              <a:rPr lang="fr-FR" dirty="0" smtClean="0"/>
              <a:t>        BARONE  R. « Anatomie comparée des </a:t>
            </a:r>
          </a:p>
          <a:p>
            <a:pPr>
              <a:buNone/>
            </a:pPr>
            <a:r>
              <a:rPr lang="fr-FR" dirty="0" smtClean="0"/>
              <a:t>        animaux domestiques; Tome 4 : Appareil  </a:t>
            </a:r>
          </a:p>
          <a:p>
            <a:pPr>
              <a:buNone/>
            </a:pPr>
            <a:r>
              <a:rPr lang="fr-FR" dirty="0" smtClean="0"/>
              <a:t>        uro-génital, Fœtus et ses annexes »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Picture 3" descr="C:\Users\HP\Desktop\Cours A2\P3090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90"/>
            <a:ext cx="750099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Splanchno\appareil-urinaire-96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0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Autofit/>
          </a:bodyPr>
          <a:lstStyle/>
          <a:p>
            <a:r>
              <a:rPr lang="fr-FR" sz="2800" b="1" u="sng" dirty="0" smtClean="0"/>
              <a:t>Reins à surface unie : conformation intérieure</a:t>
            </a:r>
            <a:r>
              <a:rPr lang="fr-FR" sz="2800" dirty="0" smtClean="0"/>
              <a:t>, Equidé, Petit ruminant, </a:t>
            </a:r>
            <a:r>
              <a:rPr lang="fr-FR" sz="2800" dirty="0" err="1" smtClean="0"/>
              <a:t>Carnivore,Lapin</a:t>
            </a:r>
            <a:endParaRPr lang="fr-FR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4281518" cy="5500726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b="1" dirty="0" smtClean="0"/>
              <a:t>Rouge foncé: le cortex</a:t>
            </a:r>
          </a:p>
          <a:p>
            <a:r>
              <a:rPr lang="fr-FR" b="1" dirty="0" smtClean="0"/>
              <a:t>Rose: la </a:t>
            </a:r>
            <a:r>
              <a:rPr lang="fr-FR" b="1" dirty="0" err="1" smtClean="0"/>
              <a:t>médulla</a:t>
            </a:r>
            <a:endParaRPr lang="fr-FR" b="1" dirty="0" smtClean="0"/>
          </a:p>
          <a:p>
            <a:r>
              <a:rPr lang="fr-FR" b="1" dirty="0" smtClean="0"/>
              <a:t>Bassinet</a:t>
            </a:r>
          </a:p>
          <a:p>
            <a:r>
              <a:rPr lang="fr-FR" b="1" dirty="0" smtClean="0"/>
              <a:t>Crête rénale</a:t>
            </a:r>
          </a:p>
          <a:p>
            <a:r>
              <a:rPr lang="fr-FR" b="1" dirty="0" smtClean="0"/>
              <a:t>Vaisseaux et nerfs</a:t>
            </a:r>
          </a:p>
          <a:p>
            <a:r>
              <a:rPr lang="fr-FR" b="1" dirty="0" smtClean="0"/>
              <a:t>Uretère</a:t>
            </a:r>
          </a:p>
          <a:p>
            <a:r>
              <a:rPr lang="fr-FR" b="1" dirty="0" smtClean="0"/>
              <a:t>Veine rénale en bleu</a:t>
            </a:r>
          </a:p>
          <a:p>
            <a:r>
              <a:rPr lang="fr-FR" b="1" dirty="0" smtClean="0"/>
              <a:t>Artère rénale en rouge</a:t>
            </a:r>
          </a:p>
          <a:p>
            <a:r>
              <a:rPr lang="fr-FR" b="1" dirty="0" smtClean="0"/>
              <a:t>Glande surrénale en rose</a:t>
            </a:r>
          </a:p>
          <a:p>
            <a:endParaRPr lang="fr-FR" dirty="0"/>
          </a:p>
        </p:txBody>
      </p:sp>
      <p:pic>
        <p:nvPicPr>
          <p:cNvPr id="3074" name="Picture 2" descr="C:\Users\HP\Desktop\Cours A2\P30900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142984"/>
            <a:ext cx="4643438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fr-FR" b="1" u="sng" dirty="0" smtClean="0"/>
              <a:t>Reins : Coupe sagittale</a:t>
            </a:r>
            <a:endParaRPr lang="fr-FR" b="1" u="sng" dirty="0"/>
          </a:p>
        </p:txBody>
      </p:sp>
      <p:pic>
        <p:nvPicPr>
          <p:cNvPr id="5122" name="Picture 2" descr="C:\Users\HP\Desktop\Schémas App.uro-génital\rein coup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1000108"/>
            <a:ext cx="4929190" cy="5500726"/>
          </a:xfrm>
          <a:prstGeom prst="rect">
            <a:avLst/>
          </a:prstGeom>
          <a:noFill/>
        </p:spPr>
      </p:pic>
      <p:pic>
        <p:nvPicPr>
          <p:cNvPr id="2050" name="Picture 2" descr="C:\Users\HP\Desktop\Splanchno\coupe re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071546"/>
            <a:ext cx="3929090" cy="5210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fr-FR" sz="3200" b="1" u="sng" dirty="0" smtClean="0"/>
              <a:t>Reins lobés de </a:t>
            </a:r>
            <a:r>
              <a:rPr lang="fr-FR" sz="3200" b="1" u="sng" dirty="0" err="1" smtClean="0"/>
              <a:t>Bovin:conformation</a:t>
            </a:r>
            <a:r>
              <a:rPr lang="fr-FR" sz="3200" b="1" u="sng" dirty="0" smtClean="0"/>
              <a:t> extérieure</a:t>
            </a:r>
            <a:endParaRPr lang="fr-FR" sz="3200" b="1" u="sng" dirty="0"/>
          </a:p>
        </p:txBody>
      </p:sp>
      <p:pic>
        <p:nvPicPr>
          <p:cNvPr id="5" name="Picture 2" descr="C:\Users\HP\Desktop\Cours A2\P30900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28992" y="1214422"/>
            <a:ext cx="5500726" cy="5357850"/>
          </a:xfrm>
          <a:prstGeom prst="rect">
            <a:avLst/>
          </a:prstGeom>
          <a:noFill/>
        </p:spPr>
      </p:pic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214282" y="1000108"/>
            <a:ext cx="3214710" cy="5126055"/>
          </a:xfrm>
        </p:spPr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b="1" dirty="0" smtClean="0"/>
              <a:t>Lobes</a:t>
            </a:r>
          </a:p>
          <a:p>
            <a:r>
              <a:rPr lang="fr-FR" b="1" dirty="0" smtClean="0"/>
              <a:t>Sinus rénal</a:t>
            </a:r>
          </a:p>
          <a:p>
            <a:r>
              <a:rPr lang="fr-FR" b="1" dirty="0" smtClean="0"/>
              <a:t>Bassinet </a:t>
            </a:r>
          </a:p>
          <a:p>
            <a:r>
              <a:rPr lang="fr-FR" b="1" dirty="0" smtClean="0"/>
              <a:t>Uretère</a:t>
            </a:r>
          </a:p>
          <a:p>
            <a:r>
              <a:rPr lang="fr-FR" b="1" dirty="0" smtClean="0"/>
              <a:t>Artère rénale en rouge</a:t>
            </a:r>
          </a:p>
          <a:p>
            <a:r>
              <a:rPr lang="fr-FR" b="1" dirty="0" smtClean="0"/>
              <a:t>Veine rénale en bleu</a:t>
            </a:r>
          </a:p>
          <a:p>
            <a:r>
              <a:rPr lang="fr-FR" b="1" dirty="0" smtClean="0"/>
              <a:t>Glandes surrénales</a:t>
            </a:r>
          </a:p>
          <a:p>
            <a:pPr>
              <a:buNone/>
            </a:pPr>
            <a:r>
              <a:rPr lang="fr-FR" b="1" dirty="0" smtClean="0"/>
              <a:t>    en rose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fr-FR" b="1" u="sng" dirty="0" smtClean="0"/>
              <a:t>Reins lobés : conformation intérieure</a:t>
            </a:r>
            <a:endParaRPr lang="fr-FR" b="1" u="sng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500726"/>
          </a:xfrm>
        </p:spPr>
        <p:txBody>
          <a:bodyPr>
            <a:normAutofit fontScale="92500" lnSpcReduction="10000"/>
          </a:bodyPr>
          <a:lstStyle/>
          <a:p>
            <a:r>
              <a:rPr lang="fr-FR" sz="2900" b="1" dirty="0" smtClean="0"/>
              <a:t>Lobes rénaux</a:t>
            </a:r>
          </a:p>
          <a:p>
            <a:r>
              <a:rPr lang="fr-FR" sz="2900" b="1" dirty="0" smtClean="0"/>
              <a:t>Bassinet</a:t>
            </a:r>
          </a:p>
          <a:p>
            <a:r>
              <a:rPr lang="fr-FR" sz="2900" b="1" dirty="0" smtClean="0"/>
              <a:t>Pyramides rénales</a:t>
            </a:r>
          </a:p>
          <a:p>
            <a:r>
              <a:rPr lang="fr-FR" sz="2900" b="1" dirty="0" smtClean="0"/>
              <a:t>Papilles rénales</a:t>
            </a:r>
          </a:p>
          <a:p>
            <a:r>
              <a:rPr lang="fr-FR" sz="2900" b="1" dirty="0" smtClean="0"/>
              <a:t>Calice rénal</a:t>
            </a:r>
          </a:p>
          <a:p>
            <a:r>
              <a:rPr lang="fr-FR" sz="2900" b="1" dirty="0" smtClean="0"/>
              <a:t>Veine cave caudale</a:t>
            </a:r>
          </a:p>
          <a:p>
            <a:r>
              <a:rPr lang="fr-FR" sz="2900" b="1" dirty="0" smtClean="0"/>
              <a:t>Veine rénale en bleu</a:t>
            </a:r>
          </a:p>
          <a:p>
            <a:r>
              <a:rPr lang="fr-FR" sz="2900" b="1" dirty="0" smtClean="0"/>
              <a:t>Artère aorte</a:t>
            </a:r>
          </a:p>
          <a:p>
            <a:r>
              <a:rPr lang="fr-FR" sz="2900" b="1" dirty="0" smtClean="0"/>
              <a:t>Artère rénale en rouge</a:t>
            </a:r>
          </a:p>
          <a:p>
            <a:r>
              <a:rPr lang="fr-FR" sz="2900" b="1" dirty="0" smtClean="0"/>
              <a:t>Glande surrénale en rose</a:t>
            </a:r>
          </a:p>
          <a:p>
            <a:pPr>
              <a:buNone/>
            </a:pPr>
            <a:r>
              <a:rPr lang="fr-FR" sz="2900" b="1" dirty="0" smtClean="0"/>
              <a:t>      </a:t>
            </a:r>
          </a:p>
          <a:p>
            <a:pPr>
              <a:buNone/>
            </a:pPr>
            <a:endParaRPr lang="fr-FR" b="1" dirty="0" smtClean="0"/>
          </a:p>
        </p:txBody>
      </p:sp>
      <p:pic>
        <p:nvPicPr>
          <p:cNvPr id="4098" name="Picture 2" descr="C:\Users\HP\Desktop\Cours A2\P30900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285860"/>
            <a:ext cx="4643438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4000" dirty="0" smtClean="0"/>
          </a:p>
          <a:p>
            <a:pPr>
              <a:buNone/>
            </a:pPr>
            <a:r>
              <a:rPr lang="fr-FR" sz="4000" dirty="0" smtClean="0"/>
              <a:t>   </a:t>
            </a:r>
            <a:r>
              <a:rPr lang="fr-FR" sz="4000" b="1" dirty="0" smtClean="0"/>
              <a:t>Le rein </a:t>
            </a:r>
            <a:r>
              <a:rPr lang="fr-FR" sz="4000" b="1" dirty="0" smtClean="0">
                <a:solidFill>
                  <a:srgbClr val="FF0000"/>
                </a:solidFill>
              </a:rPr>
              <a:t>gauche</a:t>
            </a:r>
            <a:r>
              <a:rPr lang="fr-FR" sz="4000" b="1" dirty="0" smtClean="0"/>
              <a:t> des </a:t>
            </a:r>
            <a:r>
              <a:rPr lang="fr-FR" sz="4000" b="1" dirty="0" smtClean="0">
                <a:solidFill>
                  <a:srgbClr val="FF0000"/>
                </a:solidFill>
              </a:rPr>
              <a:t>ruminants</a:t>
            </a:r>
            <a:r>
              <a:rPr lang="fr-FR" sz="4000" b="1" dirty="0" smtClean="0"/>
              <a:t> est </a:t>
            </a:r>
            <a:r>
              <a:rPr lang="fr-FR" sz="4000" b="1" dirty="0" smtClean="0">
                <a:solidFill>
                  <a:srgbClr val="FF0000"/>
                </a:solidFill>
              </a:rPr>
              <a:t>flottant</a:t>
            </a:r>
            <a:r>
              <a:rPr lang="fr-FR" sz="4000" b="1" dirty="0" smtClean="0"/>
              <a:t> et possède un hile long et un méso particulier.</a:t>
            </a:r>
            <a:endParaRPr lang="fr-F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fr-FR" b="1" u="sng" dirty="0" smtClean="0"/>
              <a:t>VESSIE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4714908" cy="505461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dirty="0" smtClean="0"/>
              <a:t>Réservoir impair et médian </a:t>
            </a:r>
          </a:p>
          <a:p>
            <a:pPr>
              <a:buNone/>
            </a:pPr>
            <a:r>
              <a:rPr lang="fr-FR" b="1" dirty="0" smtClean="0"/>
              <a:t>à surface ridée où débouchent </a:t>
            </a:r>
          </a:p>
          <a:p>
            <a:pPr>
              <a:buNone/>
            </a:pPr>
            <a:r>
              <a:rPr lang="fr-FR" b="1" dirty="0" smtClean="0"/>
              <a:t>les 2 uretères à sa face dorsale. </a:t>
            </a:r>
          </a:p>
          <a:p>
            <a:pPr>
              <a:buNone/>
            </a:pPr>
            <a:r>
              <a:rPr lang="fr-FR" b="1" dirty="0" smtClean="0"/>
              <a:t>Constituée de 3 parties: </a:t>
            </a:r>
          </a:p>
          <a:p>
            <a:pPr>
              <a:buFontTx/>
              <a:buChar char="-"/>
            </a:pPr>
            <a:r>
              <a:rPr lang="fr-FR" b="1" dirty="0" smtClean="0"/>
              <a:t>Pôle </a:t>
            </a:r>
            <a:r>
              <a:rPr lang="fr-FR" b="1" dirty="0" err="1" smtClean="0"/>
              <a:t>crânial</a:t>
            </a:r>
            <a:r>
              <a:rPr lang="fr-FR" b="1" dirty="0" smtClean="0"/>
              <a:t> ou </a:t>
            </a:r>
            <a:r>
              <a:rPr lang="fr-FR" b="1" dirty="0" smtClean="0">
                <a:solidFill>
                  <a:srgbClr val="FF0000"/>
                </a:solidFill>
              </a:rPr>
              <a:t>vertex</a:t>
            </a:r>
            <a:r>
              <a:rPr lang="fr-FR" b="1" dirty="0" smtClean="0"/>
              <a:t> de la </a:t>
            </a:r>
          </a:p>
          <a:p>
            <a:pPr>
              <a:buNone/>
            </a:pPr>
            <a:r>
              <a:rPr lang="fr-FR" b="1" dirty="0" smtClean="0"/>
              <a:t>     vessie</a:t>
            </a:r>
          </a:p>
          <a:p>
            <a:pPr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Corps</a:t>
            </a:r>
            <a:r>
              <a:rPr lang="fr-FR" b="1" dirty="0" smtClean="0"/>
              <a:t> de la vessie</a:t>
            </a:r>
          </a:p>
          <a:p>
            <a:pPr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Col</a:t>
            </a:r>
            <a:r>
              <a:rPr lang="fr-FR" b="1" dirty="0" smtClean="0"/>
              <a:t> de la vessie d’où part </a:t>
            </a:r>
          </a:p>
          <a:p>
            <a:pPr>
              <a:buNone/>
            </a:pPr>
            <a:r>
              <a:rPr lang="fr-FR" b="1" dirty="0" smtClean="0"/>
              <a:t>l’urètre, entouré par la prostate</a:t>
            </a:r>
          </a:p>
          <a:p>
            <a:pPr>
              <a:buNone/>
            </a:pPr>
            <a:r>
              <a:rPr lang="fr-FR" b="1" dirty="0" smtClean="0"/>
              <a:t> et 2 </a:t>
            </a:r>
            <a:r>
              <a:rPr lang="fr-FR" b="1" dirty="0" err="1" smtClean="0"/>
              <a:t>ostiums</a:t>
            </a:r>
            <a:r>
              <a:rPr lang="fr-FR" b="1" dirty="0" smtClean="0"/>
              <a:t>: un interne et un </a:t>
            </a:r>
          </a:p>
          <a:p>
            <a:pPr>
              <a:buNone/>
            </a:pPr>
            <a:r>
              <a:rPr lang="fr-FR" b="1" dirty="0" smtClean="0"/>
              <a:t>externe appelé :</a:t>
            </a:r>
            <a:r>
              <a:rPr lang="fr-FR" b="1" dirty="0" smtClean="0">
                <a:solidFill>
                  <a:srgbClr val="FF0000"/>
                </a:solidFill>
              </a:rPr>
              <a:t>méat urinaire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HP\Desktop\Splanchno\vessi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85860"/>
            <a:ext cx="4286280" cy="4617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412</Words>
  <Application>Microsoft Office PowerPoint</Application>
  <PresentationFormat>Affichage à l'écran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APPAREIL  URINAIRE</vt:lpstr>
      <vt:lpstr>Diapositive 2</vt:lpstr>
      <vt:lpstr>Diapositive 3</vt:lpstr>
      <vt:lpstr>Reins à surface unie : conformation intérieure, Equidé, Petit ruminant, Carnivore,Lapin</vt:lpstr>
      <vt:lpstr>Reins : Coupe sagittale</vt:lpstr>
      <vt:lpstr>Reins lobés de Bovin:conformation extérieure</vt:lpstr>
      <vt:lpstr>Reins lobés : conformation intérieure</vt:lpstr>
      <vt:lpstr>Diapositive 8</vt:lpstr>
      <vt:lpstr>VESSIE</vt:lpstr>
      <vt:lpstr>Particularités spécifiques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APPAREIL    URINAIRE</dc:title>
  <dc:creator>HP</dc:creator>
  <cp:lastModifiedBy>HP</cp:lastModifiedBy>
  <cp:revision>53</cp:revision>
  <dcterms:created xsi:type="dcterms:W3CDTF">2020-09-02T19:41:25Z</dcterms:created>
  <dcterms:modified xsi:type="dcterms:W3CDTF">2021-05-15T20:11:40Z</dcterms:modified>
</cp:coreProperties>
</file>