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296" r:id="rId3"/>
    <p:sldId id="299" r:id="rId4"/>
    <p:sldId id="300" r:id="rId5"/>
    <p:sldId id="301" r:id="rId6"/>
    <p:sldId id="289" r:id="rId7"/>
    <p:sldId id="262" r:id="rId8"/>
    <p:sldId id="279" r:id="rId9"/>
    <p:sldId id="295" r:id="rId10"/>
    <p:sldId id="266" r:id="rId11"/>
    <p:sldId id="29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8521-539F-4D06-B49C-C1D8ED222AC8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5455B-BD12-4F8B-9671-4FD6C3656C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368E-AEF8-4377-885C-EED3BF8257F4}" type="datetimeFigureOut">
              <a:rPr lang="fr-FR" smtClean="0"/>
              <a:pPr/>
              <a:t>15/05/2021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1EF15-D1DA-4C36-90E4-C48AFA273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Appareil  génital  mâle</a:t>
            </a:r>
            <a:endParaRPr lang="fr-FR" b="1" u="sng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/>
              <a:t>    </a:t>
            </a:r>
            <a:r>
              <a:rPr lang="fr-FR" b="1" dirty="0" smtClean="0">
                <a:solidFill>
                  <a:srgbClr val="FF0000"/>
                </a:solidFill>
              </a:rPr>
              <a:t>Scrotum</a:t>
            </a:r>
            <a:r>
              <a:rPr lang="fr-FR" b="1" dirty="0" smtClean="0"/>
              <a:t> : membrane cutanée commune aux 2 testicules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Section glandulaire</a:t>
            </a:r>
            <a:r>
              <a:rPr lang="fr-FR" b="1" dirty="0" smtClean="0"/>
              <a:t>: glandes: </a:t>
            </a:r>
            <a:r>
              <a:rPr lang="fr-FR" b="1" dirty="0" smtClean="0">
                <a:solidFill>
                  <a:srgbClr val="FF0000"/>
                </a:solidFill>
              </a:rPr>
              <a:t>2</a:t>
            </a:r>
            <a:r>
              <a:rPr lang="fr-FR" b="1" dirty="0" smtClean="0"/>
              <a:t> testicules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Section tubulaire</a:t>
            </a:r>
            <a:r>
              <a:rPr lang="fr-FR" b="1" dirty="0" smtClean="0"/>
              <a:t>: Voies spermatiques, ce sont:</a:t>
            </a:r>
          </a:p>
          <a:p>
            <a:pPr>
              <a:buNone/>
            </a:pPr>
            <a:r>
              <a:rPr lang="fr-FR" b="1" dirty="0" smtClean="0"/>
              <a:t>            *Epididyme </a:t>
            </a:r>
          </a:p>
          <a:p>
            <a:pPr>
              <a:buNone/>
            </a:pPr>
            <a:r>
              <a:rPr lang="fr-FR" b="1" dirty="0" smtClean="0"/>
              <a:t>            *Canal déférent </a:t>
            </a:r>
          </a:p>
          <a:p>
            <a:pPr>
              <a:buNone/>
            </a:pPr>
            <a:r>
              <a:rPr lang="fr-FR" b="1" dirty="0" smtClean="0"/>
              <a:t>            *Glande vésiculaire ou vésicule séminale</a:t>
            </a:r>
          </a:p>
          <a:p>
            <a:pPr>
              <a:buFont typeface="Arial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Sinus uro-génital: </a:t>
            </a:r>
            <a:r>
              <a:rPr lang="fr-FR" b="1" dirty="0" smtClean="0"/>
              <a:t>constitué par l’urètre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Pénis: </a:t>
            </a:r>
            <a:r>
              <a:rPr lang="fr-FR" b="1" dirty="0" smtClean="0"/>
              <a:t>organe copulateur du mâle, constitué de </a:t>
            </a:r>
            <a:r>
              <a:rPr lang="fr-FR" b="1" dirty="0" smtClean="0">
                <a:solidFill>
                  <a:srgbClr val="FF0000"/>
                </a:solidFill>
              </a:rPr>
              <a:t>2  corps caverneux </a:t>
            </a:r>
            <a:r>
              <a:rPr lang="fr-FR" b="1" dirty="0" smtClean="0"/>
              <a:t>et d’</a:t>
            </a:r>
            <a:r>
              <a:rPr lang="fr-FR" b="1" dirty="0" smtClean="0">
                <a:solidFill>
                  <a:srgbClr val="FF0000"/>
                </a:solidFill>
              </a:rPr>
              <a:t>un corps spongieux </a:t>
            </a:r>
            <a:r>
              <a:rPr lang="fr-FR" b="1" dirty="0" smtClean="0"/>
              <a:t>du gland</a:t>
            </a:r>
          </a:p>
          <a:p>
            <a:pPr>
              <a:buFont typeface="Arial" charset="0"/>
              <a:buChar char="•"/>
            </a:pPr>
            <a:r>
              <a:rPr lang="fr-FR" b="1" dirty="0" smtClean="0"/>
              <a:t>Glandes annexées à l’urètre:</a:t>
            </a:r>
          </a:p>
          <a:p>
            <a:pPr>
              <a:buNone/>
            </a:pPr>
            <a:r>
              <a:rPr lang="fr-FR" b="1" dirty="0" smtClean="0"/>
              <a:t>* </a:t>
            </a:r>
            <a:r>
              <a:rPr lang="fr-FR" b="1" dirty="0" smtClean="0">
                <a:solidFill>
                  <a:srgbClr val="FF0000"/>
                </a:solidFill>
              </a:rPr>
              <a:t>Prostate</a:t>
            </a:r>
            <a:r>
              <a:rPr lang="fr-FR" b="1" dirty="0" smtClean="0"/>
              <a:t> (entoure le col de la vessie)</a:t>
            </a:r>
          </a:p>
          <a:p>
            <a:pPr>
              <a:buNone/>
            </a:pPr>
            <a:r>
              <a:rPr lang="fr-FR" b="1" dirty="0" smtClean="0"/>
              <a:t>* </a:t>
            </a:r>
            <a:r>
              <a:rPr lang="fr-FR" b="1" dirty="0" smtClean="0">
                <a:solidFill>
                  <a:srgbClr val="FF0000"/>
                </a:solidFill>
              </a:rPr>
              <a:t>Glandes bulbo-urétrales</a:t>
            </a:r>
            <a:r>
              <a:rPr lang="fr-FR" b="1" dirty="0" smtClean="0"/>
              <a:t> ou glandes  de </a:t>
            </a:r>
            <a:r>
              <a:rPr lang="fr-FR" b="1" dirty="0" smtClean="0">
                <a:solidFill>
                  <a:srgbClr val="FF0000"/>
                </a:solidFill>
              </a:rPr>
              <a:t>Cowper</a:t>
            </a:r>
            <a:r>
              <a:rPr lang="fr-FR" b="1" dirty="0" smtClean="0"/>
              <a:t> </a:t>
            </a:r>
          </a:p>
          <a:p>
            <a:pPr>
              <a:buNone/>
            </a:pP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Appareil génital mâle schématisé :Chien</a:t>
            </a:r>
            <a:endParaRPr lang="fr-FR" sz="3200" b="1" u="sng" dirty="0"/>
          </a:p>
        </p:txBody>
      </p:sp>
      <p:pic>
        <p:nvPicPr>
          <p:cNvPr id="3074" name="Picture 2" descr="C:\Users\HP\Desktop\Schémas App.uro-génital\génital chie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286676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4400" u="sng" dirty="0" smtClean="0"/>
              <a:t>Références  bibliographiques </a:t>
            </a:r>
          </a:p>
          <a:p>
            <a:pPr>
              <a:buNone/>
            </a:pPr>
            <a:r>
              <a:rPr lang="fr-FR" dirty="0" smtClean="0"/>
              <a:t>   </a:t>
            </a:r>
          </a:p>
          <a:p>
            <a:pPr>
              <a:buNone/>
            </a:pPr>
            <a:r>
              <a:rPr lang="fr-FR" dirty="0" smtClean="0"/>
              <a:t>        BARONE  R. « Anatomie comparée des </a:t>
            </a:r>
          </a:p>
          <a:p>
            <a:pPr>
              <a:buNone/>
            </a:pPr>
            <a:r>
              <a:rPr lang="fr-FR" dirty="0" smtClean="0"/>
              <a:t>        animaux domestiques; Tome 4 : Appareil  </a:t>
            </a:r>
          </a:p>
          <a:p>
            <a:pPr>
              <a:buNone/>
            </a:pPr>
            <a:r>
              <a:rPr lang="fr-FR" dirty="0" smtClean="0"/>
              <a:t>        uro-génital, Fœtus et ses annexes »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Enveloppes  du testicule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Scrotum</a:t>
            </a:r>
            <a:r>
              <a:rPr lang="fr-FR" b="1" dirty="0" smtClean="0"/>
              <a:t>: membrane cutanée commune aux 2 testicules</a:t>
            </a:r>
          </a:p>
          <a:p>
            <a:r>
              <a:rPr lang="fr-FR" sz="3400" b="1" dirty="0" smtClean="0"/>
              <a:t>Membranes</a:t>
            </a:r>
            <a:r>
              <a:rPr lang="fr-FR" b="1" dirty="0" smtClean="0"/>
              <a:t> propres à chaque testicule:</a:t>
            </a:r>
          </a:p>
          <a:p>
            <a:pPr>
              <a:buNone/>
            </a:pPr>
            <a:r>
              <a:rPr lang="fr-FR" b="1" dirty="0" smtClean="0"/>
              <a:t>-   </a:t>
            </a:r>
            <a:r>
              <a:rPr lang="fr-FR" b="1" dirty="0" err="1" smtClean="0">
                <a:solidFill>
                  <a:srgbClr val="FF0000"/>
                </a:solidFill>
              </a:rPr>
              <a:t>Dartos</a:t>
            </a:r>
            <a:r>
              <a:rPr lang="fr-FR" b="1" dirty="0" smtClean="0"/>
              <a:t>: muscle peaucier du scrotum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Fascia spermatique externe 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Muscle crémaster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Fascia spermatique interne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Tunique vaginale</a:t>
            </a:r>
            <a:r>
              <a:rPr lang="fr-FR" b="1" dirty="0" smtClean="0"/>
              <a:t>: c’est </a:t>
            </a:r>
            <a:r>
              <a:rPr lang="fr-FR" b="1" dirty="0" smtClean="0">
                <a:solidFill>
                  <a:srgbClr val="FF0000"/>
                </a:solidFill>
              </a:rPr>
              <a:t>la séreuse </a:t>
            </a:r>
            <a:r>
              <a:rPr lang="fr-FR" b="1" dirty="0" smtClean="0"/>
              <a:t>du testicule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-</a:t>
            </a:r>
            <a:r>
              <a:rPr lang="fr-FR" sz="2000" b="1" u="sng" dirty="0" smtClean="0">
                <a:solidFill>
                  <a:srgbClr val="FF0000"/>
                </a:solidFill>
              </a:rPr>
              <a:t>Testicule</a:t>
            </a:r>
            <a:r>
              <a:rPr lang="fr-FR" sz="2000" dirty="0" smtClean="0">
                <a:solidFill>
                  <a:srgbClr val="FF0000"/>
                </a:solidFill>
              </a:rPr>
              <a:t>:</a:t>
            </a:r>
            <a:r>
              <a:rPr lang="fr-FR" sz="2000" dirty="0" smtClean="0"/>
              <a:t> C’est la glande génitale mâle, </a:t>
            </a:r>
            <a:r>
              <a:rPr lang="fr-FR" sz="2000" dirty="0" err="1" smtClean="0"/>
              <a:t>paire,logée</a:t>
            </a:r>
            <a:r>
              <a:rPr lang="fr-FR" sz="2000" dirty="0" smtClean="0"/>
              <a:t> avec l’épididyme dans la </a:t>
            </a:r>
          </a:p>
          <a:p>
            <a:pPr>
              <a:buNone/>
            </a:pPr>
            <a:r>
              <a:rPr lang="fr-FR" sz="2000" dirty="0" smtClean="0"/>
              <a:t>tunique vaginale et le scrotum.</a:t>
            </a:r>
          </a:p>
          <a:p>
            <a:pPr>
              <a:buNone/>
            </a:pPr>
            <a:r>
              <a:rPr lang="fr-FR" sz="2000" dirty="0" smtClean="0"/>
              <a:t>Couleur blanc-bleuâtre dans les grandes espèces et rosée dans les petites espèces.</a:t>
            </a:r>
          </a:p>
          <a:p>
            <a:pPr>
              <a:buNone/>
            </a:pPr>
            <a:r>
              <a:rPr lang="fr-FR" sz="2000" dirty="0" smtClean="0"/>
              <a:t>Consistance ferme et élastique, le poids varie avec l’âge, l’état physiologique et </a:t>
            </a:r>
          </a:p>
          <a:p>
            <a:pPr>
              <a:buNone/>
            </a:pPr>
            <a:r>
              <a:rPr lang="fr-FR" sz="2000" dirty="0" smtClean="0"/>
              <a:t>l’espèce.</a:t>
            </a:r>
          </a:p>
          <a:p>
            <a:pPr>
              <a:buNone/>
            </a:pPr>
            <a:r>
              <a:rPr lang="fr-FR" sz="2000" dirty="0" smtClean="0"/>
              <a:t>Chaque testicule est ovoïde, allongé chez les ruminants et équidés et presque </a:t>
            </a:r>
          </a:p>
          <a:p>
            <a:pPr>
              <a:buNone/>
            </a:pPr>
            <a:r>
              <a:rPr lang="fr-FR" sz="2000" dirty="0" smtClean="0"/>
              <a:t>sphérique chez les carnivores.</a:t>
            </a:r>
          </a:p>
          <a:p>
            <a:pPr>
              <a:buNone/>
            </a:pPr>
            <a:r>
              <a:rPr lang="fr-FR" sz="2000" dirty="0" smtClean="0"/>
              <a:t>Il présente 2 </a:t>
            </a:r>
            <a:r>
              <a:rPr lang="fr-FR" sz="2000" dirty="0" err="1" smtClean="0"/>
              <a:t>faces:latérale</a:t>
            </a:r>
            <a:r>
              <a:rPr lang="fr-FR" sz="2000" dirty="0" smtClean="0"/>
              <a:t> et médiale, 2 bords: libre et </a:t>
            </a:r>
            <a:r>
              <a:rPr lang="fr-FR" sz="2000" dirty="0" err="1" smtClean="0"/>
              <a:t>épididymaire</a:t>
            </a:r>
            <a:r>
              <a:rPr lang="fr-FR" sz="2000" dirty="0" smtClean="0"/>
              <a:t> et 2 </a:t>
            </a:r>
          </a:p>
          <a:p>
            <a:pPr>
              <a:buNone/>
            </a:pPr>
            <a:r>
              <a:rPr lang="fr-FR" sz="2000" dirty="0" smtClean="0"/>
              <a:t>extrémités: capitée et caudée. 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Epididyme</a:t>
            </a:r>
            <a:r>
              <a:rPr lang="fr-FR" sz="2000" dirty="0" smtClean="0">
                <a:solidFill>
                  <a:srgbClr val="FF0000"/>
                </a:solidFill>
              </a:rPr>
              <a:t>: </a:t>
            </a:r>
            <a:r>
              <a:rPr lang="fr-FR" sz="2000" dirty="0" smtClean="0"/>
              <a:t>C’est la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voie spermatique, organe allongé qui contourne le </a:t>
            </a:r>
          </a:p>
          <a:p>
            <a:pPr>
              <a:buNone/>
            </a:pPr>
            <a:r>
              <a:rPr lang="fr-FR" sz="2000" dirty="0" smtClean="0"/>
              <a:t>Testicule et formé d’une tête, d’un corps et d’une queue.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Conduit déférent</a:t>
            </a:r>
            <a:r>
              <a:rPr lang="fr-FR" sz="2000" dirty="0" smtClean="0">
                <a:solidFill>
                  <a:srgbClr val="FF0000"/>
                </a:solidFill>
              </a:rPr>
              <a:t>: </a:t>
            </a:r>
            <a:r>
              <a:rPr lang="fr-FR" sz="2000" dirty="0" smtClean="0"/>
              <a:t>Il va de la queue de l’épididyme à la partie pelvienne de </a:t>
            </a:r>
          </a:p>
          <a:p>
            <a:pPr>
              <a:buNone/>
            </a:pPr>
            <a:r>
              <a:rPr lang="fr-FR" sz="2000" dirty="0" smtClean="0"/>
              <a:t>l’urètre dans laquelle il débouche par un bref conduit éjaculateur.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b="1" u="sng" dirty="0" smtClean="0">
                <a:solidFill>
                  <a:srgbClr val="FF0000"/>
                </a:solidFill>
              </a:rPr>
              <a:t>Glande vésiculaire</a:t>
            </a:r>
            <a:r>
              <a:rPr lang="fr-FR" sz="2000" dirty="0" smtClean="0">
                <a:solidFill>
                  <a:srgbClr val="FF0000"/>
                </a:solidFill>
              </a:rPr>
              <a:t>: </a:t>
            </a:r>
            <a:r>
              <a:rPr lang="fr-FR" sz="2000" dirty="0" smtClean="0"/>
              <a:t>Elle est annexée à la portion terminale du conduit déférent </a:t>
            </a:r>
          </a:p>
          <a:p>
            <a:pPr>
              <a:buNone/>
            </a:pPr>
            <a:r>
              <a:rPr lang="fr-FR" sz="2000" dirty="0" smtClean="0"/>
              <a:t>et le longe latéralement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b="1" u="sng" dirty="0" smtClean="0">
                <a:solidFill>
                  <a:srgbClr val="FF0000"/>
                </a:solidFill>
              </a:rPr>
              <a:t>Urètre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long conduit impair qui sert à l’excrétion de </a:t>
            </a:r>
            <a:r>
              <a:rPr lang="fr-FR" dirty="0" smtClean="0">
                <a:solidFill>
                  <a:srgbClr val="0070C0"/>
                </a:solidFill>
              </a:rPr>
              <a:t>l’urine</a:t>
            </a:r>
            <a:r>
              <a:rPr lang="fr-FR" dirty="0" smtClean="0"/>
              <a:t> et du </a:t>
            </a:r>
            <a:r>
              <a:rPr lang="fr-FR" dirty="0" smtClean="0">
                <a:solidFill>
                  <a:srgbClr val="0070C0"/>
                </a:solidFill>
              </a:rPr>
              <a:t>sperme.</a:t>
            </a:r>
          </a:p>
          <a:p>
            <a:pPr>
              <a:buFontTx/>
              <a:buChar char="-"/>
            </a:pPr>
            <a:r>
              <a:rPr lang="fr-FR" dirty="0" smtClean="0"/>
              <a:t>Il fait suite au col de la vessie et reçoit la terminaison des voies spermatiques</a:t>
            </a:r>
          </a:p>
          <a:p>
            <a:pPr>
              <a:buFontTx/>
              <a:buChar char="-"/>
            </a:pPr>
            <a:r>
              <a:rPr lang="fr-FR" dirty="0" smtClean="0"/>
              <a:t>Il sort du bassin et s’unit au corps caverneux qui est une tige érectile et participe avec ce dernier à la constitution du pénis.</a:t>
            </a:r>
          </a:p>
          <a:p>
            <a:pPr>
              <a:buFontTx/>
              <a:buChar char="-"/>
            </a:pPr>
            <a:r>
              <a:rPr lang="fr-FR" dirty="0" smtClean="0"/>
              <a:t>Il est divisible en 2 parties: </a:t>
            </a:r>
            <a:r>
              <a:rPr lang="fr-FR" dirty="0" smtClean="0">
                <a:solidFill>
                  <a:srgbClr val="0070C0"/>
                </a:solidFill>
              </a:rPr>
              <a:t>une pelvienne</a:t>
            </a:r>
            <a:r>
              <a:rPr lang="fr-FR" dirty="0" smtClean="0"/>
              <a:t>, qui va du col de la vessie où elle commence par l’</a:t>
            </a:r>
            <a:r>
              <a:rPr lang="fr-FR" dirty="0" err="1" smtClean="0"/>
              <a:t>ostium</a:t>
            </a:r>
            <a:r>
              <a:rPr lang="fr-FR" dirty="0" smtClean="0"/>
              <a:t> interne de l’urètre jusqu’à l’arcade ischiatique et </a:t>
            </a:r>
            <a:r>
              <a:rPr lang="fr-FR" dirty="0" smtClean="0">
                <a:solidFill>
                  <a:srgbClr val="0070C0"/>
                </a:solidFill>
              </a:rPr>
              <a:t>une spongieuse </a:t>
            </a:r>
            <a:r>
              <a:rPr lang="fr-FR" dirty="0" smtClean="0"/>
              <a:t>qui entre dans la constitution du pénis et constitue: le corps spongieux</a:t>
            </a:r>
          </a:p>
          <a:p>
            <a:pPr>
              <a:buFontTx/>
              <a:buChar char="-"/>
            </a:pPr>
            <a:r>
              <a:rPr lang="fr-FR" dirty="0" smtClean="0"/>
              <a:t>A l’extrémité libre du pénis, l’urètre est entouré par le corps spongieux du gland et s’ouvre à l’extérieur par l’</a:t>
            </a:r>
            <a:r>
              <a:rPr lang="fr-FR" dirty="0" err="1" smtClean="0"/>
              <a:t>ostium</a:t>
            </a:r>
            <a:r>
              <a:rPr lang="fr-FR" dirty="0" smtClean="0"/>
              <a:t> externe externe de l’urètre (ou méat urinaire).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- </a:t>
            </a:r>
            <a:r>
              <a:rPr lang="fr-FR" dirty="0" smtClean="0"/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Prostate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</a:t>
            </a:r>
            <a:r>
              <a:rPr lang="fr-FR" smtClean="0"/>
              <a:t>Située autour </a:t>
            </a:r>
            <a:r>
              <a:rPr lang="fr-FR" dirty="0" smtClean="0"/>
              <a:t>du col de la vessie, elle comprend 2 parties: le corps qui présente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 lobes (droit et gauche) réunis par l’isthme prostatique et la partie disséminée 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-  </a:t>
            </a:r>
            <a:r>
              <a:rPr lang="fr-FR" b="1" u="sng" dirty="0" smtClean="0">
                <a:solidFill>
                  <a:srgbClr val="FF0000"/>
                </a:solidFill>
              </a:rPr>
              <a:t>Glandes bulbo-urétrales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ou glandes de Cowper, paires, situées au niveau de la terminaison de l’urètre. Elles manquent chez certaines espèces  (chien).</a:t>
            </a:r>
          </a:p>
          <a:p>
            <a:pPr>
              <a:buFontTx/>
              <a:buChar char="-"/>
            </a:pPr>
            <a:r>
              <a:rPr lang="fr-FR" b="1" u="sng" dirty="0" smtClean="0">
                <a:solidFill>
                  <a:srgbClr val="FF0000"/>
                </a:solidFill>
              </a:rPr>
              <a:t>Formations érectiles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Ce sont les </a:t>
            </a:r>
            <a:r>
              <a:rPr lang="fr-FR" dirty="0" smtClean="0">
                <a:solidFill>
                  <a:srgbClr val="0070C0"/>
                </a:solidFill>
              </a:rPr>
              <a:t>2 corps caverneux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0070C0"/>
                </a:solidFill>
              </a:rPr>
              <a:t>le corps spongieux du gland</a:t>
            </a:r>
            <a:r>
              <a:rPr lang="fr-FR" dirty="0" smtClean="0"/>
              <a:t>, ils entrent dans la constitution du pénis.</a:t>
            </a:r>
          </a:p>
          <a:p>
            <a:pPr>
              <a:buFontTx/>
              <a:buChar char="-"/>
            </a:pPr>
            <a:r>
              <a:rPr lang="fr-FR" b="1" u="sng" dirty="0" smtClean="0">
                <a:solidFill>
                  <a:srgbClr val="FF0000"/>
                </a:solidFill>
              </a:rPr>
              <a:t>Pénis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Organe copulateur du mâle, il présente 2 parties: </a:t>
            </a:r>
            <a:r>
              <a:rPr lang="fr-FR" dirty="0" smtClean="0">
                <a:solidFill>
                  <a:srgbClr val="0070C0"/>
                </a:solidFill>
              </a:rPr>
              <a:t>une fixe</a:t>
            </a:r>
            <a:r>
              <a:rPr lang="fr-FR" dirty="0" smtClean="0"/>
              <a:t>, proximale et </a:t>
            </a:r>
            <a:r>
              <a:rPr lang="fr-FR" dirty="0" smtClean="0">
                <a:solidFill>
                  <a:srgbClr val="0070C0"/>
                </a:solidFill>
              </a:rPr>
              <a:t>une mobile</a:t>
            </a:r>
            <a:r>
              <a:rPr lang="fr-FR" dirty="0" smtClean="0"/>
              <a:t>, distale, protégée au repos par un repli cutané: </a:t>
            </a:r>
            <a:r>
              <a:rPr lang="fr-FR" dirty="0" smtClean="0">
                <a:solidFill>
                  <a:srgbClr val="0070C0"/>
                </a:solidFill>
              </a:rPr>
              <a:t>le prépuce </a:t>
            </a:r>
            <a:r>
              <a:rPr lang="fr-FR" dirty="0" smtClean="0"/>
              <a:t>(ou fourreau)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Appareil génital mâle schématisé: Equidé</a:t>
            </a:r>
            <a:endParaRPr lang="fr-FR" sz="3200" b="1" u="sng" dirty="0"/>
          </a:p>
        </p:txBody>
      </p:sp>
      <p:pic>
        <p:nvPicPr>
          <p:cNvPr id="6" name="Picture 2" descr="C:\Users\HP\Desktop\Schémas App.uro-génital\app mâle chev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786182" y="1500174"/>
            <a:ext cx="5214974" cy="4714908"/>
          </a:xfrm>
          <a:prstGeom prst="rect">
            <a:avLst/>
          </a:prstGeom>
          <a:noFill/>
        </p:spPr>
      </p:pic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3714776" cy="4929222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Présence de glandes bulbo-urétrales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Scrotum </a:t>
            </a:r>
            <a:r>
              <a:rPr lang="fr-FR" b="1" dirty="0" smtClean="0"/>
              <a:t>en situation </a:t>
            </a:r>
            <a:r>
              <a:rPr lang="fr-FR" b="1" dirty="0" smtClean="0">
                <a:solidFill>
                  <a:srgbClr val="FF0000"/>
                </a:solidFill>
              </a:rPr>
              <a:t>sous-inguinale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Appareil  génital mâle schématisé: Bovin </a:t>
            </a:r>
            <a:endParaRPr lang="fr-FR" sz="3200" b="1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000528" cy="57150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Présence de glandes bulbo-urétrales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Scrotum</a:t>
            </a:r>
            <a:r>
              <a:rPr lang="fr-FR" b="1" dirty="0" smtClean="0"/>
              <a:t> en situation </a:t>
            </a:r>
            <a:r>
              <a:rPr lang="fr-FR" b="1" dirty="0" smtClean="0">
                <a:solidFill>
                  <a:srgbClr val="FF0000"/>
                </a:solidFill>
              </a:rPr>
              <a:t>inguinale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</a:t>
            </a:r>
            <a:endParaRPr lang="fr-FR" b="1" dirty="0"/>
          </a:p>
        </p:txBody>
      </p:sp>
      <p:pic>
        <p:nvPicPr>
          <p:cNvPr id="6146" name="Picture 2" descr="C:\Users\HP\Desktop\Schémas App.uro-génital\app mâle bov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214422"/>
            <a:ext cx="5214942" cy="4864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Appareil génital mâle: Chien</a:t>
            </a:r>
            <a:endParaRPr lang="fr-FR" sz="3200" b="1" u="sng" dirty="0"/>
          </a:p>
        </p:txBody>
      </p:sp>
      <p:pic>
        <p:nvPicPr>
          <p:cNvPr id="5" name="Picture 2" descr="C:\Users\HP\Desktop\Schémas App.uro-génital\chien génit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1767199"/>
            <a:ext cx="4038600" cy="4191965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281518" cy="5572164"/>
          </a:xfrm>
        </p:spPr>
        <p:txBody>
          <a:bodyPr/>
          <a:lstStyle/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Pas </a:t>
            </a:r>
            <a:r>
              <a:rPr lang="fr-FR" b="1" dirty="0" smtClean="0"/>
              <a:t>de glandes bulbo-urétrales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Os pénien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Scrotum</a:t>
            </a:r>
            <a:r>
              <a:rPr lang="fr-FR" b="1" dirty="0" smtClean="0"/>
              <a:t> en situation </a:t>
            </a:r>
            <a:r>
              <a:rPr lang="fr-FR" b="1" dirty="0" smtClean="0">
                <a:solidFill>
                  <a:srgbClr val="FF0000"/>
                </a:solidFill>
              </a:rPr>
              <a:t>périnéale basse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HP\Desktop\Dossier uro-génital\os pénien chie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00438"/>
            <a:ext cx="3429024" cy="2714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*  </a:t>
            </a:r>
            <a:r>
              <a:rPr lang="fr-FR" b="1" dirty="0" smtClean="0">
                <a:solidFill>
                  <a:srgbClr val="FF0000"/>
                </a:solidFill>
              </a:rPr>
              <a:t>CHAT</a:t>
            </a:r>
            <a:r>
              <a:rPr lang="fr-FR" b="1" dirty="0" smtClean="0"/>
              <a:t>: Il ya présence de glandes bulbo-urétrales ou glandes de Cowper</a:t>
            </a:r>
          </a:p>
          <a:p>
            <a:pPr>
              <a:buNone/>
            </a:pPr>
            <a:r>
              <a:rPr lang="fr-FR" b="1" dirty="0" smtClean="0"/>
              <a:t>    Le </a:t>
            </a:r>
            <a:r>
              <a:rPr lang="fr-FR" b="1" dirty="0" smtClean="0">
                <a:solidFill>
                  <a:srgbClr val="FF0000"/>
                </a:solidFill>
              </a:rPr>
              <a:t>scrotum</a:t>
            </a:r>
            <a:r>
              <a:rPr lang="fr-FR" b="1" dirty="0" smtClean="0"/>
              <a:t> est en situation </a:t>
            </a:r>
            <a:r>
              <a:rPr lang="fr-FR" b="1" dirty="0" smtClean="0">
                <a:solidFill>
                  <a:srgbClr val="FF0000"/>
                </a:solidFill>
              </a:rPr>
              <a:t>périnéale haute </a:t>
            </a:r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/>
              <a:t>*  </a:t>
            </a:r>
            <a:r>
              <a:rPr lang="fr-FR" b="1" dirty="0" smtClean="0">
                <a:solidFill>
                  <a:srgbClr val="FF0000"/>
                </a:solidFill>
              </a:rPr>
              <a:t>LAPIN</a:t>
            </a:r>
            <a:r>
              <a:rPr lang="fr-FR" b="1" dirty="0" smtClean="0"/>
              <a:t>: Les </a:t>
            </a:r>
            <a:r>
              <a:rPr lang="fr-FR" b="1" dirty="0" smtClean="0">
                <a:solidFill>
                  <a:srgbClr val="FF0000"/>
                </a:solidFill>
              </a:rPr>
              <a:t>testicules</a:t>
            </a:r>
            <a:r>
              <a:rPr lang="fr-FR" b="1" dirty="0" smtClean="0"/>
              <a:t> ne descendent dans le </a:t>
            </a:r>
            <a:r>
              <a:rPr lang="fr-FR" b="1" dirty="0" smtClean="0">
                <a:solidFill>
                  <a:srgbClr val="FF0000"/>
                </a:solidFill>
              </a:rPr>
              <a:t>scrotum</a:t>
            </a:r>
            <a:r>
              <a:rPr lang="fr-FR" b="1" dirty="0" smtClean="0"/>
              <a:t> qu’en période </a:t>
            </a:r>
            <a:r>
              <a:rPr lang="fr-FR" b="1" dirty="0" smtClean="0">
                <a:solidFill>
                  <a:srgbClr val="FF0000"/>
                </a:solidFill>
              </a:rPr>
              <a:t>d’activité sexuelle, </a:t>
            </a:r>
            <a:r>
              <a:rPr lang="fr-FR" b="1" dirty="0" smtClean="0"/>
              <a:t>sinon ils restent dans la cavité abdominale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644</Words>
  <Application>Microsoft Office PowerPoint</Application>
  <PresentationFormat>Affichage à l'écran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Appareil  génital  mâle</vt:lpstr>
      <vt:lpstr>Enveloppes  du testicule</vt:lpstr>
      <vt:lpstr>Diapositive 3</vt:lpstr>
      <vt:lpstr>Diapositive 4</vt:lpstr>
      <vt:lpstr>Diapositive 5</vt:lpstr>
      <vt:lpstr>Appareil génital mâle schématisé: Equidé</vt:lpstr>
      <vt:lpstr>Appareil  génital mâle schématisé: Bovin </vt:lpstr>
      <vt:lpstr>Appareil génital mâle: Chien</vt:lpstr>
      <vt:lpstr>Diapositive 9</vt:lpstr>
      <vt:lpstr>Appareil génital mâle schématisé :Chien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APPAREIL    URINAIRE</dc:title>
  <dc:creator>HP</dc:creator>
  <cp:lastModifiedBy>HP</cp:lastModifiedBy>
  <cp:revision>54</cp:revision>
  <dcterms:created xsi:type="dcterms:W3CDTF">2020-09-02T19:41:25Z</dcterms:created>
  <dcterms:modified xsi:type="dcterms:W3CDTF">2021-05-15T21:06:21Z</dcterms:modified>
</cp:coreProperties>
</file>