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96" r:id="rId3"/>
    <p:sldId id="274" r:id="rId4"/>
    <p:sldId id="299" r:id="rId5"/>
    <p:sldId id="266" r:id="rId6"/>
    <p:sldId id="273" r:id="rId7"/>
    <p:sldId id="300" r:id="rId8"/>
    <p:sldId id="257" r:id="rId9"/>
    <p:sldId id="268" r:id="rId10"/>
    <p:sldId id="269" r:id="rId11"/>
    <p:sldId id="270" r:id="rId12"/>
    <p:sldId id="271" r:id="rId13"/>
    <p:sldId id="272" r:id="rId14"/>
    <p:sldId id="258" r:id="rId15"/>
    <p:sldId id="267" r:id="rId16"/>
    <p:sldId id="301" r:id="rId17"/>
    <p:sldId id="259" r:id="rId18"/>
    <p:sldId id="302" r:id="rId19"/>
    <p:sldId id="303" r:id="rId20"/>
    <p:sldId id="275" r:id="rId21"/>
    <p:sldId id="261" r:id="rId22"/>
    <p:sldId id="276" r:id="rId23"/>
    <p:sldId id="260" r:id="rId24"/>
    <p:sldId id="311" r:id="rId25"/>
    <p:sldId id="262" r:id="rId26"/>
    <p:sldId id="310" r:id="rId27"/>
    <p:sldId id="263" r:id="rId28"/>
    <p:sldId id="264" r:id="rId29"/>
    <p:sldId id="279" r:id="rId30"/>
    <p:sldId id="277" r:id="rId31"/>
    <p:sldId id="309" r:id="rId32"/>
    <p:sldId id="278" r:id="rId33"/>
    <p:sldId id="280" r:id="rId34"/>
    <p:sldId id="281" r:id="rId35"/>
    <p:sldId id="282" r:id="rId36"/>
    <p:sldId id="293" r:id="rId37"/>
    <p:sldId id="283" r:id="rId38"/>
    <p:sldId id="286" r:id="rId39"/>
    <p:sldId id="284" r:id="rId40"/>
    <p:sldId id="288" r:id="rId41"/>
    <p:sldId id="289" r:id="rId42"/>
    <p:sldId id="290" r:id="rId43"/>
    <p:sldId id="291" r:id="rId44"/>
    <p:sldId id="292" r:id="rId45"/>
    <p:sldId id="297" r:id="rId46"/>
    <p:sldId id="294" r:id="rId47"/>
    <p:sldId id="295" r:id="rId48"/>
    <p:sldId id="304" r:id="rId49"/>
    <p:sldId id="313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09" autoAdjust="0"/>
    <p:restoredTop sz="94660"/>
  </p:normalViewPr>
  <p:slideViewPr>
    <p:cSldViewPr>
      <p:cViewPr>
        <p:scale>
          <a:sx n="60" d="100"/>
          <a:sy n="60" d="100"/>
        </p:scale>
        <p:origin x="-183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19B0-9E99-4DE8-BE18-F2969206AABC}" type="datetimeFigureOut">
              <a:rPr lang="fr-FR" smtClean="0"/>
              <a:pPr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9E43-98CA-4EB8-B79F-E32730A448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14356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Appareil  digestif</a:t>
            </a:r>
            <a:endParaRPr lang="fr-FR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715436" cy="6143668"/>
          </a:xfrm>
        </p:spPr>
        <p:txBody>
          <a:bodyPr>
            <a:normAutofit fontScale="92500" lnSpcReduction="20000"/>
          </a:bodyPr>
          <a:lstStyle/>
          <a:p>
            <a:r>
              <a:rPr lang="fr-FR" sz="3000" dirty="0" smtClean="0">
                <a:solidFill>
                  <a:schemeClr val="tx1"/>
                </a:solidFill>
              </a:rPr>
              <a:t>Il commence par la bouche et se termine à l’anus</a:t>
            </a:r>
          </a:p>
          <a:p>
            <a:r>
              <a:rPr lang="fr-FR" b="1" u="sng" dirty="0" smtClean="0">
                <a:solidFill>
                  <a:schemeClr val="tx1"/>
                </a:solidFill>
              </a:rPr>
              <a:t>Parois de la bouche</a:t>
            </a:r>
          </a:p>
          <a:p>
            <a:pPr algn="l"/>
            <a:r>
              <a:rPr lang="fr-FR" sz="2200" b="1" dirty="0" smtClean="0">
                <a:solidFill>
                  <a:schemeClr val="tx1"/>
                </a:solidFill>
              </a:rPr>
              <a:t>La bouche ou  cavité orale est formée de 5 parois</a:t>
            </a:r>
          </a:p>
          <a:p>
            <a:pPr algn="l"/>
            <a:r>
              <a:rPr lang="fr-FR" sz="2200" b="1" dirty="0">
                <a:solidFill>
                  <a:schemeClr val="tx1"/>
                </a:solidFill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</a:rPr>
              <a:t>a- </a:t>
            </a:r>
            <a:r>
              <a:rPr lang="fr-FR" sz="2200" b="1" u="sng" dirty="0" smtClean="0">
                <a:solidFill>
                  <a:schemeClr val="tx1"/>
                </a:solidFill>
              </a:rPr>
              <a:t>Lèvres</a:t>
            </a:r>
          </a:p>
          <a:p>
            <a:pPr algn="l"/>
            <a:r>
              <a:rPr lang="fr-FR" sz="2200" b="1" dirty="0">
                <a:solidFill>
                  <a:schemeClr val="tx1"/>
                </a:solidFill>
              </a:rPr>
              <a:t>-</a:t>
            </a:r>
            <a:r>
              <a:rPr lang="fr-FR" sz="2200" b="1" u="sng" dirty="0" smtClean="0">
                <a:solidFill>
                  <a:schemeClr val="tx1"/>
                </a:solidFill>
              </a:rPr>
              <a:t>Lèvre supérieure</a:t>
            </a:r>
            <a:r>
              <a:rPr lang="fr-FR" sz="2200" b="1" dirty="0" smtClean="0">
                <a:solidFill>
                  <a:schemeClr val="tx1"/>
                </a:solidFill>
              </a:rPr>
              <a:t>: séparée en 2 par </a:t>
            </a:r>
            <a:r>
              <a:rPr lang="fr-FR" sz="2200" b="1" u="sng" dirty="0" smtClean="0">
                <a:solidFill>
                  <a:srgbClr val="FF0000"/>
                </a:solidFill>
              </a:rPr>
              <a:t>le </a:t>
            </a:r>
            <a:r>
              <a:rPr lang="fr-FR" sz="2200" b="1" u="sng" dirty="0" err="1" smtClean="0">
                <a:solidFill>
                  <a:srgbClr val="FF0000"/>
                </a:solidFill>
              </a:rPr>
              <a:t>philtrum</a:t>
            </a:r>
            <a:r>
              <a:rPr lang="fr-FR" sz="2200" b="1" u="sng" dirty="0" smtClean="0">
                <a:solidFill>
                  <a:srgbClr val="FF0000"/>
                </a:solidFill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</a:rPr>
              <a:t>ou sillon sous-nasal</a:t>
            </a:r>
          </a:p>
          <a:p>
            <a:pPr algn="l"/>
            <a:r>
              <a:rPr lang="fr-FR" sz="2200" b="1" dirty="0" smtClean="0">
                <a:solidFill>
                  <a:schemeClr val="tx1"/>
                </a:solidFill>
              </a:rPr>
              <a:t>-</a:t>
            </a:r>
            <a:r>
              <a:rPr lang="fr-FR" sz="2200" b="1" u="sng" dirty="0" smtClean="0">
                <a:solidFill>
                  <a:schemeClr val="tx1"/>
                </a:solidFill>
              </a:rPr>
              <a:t>Lèvre inférieure</a:t>
            </a:r>
            <a:r>
              <a:rPr lang="fr-FR" sz="2200" b="1" dirty="0" smtClean="0">
                <a:solidFill>
                  <a:schemeClr val="tx1"/>
                </a:solidFill>
              </a:rPr>
              <a:t>: formée par un prolongement charnu: le menton surtout visible chez l’homme. </a:t>
            </a:r>
          </a:p>
          <a:p>
            <a:pPr algn="l"/>
            <a:r>
              <a:rPr lang="fr-FR" sz="2200" b="1" dirty="0" smtClean="0">
                <a:solidFill>
                  <a:schemeClr val="tx1"/>
                </a:solidFill>
              </a:rPr>
              <a:t>B- </a:t>
            </a:r>
            <a:r>
              <a:rPr lang="fr-FR" sz="2200" b="1" u="sng" dirty="0" smtClean="0">
                <a:solidFill>
                  <a:schemeClr val="tx1"/>
                </a:solidFill>
              </a:rPr>
              <a:t>Joues </a:t>
            </a:r>
          </a:p>
          <a:p>
            <a:pPr algn="l">
              <a:buFontTx/>
              <a:buChar char="-"/>
            </a:pPr>
            <a:r>
              <a:rPr lang="fr-FR" sz="2200" b="1" dirty="0" smtClean="0">
                <a:solidFill>
                  <a:schemeClr val="tx1"/>
                </a:solidFill>
              </a:rPr>
              <a:t> Plat de la joue: région </a:t>
            </a:r>
            <a:r>
              <a:rPr lang="fr-FR" sz="2200" b="1" dirty="0" err="1" smtClean="0">
                <a:solidFill>
                  <a:schemeClr val="tx1"/>
                </a:solidFill>
              </a:rPr>
              <a:t>massetérique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fr-FR" sz="2200" b="1" dirty="0">
                <a:solidFill>
                  <a:schemeClr val="tx1"/>
                </a:solidFill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</a:rPr>
              <a:t>Poche de la joue: région </a:t>
            </a:r>
            <a:r>
              <a:rPr lang="fr-FR" sz="2200" b="1" dirty="0" err="1" smtClean="0">
                <a:solidFill>
                  <a:schemeClr val="tx1"/>
                </a:solidFill>
              </a:rPr>
              <a:t>buccinatrice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algn="l"/>
            <a:r>
              <a:rPr lang="fr-FR" sz="2200" b="1" dirty="0" smtClean="0">
                <a:solidFill>
                  <a:schemeClr val="tx1"/>
                </a:solidFill>
              </a:rPr>
              <a:t>C- </a:t>
            </a:r>
            <a:r>
              <a:rPr lang="fr-FR" sz="2200" b="1" u="sng" dirty="0" smtClean="0">
                <a:solidFill>
                  <a:schemeClr val="tx1"/>
                </a:solidFill>
              </a:rPr>
              <a:t>Palais dur</a:t>
            </a:r>
            <a:r>
              <a:rPr lang="fr-FR" sz="2200" b="1" dirty="0" smtClean="0">
                <a:solidFill>
                  <a:schemeClr val="tx1"/>
                </a:solidFill>
              </a:rPr>
              <a:t> ou palais </a:t>
            </a:r>
          </a:p>
          <a:p>
            <a:pPr algn="l"/>
            <a:r>
              <a:rPr lang="fr-FR" sz="2200" b="1" dirty="0" smtClean="0">
                <a:solidFill>
                  <a:schemeClr val="tx1"/>
                </a:solidFill>
              </a:rPr>
              <a:t>Formé d’une </a:t>
            </a:r>
            <a:r>
              <a:rPr lang="fr-FR" sz="2200" b="1" dirty="0" smtClean="0">
                <a:solidFill>
                  <a:srgbClr val="FF0000"/>
                </a:solidFill>
              </a:rPr>
              <a:t>papille incisive </a:t>
            </a:r>
            <a:r>
              <a:rPr lang="fr-FR" sz="2200" b="1" dirty="0" smtClean="0">
                <a:solidFill>
                  <a:schemeClr val="tx1"/>
                </a:solidFill>
              </a:rPr>
              <a:t>,relief situé derrière les incisives centrales, d’un </a:t>
            </a:r>
            <a:r>
              <a:rPr lang="fr-FR" sz="2200" b="1" dirty="0" smtClean="0">
                <a:solidFill>
                  <a:srgbClr val="FF0000"/>
                </a:solidFill>
              </a:rPr>
              <a:t>raphé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smtClean="0">
                <a:solidFill>
                  <a:srgbClr val="FF0000"/>
                </a:solidFill>
              </a:rPr>
              <a:t>médian</a:t>
            </a:r>
            <a:r>
              <a:rPr lang="fr-FR" sz="2200" b="1" dirty="0" smtClean="0">
                <a:solidFill>
                  <a:schemeClr val="tx1"/>
                </a:solidFill>
              </a:rPr>
              <a:t> et de </a:t>
            </a:r>
            <a:r>
              <a:rPr lang="fr-FR" sz="2200" b="1" dirty="0" smtClean="0">
                <a:solidFill>
                  <a:srgbClr val="FF0000"/>
                </a:solidFill>
              </a:rPr>
              <a:t>crêtes palatines.</a:t>
            </a:r>
          </a:p>
          <a:p>
            <a:pPr algn="l"/>
            <a:r>
              <a:rPr lang="fr-FR" sz="2200" b="1" dirty="0" smtClean="0">
                <a:solidFill>
                  <a:schemeClr val="tx1"/>
                </a:solidFill>
              </a:rPr>
              <a:t>D- </a:t>
            </a:r>
            <a:r>
              <a:rPr lang="fr-FR" sz="2200" b="1" u="sng" dirty="0" smtClean="0">
                <a:solidFill>
                  <a:schemeClr val="tx1"/>
                </a:solidFill>
              </a:rPr>
              <a:t>Palais mou</a:t>
            </a:r>
            <a:r>
              <a:rPr lang="fr-FR" sz="2200" b="1" dirty="0" smtClean="0">
                <a:solidFill>
                  <a:schemeClr val="tx1"/>
                </a:solidFill>
              </a:rPr>
              <a:t> ou voile du palais</a:t>
            </a:r>
          </a:p>
          <a:p>
            <a:pPr algn="l"/>
            <a:r>
              <a:rPr lang="fr-FR" sz="2200" b="1" dirty="0" smtClean="0">
                <a:solidFill>
                  <a:schemeClr val="tx1"/>
                </a:solidFill>
              </a:rPr>
              <a:t>Cloison qui a un rôle important dans la déglutition et dont le bord libre est prolongé par </a:t>
            </a:r>
            <a:r>
              <a:rPr lang="fr-FR" sz="2200" b="1" dirty="0" smtClean="0">
                <a:solidFill>
                  <a:srgbClr val="FF0000"/>
                </a:solidFill>
              </a:rPr>
              <a:t>la luette.</a:t>
            </a:r>
          </a:p>
          <a:p>
            <a:pPr algn="l"/>
            <a:r>
              <a:rPr lang="fr-FR" sz="2200" b="1" dirty="0" smtClean="0">
                <a:solidFill>
                  <a:schemeClr val="tx1"/>
                </a:solidFill>
              </a:rPr>
              <a:t>E- </a:t>
            </a:r>
            <a:r>
              <a:rPr lang="fr-FR" sz="2200" b="1" u="sng" dirty="0" smtClean="0">
                <a:solidFill>
                  <a:schemeClr val="tx1"/>
                </a:solidFill>
              </a:rPr>
              <a:t>Plancher sublingual</a:t>
            </a:r>
          </a:p>
          <a:p>
            <a:pPr algn="l"/>
            <a:r>
              <a:rPr lang="fr-FR" sz="2200" b="1" dirty="0" smtClean="0">
                <a:solidFill>
                  <a:schemeClr val="tx1"/>
                </a:solidFill>
              </a:rPr>
              <a:t>Supporte la langue, formé par la </a:t>
            </a:r>
            <a:r>
              <a:rPr lang="fr-FR" sz="2200" b="1" dirty="0" smtClean="0">
                <a:solidFill>
                  <a:srgbClr val="FF0000"/>
                </a:solidFill>
              </a:rPr>
              <a:t>caroncule sublinguale</a:t>
            </a:r>
            <a:r>
              <a:rPr lang="fr-FR" sz="2200" b="1" dirty="0" smtClean="0">
                <a:solidFill>
                  <a:schemeClr val="tx1"/>
                </a:solidFill>
              </a:rPr>
              <a:t>, relief situé derrières les incisives centrales où s’ouvrent les canaux des glandes mandibulaire et sublinguale.</a:t>
            </a:r>
          </a:p>
          <a:p>
            <a:pPr algn="l"/>
            <a:endParaRPr lang="fr-FR" sz="2000" b="1" dirty="0" smtClean="0">
              <a:solidFill>
                <a:srgbClr val="FF0000"/>
              </a:solidFill>
            </a:endParaRPr>
          </a:p>
          <a:p>
            <a:pPr algn="l"/>
            <a:endParaRPr lang="fr-FR" sz="2000" dirty="0" smtClean="0"/>
          </a:p>
          <a:p>
            <a:pPr algn="l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Dents des Ruminants</a:t>
            </a:r>
            <a:endParaRPr lang="fr-FR" sz="3600" b="1" u="sng" dirty="0"/>
          </a:p>
        </p:txBody>
      </p:sp>
      <p:pic>
        <p:nvPicPr>
          <p:cNvPr id="5123" name="Picture 3" descr="C:\Users\HP\Desktop\Splanchno\Dents Vach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4000528" cy="3571900"/>
          </a:xfrm>
          <a:prstGeom prst="rect">
            <a:avLst/>
          </a:prstGeom>
          <a:noFill/>
        </p:spPr>
      </p:pic>
      <p:pic>
        <p:nvPicPr>
          <p:cNvPr id="4098" name="Picture 2" descr="C:\Users\HP\Desktop\Splanchno\Dents bov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1"/>
            <a:ext cx="4643470" cy="364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Dents du Chien</a:t>
            </a:r>
            <a:endParaRPr lang="fr-FR" sz="3600" b="1" u="sng" dirty="0"/>
          </a:p>
        </p:txBody>
      </p:sp>
      <p:pic>
        <p:nvPicPr>
          <p:cNvPr id="6146" name="Picture 2" descr="C:\Users\HP\Desktop\Splanchno\Dents Chien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57232"/>
            <a:ext cx="4643469" cy="5715040"/>
          </a:xfrm>
          <a:prstGeom prst="rect">
            <a:avLst/>
          </a:prstGeom>
          <a:noFill/>
        </p:spPr>
      </p:pic>
      <p:pic>
        <p:nvPicPr>
          <p:cNvPr id="6147" name="Picture 3" descr="C:\Users\HP\Desktop\Splanchno\Dents Chien fa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7"/>
            <a:ext cx="2286016" cy="3000395"/>
          </a:xfrm>
          <a:prstGeom prst="rect">
            <a:avLst/>
          </a:prstGeom>
          <a:noFill/>
        </p:spPr>
      </p:pic>
      <p:pic>
        <p:nvPicPr>
          <p:cNvPr id="6148" name="Picture 4" descr="C:\Users\HP\Desktop\Splanchno\Dents Chi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228600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Dents du Chat</a:t>
            </a:r>
            <a:endParaRPr lang="fr-FR" sz="3600" b="1" u="sng" dirty="0"/>
          </a:p>
        </p:txBody>
      </p:sp>
      <p:pic>
        <p:nvPicPr>
          <p:cNvPr id="7170" name="Picture 2" descr="C:\Users\HP\Desktop\Splanchno\Dents Ch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5" y="785794"/>
            <a:ext cx="592935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Dents du Lapin</a:t>
            </a:r>
            <a:endParaRPr lang="fr-FR" sz="3600" b="1" u="sng" dirty="0"/>
          </a:p>
        </p:txBody>
      </p:sp>
      <p:pic>
        <p:nvPicPr>
          <p:cNvPr id="6" name="Picture 2" descr="C:\Users\HP\Desktop\Splanchno\Dentition Lapin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214810" y="1643050"/>
            <a:ext cx="4714908" cy="4286280"/>
          </a:xfrm>
          <a:prstGeom prst="rect">
            <a:avLst/>
          </a:prstGeom>
          <a:noFill/>
        </p:spPr>
      </p:pic>
      <p:pic>
        <p:nvPicPr>
          <p:cNvPr id="8195" name="Picture 3" descr="C:\Users\HP\Desktop\Splanchno\Dents Lap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378621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LANGUE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5857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400" b="1" dirty="0"/>
              <a:t>C’est un fort appendice musculeux, impair et médian, porté par </a:t>
            </a:r>
            <a:r>
              <a:rPr lang="fr-FR" sz="2400" b="1" dirty="0" smtClean="0"/>
              <a:t>  </a:t>
            </a:r>
          </a:p>
          <a:p>
            <a:pPr>
              <a:buNone/>
            </a:pPr>
            <a:r>
              <a:rPr lang="fr-FR" sz="2400" b="1" dirty="0" smtClean="0"/>
              <a:t>le </a:t>
            </a:r>
            <a:r>
              <a:rPr lang="fr-FR" sz="2400" b="1" dirty="0"/>
              <a:t>plancher de la bouche et revêtu d’une muqueuse spécialisée. </a:t>
            </a: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Elle a un rôle important dans </a:t>
            </a:r>
            <a:r>
              <a:rPr lang="fr-FR" sz="2400" b="1" dirty="0" smtClean="0">
                <a:solidFill>
                  <a:srgbClr val="FF0000"/>
                </a:solidFill>
              </a:rPr>
              <a:t>la préhension </a:t>
            </a:r>
            <a:r>
              <a:rPr lang="fr-FR" sz="2400" b="1" dirty="0" smtClean="0"/>
              <a:t>et </a:t>
            </a:r>
            <a:r>
              <a:rPr lang="fr-FR" sz="2400" b="1" dirty="0" smtClean="0">
                <a:solidFill>
                  <a:srgbClr val="FF0000"/>
                </a:solidFill>
              </a:rPr>
              <a:t>la mastication </a:t>
            </a:r>
            <a:r>
              <a:rPr lang="fr-FR" sz="2400" b="1" dirty="0" smtClean="0"/>
              <a:t>des aliments, </a:t>
            </a:r>
          </a:p>
          <a:p>
            <a:pPr>
              <a:buNone/>
            </a:pPr>
            <a:r>
              <a:rPr lang="fr-FR" sz="2400" b="1" dirty="0" smtClean="0"/>
              <a:t>c’est aussi l’organe du goût. Elle intervient dans </a:t>
            </a:r>
            <a:r>
              <a:rPr lang="fr-FR" sz="2400" b="1" dirty="0" smtClean="0">
                <a:solidFill>
                  <a:srgbClr val="FF0000"/>
                </a:solidFill>
              </a:rPr>
              <a:t>la déglutition </a:t>
            </a:r>
            <a:r>
              <a:rPr lang="fr-FR" sz="2400" b="1" dirty="0" smtClean="0"/>
              <a:t>et </a:t>
            </a:r>
          </a:p>
          <a:p>
            <a:pPr>
              <a:buNone/>
            </a:pPr>
            <a:r>
              <a:rPr lang="fr-FR" sz="2400" b="1" dirty="0" smtClean="0"/>
              <a:t>accessoirement dans </a:t>
            </a:r>
            <a:r>
              <a:rPr lang="fr-FR" sz="2400" b="1" dirty="0" smtClean="0">
                <a:solidFill>
                  <a:srgbClr val="FF0000"/>
                </a:solidFill>
              </a:rPr>
              <a:t>la phonation</a:t>
            </a:r>
            <a:r>
              <a:rPr lang="fr-FR" sz="2400" b="1" dirty="0" smtClean="0"/>
              <a:t>. Elle intervient donc dans la vie de </a:t>
            </a:r>
          </a:p>
          <a:p>
            <a:pPr>
              <a:buNone/>
            </a:pPr>
            <a:r>
              <a:rPr lang="fr-FR" sz="2400" b="1" dirty="0" smtClean="0"/>
              <a:t>nutrition et de relation.</a:t>
            </a:r>
          </a:p>
          <a:p>
            <a:pPr>
              <a:buNone/>
            </a:pPr>
            <a:r>
              <a:rPr lang="fr-FR" sz="2400" b="1" dirty="0" smtClean="0"/>
              <a:t>Elle est formée :</a:t>
            </a:r>
          </a:p>
          <a:p>
            <a:pPr>
              <a:buFontTx/>
              <a:buChar char="-"/>
            </a:pPr>
            <a:r>
              <a:rPr lang="fr-FR" sz="2400" b="1" dirty="0" smtClean="0"/>
              <a:t>d’un </a:t>
            </a:r>
            <a:r>
              <a:rPr lang="fr-FR" sz="2400" b="1" dirty="0" smtClean="0">
                <a:solidFill>
                  <a:srgbClr val="FF0000"/>
                </a:solidFill>
              </a:rPr>
              <a:t>apex</a:t>
            </a:r>
            <a:r>
              <a:rPr lang="fr-FR" sz="2400" b="1" dirty="0" smtClean="0"/>
              <a:t>: libre</a:t>
            </a:r>
          </a:p>
          <a:p>
            <a:pPr>
              <a:buFontTx/>
              <a:buChar char="-"/>
            </a:pPr>
            <a:r>
              <a:rPr lang="fr-FR" sz="2400" b="1" dirty="0"/>
              <a:t>d</a:t>
            </a:r>
            <a:r>
              <a:rPr lang="fr-FR" sz="2400" b="1" dirty="0" smtClean="0"/>
              <a:t>’un </a:t>
            </a:r>
            <a:r>
              <a:rPr lang="fr-FR" sz="2400" b="1" dirty="0" smtClean="0">
                <a:solidFill>
                  <a:srgbClr val="FF0000"/>
                </a:solidFill>
              </a:rPr>
              <a:t>corps</a:t>
            </a:r>
            <a:r>
              <a:rPr lang="fr-FR" sz="2400" b="1" dirty="0" smtClean="0"/>
              <a:t>, formé d’une </a:t>
            </a:r>
            <a:r>
              <a:rPr lang="fr-FR" sz="2400" b="1" dirty="0" smtClean="0">
                <a:solidFill>
                  <a:srgbClr val="FF0000"/>
                </a:solidFill>
              </a:rPr>
              <a:t>fosse linguale </a:t>
            </a:r>
            <a:r>
              <a:rPr lang="fr-FR" sz="2400" b="1" dirty="0" smtClean="0"/>
              <a:t>chez les </a:t>
            </a:r>
            <a:r>
              <a:rPr lang="fr-FR" sz="2400" b="1" dirty="0" smtClean="0">
                <a:solidFill>
                  <a:srgbClr val="FF0000"/>
                </a:solidFill>
              </a:rPr>
              <a:t>bovins</a:t>
            </a:r>
          </a:p>
          <a:p>
            <a:pPr>
              <a:buFontTx/>
              <a:buChar char="-"/>
            </a:pPr>
            <a:r>
              <a:rPr lang="fr-FR" sz="2400" b="1" dirty="0"/>
              <a:t>d</a:t>
            </a:r>
            <a:r>
              <a:rPr lang="fr-FR" sz="2400" b="1" dirty="0" smtClean="0"/>
              <a:t>’une </a:t>
            </a:r>
            <a:r>
              <a:rPr lang="fr-FR" sz="2400" b="1" dirty="0" smtClean="0">
                <a:solidFill>
                  <a:srgbClr val="FF0000"/>
                </a:solidFill>
              </a:rPr>
              <a:t>racine </a:t>
            </a:r>
            <a:r>
              <a:rPr lang="fr-FR" sz="2400" b="1" dirty="0" smtClean="0"/>
              <a:t>qui présente </a:t>
            </a:r>
            <a:r>
              <a:rPr lang="fr-FR" sz="2400" b="1" dirty="0" err="1" smtClean="0"/>
              <a:t>ventralement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le frein </a:t>
            </a:r>
            <a:r>
              <a:rPr lang="fr-FR" sz="2400" b="1" dirty="0" smtClean="0"/>
              <a:t>de la langue</a:t>
            </a:r>
          </a:p>
          <a:p>
            <a:pPr>
              <a:buNone/>
            </a:pPr>
            <a:r>
              <a:rPr lang="fr-FR" sz="2400" b="1" dirty="0"/>
              <a:t>La muqueuse linguale possède un système de </a:t>
            </a:r>
            <a:r>
              <a:rPr lang="fr-FR" sz="2400" b="1" dirty="0" smtClean="0">
                <a:solidFill>
                  <a:srgbClr val="FF0000"/>
                </a:solidFill>
              </a:rPr>
              <a:t>papilles</a:t>
            </a:r>
            <a:r>
              <a:rPr lang="fr-FR" sz="2400" b="1" dirty="0" smtClean="0"/>
              <a:t>. Certaines ont un </a:t>
            </a:r>
          </a:p>
          <a:p>
            <a:pPr>
              <a:buNone/>
            </a:pPr>
            <a:r>
              <a:rPr lang="fr-FR" sz="2400" b="1" dirty="0" smtClean="0"/>
              <a:t>rôle</a:t>
            </a:r>
            <a:r>
              <a:rPr lang="fr-FR" sz="2400" b="1" dirty="0" smtClean="0">
                <a:solidFill>
                  <a:srgbClr val="FF0000"/>
                </a:solidFill>
              </a:rPr>
              <a:t> mécanique </a:t>
            </a:r>
            <a:r>
              <a:rPr lang="fr-FR" sz="2400" b="1" dirty="0" smtClean="0"/>
              <a:t>ou  </a:t>
            </a:r>
            <a:r>
              <a:rPr lang="fr-FR" sz="2400" b="1" dirty="0" smtClean="0">
                <a:solidFill>
                  <a:srgbClr val="FF0000"/>
                </a:solidFill>
              </a:rPr>
              <a:t>tactile</a:t>
            </a:r>
            <a:r>
              <a:rPr lang="fr-FR" sz="2400" b="1" dirty="0" smtClean="0"/>
              <a:t>, ce sont les papilles coniques, lenticulaires et </a:t>
            </a:r>
          </a:p>
          <a:p>
            <a:pPr>
              <a:buNone/>
            </a:pPr>
            <a:r>
              <a:rPr lang="fr-FR" sz="2400" b="1" dirty="0" smtClean="0"/>
              <a:t>fungiformes, d’autres un rôle </a:t>
            </a:r>
            <a:r>
              <a:rPr lang="fr-FR" sz="2400" b="1" dirty="0" smtClean="0">
                <a:solidFill>
                  <a:srgbClr val="FF0000"/>
                </a:solidFill>
              </a:rPr>
              <a:t>gustatif</a:t>
            </a:r>
            <a:r>
              <a:rPr lang="fr-FR" sz="2400" b="1" dirty="0" smtClean="0"/>
              <a:t>: papilles </a:t>
            </a:r>
            <a:r>
              <a:rPr lang="fr-FR" sz="2400" b="1" dirty="0" err="1" smtClean="0"/>
              <a:t>circumvallées</a:t>
            </a:r>
            <a:r>
              <a:rPr lang="fr-FR" sz="2400" b="1" dirty="0" smtClean="0"/>
              <a:t> et foliées</a:t>
            </a:r>
            <a:r>
              <a:rPr lang="fr-FR" sz="2400" b="1" dirty="0"/>
              <a:t>.</a:t>
            </a: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Une charpente </a:t>
            </a:r>
            <a:r>
              <a:rPr lang="fr-FR" sz="2400" b="1" dirty="0" err="1" smtClean="0"/>
              <a:t>conjonctivo</a:t>
            </a:r>
            <a:r>
              <a:rPr lang="fr-FR" sz="2400" b="1" dirty="0" smtClean="0"/>
              <a:t>-fibreuse appelée </a:t>
            </a:r>
            <a:r>
              <a:rPr lang="fr-FR" sz="2400" b="1" dirty="0" smtClean="0">
                <a:solidFill>
                  <a:srgbClr val="FF0000"/>
                </a:solidFill>
              </a:rPr>
              <a:t>septum lingual </a:t>
            </a:r>
            <a:r>
              <a:rPr lang="fr-FR" sz="2400" b="1" dirty="0" smtClean="0"/>
              <a:t>et plusieurs </a:t>
            </a:r>
          </a:p>
          <a:p>
            <a:pPr>
              <a:buNone/>
            </a:pPr>
            <a:r>
              <a:rPr lang="fr-FR" sz="2400" b="1" dirty="0" smtClean="0"/>
              <a:t>muscles.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Splanchno\P216006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73600" y="-13030200"/>
            <a:ext cx="5400000" cy="4050000"/>
          </a:xfrm>
          <a:prstGeom prst="rect">
            <a:avLst/>
          </a:prstGeom>
          <a:noFill/>
        </p:spPr>
      </p:pic>
      <p:pic>
        <p:nvPicPr>
          <p:cNvPr id="2050" name="Picture 2" descr="C:\Users\HP\Desktop\Splanchno\20180211_105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58350" y="-19716912"/>
            <a:ext cx="1585824" cy="1928826"/>
          </a:xfrm>
          <a:prstGeom prst="rect">
            <a:avLst/>
          </a:prstGeom>
          <a:noFill/>
        </p:spPr>
      </p:pic>
      <p:pic>
        <p:nvPicPr>
          <p:cNvPr id="4" name="Picture 2" descr="C:\Users\HP\Desktop\Splanchno\20180211_105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44162" y="-19716912"/>
            <a:ext cx="1585824" cy="1928826"/>
          </a:xfrm>
          <a:prstGeom prst="rect">
            <a:avLst/>
          </a:prstGeom>
          <a:noFill/>
        </p:spPr>
      </p:pic>
      <p:pic>
        <p:nvPicPr>
          <p:cNvPr id="4098" name="Picture 2" descr="C:\Users\HP\Desktop\Splanchno\20180211_105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785794"/>
            <a:ext cx="4786346" cy="5715040"/>
          </a:xfrm>
          <a:prstGeom prst="rect">
            <a:avLst/>
          </a:prstGeom>
          <a:noFill/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Langue </a:t>
            </a:r>
            <a:endParaRPr lang="fr-FR" b="1" u="sng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GLANDES  SALIVAIRES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/>
              <a:t>Elles ont pour fonction d’humecter la cavité orale.</a:t>
            </a:r>
          </a:p>
          <a:p>
            <a:pPr>
              <a:buNone/>
            </a:pPr>
            <a:r>
              <a:rPr lang="fr-FR" sz="2400" b="1" dirty="0" smtClean="0"/>
              <a:t>Classification:</a:t>
            </a:r>
          </a:p>
          <a:p>
            <a:pPr>
              <a:buNone/>
            </a:pPr>
            <a:r>
              <a:rPr lang="fr-FR" sz="2400" b="1" dirty="0" smtClean="0"/>
              <a:t>1-</a:t>
            </a:r>
            <a:r>
              <a:rPr lang="fr-FR" sz="2400" b="1" u="sng" dirty="0" smtClean="0">
                <a:solidFill>
                  <a:srgbClr val="FF0000"/>
                </a:solidFill>
              </a:rPr>
              <a:t>Glandes conglomérées</a:t>
            </a:r>
            <a:r>
              <a:rPr lang="fr-FR" sz="24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fr-FR" sz="2400" b="1" dirty="0" smtClean="0"/>
              <a:t>Glande séreuse pure: Glande parotide</a:t>
            </a:r>
          </a:p>
          <a:p>
            <a:pPr>
              <a:buFont typeface="Arial" charset="0"/>
              <a:buChar char="•"/>
            </a:pPr>
            <a:r>
              <a:rPr lang="fr-FR" sz="2400" b="1" dirty="0" smtClean="0"/>
              <a:t>Glandes mixtes: Glande mandibulaire (à prédominance séreuse chez les Ongulés), Glande sublinguale (à prédominance muqueuse)</a:t>
            </a:r>
          </a:p>
          <a:p>
            <a:pPr>
              <a:buNone/>
            </a:pPr>
            <a:r>
              <a:rPr lang="fr-FR" sz="2400" b="1" dirty="0" smtClean="0"/>
              <a:t>2-</a:t>
            </a:r>
            <a:r>
              <a:rPr lang="fr-FR" sz="2400" b="1" u="sng" dirty="0" smtClean="0">
                <a:solidFill>
                  <a:srgbClr val="FF0000"/>
                </a:solidFill>
              </a:rPr>
              <a:t>Glandes  diffuses</a:t>
            </a:r>
            <a:r>
              <a:rPr lang="fr-FR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sz="2400" b="1" dirty="0" smtClean="0"/>
              <a:t>Glandes muqueuses pures: Glandes </a:t>
            </a:r>
            <a:r>
              <a:rPr lang="fr-FR" sz="2400" b="1" dirty="0" err="1" smtClean="0"/>
              <a:t>palatines,buccales</a:t>
            </a:r>
            <a:r>
              <a:rPr lang="fr-FR" sz="2400" b="1" dirty="0" smtClean="0"/>
              <a:t> dorsales et labiales</a:t>
            </a:r>
          </a:p>
          <a:p>
            <a:r>
              <a:rPr lang="fr-FR" sz="2400" b="1" dirty="0" smtClean="0"/>
              <a:t>Glandes mixtes à prédominance muqueuse: Glandes labiales, buccales et linguales</a:t>
            </a:r>
          </a:p>
          <a:p>
            <a:r>
              <a:rPr lang="fr-FR" sz="2400" b="1" dirty="0" smtClean="0"/>
              <a:t>Glandes séreuses pures: Glandes </a:t>
            </a:r>
            <a:r>
              <a:rPr lang="fr-FR" sz="2400" b="1" dirty="0" err="1" smtClean="0"/>
              <a:t>gustatives,buccales</a:t>
            </a:r>
            <a:r>
              <a:rPr lang="fr-FR" sz="2400" b="1" dirty="0" smtClean="0"/>
              <a:t> ventrales et labiales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GLANDES   SALIVAIRES  MAJEURES</a:t>
            </a:r>
            <a:endParaRPr lang="fr-FR" sz="32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/>
              <a:t>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LA GLANDE PAROTIDE</a:t>
            </a:r>
            <a:r>
              <a:rPr lang="fr-FR" b="1" dirty="0" smtClean="0"/>
              <a:t>: C’est la plus volumineuse </a:t>
            </a:r>
          </a:p>
          <a:p>
            <a:pPr>
              <a:buNone/>
            </a:pPr>
            <a:r>
              <a:rPr lang="fr-FR" b="1" dirty="0" smtClean="0"/>
              <a:t>des glandes salivaires; elle est située dans la loge </a:t>
            </a:r>
          </a:p>
          <a:p>
            <a:pPr>
              <a:buNone/>
            </a:pPr>
            <a:r>
              <a:rPr lang="fr-FR" b="1" dirty="0" smtClean="0"/>
              <a:t>parotidienne et traversée dans son 1/3 ventral </a:t>
            </a:r>
          </a:p>
          <a:p>
            <a:pPr>
              <a:buNone/>
            </a:pPr>
            <a:r>
              <a:rPr lang="fr-FR" b="1" dirty="0" smtClean="0"/>
              <a:t>par la veine </a:t>
            </a:r>
            <a:r>
              <a:rPr lang="fr-FR" b="1" dirty="0" err="1" smtClean="0">
                <a:solidFill>
                  <a:srgbClr val="FF0000"/>
                </a:solidFill>
              </a:rPr>
              <a:t>rétromandibulaire</a:t>
            </a:r>
            <a:r>
              <a:rPr lang="fr-FR" b="1" dirty="0" smtClean="0"/>
              <a:t> chez lez Equidés; </a:t>
            </a:r>
          </a:p>
          <a:p>
            <a:pPr>
              <a:buNone/>
            </a:pPr>
            <a:r>
              <a:rPr lang="fr-FR" b="1" dirty="0" smtClean="0"/>
              <a:t>Elle déverse la salive dans </a:t>
            </a:r>
            <a:r>
              <a:rPr lang="fr-FR" b="1" dirty="0" smtClean="0">
                <a:solidFill>
                  <a:srgbClr val="FF0000"/>
                </a:solidFill>
              </a:rPr>
              <a:t>le vestibule oral </a:t>
            </a:r>
            <a:r>
              <a:rPr lang="fr-FR" b="1" dirty="0" smtClean="0"/>
              <a:t>(face </a:t>
            </a:r>
          </a:p>
          <a:p>
            <a:pPr>
              <a:buNone/>
            </a:pPr>
            <a:r>
              <a:rPr lang="fr-FR" b="1" dirty="0" smtClean="0"/>
              <a:t>interne de la joue) en remontant au niveau du </a:t>
            </a:r>
          </a:p>
          <a:p>
            <a:pPr>
              <a:buNone/>
            </a:pPr>
            <a:r>
              <a:rPr lang="fr-FR" b="1" dirty="0" smtClean="0"/>
              <a:t>muscle </a:t>
            </a:r>
            <a:r>
              <a:rPr lang="fr-FR" b="1" dirty="0" err="1" smtClean="0"/>
              <a:t>masseter</a:t>
            </a:r>
            <a:r>
              <a:rPr lang="fr-FR" b="1" dirty="0" smtClean="0"/>
              <a:t> ,par un conduit unique: le canal </a:t>
            </a:r>
          </a:p>
          <a:p>
            <a:pPr>
              <a:buNone/>
            </a:pPr>
            <a:r>
              <a:rPr lang="fr-FR" b="1" dirty="0" smtClean="0"/>
              <a:t>parotidien ou </a:t>
            </a:r>
            <a:r>
              <a:rPr lang="fr-FR" b="1" dirty="0" smtClean="0">
                <a:solidFill>
                  <a:srgbClr val="FF0000"/>
                </a:solidFill>
              </a:rPr>
              <a:t>canal de</a:t>
            </a:r>
            <a:r>
              <a:rPr lang="fr-FR" b="1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Sténon</a:t>
            </a:r>
            <a:r>
              <a:rPr lang="fr-FR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LA GLANDE MANDIBULAIRE </a:t>
            </a:r>
            <a:r>
              <a:rPr lang="fr-FR" b="1" dirty="0" smtClean="0"/>
              <a:t>ou sous-</a:t>
            </a:r>
          </a:p>
          <a:p>
            <a:pPr>
              <a:buNone/>
            </a:pPr>
            <a:r>
              <a:rPr lang="fr-FR" b="1" dirty="0" smtClean="0"/>
              <a:t>maxillaire, formée de 2 lobes, rostral et caudal; </a:t>
            </a:r>
          </a:p>
          <a:p>
            <a:pPr>
              <a:buNone/>
            </a:pPr>
            <a:r>
              <a:rPr lang="fr-FR" b="1" dirty="0" smtClean="0"/>
              <a:t>Elle déverse la salive  dans la cavité propre de </a:t>
            </a:r>
          </a:p>
          <a:p>
            <a:pPr>
              <a:buNone/>
            </a:pPr>
            <a:r>
              <a:rPr lang="fr-FR" b="1" dirty="0" smtClean="0"/>
              <a:t>la bouche au niveau de </a:t>
            </a:r>
            <a:r>
              <a:rPr lang="fr-FR" b="1" dirty="0" smtClean="0">
                <a:solidFill>
                  <a:srgbClr val="FF0000"/>
                </a:solidFill>
              </a:rPr>
              <a:t>la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caroncule sublinguale </a:t>
            </a:r>
          </a:p>
          <a:p>
            <a:pPr>
              <a:buNone/>
            </a:pPr>
            <a:r>
              <a:rPr lang="fr-FR" b="1" dirty="0" smtClean="0"/>
              <a:t>par le conduit mandibulaire ou </a:t>
            </a:r>
            <a:r>
              <a:rPr lang="fr-FR" b="1" dirty="0" smtClean="0">
                <a:solidFill>
                  <a:srgbClr val="FF0000"/>
                </a:solidFill>
              </a:rPr>
              <a:t>canal de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Wharton</a:t>
            </a:r>
            <a:r>
              <a:rPr lang="fr-FR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LA GLANDE SUBLINGUALE</a:t>
            </a:r>
            <a:r>
              <a:rPr lang="fr-FR" b="1" dirty="0" smtClean="0"/>
              <a:t>, formée de 3 lobes, un caudal ,un </a:t>
            </a:r>
          </a:p>
          <a:p>
            <a:pPr>
              <a:buNone/>
            </a:pPr>
            <a:r>
              <a:rPr lang="fr-FR" b="1" dirty="0" smtClean="0"/>
              <a:t>moyen et un rostral. Les 2 premiers constituent la glande </a:t>
            </a:r>
          </a:p>
          <a:p>
            <a:pPr>
              <a:buNone/>
            </a:pPr>
            <a:r>
              <a:rPr lang="fr-FR" b="1" dirty="0" smtClean="0"/>
              <a:t>sublinguale  </a:t>
            </a:r>
            <a:r>
              <a:rPr lang="fr-FR" b="1" dirty="0" err="1" smtClean="0"/>
              <a:t>monostomatique</a:t>
            </a:r>
            <a:r>
              <a:rPr lang="fr-FR" b="1" dirty="0" smtClean="0"/>
              <a:t> ou majeure </a:t>
            </a:r>
          </a:p>
          <a:p>
            <a:pPr>
              <a:buNone/>
            </a:pPr>
            <a:r>
              <a:rPr lang="fr-FR" b="1" dirty="0" smtClean="0"/>
              <a:t>constituée d’un canal unique ou </a:t>
            </a:r>
            <a:r>
              <a:rPr lang="fr-FR" b="1" dirty="0" smtClean="0">
                <a:solidFill>
                  <a:srgbClr val="FF0000"/>
                </a:solidFill>
              </a:rPr>
              <a:t>canal de Bartholin</a:t>
            </a:r>
            <a:r>
              <a:rPr lang="fr-FR" b="1" dirty="0" smtClean="0"/>
              <a:t>;</a:t>
            </a:r>
          </a:p>
          <a:p>
            <a:pPr>
              <a:buNone/>
            </a:pPr>
            <a:r>
              <a:rPr lang="fr-FR" b="1" dirty="0" smtClean="0"/>
              <a:t>Le lobe rostral constituent la glande sublinguale </a:t>
            </a:r>
          </a:p>
          <a:p>
            <a:pPr>
              <a:buNone/>
            </a:pPr>
            <a:r>
              <a:rPr lang="fr-FR" b="1" dirty="0" err="1" smtClean="0"/>
              <a:t>polystomatique</a:t>
            </a:r>
            <a:r>
              <a:rPr lang="fr-FR" b="1" dirty="0" smtClean="0"/>
              <a:t> formée de plusieurs </a:t>
            </a:r>
            <a:r>
              <a:rPr lang="fr-FR" b="1" dirty="0" smtClean="0">
                <a:solidFill>
                  <a:srgbClr val="FF0000"/>
                </a:solidFill>
              </a:rPr>
              <a:t>canaux accessoires</a:t>
            </a:r>
            <a:r>
              <a:rPr lang="fr-FR" b="1" dirty="0" smtClean="0"/>
              <a:t>.</a:t>
            </a:r>
          </a:p>
          <a:p>
            <a:pPr>
              <a:buNone/>
            </a:pPr>
            <a:r>
              <a:rPr lang="fr-FR" b="1" dirty="0" smtClean="0"/>
              <a:t> Elle déverse la salive dans la cavité propre de la bouche, </a:t>
            </a:r>
          </a:p>
          <a:p>
            <a:pPr>
              <a:buNone/>
            </a:pPr>
            <a:r>
              <a:rPr lang="fr-FR" b="1" dirty="0" smtClean="0"/>
              <a:t>dans </a:t>
            </a:r>
            <a:r>
              <a:rPr lang="fr-FR" b="1" dirty="0" smtClean="0">
                <a:solidFill>
                  <a:srgbClr val="FF0000"/>
                </a:solidFill>
              </a:rPr>
              <a:t>la caroncule sublinguale</a:t>
            </a:r>
            <a:r>
              <a:rPr lang="fr-FR" b="1" dirty="0" smtClean="0"/>
              <a:t>, soit à côté du conduit </a:t>
            </a:r>
          </a:p>
          <a:p>
            <a:pPr>
              <a:buNone/>
            </a:pPr>
            <a:r>
              <a:rPr lang="fr-FR" b="1" dirty="0" smtClean="0"/>
              <a:t>mandibulaire ou en commun avec lui.</a:t>
            </a:r>
          </a:p>
          <a:p>
            <a:pPr>
              <a:buNone/>
            </a:pPr>
            <a:r>
              <a:rPr lang="fr-FR" b="1" dirty="0" smtClean="0"/>
              <a:t>Ces 2 glandes existent chez les Ruminants  et les </a:t>
            </a:r>
          </a:p>
          <a:p>
            <a:pPr>
              <a:buNone/>
            </a:pPr>
            <a:r>
              <a:rPr lang="fr-FR" b="1" dirty="0" smtClean="0"/>
              <a:t>Carnivores. Seule la glande sublinguale </a:t>
            </a:r>
            <a:r>
              <a:rPr lang="fr-FR" b="1" dirty="0" err="1" smtClean="0"/>
              <a:t>polystomatique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b="1" dirty="0" smtClean="0"/>
              <a:t>est présente chez les Equidés et le Lapin.</a:t>
            </a:r>
          </a:p>
          <a:p>
            <a:pPr>
              <a:buNone/>
            </a:pPr>
            <a:r>
              <a:rPr lang="fr-FR" b="1" dirty="0" smtClean="0"/>
              <a:t>Il existe ,chez les Carnivores et le Lapin ,</a:t>
            </a:r>
            <a:r>
              <a:rPr lang="fr-FR" b="1" dirty="0" smtClean="0">
                <a:solidFill>
                  <a:srgbClr val="FF0000"/>
                </a:solidFill>
              </a:rPr>
              <a:t>une glande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zygomatique </a:t>
            </a:r>
            <a:r>
              <a:rPr lang="fr-FR" b="1" dirty="0" smtClean="0"/>
              <a:t>qui pourrait être classée parmi les glandes </a:t>
            </a:r>
          </a:p>
          <a:p>
            <a:pPr>
              <a:buNone/>
            </a:pPr>
            <a:r>
              <a:rPr lang="fr-FR" b="1" dirty="0" smtClean="0"/>
              <a:t>salivaires.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Splanchno\appareil-digestif-93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572428" cy="5715040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Appareil  digestif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Cours A2\parotide CHE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HP\Desktop\Cours A2\Glandes Salivaires Bov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Cours A2\parotide CHI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fr-FR" sz="2800" b="1" u="sng" dirty="0" smtClean="0"/>
              <a:t>PHARYNX</a:t>
            </a:r>
            <a:endParaRPr lang="fr-FR" sz="28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600" b="1" dirty="0" smtClean="0"/>
              <a:t>C’est le carrefour  des voies digestive et respiratoire. Il est </a:t>
            </a:r>
          </a:p>
          <a:p>
            <a:pPr>
              <a:buNone/>
            </a:pPr>
            <a:r>
              <a:rPr lang="fr-FR" sz="2600" b="1" dirty="0" smtClean="0"/>
              <a:t>constitué de plusieurs muscles extrinsèques et </a:t>
            </a:r>
          </a:p>
          <a:p>
            <a:pPr>
              <a:buNone/>
            </a:pPr>
            <a:r>
              <a:rPr lang="fr-FR" sz="2600" b="1" dirty="0" smtClean="0"/>
              <a:t>intrinsèques.</a:t>
            </a:r>
          </a:p>
          <a:p>
            <a:pPr>
              <a:buNone/>
            </a:pPr>
            <a:r>
              <a:rPr lang="fr-FR" sz="2600" b="1" dirty="0" smtClean="0"/>
              <a:t>A son niveau se trouvent des formations lymphatiques ou </a:t>
            </a:r>
          </a:p>
          <a:p>
            <a:pPr>
              <a:buNone/>
            </a:pPr>
            <a:r>
              <a:rPr lang="fr-FR" sz="2600" b="1" dirty="0" err="1" smtClean="0">
                <a:solidFill>
                  <a:srgbClr val="FF0000"/>
                </a:solidFill>
              </a:rPr>
              <a:t>tonsilles</a:t>
            </a:r>
            <a:r>
              <a:rPr lang="fr-FR" sz="2600" b="1" dirty="0" smtClean="0"/>
              <a:t> ( amygdales) disposées en double rangée. Il est </a:t>
            </a:r>
          </a:p>
          <a:p>
            <a:pPr>
              <a:buNone/>
            </a:pPr>
            <a:r>
              <a:rPr lang="fr-FR" sz="2600" b="1" dirty="0" smtClean="0"/>
              <a:t>formé de 3 étages:</a:t>
            </a:r>
          </a:p>
          <a:p>
            <a:pPr>
              <a:buFontTx/>
              <a:buChar char="-"/>
            </a:pPr>
            <a:r>
              <a:rPr lang="fr-FR" sz="2600" b="1" dirty="0" smtClean="0"/>
              <a:t>Etage </a:t>
            </a:r>
            <a:r>
              <a:rPr lang="fr-FR" sz="2600" b="1" dirty="0" err="1" smtClean="0"/>
              <a:t>rostal</a:t>
            </a:r>
            <a:r>
              <a:rPr lang="fr-FR" sz="2600" b="1" dirty="0" smtClean="0"/>
              <a:t> ou supérieur appelé </a:t>
            </a:r>
            <a:r>
              <a:rPr lang="fr-FR" sz="2600" b="1" dirty="0" err="1" smtClean="0">
                <a:solidFill>
                  <a:srgbClr val="FF0000"/>
                </a:solidFill>
              </a:rPr>
              <a:t>Nasopharynx</a:t>
            </a:r>
            <a:r>
              <a:rPr lang="fr-FR" sz="2600" b="1" dirty="0" smtClean="0"/>
              <a:t> ou Rhinopharynx: il est uniquement respiratoire</a:t>
            </a:r>
          </a:p>
          <a:p>
            <a:pPr>
              <a:buFontTx/>
              <a:buChar char="-"/>
            </a:pPr>
            <a:r>
              <a:rPr lang="fr-FR" sz="2600" b="1" dirty="0" smtClean="0"/>
              <a:t>Etage moyen ou </a:t>
            </a:r>
            <a:r>
              <a:rPr lang="fr-FR" sz="2600" b="1" dirty="0" smtClean="0">
                <a:solidFill>
                  <a:srgbClr val="FF0000"/>
                </a:solidFill>
              </a:rPr>
              <a:t>Oropharynx</a:t>
            </a:r>
            <a:r>
              <a:rPr lang="fr-FR" sz="2600" b="1" dirty="0" smtClean="0"/>
              <a:t>: fait suite au gosier ou fond de la gorge</a:t>
            </a:r>
          </a:p>
          <a:p>
            <a:pPr>
              <a:buFontTx/>
              <a:buChar char="-"/>
            </a:pPr>
            <a:r>
              <a:rPr lang="fr-FR" sz="2600" b="1" dirty="0" smtClean="0"/>
              <a:t>Etage caudal ou inférieur appelé </a:t>
            </a:r>
            <a:r>
              <a:rPr lang="fr-FR" sz="2600" b="1" dirty="0" err="1" smtClean="0">
                <a:solidFill>
                  <a:srgbClr val="FF0000"/>
                </a:solidFill>
              </a:rPr>
              <a:t>Laryngo</a:t>
            </a:r>
            <a:r>
              <a:rPr lang="fr-FR" sz="2600" b="1" dirty="0" smtClean="0">
                <a:solidFill>
                  <a:srgbClr val="FF0000"/>
                </a:solidFill>
              </a:rPr>
              <a:t>-pharynx</a:t>
            </a:r>
            <a:r>
              <a:rPr lang="fr-FR" sz="2600" b="1" dirty="0" smtClean="0"/>
              <a:t>: il se continue par l’œsophage.</a:t>
            </a:r>
          </a:p>
          <a:p>
            <a:pPr>
              <a:buFontTx/>
              <a:buChar char="-"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Le pharynx descend jusqu’au niveau de </a:t>
            </a:r>
            <a:r>
              <a:rPr lang="fr-FR" b="1" dirty="0" smtClean="0">
                <a:solidFill>
                  <a:srgbClr val="FF0000"/>
                </a:solidFill>
              </a:rPr>
              <a:t>l’atlas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b="1" dirty="0" smtClean="0"/>
              <a:t>chez les Equidés et Ruminants, de l’</a:t>
            </a:r>
            <a:r>
              <a:rPr lang="fr-FR" b="1" dirty="0" smtClean="0">
                <a:solidFill>
                  <a:srgbClr val="FF0000"/>
                </a:solidFill>
              </a:rPr>
              <a:t>axis</a:t>
            </a:r>
            <a:r>
              <a:rPr lang="fr-FR" b="1" dirty="0" smtClean="0"/>
              <a:t> chez le </a:t>
            </a:r>
          </a:p>
          <a:p>
            <a:pPr>
              <a:buNone/>
            </a:pPr>
            <a:r>
              <a:rPr lang="fr-FR" b="1" dirty="0" smtClean="0"/>
              <a:t>Chien et le Lapin, de </a:t>
            </a:r>
            <a:r>
              <a:rPr lang="fr-FR" b="1" dirty="0" smtClean="0">
                <a:solidFill>
                  <a:srgbClr val="FF0000"/>
                </a:solidFill>
              </a:rPr>
              <a:t>la 3</a:t>
            </a:r>
            <a:r>
              <a:rPr lang="fr-FR" b="1" baseline="30000" dirty="0" smtClean="0">
                <a:solidFill>
                  <a:srgbClr val="FF0000"/>
                </a:solidFill>
              </a:rPr>
              <a:t>ème</a:t>
            </a:r>
            <a:r>
              <a:rPr lang="fr-FR" b="1" dirty="0" smtClean="0">
                <a:solidFill>
                  <a:srgbClr val="FF0000"/>
                </a:solidFill>
              </a:rPr>
              <a:t> vertèbre cervicale </a:t>
            </a:r>
          </a:p>
          <a:p>
            <a:pPr>
              <a:buNone/>
            </a:pPr>
            <a:r>
              <a:rPr lang="fr-FR" b="1" dirty="0" smtClean="0"/>
              <a:t>chez le Chat et </a:t>
            </a:r>
            <a:r>
              <a:rPr lang="fr-FR" b="1" dirty="0" smtClean="0">
                <a:solidFill>
                  <a:srgbClr val="FF0000"/>
                </a:solidFill>
              </a:rPr>
              <a:t>6</a:t>
            </a:r>
            <a:r>
              <a:rPr lang="fr-FR" b="1" baseline="30000" dirty="0" smtClean="0">
                <a:solidFill>
                  <a:srgbClr val="FF0000"/>
                </a:solidFill>
              </a:rPr>
              <a:t>ème</a:t>
            </a:r>
            <a:r>
              <a:rPr lang="fr-FR" b="1" dirty="0" smtClean="0">
                <a:solidFill>
                  <a:srgbClr val="FF0000"/>
                </a:solidFill>
              </a:rPr>
              <a:t> vertèbre cervicale</a:t>
            </a:r>
            <a:r>
              <a:rPr lang="fr-FR" b="1" dirty="0" smtClean="0"/>
              <a:t> chez </a:t>
            </a:r>
          </a:p>
          <a:p>
            <a:pPr>
              <a:buNone/>
            </a:pPr>
            <a:r>
              <a:rPr lang="fr-FR" b="1" dirty="0" smtClean="0"/>
              <a:t>l’Homme. </a:t>
            </a:r>
          </a:p>
          <a:p>
            <a:pPr>
              <a:buNone/>
            </a:pPr>
            <a:r>
              <a:rPr lang="fr-FR" b="1" dirty="0" smtClean="0"/>
              <a:t>Chez les </a:t>
            </a:r>
            <a:r>
              <a:rPr lang="fr-FR" b="1" dirty="0" smtClean="0">
                <a:solidFill>
                  <a:srgbClr val="FF0000"/>
                </a:solidFill>
              </a:rPr>
              <a:t>Equidés</a:t>
            </a:r>
            <a:r>
              <a:rPr lang="fr-FR" b="1" dirty="0" smtClean="0"/>
              <a:t>, il a des rapports étroits avec </a:t>
            </a:r>
          </a:p>
          <a:p>
            <a:pPr>
              <a:buNone/>
            </a:pPr>
            <a:r>
              <a:rPr lang="fr-FR" b="1" dirty="0" smtClean="0"/>
              <a:t>les </a:t>
            </a:r>
            <a:r>
              <a:rPr lang="fr-FR" b="1" dirty="0" smtClean="0">
                <a:solidFill>
                  <a:srgbClr val="FF0000"/>
                </a:solidFill>
              </a:rPr>
              <a:t>poches gutturales</a:t>
            </a:r>
            <a:r>
              <a:rPr lang="fr-FR" b="1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HP\Desktop\Cours A2\P309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Poches gutturales</a:t>
            </a:r>
            <a:endParaRPr lang="fr-FR" b="1" u="sng" dirty="0"/>
          </a:p>
        </p:txBody>
      </p:sp>
      <p:pic>
        <p:nvPicPr>
          <p:cNvPr id="2050" name="Picture 2" descr="C:\Users\HP\Desktop\Splanchno\cavit nasales chev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543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fr-FR" sz="2800" b="1" u="sng" dirty="0" smtClean="0"/>
              <a:t>OESOPHAGE</a:t>
            </a:r>
            <a:endParaRPr lang="fr-FR" sz="28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C’est un long conduit musculo-membraneux qui </a:t>
            </a:r>
          </a:p>
          <a:p>
            <a:pPr>
              <a:buNone/>
            </a:pPr>
            <a:r>
              <a:rPr lang="fr-FR" b="1" dirty="0" smtClean="0"/>
              <a:t>fait suite au pharynx et se termine à l’estomac </a:t>
            </a:r>
          </a:p>
          <a:p>
            <a:pPr>
              <a:buNone/>
            </a:pPr>
            <a:r>
              <a:rPr lang="fr-FR" b="1" dirty="0" smtClean="0"/>
              <a:t>par l’orifice du </a:t>
            </a:r>
            <a:r>
              <a:rPr lang="fr-FR" b="1" dirty="0" smtClean="0">
                <a:solidFill>
                  <a:srgbClr val="FF0000"/>
                </a:solidFill>
              </a:rPr>
              <a:t>cardia</a:t>
            </a:r>
            <a:r>
              <a:rPr lang="fr-FR" b="1" dirty="0" smtClean="0"/>
              <a:t>.</a:t>
            </a:r>
          </a:p>
          <a:p>
            <a:pPr>
              <a:buNone/>
            </a:pPr>
            <a:r>
              <a:rPr lang="fr-FR" b="1" dirty="0" smtClean="0"/>
              <a:t>Il est constitué de 3 parties: </a:t>
            </a:r>
          </a:p>
          <a:p>
            <a:pPr>
              <a:buFontTx/>
              <a:buChar char="-"/>
            </a:pPr>
            <a:r>
              <a:rPr lang="fr-FR" b="1" dirty="0" smtClean="0"/>
              <a:t>Une </a:t>
            </a:r>
            <a:r>
              <a:rPr lang="fr-FR" b="1" dirty="0" smtClean="0">
                <a:solidFill>
                  <a:srgbClr val="FF0000"/>
                </a:solidFill>
              </a:rPr>
              <a:t>cervicale</a:t>
            </a:r>
            <a:r>
              <a:rPr lang="fr-FR" b="1" dirty="0" smtClean="0"/>
              <a:t>, sur toute la longueur de la trachée</a:t>
            </a:r>
          </a:p>
          <a:p>
            <a:pPr>
              <a:buFontTx/>
              <a:buChar char="-"/>
            </a:pPr>
            <a:r>
              <a:rPr lang="fr-FR" b="1" dirty="0" smtClean="0"/>
              <a:t>Une </a:t>
            </a:r>
            <a:r>
              <a:rPr lang="fr-FR" b="1" dirty="0" smtClean="0">
                <a:solidFill>
                  <a:srgbClr val="FF0000"/>
                </a:solidFill>
              </a:rPr>
              <a:t>thoracique</a:t>
            </a:r>
            <a:r>
              <a:rPr lang="fr-FR" b="1" dirty="0" smtClean="0"/>
              <a:t>, déviée à gauche à l’entrée de la poitrine</a:t>
            </a:r>
          </a:p>
          <a:p>
            <a:pPr>
              <a:buFontTx/>
              <a:buChar char="-"/>
            </a:pPr>
            <a:r>
              <a:rPr lang="fr-FR" b="1" dirty="0" smtClean="0"/>
              <a:t>Une </a:t>
            </a:r>
            <a:r>
              <a:rPr lang="fr-FR" b="1" dirty="0" smtClean="0">
                <a:solidFill>
                  <a:srgbClr val="FF0000"/>
                </a:solidFill>
              </a:rPr>
              <a:t>abdominale </a:t>
            </a:r>
            <a:r>
              <a:rPr lang="fr-FR" b="1" dirty="0" smtClean="0"/>
              <a:t>très courte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HP\Desktop\Cours A2\oesophage BOVI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fr-FR" sz="3200" b="1" u="sng" dirty="0" smtClean="0"/>
              <a:t>ESTOMAC    SIMPLE</a:t>
            </a:r>
            <a:r>
              <a:rPr lang="fr-FR" sz="3200" b="1" dirty="0" smtClean="0"/>
              <a:t>: </a:t>
            </a:r>
            <a:r>
              <a:rPr lang="fr-FR" sz="3200" b="1" dirty="0" err="1" smtClean="0"/>
              <a:t>Equidés,Carnivores</a:t>
            </a:r>
            <a:r>
              <a:rPr lang="fr-FR" sz="3200" b="1" dirty="0" smtClean="0"/>
              <a:t>,Lapin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2 faces</a:t>
            </a:r>
            <a:r>
              <a:rPr lang="fr-FR" b="1" dirty="0" smtClean="0"/>
              <a:t>: pariétale et viscérale</a:t>
            </a:r>
          </a:p>
          <a:p>
            <a:pPr>
              <a:buFontTx/>
              <a:buChar char="-"/>
            </a:pPr>
            <a:r>
              <a:rPr lang="fr-FR" b="1" dirty="0" smtClean="0"/>
              <a:t>Une grande courbure </a:t>
            </a:r>
          </a:p>
          <a:p>
            <a:pPr>
              <a:buFontTx/>
              <a:buChar char="-"/>
            </a:pPr>
            <a:r>
              <a:rPr lang="fr-FR" b="1" dirty="0" smtClean="0"/>
              <a:t>Une petite courbure</a:t>
            </a:r>
          </a:p>
          <a:p>
            <a:pPr>
              <a:buFontTx/>
              <a:buChar char="-"/>
            </a:pPr>
            <a:r>
              <a:rPr lang="fr-FR" b="1" dirty="0" smtClean="0"/>
              <a:t>Fundus </a:t>
            </a:r>
          </a:p>
          <a:p>
            <a:pPr>
              <a:buFontTx/>
              <a:buChar char="-"/>
            </a:pPr>
            <a:r>
              <a:rPr lang="fr-FR" b="1" dirty="0" smtClean="0"/>
              <a:t>Corps</a:t>
            </a:r>
          </a:p>
          <a:p>
            <a:pPr>
              <a:buFontTx/>
              <a:buChar char="-"/>
            </a:pPr>
            <a:r>
              <a:rPr lang="fr-FR" b="1" dirty="0" smtClean="0"/>
              <a:t>Partie pylorique</a:t>
            </a:r>
          </a:p>
          <a:p>
            <a:pPr>
              <a:buFontTx/>
              <a:buChar char="-"/>
            </a:pPr>
            <a:r>
              <a:rPr lang="fr-FR" b="1" dirty="0" smtClean="0"/>
              <a:t>Moyens de fixité: </a:t>
            </a:r>
            <a:r>
              <a:rPr lang="fr-FR" b="1" dirty="0" smtClean="0">
                <a:solidFill>
                  <a:srgbClr val="FF0000"/>
                </a:solidFill>
              </a:rPr>
              <a:t>grand </a:t>
            </a:r>
            <a:r>
              <a:rPr lang="fr-FR" b="1" dirty="0" err="1" smtClean="0">
                <a:solidFill>
                  <a:srgbClr val="FF0000"/>
                </a:solidFill>
              </a:rPr>
              <a:t>omentum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ou </a:t>
            </a:r>
            <a:r>
              <a:rPr lang="fr-FR" b="1" dirty="0" smtClean="0">
                <a:solidFill>
                  <a:srgbClr val="FF0000"/>
                </a:solidFill>
              </a:rPr>
              <a:t>épiploon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Petit </a:t>
            </a:r>
            <a:r>
              <a:rPr lang="fr-FR" b="1" dirty="0" err="1" smtClean="0">
                <a:solidFill>
                  <a:srgbClr val="FF0000"/>
                </a:solidFill>
              </a:rPr>
              <a:t>omentum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et </a:t>
            </a:r>
            <a:r>
              <a:rPr lang="fr-FR" b="1" dirty="0" smtClean="0">
                <a:solidFill>
                  <a:srgbClr val="FF0000"/>
                </a:solidFill>
              </a:rPr>
              <a:t>ligament </a:t>
            </a:r>
            <a:r>
              <a:rPr lang="fr-FR" b="1" dirty="0" err="1" smtClean="0">
                <a:solidFill>
                  <a:srgbClr val="FF0000"/>
                </a:solidFill>
              </a:rPr>
              <a:t>gastro</a:t>
            </a:r>
            <a:r>
              <a:rPr lang="fr-FR" b="1" dirty="0" smtClean="0">
                <a:solidFill>
                  <a:srgbClr val="FF0000"/>
                </a:solidFill>
              </a:rPr>
              <a:t>-phrénique </a:t>
            </a:r>
          </a:p>
          <a:p>
            <a:pPr>
              <a:buFontTx/>
              <a:buChar char="-"/>
            </a:pPr>
            <a:r>
              <a:rPr lang="fr-FR" b="1" dirty="0" smtClean="0"/>
              <a:t>Cavité formée d’un </a:t>
            </a:r>
            <a:r>
              <a:rPr lang="fr-FR" b="1" dirty="0" err="1" smtClean="0"/>
              <a:t>proventricule</a:t>
            </a:r>
            <a:r>
              <a:rPr lang="fr-FR" b="1" dirty="0" smtClean="0"/>
              <a:t> de type </a:t>
            </a:r>
          </a:p>
          <a:p>
            <a:pPr>
              <a:buNone/>
            </a:pPr>
            <a:r>
              <a:rPr lang="fr-FR" b="1" dirty="0" smtClean="0"/>
              <a:t>   </a:t>
            </a:r>
            <a:r>
              <a:rPr lang="fr-FR" b="1" dirty="0" err="1" smtClean="0"/>
              <a:t>oesophagien,région</a:t>
            </a:r>
            <a:r>
              <a:rPr lang="fr-FR" b="1" dirty="0" smtClean="0"/>
              <a:t> non digestive  et de papilles </a:t>
            </a:r>
          </a:p>
          <a:p>
            <a:pPr>
              <a:buNone/>
            </a:pPr>
            <a:r>
              <a:rPr lang="fr-FR" b="1" dirty="0" smtClean="0"/>
              <a:t>   gastriques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fr-FR" sz="3600" b="1" u="sng" dirty="0" err="1" smtClean="0"/>
              <a:t>Philtrum</a:t>
            </a:r>
            <a:r>
              <a:rPr lang="fr-FR" sz="3600" b="1" u="sng" dirty="0" smtClean="0"/>
              <a:t> ou sillon sous-nasal</a:t>
            </a:r>
            <a:endParaRPr lang="fr-FR" sz="3600" b="1" u="sng" dirty="0"/>
          </a:p>
        </p:txBody>
      </p:sp>
      <p:pic>
        <p:nvPicPr>
          <p:cNvPr id="1027" name="Picture 3" descr="C:\Users\HP\Desktop\Tégument et phanères - Copie\Planum nas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928934"/>
            <a:ext cx="2643206" cy="1785950"/>
          </a:xfrm>
          <a:prstGeom prst="rect">
            <a:avLst/>
          </a:prstGeom>
          <a:noFill/>
        </p:spPr>
      </p:pic>
      <p:pic>
        <p:nvPicPr>
          <p:cNvPr id="7" name="Picture 2" descr="C:\Users\HP\Desktop\Splanchno\Truffe chi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643702" y="785794"/>
            <a:ext cx="2500298" cy="2143140"/>
          </a:xfrm>
          <a:prstGeom prst="rect">
            <a:avLst/>
          </a:prstGeom>
          <a:noFill/>
        </p:spPr>
      </p:pic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3643338" cy="57864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dirty="0" smtClean="0"/>
              <a:t>Sillon qui sépare la lèvre </a:t>
            </a:r>
          </a:p>
          <a:p>
            <a:pPr>
              <a:buNone/>
            </a:pPr>
            <a:r>
              <a:rPr lang="fr-FR" b="1" dirty="0" smtClean="0"/>
              <a:t>supérieure en</a:t>
            </a:r>
            <a:r>
              <a:rPr lang="fr-FR" b="1" dirty="0" smtClean="0">
                <a:solidFill>
                  <a:srgbClr val="FF0000"/>
                </a:solidFill>
              </a:rPr>
              <a:t> 2 </a:t>
            </a:r>
            <a:r>
              <a:rPr lang="fr-FR" b="1" dirty="0" err="1" smtClean="0"/>
              <a:t>lobes,il</a:t>
            </a:r>
            <a:r>
              <a:rPr lang="fr-FR" b="1" dirty="0" smtClean="0"/>
              <a:t> va </a:t>
            </a:r>
          </a:p>
          <a:p>
            <a:pPr>
              <a:buNone/>
            </a:pPr>
            <a:r>
              <a:rPr lang="fr-FR" b="1" dirty="0" smtClean="0"/>
              <a:t>jusqu’aux narines. </a:t>
            </a:r>
          </a:p>
          <a:p>
            <a:pPr>
              <a:buNone/>
            </a:pPr>
            <a:r>
              <a:rPr lang="fr-FR" b="1" dirty="0" smtClean="0"/>
              <a:t>Bien visible chez les </a:t>
            </a:r>
          </a:p>
          <a:p>
            <a:pPr>
              <a:buNone/>
            </a:pPr>
            <a:r>
              <a:rPr lang="fr-FR" b="1" dirty="0" smtClean="0"/>
              <a:t>carnivores, les petits </a:t>
            </a:r>
          </a:p>
          <a:p>
            <a:pPr>
              <a:buNone/>
            </a:pPr>
            <a:r>
              <a:rPr lang="fr-FR" b="1" dirty="0" smtClean="0"/>
              <a:t>ruminants et le Lapin.</a:t>
            </a:r>
          </a:p>
          <a:p>
            <a:pPr>
              <a:buNone/>
            </a:pPr>
            <a:r>
              <a:rPr lang="fr-FR" b="1" dirty="0" smtClean="0"/>
              <a:t>L ’extrémité rostrale de la </a:t>
            </a:r>
          </a:p>
          <a:p>
            <a:pPr>
              <a:buNone/>
            </a:pPr>
            <a:r>
              <a:rPr lang="fr-FR" b="1" dirty="0" smtClean="0"/>
              <a:t>bouche en continuité avec</a:t>
            </a:r>
          </a:p>
          <a:p>
            <a:pPr>
              <a:buNone/>
            </a:pPr>
            <a:r>
              <a:rPr lang="fr-FR" b="1" dirty="0" smtClean="0"/>
              <a:t>le nez est appelée</a:t>
            </a:r>
            <a:r>
              <a:rPr lang="fr-FR" b="1" dirty="0" smtClean="0">
                <a:solidFill>
                  <a:srgbClr val="FF0000"/>
                </a:solidFill>
              </a:rPr>
              <a:t> mufle </a:t>
            </a:r>
          </a:p>
          <a:p>
            <a:pPr>
              <a:buNone/>
            </a:pPr>
            <a:r>
              <a:rPr lang="fr-FR" b="1" dirty="0" smtClean="0"/>
              <a:t>chez les grands ruminants,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museau</a:t>
            </a:r>
            <a:r>
              <a:rPr lang="fr-FR" b="1" dirty="0" smtClean="0"/>
              <a:t> chez les carnivores </a:t>
            </a:r>
          </a:p>
          <a:p>
            <a:pPr>
              <a:buNone/>
            </a:pPr>
            <a:r>
              <a:rPr lang="fr-FR" b="1" dirty="0" smtClean="0"/>
              <a:t>et « </a:t>
            </a:r>
            <a:r>
              <a:rPr lang="fr-FR" b="1" dirty="0" err="1" smtClean="0">
                <a:solidFill>
                  <a:srgbClr val="FF0000"/>
                </a:solidFill>
              </a:rPr>
              <a:t>planum</a:t>
            </a:r>
            <a:r>
              <a:rPr lang="fr-FR" b="1" dirty="0" smtClean="0">
                <a:solidFill>
                  <a:srgbClr val="FF0000"/>
                </a:solidFill>
              </a:rPr>
              <a:t> nasale » </a:t>
            </a:r>
            <a:r>
              <a:rPr lang="fr-FR" b="1" dirty="0" smtClean="0"/>
              <a:t>chez </a:t>
            </a:r>
          </a:p>
          <a:p>
            <a:pPr>
              <a:buNone/>
            </a:pPr>
            <a:r>
              <a:rPr lang="fr-FR" b="1" dirty="0" smtClean="0"/>
              <a:t>les petits ruminants. 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Picture 2" descr="C:\Users\HP\Desktop\Splanchno\Muffle vach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785794"/>
            <a:ext cx="2786082" cy="1928826"/>
          </a:xfrm>
          <a:prstGeom prst="rect">
            <a:avLst/>
          </a:prstGeom>
          <a:noFill/>
        </p:spPr>
      </p:pic>
      <p:pic>
        <p:nvPicPr>
          <p:cNvPr id="10" name="Picture 3" descr="C:\Users\HP\Desktop\Splanchno\Dents Lap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000372"/>
            <a:ext cx="2214578" cy="2071702"/>
          </a:xfrm>
          <a:prstGeom prst="rect">
            <a:avLst/>
          </a:prstGeom>
          <a:noFill/>
        </p:spPr>
      </p:pic>
      <p:pic>
        <p:nvPicPr>
          <p:cNvPr id="9" name="Picture 2" descr="C:\Users\HP\Desktop\Cours 2018\Lapin.jpeg"/>
          <p:cNvPicPr>
            <a:picLocks noGrp="1"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572008"/>
            <a:ext cx="2500330" cy="20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fr-FR" sz="3600" u="sng" dirty="0" smtClean="0"/>
              <a:t>ESTOMAC    SIMPLE</a:t>
            </a:r>
            <a:r>
              <a:rPr lang="fr-FR" sz="3600" dirty="0" smtClean="0"/>
              <a:t>: </a:t>
            </a:r>
            <a:r>
              <a:rPr lang="fr-FR" sz="3600" dirty="0" err="1" smtClean="0"/>
              <a:t>Equidés,Carnivores</a:t>
            </a:r>
            <a:r>
              <a:rPr lang="fr-FR" sz="3600" dirty="0" smtClean="0"/>
              <a:t>,Lapin</a:t>
            </a:r>
            <a:endParaRPr lang="fr-FR" sz="3600" u="sng" dirty="0"/>
          </a:p>
        </p:txBody>
      </p:sp>
      <p:pic>
        <p:nvPicPr>
          <p:cNvPr id="3074" name="Picture 2" descr="C:\Users\HP\Desktop\Cours A2\petit-estoma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786214" cy="5500726"/>
          </a:xfrm>
          <a:prstGeom prst="rect">
            <a:avLst/>
          </a:prstGeom>
          <a:noFill/>
        </p:spPr>
      </p:pic>
      <p:pic>
        <p:nvPicPr>
          <p:cNvPr id="3075" name="Picture 3" descr="C:\Users\HP\Desktop\Cours A2\estomac ch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14422"/>
            <a:ext cx="471490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HP\Desktop\Cours A2\P309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85728"/>
            <a:ext cx="814393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fr-FR" sz="2400" b="1" u="sng" dirty="0" smtClean="0"/>
              <a:t>Estomac  des  Ruminants: vue pariétale ou gauche</a:t>
            </a:r>
            <a:br>
              <a:rPr lang="fr-FR" sz="2400" b="1" u="sng" dirty="0" smtClean="0"/>
            </a:br>
            <a:r>
              <a:rPr lang="fr-FR" sz="2400" b="1" dirty="0" smtClean="0"/>
              <a:t>Conformation extérieure</a:t>
            </a:r>
            <a:endParaRPr lang="fr-FR" sz="2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142844" y="642918"/>
            <a:ext cx="4352956" cy="62150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000" b="1" dirty="0" smtClean="0"/>
              <a:t> </a:t>
            </a:r>
          </a:p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</a:rPr>
              <a:t>Rumen</a:t>
            </a:r>
            <a:r>
              <a:rPr lang="fr-FR" sz="2000" b="1" dirty="0" smtClean="0">
                <a:solidFill>
                  <a:srgbClr val="FF0000"/>
                </a:solidFill>
              </a:rPr>
              <a:t>  </a:t>
            </a:r>
            <a:r>
              <a:rPr lang="fr-FR" sz="2000" b="1" dirty="0" smtClean="0"/>
              <a:t>ou panse : 1er sac</a:t>
            </a:r>
          </a:p>
          <a:p>
            <a:pPr>
              <a:buNone/>
            </a:pPr>
            <a:r>
              <a:rPr lang="fr-FR" sz="2000" b="1" dirty="0" smtClean="0"/>
              <a:t>-     2 sacs ,dorsal et ventral séparés par le sillon longitudinal </a:t>
            </a:r>
            <a:r>
              <a:rPr lang="fr-FR" sz="2000" b="1" dirty="0" err="1" smtClean="0"/>
              <a:t>gauche,qui</a:t>
            </a:r>
            <a:r>
              <a:rPr lang="fr-FR" sz="2000" b="1" dirty="0" smtClean="0"/>
              <a:t> donne un sillon accessoire gauche</a:t>
            </a:r>
          </a:p>
          <a:p>
            <a:pPr>
              <a:buNone/>
            </a:pPr>
            <a:r>
              <a:rPr lang="fr-FR" sz="2000" b="1" dirty="0" smtClean="0"/>
              <a:t>-     2 courbures,</a:t>
            </a:r>
          </a:p>
          <a:p>
            <a:pPr>
              <a:buFontTx/>
              <a:buChar char="-"/>
            </a:pPr>
            <a:r>
              <a:rPr lang="fr-FR" sz="2000" b="1" dirty="0" smtClean="0"/>
              <a:t>2 extrémités: une caudale formée de 2 culs de sacs ou </a:t>
            </a:r>
            <a:r>
              <a:rPr lang="fr-FR" sz="2000" b="1" dirty="0" smtClean="0">
                <a:solidFill>
                  <a:srgbClr val="FF0000"/>
                </a:solidFill>
              </a:rPr>
              <a:t>vessies </a:t>
            </a:r>
            <a:r>
              <a:rPr lang="fr-FR" sz="2000" b="1" dirty="0" err="1" smtClean="0">
                <a:solidFill>
                  <a:srgbClr val="FF0000"/>
                </a:solidFill>
              </a:rPr>
              <a:t>côniques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/>
              <a:t>séparées par un sillon coronaire et une </a:t>
            </a:r>
            <a:r>
              <a:rPr lang="fr-FR" sz="2000" b="1" dirty="0" err="1" smtClean="0"/>
              <a:t>crâniale</a:t>
            </a:r>
            <a:r>
              <a:rPr lang="fr-FR" sz="2000" b="1" dirty="0" smtClean="0"/>
              <a:t> .</a:t>
            </a:r>
          </a:p>
          <a:p>
            <a:pPr>
              <a:buNone/>
            </a:pPr>
            <a:r>
              <a:rPr lang="fr-FR" sz="2000" b="1" dirty="0" smtClean="0"/>
              <a:t>Les 2 sacs sont séparés des 2 culs de sacs par le sillon caudal.  Le sac ventral se ferme et forme le </a:t>
            </a:r>
            <a:r>
              <a:rPr lang="fr-FR" sz="2000" b="1" dirty="0" err="1" smtClean="0"/>
              <a:t>récessus</a:t>
            </a:r>
            <a:r>
              <a:rPr lang="fr-FR" sz="2000" b="1" dirty="0" smtClean="0"/>
              <a:t> du rumen, le sac dorsal se continue par le réseau et forme  l’atrium du rumen .</a:t>
            </a:r>
          </a:p>
          <a:p>
            <a:pPr>
              <a:buNone/>
            </a:pPr>
            <a:r>
              <a:rPr lang="fr-FR" sz="2000" b="1" dirty="0" smtClean="0"/>
              <a:t>Rumen et réseau sont séparés par le sillon </a:t>
            </a:r>
            <a:r>
              <a:rPr lang="fr-FR" sz="2000" b="1" dirty="0" err="1" smtClean="0"/>
              <a:t>rumino</a:t>
            </a:r>
            <a:r>
              <a:rPr lang="fr-FR" sz="2000" b="1" dirty="0" smtClean="0"/>
              <a:t>-réticulaire</a:t>
            </a:r>
          </a:p>
          <a:p>
            <a:pPr>
              <a:buFontTx/>
              <a:buChar char="-"/>
            </a:pPr>
            <a:r>
              <a:rPr lang="fr-FR" sz="2000" b="1" dirty="0" smtClean="0">
                <a:solidFill>
                  <a:srgbClr val="FF0000"/>
                </a:solidFill>
              </a:rPr>
              <a:t>La rate  </a:t>
            </a:r>
            <a:r>
              <a:rPr lang="fr-FR" sz="2000" b="1" dirty="0" smtClean="0"/>
              <a:t>en violet à gauche </a:t>
            </a:r>
          </a:p>
          <a:p>
            <a:pPr>
              <a:buNone/>
            </a:pPr>
            <a:r>
              <a:rPr lang="fr-FR" sz="2000" b="1" u="sng" dirty="0" smtClean="0">
                <a:solidFill>
                  <a:srgbClr val="FF0000"/>
                </a:solidFill>
              </a:rPr>
              <a:t>Réseau</a:t>
            </a:r>
            <a:r>
              <a:rPr lang="fr-FR" sz="2000" b="1" dirty="0" smtClean="0"/>
              <a:t> ou réticulum ou bonnet: 2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sac et le plus ventral dans lequel tombent les </a:t>
            </a:r>
            <a:r>
              <a:rPr lang="fr-FR" sz="2000" b="1" dirty="0" err="1" smtClean="0"/>
              <a:t>ingestas</a:t>
            </a:r>
            <a:r>
              <a:rPr lang="fr-FR" sz="2000" b="1" dirty="0" smtClean="0"/>
              <a:t> les plus lourds.</a:t>
            </a:r>
          </a:p>
          <a:p>
            <a:pPr>
              <a:buFontTx/>
              <a:buChar char="-"/>
            </a:pPr>
            <a:endParaRPr lang="fr-FR" sz="2000" dirty="0"/>
          </a:p>
        </p:txBody>
      </p:sp>
      <p:pic>
        <p:nvPicPr>
          <p:cNvPr id="8" name="Picture 2" descr="C:\Users\HP\Desktop\Cours A2\P3090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fr-FR" sz="2400" b="1" u="sng" dirty="0" smtClean="0"/>
              <a:t>Estomac  des  Ruminants: vue viscérale ou droite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Conformation extérieure</a:t>
            </a:r>
            <a:endParaRPr lang="fr-FR" sz="2400" b="1" dirty="0"/>
          </a:p>
        </p:txBody>
      </p:sp>
      <p:pic>
        <p:nvPicPr>
          <p:cNvPr id="6" name="Picture 2" descr="C:\Users\HP\Desktop\Cours A2\P3090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14282" y="642918"/>
            <a:ext cx="4281518" cy="62150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1900" b="1" u="sng" dirty="0" smtClean="0">
                <a:solidFill>
                  <a:srgbClr val="FF0000"/>
                </a:solidFill>
              </a:rPr>
              <a:t>Rumen </a:t>
            </a:r>
            <a:r>
              <a:rPr lang="fr-FR" sz="1900" b="1" dirty="0" smtClean="0"/>
              <a:t>: </a:t>
            </a:r>
          </a:p>
          <a:p>
            <a:pPr>
              <a:buNone/>
            </a:pPr>
            <a:r>
              <a:rPr lang="fr-FR" sz="1900" b="1" dirty="0" smtClean="0"/>
              <a:t>-2 sacs ,dorsal et ventral séparés par le </a:t>
            </a:r>
          </a:p>
          <a:p>
            <a:pPr>
              <a:buNone/>
            </a:pPr>
            <a:r>
              <a:rPr lang="fr-FR" sz="1900" b="1" dirty="0" smtClean="0"/>
              <a:t>sillon longitudinal droit, qui donne un </a:t>
            </a:r>
          </a:p>
          <a:p>
            <a:pPr>
              <a:buNone/>
            </a:pPr>
            <a:r>
              <a:rPr lang="fr-FR" sz="1900" b="1" dirty="0" smtClean="0"/>
              <a:t>sillon accessoire  droit</a:t>
            </a:r>
          </a:p>
          <a:p>
            <a:pPr>
              <a:buFontTx/>
              <a:buChar char="-"/>
            </a:pPr>
            <a:r>
              <a:rPr lang="fr-FR" sz="1900" b="1" dirty="0" smtClean="0"/>
              <a:t>2 culs de sacs </a:t>
            </a:r>
          </a:p>
          <a:p>
            <a:pPr>
              <a:buNone/>
            </a:pPr>
            <a:r>
              <a:rPr lang="fr-FR" sz="1900" b="1" u="sng" dirty="0" smtClean="0">
                <a:solidFill>
                  <a:srgbClr val="FF0000"/>
                </a:solidFill>
              </a:rPr>
              <a:t>Feuillet</a:t>
            </a:r>
            <a:r>
              <a:rPr lang="fr-FR" sz="1900" b="1" u="sng" dirty="0" smtClean="0"/>
              <a:t> </a:t>
            </a:r>
            <a:r>
              <a:rPr lang="fr-FR" sz="1900" b="1" dirty="0" smtClean="0"/>
              <a:t> ou omasum: formé  d’une </a:t>
            </a:r>
          </a:p>
          <a:p>
            <a:pPr>
              <a:buNone/>
            </a:pPr>
            <a:r>
              <a:rPr lang="fr-FR" sz="1900" b="1" dirty="0" smtClean="0"/>
              <a:t>circonférence et d’une base.</a:t>
            </a:r>
          </a:p>
          <a:p>
            <a:pPr>
              <a:buNone/>
            </a:pPr>
            <a:r>
              <a:rPr lang="fr-FR" sz="1900" b="1" u="sng" dirty="0" smtClean="0">
                <a:solidFill>
                  <a:srgbClr val="FF0000"/>
                </a:solidFill>
              </a:rPr>
              <a:t>Caillette</a:t>
            </a:r>
            <a:r>
              <a:rPr lang="fr-FR" sz="1900" b="1" dirty="0" smtClean="0"/>
              <a:t> ou abomasum, en rose, constituée </a:t>
            </a:r>
          </a:p>
          <a:p>
            <a:pPr>
              <a:buNone/>
            </a:pPr>
            <a:r>
              <a:rPr lang="fr-FR" sz="1900" b="1" dirty="0" smtClean="0"/>
              <a:t>d’un fundus et d’une partie pylorique qui </a:t>
            </a:r>
          </a:p>
          <a:p>
            <a:pPr>
              <a:buNone/>
            </a:pPr>
            <a:r>
              <a:rPr lang="fr-FR" sz="1900" b="1" dirty="0" smtClean="0"/>
              <a:t>ressemble à l’intestin.</a:t>
            </a:r>
          </a:p>
          <a:p>
            <a:pPr>
              <a:buNone/>
            </a:pPr>
            <a:r>
              <a:rPr lang="fr-FR" sz="1900" b="1" dirty="0" smtClean="0"/>
              <a:t>C’est le plus mobile de tous les </a:t>
            </a:r>
          </a:p>
          <a:p>
            <a:pPr>
              <a:buNone/>
            </a:pPr>
            <a:r>
              <a:rPr lang="fr-FR" sz="1900" b="1" dirty="0" smtClean="0"/>
              <a:t>compartiments gastriques. Le feuillet  et la </a:t>
            </a:r>
          </a:p>
          <a:p>
            <a:pPr>
              <a:buNone/>
            </a:pPr>
            <a:r>
              <a:rPr lang="fr-FR" sz="1900" b="1" dirty="0" smtClean="0"/>
              <a:t>caillette sont séparés par le sillon </a:t>
            </a:r>
            <a:r>
              <a:rPr lang="fr-FR" sz="1900" b="1" dirty="0" err="1" smtClean="0"/>
              <a:t>omaso</a:t>
            </a:r>
            <a:r>
              <a:rPr lang="fr-FR" sz="1900" b="1" dirty="0" smtClean="0"/>
              <a:t>-</a:t>
            </a:r>
          </a:p>
          <a:p>
            <a:pPr>
              <a:buNone/>
            </a:pPr>
            <a:r>
              <a:rPr lang="fr-FR" sz="1900" b="1" dirty="0" err="1" smtClean="0"/>
              <a:t>abomasique</a:t>
            </a:r>
            <a:r>
              <a:rPr lang="fr-FR" sz="1900" b="1" dirty="0" smtClean="0"/>
              <a:t> .</a:t>
            </a:r>
          </a:p>
          <a:p>
            <a:pPr>
              <a:buNone/>
            </a:pPr>
            <a:r>
              <a:rPr lang="fr-FR" sz="1900" b="1" dirty="0" smtClean="0">
                <a:solidFill>
                  <a:srgbClr val="FF0000"/>
                </a:solidFill>
              </a:rPr>
              <a:t>Moyens de fixité </a:t>
            </a:r>
            <a:r>
              <a:rPr lang="fr-FR" sz="1900" b="1" dirty="0" smtClean="0"/>
              <a:t>de l’estomac des ruminants: pression des autres viscères,  pesanteur, </a:t>
            </a:r>
            <a:r>
              <a:rPr lang="fr-FR" sz="1900" b="1" dirty="0" err="1" smtClean="0"/>
              <a:t>omentums</a:t>
            </a:r>
            <a:r>
              <a:rPr lang="fr-FR" sz="1900" b="1" dirty="0" smtClean="0"/>
              <a:t>, continuité avec l’œsophage (en rouge) et l’intestin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fr-FR" sz="2400" b="1" u="sng" dirty="0" smtClean="0"/>
              <a:t>Estomac  des  Ruminants: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Conformation intérieure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78634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200" dirty="0" smtClean="0"/>
              <a:t>-  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b="1" u="sng" dirty="0" smtClean="0">
                <a:solidFill>
                  <a:srgbClr val="FF0000"/>
                </a:solidFill>
              </a:rPr>
              <a:t>Rumen</a:t>
            </a:r>
          </a:p>
          <a:p>
            <a:pPr>
              <a:buNone/>
            </a:pPr>
            <a:r>
              <a:rPr lang="fr-FR" sz="2200" b="1" dirty="0" smtClean="0"/>
              <a:t>Formé par </a:t>
            </a:r>
            <a:r>
              <a:rPr lang="fr-FR" sz="2200" b="1" dirty="0" smtClean="0">
                <a:solidFill>
                  <a:srgbClr val="FF0000"/>
                </a:solidFill>
              </a:rPr>
              <a:t>les papilles du rumen </a:t>
            </a:r>
            <a:r>
              <a:rPr lang="fr-FR" sz="2200" b="1" dirty="0" smtClean="0"/>
              <a:t>, des </a:t>
            </a:r>
          </a:p>
          <a:p>
            <a:pPr>
              <a:buNone/>
            </a:pPr>
            <a:r>
              <a:rPr lang="fr-FR" sz="2200" b="1" dirty="0" smtClean="0">
                <a:solidFill>
                  <a:srgbClr val="FF0000"/>
                </a:solidFill>
              </a:rPr>
              <a:t>piliers</a:t>
            </a:r>
            <a:r>
              <a:rPr lang="fr-FR" sz="2200" b="1" dirty="0" smtClean="0"/>
              <a:t> qui correspondent aux sillons à </a:t>
            </a:r>
          </a:p>
          <a:p>
            <a:pPr>
              <a:buNone/>
            </a:pPr>
            <a:r>
              <a:rPr lang="fr-FR" sz="2200" b="1" dirty="0" smtClean="0"/>
              <a:t>l’extérieur, le plus important est le </a:t>
            </a:r>
          </a:p>
          <a:p>
            <a:pPr>
              <a:buNone/>
            </a:pPr>
            <a:r>
              <a:rPr lang="fr-FR" sz="2200" b="1" dirty="0" smtClean="0"/>
              <a:t>pilier caudal et un </a:t>
            </a:r>
            <a:r>
              <a:rPr lang="fr-FR" sz="2200" b="1" dirty="0" err="1" smtClean="0">
                <a:solidFill>
                  <a:srgbClr val="FF0000"/>
                </a:solidFill>
              </a:rPr>
              <a:t>ostium</a:t>
            </a:r>
            <a:r>
              <a:rPr lang="fr-FR" sz="2200" b="1" dirty="0" smtClean="0">
                <a:solidFill>
                  <a:srgbClr val="FF0000"/>
                </a:solidFill>
              </a:rPr>
              <a:t> intra-</a:t>
            </a:r>
            <a:r>
              <a:rPr lang="fr-FR" sz="2200" b="1" dirty="0" err="1" smtClean="0">
                <a:solidFill>
                  <a:srgbClr val="FF0000"/>
                </a:solidFill>
              </a:rPr>
              <a:t>ruminal</a:t>
            </a:r>
            <a:endParaRPr lang="fr-FR" sz="22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2200" b="1" u="sng" dirty="0" smtClean="0">
                <a:solidFill>
                  <a:srgbClr val="FF0000"/>
                </a:solidFill>
              </a:rPr>
              <a:t>Réseau</a:t>
            </a:r>
          </a:p>
          <a:p>
            <a:pPr>
              <a:buNone/>
            </a:pPr>
            <a:r>
              <a:rPr lang="fr-FR" sz="2200" b="1" dirty="0" smtClean="0"/>
              <a:t>Formé   par </a:t>
            </a:r>
            <a:r>
              <a:rPr lang="fr-FR" sz="2200" b="1" dirty="0" smtClean="0">
                <a:solidFill>
                  <a:srgbClr val="FF0000"/>
                </a:solidFill>
              </a:rPr>
              <a:t>les cellules du réticulum </a:t>
            </a:r>
          </a:p>
          <a:p>
            <a:pPr>
              <a:buNone/>
            </a:pPr>
            <a:r>
              <a:rPr lang="fr-FR" sz="2200" b="1" dirty="0" smtClean="0"/>
              <a:t>comme des nids d’abeille et un </a:t>
            </a:r>
            <a:r>
              <a:rPr lang="fr-FR" sz="2200" b="1" dirty="0" smtClean="0">
                <a:solidFill>
                  <a:srgbClr val="FF0000"/>
                </a:solidFill>
              </a:rPr>
              <a:t>sillon </a:t>
            </a:r>
          </a:p>
          <a:p>
            <a:pPr>
              <a:buNone/>
            </a:pPr>
            <a:r>
              <a:rPr lang="fr-FR" sz="2200" b="1" dirty="0" smtClean="0">
                <a:solidFill>
                  <a:srgbClr val="FF0000"/>
                </a:solidFill>
              </a:rPr>
              <a:t>réticulaire </a:t>
            </a:r>
            <a:r>
              <a:rPr lang="fr-FR" sz="2200" b="1" dirty="0" smtClean="0"/>
              <a:t>ou </a:t>
            </a:r>
            <a:r>
              <a:rPr lang="fr-FR" sz="2200" b="1" dirty="0" smtClean="0">
                <a:solidFill>
                  <a:srgbClr val="FF0000"/>
                </a:solidFill>
              </a:rPr>
              <a:t>gouttière </a:t>
            </a:r>
            <a:r>
              <a:rPr lang="fr-FR" sz="2200" b="1" dirty="0" err="1" smtClean="0">
                <a:solidFill>
                  <a:srgbClr val="FF0000"/>
                </a:solidFill>
              </a:rPr>
              <a:t>oesophagienne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sz="2200" b="1" dirty="0" smtClean="0"/>
              <a:t>qui a une grande importance chez le </a:t>
            </a:r>
          </a:p>
          <a:p>
            <a:pPr>
              <a:buNone/>
            </a:pPr>
            <a:r>
              <a:rPr lang="fr-FR" sz="2200" b="1" dirty="0" smtClean="0"/>
              <a:t>nouveau-né et qui conduit le lait </a:t>
            </a:r>
          </a:p>
          <a:p>
            <a:pPr>
              <a:buNone/>
            </a:pPr>
            <a:r>
              <a:rPr lang="fr-FR" sz="2200" b="1" dirty="0" smtClean="0"/>
              <a:t>jusqu’à la caillette où il sera coagulé et </a:t>
            </a:r>
          </a:p>
          <a:p>
            <a:pPr>
              <a:buNone/>
            </a:pPr>
            <a:r>
              <a:rPr lang="fr-FR" sz="2200" b="1" dirty="0" smtClean="0"/>
              <a:t>digéré.</a:t>
            </a:r>
          </a:p>
          <a:p>
            <a:pPr>
              <a:buNone/>
            </a:pPr>
            <a:endParaRPr lang="fr-FR" sz="2200" b="1" u="sng" dirty="0"/>
          </a:p>
        </p:txBody>
      </p:sp>
      <p:pic>
        <p:nvPicPr>
          <p:cNvPr id="6146" name="Picture 2" descr="C:\Users\HP\Desktop\Cours A2\P3090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3116"/>
            <a:ext cx="40386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fr-FR" sz="2400" b="1" u="sng" dirty="0" smtClean="0"/>
              <a:t>Estomac  des  Ruminants</a:t>
            </a:r>
            <a:r>
              <a:rPr lang="fr-FR" sz="2400" b="1" dirty="0" smtClean="0"/>
              <a:t>:</a:t>
            </a:r>
            <a:br>
              <a:rPr lang="fr-FR" sz="2400" b="1" dirty="0" smtClean="0"/>
            </a:br>
            <a:r>
              <a:rPr lang="fr-FR" sz="2400" b="1" dirty="0" smtClean="0"/>
              <a:t>Conformation intérieure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4210080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-</a:t>
            </a:r>
            <a:r>
              <a:rPr lang="fr-FR" sz="2400" b="1" u="sng" dirty="0" smtClean="0">
                <a:solidFill>
                  <a:srgbClr val="FF0000"/>
                </a:solidFill>
              </a:rPr>
              <a:t>Feuillet</a:t>
            </a:r>
          </a:p>
          <a:p>
            <a:pPr>
              <a:buNone/>
            </a:pPr>
            <a:r>
              <a:rPr lang="fr-FR" sz="2400" b="1" dirty="0" smtClean="0"/>
              <a:t>Formé de </a:t>
            </a:r>
            <a:r>
              <a:rPr lang="fr-FR" sz="2400" b="1" dirty="0" smtClean="0">
                <a:solidFill>
                  <a:srgbClr val="FF0000"/>
                </a:solidFill>
              </a:rPr>
              <a:t>4</a:t>
            </a:r>
            <a:r>
              <a:rPr lang="fr-FR" sz="2400" b="1" dirty="0" smtClean="0"/>
              <a:t> séries de lames </a:t>
            </a:r>
          </a:p>
          <a:p>
            <a:pPr>
              <a:buNone/>
            </a:pPr>
            <a:r>
              <a:rPr lang="fr-FR" sz="2400" b="1" dirty="0" smtClean="0"/>
              <a:t>disposées comme les feuilles </a:t>
            </a:r>
          </a:p>
          <a:p>
            <a:pPr>
              <a:buNone/>
            </a:pPr>
            <a:r>
              <a:rPr lang="fr-FR" sz="2400" b="1" dirty="0" smtClean="0"/>
              <a:t>d’un livre: Lames </a:t>
            </a:r>
            <a:r>
              <a:rPr lang="fr-FR" sz="2400" b="1" dirty="0" smtClean="0">
                <a:solidFill>
                  <a:srgbClr val="FF0000"/>
                </a:solidFill>
              </a:rPr>
              <a:t>primaires,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secondaires, tertiaires,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quaternaires .</a:t>
            </a:r>
          </a:p>
          <a:p>
            <a:pPr>
              <a:buNone/>
            </a:pPr>
            <a:r>
              <a:rPr lang="fr-FR" sz="2400" b="1" dirty="0" smtClean="0"/>
              <a:t>- </a:t>
            </a:r>
            <a:r>
              <a:rPr lang="fr-FR" sz="2400" b="1" u="sng" dirty="0" smtClean="0">
                <a:solidFill>
                  <a:srgbClr val="FF0000"/>
                </a:solidFill>
              </a:rPr>
              <a:t>Caillette</a:t>
            </a:r>
            <a:r>
              <a:rPr lang="fr-FR" sz="2400" b="1" dirty="0" smtClean="0"/>
              <a:t> </a:t>
            </a:r>
          </a:p>
          <a:p>
            <a:pPr>
              <a:buNone/>
            </a:pPr>
            <a:r>
              <a:rPr lang="fr-FR" sz="2400" b="1" dirty="0" smtClean="0"/>
              <a:t>Formée de </a:t>
            </a:r>
            <a:r>
              <a:rPr lang="fr-FR" sz="2400" b="1" dirty="0" smtClean="0">
                <a:solidFill>
                  <a:srgbClr val="FF0000"/>
                </a:solidFill>
              </a:rPr>
              <a:t>plis spiraux </a:t>
            </a:r>
            <a:r>
              <a:rPr lang="fr-FR" sz="2400" b="1" dirty="0" smtClean="0"/>
              <a:t>qui </a:t>
            </a:r>
          </a:p>
          <a:p>
            <a:pPr>
              <a:buNone/>
            </a:pPr>
            <a:r>
              <a:rPr lang="fr-FR" sz="2400" b="1" dirty="0" smtClean="0"/>
              <a:t>s’effacent par la distension.</a:t>
            </a:r>
          </a:p>
          <a:p>
            <a:pPr>
              <a:buNone/>
            </a:pPr>
            <a:r>
              <a:rPr lang="fr-FR" sz="2400" b="1" dirty="0" smtClean="0"/>
              <a:t>C’est l’estomac peptique</a:t>
            </a:r>
          </a:p>
          <a:p>
            <a:pPr>
              <a:buNone/>
            </a:pPr>
            <a:r>
              <a:rPr lang="fr-FR" sz="2400" b="1" dirty="0" smtClean="0"/>
              <a:t>La limite entre le feuillet et la </a:t>
            </a:r>
          </a:p>
          <a:p>
            <a:pPr>
              <a:buNone/>
            </a:pPr>
            <a:r>
              <a:rPr lang="fr-FR" sz="2400" b="1" dirty="0" smtClean="0"/>
              <a:t>caillette  se fait par le col du </a:t>
            </a:r>
          </a:p>
          <a:p>
            <a:pPr>
              <a:buNone/>
            </a:pPr>
            <a:r>
              <a:rPr lang="fr-FR" sz="2400" b="1" dirty="0" smtClean="0"/>
              <a:t>feuillet.</a:t>
            </a:r>
          </a:p>
          <a:p>
            <a:pPr>
              <a:buNone/>
            </a:pPr>
            <a:r>
              <a:rPr lang="fr-FR" sz="2400" b="1" dirty="0" smtClean="0"/>
              <a:t>L’ouverture de la caillette avec </a:t>
            </a:r>
          </a:p>
          <a:p>
            <a:pPr>
              <a:buNone/>
            </a:pPr>
            <a:r>
              <a:rPr lang="fr-FR" sz="2400" b="1" dirty="0" smtClean="0"/>
              <a:t>l’intestin se fait par l’orifice du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pylore</a:t>
            </a:r>
            <a:r>
              <a:rPr lang="fr-FR" sz="2400" b="1" dirty="0" smtClean="0"/>
              <a:t>. </a:t>
            </a:r>
          </a:p>
          <a:p>
            <a:pPr>
              <a:buNone/>
            </a:pPr>
            <a:endParaRPr lang="fr-FR" sz="2400" dirty="0"/>
          </a:p>
        </p:txBody>
      </p:sp>
      <p:pic>
        <p:nvPicPr>
          <p:cNvPr id="7171" name="Picture 3" descr="C:\Users\HP\Desktop\Cours A2\P30900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43116"/>
            <a:ext cx="4038600" cy="323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Grand </a:t>
            </a:r>
            <a:r>
              <a:rPr lang="fr-FR" b="1" u="sng" dirty="0" err="1" smtClean="0"/>
              <a:t>omentum</a:t>
            </a:r>
            <a:r>
              <a:rPr lang="fr-FR" b="1" u="sng" dirty="0" smtClean="0"/>
              <a:t> ou épiploon</a:t>
            </a:r>
            <a:endParaRPr lang="fr-FR" b="1" u="sng" dirty="0"/>
          </a:p>
        </p:txBody>
      </p:sp>
      <p:pic>
        <p:nvPicPr>
          <p:cNvPr id="7170" name="Picture 2" descr="C:\Users\HP\Desktop\Splanchno\20180211_105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071546"/>
            <a:ext cx="3487505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INTESTIN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86478"/>
          </a:xfrm>
        </p:spPr>
        <p:txBody>
          <a:bodyPr>
            <a:normAutofit/>
          </a:bodyPr>
          <a:lstStyle/>
          <a:p>
            <a:endParaRPr lang="fr-FR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b="1" dirty="0" smtClean="0"/>
              <a:t>Il est de 30 m chez les Equidés,50 m chez les Bovins, 2 à 7 m chez le Chien,20 à 40cm chez le Chat et 18 à 20 fois la longueur du corps chez le Lapin.</a:t>
            </a:r>
            <a:endParaRPr lang="fr-FR" b="1" u="sng" dirty="0" smtClean="0">
              <a:solidFill>
                <a:srgbClr val="FF0000"/>
              </a:solidFill>
            </a:endParaRPr>
          </a:p>
          <a:p>
            <a:r>
              <a:rPr lang="fr-FR" b="1" u="sng" dirty="0" smtClean="0">
                <a:solidFill>
                  <a:srgbClr val="FF0000"/>
                </a:solidFill>
              </a:rPr>
              <a:t>Intestin grêle </a:t>
            </a:r>
            <a:r>
              <a:rPr lang="fr-FR" b="1" dirty="0" smtClean="0"/>
              <a:t>: formé par le duodénum, le jéjunum et l’iléon (jéjuno-iléon).</a:t>
            </a:r>
          </a:p>
          <a:p>
            <a:pPr>
              <a:buNone/>
            </a:pPr>
            <a:r>
              <a:rPr lang="fr-FR" b="1" dirty="0" smtClean="0"/>
              <a:t> 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Gros intestin </a:t>
            </a:r>
            <a:r>
              <a:rPr lang="fr-FR" b="1" dirty="0" smtClean="0"/>
              <a:t>: formé par le </a:t>
            </a:r>
            <a:r>
              <a:rPr lang="fr-FR" b="1" dirty="0" err="1" smtClean="0"/>
              <a:t>caecum</a:t>
            </a:r>
            <a:r>
              <a:rPr lang="fr-FR" b="1" dirty="0" smtClean="0"/>
              <a:t>, le côlon et le rectum continué par le canal anal.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Intestin grêle</a:t>
            </a:r>
            <a:endParaRPr lang="fr-FR" b="1" u="sng" dirty="0"/>
          </a:p>
        </p:txBody>
      </p:sp>
      <p:pic>
        <p:nvPicPr>
          <p:cNvPr id="10243" name="Picture 3" descr="C:\Users\HP\Desktop\Cours A2\P30900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4500594" cy="3734606"/>
          </a:xfrm>
          <a:prstGeom prst="rect">
            <a:avLst/>
          </a:prstGeom>
          <a:noFill/>
        </p:spPr>
      </p:pic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8" cy="5126055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endParaRPr lang="fr-FR" sz="3600" dirty="0" smtClean="0"/>
          </a:p>
          <a:p>
            <a:pPr>
              <a:buFontTx/>
              <a:buChar char="-"/>
            </a:pPr>
            <a:r>
              <a:rPr lang="fr-FR" sz="3600" b="1" dirty="0" smtClean="0">
                <a:solidFill>
                  <a:srgbClr val="FF0000"/>
                </a:solidFill>
              </a:rPr>
              <a:t>Duodénum</a:t>
            </a:r>
            <a:r>
              <a:rPr lang="fr-FR" sz="3600" b="1" dirty="0" smtClean="0"/>
              <a:t>: fixé par le </a:t>
            </a:r>
            <a:r>
              <a:rPr lang="fr-FR" sz="3600" b="1" dirty="0" smtClean="0">
                <a:solidFill>
                  <a:srgbClr val="FF0000"/>
                </a:solidFill>
              </a:rPr>
              <a:t>méso duodénum</a:t>
            </a:r>
          </a:p>
          <a:p>
            <a:pPr>
              <a:buFontTx/>
              <a:buChar char="-"/>
            </a:pPr>
            <a:r>
              <a:rPr lang="fr-FR" sz="3600" b="1" dirty="0" smtClean="0">
                <a:solidFill>
                  <a:srgbClr val="FF0000"/>
                </a:solidFill>
              </a:rPr>
              <a:t>Jéjuno-iléon </a:t>
            </a:r>
            <a:r>
              <a:rPr lang="fr-FR" sz="3600" b="1" dirty="0" smtClean="0"/>
              <a:t>: les limites entre les 2 portions ne sont pas visibles, il est fixé par  </a:t>
            </a:r>
            <a:r>
              <a:rPr lang="fr-FR" sz="3600" b="1" dirty="0" smtClean="0">
                <a:solidFill>
                  <a:srgbClr val="FF0000"/>
                </a:solidFill>
              </a:rPr>
              <a:t>le mésentère 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Gros intestin</a:t>
            </a:r>
            <a:endParaRPr lang="fr-FR" b="1" u="sng" dirty="0"/>
          </a:p>
        </p:txBody>
      </p:sp>
      <p:pic>
        <p:nvPicPr>
          <p:cNvPr id="7" name="Picture 2" descr="C:\Users\HP\Desktop\Cours A2\P3090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143116"/>
            <a:ext cx="4210080" cy="3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285720" y="642918"/>
            <a:ext cx="4143404" cy="6000792"/>
          </a:xfrm>
        </p:spPr>
        <p:txBody>
          <a:bodyPr>
            <a:normAutofit fontScale="85000" lnSpcReduction="20000"/>
          </a:bodyPr>
          <a:lstStyle/>
          <a:p>
            <a:endParaRPr lang="fr-FR" sz="3000" dirty="0" smtClean="0"/>
          </a:p>
          <a:p>
            <a:r>
              <a:rPr lang="fr-FR" sz="3500" b="1" dirty="0" err="1" smtClean="0">
                <a:solidFill>
                  <a:srgbClr val="FF0000"/>
                </a:solidFill>
              </a:rPr>
              <a:t>Caecum</a:t>
            </a:r>
            <a:r>
              <a:rPr lang="fr-FR" sz="3500" b="1" dirty="0" smtClean="0"/>
              <a:t> qui porte l’appendice vermiforme</a:t>
            </a:r>
          </a:p>
          <a:p>
            <a:r>
              <a:rPr lang="fr-FR" sz="3500" b="1" dirty="0" smtClean="0">
                <a:solidFill>
                  <a:srgbClr val="FF0000"/>
                </a:solidFill>
              </a:rPr>
              <a:t>Côlon</a:t>
            </a:r>
            <a:r>
              <a:rPr lang="fr-FR" sz="3500" b="1" dirty="0" smtClean="0"/>
              <a:t>: Ascendant,   transverse et descendant</a:t>
            </a:r>
          </a:p>
          <a:p>
            <a:pPr>
              <a:buNone/>
            </a:pPr>
            <a:r>
              <a:rPr lang="fr-FR" sz="3500" b="1" dirty="0" smtClean="0"/>
              <a:t>Il existe une 4</a:t>
            </a:r>
            <a:r>
              <a:rPr lang="fr-FR" sz="3500" b="1" baseline="30000" dirty="0" smtClean="0"/>
              <a:t>ème</a:t>
            </a:r>
            <a:r>
              <a:rPr lang="fr-FR" sz="3500" b="1" dirty="0" smtClean="0"/>
              <a:t> portion </a:t>
            </a:r>
          </a:p>
          <a:p>
            <a:pPr>
              <a:buNone/>
            </a:pPr>
            <a:r>
              <a:rPr lang="fr-FR" sz="3500" b="1" dirty="0" smtClean="0"/>
              <a:t>chez le Lapin et l’homme </a:t>
            </a:r>
          </a:p>
          <a:p>
            <a:pPr>
              <a:buNone/>
            </a:pPr>
            <a:r>
              <a:rPr lang="fr-FR" sz="3500" b="1" dirty="0" smtClean="0"/>
              <a:t>appelée </a:t>
            </a:r>
            <a:r>
              <a:rPr lang="fr-FR" sz="3500" b="1" smtClean="0">
                <a:solidFill>
                  <a:srgbClr val="FF0000"/>
                </a:solidFill>
              </a:rPr>
              <a:t>côlon sigmoïde</a:t>
            </a:r>
            <a:endParaRPr lang="fr-FR" sz="3500" b="1" dirty="0" smtClean="0">
              <a:solidFill>
                <a:srgbClr val="FF0000"/>
              </a:solidFill>
            </a:endParaRPr>
          </a:p>
          <a:p>
            <a:r>
              <a:rPr lang="fr-FR" sz="3500" b="1" dirty="0" smtClean="0">
                <a:solidFill>
                  <a:srgbClr val="FF0000"/>
                </a:solidFill>
              </a:rPr>
              <a:t>Rectum</a:t>
            </a:r>
          </a:p>
          <a:p>
            <a:r>
              <a:rPr lang="fr-FR" sz="3500" b="1" dirty="0" smtClean="0">
                <a:solidFill>
                  <a:srgbClr val="FF0000"/>
                </a:solidFill>
              </a:rPr>
              <a:t>Canal anal</a:t>
            </a:r>
          </a:p>
          <a:p>
            <a:endParaRPr lang="fr-FR" sz="3500" dirty="0" smtClean="0"/>
          </a:p>
          <a:p>
            <a:pPr>
              <a:buNone/>
            </a:pPr>
            <a:r>
              <a:rPr lang="fr-FR" sz="3500" dirty="0" smtClean="0"/>
              <a:t> </a:t>
            </a:r>
            <a:endParaRPr lang="fr-F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JOUES</a:t>
            </a: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421008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Chaque joue est une paroi </a:t>
            </a:r>
          </a:p>
          <a:p>
            <a:pPr>
              <a:buNone/>
            </a:pPr>
            <a:r>
              <a:rPr lang="fr-FR" b="1" dirty="0" smtClean="0"/>
              <a:t>latérale de la bouche.</a:t>
            </a:r>
          </a:p>
          <a:p>
            <a:pPr>
              <a:buNone/>
            </a:pPr>
            <a:r>
              <a:rPr lang="fr-FR" b="1" dirty="0" smtClean="0"/>
              <a:t>Elle est constituée de </a:t>
            </a:r>
            <a:r>
              <a:rPr lang="fr-FR" b="1" dirty="0" smtClean="0">
                <a:solidFill>
                  <a:srgbClr val="FF0000"/>
                </a:solidFill>
              </a:rPr>
              <a:t>2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b="1" dirty="0" smtClean="0"/>
              <a:t>régions:</a:t>
            </a:r>
          </a:p>
          <a:p>
            <a:pPr>
              <a:buNone/>
            </a:pPr>
            <a:r>
              <a:rPr lang="fr-FR" b="1" dirty="0" smtClean="0"/>
              <a:t>-Une région </a:t>
            </a:r>
            <a:r>
              <a:rPr lang="fr-FR" b="1" dirty="0" err="1" smtClean="0"/>
              <a:t>massetérique</a:t>
            </a:r>
            <a:r>
              <a:rPr lang="fr-FR" b="1" dirty="0" smtClean="0"/>
              <a:t>  </a:t>
            </a:r>
          </a:p>
          <a:p>
            <a:pPr>
              <a:buNone/>
            </a:pPr>
            <a:r>
              <a:rPr lang="fr-FR" b="1" dirty="0" smtClean="0"/>
              <a:t>ou « </a:t>
            </a:r>
            <a:r>
              <a:rPr lang="fr-FR" b="1" dirty="0" smtClean="0">
                <a:solidFill>
                  <a:srgbClr val="FF0000"/>
                </a:solidFill>
              </a:rPr>
              <a:t>plat de la joue</a:t>
            </a:r>
            <a:r>
              <a:rPr lang="fr-FR" b="1" dirty="0" smtClean="0"/>
              <a:t> »</a:t>
            </a:r>
          </a:p>
          <a:p>
            <a:pPr>
              <a:buNone/>
            </a:pPr>
            <a:r>
              <a:rPr lang="fr-FR" b="1" dirty="0" smtClean="0"/>
              <a:t>-Une région buccale ou </a:t>
            </a:r>
          </a:p>
          <a:p>
            <a:pPr>
              <a:buNone/>
            </a:pPr>
            <a:r>
              <a:rPr lang="fr-FR" b="1" dirty="0" err="1" smtClean="0"/>
              <a:t>buccinatrice</a:t>
            </a:r>
            <a:r>
              <a:rPr lang="fr-FR" b="1" dirty="0" smtClean="0"/>
              <a:t>  ou « </a:t>
            </a:r>
            <a:r>
              <a:rPr lang="fr-FR" b="1" dirty="0" smtClean="0">
                <a:solidFill>
                  <a:srgbClr val="FF0000"/>
                </a:solidFill>
              </a:rPr>
              <a:t>poche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de la joue</a:t>
            </a:r>
            <a:r>
              <a:rPr lang="fr-FR" b="1" dirty="0" smtClean="0"/>
              <a:t> »</a:t>
            </a:r>
            <a:endParaRPr lang="fr-FR" b="1" dirty="0"/>
          </a:p>
        </p:txBody>
      </p:sp>
      <p:pic>
        <p:nvPicPr>
          <p:cNvPr id="5" name="Picture 2" descr="C:\Users\HP\Desktop\Cours 2018\Régions de la tê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71546"/>
            <a:ext cx="450059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Duodénum</a:t>
            </a:r>
            <a:endParaRPr lang="fr-FR" b="1" u="sng" dirty="0"/>
          </a:p>
        </p:txBody>
      </p:sp>
      <p:pic>
        <p:nvPicPr>
          <p:cNvPr id="2051" name="Picture 3" descr="C:\Users\HP\Desktop\Splanchno\20180211_110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57232"/>
            <a:ext cx="3000395" cy="3000396"/>
          </a:xfrm>
          <a:prstGeom prst="rect">
            <a:avLst/>
          </a:prstGeom>
          <a:noFill/>
        </p:spPr>
      </p:pic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Première portion de </a:t>
            </a:r>
          </a:p>
          <a:p>
            <a:pPr>
              <a:buNone/>
            </a:pPr>
            <a:r>
              <a:rPr lang="fr-FR" b="1" dirty="0" smtClean="0"/>
              <a:t>l’intestin grêle ,formé de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3 </a:t>
            </a:r>
            <a:r>
              <a:rPr lang="fr-FR" b="1" dirty="0" smtClean="0"/>
              <a:t>courbures et de </a:t>
            </a:r>
            <a:r>
              <a:rPr lang="fr-FR" b="1" dirty="0" smtClean="0">
                <a:solidFill>
                  <a:srgbClr val="FF0000"/>
                </a:solidFill>
              </a:rPr>
              <a:t>4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b="1" dirty="0" smtClean="0"/>
              <a:t>parties.</a:t>
            </a:r>
          </a:p>
          <a:p>
            <a:pPr>
              <a:buNone/>
            </a:pPr>
            <a:r>
              <a:rPr lang="fr-FR" b="1" dirty="0" smtClean="0"/>
              <a:t>Il est formé d’une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ampoule duodénale</a:t>
            </a:r>
            <a:r>
              <a:rPr lang="fr-FR" b="1" dirty="0" smtClean="0"/>
              <a:t> ou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hépato-pancréatique</a:t>
            </a:r>
            <a:r>
              <a:rPr lang="fr-FR" b="1" dirty="0" smtClean="0"/>
              <a:t>  où </a:t>
            </a:r>
          </a:p>
          <a:p>
            <a:pPr>
              <a:buNone/>
            </a:pPr>
            <a:r>
              <a:rPr lang="fr-FR" b="1" dirty="0" smtClean="0"/>
              <a:t>débouchent les canaux </a:t>
            </a:r>
          </a:p>
          <a:p>
            <a:pPr>
              <a:buNone/>
            </a:pPr>
            <a:r>
              <a:rPr lang="fr-FR" b="1" dirty="0" smtClean="0"/>
              <a:t>excréteurs du </a:t>
            </a:r>
            <a:r>
              <a:rPr lang="fr-FR" b="1" dirty="0" smtClean="0">
                <a:solidFill>
                  <a:srgbClr val="FF0000"/>
                </a:solidFill>
              </a:rPr>
              <a:t>foie</a:t>
            </a:r>
            <a:r>
              <a:rPr lang="fr-FR" b="1" dirty="0" smtClean="0"/>
              <a:t> et du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pancréas</a:t>
            </a:r>
            <a:r>
              <a:rPr lang="fr-FR" b="1" dirty="0" smtClean="0"/>
              <a:t>. </a:t>
            </a:r>
            <a:endParaRPr lang="fr-FR" b="1" dirty="0"/>
          </a:p>
        </p:txBody>
      </p:sp>
      <p:pic>
        <p:nvPicPr>
          <p:cNvPr id="2052" name="Picture 4" descr="C:\Users\HP\Desktop\Splanchno\ampoule duodéna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38100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Jéjuno-iléon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572164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Jéjunum</a:t>
            </a:r>
            <a:r>
              <a:rPr lang="fr-FR" b="1" dirty="0" smtClean="0"/>
              <a:t>: 2</a:t>
            </a:r>
            <a:r>
              <a:rPr lang="fr-FR" b="1" baseline="30000" dirty="0" smtClean="0"/>
              <a:t>ème</a:t>
            </a:r>
            <a:r>
              <a:rPr lang="fr-FR" b="1" dirty="0" smtClean="0"/>
              <a:t> portion de l’intestin grêle, il est très long</a:t>
            </a:r>
          </a:p>
          <a:p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Iléon</a:t>
            </a:r>
            <a:r>
              <a:rPr lang="fr-FR" b="1" dirty="0" smtClean="0"/>
              <a:t>: 3</a:t>
            </a:r>
            <a:r>
              <a:rPr lang="fr-FR" b="1" baseline="30000" dirty="0" smtClean="0"/>
              <a:t>ème</a:t>
            </a:r>
            <a:r>
              <a:rPr lang="fr-FR" b="1" dirty="0" smtClean="0"/>
              <a:t> portion de l’intestin grêle. Il porte une </a:t>
            </a:r>
            <a:r>
              <a:rPr lang="fr-FR" b="1" dirty="0" smtClean="0">
                <a:solidFill>
                  <a:srgbClr val="FF0000"/>
                </a:solidFill>
              </a:rPr>
              <a:t>ampoule iléale </a:t>
            </a:r>
            <a:r>
              <a:rPr lang="fr-FR" b="1" dirty="0" smtClean="0"/>
              <a:t>chez </a:t>
            </a:r>
            <a:r>
              <a:rPr lang="fr-FR" b="1" dirty="0" smtClean="0">
                <a:solidFill>
                  <a:srgbClr val="FF0000"/>
                </a:solidFill>
              </a:rPr>
              <a:t>le Lapin </a:t>
            </a:r>
            <a:r>
              <a:rPr lang="fr-FR" b="1" dirty="0" smtClean="0"/>
              <a:t>et se rétrécit dans les autres espèces</a:t>
            </a:r>
            <a:endParaRPr lang="fr-FR" b="1" dirty="0"/>
          </a:p>
        </p:txBody>
      </p:sp>
      <p:pic>
        <p:nvPicPr>
          <p:cNvPr id="3074" name="Picture 2" descr="C:\Users\HP\Desktop\Splanchno\20180211_110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3" y="1000108"/>
            <a:ext cx="2214578" cy="2714644"/>
          </a:xfrm>
          <a:prstGeom prst="rect">
            <a:avLst/>
          </a:prstGeom>
          <a:noFill/>
        </p:spPr>
      </p:pic>
      <p:pic>
        <p:nvPicPr>
          <p:cNvPr id="3077" name="Picture 5" descr="C:\Users\HP\Desktop\Splanchno\20180211_110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86190"/>
            <a:ext cx="2143127" cy="285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Côlon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3857652" cy="6429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fr-FR" sz="4000" dirty="0" smtClean="0"/>
          </a:p>
          <a:p>
            <a:r>
              <a:rPr lang="fr-FR" sz="3500" b="1" dirty="0" err="1" smtClean="0">
                <a:solidFill>
                  <a:srgbClr val="FF0000"/>
                </a:solidFill>
              </a:rPr>
              <a:t>Caecum</a:t>
            </a:r>
            <a:r>
              <a:rPr lang="fr-FR" sz="3500" b="1" dirty="0" smtClean="0"/>
              <a:t> avec </a:t>
            </a:r>
            <a:r>
              <a:rPr lang="fr-FR" sz="3500" b="1" dirty="0" smtClean="0">
                <a:solidFill>
                  <a:srgbClr val="FF0000"/>
                </a:solidFill>
              </a:rPr>
              <a:t>appendice vermiforme</a:t>
            </a:r>
          </a:p>
          <a:p>
            <a:r>
              <a:rPr lang="fr-FR" sz="3500" b="1" dirty="0" smtClean="0">
                <a:solidFill>
                  <a:srgbClr val="FF0000"/>
                </a:solidFill>
              </a:rPr>
              <a:t>Côlon ascendant</a:t>
            </a:r>
          </a:p>
          <a:p>
            <a:r>
              <a:rPr lang="fr-FR" sz="3500" b="1" dirty="0" smtClean="0">
                <a:solidFill>
                  <a:srgbClr val="FF0000"/>
                </a:solidFill>
              </a:rPr>
              <a:t>Côlon transverse</a:t>
            </a:r>
          </a:p>
          <a:p>
            <a:r>
              <a:rPr lang="fr-FR" sz="3500" b="1" dirty="0" smtClean="0">
                <a:solidFill>
                  <a:srgbClr val="FF0000"/>
                </a:solidFill>
              </a:rPr>
              <a:t>Côlon descendant</a:t>
            </a:r>
          </a:p>
          <a:p>
            <a:r>
              <a:rPr lang="fr-FR" sz="3500" b="1" dirty="0" smtClean="0">
                <a:solidFill>
                  <a:srgbClr val="FF0000"/>
                </a:solidFill>
              </a:rPr>
              <a:t>Côlon </a:t>
            </a:r>
            <a:r>
              <a:rPr lang="fr-FR" sz="3500" b="1" dirty="0" err="1" smtClean="0">
                <a:solidFill>
                  <a:srgbClr val="FF0000"/>
                </a:solidFill>
              </a:rPr>
              <a:t>sigmoide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(Homme et </a:t>
            </a:r>
          </a:p>
          <a:p>
            <a:pPr>
              <a:buNone/>
            </a:pPr>
            <a:r>
              <a:rPr lang="fr-FR" sz="3500" b="1" dirty="0" smtClean="0"/>
              <a:t>Lapin)</a:t>
            </a:r>
          </a:p>
          <a:p>
            <a:pPr>
              <a:buNone/>
            </a:pPr>
            <a:r>
              <a:rPr lang="fr-FR" sz="3500" b="1" dirty="0" smtClean="0"/>
              <a:t>Tous fixés par le </a:t>
            </a:r>
            <a:r>
              <a:rPr lang="fr-FR" sz="3500" b="1" dirty="0" err="1" smtClean="0">
                <a:solidFill>
                  <a:srgbClr val="FF0000"/>
                </a:solidFill>
              </a:rPr>
              <a:t>mésocôlon</a:t>
            </a:r>
            <a:endParaRPr lang="fr-FR" sz="35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3500" b="1" dirty="0" smtClean="0"/>
              <a:t>Chez les Equidés et le </a:t>
            </a:r>
          </a:p>
          <a:p>
            <a:pPr>
              <a:buNone/>
            </a:pPr>
            <a:r>
              <a:rPr lang="fr-FR" sz="3500" b="1" dirty="0" smtClean="0"/>
              <a:t>Lapin, le côlon est formé </a:t>
            </a:r>
          </a:p>
          <a:p>
            <a:pPr>
              <a:buNone/>
            </a:pPr>
            <a:r>
              <a:rPr lang="fr-FR" sz="3500" b="1" dirty="0" smtClean="0"/>
              <a:t>de bandes charnues et de </a:t>
            </a:r>
          </a:p>
          <a:p>
            <a:pPr>
              <a:buNone/>
            </a:pPr>
            <a:r>
              <a:rPr lang="fr-FR" sz="3500" b="1" dirty="0" smtClean="0"/>
              <a:t>bosselures ;chez les </a:t>
            </a:r>
          </a:p>
          <a:p>
            <a:pPr>
              <a:buNone/>
            </a:pPr>
            <a:r>
              <a:rPr lang="fr-FR" sz="3500" b="1" dirty="0" err="1" smtClean="0"/>
              <a:t>Ruminants,carnivores</a:t>
            </a:r>
            <a:r>
              <a:rPr lang="fr-FR" sz="3500" b="1" dirty="0" smtClean="0"/>
              <a:t> ,il </a:t>
            </a:r>
          </a:p>
          <a:p>
            <a:pPr>
              <a:buNone/>
            </a:pPr>
            <a:r>
              <a:rPr lang="fr-FR" sz="3500" b="1" dirty="0" smtClean="0"/>
              <a:t>est lisse. Chez les Equidés, il </a:t>
            </a:r>
          </a:p>
          <a:p>
            <a:pPr>
              <a:buNone/>
            </a:pPr>
            <a:r>
              <a:rPr lang="fr-FR" sz="3500" b="1" dirty="0" smtClean="0"/>
              <a:t>possède </a:t>
            </a:r>
            <a:r>
              <a:rPr lang="fr-FR" sz="3500" b="1" dirty="0" smtClean="0">
                <a:solidFill>
                  <a:srgbClr val="FF0000"/>
                </a:solidFill>
              </a:rPr>
              <a:t>3 courbures </a:t>
            </a:r>
          </a:p>
          <a:p>
            <a:pPr>
              <a:buNone/>
            </a:pPr>
            <a:r>
              <a:rPr lang="fr-FR" sz="3500" b="1" dirty="0" smtClean="0"/>
              <a:t>(sternale, diaphragmatique et </a:t>
            </a:r>
          </a:p>
          <a:p>
            <a:pPr>
              <a:buNone/>
            </a:pPr>
            <a:r>
              <a:rPr lang="fr-FR" sz="3500" b="1" dirty="0" smtClean="0"/>
              <a:t>pelvienne).</a:t>
            </a:r>
          </a:p>
          <a:p>
            <a:pPr>
              <a:buNone/>
            </a:pPr>
            <a:endParaRPr lang="fr-FR" sz="35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HP\Desktop\Splanchno\P216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4357718" cy="3000396"/>
          </a:xfrm>
          <a:prstGeom prst="rect">
            <a:avLst/>
          </a:prstGeom>
          <a:noFill/>
        </p:spPr>
      </p:pic>
      <p:pic>
        <p:nvPicPr>
          <p:cNvPr id="1026" name="Picture 2" descr="C:\Users\HP\Desktop\Splanchno\mésocolon transver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4281488" cy="2618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Rectum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3929090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4000" b="1" dirty="0" smtClean="0"/>
              <a:t>   Dernière portion du gros intestin.</a:t>
            </a:r>
          </a:p>
          <a:p>
            <a:pPr>
              <a:buNone/>
            </a:pPr>
            <a:r>
              <a:rPr lang="fr-FR" sz="4000" b="1" dirty="0" smtClean="0"/>
              <a:t>   Il possède une </a:t>
            </a:r>
            <a:r>
              <a:rPr lang="fr-FR" sz="4000" b="1" dirty="0" smtClean="0">
                <a:solidFill>
                  <a:srgbClr val="FF0000"/>
                </a:solidFill>
              </a:rPr>
              <a:t>ampoule rectale </a:t>
            </a:r>
            <a:r>
              <a:rPr lang="fr-FR" sz="4000" b="1" dirty="0" smtClean="0"/>
              <a:t>bien visible chez les Equidés, de </a:t>
            </a:r>
            <a:r>
              <a:rPr lang="fr-FR" sz="4000" b="1" dirty="0" smtClean="0">
                <a:solidFill>
                  <a:srgbClr val="FF0000"/>
                </a:solidFill>
              </a:rPr>
              <a:t>colonnes rectales </a:t>
            </a:r>
            <a:r>
              <a:rPr lang="fr-FR" sz="4000" b="1" dirty="0" smtClean="0"/>
              <a:t>et d’un double sphincter.</a:t>
            </a:r>
            <a:endParaRPr lang="fr-FR" sz="4000" b="1" dirty="0"/>
          </a:p>
        </p:txBody>
      </p:sp>
      <p:pic>
        <p:nvPicPr>
          <p:cNvPr id="6146" name="Picture 2" descr="C:\Users\HP\Desktop\Splanchno\ampoule recta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14356"/>
            <a:ext cx="3071834" cy="2714644"/>
          </a:xfrm>
          <a:prstGeom prst="rect">
            <a:avLst/>
          </a:prstGeom>
          <a:noFill/>
        </p:spPr>
      </p:pic>
      <p:pic>
        <p:nvPicPr>
          <p:cNvPr id="2051" name="Picture 3" descr="C:\Users\HP\Desktop\Cours A2\P309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64343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FOIE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20" y="714356"/>
            <a:ext cx="4000528" cy="5929354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C’est la  glande la plus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volumineuse</a:t>
            </a:r>
            <a:r>
              <a:rPr lang="fr-FR" sz="2400" b="1" dirty="0" smtClean="0"/>
              <a:t> de l’organisme, </a:t>
            </a:r>
          </a:p>
          <a:p>
            <a:pPr>
              <a:buNone/>
            </a:pPr>
            <a:r>
              <a:rPr lang="fr-FR" sz="2400" b="1" dirty="0" smtClean="0"/>
              <a:t>située </a:t>
            </a:r>
            <a:r>
              <a:rPr lang="fr-FR" sz="2400" b="1" dirty="0" smtClean="0">
                <a:solidFill>
                  <a:srgbClr val="FF0000"/>
                </a:solidFill>
              </a:rPr>
              <a:t>à droite </a:t>
            </a:r>
            <a:r>
              <a:rPr lang="fr-FR" sz="2400" b="1" dirty="0" smtClean="0"/>
              <a:t>dans la cavité </a:t>
            </a:r>
          </a:p>
          <a:p>
            <a:pPr>
              <a:buNone/>
            </a:pPr>
            <a:r>
              <a:rPr lang="fr-FR" sz="2400" b="1" dirty="0" smtClean="0"/>
              <a:t>abdominale.</a:t>
            </a:r>
          </a:p>
          <a:p>
            <a:pPr>
              <a:buNone/>
            </a:pPr>
            <a:r>
              <a:rPr lang="fr-FR" sz="2400" b="1" dirty="0" smtClean="0"/>
              <a:t>Elle possède </a:t>
            </a:r>
            <a:r>
              <a:rPr lang="fr-FR" sz="2400" b="1" dirty="0" smtClean="0">
                <a:solidFill>
                  <a:srgbClr val="FF0000"/>
                </a:solidFill>
              </a:rPr>
              <a:t>4</a:t>
            </a:r>
            <a:r>
              <a:rPr lang="fr-FR" sz="2400" b="1" dirty="0" smtClean="0"/>
              <a:t> lobes: droit, </a:t>
            </a:r>
          </a:p>
          <a:p>
            <a:pPr>
              <a:buNone/>
            </a:pPr>
            <a:r>
              <a:rPr lang="fr-FR" sz="2400" b="1" dirty="0" smtClean="0"/>
              <a:t>gauche, carré et caudé.</a:t>
            </a:r>
          </a:p>
          <a:p>
            <a:pPr>
              <a:buNone/>
            </a:pPr>
            <a:r>
              <a:rPr lang="fr-FR" sz="2400" b="1" dirty="0" smtClean="0"/>
              <a:t>Possède un canal cystique </a:t>
            </a:r>
          </a:p>
          <a:p>
            <a:pPr>
              <a:buNone/>
            </a:pPr>
            <a:r>
              <a:rPr lang="fr-FR" sz="2400" b="1" dirty="0" smtClean="0"/>
              <a:t>chez les animaux qui ont une </a:t>
            </a:r>
          </a:p>
          <a:p>
            <a:pPr>
              <a:buNone/>
            </a:pPr>
            <a:r>
              <a:rPr lang="fr-FR" sz="2400" b="1" dirty="0" smtClean="0"/>
              <a:t>vésicule biliaire.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Le cheval et le dromadaire ne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possèdent pas de vésicule </a:t>
            </a:r>
          </a:p>
          <a:p>
            <a:pPr>
              <a:buNone/>
            </a:pPr>
            <a:r>
              <a:rPr lang="fr-FR" sz="2600" b="1" dirty="0" smtClean="0">
                <a:solidFill>
                  <a:srgbClr val="FF0000"/>
                </a:solidFill>
              </a:rPr>
              <a:t>biliaire.</a:t>
            </a:r>
            <a:endParaRPr lang="fr-FR" sz="2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HP\Desktop\Cours A2\Foie 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08"/>
            <a:ext cx="450059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Cours A2\P309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501122" cy="5643578"/>
          </a:xfrm>
          <a:prstGeom prst="rect">
            <a:avLst/>
          </a:prstGeom>
          <a:noFill/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fr-FR" u="sng" dirty="0" smtClean="0"/>
              <a:t>Foie en place</a:t>
            </a:r>
            <a:endParaRPr lang="fr-FR" u="sng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PANCREAS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281518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   </a:t>
            </a:r>
            <a:r>
              <a:rPr lang="fr-FR" sz="3200" b="1" dirty="0" smtClean="0"/>
              <a:t>Situé à la sortie de l’estomac ,au niveau du duodénum : il possède </a:t>
            </a:r>
            <a:r>
              <a:rPr lang="fr-FR" sz="3200" b="1" dirty="0" smtClean="0">
                <a:solidFill>
                  <a:srgbClr val="FF0000"/>
                </a:solidFill>
              </a:rPr>
              <a:t>3</a:t>
            </a:r>
            <a:r>
              <a:rPr lang="fr-FR" sz="3200" b="1" dirty="0" smtClean="0"/>
              <a:t> parties; Tête, corps et queue et un canal excréteur qui débouche dans </a:t>
            </a:r>
            <a:r>
              <a:rPr lang="fr-FR" sz="3200" b="1" dirty="0" smtClean="0">
                <a:solidFill>
                  <a:srgbClr val="FF0000"/>
                </a:solidFill>
              </a:rPr>
              <a:t>l’ampoule hépato-pancréatique.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HP\Desktop\Cours A2\Pancré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57232"/>
            <a:ext cx="4357718" cy="3357586"/>
          </a:xfrm>
          <a:prstGeom prst="rect">
            <a:avLst/>
          </a:prstGeom>
          <a:noFill/>
        </p:spPr>
      </p:pic>
      <p:pic>
        <p:nvPicPr>
          <p:cNvPr id="3074" name="Picture 2" descr="C:\Users\HP\Desktop\Cours A2\P309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14818"/>
            <a:ext cx="364333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RATE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21471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    Située  à  </a:t>
            </a:r>
            <a:r>
              <a:rPr lang="fr-FR" b="1" dirty="0" smtClean="0">
                <a:solidFill>
                  <a:srgbClr val="FF0000"/>
                </a:solidFill>
              </a:rPr>
              <a:t>gauche</a:t>
            </a:r>
            <a:r>
              <a:rPr lang="fr-FR" b="1" dirty="0" smtClean="0"/>
              <a:t> et attachée à l’estomac par le </a:t>
            </a:r>
            <a:r>
              <a:rPr lang="fr-FR" b="1" dirty="0" smtClean="0">
                <a:solidFill>
                  <a:srgbClr val="FF0000"/>
                </a:solidFill>
              </a:rPr>
              <a:t>ligament </a:t>
            </a:r>
            <a:r>
              <a:rPr lang="fr-FR" b="1" dirty="0" err="1" smtClean="0">
                <a:solidFill>
                  <a:srgbClr val="FF0000"/>
                </a:solidFill>
              </a:rPr>
              <a:t>gastro</a:t>
            </a:r>
            <a:r>
              <a:rPr lang="fr-FR" b="1" dirty="0" smtClean="0">
                <a:solidFill>
                  <a:srgbClr val="FF0000"/>
                </a:solidFill>
              </a:rPr>
              <a:t>-splénique	.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P\Desktop\Cours A2\P3090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571612"/>
            <a:ext cx="535785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Le péritoine </a:t>
            </a:r>
            <a:r>
              <a:rPr lang="fr-FR" sz="4400" b="1" dirty="0" smtClean="0"/>
              <a:t>est la  séreuse  des  organes  digestifs  et  abdominaux</a:t>
            </a:r>
          </a:p>
          <a:p>
            <a:r>
              <a:rPr lang="fr-FR" sz="4400" b="1" dirty="0" smtClean="0">
                <a:solidFill>
                  <a:srgbClr val="FF0000"/>
                </a:solidFill>
              </a:rPr>
              <a:t>L’</a:t>
            </a:r>
            <a:r>
              <a:rPr lang="fr-FR" sz="4400" b="1" dirty="0" err="1" smtClean="0">
                <a:solidFill>
                  <a:srgbClr val="FF0000"/>
                </a:solidFill>
              </a:rPr>
              <a:t>omentum</a:t>
            </a:r>
            <a:r>
              <a:rPr lang="fr-FR" sz="4400" b="1" dirty="0" smtClean="0"/>
              <a:t> est une membrane chargée de graisse qui constitue un moyen de fixité de l’estomac</a:t>
            </a:r>
          </a:p>
          <a:p>
            <a:r>
              <a:rPr lang="fr-FR" sz="4400" b="1" dirty="0" smtClean="0">
                <a:solidFill>
                  <a:srgbClr val="FF0000"/>
                </a:solidFill>
              </a:rPr>
              <a:t>Le mésentère </a:t>
            </a:r>
            <a:r>
              <a:rPr lang="fr-FR" sz="4400" b="1" dirty="0" smtClean="0"/>
              <a:t>est le moyen de fixité du jéjuno-iléon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sz="4400" u="sng" dirty="0" smtClean="0"/>
              <a:t>Références  bibliographiques </a:t>
            </a:r>
          </a:p>
          <a:p>
            <a:pPr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r>
              <a:rPr lang="fr-FR" dirty="0" smtClean="0"/>
              <a:t>         BARONE  R. « Anatomie comparée des    </a:t>
            </a:r>
          </a:p>
          <a:p>
            <a:pPr>
              <a:buNone/>
            </a:pPr>
            <a:r>
              <a:rPr lang="fr-FR" dirty="0" smtClean="0"/>
              <a:t>         animaux domestiques; Tome 3: Appareil    </a:t>
            </a:r>
          </a:p>
          <a:p>
            <a:pPr>
              <a:buNone/>
            </a:pPr>
            <a:r>
              <a:rPr lang="fr-FR" dirty="0" smtClean="0"/>
              <a:t>         digestif, Appareil respiratoire »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Palais dur</a:t>
            </a:r>
            <a:endParaRPr lang="fr-FR" sz="3600" b="1" u="sng" dirty="0"/>
          </a:p>
        </p:txBody>
      </p:sp>
      <p:pic>
        <p:nvPicPr>
          <p:cNvPr id="5" name="Picture 2" descr="C:\Users\HP\Desktop\Splanchno\Palais d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00562" y="1357298"/>
            <a:ext cx="4643438" cy="3972733"/>
          </a:xfrm>
          <a:prstGeom prst="rect">
            <a:avLst/>
          </a:prstGeom>
          <a:noFill/>
        </p:spPr>
      </p:pic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8" cy="5126055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Ou palais ou palais osseux, </a:t>
            </a:r>
          </a:p>
          <a:p>
            <a:pPr>
              <a:buNone/>
            </a:pPr>
            <a:r>
              <a:rPr lang="fr-FR" b="1" dirty="0" smtClean="0"/>
              <a:t>constitué par l’os palatin et </a:t>
            </a:r>
          </a:p>
          <a:p>
            <a:pPr>
              <a:buNone/>
            </a:pPr>
            <a:r>
              <a:rPr lang="fr-FR" b="1" dirty="0" smtClean="0"/>
              <a:t>formé de:</a:t>
            </a:r>
          </a:p>
          <a:p>
            <a:pPr>
              <a:buNone/>
            </a:pPr>
            <a:r>
              <a:rPr lang="fr-FR" b="1" dirty="0" smtClean="0"/>
              <a:t>-une </a:t>
            </a:r>
            <a:r>
              <a:rPr lang="fr-FR" b="1" dirty="0" smtClean="0">
                <a:solidFill>
                  <a:srgbClr val="FF0000"/>
                </a:solidFill>
              </a:rPr>
              <a:t>papille incisive </a:t>
            </a:r>
            <a:r>
              <a:rPr lang="fr-FR" b="1" dirty="0" smtClean="0"/>
              <a:t>située </a:t>
            </a:r>
          </a:p>
          <a:p>
            <a:pPr>
              <a:buNone/>
            </a:pPr>
            <a:r>
              <a:rPr lang="fr-FR" b="1" dirty="0" smtClean="0"/>
              <a:t>juste derrière les incisives </a:t>
            </a:r>
          </a:p>
          <a:p>
            <a:pPr>
              <a:buNone/>
            </a:pPr>
            <a:r>
              <a:rPr lang="fr-FR" b="1" dirty="0" smtClean="0"/>
              <a:t>centrales</a:t>
            </a:r>
          </a:p>
          <a:p>
            <a:pPr>
              <a:buNone/>
            </a:pPr>
            <a:r>
              <a:rPr lang="fr-FR" b="1" dirty="0" smtClean="0"/>
              <a:t>-un </a:t>
            </a:r>
            <a:r>
              <a:rPr lang="fr-FR" b="1" dirty="0" smtClean="0">
                <a:solidFill>
                  <a:srgbClr val="FF0000"/>
                </a:solidFill>
              </a:rPr>
              <a:t>raphé médian </a:t>
            </a:r>
          </a:p>
          <a:p>
            <a:pPr>
              <a:buNone/>
            </a:pPr>
            <a:r>
              <a:rPr lang="fr-FR" b="1" dirty="0" smtClean="0"/>
              <a:t>-des </a:t>
            </a:r>
            <a:r>
              <a:rPr lang="fr-FR" b="1" dirty="0" smtClean="0">
                <a:solidFill>
                  <a:srgbClr val="FF0000"/>
                </a:solidFill>
              </a:rPr>
              <a:t>crêtes palatines </a:t>
            </a:r>
            <a:r>
              <a:rPr lang="fr-FR" b="1" dirty="0" smtClean="0"/>
              <a:t>qui </a:t>
            </a:r>
          </a:p>
          <a:p>
            <a:pPr>
              <a:buNone/>
            </a:pPr>
            <a:r>
              <a:rPr lang="fr-FR" b="1" dirty="0" smtClean="0"/>
              <a:t>vont vers les bords latéraux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fr-FR" sz="3600" b="1" u="sng" dirty="0" smtClean="0"/>
              <a:t>Palais  mou</a:t>
            </a:r>
            <a:endParaRPr lang="fr-FR" sz="3600" b="1" u="sng" dirty="0"/>
          </a:p>
        </p:txBody>
      </p:sp>
      <p:pic>
        <p:nvPicPr>
          <p:cNvPr id="5" name="Picture 2" descr="C:\Users\HP\Desktop\Splanchno\Palais mou chi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000464" y="714356"/>
            <a:ext cx="5143536" cy="3857652"/>
          </a:xfrm>
          <a:prstGeom prst="rect">
            <a:avLst/>
          </a:prstGeom>
          <a:noFill/>
        </p:spPr>
      </p:pic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3929090" cy="4911741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Ou voile du palais, il </a:t>
            </a:r>
          </a:p>
          <a:p>
            <a:pPr>
              <a:buNone/>
            </a:pPr>
            <a:r>
              <a:rPr lang="fr-FR" b="1" dirty="0" smtClean="0"/>
              <a:t>est formé de </a:t>
            </a:r>
            <a:r>
              <a:rPr lang="fr-FR" b="1" dirty="0" smtClean="0">
                <a:solidFill>
                  <a:srgbClr val="FF0000"/>
                </a:solidFill>
              </a:rPr>
              <a:t>2</a:t>
            </a:r>
            <a:r>
              <a:rPr lang="fr-FR" b="1" dirty="0" smtClean="0"/>
              <a:t> faces, </a:t>
            </a:r>
          </a:p>
          <a:p>
            <a:pPr>
              <a:buNone/>
            </a:pPr>
            <a:r>
              <a:rPr lang="fr-FR" b="1" dirty="0" smtClean="0"/>
              <a:t>l’une orale et l’autre </a:t>
            </a:r>
          </a:p>
          <a:p>
            <a:pPr>
              <a:buNone/>
            </a:pPr>
            <a:r>
              <a:rPr lang="fr-FR" b="1" dirty="0" smtClean="0"/>
              <a:t>pharyngienne séparées </a:t>
            </a:r>
          </a:p>
          <a:p>
            <a:pPr>
              <a:buNone/>
            </a:pPr>
            <a:r>
              <a:rPr lang="fr-FR" b="1" dirty="0" smtClean="0"/>
              <a:t>par </a:t>
            </a:r>
            <a:r>
              <a:rPr lang="fr-FR" b="1" dirty="0" smtClean="0">
                <a:solidFill>
                  <a:srgbClr val="FF0000"/>
                </a:solidFill>
              </a:rPr>
              <a:t>l’isthme du gosier </a:t>
            </a:r>
          </a:p>
          <a:p>
            <a:pPr>
              <a:buNone/>
            </a:pPr>
            <a:r>
              <a:rPr lang="fr-FR" b="1" dirty="0" smtClean="0"/>
              <a:t>ou fond de la gorge et </a:t>
            </a:r>
          </a:p>
          <a:p>
            <a:pPr>
              <a:buNone/>
            </a:pPr>
            <a:r>
              <a:rPr lang="fr-FR" b="1" dirty="0" smtClean="0"/>
              <a:t>de 4 bords dont un </a:t>
            </a:r>
          </a:p>
          <a:p>
            <a:pPr>
              <a:buNone/>
            </a:pPr>
            <a:r>
              <a:rPr lang="fr-FR" b="1" dirty="0" smtClean="0"/>
              <a:t>seul est libre et forme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la luette.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HP\Desktop\Splanchno\20180211_105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500570"/>
            <a:ext cx="200026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PLANCHER  SUBLINGUAL</a:t>
            </a: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350043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Formé par la </a:t>
            </a:r>
          </a:p>
          <a:p>
            <a:pPr>
              <a:buNone/>
            </a:pPr>
            <a:r>
              <a:rPr lang="fr-FR" b="1" dirty="0" smtClean="0"/>
              <a:t>mâchoire inférieure, il </a:t>
            </a:r>
          </a:p>
          <a:p>
            <a:pPr>
              <a:buNone/>
            </a:pPr>
            <a:r>
              <a:rPr lang="fr-FR" b="1" dirty="0" smtClean="0"/>
              <a:t>est caché au repos </a:t>
            </a:r>
          </a:p>
          <a:p>
            <a:pPr>
              <a:buNone/>
            </a:pPr>
            <a:r>
              <a:rPr lang="fr-FR" b="1" dirty="0" smtClean="0"/>
              <a:t>par la langue. </a:t>
            </a:r>
          </a:p>
          <a:p>
            <a:pPr>
              <a:buNone/>
            </a:pPr>
            <a:r>
              <a:rPr lang="fr-FR" b="1" dirty="0" smtClean="0"/>
              <a:t>Derrière les incisives </a:t>
            </a:r>
          </a:p>
          <a:p>
            <a:pPr>
              <a:buNone/>
            </a:pPr>
            <a:r>
              <a:rPr lang="fr-FR" b="1" dirty="0" smtClean="0"/>
              <a:t>centrales se trouve la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caroncule sublinguale   </a:t>
            </a:r>
          </a:p>
          <a:p>
            <a:pPr>
              <a:buNone/>
            </a:pPr>
            <a:r>
              <a:rPr lang="fr-FR" b="1" dirty="0" smtClean="0"/>
              <a:t>où débouchent les </a:t>
            </a:r>
          </a:p>
          <a:p>
            <a:pPr>
              <a:buNone/>
            </a:pPr>
            <a:r>
              <a:rPr lang="fr-FR" b="1" dirty="0" smtClean="0"/>
              <a:t>canaux excréteurs des </a:t>
            </a:r>
          </a:p>
          <a:p>
            <a:pPr>
              <a:buNone/>
            </a:pPr>
            <a:r>
              <a:rPr lang="fr-FR" b="1" dirty="0" smtClean="0"/>
              <a:t>glandes </a:t>
            </a:r>
            <a:r>
              <a:rPr lang="fr-FR" b="1" dirty="0" smtClean="0">
                <a:solidFill>
                  <a:srgbClr val="FF0000"/>
                </a:solidFill>
              </a:rPr>
              <a:t>mandibulaire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b="1" dirty="0" smtClean="0"/>
              <a:t>et </a:t>
            </a:r>
            <a:r>
              <a:rPr lang="fr-FR" b="1" dirty="0" smtClean="0">
                <a:solidFill>
                  <a:srgbClr val="FF0000"/>
                </a:solidFill>
              </a:rPr>
              <a:t>sublinguale</a:t>
            </a:r>
            <a:r>
              <a:rPr lang="fr-FR" b="1" dirty="0" smtClean="0"/>
              <a:t>.</a:t>
            </a:r>
            <a:endParaRPr lang="fr-FR" b="1" dirty="0"/>
          </a:p>
        </p:txBody>
      </p:sp>
      <p:pic>
        <p:nvPicPr>
          <p:cNvPr id="2050" name="Picture 2" descr="C:\Users\HP\Desktop\Cours A2\P3090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71612"/>
            <a:ext cx="550072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Dents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Il  y a les: incisives, canines, prémolaires et molaires </a:t>
            </a:r>
          </a:p>
          <a:p>
            <a:pPr algn="ctr">
              <a:buNone/>
            </a:pPr>
            <a:r>
              <a:rPr lang="fr-FR" sz="2400" b="1" u="sng" dirty="0" smtClean="0"/>
              <a:t>Formules   dentaires</a:t>
            </a:r>
            <a:r>
              <a:rPr lang="fr-FR" sz="2400" b="1" dirty="0" smtClean="0"/>
              <a:t>  par demie-mâchoire</a:t>
            </a:r>
            <a:endParaRPr lang="fr-FR" sz="2400" b="1" u="sng" dirty="0" smtClean="0"/>
          </a:p>
          <a:p>
            <a:pPr>
              <a:buFontTx/>
              <a:buChar char="-"/>
            </a:pPr>
            <a:r>
              <a:rPr lang="fr-FR" sz="2400" b="1" dirty="0" smtClean="0"/>
              <a:t>EQUIDES:  </a:t>
            </a:r>
            <a:r>
              <a:rPr lang="fr-FR" sz="2400" b="1" dirty="0" smtClean="0">
                <a:solidFill>
                  <a:srgbClr val="FF0000"/>
                </a:solidFill>
              </a:rPr>
              <a:t>I 3/3  C 1/1</a:t>
            </a:r>
            <a:r>
              <a:rPr lang="fr-FR" sz="2400" b="1" dirty="0" smtClean="0"/>
              <a:t>( mâle)  </a:t>
            </a:r>
            <a:r>
              <a:rPr lang="fr-FR" sz="2400" b="1" dirty="0" smtClean="0">
                <a:solidFill>
                  <a:srgbClr val="FF0000"/>
                </a:solidFill>
              </a:rPr>
              <a:t>PM 3/3  M 3/3</a:t>
            </a:r>
          </a:p>
          <a:p>
            <a:pPr>
              <a:buFontTx/>
              <a:buChar char="-"/>
            </a:pPr>
            <a:r>
              <a:rPr lang="fr-FR" sz="2400" b="1" dirty="0" smtClean="0"/>
              <a:t>RUMINANTS:  </a:t>
            </a:r>
            <a:r>
              <a:rPr lang="fr-FR" sz="2400" b="1" dirty="0" smtClean="0">
                <a:solidFill>
                  <a:srgbClr val="FF0000"/>
                </a:solidFill>
              </a:rPr>
              <a:t>I 0/4  C 0/0  PM 3/3  M 3/3</a:t>
            </a:r>
          </a:p>
          <a:p>
            <a:pPr>
              <a:buNone/>
            </a:pPr>
            <a:r>
              <a:rPr lang="fr-FR" sz="2400" b="1" dirty="0" smtClean="0"/>
              <a:t>     Chez les carnivores ,2 dents ont une importance et une particularité caractéristiques: à l’entrée de la bouche, la dent </a:t>
            </a:r>
            <a:r>
              <a:rPr lang="fr-FR" sz="2400" b="1" dirty="0" smtClean="0">
                <a:solidFill>
                  <a:srgbClr val="FF0000"/>
                </a:solidFill>
              </a:rPr>
              <a:t>canine</a:t>
            </a:r>
            <a:r>
              <a:rPr lang="fr-FR" sz="2400" b="1" dirty="0" smtClean="0"/>
              <a:t> et plus caudalement, la dent </a:t>
            </a:r>
            <a:r>
              <a:rPr lang="fr-FR" sz="2400" b="1" dirty="0" smtClean="0">
                <a:solidFill>
                  <a:srgbClr val="FF0000"/>
                </a:solidFill>
              </a:rPr>
              <a:t>carnassière</a:t>
            </a:r>
            <a:r>
              <a:rPr lang="fr-FR" sz="2400" b="1" dirty="0" smtClean="0"/>
              <a:t>. Avant  la dent </a:t>
            </a:r>
            <a:r>
              <a:rPr lang="fr-FR" sz="2400" b="1" dirty="0" err="1" smtClean="0"/>
              <a:t>carnassière,les</a:t>
            </a:r>
            <a:r>
              <a:rPr lang="fr-FR" sz="2400" b="1" dirty="0" smtClean="0"/>
              <a:t> dents sont appelées « </a:t>
            </a:r>
            <a:r>
              <a:rPr lang="fr-FR" sz="2400" b="1" dirty="0" err="1" smtClean="0"/>
              <a:t>précarnassières</a:t>
            </a:r>
            <a:r>
              <a:rPr lang="fr-FR" sz="2400" b="1" dirty="0" smtClean="0"/>
              <a:t> » et après la dent carnassière, elles sont appelées   « tuberculeuses »</a:t>
            </a:r>
          </a:p>
          <a:p>
            <a:pPr>
              <a:buNone/>
            </a:pPr>
            <a:r>
              <a:rPr lang="fr-FR" sz="2400" b="1" dirty="0" smtClean="0"/>
              <a:t>-    CHIEN:  </a:t>
            </a:r>
            <a:r>
              <a:rPr lang="fr-FR" sz="2400" b="1" dirty="0" smtClean="0">
                <a:solidFill>
                  <a:srgbClr val="FF0000"/>
                </a:solidFill>
              </a:rPr>
              <a:t>I 3/3  C 1/1   PM  4/4  M 2/3</a:t>
            </a:r>
            <a:r>
              <a:rPr lang="fr-FR" sz="2400" b="1" dirty="0" smtClean="0"/>
              <a:t>, la dent carnassière est PM4 supérieure et M1 inférieure</a:t>
            </a:r>
          </a:p>
          <a:p>
            <a:pPr>
              <a:buFontTx/>
              <a:buChar char="-"/>
            </a:pPr>
            <a:r>
              <a:rPr lang="fr-FR" sz="2400" b="1" dirty="0" smtClean="0"/>
              <a:t>CHAT:  </a:t>
            </a:r>
            <a:r>
              <a:rPr lang="fr-FR" sz="2400" b="1" dirty="0" smtClean="0">
                <a:solidFill>
                  <a:srgbClr val="FF0000"/>
                </a:solidFill>
              </a:rPr>
              <a:t>I  3/3  C1/1  PM 3/2  M1/1</a:t>
            </a:r>
            <a:r>
              <a:rPr lang="fr-FR" sz="2400" b="1" dirty="0" smtClean="0"/>
              <a:t>,la dent carnassière est M1</a:t>
            </a:r>
          </a:p>
          <a:p>
            <a:pPr>
              <a:buFontTx/>
              <a:buChar char="-"/>
            </a:pPr>
            <a:r>
              <a:rPr lang="fr-FR" sz="2400" b="1" dirty="0" smtClean="0"/>
              <a:t>LAPIN: </a:t>
            </a:r>
            <a:r>
              <a:rPr lang="fr-FR" sz="2400" b="1" dirty="0" smtClean="0">
                <a:solidFill>
                  <a:srgbClr val="FF0000"/>
                </a:solidFill>
              </a:rPr>
              <a:t>I 2/1  C 0/0  PM 3/2  M  3/3</a:t>
            </a:r>
          </a:p>
          <a:p>
            <a:pPr>
              <a:buFontTx/>
              <a:buChar char="-"/>
            </a:pPr>
            <a:r>
              <a:rPr lang="fr-FR" sz="2400" b="1" dirty="0" smtClean="0"/>
              <a:t>CAMELIDES: </a:t>
            </a:r>
            <a:r>
              <a:rPr lang="fr-FR" sz="2400" b="1" dirty="0" smtClean="0">
                <a:solidFill>
                  <a:srgbClr val="FF0000"/>
                </a:solidFill>
              </a:rPr>
              <a:t>I 1/3  C  1/1  PM 3/2  M3/3</a:t>
            </a:r>
          </a:p>
          <a:p>
            <a:pPr>
              <a:buFontTx/>
              <a:buChar char="-"/>
            </a:pPr>
            <a:r>
              <a:rPr lang="fr-FR" sz="2400" b="1" dirty="0" smtClean="0"/>
              <a:t>HOMME: </a:t>
            </a:r>
            <a:r>
              <a:rPr lang="fr-FR" sz="2400" b="1" dirty="0" smtClean="0">
                <a:solidFill>
                  <a:srgbClr val="FF0000"/>
                </a:solidFill>
              </a:rPr>
              <a:t>I 2/3  C1/1  PM  3/2  M 3/3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Dents  des Equidés</a:t>
            </a:r>
            <a:endParaRPr lang="fr-FR" b="1" u="sng" dirty="0"/>
          </a:p>
        </p:txBody>
      </p:sp>
      <p:pic>
        <p:nvPicPr>
          <p:cNvPr id="4098" name="Picture 2" descr="C:\Users\HP\Desktop\Splanchno\Dents Cheva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28680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1983</Words>
  <Application>Microsoft Office PowerPoint</Application>
  <PresentationFormat>Affichage à l'écran (4:3)</PresentationFormat>
  <Paragraphs>341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Appareil  digestif</vt:lpstr>
      <vt:lpstr>Appareil  digestif</vt:lpstr>
      <vt:lpstr>Philtrum ou sillon sous-nasal</vt:lpstr>
      <vt:lpstr>JOUES</vt:lpstr>
      <vt:lpstr>Palais dur</vt:lpstr>
      <vt:lpstr>Palais  mou</vt:lpstr>
      <vt:lpstr>PLANCHER  SUBLINGUAL</vt:lpstr>
      <vt:lpstr>Dents</vt:lpstr>
      <vt:lpstr>Dents  des Equidés</vt:lpstr>
      <vt:lpstr>Dents des Ruminants</vt:lpstr>
      <vt:lpstr>Dents du Chien</vt:lpstr>
      <vt:lpstr>Dents du Chat</vt:lpstr>
      <vt:lpstr>Dents du Lapin</vt:lpstr>
      <vt:lpstr>LANGUE</vt:lpstr>
      <vt:lpstr>Langue </vt:lpstr>
      <vt:lpstr>GLANDES  SALIVAIRES</vt:lpstr>
      <vt:lpstr>GLANDES   SALIVAIRES  MAJEURES</vt:lpstr>
      <vt:lpstr>Diapositive 18</vt:lpstr>
      <vt:lpstr>Diapositive 19</vt:lpstr>
      <vt:lpstr>Diapositive 20</vt:lpstr>
      <vt:lpstr>Diapositive 21</vt:lpstr>
      <vt:lpstr>Diapositive 22</vt:lpstr>
      <vt:lpstr>PHARYNX</vt:lpstr>
      <vt:lpstr>Diapositive 24</vt:lpstr>
      <vt:lpstr>Diapositive 25</vt:lpstr>
      <vt:lpstr>Poches gutturales</vt:lpstr>
      <vt:lpstr>OESOPHAGE</vt:lpstr>
      <vt:lpstr>Diapositive 28</vt:lpstr>
      <vt:lpstr>ESTOMAC    SIMPLE: Equidés,Carnivores,Lapin</vt:lpstr>
      <vt:lpstr>ESTOMAC    SIMPLE: Equidés,Carnivores,Lapin</vt:lpstr>
      <vt:lpstr>Diapositive 31</vt:lpstr>
      <vt:lpstr>Estomac  des  Ruminants: vue pariétale ou gauche Conformation extérieure</vt:lpstr>
      <vt:lpstr>Estomac  des  Ruminants: vue viscérale ou droite Conformation extérieure</vt:lpstr>
      <vt:lpstr>Estomac  des  Ruminants: Conformation intérieure</vt:lpstr>
      <vt:lpstr>Estomac  des  Ruminants: Conformation intérieure</vt:lpstr>
      <vt:lpstr>Grand omentum ou épiploon</vt:lpstr>
      <vt:lpstr>INTESTIN</vt:lpstr>
      <vt:lpstr>Intestin grêle</vt:lpstr>
      <vt:lpstr>Gros intestin</vt:lpstr>
      <vt:lpstr>Duodénum</vt:lpstr>
      <vt:lpstr>Jéjuno-iléon</vt:lpstr>
      <vt:lpstr>Côlon</vt:lpstr>
      <vt:lpstr>Rectum</vt:lpstr>
      <vt:lpstr>FOIE</vt:lpstr>
      <vt:lpstr>Foie en place</vt:lpstr>
      <vt:lpstr>PANCREAS</vt:lpstr>
      <vt:lpstr>RATE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Appareil  digestif</dc:title>
  <dc:creator>HP</dc:creator>
  <cp:lastModifiedBy>HP</cp:lastModifiedBy>
  <cp:revision>109</cp:revision>
  <dcterms:created xsi:type="dcterms:W3CDTF">2020-08-28T16:41:40Z</dcterms:created>
  <dcterms:modified xsi:type="dcterms:W3CDTF">2021-04-13T07:43:09Z</dcterms:modified>
</cp:coreProperties>
</file>