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3" r:id="rId3"/>
    <p:sldId id="257" r:id="rId4"/>
    <p:sldId id="268" r:id="rId5"/>
    <p:sldId id="258" r:id="rId6"/>
    <p:sldId id="259" r:id="rId7"/>
    <p:sldId id="260" r:id="rId8"/>
    <p:sldId id="271" r:id="rId9"/>
    <p:sldId id="261" r:id="rId10"/>
    <p:sldId id="270" r:id="rId11"/>
    <p:sldId id="319" r:id="rId12"/>
    <p:sldId id="262" r:id="rId13"/>
    <p:sldId id="264" r:id="rId14"/>
    <p:sldId id="265" r:id="rId15"/>
    <p:sldId id="266" r:id="rId16"/>
    <p:sldId id="267" r:id="rId17"/>
    <p:sldId id="272" r:id="rId18"/>
    <p:sldId id="273" r:id="rId19"/>
    <p:sldId id="274" r:id="rId20"/>
    <p:sldId id="291" r:id="rId21"/>
    <p:sldId id="292" r:id="rId22"/>
    <p:sldId id="278" r:id="rId23"/>
    <p:sldId id="321" r:id="rId24"/>
    <p:sldId id="293" r:id="rId25"/>
    <p:sldId id="323" r:id="rId26"/>
    <p:sldId id="294" r:id="rId27"/>
    <p:sldId id="295" r:id="rId28"/>
    <p:sldId id="296" r:id="rId29"/>
    <p:sldId id="329" r:id="rId30"/>
    <p:sldId id="297" r:id="rId31"/>
    <p:sldId id="298" r:id="rId32"/>
    <p:sldId id="299" r:id="rId33"/>
    <p:sldId id="324" r:id="rId34"/>
    <p:sldId id="300" r:id="rId35"/>
    <p:sldId id="301" r:id="rId36"/>
    <p:sldId id="302" r:id="rId37"/>
    <p:sldId id="326" r:id="rId38"/>
    <p:sldId id="303" r:id="rId39"/>
    <p:sldId id="304" r:id="rId40"/>
    <p:sldId id="305" r:id="rId41"/>
    <p:sldId id="306" r:id="rId42"/>
    <p:sldId id="309" r:id="rId43"/>
    <p:sldId id="311" r:id="rId44"/>
    <p:sldId id="313" r:id="rId45"/>
    <p:sldId id="315" r:id="rId46"/>
    <p:sldId id="330" r:id="rId47"/>
    <p:sldId id="318" r:id="rId48"/>
    <p:sldId id="316" r:id="rId49"/>
    <p:sldId id="327" r:id="rId50"/>
    <p:sldId id="328"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920"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B5033-D2A4-4466-8A99-BF6FA2D1A559}" type="datetimeFigureOut">
              <a:rPr lang="fr-FR" smtClean="0"/>
              <a:t>24/02/20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A8BB8-53A3-4A74-A7E1-69BFCEE6D39C}" type="slidenum">
              <a:rPr lang="fr-FR" smtClean="0"/>
              <a:t>‹#›</a:t>
            </a:fld>
            <a:endParaRPr lang="fr-FR"/>
          </a:p>
        </p:txBody>
      </p:sp>
    </p:spTree>
    <p:extLst>
      <p:ext uri="{BB962C8B-B14F-4D97-AF65-F5344CB8AC3E}">
        <p14:creationId xmlns:p14="http://schemas.microsoft.com/office/powerpoint/2010/main" val="242630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A8BB8-53A3-4A74-A7E1-69BFCEE6D39C}" type="slidenum">
              <a:rPr lang="fr-FR" smtClean="0"/>
              <a:t>16</a:t>
            </a:fld>
            <a:endParaRPr lang="fr-FR"/>
          </a:p>
        </p:txBody>
      </p:sp>
    </p:spTree>
    <p:extLst>
      <p:ext uri="{BB962C8B-B14F-4D97-AF65-F5344CB8AC3E}">
        <p14:creationId xmlns:p14="http://schemas.microsoft.com/office/powerpoint/2010/main" val="369113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2F37757-BB8F-48E6-8B9B-DBDF10872BC3}" type="datetimeFigureOut">
              <a:rPr lang="fr-FR" smtClean="0"/>
              <a:t>24/02/20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363709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F37757-BB8F-48E6-8B9B-DBDF10872BC3}" type="datetimeFigureOut">
              <a:rPr lang="fr-FR" smtClean="0"/>
              <a:t>24/02/20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365491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F37757-BB8F-48E6-8B9B-DBDF10872BC3}" type="datetimeFigureOut">
              <a:rPr lang="fr-FR" smtClean="0"/>
              <a:t>24/02/20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33103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F37757-BB8F-48E6-8B9B-DBDF10872BC3}" type="datetimeFigureOut">
              <a:rPr lang="fr-FR" smtClean="0"/>
              <a:t>24/02/20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194216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2F37757-BB8F-48E6-8B9B-DBDF10872BC3}" type="datetimeFigureOut">
              <a:rPr lang="fr-FR" smtClean="0"/>
              <a:t>24/02/20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57187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F37757-BB8F-48E6-8B9B-DBDF10872BC3}" type="datetimeFigureOut">
              <a:rPr lang="fr-FR" smtClean="0"/>
              <a:t>24/02/20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80744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F37757-BB8F-48E6-8B9B-DBDF10872BC3}" type="datetimeFigureOut">
              <a:rPr lang="fr-FR" smtClean="0"/>
              <a:t>24/02/20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128042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2F37757-BB8F-48E6-8B9B-DBDF10872BC3}" type="datetimeFigureOut">
              <a:rPr lang="fr-FR" smtClean="0"/>
              <a:t>24/02/20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154124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F37757-BB8F-48E6-8B9B-DBDF10872BC3}" type="datetimeFigureOut">
              <a:rPr lang="fr-FR" smtClean="0"/>
              <a:t>24/02/20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285868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F37757-BB8F-48E6-8B9B-DBDF10872BC3}" type="datetimeFigureOut">
              <a:rPr lang="fr-FR" smtClean="0"/>
              <a:t>24/02/20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43251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F37757-BB8F-48E6-8B9B-DBDF10872BC3}" type="datetimeFigureOut">
              <a:rPr lang="fr-FR" smtClean="0"/>
              <a:t>24/02/20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743510-789E-4FB8-ACCE-248058A9B4E4}" type="slidenum">
              <a:rPr lang="fr-FR" smtClean="0"/>
              <a:t>‹#›</a:t>
            </a:fld>
            <a:endParaRPr lang="fr-FR"/>
          </a:p>
        </p:txBody>
      </p:sp>
    </p:spTree>
    <p:extLst>
      <p:ext uri="{BB962C8B-B14F-4D97-AF65-F5344CB8AC3E}">
        <p14:creationId xmlns:p14="http://schemas.microsoft.com/office/powerpoint/2010/main" val="20255756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37757-BB8F-48E6-8B9B-DBDF10872BC3}" type="datetimeFigureOut">
              <a:rPr lang="fr-FR" smtClean="0"/>
              <a:t>24/02/20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43510-789E-4FB8-ACCE-248058A9B4E4}" type="slidenum">
              <a:rPr lang="fr-FR" smtClean="0"/>
              <a:t>‹#›</a:t>
            </a:fld>
            <a:endParaRPr lang="fr-FR"/>
          </a:p>
        </p:txBody>
      </p:sp>
    </p:spTree>
    <p:extLst>
      <p:ext uri="{BB962C8B-B14F-4D97-AF65-F5344CB8AC3E}">
        <p14:creationId xmlns:p14="http://schemas.microsoft.com/office/powerpoint/2010/main" val="1312849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r.wikipedia.org/wiki/Acide_glutamique" TargetMode="External"/><Relationship Id="rId4" Type="http://schemas.openxmlformats.org/officeDocument/2006/relationships/hyperlink" Target="https://fr.wikipedia.org/wiki/Pyruvate" TargetMode="External"/><Relationship Id="rId5" Type="http://schemas.openxmlformats.org/officeDocument/2006/relationships/hyperlink" Target="https://fr.wikipedia.org/wiki/Mol%C3%A9cule" TargetMode="External"/><Relationship Id="rId6" Type="http://schemas.openxmlformats.org/officeDocument/2006/relationships/hyperlink" Target="https://fr.wikipedia.org/wiki/Acide_alpha-c%C3%A9toglutarique" TargetMode="External"/><Relationship Id="rId7" Type="http://schemas.openxmlformats.org/officeDocument/2006/relationships/hyperlink" Target="https://fr.wikipedia.org/w/index.php?title=Acide_alpha-c%C3%A9tonique&amp;action=edit&amp;redlink=1" TargetMode="External"/><Relationship Id="rId8" Type="http://schemas.openxmlformats.org/officeDocument/2006/relationships/hyperlink" Target="https://fr.wikipedia.org/wiki/Alanine" TargetMode="External"/><Relationship Id="rId9" Type="http://schemas.openxmlformats.org/officeDocument/2006/relationships/hyperlink" Target="https://fr.wikipedia.org/wiki/Acide_amin%C3%A9" TargetMode="External"/><Relationship Id="rId1" Type="http://schemas.openxmlformats.org/officeDocument/2006/relationships/slideLayout" Target="../slideLayouts/slideLayout6.xml"/><Relationship Id="rId2" Type="http://schemas.openxmlformats.org/officeDocument/2006/relationships/hyperlink" Target="https://fr.wikipedia.org/wiki/Amine_(chimi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fr.wikipedia.org/wiki/Alpha-c%C3%A9toglutarate" TargetMode="External"/><Relationship Id="rId4" Type="http://schemas.openxmlformats.org/officeDocument/2006/relationships/hyperlink" Target="https://fr.wikipedia.org/wiki/Oxaloac%C3%A9tate" TargetMode="External"/><Relationship Id="rId5" Type="http://schemas.openxmlformats.org/officeDocument/2006/relationships/hyperlink" Target="https://fr.wikipedia.org/wiki/Glutamate" TargetMode="External"/><Relationship Id="rId6" Type="http://schemas.openxmlformats.org/officeDocument/2006/relationships/hyperlink" Target="https://fr.wikipedia.org/wiki/Acide_alpha-c%C3%A9toglutarique" TargetMode="External"/><Relationship Id="rId1" Type="http://schemas.openxmlformats.org/officeDocument/2006/relationships/slideLayout" Target="../slideLayouts/slideLayout6.xml"/><Relationship Id="rId2" Type="http://schemas.openxmlformats.org/officeDocument/2006/relationships/hyperlink" Target="https://fr.wikipedia.org/wiki/Aspartat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r.wikipedia.org/wiki/Hydroxyle" TargetMode="External"/><Relationship Id="rId4" Type="http://schemas.openxmlformats.org/officeDocument/2006/relationships/hyperlink" Target="https://fr.wikipedia.org/wiki/Phosphate" TargetMode="External"/><Relationship Id="rId5" Type="http://schemas.openxmlformats.org/officeDocument/2006/relationships/hyperlink" Target="https://fr.wikipedia.org/wiki/Enzyme" TargetMode="External"/><Relationship Id="rId6" Type="http://schemas.openxmlformats.org/officeDocument/2006/relationships/hyperlink" Target="https://fr.wikipedia.org/wiki/Catalyse" TargetMode="External"/><Relationship Id="rId7" Type="http://schemas.openxmlformats.org/officeDocument/2006/relationships/hyperlink" Target="https://fr.wikipedia.org/wiki/R%C3%A9action_chimique" TargetMode="External"/><Relationship Id="rId8" Type="http://schemas.openxmlformats.org/officeDocument/2006/relationships/hyperlink" Target="https://fr.wikipedia.org/wiki/Ester" TargetMode="External"/><Relationship Id="rId9" Type="http://schemas.openxmlformats.org/officeDocument/2006/relationships/hyperlink" Target="https://fr.wikipedia.org/wiki/Eau" TargetMode="External"/><Relationship Id="rId10" Type="http://schemas.openxmlformats.org/officeDocument/2006/relationships/hyperlink" Target="https://fr.wikipedia.org/wiki/Alcool_(chimie)" TargetMode="External"/><Relationship Id="rId1" Type="http://schemas.openxmlformats.org/officeDocument/2006/relationships/slideLayout" Target="../slideLayouts/slideLayout6.xml"/><Relationship Id="rId2" Type="http://schemas.openxmlformats.org/officeDocument/2006/relationships/hyperlink" Target="https://fr.wikipedia.org/wiki/Groupe_fonctionne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r.wikipedia.org/wiki/Catalyse" TargetMode="External"/><Relationship Id="rId4" Type="http://schemas.openxmlformats.org/officeDocument/2006/relationships/hyperlink" Target="https://fr.wikipedia.org/wiki/R%C3%A9action_chimique" TargetMode="External"/><Relationship Id="rId5" Type="http://schemas.openxmlformats.org/officeDocument/2006/relationships/hyperlink" Target="https://fr.wikipedia.org/wiki/Acide_glutamique" TargetMode="External"/><Relationship Id="rId6" Type="http://schemas.openxmlformats.org/officeDocument/2006/relationships/hyperlink" Target="https://fr.wikipedia.org/wiki/Peptide" TargetMode="External"/><Relationship Id="rId7" Type="http://schemas.openxmlformats.org/officeDocument/2006/relationships/hyperlink" Target="https://fr.wikipedia.org/wiki/Acide_amin%C3%A9" TargetMode="External"/><Relationship Id="rId1" Type="http://schemas.openxmlformats.org/officeDocument/2006/relationships/slideLayout" Target="../slideLayouts/slideLayout2.xml"/><Relationship Id="rId2" Type="http://schemas.openxmlformats.org/officeDocument/2006/relationships/hyperlink" Target="https://fr.wikipedia.org/wiki/Aminoacyltransf%C3%A9ras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4800" b="1" dirty="0" smtClean="0">
                <a:solidFill>
                  <a:srgbClr val="FF0000"/>
                </a:solidFill>
                <a:latin typeface="Times New Roman" pitchFamily="18" charset="0"/>
                <a:cs typeface="Times New Roman" pitchFamily="18" charset="0"/>
              </a:rPr>
              <a:t>EXPLORATION DE LA FONCTION HEPATIQUE</a:t>
            </a:r>
            <a:endParaRPr lang="fr-FR"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73095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243408"/>
            <a:ext cx="8229600" cy="1143000"/>
          </a:xfrm>
        </p:spPr>
        <p:txBody>
          <a:bodyPr>
            <a:normAutofit/>
          </a:bodyPr>
          <a:lstStyle/>
          <a:p>
            <a:r>
              <a:rPr lang="fr-FR" sz="2400" b="1" dirty="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323528" y="980728"/>
            <a:ext cx="8229600" cy="4752528"/>
          </a:xfrm>
        </p:spPr>
        <p:txBody>
          <a:bodyPr>
            <a:normAutofit fontScale="92500" lnSpcReduction="20000"/>
          </a:bodyPr>
          <a:lstStyle/>
          <a:p>
            <a:pPr marL="0" indent="0">
              <a:buNone/>
            </a:pPr>
            <a:r>
              <a:rPr lang="fr-FR" sz="2400" b="1" dirty="0">
                <a:solidFill>
                  <a:srgbClr val="FFC000"/>
                </a:solidFill>
                <a:latin typeface="Times New Roman" pitchFamily="18" charset="0"/>
                <a:cs typeface="Times New Roman" pitchFamily="18" charset="0"/>
              </a:rPr>
              <a:t>B/ FONCTION D’EPURATION ET </a:t>
            </a:r>
            <a:r>
              <a:rPr lang="fr-FR" sz="2400" b="1" dirty="0" smtClean="0">
                <a:solidFill>
                  <a:srgbClr val="FFC000"/>
                </a:solidFill>
                <a:latin typeface="Times New Roman" pitchFamily="18" charset="0"/>
                <a:cs typeface="Times New Roman" pitchFamily="18" charset="0"/>
              </a:rPr>
              <a:t>DETOXICATION</a:t>
            </a:r>
          </a:p>
          <a:p>
            <a:pPr marL="0" indent="0">
              <a:buNone/>
            </a:pPr>
            <a:endParaRPr lang="fr-FR" sz="2400" b="1" dirty="0" smtClean="0">
              <a:solidFill>
                <a:srgbClr val="FFC000"/>
              </a:solidFill>
              <a:latin typeface="Times New Roman" pitchFamily="18" charset="0"/>
              <a:cs typeface="Times New Roman" pitchFamily="18" charset="0"/>
            </a:endParaRPr>
          </a:p>
          <a:p>
            <a:pPr marL="0" indent="0" algn="just">
              <a:buNone/>
            </a:pPr>
            <a:r>
              <a:rPr lang="fr-FR" sz="2000" dirty="0" smtClean="0">
                <a:latin typeface="Times New Roman" pitchFamily="18" charset="0"/>
                <a:cs typeface="Times New Roman" pitchFamily="18" charset="0"/>
              </a:rPr>
              <a:t>L’hémoglobine, principal constituant des globules rouges est décomposée en ses constituants : globine (dont les acides aminés sont recyclés) et hème. L’hème est ensuite transformée en biliverdine par action de l’hème oxydase, puis en bilirubine dite libre ou non conjuguée ou indirecte par l’action de la biliverdine réductase. Cette forme libre de la bilirubine, éjectée dans le plasma est toxique et insoluble dans l’eau; elle s’associe donc à l’albumine qui jusqu’au foie joue le rôle de protéine transporteuse. </a:t>
            </a:r>
          </a:p>
          <a:p>
            <a:pPr marL="0" indent="0" algn="just">
              <a:buNone/>
            </a:pPr>
            <a:r>
              <a:rPr lang="fr-FR" sz="2000" dirty="0" smtClean="0">
                <a:latin typeface="Times New Roman" pitchFamily="18" charset="0"/>
                <a:cs typeface="Times New Roman" pitchFamily="18" charset="0"/>
              </a:rPr>
              <a:t>Chez un individu sain, la bilirubine libre est transformée par le foie en bilirubine conjuguée non toxique: phénomène de conjugaison hépatique consistant pour le foie à conjuguer cette molécule avec l’acide </a:t>
            </a:r>
            <a:r>
              <a:rPr lang="fr-FR" sz="2000" dirty="0" err="1" smtClean="0">
                <a:latin typeface="Times New Roman" pitchFamily="18" charset="0"/>
                <a:cs typeface="Times New Roman" pitchFamily="18" charset="0"/>
              </a:rPr>
              <a:t>glucoronique</a:t>
            </a:r>
            <a:r>
              <a:rPr lang="fr-FR" sz="2000" dirty="0" smtClean="0">
                <a:latin typeface="Times New Roman" pitchFamily="18" charset="0"/>
                <a:cs typeface="Times New Roman" pitchFamily="18" charset="0"/>
              </a:rPr>
              <a:t> par </a:t>
            </a:r>
            <a:r>
              <a:rPr lang="fr-FR" sz="2000" dirty="0" err="1" smtClean="0">
                <a:latin typeface="Times New Roman" pitchFamily="18" charset="0"/>
                <a:cs typeface="Times New Roman" pitchFamily="18" charset="0"/>
              </a:rPr>
              <a:t>glucorono</a:t>
            </a:r>
            <a:r>
              <a:rPr lang="fr-FR" sz="2000" dirty="0" smtClean="0">
                <a:latin typeface="Times New Roman" pitchFamily="18" charset="0"/>
                <a:cs typeface="Times New Roman" pitchFamily="18" charset="0"/>
              </a:rPr>
              <a:t>-conjugaison.</a:t>
            </a:r>
          </a:p>
          <a:p>
            <a:pPr marL="0" indent="0" algn="just">
              <a:buNone/>
            </a:pPr>
            <a:r>
              <a:rPr lang="fr-FR" sz="2000" dirty="0" smtClean="0">
                <a:latin typeface="Times New Roman" pitchFamily="18" charset="0"/>
                <a:cs typeface="Times New Roman" pitchFamily="18" charset="0"/>
              </a:rPr>
              <a:t>La bilirubine conjugué, soluble sera en partie filtrée par le rein qui produit l’</a:t>
            </a:r>
            <a:r>
              <a:rPr lang="fr-FR" sz="2000" b="1" u="sng" dirty="0" smtClean="0">
                <a:solidFill>
                  <a:srgbClr val="00B050"/>
                </a:solidFill>
                <a:latin typeface="Times New Roman" pitchFamily="18" charset="0"/>
                <a:cs typeface="Times New Roman" pitchFamily="18" charset="0"/>
              </a:rPr>
              <a:t>urobiline</a:t>
            </a:r>
            <a:r>
              <a:rPr lang="fr-FR" sz="2000" dirty="0" smtClean="0">
                <a:latin typeface="Times New Roman" pitchFamily="18" charset="0"/>
                <a:cs typeface="Times New Roman" pitchFamily="18" charset="0"/>
              </a:rPr>
              <a:t> (urines), une autre partie est recaptée par les hépatocytes et secrétée dans la bile, et donc injectée dans l’intestin grêle ou elle sera dégradée par la flore intestinale via des enzymes bactériennes : est ainsi obtenue la </a:t>
            </a:r>
            <a:r>
              <a:rPr lang="fr-FR" sz="2000" b="1" u="sng" dirty="0" smtClean="0">
                <a:solidFill>
                  <a:srgbClr val="00B050"/>
                </a:solidFill>
                <a:latin typeface="Times New Roman" pitchFamily="18" charset="0"/>
                <a:cs typeface="Times New Roman" pitchFamily="18" charset="0"/>
              </a:rPr>
              <a:t>stercobiline</a:t>
            </a:r>
            <a:r>
              <a:rPr lang="fr-FR" sz="2000" b="1" dirty="0" smtClean="0">
                <a:solidFill>
                  <a:srgbClr val="00B05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fécès</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26323388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0"/>
            <a:ext cx="8229600" cy="1143000"/>
          </a:xfrm>
        </p:spPr>
        <p:txBody>
          <a:bodyPr>
            <a:normAutofit/>
          </a:bodyPr>
          <a:lstStyle/>
          <a:p>
            <a:r>
              <a:rPr lang="fr-FR" sz="2400" b="1" dirty="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467544" y="1196752"/>
            <a:ext cx="8496944" cy="5544616"/>
          </a:xfrm>
        </p:spPr>
        <p:txBody>
          <a:bodyPr>
            <a:normAutofit/>
          </a:bodyPr>
          <a:lstStyle/>
          <a:p>
            <a:r>
              <a:rPr lang="fr-FR" sz="2400" b="1" dirty="0">
                <a:solidFill>
                  <a:srgbClr val="FFC000"/>
                </a:solidFill>
                <a:latin typeface="Times New Roman" pitchFamily="18" charset="0"/>
                <a:cs typeface="Times New Roman" pitchFamily="18" charset="0"/>
              </a:rPr>
              <a:t>C/ SECRETION BILIAIRE</a:t>
            </a:r>
          </a:p>
          <a:p>
            <a:pPr algn="just"/>
            <a:r>
              <a:rPr lang="fr-FR" sz="2000" dirty="0" smtClean="0">
                <a:latin typeface="Times New Roman"/>
                <a:cs typeface="Times New Roman"/>
              </a:rPr>
              <a:t>Les </a:t>
            </a:r>
            <a:r>
              <a:rPr lang="fr-FR" sz="2000" dirty="0">
                <a:latin typeface="Times New Roman"/>
                <a:cs typeface="Times New Roman"/>
              </a:rPr>
              <a:t>acides biliaires primaires sont synthétisés dans le foie à partir du cholestérol. Les sels primaires sont ensuite conjugués avec la taurine ou la </a:t>
            </a:r>
            <a:r>
              <a:rPr lang="fr-FR" sz="2000" dirty="0" smtClean="0">
                <a:latin typeface="Times New Roman"/>
                <a:cs typeface="Times New Roman"/>
              </a:rPr>
              <a:t>glycine. </a:t>
            </a:r>
            <a:r>
              <a:rPr lang="fr-FR" sz="2000" dirty="0">
                <a:latin typeface="Times New Roman"/>
                <a:cs typeface="Times New Roman"/>
              </a:rPr>
              <a:t>Les acides biliaires sont ensuite transportés des canalicules biliaires jusqu’au duodénum. Dans le duodénum et le jéjunum, ils sont responsables de la digestion et de l’absorption des lipides alimentaires et autres </a:t>
            </a:r>
            <a:r>
              <a:rPr lang="fr-FR" sz="2000" dirty="0" smtClean="0">
                <a:latin typeface="Times New Roman"/>
                <a:cs typeface="Times New Roman"/>
              </a:rPr>
              <a:t>lipides. </a:t>
            </a:r>
            <a:r>
              <a:rPr lang="fr-FR" sz="2000" dirty="0">
                <a:latin typeface="Times New Roman"/>
                <a:cs typeface="Times New Roman"/>
              </a:rPr>
              <a:t>Dans l’iléon terminal, 70 à 95% des acides biliaires sont réabsorbés dans la veine porte (circulation entéro-hépatique). </a:t>
            </a:r>
            <a:endParaRPr lang="fr-FR" sz="2000" dirty="0" smtClean="0">
              <a:latin typeface="Times New Roman"/>
              <a:cs typeface="Times New Roman"/>
            </a:endParaRPr>
          </a:p>
          <a:p>
            <a:pPr lvl="0" algn="just"/>
            <a:r>
              <a:rPr lang="fr-FR" sz="2000" dirty="0">
                <a:latin typeface="Times New Roman"/>
                <a:cs typeface="Times New Roman"/>
              </a:rPr>
              <a:t>seuls 5% des acides biliaires qui sont entrés dans le duodénum atteignent le côlon, où des bactéries sont responsables de la formation des acides biliaires </a:t>
            </a:r>
            <a:r>
              <a:rPr lang="fr-FR" sz="2000" dirty="0" smtClean="0">
                <a:latin typeface="Times New Roman"/>
                <a:cs typeface="Times New Roman"/>
              </a:rPr>
              <a:t>secondaires. </a:t>
            </a:r>
            <a:r>
              <a:rPr lang="fr-FR" sz="2000" dirty="0">
                <a:latin typeface="Times New Roman"/>
                <a:cs typeface="Times New Roman"/>
              </a:rPr>
              <a:t>La </a:t>
            </a:r>
            <a:r>
              <a:rPr lang="fr-FR" sz="2000" dirty="0" err="1">
                <a:latin typeface="Times New Roman"/>
                <a:cs typeface="Times New Roman"/>
              </a:rPr>
              <a:t>déshydroxylation</a:t>
            </a:r>
            <a:r>
              <a:rPr lang="fr-FR" sz="2000" dirty="0">
                <a:latin typeface="Times New Roman"/>
                <a:cs typeface="Times New Roman"/>
              </a:rPr>
              <a:t> de l’acide cholique et de l’acide </a:t>
            </a:r>
            <a:r>
              <a:rPr lang="fr-FR" sz="2000" dirty="0" err="1">
                <a:latin typeface="Times New Roman"/>
                <a:cs typeface="Times New Roman"/>
              </a:rPr>
              <a:t>chénodésoxycholique</a:t>
            </a:r>
            <a:r>
              <a:rPr lang="fr-FR" sz="2000" dirty="0">
                <a:latin typeface="Times New Roman"/>
                <a:cs typeface="Times New Roman"/>
              </a:rPr>
              <a:t> résulte respectivement en la formation d’acide </a:t>
            </a:r>
            <a:r>
              <a:rPr lang="fr-FR" sz="2000" dirty="0" err="1">
                <a:latin typeface="Times New Roman"/>
                <a:cs typeface="Times New Roman"/>
              </a:rPr>
              <a:t>désoxycholique</a:t>
            </a:r>
            <a:r>
              <a:rPr lang="fr-FR" sz="2000" dirty="0">
                <a:latin typeface="Times New Roman"/>
                <a:cs typeface="Times New Roman"/>
              </a:rPr>
              <a:t> et d’acide </a:t>
            </a:r>
            <a:r>
              <a:rPr lang="fr-FR" sz="2000" dirty="0" err="1">
                <a:latin typeface="Times New Roman"/>
                <a:cs typeface="Times New Roman"/>
              </a:rPr>
              <a:t>lithocholique</a:t>
            </a:r>
            <a:r>
              <a:rPr lang="fr-FR" sz="2000" dirty="0">
                <a:latin typeface="Times New Roman"/>
                <a:cs typeface="Times New Roman"/>
              </a:rPr>
              <a:t>. Les acides biliaires secondaires formés dans le côlon peuvent être absorbés et retourner au foie par la circulation entéro-hépatique, ou être excrétés dans les fèces. </a:t>
            </a:r>
          </a:p>
          <a:p>
            <a:pPr algn="just"/>
            <a:endParaRPr lang="fr-FR" sz="2000" dirty="0" smtClean="0">
              <a:latin typeface="Times New Roman"/>
              <a:cs typeface="Times New Roman"/>
            </a:endParaRPr>
          </a:p>
          <a:p>
            <a:pPr algn="just"/>
            <a:endParaRPr lang="fr-FR" sz="2000" dirty="0">
              <a:latin typeface="Times New Roman"/>
              <a:cs typeface="Times New Roman"/>
            </a:endParaRPr>
          </a:p>
        </p:txBody>
      </p:sp>
    </p:spTree>
    <p:extLst>
      <p:ext uri="{BB962C8B-B14F-4D97-AF65-F5344CB8AC3E}">
        <p14:creationId xmlns:p14="http://schemas.microsoft.com/office/powerpoint/2010/main" val="3943769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243408"/>
            <a:ext cx="8229600" cy="1143000"/>
          </a:xfrm>
        </p:spPr>
        <p:txBody>
          <a:bodyPr>
            <a:normAutofit/>
          </a:bodyPr>
          <a:lstStyle/>
          <a:p>
            <a:r>
              <a:rPr lang="fr-FR" sz="2400" b="1" dirty="0" smtClean="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357188" y="836712"/>
            <a:ext cx="8229600" cy="4525963"/>
          </a:xfrm>
        </p:spPr>
        <p:txBody>
          <a:bodyPr/>
          <a:lstStyle/>
          <a:p>
            <a:pPr marL="0" indent="0">
              <a:buNone/>
            </a:pPr>
            <a:r>
              <a:rPr lang="fr-FR" sz="2400" b="1" dirty="0" smtClean="0">
                <a:solidFill>
                  <a:srgbClr val="FFC000"/>
                </a:solidFill>
                <a:latin typeface="Times New Roman" pitchFamily="18" charset="0"/>
                <a:cs typeface="Times New Roman" pitchFamily="18" charset="0"/>
              </a:rPr>
              <a:t>C/ SECRETION BILIAIRE</a:t>
            </a:r>
          </a:p>
          <a:p>
            <a:pPr marL="0" indent="0">
              <a:buNone/>
            </a:pPr>
            <a:endParaRPr lang="fr-FR" sz="2400" b="1" dirty="0" smtClean="0">
              <a:solidFill>
                <a:srgbClr val="FFC000"/>
              </a:solidFill>
              <a:latin typeface="Times New Roman" pitchFamily="18" charset="0"/>
              <a:cs typeface="Times New Roman" pitchFamily="18" charset="0"/>
            </a:endParaRPr>
          </a:p>
          <a:p>
            <a:pPr marL="0"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484784"/>
            <a:ext cx="8029575" cy="4909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2421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2420888"/>
            <a:ext cx="8229600" cy="1143000"/>
          </a:xfrm>
        </p:spPr>
        <p:txBody>
          <a:bodyPr>
            <a:noAutofit/>
          </a:bodyPr>
          <a:lstStyle/>
          <a:p>
            <a:r>
              <a:rPr lang="fr-FR" b="1" dirty="0" smtClean="0">
                <a:solidFill>
                  <a:srgbClr val="FF0000"/>
                </a:solidFill>
                <a:latin typeface="Times New Roman" pitchFamily="18" charset="0"/>
                <a:cs typeface="Times New Roman" pitchFamily="18" charset="0"/>
              </a:rPr>
              <a:t>2. LES SYNDROMES HEPATIQUES</a:t>
            </a:r>
            <a:br>
              <a:rPr lang="fr-FR" b="1" dirty="0" smtClean="0">
                <a:solidFill>
                  <a:srgbClr val="FF0000"/>
                </a:solidFill>
                <a:latin typeface="Times New Roman" pitchFamily="18" charset="0"/>
                <a:cs typeface="Times New Roman" pitchFamily="18" charset="0"/>
              </a:rPr>
            </a:br>
            <a:endParaRPr lang="fr-FR"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13378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315416"/>
            <a:ext cx="8229600" cy="1143000"/>
          </a:xfrm>
        </p:spPr>
        <p:txBody>
          <a:bodyPr>
            <a:normAutofit/>
          </a:bodyPr>
          <a:lstStyle/>
          <a:p>
            <a:r>
              <a:rPr lang="fr-FR" sz="2400" b="1" dirty="0" smtClean="0">
                <a:solidFill>
                  <a:srgbClr val="FF0000"/>
                </a:solidFill>
                <a:latin typeface="Times New Roman" pitchFamily="18" charset="0"/>
                <a:cs typeface="Times New Roman" pitchFamily="18" charset="0"/>
              </a:rPr>
              <a:t>LES SYNDROMES HEPATIQUES</a:t>
            </a:r>
            <a:endParaRPr lang="fr-FR" sz="2400" b="1" dirty="0">
              <a:solidFill>
                <a:srgbClr val="FF0000"/>
              </a:solidFill>
              <a:latin typeface="Times New Roman" pitchFamily="18" charset="0"/>
              <a:cs typeface="Times New Roman" pitchFamily="18" charset="0"/>
            </a:endParaRPr>
          </a:p>
        </p:txBody>
      </p:sp>
      <p:sp>
        <p:nvSpPr>
          <p:cNvPr id="4" name="Espace réservé du contenu 3"/>
          <p:cNvSpPr>
            <a:spLocks noGrp="1"/>
          </p:cNvSpPr>
          <p:nvPr>
            <p:ph idx="1"/>
          </p:nvPr>
        </p:nvSpPr>
        <p:spPr/>
        <p:txBody>
          <a:bodyPr>
            <a:normAutofit/>
          </a:bodyPr>
          <a:lstStyle/>
          <a:p>
            <a:pPr marL="457200" indent="-457200">
              <a:buFont typeface="+mj-lt"/>
              <a:buAutoNum type="alphaUcPeriod"/>
            </a:pPr>
            <a:r>
              <a:rPr lang="fr-FR" sz="2400" b="1" dirty="0" smtClean="0">
                <a:solidFill>
                  <a:srgbClr val="00B050"/>
                </a:solidFill>
                <a:latin typeface="Times New Roman" pitchFamily="18" charset="0"/>
                <a:cs typeface="Times New Roman" pitchFamily="18" charset="0"/>
              </a:rPr>
              <a:t>L’ICTERE</a:t>
            </a:r>
          </a:p>
          <a:p>
            <a:pPr marL="0" indent="0">
              <a:buNone/>
            </a:pPr>
            <a:r>
              <a:rPr lang="fr-FR" sz="2400" b="1" dirty="0" smtClean="0">
                <a:solidFill>
                  <a:srgbClr val="00B050"/>
                </a:solidFill>
                <a:latin typeface="Times New Roman" pitchFamily="18" charset="0"/>
                <a:cs typeface="Times New Roman" pitchFamily="18" charset="0"/>
              </a:rPr>
              <a:t>a)-  Ictère </a:t>
            </a:r>
            <a:r>
              <a:rPr lang="fr-FR" sz="2400" b="1" dirty="0">
                <a:solidFill>
                  <a:srgbClr val="00B050"/>
                </a:solidFill>
                <a:latin typeface="Times New Roman" pitchFamily="18" charset="0"/>
                <a:cs typeface="Times New Roman" pitchFamily="18" charset="0"/>
              </a:rPr>
              <a:t>à bilirubine non conjuguée (= </a:t>
            </a:r>
            <a:r>
              <a:rPr lang="fr-FR" sz="2400" b="1" dirty="0" smtClean="0">
                <a:solidFill>
                  <a:srgbClr val="00B050"/>
                </a:solidFill>
                <a:latin typeface="Times New Roman" pitchFamily="18" charset="0"/>
                <a:cs typeface="Times New Roman" pitchFamily="18" charset="0"/>
              </a:rPr>
              <a:t>libre </a:t>
            </a:r>
            <a:r>
              <a:rPr lang="fr-FR" sz="2400" b="1" dirty="0">
                <a:solidFill>
                  <a:srgbClr val="00B050"/>
                </a:solidFill>
                <a:latin typeface="Times New Roman" pitchFamily="18" charset="0"/>
                <a:cs typeface="Times New Roman" pitchFamily="18" charset="0"/>
              </a:rPr>
              <a:t>= indirecte)</a:t>
            </a:r>
          </a:p>
          <a:p>
            <a:pPr marL="0" indent="0">
              <a:buNone/>
            </a:pPr>
            <a:r>
              <a:rPr lang="fr-FR" sz="2400" b="1"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Production accrue de bilirubine liée à une hémolyse</a:t>
            </a:r>
          </a:p>
          <a:p>
            <a:pPr marL="0" indent="0">
              <a:buNone/>
            </a:pPr>
            <a:r>
              <a:rPr lang="fr-FR" sz="2400" dirty="0" smtClean="0">
                <a:latin typeface="Times New Roman" pitchFamily="18" charset="0"/>
                <a:cs typeface="Times New Roman" pitchFamily="18" charset="0"/>
              </a:rPr>
              <a:t>- Saturation </a:t>
            </a:r>
            <a:r>
              <a:rPr lang="fr-FR" sz="2400" dirty="0">
                <a:latin typeface="Times New Roman" pitchFamily="18" charset="0"/>
                <a:cs typeface="Times New Roman" pitchFamily="18" charset="0"/>
              </a:rPr>
              <a:t>de la conjugaison</a:t>
            </a:r>
          </a:p>
          <a:p>
            <a:pPr marL="0" indent="0">
              <a:buNone/>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Déficit en </a:t>
            </a:r>
            <a:r>
              <a:rPr lang="fr-FR" sz="2400" dirty="0" err="1">
                <a:latin typeface="Times New Roman" pitchFamily="18" charset="0"/>
                <a:cs typeface="Times New Roman" pitchFamily="18" charset="0"/>
              </a:rPr>
              <a:t>Glucuronyl</a:t>
            </a:r>
            <a:r>
              <a:rPr lang="fr-FR" sz="2400" dirty="0">
                <a:latin typeface="Times New Roman" pitchFamily="18" charset="0"/>
                <a:cs typeface="Times New Roman" pitchFamily="18" charset="0"/>
              </a:rPr>
              <a:t>-transférase</a:t>
            </a:r>
          </a:p>
          <a:p>
            <a:pPr marL="0" indent="0">
              <a:buNone/>
            </a:pPr>
            <a:r>
              <a:rPr lang="fr-FR" sz="2400" dirty="0" smtClean="0">
                <a:latin typeface="Times New Roman" pitchFamily="18" charset="0"/>
                <a:cs typeface="Times New Roman" pitchFamily="18" charset="0"/>
              </a:rPr>
              <a:t>- Défaut </a:t>
            </a:r>
            <a:r>
              <a:rPr lang="fr-FR" sz="2400" dirty="0">
                <a:latin typeface="Times New Roman" pitchFamily="18" charset="0"/>
                <a:cs typeface="Times New Roman" pitchFamily="18" charset="0"/>
              </a:rPr>
              <a:t>de conjugaison</a:t>
            </a:r>
          </a:p>
          <a:p>
            <a:pPr marL="0" indent="0">
              <a:buNone/>
            </a:pPr>
            <a:r>
              <a:rPr lang="fr-FR" sz="2400" dirty="0" smtClean="0">
                <a:latin typeface="Times New Roman" pitchFamily="18" charset="0"/>
                <a:cs typeface="Times New Roman" pitchFamily="18" charset="0"/>
              </a:rPr>
              <a:t>- Ictère </a:t>
            </a:r>
            <a:r>
              <a:rPr lang="fr-FR" sz="2400" dirty="0">
                <a:latin typeface="Times New Roman" pitchFamily="18" charset="0"/>
                <a:cs typeface="Times New Roman" pitchFamily="18" charset="0"/>
              </a:rPr>
              <a:t>du </a:t>
            </a:r>
            <a:r>
              <a:rPr lang="fr-FR" sz="2400" dirty="0" smtClean="0">
                <a:latin typeface="Times New Roman" pitchFamily="18" charset="0"/>
                <a:cs typeface="Times New Roman" pitchFamily="18" charset="0"/>
              </a:rPr>
              <a:t> nouveau-né (immaturité </a:t>
            </a:r>
            <a:r>
              <a:rPr lang="fr-FR" sz="2400" dirty="0">
                <a:latin typeface="Times New Roman" pitchFamily="18" charset="0"/>
                <a:cs typeface="Times New Roman" pitchFamily="18" charset="0"/>
              </a:rPr>
              <a:t>enzymatique)</a:t>
            </a:r>
          </a:p>
          <a:p>
            <a:pPr marL="0" indent="0">
              <a:buNone/>
            </a:pPr>
            <a:r>
              <a:rPr lang="fr-FR" sz="2400" dirty="0" smtClean="0">
                <a:latin typeface="Times New Roman" pitchFamily="18" charset="0"/>
                <a:cs typeface="Times New Roman" pitchFamily="18" charset="0"/>
              </a:rPr>
              <a:t>- Déficits congénitaux</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9656251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315416"/>
            <a:ext cx="8229600" cy="1143000"/>
          </a:xfrm>
        </p:spPr>
        <p:txBody>
          <a:bodyPr>
            <a:normAutofit/>
          </a:bodyPr>
          <a:lstStyle/>
          <a:p>
            <a:r>
              <a:rPr lang="fr-FR" sz="2400" b="1" dirty="0" smtClean="0">
                <a:solidFill>
                  <a:srgbClr val="FF0000"/>
                </a:solidFill>
                <a:latin typeface="Times New Roman" pitchFamily="18" charset="0"/>
                <a:cs typeface="Times New Roman" pitchFamily="18" charset="0"/>
              </a:rPr>
              <a:t>LES SYNDROMES HEPATIQUES</a:t>
            </a:r>
            <a:endParaRPr lang="fr-FR" sz="2400" dirty="0"/>
          </a:p>
        </p:txBody>
      </p:sp>
      <p:sp>
        <p:nvSpPr>
          <p:cNvPr id="3" name="Espace réservé du contenu 2"/>
          <p:cNvSpPr>
            <a:spLocks noGrp="1"/>
          </p:cNvSpPr>
          <p:nvPr>
            <p:ph idx="1"/>
          </p:nvPr>
        </p:nvSpPr>
        <p:spPr>
          <a:xfrm>
            <a:off x="467544" y="1412776"/>
            <a:ext cx="8229600" cy="4525963"/>
          </a:xfrm>
        </p:spPr>
        <p:txBody>
          <a:bodyPr>
            <a:normAutofit/>
          </a:bodyPr>
          <a:lstStyle/>
          <a:p>
            <a:pPr marL="457200" indent="-457200">
              <a:buFont typeface="+mj-lt"/>
              <a:buAutoNum type="alphaUcPeriod"/>
            </a:pPr>
            <a:r>
              <a:rPr lang="fr-FR" sz="2400" b="1" dirty="0" smtClean="0">
                <a:solidFill>
                  <a:srgbClr val="00B050"/>
                </a:solidFill>
                <a:latin typeface="Times New Roman" pitchFamily="18" charset="0"/>
                <a:cs typeface="Times New Roman" pitchFamily="18" charset="0"/>
              </a:rPr>
              <a:t>L’ICTERE</a:t>
            </a:r>
          </a:p>
          <a:p>
            <a:pPr marL="0" indent="0">
              <a:buNone/>
            </a:pPr>
            <a:r>
              <a:rPr lang="fr-FR" sz="2400" b="1" dirty="0">
                <a:solidFill>
                  <a:srgbClr val="00B050"/>
                </a:solidFill>
                <a:latin typeface="Times New Roman" pitchFamily="18" charset="0"/>
                <a:cs typeface="Times New Roman" pitchFamily="18" charset="0"/>
              </a:rPr>
              <a:t>b</a:t>
            </a:r>
            <a:r>
              <a:rPr lang="fr-FR" sz="2400" b="1" dirty="0" smtClean="0">
                <a:solidFill>
                  <a:srgbClr val="00B050"/>
                </a:solidFill>
                <a:latin typeface="Times New Roman" pitchFamily="18" charset="0"/>
                <a:cs typeface="Times New Roman" pitchFamily="18" charset="0"/>
              </a:rPr>
              <a:t>)-  Ictère à bilirubine conjuguée (=directe)</a:t>
            </a:r>
          </a:p>
          <a:p>
            <a:pPr marL="0" indent="0">
              <a:buNone/>
            </a:pPr>
            <a:r>
              <a:rPr lang="fr-FR" sz="26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Par rétention biliaire (Ictère cholestatique)</a:t>
            </a:r>
          </a:p>
          <a:p>
            <a:pPr marL="0" indent="0">
              <a:buNone/>
            </a:pPr>
            <a:r>
              <a:rPr lang="fr-FR" sz="2400" dirty="0" smtClean="0">
                <a:latin typeface="Times New Roman" pitchFamily="18" charset="0"/>
                <a:cs typeface="Times New Roman" pitchFamily="18" charset="0"/>
              </a:rPr>
              <a:t>- Les </a:t>
            </a:r>
            <a:r>
              <a:rPr lang="fr-FR" sz="2400" dirty="0">
                <a:latin typeface="Times New Roman" pitchFamily="18" charset="0"/>
                <a:cs typeface="Times New Roman" pitchFamily="18" charset="0"/>
              </a:rPr>
              <a:t>constituants de la bile refluent vers </a:t>
            </a:r>
            <a:r>
              <a:rPr lang="fr-FR" sz="2400" dirty="0" smtClean="0">
                <a:latin typeface="Times New Roman" pitchFamily="18" charset="0"/>
                <a:cs typeface="Times New Roman" pitchFamily="18" charset="0"/>
              </a:rPr>
              <a:t>le compartiment </a:t>
            </a:r>
            <a:r>
              <a:rPr lang="fr-FR" sz="2400" dirty="0">
                <a:latin typeface="Times New Roman" pitchFamily="18" charset="0"/>
                <a:cs typeface="Times New Roman" pitchFamily="18" charset="0"/>
              </a:rPr>
              <a:t>sanguin</a:t>
            </a:r>
          </a:p>
          <a:p>
            <a:pPr marL="0" indent="0">
              <a:buNone/>
            </a:pPr>
            <a:r>
              <a:rPr lang="fr-FR" sz="2400" dirty="0">
                <a:latin typeface="Times New Roman" pitchFamily="18" charset="0"/>
                <a:cs typeface="Times New Roman" pitchFamily="18" charset="0"/>
              </a:rPr>
              <a:t>- Par IHC (</a:t>
            </a:r>
            <a:r>
              <a:rPr lang="fr-FR" sz="2400" dirty="0" smtClean="0">
                <a:latin typeface="Times New Roman" pitchFamily="18" charset="0"/>
                <a:cs typeface="Times New Roman" pitchFamily="18" charset="0"/>
              </a:rPr>
              <a:t>Insuffisance </a:t>
            </a:r>
            <a:r>
              <a:rPr lang="fr-FR" sz="2400" dirty="0" err="1">
                <a:latin typeface="Times New Roman" pitchFamily="18" charset="0"/>
                <a:cs typeface="Times New Roman" pitchFamily="18" charset="0"/>
              </a:rPr>
              <a:t>Hépato-cellulaire</a:t>
            </a:r>
            <a:r>
              <a:rPr lang="fr-FR" sz="2400" dirty="0">
                <a:latin typeface="Times New Roman" pitchFamily="18" charset="0"/>
                <a:cs typeface="Times New Roman" pitchFamily="18" charset="0"/>
              </a:rPr>
              <a:t>)</a:t>
            </a:r>
          </a:p>
          <a:p>
            <a:pPr marL="0" indent="0">
              <a:buNone/>
            </a:pP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3 étapes du métabolisme hépatique de </a:t>
            </a:r>
            <a:r>
              <a:rPr lang="fr-FR" sz="2400" dirty="0" smtClean="0">
                <a:latin typeface="Times New Roman" pitchFamily="18" charset="0"/>
                <a:cs typeface="Times New Roman" pitchFamily="18" charset="0"/>
              </a:rPr>
              <a:t>la bilirubine </a:t>
            </a:r>
            <a:r>
              <a:rPr lang="fr-FR" sz="2400" dirty="0">
                <a:latin typeface="Times New Roman" pitchFamily="18" charset="0"/>
                <a:cs typeface="Times New Roman" pitchFamily="18" charset="0"/>
              </a:rPr>
              <a:t>peuvent être </a:t>
            </a:r>
            <a:r>
              <a:rPr lang="fr-FR" sz="2400" dirty="0" smtClean="0">
                <a:latin typeface="Times New Roman" pitchFamily="18" charset="0"/>
                <a:cs typeface="Times New Roman" pitchFamily="18" charset="0"/>
              </a:rPr>
              <a:t>affectées</a:t>
            </a:r>
          </a:p>
          <a:p>
            <a:pPr marL="0" indent="0">
              <a:buNone/>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Par anomalie de l’excrétion de la bile</a:t>
            </a:r>
          </a:p>
        </p:txBody>
      </p:sp>
    </p:spTree>
    <p:extLst>
      <p:ext uri="{BB962C8B-B14F-4D97-AF65-F5344CB8AC3E}">
        <p14:creationId xmlns:p14="http://schemas.microsoft.com/office/powerpoint/2010/main" val="10085590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315416"/>
            <a:ext cx="8229600" cy="1143000"/>
          </a:xfrm>
        </p:spPr>
        <p:txBody>
          <a:bodyPr>
            <a:normAutofit/>
          </a:bodyPr>
          <a:lstStyle/>
          <a:p>
            <a:r>
              <a:rPr lang="fr-FR" sz="2400" b="1" dirty="0" smtClean="0">
                <a:solidFill>
                  <a:srgbClr val="FF0000"/>
                </a:solidFill>
                <a:latin typeface="Times New Roman" pitchFamily="18" charset="0"/>
                <a:cs typeface="Times New Roman" pitchFamily="18" charset="0"/>
              </a:rPr>
              <a:t>LES SYNDROMES HEPATIQUES</a:t>
            </a:r>
            <a:endParaRPr lang="fr-FR" sz="2400" dirty="0"/>
          </a:p>
        </p:txBody>
      </p:sp>
      <p:sp>
        <p:nvSpPr>
          <p:cNvPr id="3" name="Espace réservé du contenu 2"/>
          <p:cNvSpPr>
            <a:spLocks noGrp="1"/>
          </p:cNvSpPr>
          <p:nvPr>
            <p:ph idx="1"/>
          </p:nvPr>
        </p:nvSpPr>
        <p:spPr>
          <a:xfrm>
            <a:off x="467544" y="1772816"/>
            <a:ext cx="8229600" cy="4525963"/>
          </a:xfrm>
        </p:spPr>
        <p:txBody>
          <a:bodyPr>
            <a:normAutofit/>
          </a:bodyPr>
          <a:lstStyle/>
          <a:p>
            <a:pPr marL="0" indent="0">
              <a:buNone/>
            </a:pPr>
            <a:r>
              <a:rPr lang="fr-FR" sz="2400" b="1" dirty="0" smtClean="0">
                <a:solidFill>
                  <a:srgbClr val="00B050"/>
                </a:solidFill>
                <a:latin typeface="Times New Roman" pitchFamily="18" charset="0"/>
                <a:cs typeface="Times New Roman" pitchFamily="18" charset="0"/>
              </a:rPr>
              <a:t>B. CHOLESTASE</a:t>
            </a:r>
            <a:r>
              <a:rPr lang="fr-FR" sz="2400" b="1" dirty="0">
                <a:solidFill>
                  <a:srgbClr val="00B050"/>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 </a:t>
            </a:r>
            <a:r>
              <a:rPr lang="fr-FR" sz="2400" b="1" dirty="0">
                <a:latin typeface="Times New Roman" pitchFamily="18" charset="0"/>
                <a:cs typeface="Times New Roman" pitchFamily="18" charset="0"/>
              </a:rPr>
              <a:t>blocage de l’écoulement de la bile</a:t>
            </a:r>
          </a:p>
          <a:p>
            <a:pPr marL="0" indent="0">
              <a:buNone/>
            </a:pPr>
            <a:r>
              <a:rPr lang="fr-FR" sz="2400" b="1" dirty="0">
                <a:latin typeface="Times New Roman" pitchFamily="18" charset="0"/>
                <a:cs typeface="Times New Roman" pitchFamily="18" charset="0"/>
              </a:rPr>
              <a:t>-</a:t>
            </a:r>
            <a:r>
              <a:rPr lang="fr-FR" sz="2400" u="sng" dirty="0" smtClean="0">
                <a:latin typeface="Times New Roman" pitchFamily="18" charset="0"/>
                <a:cs typeface="Times New Roman" pitchFamily="18" charset="0"/>
              </a:rPr>
              <a:t>Obstruction </a:t>
            </a:r>
            <a:r>
              <a:rPr lang="fr-FR" sz="2400" u="sng" dirty="0">
                <a:latin typeface="Times New Roman" pitchFamily="18" charset="0"/>
                <a:cs typeface="Times New Roman" pitchFamily="18" charset="0"/>
              </a:rPr>
              <a:t>des voies biliaires </a:t>
            </a:r>
            <a:r>
              <a:rPr lang="fr-FR" sz="2400" u="sng" dirty="0" err="1" smtClean="0">
                <a:latin typeface="Times New Roman" pitchFamily="18" charset="0"/>
                <a:cs typeface="Times New Roman" pitchFamily="18" charset="0"/>
              </a:rPr>
              <a:t>extrahépatiques</a:t>
            </a:r>
            <a:r>
              <a:rPr lang="fr-FR" sz="2400" u="sng" dirty="0" smtClean="0">
                <a:latin typeface="Times New Roman" pitchFamily="18" charset="0"/>
                <a:cs typeface="Times New Roman" pitchFamily="18" charset="0"/>
              </a:rPr>
              <a:t>: </a:t>
            </a:r>
            <a:r>
              <a:rPr lang="fr-FR" sz="2400" u="sng"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lithiase </a:t>
            </a:r>
            <a:r>
              <a:rPr lang="fr-FR" sz="2400" dirty="0">
                <a:latin typeface="Times New Roman" pitchFamily="18" charset="0"/>
                <a:cs typeface="Times New Roman" pitchFamily="18" charset="0"/>
              </a:rPr>
              <a:t>biliaire, cancer des voies biliaires, cancer de la tête </a:t>
            </a:r>
            <a:r>
              <a:rPr lang="fr-FR" sz="2400" dirty="0" smtClean="0">
                <a:latin typeface="Times New Roman" pitchFamily="18" charset="0"/>
                <a:cs typeface="Times New Roman" pitchFamily="18" charset="0"/>
              </a:rPr>
              <a:t>du pancréas</a:t>
            </a:r>
            <a:endParaRPr lang="fr-FR" sz="2400" dirty="0">
              <a:latin typeface="Times New Roman" pitchFamily="18" charset="0"/>
              <a:cs typeface="Times New Roman" pitchFamily="18" charset="0"/>
            </a:endParaRPr>
          </a:p>
          <a:p>
            <a:pPr marL="0" indent="0" algn="just">
              <a:buNone/>
            </a:pPr>
            <a:r>
              <a:rPr lang="fr-FR" sz="2400" dirty="0">
                <a:latin typeface="Times New Roman" pitchFamily="18" charset="0"/>
                <a:cs typeface="Times New Roman" pitchFamily="18" charset="0"/>
              </a:rPr>
              <a:t>-</a:t>
            </a:r>
            <a:r>
              <a:rPr lang="fr-FR" sz="2400" u="sng" dirty="0">
                <a:latin typeface="Times New Roman" pitchFamily="18" charset="0"/>
                <a:cs typeface="Times New Roman" pitchFamily="18" charset="0"/>
              </a:rPr>
              <a:t>Obstruction des voies biliaires </a:t>
            </a:r>
            <a:r>
              <a:rPr lang="fr-FR" sz="2400" u="sng" dirty="0" err="1" smtClean="0">
                <a:latin typeface="Times New Roman" pitchFamily="18" charset="0"/>
                <a:cs typeface="Times New Roman" pitchFamily="18" charset="0"/>
              </a:rPr>
              <a:t>intrahépatiques</a:t>
            </a:r>
            <a:r>
              <a:rPr lang="fr-FR" sz="2400" dirty="0" smtClean="0">
                <a:latin typeface="Times New Roman" pitchFamily="18" charset="0"/>
                <a:cs typeface="Times New Roman" pitchFamily="18" charset="0"/>
              </a:rPr>
              <a:t>: lésions </a:t>
            </a:r>
            <a:r>
              <a:rPr lang="fr-FR" sz="2400" dirty="0">
                <a:latin typeface="Times New Roman" pitchFamily="18" charset="0"/>
                <a:cs typeface="Times New Roman" pitchFamily="18" charset="0"/>
              </a:rPr>
              <a:t>bouleversant l’architecture du foie : hépatites, </a:t>
            </a:r>
            <a:r>
              <a:rPr lang="fr-FR" sz="2400" dirty="0" smtClean="0">
                <a:latin typeface="Times New Roman" pitchFamily="18" charset="0"/>
                <a:cs typeface="Times New Roman" pitchFamily="18" charset="0"/>
              </a:rPr>
              <a:t>cirrhoses, hépatomes</a:t>
            </a:r>
            <a:r>
              <a:rPr lang="fr-FR" sz="2400" dirty="0">
                <a:latin typeface="Times New Roman" pitchFamily="18" charset="0"/>
                <a:cs typeface="Times New Roman" pitchFamily="18" charset="0"/>
              </a:rPr>
              <a:t>, métastases </a:t>
            </a:r>
            <a:r>
              <a:rPr lang="fr-FR" sz="2400" dirty="0" smtClean="0">
                <a:latin typeface="Times New Roman" pitchFamily="18" charset="0"/>
                <a:cs typeface="Times New Roman" pitchFamily="18" charset="0"/>
              </a:rPr>
              <a:t>hépatiques</a:t>
            </a:r>
            <a:endParaRPr lang="fr-FR" sz="2400" dirty="0">
              <a:latin typeface="Times New Roman" pitchFamily="18" charset="0"/>
              <a:cs typeface="Times New Roman" pitchFamily="18" charset="0"/>
            </a:endParaRPr>
          </a:p>
          <a:p>
            <a:pPr marL="0" indent="0" algn="just">
              <a:buNone/>
            </a:pPr>
            <a:r>
              <a:rPr lang="fr-FR" sz="2400" b="1" dirty="0" smtClean="0">
                <a:latin typeface="Times New Roman" pitchFamily="18" charset="0"/>
                <a:cs typeface="Times New Roman" pitchFamily="18" charset="0"/>
              </a:rPr>
              <a:t>- </a:t>
            </a:r>
            <a:r>
              <a:rPr lang="fr-FR" sz="2400" u="sng" dirty="0" smtClean="0">
                <a:latin typeface="Times New Roman" pitchFamily="18" charset="0"/>
                <a:cs typeface="Times New Roman" pitchFamily="18" charset="0"/>
              </a:rPr>
              <a:t>Atteinte </a:t>
            </a:r>
            <a:r>
              <a:rPr lang="fr-FR" sz="2400" u="sng" dirty="0">
                <a:latin typeface="Times New Roman" pitchFamily="18" charset="0"/>
                <a:cs typeface="Times New Roman" pitchFamily="18" charset="0"/>
              </a:rPr>
              <a:t>du parenchyme hépatique </a:t>
            </a:r>
            <a:r>
              <a:rPr lang="fr-FR" sz="2400" dirty="0">
                <a:latin typeface="Times New Roman" pitchFamily="18" charset="0"/>
                <a:cs typeface="Times New Roman" pitchFamily="18" charset="0"/>
              </a:rPr>
              <a:t>: arrêt de formation de la bile</a:t>
            </a:r>
          </a:p>
        </p:txBody>
      </p:sp>
    </p:spTree>
    <p:extLst>
      <p:ext uri="{BB962C8B-B14F-4D97-AF65-F5344CB8AC3E}">
        <p14:creationId xmlns:p14="http://schemas.microsoft.com/office/powerpoint/2010/main" val="34496976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315416"/>
            <a:ext cx="8229600" cy="1143000"/>
          </a:xfrm>
        </p:spPr>
        <p:txBody>
          <a:bodyPr>
            <a:normAutofit/>
          </a:bodyPr>
          <a:lstStyle/>
          <a:p>
            <a:r>
              <a:rPr lang="fr-FR" sz="2400" b="1" dirty="0">
                <a:solidFill>
                  <a:srgbClr val="FF0000"/>
                </a:solidFill>
                <a:latin typeface="Times New Roman" pitchFamily="18" charset="0"/>
                <a:cs typeface="Times New Roman" pitchFamily="18" charset="0"/>
              </a:rPr>
              <a:t>LES SYNDROMES HEPATIQUES</a:t>
            </a:r>
            <a:endParaRPr lang="fr-FR" sz="2400" dirty="0"/>
          </a:p>
        </p:txBody>
      </p:sp>
      <p:sp>
        <p:nvSpPr>
          <p:cNvPr id="3" name="Espace réservé du contenu 2"/>
          <p:cNvSpPr>
            <a:spLocks noGrp="1"/>
          </p:cNvSpPr>
          <p:nvPr>
            <p:ph idx="1"/>
          </p:nvPr>
        </p:nvSpPr>
        <p:spPr>
          <a:xfrm>
            <a:off x="251520" y="908720"/>
            <a:ext cx="8229600" cy="4525963"/>
          </a:xfrm>
        </p:spPr>
        <p:txBody>
          <a:bodyPr>
            <a:noAutofit/>
          </a:bodyPr>
          <a:lstStyle/>
          <a:p>
            <a:pPr marL="0" indent="0" algn="just">
              <a:buNone/>
            </a:pPr>
            <a:r>
              <a:rPr lang="fr-FR" sz="2400" b="1" dirty="0" smtClean="0">
                <a:solidFill>
                  <a:srgbClr val="00B050"/>
                </a:solidFill>
                <a:latin typeface="Times New Roman" pitchFamily="18" charset="0"/>
                <a:cs typeface="Times New Roman" pitchFamily="18" charset="0"/>
              </a:rPr>
              <a:t>C. CYTOLYSE HEPATIQUE</a:t>
            </a:r>
          </a:p>
          <a:p>
            <a:pPr marL="0" indent="0" algn="just">
              <a:buNone/>
            </a:pPr>
            <a:r>
              <a:rPr lang="fr-FR" sz="2400" dirty="0" smtClean="0">
                <a:latin typeface="Times New Roman" pitchFamily="18" charset="0"/>
                <a:cs typeface="Times New Roman" pitchFamily="18" charset="0"/>
              </a:rPr>
              <a:t>Syndrome </a:t>
            </a:r>
            <a:r>
              <a:rPr lang="fr-FR" sz="2400" dirty="0">
                <a:latin typeface="Times New Roman" pitchFamily="18" charset="0"/>
                <a:cs typeface="Times New Roman" pitchFamily="18" charset="0"/>
              </a:rPr>
              <a:t>commun à toute hépatite, </a:t>
            </a:r>
            <a:r>
              <a:rPr lang="fr-FR" sz="2400" dirty="0" smtClean="0">
                <a:latin typeface="Times New Roman" pitchFamily="18" charset="0"/>
                <a:cs typeface="Times New Roman" pitchFamily="18" charset="0"/>
              </a:rPr>
              <a:t>quelle qu'en soit l’origine</a:t>
            </a:r>
            <a:r>
              <a:rPr lang="fr-FR" sz="2400" dirty="0">
                <a:latin typeface="Times New Roman" pitchFamily="18" charset="0"/>
                <a:cs typeface="Times New Roman" pitchFamily="18" charset="0"/>
              </a:rPr>
              <a:t>, lésions par v</a:t>
            </a:r>
            <a:r>
              <a:rPr lang="fr-FR" sz="2400" dirty="0" smtClean="0">
                <a:latin typeface="Times New Roman" pitchFamily="18" charset="0"/>
                <a:cs typeface="Times New Roman" pitchFamily="18" charset="0"/>
              </a:rPr>
              <a:t>irus, toxiques (médicaments…), ischémie, agression </a:t>
            </a:r>
            <a:r>
              <a:rPr lang="fr-FR" sz="2400" dirty="0">
                <a:latin typeface="Times New Roman" pitchFamily="18" charset="0"/>
                <a:cs typeface="Times New Roman" pitchFamily="18" charset="0"/>
              </a:rPr>
              <a:t>immunitaire (auto-immune</a:t>
            </a:r>
            <a:r>
              <a:rPr lang="fr-FR" sz="2400" dirty="0" smtClean="0">
                <a:latin typeface="Times New Roman" pitchFamily="18" charset="0"/>
                <a:cs typeface="Times New Roman" pitchFamily="18" charset="0"/>
              </a:rPr>
              <a:t>).</a:t>
            </a:r>
            <a:endParaRPr lang="fr-FR" sz="2400" b="1" dirty="0" smtClean="0">
              <a:solidFill>
                <a:srgbClr val="00B050"/>
              </a:solidFill>
              <a:latin typeface="Times New Roman" pitchFamily="18" charset="0"/>
              <a:cs typeface="Times New Roman" pitchFamily="18" charset="0"/>
            </a:endParaRPr>
          </a:p>
          <a:p>
            <a:pPr marL="457200" indent="-457200" algn="just">
              <a:buAutoNum type="alphaUcPeriod" startAt="4"/>
            </a:pPr>
            <a:r>
              <a:rPr lang="fr-FR" sz="2400" b="1" dirty="0" smtClean="0">
                <a:solidFill>
                  <a:srgbClr val="00B050"/>
                </a:solidFill>
                <a:latin typeface="Times New Roman" pitchFamily="18" charset="0"/>
                <a:cs typeface="Times New Roman" pitchFamily="18" charset="0"/>
              </a:rPr>
              <a:t>INSUFFISANCE HEPATOCELLULAIRE</a:t>
            </a:r>
          </a:p>
          <a:p>
            <a:pPr marL="0" indent="0" algn="just">
              <a:buNone/>
            </a:pPr>
            <a:r>
              <a:rPr lang="fr-FR" sz="2400" dirty="0">
                <a:latin typeface="Times New Roman" pitchFamily="18" charset="0"/>
                <a:cs typeface="Times New Roman" pitchFamily="18" charset="0"/>
              </a:rPr>
              <a:t>Ensemble des perturbations liées à la réduction ou à la dysfonction </a:t>
            </a:r>
            <a:r>
              <a:rPr lang="fr-FR" sz="2400" dirty="0" smtClean="0">
                <a:latin typeface="Times New Roman" pitchFamily="18" charset="0"/>
                <a:cs typeface="Times New Roman" pitchFamily="18" charset="0"/>
              </a:rPr>
              <a:t>des hépatocytes. 2 </a:t>
            </a:r>
            <a:r>
              <a:rPr lang="fr-FR" sz="2400" dirty="0">
                <a:latin typeface="Times New Roman" pitchFamily="18" charset="0"/>
                <a:cs typeface="Times New Roman" pitchFamily="18" charset="0"/>
              </a:rPr>
              <a:t>causes </a:t>
            </a:r>
            <a:r>
              <a:rPr lang="fr-FR" sz="2400" dirty="0" smtClean="0">
                <a:latin typeface="Times New Roman" pitchFamily="18" charset="0"/>
                <a:cs typeface="Times New Roman" pitchFamily="18" charset="0"/>
              </a:rPr>
              <a:t>principales sont retenues: </a:t>
            </a:r>
            <a:endParaRPr lang="fr-FR" sz="2400" dirty="0">
              <a:latin typeface="Times New Roman" pitchFamily="18" charset="0"/>
              <a:cs typeface="Times New Roman" pitchFamily="18" charset="0"/>
            </a:endParaRPr>
          </a:p>
          <a:p>
            <a:pPr marL="0" indent="0" algn="just">
              <a:buNone/>
            </a:pPr>
            <a:r>
              <a:rPr lang="fr-FR" sz="2400" dirty="0">
                <a:latin typeface="Times New Roman" pitchFamily="18" charset="0"/>
                <a:cs typeface="Times New Roman" pitchFamily="18" charset="0"/>
              </a:rPr>
              <a:t>- Hépatites cytolytiques aiguës (virales, </a:t>
            </a:r>
            <a:r>
              <a:rPr lang="fr-FR" sz="2400" dirty="0" smtClean="0">
                <a:latin typeface="Times New Roman" pitchFamily="18" charset="0"/>
                <a:cs typeface="Times New Roman" pitchFamily="18" charset="0"/>
              </a:rPr>
              <a:t>toxiques, médicamenteuses</a:t>
            </a:r>
            <a:r>
              <a:rPr lang="fr-FR" sz="2400" dirty="0">
                <a:latin typeface="Times New Roman" pitchFamily="18" charset="0"/>
                <a:cs typeface="Times New Roman" pitchFamily="18" charset="0"/>
              </a:rPr>
              <a:t>…)</a:t>
            </a:r>
          </a:p>
          <a:p>
            <a:pPr marL="0" indent="0" algn="just">
              <a:buNone/>
            </a:pPr>
            <a:r>
              <a:rPr lang="fr-FR" sz="2400" dirty="0">
                <a:latin typeface="Times New Roman" pitchFamily="18" charset="0"/>
                <a:cs typeface="Times New Roman" pitchFamily="18" charset="0"/>
              </a:rPr>
              <a:t>- Cirrhoses</a:t>
            </a:r>
            <a:endParaRPr lang="fr-FR" sz="2400" b="1" dirty="0" smtClean="0">
              <a:solidFill>
                <a:srgbClr val="00B050"/>
              </a:solidFill>
              <a:latin typeface="Times New Roman" pitchFamily="18" charset="0"/>
              <a:cs typeface="Times New Roman" pitchFamily="18" charset="0"/>
            </a:endParaRPr>
          </a:p>
          <a:p>
            <a:pPr marL="0" indent="0" algn="just">
              <a:buNone/>
            </a:pPr>
            <a:r>
              <a:rPr lang="fr-FR" sz="2400" b="1" dirty="0" smtClean="0">
                <a:solidFill>
                  <a:srgbClr val="00B050"/>
                </a:solidFill>
                <a:latin typeface="Times New Roman" pitchFamily="18" charset="0"/>
                <a:cs typeface="Times New Roman" pitchFamily="18" charset="0"/>
              </a:rPr>
              <a:t>E. INFLAMMATION</a:t>
            </a:r>
            <a:endParaRPr lang="fr-FR" sz="2400" b="1" dirty="0">
              <a:solidFill>
                <a:srgbClr val="00B050"/>
              </a:solidFill>
              <a:latin typeface="Times New Roman" pitchFamily="18" charset="0"/>
              <a:cs typeface="Times New Roman" pitchFamily="18" charset="0"/>
            </a:endParaRPr>
          </a:p>
          <a:p>
            <a:pPr marL="0" indent="0" algn="just">
              <a:buNone/>
            </a:pPr>
            <a:r>
              <a:rPr lang="fr-FR" sz="2400" dirty="0" smtClean="0">
                <a:latin typeface="Times New Roman" pitchFamily="18" charset="0"/>
                <a:cs typeface="Times New Roman" pitchFamily="18" charset="0"/>
              </a:rPr>
              <a:t>- Réaction </a:t>
            </a:r>
            <a:r>
              <a:rPr lang="fr-FR" sz="2400" dirty="0">
                <a:latin typeface="Times New Roman" pitchFamily="18" charset="0"/>
                <a:cs typeface="Times New Roman" pitchFamily="18" charset="0"/>
              </a:rPr>
              <a:t>de défense vis à vis de l’atteinte hépatique (cirrhose, cancer</a:t>
            </a:r>
            <a:r>
              <a:rPr lang="fr-FR" sz="2400" dirty="0" smtClean="0">
                <a:latin typeface="Times New Roman" pitchFamily="18" charset="0"/>
                <a:cs typeface="Times New Roman" pitchFamily="18" charset="0"/>
              </a:rPr>
              <a:t>). Elle peut </a:t>
            </a:r>
            <a:r>
              <a:rPr lang="fr-FR" sz="2400" dirty="0">
                <a:latin typeface="Times New Roman" pitchFamily="18" charset="0"/>
                <a:cs typeface="Times New Roman" pitchFamily="18" charset="0"/>
              </a:rPr>
              <a:t>exister au cours </a:t>
            </a:r>
            <a:r>
              <a:rPr lang="fr-FR" sz="2400" dirty="0" smtClean="0">
                <a:latin typeface="Times New Roman" pitchFamily="18" charset="0"/>
                <a:cs typeface="Times New Roman" pitchFamily="18" charset="0"/>
              </a:rPr>
              <a:t>de nombreuses </a:t>
            </a:r>
            <a:r>
              <a:rPr lang="fr-FR" sz="2400" dirty="0" err="1" smtClean="0">
                <a:latin typeface="Times New Roman" pitchFamily="18" charset="0"/>
                <a:cs typeface="Times New Roman" pitchFamily="18" charset="0"/>
              </a:rPr>
              <a:t>hépatopathies</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780241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solidFill>
                  <a:srgbClr val="FF0000"/>
                </a:solidFill>
                <a:latin typeface="Times New Roman" pitchFamily="18" charset="0"/>
                <a:cs typeface="Times New Roman" pitchFamily="18" charset="0"/>
              </a:rPr>
              <a:t>3. LES MARQUEURS HEPATIQUES</a:t>
            </a:r>
            <a:endParaRPr lang="fr-FR"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93562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243408"/>
            <a:ext cx="8229600" cy="1143000"/>
          </a:xfrm>
        </p:spPr>
        <p:txBody>
          <a:bodyPr>
            <a:normAutofit/>
          </a:bodyPr>
          <a:lstStyle/>
          <a:p>
            <a:r>
              <a:rPr lang="fr-FR" sz="2400" b="1" dirty="0">
                <a:solidFill>
                  <a:srgbClr val="FF0000"/>
                </a:solidFill>
                <a:latin typeface="Times New Roman" pitchFamily="18" charset="0"/>
                <a:cs typeface="Times New Roman" pitchFamily="18" charset="0"/>
              </a:rPr>
              <a:t>LES </a:t>
            </a:r>
            <a:r>
              <a:rPr lang="fr-FR" sz="2400" b="1" dirty="0" smtClean="0">
                <a:solidFill>
                  <a:srgbClr val="FF0000"/>
                </a:solidFill>
                <a:latin typeface="Times New Roman" pitchFamily="18" charset="0"/>
                <a:cs typeface="Times New Roman" pitchFamily="18" charset="0"/>
              </a:rPr>
              <a:t>MARQUEURS  </a:t>
            </a:r>
            <a:r>
              <a:rPr lang="fr-FR" sz="2400" b="1" dirty="0">
                <a:solidFill>
                  <a:srgbClr val="FF0000"/>
                </a:solidFill>
                <a:latin typeface="Times New Roman" pitchFamily="18" charset="0"/>
                <a:cs typeface="Times New Roman" pitchFamily="18" charset="0"/>
              </a:rPr>
              <a:t>HEPATIQUES</a:t>
            </a:r>
            <a:endParaRPr lang="fr-FR" sz="2400" dirty="0"/>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340768"/>
            <a:ext cx="856895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4616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2276872"/>
            <a:ext cx="8229600" cy="1143000"/>
          </a:xfrm>
        </p:spPr>
        <p:txBody>
          <a:bodyPr>
            <a:normAutofit fontScale="90000"/>
          </a:bodyPr>
          <a:lstStyle/>
          <a:p>
            <a:r>
              <a:rPr lang="fr-FR" b="1" dirty="0" smtClean="0">
                <a:solidFill>
                  <a:srgbClr val="FF0000"/>
                </a:solidFill>
                <a:latin typeface="Times New Roman" pitchFamily="18" charset="0"/>
                <a:cs typeface="Times New Roman" pitchFamily="18" charset="0"/>
              </a:rPr>
              <a:t>1. LES GRANDES FONCTIONS DU FOIE</a:t>
            </a:r>
            <a:endParaRPr lang="fr-FR"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72763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9872" y="26249"/>
            <a:ext cx="5915000" cy="1143000"/>
          </a:xfrm>
        </p:spPr>
        <p:txBody>
          <a:bodyPr>
            <a:normAutofit/>
          </a:bodyPr>
          <a:lstStyle/>
          <a:p>
            <a:r>
              <a:rPr lang="fr-FR" sz="2400" b="1" dirty="0">
                <a:solidFill>
                  <a:srgbClr val="FF0000"/>
                </a:solidFill>
                <a:latin typeface="Times New Roman" pitchFamily="18" charset="0"/>
                <a:cs typeface="Times New Roman" pitchFamily="18" charset="0"/>
              </a:rPr>
              <a:t>LES MARQUEURS  HEPATIQUES</a:t>
            </a:r>
            <a:endParaRPr lang="fr-FR" sz="2400" dirty="0"/>
          </a:p>
        </p:txBody>
      </p:sp>
      <p:sp>
        <p:nvSpPr>
          <p:cNvPr id="3" name="Espace réservé du contenu 2"/>
          <p:cNvSpPr>
            <a:spLocks noGrp="1"/>
          </p:cNvSpPr>
          <p:nvPr>
            <p:ph sz="half" idx="1"/>
          </p:nvPr>
        </p:nvSpPr>
        <p:spPr/>
        <p:txBody>
          <a:bodyPr>
            <a:normAutofit lnSpcReduction="10000"/>
          </a:bodyPr>
          <a:lstStyle/>
          <a:p>
            <a:r>
              <a:rPr lang="fr-FR" dirty="0" smtClean="0"/>
              <a:t>Enzymatiques:</a:t>
            </a:r>
          </a:p>
          <a:p>
            <a:r>
              <a:rPr lang="fr-FR" sz="2000" b="1" dirty="0" smtClean="0">
                <a:solidFill>
                  <a:srgbClr val="0000FF"/>
                </a:solidFill>
              </a:rPr>
              <a:t>ASAT et ALAT</a:t>
            </a:r>
          </a:p>
          <a:p>
            <a:r>
              <a:rPr lang="fr-FR" sz="2000" b="1" dirty="0" smtClean="0">
                <a:solidFill>
                  <a:srgbClr val="0000FF"/>
                </a:solidFill>
              </a:rPr>
              <a:t>PAL</a:t>
            </a:r>
          </a:p>
          <a:p>
            <a:r>
              <a:rPr lang="fr-FR" sz="2000" b="1" dirty="0" smtClean="0">
                <a:solidFill>
                  <a:srgbClr val="0000FF"/>
                </a:solidFill>
              </a:rPr>
              <a:t>GDH</a:t>
            </a:r>
          </a:p>
          <a:p>
            <a:r>
              <a:rPr lang="fr-FR" sz="2000" b="1" dirty="0" err="1">
                <a:solidFill>
                  <a:srgbClr val="0000FF"/>
                </a:solidFill>
              </a:rPr>
              <a:t>γGT</a:t>
            </a:r>
            <a:r>
              <a:rPr lang="fr-FR" sz="2000" b="1" dirty="0">
                <a:solidFill>
                  <a:srgbClr val="0000FF"/>
                </a:solidFill>
              </a:rPr>
              <a:t> </a:t>
            </a:r>
            <a:endParaRPr lang="fr-FR" sz="2000" b="1" dirty="0" smtClean="0">
              <a:solidFill>
                <a:srgbClr val="0000FF"/>
              </a:solidFill>
            </a:endParaRPr>
          </a:p>
          <a:p>
            <a:endParaRPr lang="fr-FR" b="1" dirty="0" smtClean="0"/>
          </a:p>
          <a:p>
            <a:endParaRPr lang="fr-FR" dirty="0" smtClean="0"/>
          </a:p>
          <a:p>
            <a:endParaRPr lang="fr-FR" dirty="0"/>
          </a:p>
        </p:txBody>
      </p:sp>
      <p:sp>
        <p:nvSpPr>
          <p:cNvPr id="4" name="Espace réservé du contenu 3"/>
          <p:cNvSpPr>
            <a:spLocks noGrp="1"/>
          </p:cNvSpPr>
          <p:nvPr>
            <p:ph sz="half" idx="2"/>
          </p:nvPr>
        </p:nvSpPr>
        <p:spPr/>
        <p:txBody>
          <a:bodyPr>
            <a:normAutofit lnSpcReduction="10000"/>
          </a:bodyPr>
          <a:lstStyle/>
          <a:p>
            <a:r>
              <a:rPr lang="fr-FR" dirty="0" smtClean="0"/>
              <a:t>Non enzymatiques</a:t>
            </a:r>
          </a:p>
          <a:p>
            <a:r>
              <a:rPr lang="fr-FR" sz="2000" b="1" dirty="0" smtClean="0">
                <a:solidFill>
                  <a:srgbClr val="0000FF"/>
                </a:solidFill>
              </a:rPr>
              <a:t>Acides biliaires</a:t>
            </a:r>
          </a:p>
          <a:p>
            <a:r>
              <a:rPr lang="fr-FR" sz="2000" b="1" dirty="0" smtClean="0">
                <a:solidFill>
                  <a:srgbClr val="0000FF"/>
                </a:solidFill>
              </a:rPr>
              <a:t>Ammoniaque</a:t>
            </a:r>
          </a:p>
          <a:p>
            <a:r>
              <a:rPr lang="fr-FR" sz="2000" b="1" dirty="0" smtClean="0">
                <a:solidFill>
                  <a:srgbClr val="0000FF"/>
                </a:solidFill>
              </a:rPr>
              <a:t>Glucose</a:t>
            </a:r>
          </a:p>
          <a:p>
            <a:r>
              <a:rPr lang="fr-FR" sz="2000" b="1" dirty="0" smtClean="0">
                <a:solidFill>
                  <a:srgbClr val="0000FF"/>
                </a:solidFill>
              </a:rPr>
              <a:t>Cholestérol</a:t>
            </a:r>
          </a:p>
          <a:p>
            <a:r>
              <a:rPr lang="fr-FR" sz="2000" b="1" dirty="0" smtClean="0">
                <a:solidFill>
                  <a:srgbClr val="0000FF"/>
                </a:solidFill>
              </a:rPr>
              <a:t>Protéines totales</a:t>
            </a:r>
          </a:p>
          <a:p>
            <a:r>
              <a:rPr lang="fr-FR" sz="2000" b="1" dirty="0" smtClean="0">
                <a:solidFill>
                  <a:srgbClr val="0000FF"/>
                </a:solidFill>
              </a:rPr>
              <a:t>Lactate</a:t>
            </a:r>
          </a:p>
          <a:p>
            <a:r>
              <a:rPr lang="fr-FR" sz="2000" b="1" dirty="0" smtClean="0">
                <a:solidFill>
                  <a:srgbClr val="0000FF"/>
                </a:solidFill>
              </a:rPr>
              <a:t>Corps cétoniques</a:t>
            </a:r>
          </a:p>
          <a:p>
            <a:r>
              <a:rPr lang="fr-FR" sz="2000" b="1" dirty="0" smtClean="0">
                <a:solidFill>
                  <a:srgbClr val="0000FF"/>
                </a:solidFill>
              </a:rPr>
              <a:t>Urée</a:t>
            </a:r>
          </a:p>
          <a:p>
            <a:r>
              <a:rPr lang="fr-FR" sz="2000" b="1" dirty="0" smtClean="0">
                <a:solidFill>
                  <a:srgbClr val="0000FF"/>
                </a:solidFill>
              </a:rPr>
              <a:t>Bilirubine</a:t>
            </a:r>
          </a:p>
          <a:p>
            <a:r>
              <a:rPr lang="fr-FR" sz="2000" b="1" dirty="0" smtClean="0">
                <a:solidFill>
                  <a:srgbClr val="0000FF"/>
                </a:solidFill>
              </a:rPr>
              <a:t>Temps de coagulation</a:t>
            </a:r>
          </a:p>
          <a:p>
            <a:r>
              <a:rPr lang="fr-FR" sz="2000" b="1" dirty="0" smtClean="0">
                <a:solidFill>
                  <a:srgbClr val="0000FF"/>
                </a:solidFill>
              </a:rPr>
              <a:t>Protéines de l’inflammation</a:t>
            </a:r>
          </a:p>
          <a:p>
            <a:endParaRPr lang="fr-FR" b="1" dirty="0" smtClean="0">
              <a:solidFill>
                <a:srgbClr val="0000FF"/>
              </a:solidFill>
            </a:endParaRPr>
          </a:p>
          <a:p>
            <a:endParaRPr lang="fr-FR" dirty="0" smtClean="0"/>
          </a:p>
          <a:p>
            <a:endParaRPr lang="fr-FR" dirty="0" smtClean="0"/>
          </a:p>
          <a:p>
            <a:endParaRPr lang="fr-FR" dirty="0"/>
          </a:p>
        </p:txBody>
      </p:sp>
    </p:spTree>
    <p:extLst>
      <p:ext uri="{BB962C8B-B14F-4D97-AF65-F5344CB8AC3E}">
        <p14:creationId xmlns:p14="http://schemas.microsoft.com/office/powerpoint/2010/main" val="5054908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99392"/>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HEPATIQUES</a:t>
            </a:r>
            <a:endParaRPr lang="fr-FR" sz="2400" dirty="0"/>
          </a:p>
        </p:txBody>
      </p:sp>
      <p:sp>
        <p:nvSpPr>
          <p:cNvPr id="3" name="Espace réservé du contenu 2"/>
          <p:cNvSpPr>
            <a:spLocks noGrp="1"/>
          </p:cNvSpPr>
          <p:nvPr>
            <p:ph idx="1"/>
          </p:nvPr>
        </p:nvSpPr>
        <p:spPr/>
        <p:txBody>
          <a:bodyPr/>
          <a:lstStyle/>
          <a:p>
            <a:r>
              <a:rPr lang="fr-FR" dirty="0" smtClean="0">
                <a:solidFill>
                  <a:srgbClr val="0000FF"/>
                </a:solidFill>
              </a:rPr>
              <a:t>Tests dynamiques:</a:t>
            </a:r>
          </a:p>
          <a:p>
            <a:pPr marL="0" indent="0">
              <a:buNone/>
            </a:pPr>
            <a:endParaRPr lang="fr-FR" sz="3600" b="1" dirty="0" smtClean="0">
              <a:solidFill>
                <a:srgbClr val="0000FF"/>
              </a:solidFill>
              <a:latin typeface="Times New Roman"/>
              <a:cs typeface="Times New Roman"/>
            </a:endParaRPr>
          </a:p>
          <a:p>
            <a:pPr algn="ctr">
              <a:buFont typeface="Wingdings" charset="2"/>
              <a:buChar char="u"/>
            </a:pPr>
            <a:r>
              <a:rPr lang="fr-FR" sz="3600" b="1" dirty="0" smtClean="0">
                <a:solidFill>
                  <a:srgbClr val="0000FF"/>
                </a:solidFill>
                <a:latin typeface="Times New Roman"/>
                <a:cs typeface="Times New Roman"/>
              </a:rPr>
              <a:t>Test à la BSP</a:t>
            </a:r>
          </a:p>
          <a:p>
            <a:pPr algn="ctr">
              <a:buFont typeface="Wingdings" charset="2"/>
              <a:buChar char="u"/>
            </a:pPr>
            <a:r>
              <a:rPr lang="fr-FR" sz="3600" b="1" dirty="0" smtClean="0">
                <a:solidFill>
                  <a:srgbClr val="0000FF"/>
                </a:solidFill>
                <a:latin typeface="Times New Roman"/>
                <a:cs typeface="Times New Roman"/>
              </a:rPr>
              <a:t>Test au glucagon</a:t>
            </a:r>
            <a:endParaRPr lang="fr-FR" sz="3600" b="1" dirty="0">
              <a:solidFill>
                <a:srgbClr val="0000FF"/>
              </a:solidFill>
              <a:latin typeface="Times New Roman"/>
              <a:cs typeface="Times New Roman"/>
            </a:endParaRPr>
          </a:p>
        </p:txBody>
      </p:sp>
    </p:spTree>
    <p:extLst>
      <p:ext uri="{BB962C8B-B14F-4D97-AF65-F5344CB8AC3E}">
        <p14:creationId xmlns:p14="http://schemas.microsoft.com/office/powerpoint/2010/main" val="26987904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3768" y="-243408"/>
            <a:ext cx="8229600" cy="1143000"/>
          </a:xfrm>
        </p:spPr>
        <p:txBody>
          <a:bodyPr>
            <a:normAutofit fontScale="90000"/>
          </a:bodyPr>
          <a:lstStyle/>
          <a:p>
            <a:r>
              <a:rPr lang="fr-FR" sz="2400" b="1" dirty="0" smtClean="0">
                <a:solidFill>
                  <a:srgbClr val="FF0000"/>
                </a:solidFill>
                <a:latin typeface="Times New Roman" pitchFamily="18" charset="0"/>
                <a:cs typeface="Times New Roman" pitchFamily="18" charset="0"/>
              </a:rPr>
              <a:t/>
            </a:r>
            <a:br>
              <a:rPr lang="fr-FR" sz="2400" b="1" dirty="0" smtClean="0">
                <a:solidFill>
                  <a:srgbClr val="FF0000"/>
                </a:solidFill>
                <a:latin typeface="Times New Roman" pitchFamily="18" charset="0"/>
                <a:cs typeface="Times New Roman" pitchFamily="18" charset="0"/>
              </a:rPr>
            </a:br>
            <a:r>
              <a:rPr lang="fr-FR" sz="2400" b="1" dirty="0" smtClean="0">
                <a:solidFill>
                  <a:srgbClr val="FF0000"/>
                </a:solidFill>
                <a:latin typeface="Times New Roman" pitchFamily="18" charset="0"/>
                <a:cs typeface="Times New Roman" pitchFamily="18" charset="0"/>
              </a:rPr>
              <a:t>LES </a:t>
            </a:r>
            <a:r>
              <a:rPr lang="fr-FR" sz="2400" b="1" dirty="0">
                <a:solidFill>
                  <a:srgbClr val="FF0000"/>
                </a:solidFill>
                <a:latin typeface="Times New Roman" pitchFamily="18" charset="0"/>
                <a:cs typeface="Times New Roman" pitchFamily="18" charset="0"/>
              </a:rPr>
              <a:t>MARQUEURS  </a:t>
            </a:r>
            <a:r>
              <a:rPr lang="fr-FR" sz="2400" b="1" dirty="0" smtClean="0">
                <a:solidFill>
                  <a:srgbClr val="FF0000"/>
                </a:solidFill>
                <a:latin typeface="Times New Roman" pitchFamily="18" charset="0"/>
                <a:cs typeface="Times New Roman" pitchFamily="18" charset="0"/>
              </a:rPr>
              <a:t>HEPATIQUES</a:t>
            </a:r>
            <a:r>
              <a:rPr lang="fr-FR" sz="2400" b="1" dirty="0">
                <a:solidFill>
                  <a:srgbClr val="FF0000"/>
                </a:solidFill>
                <a:latin typeface="Times New Roman" pitchFamily="18" charset="0"/>
                <a:cs typeface="Times New Roman" pitchFamily="18" charset="0"/>
              </a:rPr>
              <a:t/>
            </a:r>
            <a:br>
              <a:rPr lang="fr-FR" sz="2400" b="1" dirty="0">
                <a:solidFill>
                  <a:srgbClr val="FF0000"/>
                </a:solidFill>
                <a:latin typeface="Times New Roman" pitchFamily="18" charset="0"/>
                <a:cs typeface="Times New Roman" pitchFamily="18" charset="0"/>
              </a:rPr>
            </a:br>
            <a:r>
              <a:rPr lang="fr-FR" sz="2400" b="1" dirty="0" smtClean="0">
                <a:solidFill>
                  <a:srgbClr val="FF0000"/>
                </a:solidFill>
                <a:latin typeface="Times New Roman" pitchFamily="18" charset="0"/>
                <a:cs typeface="Times New Roman" pitchFamily="18" charset="0"/>
              </a:rPr>
              <a:t>Enzymatiques</a:t>
            </a:r>
            <a:endParaRPr lang="fr-FR" sz="2400" dirty="0"/>
          </a:p>
        </p:txBody>
      </p:sp>
      <p:sp>
        <p:nvSpPr>
          <p:cNvPr id="3" name="Rectangle 2"/>
          <p:cNvSpPr/>
          <p:nvPr/>
        </p:nvSpPr>
        <p:spPr>
          <a:xfrm>
            <a:off x="611560" y="1305342"/>
            <a:ext cx="7920880" cy="4524315"/>
          </a:xfrm>
          <a:prstGeom prst="rect">
            <a:avLst/>
          </a:prstGeom>
        </p:spPr>
        <p:txBody>
          <a:bodyPr wrap="square">
            <a:spAutoFit/>
          </a:bodyPr>
          <a:lstStyle/>
          <a:p>
            <a:pPr marL="342900" indent="-342900" algn="just">
              <a:buFont typeface="Wingdings" charset="2"/>
              <a:buChar char="u"/>
            </a:pPr>
            <a:r>
              <a:rPr lang="fr-FR" sz="2400" b="1" dirty="0">
                <a:solidFill>
                  <a:srgbClr val="0000FF"/>
                </a:solidFill>
                <a:latin typeface="Times New Roman"/>
                <a:cs typeface="Times New Roman"/>
              </a:rPr>
              <a:t>ALAT</a:t>
            </a:r>
            <a:r>
              <a:rPr lang="fr-FR" sz="2400" b="1" dirty="0">
                <a:latin typeface="Times New Roman"/>
                <a:cs typeface="Times New Roman"/>
              </a:rPr>
              <a:t> : Alanine </a:t>
            </a:r>
            <a:r>
              <a:rPr lang="fr-FR" sz="2400" b="1" dirty="0" err="1">
                <a:latin typeface="Times New Roman"/>
                <a:cs typeface="Times New Roman"/>
              </a:rPr>
              <a:t>aminotransférase</a:t>
            </a:r>
            <a:r>
              <a:rPr lang="fr-FR" sz="2400" b="1" dirty="0">
                <a:latin typeface="Times New Roman"/>
                <a:cs typeface="Times New Roman"/>
              </a:rPr>
              <a:t> : </a:t>
            </a:r>
            <a:r>
              <a:rPr lang="fr-FR" sz="2400" dirty="0">
                <a:latin typeface="Times New Roman"/>
                <a:cs typeface="Times New Roman"/>
              </a:rPr>
              <a:t>transfert du groupement </a:t>
            </a:r>
            <a:r>
              <a:rPr lang="fr-FR" sz="2400" dirty="0">
                <a:latin typeface="Times New Roman"/>
                <a:cs typeface="Times New Roman"/>
                <a:hlinkClick r:id="rId2" tooltip="Amine (chimie)"/>
              </a:rPr>
              <a:t>amine</a:t>
            </a:r>
            <a:r>
              <a:rPr lang="fr-FR" sz="2400" dirty="0">
                <a:latin typeface="Times New Roman"/>
                <a:cs typeface="Times New Roman"/>
              </a:rPr>
              <a:t> de l'</a:t>
            </a:r>
            <a:r>
              <a:rPr lang="fr-FR" sz="2400" dirty="0">
                <a:latin typeface="Times New Roman"/>
                <a:cs typeface="Times New Roman"/>
                <a:hlinkClick r:id="rId3" tooltip="Acide glutamique"/>
              </a:rPr>
              <a:t>acide glutamique</a:t>
            </a:r>
            <a:r>
              <a:rPr lang="fr-FR" sz="2400" dirty="0">
                <a:latin typeface="Times New Roman"/>
                <a:cs typeface="Times New Roman"/>
              </a:rPr>
              <a:t> sur l'</a:t>
            </a:r>
            <a:r>
              <a:rPr lang="fr-FR" sz="2400" dirty="0">
                <a:latin typeface="Times New Roman"/>
                <a:cs typeface="Times New Roman"/>
                <a:hlinkClick r:id="rId4" tooltip="Pyruvate"/>
              </a:rPr>
              <a:t>acide pyruvique</a:t>
            </a:r>
            <a:r>
              <a:rPr lang="fr-FR" sz="2400" dirty="0">
                <a:latin typeface="Times New Roman"/>
                <a:cs typeface="Times New Roman"/>
              </a:rPr>
              <a:t> avec formation d'une </a:t>
            </a:r>
            <a:r>
              <a:rPr lang="fr-FR" sz="2400" dirty="0">
                <a:latin typeface="Times New Roman"/>
                <a:cs typeface="Times New Roman"/>
                <a:hlinkClick r:id="rId5" tooltip="Molécule"/>
              </a:rPr>
              <a:t>molécule</a:t>
            </a:r>
            <a:r>
              <a:rPr lang="fr-FR" sz="2400" dirty="0">
                <a:latin typeface="Times New Roman"/>
                <a:cs typeface="Times New Roman"/>
              </a:rPr>
              <a:t> d'</a:t>
            </a:r>
            <a:r>
              <a:rPr lang="fr-FR" sz="2400" dirty="0">
                <a:latin typeface="Times New Roman"/>
                <a:cs typeface="Times New Roman"/>
                <a:hlinkClick r:id="rId6" tooltip="Acide alpha-cétoglutarique"/>
              </a:rPr>
              <a:t>acide α-cétoglutarique</a:t>
            </a:r>
            <a:r>
              <a:rPr lang="fr-FR" sz="2400" dirty="0">
                <a:latin typeface="Times New Roman"/>
                <a:cs typeface="Times New Roman"/>
              </a:rPr>
              <a:t> (un </a:t>
            </a:r>
            <a:r>
              <a:rPr lang="fr-FR" sz="2400" dirty="0">
                <a:latin typeface="Times New Roman"/>
                <a:cs typeface="Times New Roman"/>
                <a:hlinkClick r:id="rId7" tooltip="Acide alpha-cétonique (page inexistante)"/>
              </a:rPr>
              <a:t>acide α-cétonique</a:t>
            </a:r>
            <a:r>
              <a:rPr lang="fr-FR" sz="2400" dirty="0">
                <a:latin typeface="Times New Roman"/>
                <a:cs typeface="Times New Roman"/>
              </a:rPr>
              <a:t>) et d'</a:t>
            </a:r>
            <a:r>
              <a:rPr lang="fr-FR" sz="2400" dirty="0">
                <a:latin typeface="Times New Roman"/>
                <a:cs typeface="Times New Roman"/>
                <a:hlinkClick r:id="rId8" tooltip="Alanine"/>
              </a:rPr>
              <a:t>alanine</a:t>
            </a:r>
            <a:r>
              <a:rPr lang="fr-FR" sz="2400" dirty="0">
                <a:latin typeface="Times New Roman"/>
                <a:cs typeface="Times New Roman"/>
              </a:rPr>
              <a:t> (</a:t>
            </a:r>
            <a:r>
              <a:rPr lang="fr-FR" sz="2400" dirty="0" smtClean="0">
                <a:latin typeface="Times New Roman"/>
                <a:cs typeface="Times New Roman"/>
              </a:rPr>
              <a:t>un</a:t>
            </a:r>
            <a:r>
              <a:rPr lang="fr-FR" sz="2400" dirty="0">
                <a:latin typeface="Times New Roman"/>
                <a:cs typeface="Times New Roman"/>
              </a:rPr>
              <a:t> </a:t>
            </a:r>
            <a:r>
              <a:rPr lang="fr-FR" sz="2400" dirty="0">
                <a:latin typeface="Times New Roman"/>
                <a:cs typeface="Times New Roman"/>
                <a:hlinkClick r:id="rId9" tooltip="Acide aminé"/>
              </a:rPr>
              <a:t>acide α-aminé</a:t>
            </a:r>
            <a:r>
              <a:rPr lang="fr-FR" sz="2400" dirty="0">
                <a:latin typeface="Times New Roman"/>
                <a:cs typeface="Times New Roman"/>
              </a:rPr>
              <a:t>) anciennement appelée glutamate pyruvate transaminase </a:t>
            </a:r>
            <a:r>
              <a:rPr lang="fr-FR" sz="2400" b="1" dirty="0">
                <a:latin typeface="Times New Roman"/>
                <a:cs typeface="Times New Roman"/>
              </a:rPr>
              <a:t>TGP</a:t>
            </a:r>
            <a:r>
              <a:rPr lang="fr-FR" sz="2400" dirty="0">
                <a:latin typeface="Times New Roman"/>
                <a:cs typeface="Times New Roman"/>
              </a:rPr>
              <a:t>. </a:t>
            </a:r>
          </a:p>
          <a:p>
            <a:pPr algn="just"/>
            <a:r>
              <a:rPr lang="fr-FR" sz="2400" dirty="0">
                <a:latin typeface="Times New Roman"/>
                <a:cs typeface="Times New Roman"/>
              </a:rPr>
              <a:t> </a:t>
            </a:r>
          </a:p>
          <a:p>
            <a:pPr lvl="0" algn="just"/>
            <a:r>
              <a:rPr lang="fr-FR" sz="2400" dirty="0" smtClean="0">
                <a:latin typeface="Times New Roman"/>
                <a:cs typeface="Times New Roman"/>
              </a:rPr>
              <a:t>- Spécifique </a:t>
            </a:r>
            <a:r>
              <a:rPr lang="fr-FR" sz="2400" dirty="0">
                <a:latin typeface="Times New Roman"/>
                <a:cs typeface="Times New Roman"/>
              </a:rPr>
              <a:t>du foie chez le chien et le chat. Négligeable chez le cheval et les ruminants. </a:t>
            </a:r>
            <a:r>
              <a:rPr lang="fr-FR" sz="2400" dirty="0" smtClean="0">
                <a:latin typeface="Times New Roman"/>
                <a:cs typeface="Times New Roman"/>
              </a:rPr>
              <a:t> - Son </a:t>
            </a:r>
            <a:r>
              <a:rPr lang="fr-FR" sz="2400" dirty="0">
                <a:latin typeface="Times New Roman"/>
                <a:cs typeface="Times New Roman"/>
              </a:rPr>
              <a:t>augmentation signe une cytolyse hépatique, dans les pathologies chroniques, les augmentations peuvent être moins marquées mais sont persistantes.</a:t>
            </a:r>
          </a:p>
        </p:txBody>
      </p:sp>
    </p:spTree>
    <p:extLst>
      <p:ext uri="{BB962C8B-B14F-4D97-AF65-F5344CB8AC3E}">
        <p14:creationId xmlns:p14="http://schemas.microsoft.com/office/powerpoint/2010/main" val="10488295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0" y="21927"/>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HEPATIQUES</a:t>
            </a:r>
            <a:br>
              <a:rPr lang="fr-FR" sz="2400" b="1" dirty="0">
                <a:solidFill>
                  <a:srgbClr val="FF0000"/>
                </a:solidFill>
                <a:latin typeface="Times New Roman" pitchFamily="18" charset="0"/>
                <a:cs typeface="Times New Roman" pitchFamily="18" charset="0"/>
              </a:rPr>
            </a:br>
            <a:r>
              <a:rPr lang="fr-FR" sz="2400" b="1" dirty="0">
                <a:solidFill>
                  <a:srgbClr val="FF0000"/>
                </a:solidFill>
                <a:latin typeface="Times New Roman" pitchFamily="18" charset="0"/>
                <a:cs typeface="Times New Roman" pitchFamily="18" charset="0"/>
              </a:rPr>
              <a:t>Enzymatiques</a:t>
            </a:r>
            <a:endParaRPr lang="fr-FR" sz="2400" dirty="0"/>
          </a:p>
        </p:txBody>
      </p:sp>
      <p:sp>
        <p:nvSpPr>
          <p:cNvPr id="3" name="Espace réservé du contenu 2"/>
          <p:cNvSpPr>
            <a:spLocks noGrp="1"/>
          </p:cNvSpPr>
          <p:nvPr>
            <p:ph idx="1"/>
          </p:nvPr>
        </p:nvSpPr>
        <p:spPr>
          <a:xfrm>
            <a:off x="539552" y="1124744"/>
            <a:ext cx="8229600" cy="5472608"/>
          </a:xfrm>
        </p:spPr>
        <p:txBody>
          <a:bodyPr>
            <a:normAutofit fontScale="25000" lnSpcReduction="20000"/>
          </a:bodyPr>
          <a:lstStyle/>
          <a:p>
            <a:pPr lvl="0" algn="just">
              <a:buFont typeface="Wingdings" charset="2"/>
              <a:buChar char="u"/>
            </a:pPr>
            <a:r>
              <a:rPr lang="fr-FR" sz="9600" b="1" dirty="0">
                <a:solidFill>
                  <a:srgbClr val="0000FF"/>
                </a:solidFill>
                <a:latin typeface="Times New Roman"/>
                <a:cs typeface="Times New Roman"/>
              </a:rPr>
              <a:t>ALAT</a:t>
            </a:r>
            <a:endParaRPr lang="fr-FR" sz="9600" b="1" dirty="0" smtClean="0">
              <a:latin typeface="Times New Roman"/>
              <a:cs typeface="Times New Roman"/>
            </a:endParaRPr>
          </a:p>
          <a:p>
            <a:pPr lvl="0" algn="just"/>
            <a:r>
              <a:rPr lang="fr-FR" sz="8000" dirty="0" smtClean="0">
                <a:latin typeface="Times New Roman"/>
                <a:cs typeface="Times New Roman"/>
              </a:rPr>
              <a:t>L’importance </a:t>
            </a:r>
            <a:r>
              <a:rPr lang="fr-FR" sz="8000" dirty="0">
                <a:latin typeface="Times New Roman"/>
                <a:cs typeface="Times New Roman"/>
              </a:rPr>
              <a:t>de l’augmentation en </a:t>
            </a:r>
            <a:r>
              <a:rPr lang="fr-FR" sz="8000" dirty="0" smtClean="0">
                <a:latin typeface="Times New Roman"/>
                <a:cs typeface="Times New Roman"/>
              </a:rPr>
              <a:t>ALAT </a:t>
            </a:r>
            <a:r>
              <a:rPr lang="fr-FR" sz="8000" dirty="0">
                <a:latin typeface="Times New Roman"/>
                <a:cs typeface="Times New Roman"/>
              </a:rPr>
              <a:t>dans les pathologies aiguës est +/- </a:t>
            </a:r>
            <a:r>
              <a:rPr lang="fr-FR" sz="8000" dirty="0" smtClean="0">
                <a:latin typeface="Times New Roman"/>
                <a:cs typeface="Times New Roman"/>
              </a:rPr>
              <a:t>proportionnelle </a:t>
            </a:r>
            <a:r>
              <a:rPr lang="fr-FR" sz="8000" dirty="0">
                <a:latin typeface="Times New Roman"/>
                <a:cs typeface="Times New Roman"/>
              </a:rPr>
              <a:t>au nombre d’hépatocytes atteints, elle ne donne aucune information concernant l’aspect focal ou diffus de la lésion, sa sévérité, sa réversibilité et donc le pronostic.  </a:t>
            </a:r>
          </a:p>
          <a:p>
            <a:pPr lvl="0" algn="just"/>
            <a:r>
              <a:rPr lang="fr-FR" sz="8000" dirty="0" smtClean="0">
                <a:latin typeface="Times New Roman"/>
                <a:cs typeface="Times New Roman"/>
              </a:rPr>
              <a:t>Une </a:t>
            </a:r>
            <a:r>
              <a:rPr lang="fr-FR" sz="8000" dirty="0">
                <a:latin typeface="Times New Roman"/>
                <a:cs typeface="Times New Roman"/>
              </a:rPr>
              <a:t>erreur souvent commise est d’accorder trop d’importance à l’amplitude de l’élévation enzymatique. </a:t>
            </a:r>
            <a:r>
              <a:rPr lang="fr-FR" sz="8000" dirty="0" smtClean="0">
                <a:latin typeface="Times New Roman"/>
                <a:cs typeface="Times New Roman"/>
              </a:rPr>
              <a:t>ALAT </a:t>
            </a:r>
            <a:r>
              <a:rPr lang="fr-FR" sz="8000" dirty="0">
                <a:latin typeface="Times New Roman"/>
                <a:cs typeface="Times New Roman"/>
              </a:rPr>
              <a:t>tend à augmenter plus dans les pathologies aiguës que chroniques ; en stade terminal, les valeurs peuvent être dans les zones de référence (puisqu’il reste peu d’hépatocytes pouvant libérer des enzymes).  </a:t>
            </a:r>
          </a:p>
          <a:p>
            <a:pPr lvl="0" algn="just"/>
            <a:r>
              <a:rPr lang="fr-FR" sz="8000" dirty="0">
                <a:latin typeface="Times New Roman"/>
                <a:cs typeface="Times New Roman"/>
              </a:rPr>
              <a:t>C’est la persistance de l’élévation enzymatique qui a une importance diagnostique et pronostique.  </a:t>
            </a:r>
          </a:p>
          <a:p>
            <a:pPr lvl="0" algn="just"/>
            <a:r>
              <a:rPr lang="fr-FR" sz="8000" dirty="0">
                <a:latin typeface="Times New Roman"/>
                <a:cs typeface="Times New Roman"/>
              </a:rPr>
              <a:t>Alors qu’une chute de </a:t>
            </a:r>
            <a:r>
              <a:rPr lang="fr-FR" sz="8000" dirty="0" smtClean="0">
                <a:latin typeface="Times New Roman"/>
                <a:cs typeface="Times New Roman"/>
              </a:rPr>
              <a:t>l’ALAT </a:t>
            </a:r>
            <a:r>
              <a:rPr lang="fr-FR" sz="8000" dirty="0">
                <a:latin typeface="Times New Roman"/>
                <a:cs typeface="Times New Roman"/>
              </a:rPr>
              <a:t>peut être de mauvais pronostic si elle reflète la perte des hépatocytes, une diminution progressive de </a:t>
            </a:r>
            <a:r>
              <a:rPr lang="fr-FR" sz="8000" dirty="0" smtClean="0">
                <a:latin typeface="Times New Roman"/>
                <a:cs typeface="Times New Roman"/>
              </a:rPr>
              <a:t>l’ALAT </a:t>
            </a:r>
            <a:r>
              <a:rPr lang="fr-FR" sz="8000" dirty="0">
                <a:latin typeface="Times New Roman"/>
                <a:cs typeface="Times New Roman"/>
              </a:rPr>
              <a:t>après une pathologie aiguë indique un bon pronostic. L’activité enzymatique devrait diminuer de 50% tous les 3-4 jours, pour revenir à un taux normal après 2-3 semaines.  </a:t>
            </a:r>
          </a:p>
          <a:p>
            <a:endParaRPr lang="fr-FR" dirty="0"/>
          </a:p>
        </p:txBody>
      </p:sp>
    </p:spTree>
    <p:extLst>
      <p:ext uri="{BB962C8B-B14F-4D97-AF65-F5344CB8AC3E}">
        <p14:creationId xmlns:p14="http://schemas.microsoft.com/office/powerpoint/2010/main" val="42876069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0" y="-99392"/>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a:t>
            </a:r>
            <a:r>
              <a:rPr lang="fr-FR" sz="2400" b="1" dirty="0" smtClean="0">
                <a:solidFill>
                  <a:srgbClr val="FF0000"/>
                </a:solidFill>
                <a:latin typeface="Times New Roman" pitchFamily="18" charset="0"/>
                <a:cs typeface="Times New Roman" pitchFamily="18" charset="0"/>
              </a:rPr>
              <a:t>HEPATIQUES</a:t>
            </a:r>
            <a:br>
              <a:rPr lang="fr-FR" sz="2400" b="1" dirty="0" smtClean="0">
                <a:solidFill>
                  <a:srgbClr val="FF0000"/>
                </a:solidFill>
                <a:latin typeface="Times New Roman" pitchFamily="18" charset="0"/>
                <a:cs typeface="Times New Roman" pitchFamily="18" charset="0"/>
              </a:rPr>
            </a:br>
            <a:r>
              <a:rPr lang="fr-FR" sz="2400" b="1" dirty="0" smtClean="0">
                <a:solidFill>
                  <a:srgbClr val="FF0000"/>
                </a:solidFill>
                <a:latin typeface="Times New Roman" pitchFamily="18" charset="0"/>
                <a:cs typeface="Times New Roman" pitchFamily="18" charset="0"/>
              </a:rPr>
              <a:t>Enzymatiques</a:t>
            </a:r>
            <a:endParaRPr lang="fr-FR" sz="2400" dirty="0"/>
          </a:p>
        </p:txBody>
      </p:sp>
      <p:sp>
        <p:nvSpPr>
          <p:cNvPr id="3" name="Rectangle 2"/>
          <p:cNvSpPr/>
          <p:nvPr/>
        </p:nvSpPr>
        <p:spPr>
          <a:xfrm>
            <a:off x="94831" y="1052736"/>
            <a:ext cx="9073008" cy="5509199"/>
          </a:xfrm>
          <a:prstGeom prst="rect">
            <a:avLst/>
          </a:prstGeom>
        </p:spPr>
        <p:txBody>
          <a:bodyPr wrap="square">
            <a:spAutoFit/>
          </a:bodyPr>
          <a:lstStyle/>
          <a:p>
            <a:pPr marL="342900" indent="-342900" algn="just">
              <a:buFont typeface="Wingdings" charset="2"/>
              <a:buChar char="u"/>
            </a:pPr>
            <a:r>
              <a:rPr lang="fr-FR" sz="2200" b="1" dirty="0">
                <a:solidFill>
                  <a:srgbClr val="0000FF"/>
                </a:solidFill>
                <a:latin typeface="Times New Roman"/>
                <a:cs typeface="Times New Roman"/>
              </a:rPr>
              <a:t>ASAT</a:t>
            </a:r>
            <a:r>
              <a:rPr lang="fr-FR" sz="2200" b="1" dirty="0">
                <a:latin typeface="Times New Roman"/>
                <a:cs typeface="Times New Roman"/>
              </a:rPr>
              <a:t> : </a:t>
            </a:r>
            <a:r>
              <a:rPr lang="fr-FR" sz="2200" b="1" dirty="0" err="1">
                <a:latin typeface="Times New Roman"/>
                <a:cs typeface="Times New Roman"/>
              </a:rPr>
              <a:t>Aspartate</a:t>
            </a:r>
            <a:r>
              <a:rPr lang="fr-FR" sz="2200" b="1" dirty="0">
                <a:latin typeface="Times New Roman"/>
                <a:cs typeface="Times New Roman"/>
              </a:rPr>
              <a:t> </a:t>
            </a:r>
            <a:r>
              <a:rPr lang="fr-FR" sz="2200" b="1" dirty="0" err="1">
                <a:latin typeface="Times New Roman"/>
                <a:cs typeface="Times New Roman"/>
              </a:rPr>
              <a:t>aminotransférase</a:t>
            </a:r>
            <a:r>
              <a:rPr lang="fr-FR" sz="2200" b="1" dirty="0">
                <a:latin typeface="Times New Roman"/>
                <a:cs typeface="Times New Roman"/>
              </a:rPr>
              <a:t> : </a:t>
            </a:r>
            <a:r>
              <a:rPr lang="fr-FR" sz="2200" dirty="0">
                <a:latin typeface="Times New Roman"/>
                <a:cs typeface="Times New Roman"/>
              </a:rPr>
              <a:t>Elle catalyse la réaction suivante : </a:t>
            </a:r>
            <a:r>
              <a:rPr lang="fr-FR" sz="2200" dirty="0">
                <a:latin typeface="Times New Roman"/>
                <a:cs typeface="Times New Roman"/>
                <a:hlinkClick r:id="rId2" tooltip="Aspartate"/>
              </a:rPr>
              <a:t>Aspartate</a:t>
            </a:r>
            <a:r>
              <a:rPr lang="fr-FR" sz="2200" dirty="0">
                <a:latin typeface="Times New Roman"/>
                <a:cs typeface="Times New Roman"/>
              </a:rPr>
              <a:t> </a:t>
            </a:r>
            <a:r>
              <a:rPr lang="fr-FR" sz="2200" dirty="0" smtClean="0">
                <a:latin typeface="Times New Roman"/>
                <a:cs typeface="Times New Roman"/>
              </a:rPr>
              <a:t>+</a:t>
            </a:r>
            <a:r>
              <a:rPr lang="fr-FR" sz="2200" dirty="0">
                <a:latin typeface="Times New Roman"/>
                <a:cs typeface="Times New Roman"/>
              </a:rPr>
              <a:t> </a:t>
            </a:r>
            <a:r>
              <a:rPr lang="fr-FR" sz="2200" dirty="0">
                <a:latin typeface="Times New Roman"/>
                <a:cs typeface="Times New Roman"/>
                <a:hlinkClick r:id="rId3" tooltip="Alpha-cétoglutarate"/>
              </a:rPr>
              <a:t>Alpha-cétoglutarate</a:t>
            </a:r>
            <a:r>
              <a:rPr lang="fr-FR" sz="2200" dirty="0">
                <a:latin typeface="Times New Roman"/>
                <a:cs typeface="Times New Roman"/>
              </a:rPr>
              <a:t> ⇔ </a:t>
            </a:r>
            <a:r>
              <a:rPr lang="fr-FR" sz="2200" dirty="0">
                <a:latin typeface="Times New Roman"/>
                <a:cs typeface="Times New Roman"/>
                <a:hlinkClick r:id="rId4" tooltip="Oxaloacétate"/>
              </a:rPr>
              <a:t>Oxaloacétate</a:t>
            </a:r>
            <a:r>
              <a:rPr lang="fr-FR" sz="2200" dirty="0">
                <a:latin typeface="Times New Roman"/>
                <a:cs typeface="Times New Roman"/>
              </a:rPr>
              <a:t> + </a:t>
            </a:r>
            <a:r>
              <a:rPr lang="fr-FR" sz="2200" dirty="0">
                <a:latin typeface="Times New Roman"/>
                <a:cs typeface="Times New Roman"/>
                <a:hlinkClick r:id="rId5" tooltip="Glutamate"/>
              </a:rPr>
              <a:t>Glutamate</a:t>
            </a:r>
            <a:r>
              <a:rPr lang="fr-FR" sz="2200" dirty="0">
                <a:latin typeface="Times New Roman"/>
                <a:cs typeface="Times New Roman"/>
              </a:rPr>
              <a:t>. Il y a transfert de la fonction amine de l'</a:t>
            </a:r>
            <a:r>
              <a:rPr lang="fr-FR" sz="2200" dirty="0" err="1">
                <a:latin typeface="Times New Roman"/>
                <a:cs typeface="Times New Roman"/>
              </a:rPr>
              <a:t>aspartate</a:t>
            </a:r>
            <a:r>
              <a:rPr lang="fr-FR" sz="2200" dirty="0">
                <a:latin typeface="Times New Roman"/>
                <a:cs typeface="Times New Roman"/>
              </a:rPr>
              <a:t> sur l'alpha-</a:t>
            </a:r>
            <a:r>
              <a:rPr lang="fr-FR" sz="2200" dirty="0" err="1">
                <a:latin typeface="Times New Roman"/>
                <a:cs typeface="Times New Roman"/>
              </a:rPr>
              <a:t>cétoglutarate</a:t>
            </a:r>
            <a:r>
              <a:rPr lang="fr-FR" sz="2200" dirty="0">
                <a:latin typeface="Times New Roman"/>
                <a:cs typeface="Times New Roman"/>
              </a:rPr>
              <a:t> (</a:t>
            </a:r>
            <a:r>
              <a:rPr lang="fr-FR" sz="2200" dirty="0">
                <a:latin typeface="Times New Roman"/>
                <a:cs typeface="Times New Roman"/>
                <a:hlinkClick r:id="rId6" tooltip="Acide alpha-cétoglutarique"/>
              </a:rPr>
              <a:t>acide alpha-cétoglutarique</a:t>
            </a:r>
            <a:r>
              <a:rPr lang="fr-FR" sz="2200" dirty="0">
                <a:latin typeface="Times New Roman"/>
                <a:cs typeface="Times New Roman"/>
              </a:rPr>
              <a:t>) anciennement appelée glutamate oxaloacétique transaminase </a:t>
            </a:r>
            <a:r>
              <a:rPr lang="fr-FR" sz="2200" b="1" dirty="0">
                <a:latin typeface="Times New Roman"/>
                <a:cs typeface="Times New Roman"/>
              </a:rPr>
              <a:t>TGO</a:t>
            </a:r>
            <a:r>
              <a:rPr lang="fr-FR" sz="2200" dirty="0">
                <a:latin typeface="Times New Roman"/>
                <a:cs typeface="Times New Roman"/>
              </a:rPr>
              <a:t>.  </a:t>
            </a:r>
          </a:p>
          <a:p>
            <a:pPr algn="just"/>
            <a:r>
              <a:rPr lang="fr-FR" sz="2200" dirty="0">
                <a:latin typeface="Times New Roman"/>
                <a:cs typeface="Times New Roman"/>
              </a:rPr>
              <a:t> </a:t>
            </a:r>
          </a:p>
          <a:p>
            <a:pPr lvl="0" algn="just"/>
            <a:r>
              <a:rPr lang="fr-FR" sz="2200" dirty="0" smtClean="0">
                <a:latin typeface="Times New Roman"/>
                <a:cs typeface="Times New Roman"/>
              </a:rPr>
              <a:t>- Enzyme </a:t>
            </a:r>
            <a:r>
              <a:rPr lang="fr-FR" sz="2200" dirty="0">
                <a:latin typeface="Times New Roman"/>
                <a:cs typeface="Times New Roman"/>
              </a:rPr>
              <a:t>hépatocellulaire libéré lors de cytolyse hépatique.  </a:t>
            </a:r>
          </a:p>
          <a:p>
            <a:pPr lvl="0" algn="just"/>
            <a:r>
              <a:rPr lang="fr-FR" sz="2200" dirty="0" smtClean="0">
                <a:latin typeface="Times New Roman"/>
                <a:cs typeface="Times New Roman"/>
              </a:rPr>
              <a:t>- Présent </a:t>
            </a:r>
            <a:r>
              <a:rPr lang="fr-FR" sz="2200" dirty="0">
                <a:latin typeface="Times New Roman"/>
                <a:cs typeface="Times New Roman"/>
              </a:rPr>
              <a:t>également en quantité significative dans d’autres tissus, notamment les </a:t>
            </a:r>
            <a:r>
              <a:rPr lang="fr-FR" sz="2200" dirty="0" smtClean="0">
                <a:latin typeface="Times New Roman"/>
                <a:cs typeface="Times New Roman"/>
              </a:rPr>
              <a:t>muscles </a:t>
            </a:r>
            <a:r>
              <a:rPr lang="fr-FR" sz="2200" dirty="0">
                <a:latin typeface="Times New Roman"/>
                <a:cs typeface="Times New Roman"/>
              </a:rPr>
              <a:t>cardiaque et squelettique.  </a:t>
            </a:r>
          </a:p>
          <a:p>
            <a:pPr lvl="0" algn="just"/>
            <a:r>
              <a:rPr lang="fr-FR" sz="2200" dirty="0" smtClean="0">
                <a:latin typeface="Times New Roman"/>
                <a:cs typeface="Times New Roman"/>
              </a:rPr>
              <a:t>- Lors </a:t>
            </a:r>
            <a:r>
              <a:rPr lang="fr-FR" sz="2200" dirty="0">
                <a:latin typeface="Times New Roman"/>
                <a:cs typeface="Times New Roman"/>
              </a:rPr>
              <a:t>d’</a:t>
            </a:r>
            <a:r>
              <a:rPr lang="fr-FR" sz="2200" dirty="0" err="1">
                <a:latin typeface="Times New Roman"/>
                <a:cs typeface="Times New Roman"/>
              </a:rPr>
              <a:t>hépatopathie</a:t>
            </a:r>
            <a:r>
              <a:rPr lang="fr-FR" sz="2200" dirty="0">
                <a:latin typeface="Times New Roman"/>
                <a:cs typeface="Times New Roman"/>
              </a:rPr>
              <a:t>, l’augmentation d’ASAT est habituellement parallèle à celle de l’ALAT.  </a:t>
            </a:r>
          </a:p>
          <a:p>
            <a:pPr lvl="0" algn="just"/>
            <a:r>
              <a:rPr lang="fr-FR" sz="2200" dirty="0" smtClean="0">
                <a:latin typeface="Times New Roman"/>
                <a:cs typeface="Times New Roman"/>
              </a:rPr>
              <a:t>- Enzyme </a:t>
            </a:r>
            <a:r>
              <a:rPr lang="fr-FR" sz="2200" dirty="0">
                <a:latin typeface="Times New Roman"/>
                <a:cs typeface="Times New Roman"/>
              </a:rPr>
              <a:t>hépatocellulaire de choix chez le cheval et les bovins  </a:t>
            </a:r>
          </a:p>
        </p:txBody>
      </p:sp>
    </p:spTree>
    <p:extLst>
      <p:ext uri="{BB962C8B-B14F-4D97-AF65-F5344CB8AC3E}">
        <p14:creationId xmlns:p14="http://schemas.microsoft.com/office/powerpoint/2010/main" val="34819833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0" y="0"/>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HEPATIQUES</a:t>
            </a:r>
            <a:br>
              <a:rPr lang="fr-FR" sz="2400" b="1" dirty="0">
                <a:solidFill>
                  <a:srgbClr val="FF0000"/>
                </a:solidFill>
                <a:latin typeface="Times New Roman" pitchFamily="18" charset="0"/>
                <a:cs typeface="Times New Roman" pitchFamily="18" charset="0"/>
              </a:rPr>
            </a:br>
            <a:r>
              <a:rPr lang="fr-FR" sz="2400" b="1" dirty="0">
                <a:solidFill>
                  <a:srgbClr val="FF0000"/>
                </a:solidFill>
                <a:latin typeface="Times New Roman" pitchFamily="18" charset="0"/>
                <a:cs typeface="Times New Roman" pitchFamily="18" charset="0"/>
              </a:rPr>
              <a:t>Enzymatiques</a:t>
            </a:r>
            <a:endParaRPr lang="fr-FR" sz="2400" dirty="0"/>
          </a:p>
        </p:txBody>
      </p:sp>
      <p:sp>
        <p:nvSpPr>
          <p:cNvPr id="3" name="Espace réservé du contenu 2"/>
          <p:cNvSpPr>
            <a:spLocks noGrp="1"/>
          </p:cNvSpPr>
          <p:nvPr>
            <p:ph idx="1"/>
          </p:nvPr>
        </p:nvSpPr>
        <p:spPr>
          <a:xfrm>
            <a:off x="467544" y="1484784"/>
            <a:ext cx="8229600" cy="4525963"/>
          </a:xfrm>
        </p:spPr>
        <p:txBody>
          <a:bodyPr>
            <a:normAutofit/>
          </a:bodyPr>
          <a:lstStyle/>
          <a:p>
            <a:pPr algn="just">
              <a:buFont typeface="Wingdings" charset="2"/>
              <a:buChar char="u"/>
            </a:pPr>
            <a:r>
              <a:rPr lang="fr-FR" sz="2400" b="1" dirty="0" smtClean="0">
                <a:solidFill>
                  <a:srgbClr val="0000FF"/>
                </a:solidFill>
                <a:latin typeface="Times New Roman"/>
                <a:cs typeface="Times New Roman"/>
              </a:rPr>
              <a:t>ASAT</a:t>
            </a:r>
            <a:endParaRPr lang="fr-FR" sz="2400" dirty="0" smtClean="0">
              <a:latin typeface="Times New Roman"/>
              <a:cs typeface="Times New Roman"/>
            </a:endParaRPr>
          </a:p>
          <a:p>
            <a:pPr lvl="0" algn="just"/>
            <a:r>
              <a:rPr lang="fr-FR" sz="2600" dirty="0" smtClean="0">
                <a:latin typeface="Times New Roman"/>
                <a:cs typeface="Times New Roman"/>
              </a:rPr>
              <a:t>Une </a:t>
            </a:r>
            <a:r>
              <a:rPr lang="fr-FR" sz="2600" dirty="0">
                <a:latin typeface="Times New Roman"/>
                <a:cs typeface="Times New Roman"/>
              </a:rPr>
              <a:t>partie de l’ASAT est d’origine mitochondriale (au lieu d’être libre dans le cytoplasme) et donc sa libération dépend plus d’une nécrose cellulaire plutôt que d’une simple diffusion membranaire </a:t>
            </a:r>
            <a:r>
              <a:rPr lang="fr-FR" sz="2600" dirty="0" smtClean="0">
                <a:latin typeface="Wingdings"/>
                <a:ea typeface="Wingdings"/>
                <a:cs typeface="Wingdings"/>
                <a:sym typeface="Wingdings"/>
              </a:rPr>
              <a:t></a:t>
            </a:r>
            <a:r>
              <a:rPr lang="fr-FR" sz="2600" dirty="0" smtClean="0">
                <a:latin typeface="Times New Roman"/>
                <a:cs typeface="Times New Roman"/>
              </a:rPr>
              <a:t> marqueur </a:t>
            </a:r>
            <a:r>
              <a:rPr lang="fr-FR" sz="2600" dirty="0">
                <a:latin typeface="Times New Roman"/>
                <a:cs typeface="Times New Roman"/>
              </a:rPr>
              <a:t>plus spécifique d’une lésion hépatique significative que l’ALAT, alors qu’elle est moins sensible aux atteintes mineures (l’ASAT augmente très peu sous l’effet des corticoïdes).  </a:t>
            </a:r>
          </a:p>
          <a:p>
            <a:endParaRPr lang="fr-FR" dirty="0"/>
          </a:p>
        </p:txBody>
      </p:sp>
    </p:spTree>
    <p:extLst>
      <p:ext uri="{BB962C8B-B14F-4D97-AF65-F5344CB8AC3E}">
        <p14:creationId xmlns:p14="http://schemas.microsoft.com/office/powerpoint/2010/main" val="5878166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0" y="0"/>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a:t>
            </a:r>
            <a:r>
              <a:rPr lang="fr-FR" sz="2400" b="1" dirty="0" smtClean="0">
                <a:solidFill>
                  <a:srgbClr val="FF0000"/>
                </a:solidFill>
                <a:latin typeface="Times New Roman" pitchFamily="18" charset="0"/>
                <a:cs typeface="Times New Roman" pitchFamily="18" charset="0"/>
              </a:rPr>
              <a:t>HEPATIQUES</a:t>
            </a:r>
            <a:br>
              <a:rPr lang="fr-FR" sz="2400" b="1" dirty="0" smtClean="0">
                <a:solidFill>
                  <a:srgbClr val="FF0000"/>
                </a:solidFill>
                <a:latin typeface="Times New Roman" pitchFamily="18" charset="0"/>
                <a:cs typeface="Times New Roman" pitchFamily="18" charset="0"/>
              </a:rPr>
            </a:br>
            <a:r>
              <a:rPr lang="fr-FR" sz="2400" b="1" dirty="0" smtClean="0">
                <a:solidFill>
                  <a:srgbClr val="FF0000"/>
                </a:solidFill>
                <a:latin typeface="Times New Roman" pitchFamily="18" charset="0"/>
                <a:cs typeface="Times New Roman" pitchFamily="18" charset="0"/>
              </a:rPr>
              <a:t>Enzymatiques</a:t>
            </a:r>
            <a:endParaRPr lang="fr-FR" sz="2400" dirty="0"/>
          </a:p>
        </p:txBody>
      </p:sp>
      <p:sp>
        <p:nvSpPr>
          <p:cNvPr id="3" name="Rectangle 2"/>
          <p:cNvSpPr/>
          <p:nvPr/>
        </p:nvSpPr>
        <p:spPr>
          <a:xfrm>
            <a:off x="323528" y="1246668"/>
            <a:ext cx="8568952" cy="5632310"/>
          </a:xfrm>
          <a:prstGeom prst="rect">
            <a:avLst/>
          </a:prstGeom>
        </p:spPr>
        <p:txBody>
          <a:bodyPr wrap="square">
            <a:spAutoFit/>
          </a:bodyPr>
          <a:lstStyle/>
          <a:p>
            <a:pPr marL="285750" indent="-285750" algn="just">
              <a:buFont typeface="Wingdings" charset="2"/>
              <a:buChar char="u"/>
            </a:pPr>
            <a:r>
              <a:rPr lang="fr-FR" sz="2400" b="1" dirty="0">
                <a:solidFill>
                  <a:srgbClr val="0000FF"/>
                </a:solidFill>
                <a:latin typeface="Times New Roman"/>
                <a:cs typeface="Times New Roman"/>
              </a:rPr>
              <a:t>PAL</a:t>
            </a:r>
            <a:r>
              <a:rPr lang="fr-FR" sz="2400" b="1" dirty="0">
                <a:latin typeface="Times New Roman"/>
                <a:cs typeface="Times New Roman"/>
              </a:rPr>
              <a:t> : Phosphatase alcaline : </a:t>
            </a:r>
            <a:r>
              <a:rPr lang="fr-FR" sz="2400" dirty="0">
                <a:latin typeface="Times New Roman"/>
                <a:cs typeface="Times New Roman"/>
              </a:rPr>
              <a:t>hydrolase qui clive une liaison </a:t>
            </a:r>
            <a:r>
              <a:rPr lang="fr-FR" sz="2400" dirty="0" err="1">
                <a:latin typeface="Times New Roman"/>
                <a:cs typeface="Times New Roman"/>
              </a:rPr>
              <a:t>phosphoester</a:t>
            </a:r>
            <a:r>
              <a:rPr lang="fr-FR" sz="2400" dirty="0">
                <a:latin typeface="Times New Roman"/>
                <a:cs typeface="Times New Roman"/>
              </a:rPr>
              <a:t> en libérant un </a:t>
            </a:r>
            <a:r>
              <a:rPr lang="fr-FR" sz="2400" dirty="0">
                <a:latin typeface="Times New Roman"/>
                <a:cs typeface="Times New Roman"/>
                <a:hlinkClick r:id="rId2" tooltip="Groupe fonctionnel"/>
              </a:rPr>
              <a:t>groupe</a:t>
            </a:r>
            <a:r>
              <a:rPr lang="fr-FR" sz="2400" dirty="0">
                <a:latin typeface="Times New Roman"/>
                <a:cs typeface="Times New Roman"/>
              </a:rPr>
              <a:t> </a:t>
            </a:r>
            <a:r>
              <a:rPr lang="fr-FR" sz="2400" dirty="0">
                <a:latin typeface="Times New Roman"/>
                <a:cs typeface="Times New Roman"/>
                <a:hlinkClick r:id="rId3" tooltip="Hydroxyle"/>
              </a:rPr>
              <a:t>hydroxyle</a:t>
            </a:r>
            <a:r>
              <a:rPr lang="fr-FR" sz="2400" dirty="0">
                <a:latin typeface="Times New Roman"/>
                <a:cs typeface="Times New Roman"/>
              </a:rPr>
              <a:t> et un </a:t>
            </a:r>
            <a:r>
              <a:rPr lang="fr-FR" sz="2400" dirty="0">
                <a:latin typeface="Times New Roman"/>
                <a:cs typeface="Times New Roman"/>
                <a:hlinkClick r:id="rId4" tooltip="Phosphate"/>
              </a:rPr>
              <a:t>phosphate</a:t>
            </a:r>
            <a:r>
              <a:rPr lang="fr-FR" sz="2400" dirty="0">
                <a:latin typeface="Times New Roman"/>
                <a:cs typeface="Times New Roman"/>
              </a:rPr>
              <a:t>. </a:t>
            </a:r>
          </a:p>
          <a:p>
            <a:pPr algn="just"/>
            <a:r>
              <a:rPr lang="fr-FR" sz="2400" dirty="0">
                <a:latin typeface="Times New Roman"/>
                <a:cs typeface="Times New Roman"/>
              </a:rPr>
              <a:t>Ces </a:t>
            </a:r>
            <a:r>
              <a:rPr lang="fr-FR" sz="2400" dirty="0">
                <a:latin typeface="Times New Roman"/>
                <a:cs typeface="Times New Roman"/>
                <a:hlinkClick r:id="rId5" tooltip="Enzyme"/>
              </a:rPr>
              <a:t>enzymes</a:t>
            </a:r>
            <a:r>
              <a:rPr lang="fr-FR" sz="2400" dirty="0">
                <a:latin typeface="Times New Roman"/>
                <a:cs typeface="Times New Roman"/>
              </a:rPr>
              <a:t> </a:t>
            </a:r>
            <a:r>
              <a:rPr lang="fr-FR" sz="2400" dirty="0">
                <a:latin typeface="Times New Roman"/>
                <a:cs typeface="Times New Roman"/>
                <a:hlinkClick r:id="rId6" tooltip="Catalyse"/>
              </a:rPr>
              <a:t>catalysent</a:t>
            </a:r>
            <a:r>
              <a:rPr lang="fr-FR" sz="2400" dirty="0">
                <a:latin typeface="Times New Roman"/>
                <a:cs typeface="Times New Roman"/>
              </a:rPr>
              <a:t> la </a:t>
            </a:r>
            <a:r>
              <a:rPr lang="fr-FR" sz="2400" dirty="0">
                <a:latin typeface="Times New Roman"/>
                <a:cs typeface="Times New Roman"/>
                <a:hlinkClick r:id="rId7" tooltip="Réaction chimique"/>
              </a:rPr>
              <a:t>réaction</a:t>
            </a:r>
            <a:r>
              <a:rPr lang="fr-FR" sz="2400" dirty="0">
                <a:latin typeface="Times New Roman"/>
                <a:cs typeface="Times New Roman"/>
              </a:rPr>
              <a:t> : </a:t>
            </a:r>
            <a:r>
              <a:rPr lang="fr-FR" sz="2400" dirty="0">
                <a:latin typeface="Times New Roman"/>
                <a:cs typeface="Times New Roman"/>
                <a:hlinkClick r:id="rId8"/>
              </a:rPr>
              <a:t>monoester</a:t>
            </a:r>
            <a:r>
              <a:rPr lang="fr-FR" sz="2400" dirty="0">
                <a:latin typeface="Times New Roman"/>
                <a:cs typeface="Times New Roman"/>
              </a:rPr>
              <a:t> de </a:t>
            </a:r>
            <a:r>
              <a:rPr lang="fr-FR" sz="2400" dirty="0">
                <a:latin typeface="Times New Roman"/>
                <a:cs typeface="Times New Roman"/>
                <a:hlinkClick r:id="rId4"/>
              </a:rPr>
              <a:t>phosphate</a:t>
            </a:r>
            <a:r>
              <a:rPr lang="fr-FR" sz="2400" dirty="0">
                <a:latin typeface="Times New Roman"/>
                <a:cs typeface="Times New Roman"/>
              </a:rPr>
              <a:t> + </a:t>
            </a:r>
            <a:r>
              <a:rPr lang="fr-FR" sz="2400" dirty="0">
                <a:latin typeface="Times New Roman"/>
                <a:cs typeface="Times New Roman"/>
                <a:hlinkClick r:id="rId9"/>
              </a:rPr>
              <a:t>H</a:t>
            </a:r>
            <a:r>
              <a:rPr lang="fr-FR" sz="2400" baseline="-25000" dirty="0">
                <a:latin typeface="Times New Roman"/>
                <a:cs typeface="Times New Roman"/>
                <a:hlinkClick r:id="rId9"/>
              </a:rPr>
              <a:t>2</a:t>
            </a:r>
            <a:r>
              <a:rPr lang="fr-FR" sz="2400" dirty="0">
                <a:latin typeface="Times New Roman"/>
                <a:cs typeface="Times New Roman"/>
                <a:hlinkClick r:id="rId9"/>
              </a:rPr>
              <a:t>O</a:t>
            </a:r>
            <a:r>
              <a:rPr lang="fr-FR" sz="2400" dirty="0">
                <a:latin typeface="Times New Roman"/>
                <a:cs typeface="Times New Roman"/>
              </a:rPr>
              <a:t>  ⇌  </a:t>
            </a:r>
            <a:r>
              <a:rPr lang="fr-FR" sz="2400" dirty="0">
                <a:latin typeface="Times New Roman"/>
                <a:cs typeface="Times New Roman"/>
                <a:hlinkClick r:id="rId10"/>
              </a:rPr>
              <a:t>alcool</a:t>
            </a:r>
            <a:r>
              <a:rPr lang="fr-FR" sz="2400" dirty="0">
                <a:latin typeface="Times New Roman"/>
                <a:cs typeface="Times New Roman"/>
              </a:rPr>
              <a:t> + </a:t>
            </a:r>
            <a:r>
              <a:rPr lang="fr-FR" sz="2400" dirty="0">
                <a:latin typeface="Times New Roman"/>
                <a:cs typeface="Times New Roman"/>
                <a:hlinkClick r:id="rId4"/>
              </a:rPr>
              <a:t>phosphate</a:t>
            </a:r>
            <a:r>
              <a:rPr lang="fr-FR" sz="2400" dirty="0" smtClean="0">
                <a:latin typeface="Times New Roman"/>
                <a:cs typeface="Times New Roman"/>
              </a:rPr>
              <a:t>.</a:t>
            </a:r>
          </a:p>
          <a:p>
            <a:pPr lvl="0" algn="just"/>
            <a:r>
              <a:rPr lang="fr-FR" sz="2400" dirty="0" smtClean="0">
                <a:latin typeface="Times New Roman"/>
                <a:cs typeface="Times New Roman"/>
              </a:rPr>
              <a:t>- Sa </a:t>
            </a:r>
            <a:r>
              <a:rPr lang="fr-FR" sz="2400" dirty="0">
                <a:latin typeface="Times New Roman"/>
                <a:cs typeface="Times New Roman"/>
              </a:rPr>
              <a:t>quantité dans le sang augmente lors de cholestase  et par induction médicamenteuse. </a:t>
            </a:r>
            <a:endParaRPr lang="fr-FR" sz="2400" dirty="0" smtClean="0">
              <a:latin typeface="Times New Roman"/>
              <a:cs typeface="Times New Roman"/>
            </a:endParaRPr>
          </a:p>
          <a:p>
            <a:pPr lvl="0" algn="just"/>
            <a:r>
              <a:rPr lang="fr-FR" sz="2400" dirty="0" smtClean="0">
                <a:latin typeface="Times New Roman"/>
                <a:cs typeface="Times New Roman"/>
              </a:rPr>
              <a:t>- Malheureusement </a:t>
            </a:r>
            <a:r>
              <a:rPr lang="fr-FR" sz="2400" dirty="0">
                <a:latin typeface="Times New Roman"/>
                <a:cs typeface="Times New Roman"/>
              </a:rPr>
              <a:t>il existe de nombreux </a:t>
            </a:r>
            <a:r>
              <a:rPr lang="fr-FR" sz="2400" dirty="0" err="1">
                <a:latin typeface="Times New Roman"/>
                <a:cs typeface="Times New Roman"/>
              </a:rPr>
              <a:t>isoenzymes</a:t>
            </a:r>
            <a:r>
              <a:rPr lang="fr-FR" sz="2400" dirty="0">
                <a:latin typeface="Times New Roman"/>
                <a:cs typeface="Times New Roman"/>
              </a:rPr>
              <a:t> (muqueuse intestinale, rein, placenta, os), particulièrement chez le chien, limitant sa valeur en tant que test de cholestase. </a:t>
            </a:r>
          </a:p>
          <a:p>
            <a:pPr lvl="0" algn="just"/>
            <a:r>
              <a:rPr lang="fr-FR" sz="2400" dirty="0" smtClean="0">
                <a:latin typeface="Times New Roman"/>
                <a:cs typeface="Times New Roman"/>
              </a:rPr>
              <a:t>- Attention </a:t>
            </a:r>
            <a:r>
              <a:rPr lang="fr-FR" sz="2400" dirty="0">
                <a:latin typeface="Times New Roman"/>
                <a:cs typeface="Times New Roman"/>
              </a:rPr>
              <a:t>aux augmentations parasites (valeurs élevées sans que le foie ne soit en cause) : jeunes en croissance, femelle allaitante, certains processus tumoraux, traitements corticoïdes sur plusieurs jours. </a:t>
            </a:r>
          </a:p>
          <a:p>
            <a:pPr lvl="0" algn="just"/>
            <a:endParaRPr lang="fr-FR" sz="2400" dirty="0">
              <a:latin typeface="Times New Roman"/>
              <a:cs typeface="Times New Roman"/>
            </a:endParaRPr>
          </a:p>
          <a:p>
            <a:pPr algn="just"/>
            <a:endParaRPr lang="fr-FR" sz="2400" dirty="0">
              <a:latin typeface="Times New Roman"/>
              <a:cs typeface="Times New Roman"/>
            </a:endParaRPr>
          </a:p>
        </p:txBody>
      </p:sp>
    </p:spTree>
    <p:extLst>
      <p:ext uri="{BB962C8B-B14F-4D97-AF65-F5344CB8AC3E}">
        <p14:creationId xmlns:p14="http://schemas.microsoft.com/office/powerpoint/2010/main" val="27463807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67550"/>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a:t>
            </a:r>
            <a:r>
              <a:rPr lang="fr-FR" sz="2400" b="1" dirty="0" smtClean="0">
                <a:solidFill>
                  <a:srgbClr val="FF0000"/>
                </a:solidFill>
                <a:latin typeface="Times New Roman" pitchFamily="18" charset="0"/>
                <a:cs typeface="Times New Roman" pitchFamily="18" charset="0"/>
              </a:rPr>
              <a:t>HEPATIQUES</a:t>
            </a:r>
            <a:br>
              <a:rPr lang="fr-FR" sz="2400" b="1" dirty="0" smtClean="0">
                <a:solidFill>
                  <a:srgbClr val="FF0000"/>
                </a:solidFill>
                <a:latin typeface="Times New Roman" pitchFamily="18" charset="0"/>
                <a:cs typeface="Times New Roman" pitchFamily="18" charset="0"/>
              </a:rPr>
            </a:br>
            <a:r>
              <a:rPr lang="fr-FR" sz="2400" b="1" dirty="0" smtClean="0">
                <a:solidFill>
                  <a:srgbClr val="FF0000"/>
                </a:solidFill>
                <a:latin typeface="Times New Roman" pitchFamily="18" charset="0"/>
                <a:cs typeface="Times New Roman" pitchFamily="18" charset="0"/>
              </a:rPr>
              <a:t>Enzymatiques</a:t>
            </a:r>
            <a:endParaRPr lang="fr-FR" sz="2400" dirty="0"/>
          </a:p>
        </p:txBody>
      </p:sp>
      <p:sp>
        <p:nvSpPr>
          <p:cNvPr id="3" name="Espace réservé du contenu 2"/>
          <p:cNvSpPr>
            <a:spLocks noGrp="1"/>
          </p:cNvSpPr>
          <p:nvPr>
            <p:ph idx="1"/>
          </p:nvPr>
        </p:nvSpPr>
        <p:spPr/>
        <p:txBody>
          <a:bodyPr>
            <a:normAutofit fontScale="85000" lnSpcReduction="20000"/>
          </a:bodyPr>
          <a:lstStyle/>
          <a:p>
            <a:pPr algn="just">
              <a:buFont typeface="Wingdings" charset="2"/>
              <a:buChar char="u"/>
            </a:pPr>
            <a:r>
              <a:rPr lang="fr-FR" sz="2800" b="1" dirty="0">
                <a:solidFill>
                  <a:srgbClr val="0000FF"/>
                </a:solidFill>
                <a:latin typeface="Times New Roman"/>
                <a:cs typeface="Times New Roman"/>
              </a:rPr>
              <a:t>GGT, </a:t>
            </a:r>
            <a:r>
              <a:rPr lang="fr-FR" sz="2800" b="1" dirty="0" err="1">
                <a:solidFill>
                  <a:srgbClr val="0000FF"/>
                </a:solidFill>
                <a:latin typeface="Times New Roman"/>
                <a:cs typeface="Times New Roman"/>
              </a:rPr>
              <a:t>γGT</a:t>
            </a:r>
            <a:r>
              <a:rPr lang="fr-FR" sz="2800" b="1" dirty="0">
                <a:solidFill>
                  <a:srgbClr val="0000FF"/>
                </a:solidFill>
                <a:latin typeface="Times New Roman"/>
                <a:cs typeface="Times New Roman"/>
              </a:rPr>
              <a:t> </a:t>
            </a:r>
            <a:r>
              <a:rPr lang="fr-FR" sz="2600" b="1" dirty="0">
                <a:latin typeface="Times New Roman"/>
                <a:cs typeface="Times New Roman"/>
              </a:rPr>
              <a:t>: Gamma-</a:t>
            </a:r>
            <a:r>
              <a:rPr lang="fr-FR" sz="2600" b="1" dirty="0" err="1">
                <a:latin typeface="Times New Roman"/>
                <a:cs typeface="Times New Roman"/>
              </a:rPr>
              <a:t>glutamyl</a:t>
            </a:r>
            <a:r>
              <a:rPr lang="fr-FR" sz="2600" b="1" dirty="0">
                <a:latin typeface="Times New Roman"/>
                <a:cs typeface="Times New Roman"/>
              </a:rPr>
              <a:t> transférase : </a:t>
            </a:r>
            <a:r>
              <a:rPr lang="fr-FR" sz="2600" dirty="0">
                <a:latin typeface="Times New Roman"/>
                <a:cs typeface="Times New Roman"/>
                <a:hlinkClick r:id="rId2"/>
              </a:rPr>
              <a:t>aminoacyltransférase</a:t>
            </a:r>
            <a:r>
              <a:rPr lang="fr-FR" sz="2600" dirty="0">
                <a:latin typeface="Times New Roman"/>
                <a:cs typeface="Times New Roman"/>
              </a:rPr>
              <a:t> qui </a:t>
            </a:r>
            <a:r>
              <a:rPr lang="fr-FR" sz="2600" dirty="0">
                <a:latin typeface="Times New Roman"/>
                <a:cs typeface="Times New Roman"/>
                <a:hlinkClick r:id="rId3"/>
              </a:rPr>
              <a:t>catalyse</a:t>
            </a:r>
            <a:r>
              <a:rPr lang="fr-FR" sz="2600" dirty="0">
                <a:latin typeface="Times New Roman"/>
                <a:cs typeface="Times New Roman"/>
              </a:rPr>
              <a:t>   la </a:t>
            </a:r>
            <a:r>
              <a:rPr lang="fr-FR" sz="2600" dirty="0">
                <a:latin typeface="Times New Roman"/>
                <a:cs typeface="Times New Roman"/>
                <a:hlinkClick r:id="rId4"/>
              </a:rPr>
              <a:t>réaction</a:t>
            </a:r>
            <a:r>
              <a:rPr lang="fr-FR" sz="2600" dirty="0">
                <a:latin typeface="Times New Roman"/>
                <a:cs typeface="Times New Roman"/>
              </a:rPr>
              <a:t> : </a:t>
            </a:r>
            <a:r>
              <a:rPr lang="fr-FR" sz="2600" dirty="0">
                <a:latin typeface="Times New Roman"/>
                <a:cs typeface="Times New Roman"/>
                <a:hlinkClick r:id="rId5"/>
              </a:rPr>
              <a:t>5-L-glutamyl)</a:t>
            </a:r>
            <a:r>
              <a:rPr lang="fr-FR" sz="2600" dirty="0">
                <a:latin typeface="Times New Roman"/>
                <a:cs typeface="Times New Roman"/>
              </a:rPr>
              <a:t>-</a:t>
            </a:r>
            <a:r>
              <a:rPr lang="fr-FR" sz="2600" dirty="0">
                <a:latin typeface="Times New Roman"/>
                <a:cs typeface="Times New Roman"/>
                <a:hlinkClick r:id="rId6"/>
              </a:rPr>
              <a:t>peptide</a:t>
            </a:r>
            <a:r>
              <a:rPr lang="fr-FR" sz="2600" dirty="0">
                <a:latin typeface="Times New Roman"/>
                <a:cs typeface="Times New Roman"/>
              </a:rPr>
              <a:t> + </a:t>
            </a:r>
            <a:r>
              <a:rPr lang="fr-FR" sz="2600" dirty="0">
                <a:latin typeface="Times New Roman"/>
                <a:cs typeface="Times New Roman"/>
                <a:hlinkClick r:id="rId7"/>
              </a:rPr>
              <a:t>acide aminé</a:t>
            </a:r>
            <a:r>
              <a:rPr lang="fr-FR" sz="2600" dirty="0">
                <a:latin typeface="Times New Roman"/>
                <a:cs typeface="Times New Roman"/>
              </a:rPr>
              <a:t>  ⇌  </a:t>
            </a:r>
            <a:r>
              <a:rPr lang="fr-FR" sz="2600" dirty="0">
                <a:latin typeface="Times New Roman"/>
                <a:cs typeface="Times New Roman"/>
                <a:hlinkClick r:id="rId6"/>
              </a:rPr>
              <a:t>peptide</a:t>
            </a:r>
            <a:r>
              <a:rPr lang="fr-FR" sz="2600" dirty="0">
                <a:latin typeface="Times New Roman"/>
                <a:cs typeface="Times New Roman"/>
              </a:rPr>
              <a:t> + </a:t>
            </a:r>
            <a:r>
              <a:rPr lang="fr-FR" sz="2600" dirty="0">
                <a:latin typeface="Times New Roman"/>
                <a:cs typeface="Times New Roman"/>
                <a:hlinkClick r:id="rId5"/>
              </a:rPr>
              <a:t>5-L-glutamyl</a:t>
            </a:r>
            <a:r>
              <a:rPr lang="fr-FR" sz="2600" dirty="0">
                <a:latin typeface="Times New Roman"/>
                <a:cs typeface="Times New Roman"/>
              </a:rPr>
              <a:t>-</a:t>
            </a:r>
            <a:r>
              <a:rPr lang="fr-FR" sz="2600" dirty="0">
                <a:latin typeface="Times New Roman"/>
                <a:cs typeface="Times New Roman"/>
                <a:hlinkClick r:id="rId7"/>
              </a:rPr>
              <a:t>acide aminé</a:t>
            </a:r>
            <a:r>
              <a:rPr lang="fr-FR" sz="2600" dirty="0" smtClean="0">
                <a:latin typeface="Times New Roman"/>
                <a:cs typeface="Times New Roman"/>
              </a:rPr>
              <a:t>.</a:t>
            </a:r>
          </a:p>
          <a:p>
            <a:pPr algn="just"/>
            <a:endParaRPr lang="fr-FR" sz="2600" dirty="0">
              <a:latin typeface="Times New Roman"/>
              <a:cs typeface="Times New Roman"/>
            </a:endParaRPr>
          </a:p>
          <a:p>
            <a:pPr lvl="0" algn="just">
              <a:buFontTx/>
              <a:buChar char="-"/>
            </a:pPr>
            <a:r>
              <a:rPr lang="fr-FR" sz="2600" dirty="0" smtClean="0">
                <a:latin typeface="Times New Roman"/>
                <a:cs typeface="Times New Roman"/>
              </a:rPr>
              <a:t>Associé </a:t>
            </a:r>
            <a:r>
              <a:rPr lang="fr-FR" sz="2600" dirty="0">
                <a:latin typeface="Times New Roman"/>
                <a:cs typeface="Times New Roman"/>
              </a:rPr>
              <a:t>à l’arbre biliaire : elle augmente lors de cholestase, souvent parallèlement à la PAL. </a:t>
            </a:r>
          </a:p>
          <a:p>
            <a:pPr lvl="0" algn="just">
              <a:buFontTx/>
              <a:buChar char="-"/>
            </a:pPr>
            <a:r>
              <a:rPr lang="fr-FR" sz="2600" dirty="0" smtClean="0">
                <a:latin typeface="Times New Roman"/>
                <a:cs typeface="Times New Roman"/>
              </a:rPr>
              <a:t>Il </a:t>
            </a:r>
            <a:r>
              <a:rPr lang="fr-FR" sz="2600" dirty="0">
                <a:latin typeface="Times New Roman"/>
                <a:cs typeface="Times New Roman"/>
              </a:rPr>
              <a:t>existe des </a:t>
            </a:r>
            <a:r>
              <a:rPr lang="fr-FR" sz="2600" dirty="0" err="1">
                <a:latin typeface="Times New Roman"/>
                <a:cs typeface="Times New Roman"/>
              </a:rPr>
              <a:t>isoenzymes</a:t>
            </a:r>
            <a:r>
              <a:rPr lang="fr-FR" sz="2600" dirty="0">
                <a:latin typeface="Times New Roman"/>
                <a:cs typeface="Times New Roman"/>
              </a:rPr>
              <a:t> dans de nombreux tissus, mais la grande majorité de GGT circulante est d’origine hépatique. Il n’existe pas d’iso E d’origine osseuse (donc pas d’augmentation lors de la croissance ou d’ostéopathie). </a:t>
            </a:r>
          </a:p>
          <a:p>
            <a:pPr lvl="0" algn="just">
              <a:buFontTx/>
              <a:buChar char="-"/>
            </a:pPr>
            <a:r>
              <a:rPr lang="fr-FR" sz="2600" dirty="0" smtClean="0">
                <a:latin typeface="Times New Roman"/>
                <a:cs typeface="Times New Roman"/>
              </a:rPr>
              <a:t>Comme </a:t>
            </a:r>
            <a:r>
              <a:rPr lang="fr-FR" sz="2600" dirty="0">
                <a:latin typeface="Times New Roman"/>
                <a:cs typeface="Times New Roman"/>
              </a:rPr>
              <a:t>la PAL, GGT ne permet pas de distinguer une cholestase d’une pathologie hépatocellulaire. Leur mesure simultanée permet cependant d’augmenter leur valeur diagnostique.  </a:t>
            </a:r>
          </a:p>
          <a:p>
            <a:pPr lvl="0">
              <a:buFontTx/>
              <a:buChar char="-"/>
            </a:pPr>
            <a:endParaRPr lang="fr-FR" sz="2400" dirty="0" smtClean="0">
              <a:latin typeface="Times New Roman"/>
              <a:cs typeface="Times New Roman"/>
            </a:endParaRPr>
          </a:p>
          <a:p>
            <a:pPr lvl="0">
              <a:buFontTx/>
              <a:buChar char="-"/>
            </a:pPr>
            <a:endParaRPr lang="fr-FR" sz="2400" dirty="0">
              <a:latin typeface="Times New Roman"/>
              <a:cs typeface="Times New Roman"/>
            </a:endParaRPr>
          </a:p>
          <a:p>
            <a:endParaRPr lang="fr-FR" dirty="0"/>
          </a:p>
        </p:txBody>
      </p:sp>
    </p:spTree>
    <p:extLst>
      <p:ext uri="{BB962C8B-B14F-4D97-AF65-F5344CB8AC3E}">
        <p14:creationId xmlns:p14="http://schemas.microsoft.com/office/powerpoint/2010/main" val="33218186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3768" y="30707"/>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HEPATIQUES</a:t>
            </a:r>
            <a:br>
              <a:rPr lang="fr-FR" sz="2400" b="1" dirty="0">
                <a:solidFill>
                  <a:srgbClr val="FF0000"/>
                </a:solidFill>
                <a:latin typeface="Times New Roman" pitchFamily="18" charset="0"/>
                <a:cs typeface="Times New Roman" pitchFamily="18" charset="0"/>
              </a:rPr>
            </a:br>
            <a:r>
              <a:rPr lang="fr-FR" sz="2400" b="1" dirty="0" smtClean="0">
                <a:solidFill>
                  <a:srgbClr val="FF0000"/>
                </a:solidFill>
                <a:latin typeface="Times New Roman" pitchFamily="18" charset="0"/>
                <a:cs typeface="Times New Roman" pitchFamily="18" charset="0"/>
              </a:rPr>
              <a:t>Autres marqueurs hépatiques</a:t>
            </a:r>
            <a:endParaRPr lang="fr-FR" sz="2400" dirty="0"/>
          </a:p>
        </p:txBody>
      </p:sp>
      <p:sp>
        <p:nvSpPr>
          <p:cNvPr id="3" name="Espace réservé du contenu 2"/>
          <p:cNvSpPr>
            <a:spLocks noGrp="1"/>
          </p:cNvSpPr>
          <p:nvPr>
            <p:ph idx="1"/>
          </p:nvPr>
        </p:nvSpPr>
        <p:spPr>
          <a:xfrm>
            <a:off x="467544" y="1196752"/>
            <a:ext cx="8229600" cy="5069160"/>
          </a:xfrm>
        </p:spPr>
        <p:txBody>
          <a:bodyPr>
            <a:normAutofit fontScale="55000" lnSpcReduction="20000"/>
          </a:bodyPr>
          <a:lstStyle/>
          <a:p>
            <a:pPr lvl="0">
              <a:buFont typeface="Wingdings" charset="2"/>
              <a:buChar char="u"/>
            </a:pPr>
            <a:r>
              <a:rPr lang="fr-FR" sz="4400" b="1" dirty="0">
                <a:solidFill>
                  <a:srgbClr val="0000FF"/>
                </a:solidFill>
                <a:latin typeface="Times New Roman"/>
                <a:cs typeface="Times New Roman"/>
              </a:rPr>
              <a:t>Acides </a:t>
            </a:r>
            <a:r>
              <a:rPr lang="fr-FR" sz="4400" b="1" dirty="0" smtClean="0">
                <a:solidFill>
                  <a:srgbClr val="0000FF"/>
                </a:solidFill>
                <a:latin typeface="Times New Roman"/>
                <a:cs typeface="Times New Roman"/>
              </a:rPr>
              <a:t>biliaires</a:t>
            </a:r>
          </a:p>
          <a:p>
            <a:pPr marL="0" lvl="0" indent="0" algn="just">
              <a:buNone/>
            </a:pPr>
            <a:r>
              <a:rPr lang="fr-FR" sz="3500" dirty="0" smtClean="0">
                <a:latin typeface="Times New Roman"/>
                <a:cs typeface="Times New Roman"/>
              </a:rPr>
              <a:t>- </a:t>
            </a:r>
            <a:r>
              <a:rPr lang="fr-FR" sz="4000" dirty="0" smtClean="0">
                <a:latin typeface="Times New Roman"/>
                <a:cs typeface="Times New Roman"/>
              </a:rPr>
              <a:t>Lors </a:t>
            </a:r>
            <a:r>
              <a:rPr lang="fr-FR" sz="4000" dirty="0">
                <a:latin typeface="Times New Roman"/>
                <a:cs typeface="Times New Roman"/>
              </a:rPr>
              <a:t>de dysfonctionnement hépatique et/ou </a:t>
            </a:r>
            <a:r>
              <a:rPr lang="fr-FR" sz="4000" dirty="0" smtClean="0">
                <a:latin typeface="Times New Roman"/>
                <a:cs typeface="Times New Roman"/>
              </a:rPr>
              <a:t>shunt porto systémique (PSS), </a:t>
            </a:r>
            <a:r>
              <a:rPr lang="fr-FR" sz="4000" dirty="0">
                <a:latin typeface="Times New Roman"/>
                <a:cs typeface="Times New Roman"/>
              </a:rPr>
              <a:t>les acides biliaires sont libérés dans la circulation systémique. Intérêt : détection de PSS et hépatite chronique/cirrhose avant le développement d’ictère. La sensibilité est augmentée par le dosage de la cc 2 </a:t>
            </a:r>
            <a:r>
              <a:rPr lang="fr-FR" sz="4000" dirty="0" err="1">
                <a:latin typeface="Times New Roman"/>
                <a:cs typeface="Times New Roman"/>
              </a:rPr>
              <a:t>hrs</a:t>
            </a:r>
            <a:r>
              <a:rPr lang="fr-FR" sz="4000" dirty="0">
                <a:latin typeface="Times New Roman"/>
                <a:cs typeface="Times New Roman"/>
              </a:rPr>
              <a:t> </a:t>
            </a:r>
            <a:r>
              <a:rPr lang="fr-FR" sz="4000" dirty="0" err="1">
                <a:latin typeface="Times New Roman"/>
                <a:cs typeface="Times New Roman"/>
              </a:rPr>
              <a:t>post-</a:t>
            </a:r>
            <a:r>
              <a:rPr lang="fr-FR" sz="4000" dirty="0" err="1" smtClean="0">
                <a:latin typeface="Times New Roman"/>
                <a:cs typeface="Times New Roman"/>
              </a:rPr>
              <a:t>prandiale</a:t>
            </a:r>
            <a:r>
              <a:rPr lang="fr-FR" sz="4000" dirty="0" smtClean="0">
                <a:latin typeface="Times New Roman"/>
                <a:cs typeface="Times New Roman"/>
              </a:rPr>
              <a:t>. </a:t>
            </a:r>
            <a:endParaRPr lang="fr-FR" sz="4000" dirty="0">
              <a:latin typeface="Times New Roman"/>
              <a:cs typeface="Times New Roman"/>
            </a:endParaRPr>
          </a:p>
          <a:p>
            <a:pPr marL="0" lvl="0" indent="0" algn="just">
              <a:buNone/>
            </a:pPr>
            <a:r>
              <a:rPr lang="fr-FR" sz="4000" dirty="0" smtClean="0">
                <a:latin typeface="Times New Roman"/>
                <a:cs typeface="Times New Roman"/>
              </a:rPr>
              <a:t>-  Lors </a:t>
            </a:r>
            <a:r>
              <a:rPr lang="fr-FR" sz="4000" dirty="0">
                <a:latin typeface="Times New Roman"/>
                <a:cs typeface="Times New Roman"/>
              </a:rPr>
              <a:t>de cholestase, la concentration sanguine est très élevée à jeun et varie peu après un repas.</a:t>
            </a:r>
          </a:p>
          <a:p>
            <a:pPr marL="0" indent="0" algn="just">
              <a:buNone/>
            </a:pPr>
            <a:r>
              <a:rPr lang="fr-FR" sz="4000" dirty="0" smtClean="0">
                <a:latin typeface="Times New Roman"/>
                <a:cs typeface="Times New Roman"/>
              </a:rPr>
              <a:t>- Lors </a:t>
            </a:r>
            <a:r>
              <a:rPr lang="fr-FR" sz="4000" dirty="0">
                <a:latin typeface="Times New Roman"/>
                <a:cs typeface="Times New Roman"/>
              </a:rPr>
              <a:t>de dysplasie vasculaire hépatique ou shunt qui peut être congénital (fréquent chez certaines espèces de chiens par exemple le Yorkshire et le Bichon), ou encore de cirrhose, une grande partie de ce que contient la veine porte passe directement dans la circulation générale sans avoir été </a:t>
            </a:r>
            <a:r>
              <a:rPr lang="fr-FR" sz="4000" dirty="0" err="1">
                <a:latin typeface="Times New Roman"/>
                <a:cs typeface="Times New Roman"/>
              </a:rPr>
              <a:t>détoxifié</a:t>
            </a:r>
            <a:r>
              <a:rPr lang="fr-FR" sz="4000" dirty="0">
                <a:latin typeface="Times New Roman"/>
                <a:cs typeface="Times New Roman"/>
              </a:rPr>
              <a:t> par le foie. La concentration sanguine est souvent normale à jeun mais très augmentée après un repas. Le dosage des acides biliaires après stimulation constitue dans ce cadre un des meilleurs tests diagnostiques. </a:t>
            </a:r>
            <a:endParaRPr lang="fr-FR" sz="4000" dirty="0">
              <a:solidFill>
                <a:srgbClr val="0000FF"/>
              </a:solidFill>
              <a:latin typeface="Times New Roman"/>
              <a:cs typeface="Times New Roman"/>
            </a:endParaRPr>
          </a:p>
          <a:p>
            <a:endParaRPr lang="fr-FR" sz="4000" dirty="0">
              <a:latin typeface="Times New Roman"/>
              <a:cs typeface="Times New Roman"/>
            </a:endParaRPr>
          </a:p>
        </p:txBody>
      </p:sp>
    </p:spTree>
    <p:extLst>
      <p:ext uri="{BB962C8B-B14F-4D97-AF65-F5344CB8AC3E}">
        <p14:creationId xmlns:p14="http://schemas.microsoft.com/office/powerpoint/2010/main" val="1372406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9752" y="188640"/>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HEPATIQUES</a:t>
            </a:r>
            <a:br>
              <a:rPr lang="fr-FR" sz="2400" b="1" dirty="0">
                <a:solidFill>
                  <a:srgbClr val="FF0000"/>
                </a:solidFill>
                <a:latin typeface="Times New Roman" pitchFamily="18" charset="0"/>
                <a:cs typeface="Times New Roman" pitchFamily="18" charset="0"/>
              </a:rPr>
            </a:br>
            <a:r>
              <a:rPr lang="fr-FR" sz="2400" b="1" dirty="0">
                <a:solidFill>
                  <a:srgbClr val="FF0000"/>
                </a:solidFill>
                <a:latin typeface="Times New Roman" pitchFamily="18" charset="0"/>
                <a:cs typeface="Times New Roman" pitchFamily="18" charset="0"/>
              </a:rPr>
              <a:t>Autres marqueurs hépatiques</a:t>
            </a:r>
            <a:endParaRPr lang="fr-FR" sz="2400" dirty="0"/>
          </a:p>
        </p:txBody>
      </p:sp>
      <p:sp>
        <p:nvSpPr>
          <p:cNvPr id="3" name="Espace réservé du contenu 2"/>
          <p:cNvSpPr>
            <a:spLocks noGrp="1"/>
          </p:cNvSpPr>
          <p:nvPr>
            <p:ph idx="1"/>
          </p:nvPr>
        </p:nvSpPr>
        <p:spPr/>
        <p:txBody>
          <a:bodyPr>
            <a:normAutofit lnSpcReduction="10000"/>
          </a:bodyPr>
          <a:lstStyle/>
          <a:p>
            <a:pPr lvl="0">
              <a:buFont typeface="Wingdings" charset="2"/>
              <a:buChar char="u"/>
            </a:pPr>
            <a:r>
              <a:rPr lang="fr-FR" sz="2400" b="1" dirty="0">
                <a:solidFill>
                  <a:srgbClr val="0000FF"/>
                </a:solidFill>
                <a:latin typeface="Times New Roman"/>
                <a:cs typeface="Times New Roman"/>
              </a:rPr>
              <a:t>Acides </a:t>
            </a:r>
            <a:r>
              <a:rPr lang="fr-FR" sz="2400" b="1" dirty="0" smtClean="0">
                <a:solidFill>
                  <a:srgbClr val="0000FF"/>
                </a:solidFill>
                <a:latin typeface="Times New Roman"/>
                <a:cs typeface="Times New Roman"/>
              </a:rPr>
              <a:t>biliaires</a:t>
            </a:r>
          </a:p>
          <a:p>
            <a:pPr algn="just"/>
            <a:r>
              <a:rPr lang="fr-FR" sz="2400" dirty="0">
                <a:latin typeface="Times New Roman"/>
                <a:cs typeface="Times New Roman"/>
              </a:rPr>
              <a:t>Si la concentration d’acides biliaires est modérément élevée après stimulation, c’est une hépatite chronique dite active : penser alors à la leptospirose. Les animaux de toutes espèces peuvent être contaminés  par des </a:t>
            </a:r>
            <a:r>
              <a:rPr lang="fr-FR" sz="2400" dirty="0" err="1">
                <a:latin typeface="Times New Roman"/>
                <a:cs typeface="Times New Roman"/>
              </a:rPr>
              <a:t>lepstospires</a:t>
            </a:r>
            <a:r>
              <a:rPr lang="fr-FR" sz="2400" dirty="0">
                <a:latin typeface="Times New Roman"/>
                <a:cs typeface="Times New Roman"/>
              </a:rPr>
              <a:t> insuffisamment pathogènes pour provoquer une hépatite aigue, mais suffisamment pour perturber le fonctionnement hépatique. Ces maladies peuvent évoluer sur des années et provoquer des pertes économiques en élevages. Ces maladies sont difficiles à diagnostiquer et l’on doit y penser lors d’augmentations régulières de la concentration sanguine en acides biliaires. Il faut alors confirmer la suspicion par une sérologie. </a:t>
            </a:r>
          </a:p>
          <a:p>
            <a:pPr lvl="0"/>
            <a:endParaRPr lang="fr-FR" sz="2400" b="1" dirty="0">
              <a:solidFill>
                <a:srgbClr val="0000FF"/>
              </a:solidFill>
              <a:latin typeface="Times New Roman"/>
              <a:cs typeface="Times New Roman"/>
            </a:endParaRPr>
          </a:p>
          <a:p>
            <a:endParaRPr lang="fr-FR" dirty="0"/>
          </a:p>
        </p:txBody>
      </p:sp>
    </p:spTree>
    <p:extLst>
      <p:ext uri="{BB962C8B-B14F-4D97-AF65-F5344CB8AC3E}">
        <p14:creationId xmlns:p14="http://schemas.microsoft.com/office/powerpoint/2010/main" val="28267400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243408"/>
            <a:ext cx="8229600" cy="1143000"/>
          </a:xfrm>
        </p:spPr>
        <p:txBody>
          <a:bodyPr>
            <a:normAutofit/>
          </a:bodyPr>
          <a:lstStyle/>
          <a:p>
            <a:r>
              <a:rPr lang="fr-FR" sz="2400" b="1" dirty="0" smtClean="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0" y="1556792"/>
            <a:ext cx="9252520" cy="5073427"/>
          </a:xfrm>
        </p:spPr>
        <p:txBody>
          <a:bodyPr>
            <a:normAutofit/>
          </a:bodyPr>
          <a:lstStyle/>
          <a:p>
            <a:pPr marL="0" indent="0" algn="just">
              <a:buNone/>
            </a:pPr>
            <a:r>
              <a:rPr lang="fr-FR" dirty="0">
                <a:latin typeface="Times New Roman" pitchFamily="18" charset="0"/>
                <a:cs typeface="Times New Roman" pitchFamily="18" charset="0"/>
              </a:rPr>
              <a:t>Le foie assure un grand nombre de </a:t>
            </a:r>
            <a:r>
              <a:rPr lang="fr-FR" dirty="0" smtClean="0">
                <a:latin typeface="Times New Roman" pitchFamily="18" charset="0"/>
                <a:cs typeface="Times New Roman" pitchFamily="18" charset="0"/>
              </a:rPr>
              <a:t>fonctions  spécifiques:</a:t>
            </a:r>
            <a:endParaRPr lang="fr-FR" dirty="0">
              <a:latin typeface="Times New Roman" pitchFamily="18" charset="0"/>
              <a:cs typeface="Times New Roman" pitchFamily="18" charset="0"/>
            </a:endParaRPr>
          </a:p>
          <a:p>
            <a:pPr marL="0" indent="0" algn="just">
              <a:buNone/>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rôle essentiel dans le </a:t>
            </a:r>
            <a:r>
              <a:rPr lang="fr-FR" dirty="0" smtClean="0">
                <a:latin typeface="Times New Roman" pitchFamily="18" charset="0"/>
                <a:cs typeface="Times New Roman" pitchFamily="18" charset="0"/>
              </a:rPr>
              <a:t>métabolisme intermédiaire</a:t>
            </a:r>
            <a:endParaRPr lang="fr-FR" dirty="0">
              <a:latin typeface="Times New Roman" pitchFamily="18" charset="0"/>
              <a:cs typeface="Times New Roman" pitchFamily="18" charset="0"/>
            </a:endParaRPr>
          </a:p>
          <a:p>
            <a:pPr marL="0" indent="0" algn="just">
              <a:buNone/>
            </a:pPr>
            <a:r>
              <a:rPr lang="fr-FR" dirty="0" smtClean="0">
                <a:latin typeface="Times New Roman" pitchFamily="18" charset="0"/>
                <a:cs typeface="Times New Roman" pitchFamily="18" charset="0"/>
              </a:rPr>
              <a:t>-  fonction </a:t>
            </a:r>
            <a:r>
              <a:rPr lang="fr-FR" dirty="0">
                <a:latin typeface="Times New Roman" pitchFamily="18" charset="0"/>
                <a:cs typeface="Times New Roman" pitchFamily="18" charset="0"/>
              </a:rPr>
              <a:t>de synthèse</a:t>
            </a:r>
          </a:p>
          <a:p>
            <a:pPr marL="0" indent="0" algn="just">
              <a:buNone/>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fonction d'épuration et de détoxication</a:t>
            </a:r>
          </a:p>
          <a:p>
            <a:pPr marL="0" indent="0" algn="just">
              <a:buNone/>
            </a:pPr>
            <a:r>
              <a:rPr lang="fr-FR" dirty="0" smtClean="0">
                <a:latin typeface="Times New Roman" pitchFamily="18" charset="0"/>
                <a:cs typeface="Times New Roman" pitchFamily="18" charset="0"/>
              </a:rPr>
              <a:t>-  fonction </a:t>
            </a:r>
            <a:r>
              <a:rPr lang="fr-FR" dirty="0">
                <a:latin typeface="Times New Roman" pitchFamily="18" charset="0"/>
                <a:cs typeface="Times New Roman" pitchFamily="18" charset="0"/>
              </a:rPr>
              <a:t>de sécrétion biliaire</a:t>
            </a:r>
          </a:p>
        </p:txBody>
      </p:sp>
    </p:spTree>
    <p:extLst>
      <p:ext uri="{BB962C8B-B14F-4D97-AF65-F5344CB8AC3E}">
        <p14:creationId xmlns:p14="http://schemas.microsoft.com/office/powerpoint/2010/main" val="17180285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HEPATIQUES</a:t>
            </a:r>
            <a:br>
              <a:rPr lang="fr-FR" sz="2400" b="1" dirty="0">
                <a:solidFill>
                  <a:srgbClr val="FF0000"/>
                </a:solidFill>
                <a:latin typeface="Times New Roman" pitchFamily="18" charset="0"/>
                <a:cs typeface="Times New Roman" pitchFamily="18" charset="0"/>
              </a:rPr>
            </a:br>
            <a:r>
              <a:rPr lang="fr-FR" sz="2400" b="1" dirty="0">
                <a:solidFill>
                  <a:srgbClr val="FF0000"/>
                </a:solidFill>
                <a:latin typeface="Times New Roman" pitchFamily="18" charset="0"/>
                <a:cs typeface="Times New Roman" pitchFamily="18" charset="0"/>
              </a:rPr>
              <a:t>Autres marqueurs hépatiques</a:t>
            </a:r>
            <a:endParaRPr lang="fr-FR" sz="2400" dirty="0"/>
          </a:p>
        </p:txBody>
      </p:sp>
      <p:sp>
        <p:nvSpPr>
          <p:cNvPr id="3" name="Espace réservé du contenu 2"/>
          <p:cNvSpPr>
            <a:spLocks noGrp="1"/>
          </p:cNvSpPr>
          <p:nvPr>
            <p:ph idx="1"/>
          </p:nvPr>
        </p:nvSpPr>
        <p:spPr/>
        <p:txBody>
          <a:bodyPr>
            <a:normAutofit/>
          </a:bodyPr>
          <a:lstStyle/>
          <a:p>
            <a:pPr lvl="0" algn="just">
              <a:buFont typeface="Wingdings" charset="2"/>
              <a:buChar char="u"/>
            </a:pPr>
            <a:r>
              <a:rPr lang="fr-FR" sz="2400" b="1" dirty="0">
                <a:solidFill>
                  <a:srgbClr val="0000FF"/>
                </a:solidFill>
                <a:latin typeface="Times New Roman"/>
                <a:cs typeface="Times New Roman"/>
              </a:rPr>
              <a:t>Ammoniaque</a:t>
            </a:r>
            <a:endParaRPr lang="fr-FR" sz="2400" dirty="0">
              <a:solidFill>
                <a:srgbClr val="0000FF"/>
              </a:solidFill>
              <a:latin typeface="Times New Roman"/>
              <a:cs typeface="Times New Roman"/>
            </a:endParaRPr>
          </a:p>
          <a:p>
            <a:pPr marL="0" indent="0" algn="just">
              <a:buNone/>
            </a:pPr>
            <a:r>
              <a:rPr lang="fr-FR" sz="2400" b="1" dirty="0">
                <a:latin typeface="Times New Roman"/>
                <a:cs typeface="Times New Roman"/>
              </a:rPr>
              <a:t> </a:t>
            </a:r>
            <a:endParaRPr lang="fr-FR" sz="2400" dirty="0">
              <a:latin typeface="Times New Roman"/>
              <a:cs typeface="Times New Roman"/>
            </a:endParaRPr>
          </a:p>
          <a:p>
            <a:pPr marL="0" lvl="0" indent="0" algn="just">
              <a:buNone/>
            </a:pPr>
            <a:r>
              <a:rPr lang="fr-FR" sz="2400" dirty="0" smtClean="0">
                <a:latin typeface="Times New Roman"/>
                <a:cs typeface="Times New Roman"/>
              </a:rPr>
              <a:t>- Lors </a:t>
            </a:r>
            <a:r>
              <a:rPr lang="fr-FR" sz="2400" dirty="0">
                <a:latin typeface="Times New Roman"/>
                <a:cs typeface="Times New Roman"/>
              </a:rPr>
              <a:t>d’insuffisance hépatique grave, l’ammoniac s’accumule et des troubles digestifs s’ajoutent du fait de défaut de sécrétion biliaire. Cet ammoniac toxique passe dans les cellules, il utilise tout le pool d’α-</a:t>
            </a:r>
            <a:r>
              <a:rPr lang="fr-FR" sz="2400" dirty="0" err="1">
                <a:latin typeface="Times New Roman"/>
                <a:cs typeface="Times New Roman"/>
              </a:rPr>
              <a:t>cétoglutarate</a:t>
            </a:r>
            <a:r>
              <a:rPr lang="fr-FR" sz="2400" dirty="0">
                <a:latin typeface="Times New Roman"/>
                <a:cs typeface="Times New Roman"/>
              </a:rPr>
              <a:t> pour donner du glutamate. L’α-</a:t>
            </a:r>
            <a:r>
              <a:rPr lang="fr-FR" sz="2400" dirty="0" err="1">
                <a:latin typeface="Times New Roman"/>
                <a:cs typeface="Times New Roman"/>
              </a:rPr>
              <a:t>cétoglutarate</a:t>
            </a:r>
            <a:r>
              <a:rPr lang="fr-FR" sz="2400" dirty="0">
                <a:latin typeface="Times New Roman"/>
                <a:cs typeface="Times New Roman"/>
              </a:rPr>
              <a:t> n’est donc plus disponible pour alimenter le cycle de </a:t>
            </a:r>
            <a:r>
              <a:rPr lang="fr-FR" sz="2400" dirty="0" smtClean="0">
                <a:latin typeface="Times New Roman"/>
                <a:cs typeface="Times New Roman"/>
              </a:rPr>
              <a:t>l’urée</a:t>
            </a:r>
            <a:r>
              <a:rPr lang="fr-FR" sz="2400" dirty="0">
                <a:latin typeface="Times New Roman"/>
                <a:cs typeface="Times New Roman"/>
              </a:rPr>
              <a:t> : il n’y a donc plus d’énergie particulièrement au niveau du cœur, du rein et du système nerveux. On parle de crise d’</a:t>
            </a:r>
            <a:r>
              <a:rPr lang="fr-FR" sz="2400" b="1" dirty="0">
                <a:latin typeface="Times New Roman"/>
                <a:cs typeface="Times New Roman"/>
              </a:rPr>
              <a:t>urémie (d’</a:t>
            </a:r>
            <a:r>
              <a:rPr lang="fr-FR" sz="2400" b="1" dirty="0" err="1">
                <a:latin typeface="Times New Roman"/>
                <a:cs typeface="Times New Roman"/>
              </a:rPr>
              <a:t>hyperammoniémie</a:t>
            </a:r>
            <a:r>
              <a:rPr lang="fr-FR" sz="2400" b="1" dirty="0">
                <a:latin typeface="Times New Roman"/>
                <a:cs typeface="Times New Roman"/>
              </a:rPr>
              <a:t>)</a:t>
            </a:r>
            <a:r>
              <a:rPr lang="fr-FR" sz="2400" dirty="0">
                <a:latin typeface="Times New Roman"/>
                <a:cs typeface="Times New Roman"/>
              </a:rPr>
              <a:t>. </a:t>
            </a:r>
          </a:p>
          <a:p>
            <a:pPr algn="just"/>
            <a:endParaRPr lang="fr-FR" sz="2400" dirty="0">
              <a:latin typeface="Times New Roman"/>
              <a:cs typeface="Times New Roman"/>
            </a:endParaRPr>
          </a:p>
        </p:txBody>
      </p:sp>
    </p:spTree>
    <p:extLst>
      <p:ext uri="{BB962C8B-B14F-4D97-AF65-F5344CB8AC3E}">
        <p14:creationId xmlns:p14="http://schemas.microsoft.com/office/powerpoint/2010/main" val="6422979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9752" y="0"/>
            <a:ext cx="8229600" cy="1143000"/>
          </a:xfrm>
        </p:spPr>
        <p:txBody>
          <a:bodyPr>
            <a:normAutofit/>
          </a:bodyPr>
          <a:lstStyle/>
          <a:p>
            <a:r>
              <a:rPr lang="fr-FR" sz="2400" b="1" dirty="0">
                <a:solidFill>
                  <a:srgbClr val="FF0000"/>
                </a:solidFill>
                <a:latin typeface="Times New Roman" pitchFamily="18" charset="0"/>
                <a:cs typeface="Times New Roman" pitchFamily="18" charset="0"/>
              </a:rPr>
              <a:t>LES MARQUEURS  HEPATIQUES</a:t>
            </a:r>
            <a:br>
              <a:rPr lang="fr-FR" sz="2400" b="1" dirty="0">
                <a:solidFill>
                  <a:srgbClr val="FF0000"/>
                </a:solidFill>
                <a:latin typeface="Times New Roman" pitchFamily="18" charset="0"/>
                <a:cs typeface="Times New Roman" pitchFamily="18" charset="0"/>
              </a:rPr>
            </a:br>
            <a:r>
              <a:rPr lang="fr-FR" sz="2400" b="1" dirty="0">
                <a:solidFill>
                  <a:srgbClr val="FF0000"/>
                </a:solidFill>
                <a:latin typeface="Times New Roman" pitchFamily="18" charset="0"/>
                <a:cs typeface="Times New Roman" pitchFamily="18" charset="0"/>
              </a:rPr>
              <a:t>Autres marqueurs hépatiques</a:t>
            </a:r>
            <a:endParaRPr lang="fr-FR" sz="2400" dirty="0"/>
          </a:p>
        </p:txBody>
      </p:sp>
      <p:sp>
        <p:nvSpPr>
          <p:cNvPr id="3" name="Espace réservé du contenu 2"/>
          <p:cNvSpPr>
            <a:spLocks noGrp="1"/>
          </p:cNvSpPr>
          <p:nvPr>
            <p:ph idx="1"/>
          </p:nvPr>
        </p:nvSpPr>
        <p:spPr/>
        <p:txBody>
          <a:bodyPr>
            <a:normAutofit/>
          </a:bodyPr>
          <a:lstStyle/>
          <a:p>
            <a:pPr>
              <a:buFont typeface="Wingdings" charset="2"/>
              <a:buChar char="u"/>
            </a:pPr>
            <a:r>
              <a:rPr lang="fr-FR" sz="2400" b="1" dirty="0" smtClean="0">
                <a:solidFill>
                  <a:srgbClr val="0000FF"/>
                </a:solidFill>
                <a:latin typeface="Times New Roman"/>
                <a:cs typeface="Times New Roman"/>
              </a:rPr>
              <a:t>Glucose</a:t>
            </a:r>
          </a:p>
          <a:p>
            <a:pPr lvl="0" algn="just">
              <a:buFontTx/>
              <a:buChar char="-"/>
            </a:pPr>
            <a:r>
              <a:rPr lang="fr-FR" sz="2400" dirty="0" smtClean="0">
                <a:latin typeface="Times New Roman"/>
                <a:cs typeface="Times New Roman"/>
              </a:rPr>
              <a:t>Sa </a:t>
            </a:r>
            <a:r>
              <a:rPr lang="fr-FR" sz="2400" dirty="0">
                <a:latin typeface="Times New Roman"/>
                <a:cs typeface="Times New Roman"/>
              </a:rPr>
              <a:t>diminution chronique peut traduire une insuffisance hépatique, cependant en cas d’hépatite active on observe plutôt une alternance hypo/ hyperglycémie. </a:t>
            </a:r>
          </a:p>
          <a:p>
            <a:pPr>
              <a:buFontTx/>
              <a:buChar char="-"/>
            </a:pPr>
            <a:endParaRPr lang="fr-FR" sz="2400" b="1" dirty="0">
              <a:solidFill>
                <a:srgbClr val="0000FF"/>
              </a:solidFill>
              <a:latin typeface="Times New Roman"/>
              <a:cs typeface="Times New Roman"/>
            </a:endParaRPr>
          </a:p>
          <a:p>
            <a:pPr>
              <a:buFont typeface="Wingdings" charset="2"/>
              <a:buChar char="u"/>
            </a:pPr>
            <a:r>
              <a:rPr lang="fr-FR" sz="2400" b="1" dirty="0" smtClean="0">
                <a:solidFill>
                  <a:srgbClr val="0000FF"/>
                </a:solidFill>
                <a:latin typeface="Times New Roman"/>
                <a:cs typeface="Times New Roman"/>
              </a:rPr>
              <a:t>Cholestérol</a:t>
            </a:r>
          </a:p>
          <a:p>
            <a:pPr marL="0" indent="0">
              <a:buNone/>
            </a:pPr>
            <a:r>
              <a:rPr lang="fr-FR" sz="2400" dirty="0" smtClean="0">
                <a:latin typeface="Times New Roman"/>
                <a:cs typeface="Times New Roman"/>
              </a:rPr>
              <a:t>- Son </a:t>
            </a:r>
            <a:r>
              <a:rPr lang="fr-FR" sz="2400" dirty="0">
                <a:latin typeface="Times New Roman"/>
                <a:cs typeface="Times New Roman"/>
              </a:rPr>
              <a:t>augmentation peut traduire une insuffisance hépatique du métabolisme hépatique des lipoprotéines. L’hypercholestérolémie est l’un des meilleurs signe d’appel de l’insuffisance hépatique.</a:t>
            </a:r>
          </a:p>
          <a:p>
            <a:pPr algn="just"/>
            <a:endParaRPr lang="fr-FR" sz="2400" b="1" dirty="0">
              <a:solidFill>
                <a:srgbClr val="0000FF"/>
              </a:solidFill>
              <a:latin typeface="Times New Roman"/>
              <a:cs typeface="Times New Roman"/>
            </a:endParaRPr>
          </a:p>
        </p:txBody>
      </p:sp>
    </p:spTree>
    <p:extLst>
      <p:ext uri="{BB962C8B-B14F-4D97-AF65-F5344CB8AC3E}">
        <p14:creationId xmlns:p14="http://schemas.microsoft.com/office/powerpoint/2010/main" val="24037072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3768" y="116632"/>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Autres marqueurs hépatiques</a:t>
            </a:r>
            <a:endParaRPr lang="fr-FR" sz="2400" dirty="0">
              <a:latin typeface="Times New Roman"/>
              <a:cs typeface="Times New Roman"/>
            </a:endParaRPr>
          </a:p>
        </p:txBody>
      </p:sp>
      <p:sp>
        <p:nvSpPr>
          <p:cNvPr id="3" name="Espace réservé du contenu 2"/>
          <p:cNvSpPr>
            <a:spLocks noGrp="1"/>
          </p:cNvSpPr>
          <p:nvPr>
            <p:ph idx="1"/>
          </p:nvPr>
        </p:nvSpPr>
        <p:spPr/>
        <p:txBody>
          <a:bodyPr>
            <a:normAutofit fontScale="92500" lnSpcReduction="20000"/>
          </a:bodyPr>
          <a:lstStyle/>
          <a:p>
            <a:pPr>
              <a:buFont typeface="Wingdings" charset="2"/>
              <a:buChar char="u"/>
            </a:pPr>
            <a:r>
              <a:rPr lang="fr-FR" sz="2600" b="1" dirty="0" smtClean="0">
                <a:solidFill>
                  <a:srgbClr val="0000FF"/>
                </a:solidFill>
                <a:latin typeface="Times New Roman"/>
                <a:cs typeface="Times New Roman"/>
              </a:rPr>
              <a:t>Protéines totales et électrophorèse</a:t>
            </a:r>
          </a:p>
          <a:p>
            <a:pPr lvl="0" algn="just"/>
            <a:r>
              <a:rPr lang="fr-FR" sz="2400" dirty="0">
                <a:latin typeface="Times New Roman"/>
                <a:cs typeface="Times New Roman"/>
              </a:rPr>
              <a:t>L’albumine augmente en cas de déshydratation et diminue  lors d’inflammation : </a:t>
            </a:r>
            <a:r>
              <a:rPr lang="fr-FR" sz="2400" dirty="0" err="1">
                <a:latin typeface="Times New Roman"/>
                <a:cs typeface="Times New Roman"/>
              </a:rPr>
              <a:t>hypoalbuminémie</a:t>
            </a:r>
            <a:r>
              <a:rPr lang="fr-FR" sz="2400" dirty="0">
                <a:latin typeface="Times New Roman"/>
                <a:cs typeface="Times New Roman"/>
              </a:rPr>
              <a:t> réversible (le foie modifie sa synthèse pour </a:t>
            </a:r>
            <a:r>
              <a:rPr lang="fr-FR" sz="2400" dirty="0" smtClean="0">
                <a:latin typeface="Times New Roman"/>
                <a:cs typeface="Times New Roman"/>
              </a:rPr>
              <a:t> privilégier </a:t>
            </a:r>
            <a:r>
              <a:rPr lang="fr-FR" sz="2400" dirty="0">
                <a:latin typeface="Times New Roman"/>
                <a:cs typeface="Times New Roman"/>
              </a:rPr>
              <a:t>celle des protéines de la phase aiguë), lors d’un défaut de sa synthèse, secondaire à une pathologie chronique :  </a:t>
            </a:r>
            <a:r>
              <a:rPr lang="fr-FR" sz="2400" dirty="0" err="1">
                <a:latin typeface="Times New Roman"/>
                <a:cs typeface="Times New Roman"/>
              </a:rPr>
              <a:t>hypoalbuminémie</a:t>
            </a:r>
            <a:r>
              <a:rPr lang="fr-FR" sz="2400" dirty="0">
                <a:latin typeface="Times New Roman"/>
                <a:cs typeface="Times New Roman"/>
              </a:rPr>
              <a:t> irréversible.  </a:t>
            </a:r>
          </a:p>
          <a:p>
            <a:pPr lvl="0" algn="just"/>
            <a:r>
              <a:rPr lang="fr-FR" sz="2400" dirty="0">
                <a:latin typeface="Times New Roman"/>
                <a:cs typeface="Times New Roman"/>
              </a:rPr>
              <a:t>L’albumine a une demi-vie de 7-10 jours : l’</a:t>
            </a:r>
            <a:r>
              <a:rPr lang="fr-FR" sz="2400" dirty="0" err="1">
                <a:latin typeface="Times New Roman"/>
                <a:cs typeface="Times New Roman"/>
              </a:rPr>
              <a:t>hypoalbuminémie</a:t>
            </a:r>
            <a:r>
              <a:rPr lang="fr-FR" sz="2400" dirty="0">
                <a:latin typeface="Times New Roman"/>
                <a:cs typeface="Times New Roman"/>
              </a:rPr>
              <a:t> est rare dans les pathologies aiguës.  </a:t>
            </a:r>
          </a:p>
          <a:p>
            <a:pPr lvl="0" algn="just"/>
            <a:r>
              <a:rPr lang="fr-FR" sz="2400" dirty="0">
                <a:latin typeface="Times New Roman"/>
                <a:cs typeface="Times New Roman"/>
              </a:rPr>
              <a:t>L’</a:t>
            </a:r>
            <a:r>
              <a:rPr lang="fr-FR" sz="2400" dirty="0" err="1">
                <a:latin typeface="Times New Roman"/>
                <a:cs typeface="Times New Roman"/>
              </a:rPr>
              <a:t>hypoalbuminémie</a:t>
            </a:r>
            <a:r>
              <a:rPr lang="fr-FR" sz="2400" dirty="0">
                <a:latin typeface="Times New Roman"/>
                <a:cs typeface="Times New Roman"/>
              </a:rPr>
              <a:t> persistante = signe de pathologie chronique en stade terminal (perte de 80% au moins de la masse hépatique fonctionnelle)  </a:t>
            </a:r>
          </a:p>
          <a:p>
            <a:endParaRPr lang="fr-FR" sz="2400" b="1" dirty="0">
              <a:solidFill>
                <a:srgbClr val="0000FF"/>
              </a:solidFill>
              <a:latin typeface="Times New Roman"/>
              <a:cs typeface="Times New Roman"/>
            </a:endParaRPr>
          </a:p>
        </p:txBody>
      </p:sp>
    </p:spTree>
    <p:extLst>
      <p:ext uri="{BB962C8B-B14F-4D97-AF65-F5344CB8AC3E}">
        <p14:creationId xmlns:p14="http://schemas.microsoft.com/office/powerpoint/2010/main" val="27975370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373303"/>
          </a:xfrm>
          <a:prstGeom prst="rect">
            <a:avLst/>
          </a:prstGeom>
          <a:noFill/>
          <a:ln>
            <a:noFill/>
          </a:ln>
        </p:spPr>
      </p:pic>
    </p:spTree>
    <p:extLst>
      <p:ext uri="{BB962C8B-B14F-4D97-AF65-F5344CB8AC3E}">
        <p14:creationId xmlns:p14="http://schemas.microsoft.com/office/powerpoint/2010/main" val="39740191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30843"/>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Autres marqueurs hépatiques</a:t>
            </a:r>
            <a:endParaRPr lang="fr-FR" sz="2400" dirty="0"/>
          </a:p>
        </p:txBody>
      </p:sp>
      <p:sp>
        <p:nvSpPr>
          <p:cNvPr id="5" name="Espace réservé du contenu 4"/>
          <p:cNvSpPr>
            <a:spLocks noGrp="1"/>
          </p:cNvSpPr>
          <p:nvPr>
            <p:ph idx="1"/>
          </p:nvPr>
        </p:nvSpPr>
        <p:spPr/>
        <p:txBody>
          <a:bodyPr>
            <a:normAutofit/>
          </a:bodyPr>
          <a:lstStyle/>
          <a:p>
            <a:pPr algn="just">
              <a:buFont typeface="Wingdings" charset="2"/>
              <a:buChar char="u"/>
            </a:pPr>
            <a:r>
              <a:rPr lang="fr-FR" sz="2400" b="1" dirty="0" smtClean="0">
                <a:solidFill>
                  <a:srgbClr val="0000FF"/>
                </a:solidFill>
                <a:latin typeface="Times New Roman"/>
                <a:cs typeface="Times New Roman"/>
              </a:rPr>
              <a:t>Lactate</a:t>
            </a:r>
            <a:endParaRPr lang="fr-FR" sz="2400" dirty="0">
              <a:solidFill>
                <a:srgbClr val="0000FF"/>
              </a:solidFill>
              <a:latin typeface="Times New Roman"/>
              <a:cs typeface="Times New Roman"/>
            </a:endParaRPr>
          </a:p>
          <a:p>
            <a:pPr lvl="0" algn="just"/>
            <a:r>
              <a:rPr lang="fr-FR" sz="2400" dirty="0">
                <a:latin typeface="Times New Roman"/>
                <a:cs typeface="Times New Roman"/>
              </a:rPr>
              <a:t>Dans toutes les espèces, le lactate est le paramètre de l’urgence et doit être mesuré immédiatement avec un appareil spécifique  indispensable pour la pratique rurale. Le dosage du lactate est utilisé pour les chevaux et les chiens de sport en contrôle des performances. Lors d’exercice physique intense ou inapproprié ou de maladie, beaucoup de lactate peut être libéré dans le sang, si le foie n’est pas sain,  ou si son métabolisme n’est pas suffisamment adapté, il n’arrivera pas à capter suffisamment vite le lactate et à le retransformer rapidement en glucose. </a:t>
            </a:r>
          </a:p>
          <a:p>
            <a:endParaRPr lang="fr-FR" dirty="0"/>
          </a:p>
        </p:txBody>
      </p:sp>
    </p:spTree>
    <p:extLst>
      <p:ext uri="{BB962C8B-B14F-4D97-AF65-F5344CB8AC3E}">
        <p14:creationId xmlns:p14="http://schemas.microsoft.com/office/powerpoint/2010/main" val="33088852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116632"/>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Autres marqueurs hépatiques</a:t>
            </a:r>
            <a:endParaRPr lang="fr-FR" sz="2400"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4542" r="4542"/>
          <a:stretch>
            <a:fillRect/>
          </a:stretch>
        </p:blipFill>
        <p:spPr bwMode="auto">
          <a:xfrm>
            <a:off x="251520" y="1600200"/>
            <a:ext cx="8640960" cy="4525963"/>
          </a:xfrm>
          <a:prstGeom prst="rect">
            <a:avLst/>
          </a:prstGeom>
          <a:noFill/>
          <a:ln>
            <a:noFill/>
          </a:ln>
        </p:spPr>
      </p:pic>
    </p:spTree>
    <p:extLst>
      <p:ext uri="{BB962C8B-B14F-4D97-AF65-F5344CB8AC3E}">
        <p14:creationId xmlns:p14="http://schemas.microsoft.com/office/powerpoint/2010/main" val="40554081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9752" y="35437"/>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Autres marqueurs hépatiques</a:t>
            </a:r>
            <a:endParaRPr lang="fr-FR" sz="2400" dirty="0"/>
          </a:p>
        </p:txBody>
      </p:sp>
      <p:sp>
        <p:nvSpPr>
          <p:cNvPr id="3" name="Espace réservé du contenu 2"/>
          <p:cNvSpPr>
            <a:spLocks noGrp="1"/>
          </p:cNvSpPr>
          <p:nvPr>
            <p:ph idx="1"/>
          </p:nvPr>
        </p:nvSpPr>
        <p:spPr/>
        <p:txBody>
          <a:bodyPr>
            <a:normAutofit/>
          </a:bodyPr>
          <a:lstStyle/>
          <a:p>
            <a:pPr algn="just">
              <a:buFont typeface="Wingdings" charset="2"/>
              <a:buChar char="u"/>
            </a:pPr>
            <a:r>
              <a:rPr lang="fr-FR" sz="2400" b="1" dirty="0">
                <a:solidFill>
                  <a:srgbClr val="0000FF"/>
                </a:solidFill>
                <a:latin typeface="Times New Roman"/>
                <a:cs typeface="Times New Roman"/>
              </a:rPr>
              <a:t>Les corps cétoniques </a:t>
            </a:r>
            <a:endParaRPr lang="fr-FR" sz="2400" dirty="0">
              <a:solidFill>
                <a:srgbClr val="0000FF"/>
              </a:solidFill>
              <a:latin typeface="Times New Roman"/>
              <a:cs typeface="Times New Roman"/>
            </a:endParaRPr>
          </a:p>
          <a:p>
            <a:pPr lvl="0" algn="just"/>
            <a:endParaRPr lang="fr-FR" sz="2400" dirty="0" smtClean="0">
              <a:latin typeface="Times New Roman"/>
              <a:cs typeface="Times New Roman"/>
            </a:endParaRPr>
          </a:p>
          <a:p>
            <a:pPr lvl="0" algn="just"/>
            <a:r>
              <a:rPr lang="fr-FR" sz="2400" dirty="0" smtClean="0">
                <a:latin typeface="Times New Roman"/>
                <a:cs typeface="Times New Roman"/>
              </a:rPr>
              <a:t>Il </a:t>
            </a:r>
            <a:r>
              <a:rPr lang="fr-FR" sz="2400" dirty="0">
                <a:latin typeface="Times New Roman"/>
                <a:cs typeface="Times New Roman"/>
              </a:rPr>
              <a:t>s’agit des acides </a:t>
            </a:r>
            <a:r>
              <a:rPr lang="fr-FR" sz="2400" dirty="0" err="1">
                <a:latin typeface="Times New Roman"/>
                <a:cs typeface="Times New Roman"/>
              </a:rPr>
              <a:t>acéto</a:t>
            </a:r>
            <a:r>
              <a:rPr lang="fr-FR" sz="2400" dirty="0">
                <a:latin typeface="Times New Roman"/>
                <a:cs typeface="Times New Roman"/>
              </a:rPr>
              <a:t>-acétique et β-</a:t>
            </a:r>
            <a:r>
              <a:rPr lang="fr-FR" sz="2400" dirty="0" err="1">
                <a:latin typeface="Times New Roman"/>
                <a:cs typeface="Times New Roman"/>
              </a:rPr>
              <a:t>hydroxybutyrique</a:t>
            </a:r>
            <a:r>
              <a:rPr lang="fr-FR" sz="2400" dirty="0">
                <a:latin typeface="Times New Roman"/>
                <a:cs typeface="Times New Roman"/>
              </a:rPr>
              <a:t> et dans une moindre mesure l’acétone. Lors de dérèglement de l’activité hépatique, ils peuvent être produits en excès. Leur élimination se fait par voie urinaire, mammaire et pulmonaire pour l’acétone important chez la vache laitière et dont l’odeur caractéristique est facilement repérable. Ces molécules sont acides et peuvent provoquer une acidose. </a:t>
            </a:r>
          </a:p>
          <a:p>
            <a:pPr marL="0" indent="0" algn="just">
              <a:buNone/>
            </a:pPr>
            <a:r>
              <a:rPr lang="fr-FR" sz="2400" dirty="0">
                <a:latin typeface="Times New Roman"/>
                <a:cs typeface="Times New Roman"/>
              </a:rPr>
              <a:t> </a:t>
            </a:r>
          </a:p>
        </p:txBody>
      </p:sp>
    </p:spTree>
    <p:extLst>
      <p:ext uri="{BB962C8B-B14F-4D97-AF65-F5344CB8AC3E}">
        <p14:creationId xmlns:p14="http://schemas.microsoft.com/office/powerpoint/2010/main" val="8979814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p:spPr>
      </p:pic>
    </p:spTree>
    <p:extLst>
      <p:ext uri="{BB962C8B-B14F-4D97-AF65-F5344CB8AC3E}">
        <p14:creationId xmlns:p14="http://schemas.microsoft.com/office/powerpoint/2010/main" val="15520222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116632"/>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Autres marqueurs hépatiques</a:t>
            </a:r>
            <a:endParaRPr lang="fr-FR" sz="2400" dirty="0"/>
          </a:p>
        </p:txBody>
      </p:sp>
      <p:sp>
        <p:nvSpPr>
          <p:cNvPr id="5" name="Espace réservé du contenu 4"/>
          <p:cNvSpPr>
            <a:spLocks noGrp="1"/>
          </p:cNvSpPr>
          <p:nvPr>
            <p:ph idx="1"/>
          </p:nvPr>
        </p:nvSpPr>
        <p:spPr/>
        <p:txBody>
          <a:bodyPr>
            <a:normAutofit/>
          </a:bodyPr>
          <a:lstStyle/>
          <a:p>
            <a:pPr algn="just">
              <a:buFont typeface="Wingdings" charset="2"/>
              <a:buChar char="u"/>
            </a:pPr>
            <a:r>
              <a:rPr lang="fr-FR" sz="2400" b="1" dirty="0" smtClean="0">
                <a:solidFill>
                  <a:srgbClr val="0000FF"/>
                </a:solidFill>
                <a:latin typeface="Times New Roman"/>
                <a:cs typeface="Times New Roman"/>
              </a:rPr>
              <a:t>Urée</a:t>
            </a:r>
          </a:p>
          <a:p>
            <a:pPr marL="0" indent="0" algn="just">
              <a:buNone/>
            </a:pPr>
            <a:endParaRPr lang="fr-FR" sz="2400" dirty="0">
              <a:solidFill>
                <a:srgbClr val="0000FF"/>
              </a:solidFill>
              <a:latin typeface="Times New Roman"/>
              <a:cs typeface="Times New Roman"/>
            </a:endParaRPr>
          </a:p>
          <a:p>
            <a:pPr lvl="0" algn="just"/>
            <a:r>
              <a:rPr lang="fr-FR" sz="2400" dirty="0">
                <a:latin typeface="Times New Roman"/>
                <a:cs typeface="Times New Roman"/>
              </a:rPr>
              <a:t>Sa diminution peut traduire une insuffisance hépatique surtout si l’</a:t>
            </a:r>
            <a:r>
              <a:rPr lang="fr-FR" sz="2400" dirty="0" err="1">
                <a:latin typeface="Times New Roman"/>
                <a:cs typeface="Times New Roman"/>
              </a:rPr>
              <a:t>ammoniémie</a:t>
            </a:r>
            <a:r>
              <a:rPr lang="fr-FR" sz="2400" dirty="0">
                <a:latin typeface="Times New Roman"/>
                <a:cs typeface="Times New Roman"/>
              </a:rPr>
              <a:t> est élevée. Cependant l’urée est réabsorbée au niveau rénal, et même en cas d’insuffisance hépatique grave l’urémie peut rester élevée. </a:t>
            </a:r>
          </a:p>
          <a:p>
            <a:pPr algn="just"/>
            <a:endParaRPr lang="fr-FR" sz="2400" dirty="0">
              <a:latin typeface="Times New Roman"/>
              <a:cs typeface="Times New Roman"/>
            </a:endParaRPr>
          </a:p>
        </p:txBody>
      </p:sp>
    </p:spTree>
    <p:extLst>
      <p:ext uri="{BB962C8B-B14F-4D97-AF65-F5344CB8AC3E}">
        <p14:creationId xmlns:p14="http://schemas.microsoft.com/office/powerpoint/2010/main" val="16828213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188640"/>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Autres marqueurs hépatiques</a:t>
            </a:r>
            <a:endParaRPr lang="fr-FR" sz="2400" dirty="0"/>
          </a:p>
        </p:txBody>
      </p:sp>
      <p:sp>
        <p:nvSpPr>
          <p:cNvPr id="3" name="Espace réservé du contenu 2"/>
          <p:cNvSpPr>
            <a:spLocks noGrp="1"/>
          </p:cNvSpPr>
          <p:nvPr>
            <p:ph idx="1"/>
          </p:nvPr>
        </p:nvSpPr>
        <p:spPr>
          <a:xfrm>
            <a:off x="683568" y="1628800"/>
            <a:ext cx="8229600" cy="4525963"/>
          </a:xfrm>
        </p:spPr>
        <p:txBody>
          <a:bodyPr>
            <a:normAutofit fontScale="70000" lnSpcReduction="20000"/>
          </a:bodyPr>
          <a:lstStyle/>
          <a:p>
            <a:pPr algn="just">
              <a:buFont typeface="Wingdings" charset="2"/>
              <a:buChar char="u"/>
            </a:pPr>
            <a:r>
              <a:rPr lang="fr-FR" b="1" dirty="0">
                <a:solidFill>
                  <a:srgbClr val="0000FF"/>
                </a:solidFill>
                <a:latin typeface="Times New Roman"/>
                <a:cs typeface="Times New Roman"/>
              </a:rPr>
              <a:t>Bilirubine</a:t>
            </a:r>
            <a:endParaRPr lang="fr-FR" dirty="0">
              <a:solidFill>
                <a:srgbClr val="0000FF"/>
              </a:solidFill>
              <a:latin typeface="Times New Roman"/>
              <a:cs typeface="Times New Roman"/>
            </a:endParaRPr>
          </a:p>
          <a:p>
            <a:pPr lvl="0" algn="just"/>
            <a:r>
              <a:rPr lang="fr-FR" dirty="0">
                <a:latin typeface="Times New Roman"/>
                <a:cs typeface="Times New Roman"/>
              </a:rPr>
              <a:t>Dès qu’il existe une faible augmentation un ictère est visible, mais la bilirubine n’apporte pas beaucoup plus que l’examen clinique : la fraction non conjuguée provient d’une hémolyse. Quand la fraction conjuguée est prédominante, elle signe plutôt une cholestase. Cependant en pratique, en raison du cycle </a:t>
            </a:r>
            <a:r>
              <a:rPr lang="fr-FR" dirty="0" err="1">
                <a:latin typeface="Times New Roman"/>
                <a:cs typeface="Times New Roman"/>
              </a:rPr>
              <a:t>entérohépatique</a:t>
            </a:r>
            <a:r>
              <a:rPr lang="fr-FR" dirty="0">
                <a:latin typeface="Times New Roman"/>
                <a:cs typeface="Times New Roman"/>
              </a:rPr>
              <a:t> et du fait qu’une cholestase entraine rapidement une hépatite et réciproquement, et que l’hépatite diminue la conjugaison, le rapport totale /conjuguée est rarement facile à interpréter. </a:t>
            </a:r>
          </a:p>
          <a:p>
            <a:pPr lvl="0" algn="just"/>
            <a:r>
              <a:rPr lang="fr-FR" dirty="0">
                <a:latin typeface="Times New Roman"/>
                <a:cs typeface="Times New Roman"/>
              </a:rPr>
              <a:t>Dans toutes les espèces hormis le cheval, si on constate que le prélèvement est jaunâtre on peut affirmer sans dosage qu’il </a:t>
            </a:r>
            <a:r>
              <a:rPr lang="fr-FR" dirty="0" err="1">
                <a:latin typeface="Times New Roman"/>
                <a:cs typeface="Times New Roman"/>
              </a:rPr>
              <a:t>ya</a:t>
            </a:r>
            <a:r>
              <a:rPr lang="fr-FR" dirty="0">
                <a:latin typeface="Times New Roman"/>
                <a:cs typeface="Times New Roman"/>
              </a:rPr>
              <a:t> une bilirubinémie et donc affection hépatique (particulièrement intéressant chez la vache laitière). </a:t>
            </a:r>
          </a:p>
          <a:p>
            <a:pPr lvl="0" algn="just"/>
            <a:r>
              <a:rPr lang="fr-FR" dirty="0">
                <a:latin typeface="Times New Roman"/>
                <a:cs typeface="Times New Roman"/>
              </a:rPr>
              <a:t>En cas d’ictère, il est indispensable de mesurer l’hémoglobine et de dénombrer les érythrocytes. </a:t>
            </a:r>
          </a:p>
          <a:p>
            <a:endParaRPr lang="fr-FR" dirty="0"/>
          </a:p>
        </p:txBody>
      </p:sp>
    </p:spTree>
    <p:extLst>
      <p:ext uri="{BB962C8B-B14F-4D97-AF65-F5344CB8AC3E}">
        <p14:creationId xmlns:p14="http://schemas.microsoft.com/office/powerpoint/2010/main" val="1414432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99392"/>
            <a:ext cx="8229600" cy="1143000"/>
          </a:xfrm>
        </p:spPr>
        <p:txBody>
          <a:bodyPr>
            <a:normAutofit/>
          </a:bodyPr>
          <a:lstStyle/>
          <a:p>
            <a:r>
              <a:rPr lang="fr-FR" sz="2400" b="1" dirty="0" smtClean="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467544" y="908720"/>
            <a:ext cx="8229600" cy="5361459"/>
          </a:xfrm>
        </p:spPr>
        <p:txBody>
          <a:bodyPr>
            <a:normAutofit/>
          </a:bodyPr>
          <a:lstStyle/>
          <a:p>
            <a:r>
              <a:rPr lang="fr-FR" sz="2000" b="1" dirty="0" smtClean="0">
                <a:solidFill>
                  <a:srgbClr val="00B050"/>
                </a:solidFill>
                <a:latin typeface="Times New Roman" pitchFamily="18" charset="0"/>
                <a:cs typeface="Times New Roman" pitchFamily="18" charset="0"/>
              </a:rPr>
              <a:t>Rôle dans le métabolisme glucidique</a:t>
            </a:r>
          </a:p>
          <a:p>
            <a:pPr marL="0" indent="0" algn="just">
              <a:buNone/>
            </a:pPr>
            <a:r>
              <a:rPr lang="fr-FR" sz="2000" dirty="0" smtClean="0">
                <a:latin typeface="Times New Roman" pitchFamily="18" charset="0"/>
                <a:cs typeface="Times New Roman" pitchFamily="18" charset="0"/>
              </a:rPr>
              <a:t>Le foie capte tous les oses digestifs, les stocke sous forme de glycogène et libère du glucose pour les tissus périphériques. Il réalise aussi la néoglucogenèse et est le seul organe capable de retransformer le lactate en glucose.</a:t>
            </a:r>
          </a:p>
          <a:p>
            <a:pPr algn="just"/>
            <a:r>
              <a:rPr lang="fr-FR" sz="2000" b="1" dirty="0" smtClean="0">
                <a:solidFill>
                  <a:srgbClr val="00B050"/>
                </a:solidFill>
                <a:latin typeface="Times New Roman" pitchFamily="18" charset="0"/>
                <a:cs typeface="Times New Roman" pitchFamily="18" charset="0"/>
              </a:rPr>
              <a:t>Rôle dans le métabolisme lipidique</a:t>
            </a:r>
          </a:p>
          <a:p>
            <a:pPr marL="0" indent="0" algn="just">
              <a:buNone/>
            </a:pPr>
            <a:r>
              <a:rPr lang="fr-FR" sz="2000" dirty="0" smtClean="0">
                <a:latin typeface="Times New Roman" pitchFamily="18" charset="0"/>
                <a:cs typeface="Times New Roman" pitchFamily="18" charset="0"/>
              </a:rPr>
              <a:t>Le foie capte et synthétise tous les lipides, il les stocke et les exporte sous forme de lipoprotéines (cholestérol triglycérides, </a:t>
            </a:r>
            <a:r>
              <a:rPr lang="fr-FR" sz="2000" dirty="0" err="1" smtClean="0">
                <a:latin typeface="Times New Roman" pitchFamily="18" charset="0"/>
                <a:cs typeface="Times New Roman" pitchFamily="18" charset="0"/>
              </a:rPr>
              <a:t>lipidogramme</a:t>
            </a:r>
            <a:r>
              <a:rPr lang="fr-FR" sz="2000" dirty="0" smtClean="0">
                <a:latin typeface="Times New Roman" pitchFamily="18" charset="0"/>
                <a:cs typeface="Times New Roman" pitchFamily="18" charset="0"/>
              </a:rPr>
              <a:t>) pour les tissus périphériques. Il synthétise aussi les corps cétoniques qui sont les produits physiologiques énergétiques préférentiellement utilisés chez l’animal sain par le myocarde, le système nerveux, et la mamelle des femelles laitières. </a:t>
            </a:r>
          </a:p>
          <a:p>
            <a:pPr algn="just"/>
            <a:r>
              <a:rPr lang="fr-FR" sz="2000" b="1" dirty="0" smtClean="0">
                <a:solidFill>
                  <a:srgbClr val="00B050"/>
                </a:solidFill>
                <a:latin typeface="Times New Roman" pitchFamily="18" charset="0"/>
                <a:cs typeface="Times New Roman" pitchFamily="18" charset="0"/>
              </a:rPr>
              <a:t>Rôle dans le métabolisme protidique</a:t>
            </a:r>
          </a:p>
          <a:p>
            <a:pPr marL="0" indent="0" algn="just">
              <a:buNone/>
            </a:pPr>
            <a:r>
              <a:rPr lang="fr-FR" sz="2000" dirty="0" smtClean="0">
                <a:latin typeface="Times New Roman" pitchFamily="18" charset="0"/>
                <a:cs typeface="Times New Roman" pitchFamily="18" charset="0"/>
              </a:rPr>
              <a:t>Le rôle du foie dans le cycle de l’urée est bien connu, mais il ne faut pas oublier que la créatine y est aussi synthétisée en parallèle avant d’</a:t>
            </a:r>
            <a:r>
              <a:rPr lang="fr-FR" sz="2000" dirty="0" err="1" smtClean="0">
                <a:latin typeface="Times New Roman" pitchFamily="18" charset="0"/>
                <a:cs typeface="Times New Roman" pitchFamily="18" charset="0"/>
              </a:rPr>
              <a:t>etre</a:t>
            </a:r>
            <a:r>
              <a:rPr lang="fr-FR" sz="2000" dirty="0" smtClean="0">
                <a:latin typeface="Times New Roman" pitchFamily="18" charset="0"/>
                <a:cs typeface="Times New Roman" pitchFamily="18" charset="0"/>
              </a:rPr>
              <a:t> exportée vers les muscles. </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21735849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3768" y="0"/>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Autres marqueurs hépatiques</a:t>
            </a:r>
            <a:endParaRPr lang="fr-FR" sz="2400" dirty="0"/>
          </a:p>
        </p:txBody>
      </p:sp>
      <p:sp>
        <p:nvSpPr>
          <p:cNvPr id="3" name="Espace réservé du contenu 2"/>
          <p:cNvSpPr>
            <a:spLocks noGrp="1"/>
          </p:cNvSpPr>
          <p:nvPr>
            <p:ph idx="1"/>
          </p:nvPr>
        </p:nvSpPr>
        <p:spPr/>
        <p:txBody>
          <a:bodyPr>
            <a:normAutofit fontScale="85000" lnSpcReduction="20000"/>
          </a:bodyPr>
          <a:lstStyle/>
          <a:p>
            <a:pPr algn="just">
              <a:buFont typeface="Wingdings" charset="2"/>
              <a:buChar char="u"/>
            </a:pPr>
            <a:r>
              <a:rPr lang="fr-FR" sz="3100" b="1" dirty="0">
                <a:solidFill>
                  <a:srgbClr val="0000FF"/>
                </a:solidFill>
                <a:latin typeface="Times New Roman"/>
                <a:cs typeface="Times New Roman"/>
              </a:rPr>
              <a:t>Les temps de coagulation</a:t>
            </a:r>
            <a:endParaRPr lang="fr-FR" sz="3100" dirty="0">
              <a:solidFill>
                <a:srgbClr val="0000FF"/>
              </a:solidFill>
              <a:latin typeface="Times New Roman"/>
              <a:cs typeface="Times New Roman"/>
            </a:endParaRPr>
          </a:p>
          <a:p>
            <a:pPr lvl="0" algn="just"/>
            <a:r>
              <a:rPr lang="fr-FR" sz="3100" dirty="0">
                <a:latin typeface="Times New Roman"/>
                <a:cs typeface="Times New Roman"/>
              </a:rPr>
              <a:t>Le foie joue un rôle important dans la coagulation, mais il faut une atteinte hépatique très grave pour que les variations des temps de coagulation soient significatives. </a:t>
            </a:r>
          </a:p>
          <a:p>
            <a:pPr lvl="0" algn="just"/>
            <a:r>
              <a:rPr lang="fr-FR" sz="3100" dirty="0">
                <a:latin typeface="Times New Roman"/>
                <a:cs typeface="Times New Roman"/>
              </a:rPr>
              <a:t>C’est le temps de Quick (durée nécessaire à un échantillon de plasma sanguin dénué de plaquettes pour coaguler lorsqu'il est mis en présence de certains réactifs particuliers ; thromboplastine) qui traduit le mieux une insuffisance hépatique, mais comme les autres tests de coagulation ce n’est pas un paramètre intéressant car peu précoce et peu spécifique par rapport aux autres paramètres. </a:t>
            </a:r>
          </a:p>
          <a:p>
            <a:endParaRPr lang="fr-FR" dirty="0"/>
          </a:p>
        </p:txBody>
      </p:sp>
    </p:spTree>
    <p:extLst>
      <p:ext uri="{BB962C8B-B14F-4D97-AF65-F5344CB8AC3E}">
        <p14:creationId xmlns:p14="http://schemas.microsoft.com/office/powerpoint/2010/main" val="4855005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26385"/>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Autres marqueurs hépatiques</a:t>
            </a:r>
            <a:endParaRPr lang="fr-FR" sz="2400" dirty="0"/>
          </a:p>
        </p:txBody>
      </p:sp>
      <p:sp>
        <p:nvSpPr>
          <p:cNvPr id="3" name="Espace réservé du contenu 2"/>
          <p:cNvSpPr>
            <a:spLocks noGrp="1"/>
          </p:cNvSpPr>
          <p:nvPr>
            <p:ph idx="1"/>
          </p:nvPr>
        </p:nvSpPr>
        <p:spPr>
          <a:xfrm>
            <a:off x="467544" y="1268760"/>
            <a:ext cx="8229600" cy="4525963"/>
          </a:xfrm>
        </p:spPr>
        <p:txBody>
          <a:bodyPr>
            <a:normAutofit fontScale="70000" lnSpcReduction="20000"/>
          </a:bodyPr>
          <a:lstStyle/>
          <a:p>
            <a:pPr algn="just">
              <a:buFont typeface="Wingdings" charset="2"/>
              <a:buChar char="u"/>
            </a:pPr>
            <a:r>
              <a:rPr lang="fr-FR" sz="3400" b="1" dirty="0">
                <a:solidFill>
                  <a:srgbClr val="0000FF"/>
                </a:solidFill>
                <a:latin typeface="Times New Roman"/>
                <a:cs typeface="Times New Roman"/>
              </a:rPr>
              <a:t>Les protéines de l’inflammation</a:t>
            </a:r>
            <a:endParaRPr lang="fr-FR" sz="3400" dirty="0">
              <a:solidFill>
                <a:srgbClr val="0000FF"/>
              </a:solidFill>
              <a:latin typeface="Times New Roman"/>
              <a:cs typeface="Times New Roman"/>
            </a:endParaRPr>
          </a:p>
          <a:p>
            <a:pPr marL="0" indent="0" algn="just">
              <a:buNone/>
            </a:pPr>
            <a:r>
              <a:rPr lang="fr-FR" b="1" dirty="0">
                <a:latin typeface="Times New Roman"/>
                <a:cs typeface="Times New Roman"/>
              </a:rPr>
              <a:t> </a:t>
            </a:r>
            <a:endParaRPr lang="fr-FR" dirty="0">
              <a:latin typeface="Times New Roman"/>
              <a:cs typeface="Times New Roman"/>
            </a:endParaRPr>
          </a:p>
          <a:p>
            <a:pPr lvl="0" algn="just"/>
            <a:r>
              <a:rPr lang="fr-FR" dirty="0">
                <a:latin typeface="Times New Roman"/>
                <a:cs typeface="Times New Roman"/>
              </a:rPr>
              <a:t>Les concentrations de certaines protéines plasmatiques d’origine hépatique dites « protéines de l’inflammation »varient : il y a diminution de l’albumine et de la transferrine et augmentation de la protéine C réactive (CRP), la substance amyloïde A(SAA), l’haptoglobine (</a:t>
            </a:r>
            <a:r>
              <a:rPr lang="fr-FR" dirty="0" err="1">
                <a:latin typeface="Times New Roman"/>
                <a:cs typeface="Times New Roman"/>
              </a:rPr>
              <a:t>Hp</a:t>
            </a:r>
            <a:r>
              <a:rPr lang="fr-FR" dirty="0">
                <a:latin typeface="Times New Roman"/>
                <a:cs typeface="Times New Roman"/>
              </a:rPr>
              <a:t>), l’α 1 glycoprotéine acide (AGP), la </a:t>
            </a:r>
            <a:r>
              <a:rPr lang="fr-FR" dirty="0" err="1">
                <a:latin typeface="Times New Roman"/>
                <a:cs typeface="Times New Roman"/>
              </a:rPr>
              <a:t>céruloplasmine</a:t>
            </a:r>
            <a:r>
              <a:rPr lang="fr-FR" dirty="0">
                <a:latin typeface="Times New Roman"/>
                <a:cs typeface="Times New Roman"/>
              </a:rPr>
              <a:t> (Cp) et le fibrinogène. </a:t>
            </a:r>
          </a:p>
          <a:p>
            <a:pPr lvl="0" algn="just"/>
            <a:r>
              <a:rPr lang="fr-FR" dirty="0">
                <a:latin typeface="Times New Roman"/>
                <a:cs typeface="Times New Roman"/>
              </a:rPr>
              <a:t>Pour la plupart, ces protéines sont dosées par des techniques immunologiques encore mal adaptées en routine aux différentes espèces animales. On peut les retrouver sur le profil électro phorétique. </a:t>
            </a:r>
          </a:p>
          <a:p>
            <a:pPr lvl="0" algn="just"/>
            <a:r>
              <a:rPr lang="fr-FR" dirty="0">
                <a:latin typeface="Times New Roman"/>
                <a:cs typeface="Times New Roman"/>
              </a:rPr>
              <a:t>Le fibrinogène est un paramètre très utilisé en équine et en médecine aviaire. Une augmentation signe une inflammation, mais n’est pas spécifique d’une atteinte hépatique. </a:t>
            </a:r>
          </a:p>
          <a:p>
            <a:pPr algn="just"/>
            <a:endParaRPr lang="fr-FR" dirty="0">
              <a:latin typeface="Times New Roman"/>
              <a:cs typeface="Times New Roman"/>
            </a:endParaRPr>
          </a:p>
        </p:txBody>
      </p:sp>
    </p:spTree>
    <p:extLst>
      <p:ext uri="{BB962C8B-B14F-4D97-AF65-F5344CB8AC3E}">
        <p14:creationId xmlns:p14="http://schemas.microsoft.com/office/powerpoint/2010/main" val="13488972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spTree>
    <p:extLst>
      <p:ext uri="{BB962C8B-B14F-4D97-AF65-F5344CB8AC3E}">
        <p14:creationId xmlns:p14="http://schemas.microsoft.com/office/powerpoint/2010/main" val="25978314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0" y="116632"/>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smtClean="0">
                <a:solidFill>
                  <a:srgbClr val="FF0000"/>
                </a:solidFill>
                <a:latin typeface="Times New Roman"/>
                <a:cs typeface="Times New Roman"/>
              </a:rPr>
              <a:t>Tests dynamiques</a:t>
            </a:r>
            <a:endParaRPr lang="fr-FR" sz="2400" dirty="0"/>
          </a:p>
        </p:txBody>
      </p:sp>
      <p:sp>
        <p:nvSpPr>
          <p:cNvPr id="3" name="Espace réservé du contenu 2"/>
          <p:cNvSpPr>
            <a:spLocks noGrp="1"/>
          </p:cNvSpPr>
          <p:nvPr>
            <p:ph idx="1"/>
          </p:nvPr>
        </p:nvSpPr>
        <p:spPr>
          <a:xfrm>
            <a:off x="251520" y="1340768"/>
            <a:ext cx="8686800" cy="4525963"/>
          </a:xfrm>
        </p:spPr>
        <p:txBody>
          <a:bodyPr>
            <a:noAutofit/>
          </a:bodyPr>
          <a:lstStyle/>
          <a:p>
            <a:pPr algn="just">
              <a:buFont typeface="Wingdings" charset="2"/>
              <a:buChar char="u"/>
            </a:pPr>
            <a:r>
              <a:rPr lang="fr-FR" sz="2200" b="1" dirty="0" smtClean="0">
                <a:solidFill>
                  <a:srgbClr val="0000FF"/>
                </a:solidFill>
                <a:latin typeface="Times New Roman"/>
                <a:cs typeface="Times New Roman"/>
              </a:rPr>
              <a:t>Test à la BSP</a:t>
            </a:r>
          </a:p>
          <a:p>
            <a:pPr lvl="0" algn="just"/>
            <a:r>
              <a:rPr lang="fr-FR" sz="2200" dirty="0">
                <a:latin typeface="Times New Roman"/>
                <a:cs typeface="Times New Roman"/>
              </a:rPr>
              <a:t>Il consiste en l’injection IV de BSP (</a:t>
            </a:r>
            <a:r>
              <a:rPr lang="fr-FR" sz="2200" dirty="0" err="1">
                <a:latin typeface="Times New Roman"/>
                <a:cs typeface="Times New Roman"/>
              </a:rPr>
              <a:t>Bromo</a:t>
            </a:r>
            <a:r>
              <a:rPr lang="fr-FR" sz="2200" dirty="0">
                <a:latin typeface="Times New Roman"/>
                <a:cs typeface="Times New Roman"/>
              </a:rPr>
              <a:t>-</a:t>
            </a:r>
            <a:r>
              <a:rPr lang="fr-FR" sz="2200" dirty="0" err="1">
                <a:latin typeface="Times New Roman"/>
                <a:cs typeface="Times New Roman"/>
              </a:rPr>
              <a:t>Sulfo</a:t>
            </a:r>
            <a:r>
              <a:rPr lang="fr-FR" sz="2200" dirty="0">
                <a:latin typeface="Times New Roman"/>
                <a:cs typeface="Times New Roman"/>
              </a:rPr>
              <a:t>-Phtaléine). Celle-ci se fixe en partie sur les fibres musculaires, puis est captée dans le foie par les cellules de </a:t>
            </a:r>
            <a:r>
              <a:rPr lang="fr-FR" sz="2200" dirty="0" err="1">
                <a:latin typeface="Times New Roman"/>
                <a:cs typeface="Times New Roman"/>
              </a:rPr>
              <a:t>Kupfer</a:t>
            </a:r>
            <a:r>
              <a:rPr lang="fr-FR" sz="2200" dirty="0">
                <a:latin typeface="Times New Roman"/>
                <a:cs typeface="Times New Roman"/>
              </a:rPr>
              <a:t>, et conjuguée au glutathion par les hépatocytes. Elle est ensuite éliminée soit par la bile, soit dans le sang. </a:t>
            </a:r>
          </a:p>
          <a:p>
            <a:pPr lvl="0" algn="just"/>
            <a:r>
              <a:rPr lang="fr-FR" sz="2200" dirty="0">
                <a:latin typeface="Times New Roman"/>
                <a:cs typeface="Times New Roman"/>
              </a:rPr>
              <a:t>Pour évaluer ces différentes étapes, on doit réaliser </a:t>
            </a:r>
            <a:r>
              <a:rPr lang="fr-FR" sz="2200" dirty="0" smtClean="0">
                <a:latin typeface="Times New Roman"/>
                <a:cs typeface="Times New Roman"/>
              </a:rPr>
              <a:t>plusieurs prélèvements pendant </a:t>
            </a:r>
            <a:r>
              <a:rPr lang="fr-FR" sz="2200" dirty="0">
                <a:latin typeface="Times New Roman"/>
                <a:cs typeface="Times New Roman"/>
              </a:rPr>
              <a:t>une heure et doser la BSP sanguine.</a:t>
            </a:r>
          </a:p>
          <a:p>
            <a:pPr lvl="0" algn="just"/>
            <a:r>
              <a:rPr lang="fr-FR" sz="2200" dirty="0">
                <a:latin typeface="Times New Roman"/>
                <a:cs typeface="Times New Roman"/>
              </a:rPr>
              <a:t>Ensuite on trace la courbe de concentration de la BSP sanguine en fonction du temps, et on essaye de repérer deux pentes de diminution de la BSP, la première pour évaluer le captage, la deuxième pour évaluer la détoxification et l’excrétion hépatique. </a:t>
            </a:r>
          </a:p>
          <a:p>
            <a:pPr algn="just"/>
            <a:endParaRPr lang="fr-FR" sz="2200" b="1" dirty="0">
              <a:solidFill>
                <a:srgbClr val="0000FF"/>
              </a:solidFill>
              <a:latin typeface="Times New Roman"/>
              <a:cs typeface="Times New Roman"/>
            </a:endParaRPr>
          </a:p>
        </p:txBody>
      </p:sp>
    </p:spTree>
    <p:extLst>
      <p:ext uri="{BB962C8B-B14F-4D97-AF65-F5344CB8AC3E}">
        <p14:creationId xmlns:p14="http://schemas.microsoft.com/office/powerpoint/2010/main" val="16732990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336703"/>
          </a:xfrm>
          <a:prstGeom prst="rect">
            <a:avLst/>
          </a:prstGeom>
          <a:noFill/>
          <a:ln>
            <a:noFill/>
          </a:ln>
        </p:spPr>
      </p:pic>
    </p:spTree>
    <p:extLst>
      <p:ext uri="{BB962C8B-B14F-4D97-AF65-F5344CB8AC3E}">
        <p14:creationId xmlns:p14="http://schemas.microsoft.com/office/powerpoint/2010/main" val="68136766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p:spPr>
      </p:pic>
    </p:spTree>
    <p:extLst>
      <p:ext uri="{BB962C8B-B14F-4D97-AF65-F5344CB8AC3E}">
        <p14:creationId xmlns:p14="http://schemas.microsoft.com/office/powerpoint/2010/main" val="29833266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260648"/>
            <a:ext cx="5076056" cy="830997"/>
          </a:xfrm>
          <a:prstGeom prst="rect">
            <a:avLst/>
          </a:prstGeom>
        </p:spPr>
        <p:txBody>
          <a:bodyPr wrap="square">
            <a:sp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Tests dynamiques</a:t>
            </a:r>
            <a:endParaRPr lang="fr-FR" sz="2400" dirty="0"/>
          </a:p>
        </p:txBody>
      </p:sp>
      <p:sp>
        <p:nvSpPr>
          <p:cNvPr id="4" name="Rectangle 3"/>
          <p:cNvSpPr/>
          <p:nvPr/>
        </p:nvSpPr>
        <p:spPr>
          <a:xfrm>
            <a:off x="611560" y="1720840"/>
            <a:ext cx="7776864" cy="2585323"/>
          </a:xfrm>
          <a:prstGeom prst="rect">
            <a:avLst/>
          </a:prstGeom>
        </p:spPr>
        <p:txBody>
          <a:bodyPr wrap="square">
            <a:spAutoFit/>
          </a:bodyPr>
          <a:lstStyle/>
          <a:p>
            <a:pPr algn="just"/>
            <a:r>
              <a:rPr lang="fr-FR" sz="2400" dirty="0">
                <a:solidFill>
                  <a:srgbClr val="0000FF"/>
                </a:solidFill>
                <a:latin typeface="Times New Roman"/>
                <a:cs typeface="Times New Roman"/>
              </a:rPr>
              <a:t>On injecte </a:t>
            </a:r>
            <a:r>
              <a:rPr lang="fr-FR" sz="2400" dirty="0" smtClean="0">
                <a:solidFill>
                  <a:srgbClr val="0000FF"/>
                </a:solidFill>
                <a:latin typeface="Times New Roman"/>
                <a:cs typeface="Times New Roman"/>
              </a:rPr>
              <a:t>une </a:t>
            </a:r>
            <a:r>
              <a:rPr lang="fr-FR" sz="2400" dirty="0">
                <a:solidFill>
                  <a:srgbClr val="0000FF"/>
                </a:solidFill>
                <a:latin typeface="Times New Roman"/>
                <a:cs typeface="Times New Roman"/>
              </a:rPr>
              <a:t>quantité donnée de BSP, puis on procède à une prise de sang et à un dosage après 15, 30 ou 45 minutes. On évalue le pourcentage de rétention de la BSP Par les hépatocytes (cellules du foie). Plus cette rétention est importante (elle peut atteindre 80%), plus l'atteinte hépatique est sévère.</a:t>
            </a:r>
          </a:p>
          <a:p>
            <a:endParaRPr lang="fr-FR" dirty="0"/>
          </a:p>
        </p:txBody>
      </p:sp>
    </p:spTree>
    <p:extLst>
      <p:ext uri="{BB962C8B-B14F-4D97-AF65-F5344CB8AC3E}">
        <p14:creationId xmlns:p14="http://schemas.microsoft.com/office/powerpoint/2010/main" val="264118595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9752" y="-23061"/>
            <a:ext cx="8229600" cy="1143000"/>
          </a:xfrm>
        </p:spPr>
        <p:txBody>
          <a:bodyPr>
            <a:normAutofit/>
          </a:bodyPr>
          <a:lstStyle/>
          <a:p>
            <a:r>
              <a:rPr lang="fr-FR" sz="2400" b="1" dirty="0">
                <a:solidFill>
                  <a:srgbClr val="FF0000"/>
                </a:solidFill>
                <a:latin typeface="Times New Roman"/>
                <a:cs typeface="Times New Roman"/>
              </a:rPr>
              <a:t>LES MARQUEURS  HEPATIQUES</a:t>
            </a:r>
            <a:br>
              <a:rPr lang="fr-FR" sz="2400" b="1" dirty="0">
                <a:solidFill>
                  <a:srgbClr val="FF0000"/>
                </a:solidFill>
                <a:latin typeface="Times New Roman"/>
                <a:cs typeface="Times New Roman"/>
              </a:rPr>
            </a:br>
            <a:r>
              <a:rPr lang="fr-FR" sz="2400" b="1" dirty="0">
                <a:solidFill>
                  <a:srgbClr val="FF0000"/>
                </a:solidFill>
                <a:latin typeface="Times New Roman"/>
                <a:cs typeface="Times New Roman"/>
              </a:rPr>
              <a:t>Tests dynamiques</a:t>
            </a:r>
            <a:endParaRPr lang="fr-FR" sz="2400" dirty="0"/>
          </a:p>
        </p:txBody>
      </p:sp>
      <p:sp>
        <p:nvSpPr>
          <p:cNvPr id="3" name="Espace réservé du contenu 2"/>
          <p:cNvSpPr>
            <a:spLocks noGrp="1"/>
          </p:cNvSpPr>
          <p:nvPr>
            <p:ph idx="1"/>
          </p:nvPr>
        </p:nvSpPr>
        <p:spPr>
          <a:xfrm>
            <a:off x="467544" y="2132856"/>
            <a:ext cx="8229600" cy="4525963"/>
          </a:xfrm>
        </p:spPr>
        <p:txBody>
          <a:bodyPr/>
          <a:lstStyle/>
          <a:p>
            <a:pPr algn="just">
              <a:buFont typeface="Wingdings" charset="2"/>
              <a:buChar char="u"/>
            </a:pPr>
            <a:r>
              <a:rPr lang="fr-FR" sz="2400" b="1" dirty="0">
                <a:solidFill>
                  <a:srgbClr val="0000FF"/>
                </a:solidFill>
                <a:latin typeface="Times New Roman"/>
                <a:cs typeface="Times New Roman"/>
              </a:rPr>
              <a:t>Test au glucagon</a:t>
            </a:r>
          </a:p>
          <a:p>
            <a:pPr lvl="0" algn="just"/>
            <a:r>
              <a:rPr lang="fr-FR" sz="2400" dirty="0">
                <a:latin typeface="Times New Roman"/>
                <a:cs typeface="Times New Roman"/>
              </a:rPr>
              <a:t>En cas d’hypoglycémie chronique inexpliquée, on peut être conduit à suspecter une insuffisance hépatique. En deuxième intention, on pourra pratiquer un test au glucagon. </a:t>
            </a:r>
          </a:p>
          <a:p>
            <a:endParaRPr lang="fr-FR" dirty="0"/>
          </a:p>
        </p:txBody>
      </p:sp>
    </p:spTree>
    <p:extLst>
      <p:ext uri="{BB962C8B-B14F-4D97-AF65-F5344CB8AC3E}">
        <p14:creationId xmlns:p14="http://schemas.microsoft.com/office/powerpoint/2010/main" val="127200363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4000" cy="6408711"/>
          </a:xfrm>
          <a:prstGeom prst="rect">
            <a:avLst/>
          </a:prstGeom>
          <a:noFill/>
          <a:ln>
            <a:noFill/>
          </a:ln>
        </p:spPr>
      </p:pic>
    </p:spTree>
    <p:extLst>
      <p:ext uri="{BB962C8B-B14F-4D97-AF65-F5344CB8AC3E}">
        <p14:creationId xmlns:p14="http://schemas.microsoft.com/office/powerpoint/2010/main" val="1459997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340768"/>
            <a:ext cx="8064896" cy="6001642"/>
          </a:xfrm>
          <a:prstGeom prst="rect">
            <a:avLst/>
          </a:prstGeom>
        </p:spPr>
        <p:txBody>
          <a:bodyPr wrap="square">
            <a:spAutoFit/>
          </a:bodyPr>
          <a:lstStyle/>
          <a:p>
            <a:pPr algn="ctr"/>
            <a:r>
              <a:rPr lang="fr-FR" sz="3200" b="1" dirty="0">
                <a:solidFill>
                  <a:srgbClr val="0000FF"/>
                </a:solidFill>
                <a:latin typeface="Times New Roman"/>
                <a:cs typeface="Times New Roman"/>
              </a:rPr>
              <a:t>STRATEGIE DIAGNOSTIQUE DANS L’EXPLORATION BIOCHIMIQUE DU </a:t>
            </a:r>
            <a:r>
              <a:rPr lang="fr-FR" sz="3200" b="1" dirty="0" smtClean="0">
                <a:solidFill>
                  <a:srgbClr val="0000FF"/>
                </a:solidFill>
                <a:latin typeface="Times New Roman"/>
                <a:cs typeface="Times New Roman"/>
              </a:rPr>
              <a:t>FOIE</a:t>
            </a:r>
          </a:p>
          <a:p>
            <a:pPr algn="ctr"/>
            <a:endParaRPr lang="fr-FR" sz="3200" b="1" dirty="0">
              <a:solidFill>
                <a:srgbClr val="0000FF"/>
              </a:solidFill>
              <a:latin typeface="Times New Roman"/>
              <a:cs typeface="Times New Roman"/>
            </a:endParaRPr>
          </a:p>
          <a:p>
            <a:pPr algn="ctr"/>
            <a:r>
              <a:rPr lang="fr-FR" sz="3200" b="1" dirty="0">
                <a:solidFill>
                  <a:srgbClr val="FF0000"/>
                </a:solidFill>
                <a:latin typeface="Times New Roman"/>
                <a:cs typeface="Times New Roman"/>
              </a:rPr>
              <a:t>IL EXISTE DE TRES NOMBREUX PARAMETRES D’EXPLORATION HEPATIQUE DONT l’INTERET  ET LES LIMITES SONT VARIABLES, IL EST DONC NECESSAIRE DE FAIRE UNE SELECTION JUDICIEUSE</a:t>
            </a:r>
            <a:r>
              <a:rPr lang="fr-FR" sz="3200" dirty="0">
                <a:solidFill>
                  <a:srgbClr val="FF0000"/>
                </a:solidFill>
                <a:latin typeface="Times New Roman"/>
                <a:cs typeface="Times New Roman"/>
              </a:rPr>
              <a:t> </a:t>
            </a:r>
            <a:endParaRPr lang="fr-FR" sz="3200" b="1" dirty="0" smtClean="0">
              <a:solidFill>
                <a:srgbClr val="FF0000"/>
              </a:solidFill>
              <a:latin typeface="Times New Roman"/>
              <a:cs typeface="Times New Roman"/>
            </a:endParaRPr>
          </a:p>
          <a:p>
            <a:pPr algn="ctr"/>
            <a:endParaRPr lang="fr-FR" sz="3200" b="1" dirty="0">
              <a:solidFill>
                <a:srgbClr val="0000FF"/>
              </a:solidFill>
              <a:latin typeface="Times New Roman"/>
              <a:cs typeface="Times New Roman"/>
            </a:endParaRPr>
          </a:p>
          <a:p>
            <a:pPr algn="ctr"/>
            <a:endParaRPr lang="fr-FR" sz="3200" dirty="0">
              <a:solidFill>
                <a:srgbClr val="0000FF"/>
              </a:solidFill>
              <a:latin typeface="Times New Roman"/>
              <a:cs typeface="Times New Roman"/>
            </a:endParaRPr>
          </a:p>
        </p:txBody>
      </p:sp>
    </p:spTree>
    <p:extLst>
      <p:ext uri="{BB962C8B-B14F-4D97-AF65-F5344CB8AC3E}">
        <p14:creationId xmlns:p14="http://schemas.microsoft.com/office/powerpoint/2010/main" val="2561685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171400"/>
            <a:ext cx="8229600" cy="778098"/>
          </a:xfrm>
        </p:spPr>
        <p:txBody>
          <a:bodyPr>
            <a:normAutofit/>
          </a:bodyPr>
          <a:lstStyle/>
          <a:p>
            <a:r>
              <a:rPr lang="fr-FR" sz="2400" b="1" dirty="0" smtClean="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395536" y="908720"/>
            <a:ext cx="8229600" cy="5390059"/>
          </a:xfrm>
        </p:spPr>
        <p:txBody>
          <a:bodyPr>
            <a:normAutofit fontScale="55000" lnSpcReduction="20000"/>
          </a:bodyPr>
          <a:lstStyle/>
          <a:p>
            <a:pPr marL="0" indent="0">
              <a:buNone/>
            </a:pPr>
            <a:r>
              <a:rPr lang="fr-FR" sz="3800" b="1" dirty="0" smtClean="0">
                <a:solidFill>
                  <a:srgbClr val="FFC000"/>
                </a:solidFill>
                <a:latin typeface="Times New Roman" pitchFamily="18" charset="0"/>
                <a:cs typeface="Times New Roman" pitchFamily="18" charset="0"/>
              </a:rPr>
              <a:t>A/ METABOLISME ET SYNTHESE</a:t>
            </a:r>
            <a:endParaRPr lang="fr-FR" b="1" dirty="0">
              <a:solidFill>
                <a:srgbClr val="FFC000"/>
              </a:solidFill>
            </a:endParaRPr>
          </a:p>
          <a:p>
            <a:pPr marL="0" indent="0">
              <a:buNone/>
            </a:pPr>
            <a:r>
              <a:rPr lang="fr-FR" b="1" dirty="0" smtClean="0">
                <a:solidFill>
                  <a:srgbClr val="00B050"/>
                </a:solidFill>
                <a:latin typeface="Times New Roman" pitchFamily="18" charset="0"/>
                <a:cs typeface="Times New Roman" pitchFamily="18" charset="0"/>
              </a:rPr>
              <a:t>1- Métabolisme </a:t>
            </a:r>
            <a:r>
              <a:rPr lang="fr-FR" b="1" dirty="0">
                <a:solidFill>
                  <a:srgbClr val="00B050"/>
                </a:solidFill>
                <a:latin typeface="Times New Roman" pitchFamily="18" charset="0"/>
                <a:cs typeface="Times New Roman" pitchFamily="18" charset="0"/>
              </a:rPr>
              <a:t>glucidique ( Maintien de la glycémie</a:t>
            </a:r>
            <a:r>
              <a:rPr lang="fr-FR" b="1" dirty="0" smtClean="0">
                <a:solidFill>
                  <a:srgbClr val="00B050"/>
                </a:solidFill>
                <a:latin typeface="Times New Roman" pitchFamily="18" charset="0"/>
                <a:cs typeface="Times New Roman" pitchFamily="18" charset="0"/>
              </a:rPr>
              <a:t>):</a:t>
            </a:r>
            <a:endParaRPr lang="fr-FR" b="1" dirty="0">
              <a:solidFill>
                <a:srgbClr val="00B050"/>
              </a:solidFill>
              <a:latin typeface="Times New Roman" pitchFamily="18" charset="0"/>
              <a:cs typeface="Times New Roman" pitchFamily="18" charset="0"/>
            </a:endParaRPr>
          </a:p>
          <a:p>
            <a:pPr marL="0" indent="0">
              <a:buNone/>
            </a:pPr>
            <a:r>
              <a:rPr lang="fr-FR" dirty="0">
                <a:latin typeface="Times New Roman" pitchFamily="18" charset="0"/>
                <a:cs typeface="Times New Roman" pitchFamily="18" charset="0"/>
              </a:rPr>
              <a:t>- Formation de Glycogène, Glycogénolyse</a:t>
            </a:r>
          </a:p>
          <a:p>
            <a:pPr marL="0" indent="0">
              <a:buNone/>
            </a:pP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Néoglucogénèse</a:t>
            </a:r>
            <a:endParaRPr lang="fr-FR" dirty="0">
              <a:latin typeface="Times New Roman" pitchFamily="18" charset="0"/>
              <a:cs typeface="Times New Roman" pitchFamily="18" charset="0"/>
            </a:endParaRPr>
          </a:p>
          <a:p>
            <a:pPr marL="0" indent="0">
              <a:buNone/>
            </a:pPr>
            <a:r>
              <a:rPr lang="fr-FR" b="1" dirty="0" smtClean="0">
                <a:solidFill>
                  <a:srgbClr val="00B050"/>
                </a:solidFill>
                <a:latin typeface="Times New Roman" pitchFamily="18" charset="0"/>
                <a:cs typeface="Times New Roman" pitchFamily="18" charset="0"/>
              </a:rPr>
              <a:t>2- Métabolisme lipidique:</a:t>
            </a:r>
            <a:endParaRPr lang="fr-FR" b="1" dirty="0">
              <a:solidFill>
                <a:srgbClr val="00B050"/>
              </a:solidFill>
              <a:latin typeface="Times New Roman" pitchFamily="18" charset="0"/>
              <a:cs typeface="Times New Roman" pitchFamily="18" charset="0"/>
            </a:endParaRPr>
          </a:p>
          <a:p>
            <a:pPr marL="0" indent="0">
              <a:buNone/>
            </a:pPr>
            <a:r>
              <a:rPr lang="fr-FR" dirty="0">
                <a:latin typeface="Times New Roman" pitchFamily="18" charset="0"/>
                <a:cs typeface="Times New Roman" pitchFamily="18" charset="0"/>
              </a:rPr>
              <a:t>- Synthèse des AG, </a:t>
            </a:r>
            <a:r>
              <a:rPr lang="fr-FR" dirty="0" smtClean="0">
                <a:latin typeface="Times New Roman" pitchFamily="18" charset="0"/>
                <a:cs typeface="Times New Roman" pitchFamily="18" charset="0"/>
              </a:rPr>
              <a:t>TG</a:t>
            </a:r>
            <a:r>
              <a:rPr lang="fr-FR" dirty="0">
                <a:latin typeface="Times New Roman" pitchFamily="18" charset="0"/>
                <a:cs typeface="Times New Roman" pitchFamily="18" charset="0"/>
              </a:rPr>
              <a:t> </a:t>
            </a:r>
          </a:p>
          <a:p>
            <a:pPr marL="0" indent="0">
              <a:buNone/>
            </a:pPr>
            <a:r>
              <a:rPr lang="fr-FR" dirty="0">
                <a:latin typeface="Times New Roman" pitchFamily="18" charset="0"/>
                <a:cs typeface="Times New Roman" pitchFamily="18" charset="0"/>
              </a:rPr>
              <a:t>- Synthèse de cholestérol</a:t>
            </a:r>
          </a:p>
          <a:p>
            <a:pPr marL="0" indent="0">
              <a:buNone/>
            </a:pPr>
            <a:r>
              <a:rPr lang="fr-FR" dirty="0">
                <a:latin typeface="Times New Roman" pitchFamily="18" charset="0"/>
                <a:cs typeface="Times New Roman" pitchFamily="18" charset="0"/>
              </a:rPr>
              <a:t>- Formation de lipoprotéines</a:t>
            </a:r>
          </a:p>
          <a:p>
            <a:pPr marL="0" indent="0">
              <a:buNone/>
            </a:pPr>
            <a:r>
              <a:rPr lang="fr-FR" b="1" dirty="0" smtClean="0">
                <a:solidFill>
                  <a:srgbClr val="00B050"/>
                </a:solidFill>
                <a:latin typeface="Times New Roman" pitchFamily="18" charset="0"/>
                <a:cs typeface="Times New Roman" pitchFamily="18" charset="0"/>
              </a:rPr>
              <a:t>3- Métabolisme protéique (80%):</a:t>
            </a:r>
            <a:endParaRPr lang="fr-FR" b="1" dirty="0">
              <a:solidFill>
                <a:srgbClr val="00B050"/>
              </a:solidFill>
              <a:latin typeface="Times New Roman" pitchFamily="18" charset="0"/>
              <a:cs typeface="Times New Roman" pitchFamily="18" charset="0"/>
            </a:endParaRPr>
          </a:p>
          <a:p>
            <a:pPr marL="0" indent="0">
              <a:buNone/>
            </a:pPr>
            <a:r>
              <a:rPr lang="fr-FR" dirty="0">
                <a:latin typeface="Times New Roman" pitchFamily="18" charset="0"/>
                <a:cs typeface="Times New Roman" pitchFamily="18" charset="0"/>
              </a:rPr>
              <a:t>- Synthèse de l’albumine</a:t>
            </a:r>
          </a:p>
          <a:p>
            <a:pPr marL="0" indent="0">
              <a:buNone/>
            </a:pPr>
            <a:r>
              <a:rPr lang="fr-FR" dirty="0">
                <a:latin typeface="Times New Roman" pitchFamily="18" charset="0"/>
                <a:cs typeface="Times New Roman" pitchFamily="18" charset="0"/>
              </a:rPr>
              <a:t>- Synthèse des  </a:t>
            </a:r>
            <a:r>
              <a:rPr lang="el-GR" dirty="0" smtClean="0">
                <a:latin typeface="Times New Roman" pitchFamily="18" charset="0"/>
                <a:cs typeface="Times New Roman" pitchFamily="18" charset="0"/>
              </a:rPr>
              <a:t>α</a:t>
            </a:r>
            <a:r>
              <a:rPr lang="fr-FR" dirty="0" smtClean="0">
                <a:latin typeface="Times New Roman" pitchFamily="18" charset="0"/>
                <a:cs typeface="Times New Roman" pitchFamily="18" charset="0"/>
              </a:rPr>
              <a:t> et </a:t>
            </a:r>
            <a:r>
              <a:rPr lang="el-GR" dirty="0" smtClean="0">
                <a:latin typeface="Times New Roman" pitchFamily="18" charset="0"/>
                <a:cs typeface="Times New Roman" pitchFamily="18" charset="0"/>
              </a:rPr>
              <a:t>β</a:t>
            </a:r>
            <a:r>
              <a:rPr lang="fr-FR" dirty="0" smtClean="0">
                <a:latin typeface="Times New Roman" pitchFamily="18" charset="0"/>
                <a:cs typeface="Times New Roman" pitchFamily="18" charset="0"/>
              </a:rPr>
              <a:t> globulines  </a:t>
            </a:r>
            <a:r>
              <a:rPr lang="fr-FR" dirty="0">
                <a:latin typeface="Times New Roman" pitchFamily="18" charset="0"/>
                <a:cs typeface="Times New Roman" pitchFamily="18" charset="0"/>
              </a:rPr>
              <a:t>(sauf Immunoglobulines)</a:t>
            </a:r>
          </a:p>
          <a:p>
            <a:pPr marL="0" indent="0">
              <a:buNone/>
            </a:pPr>
            <a:r>
              <a:rPr lang="fr-FR" dirty="0">
                <a:latin typeface="Times New Roman" pitchFamily="18" charset="0"/>
                <a:cs typeface="Times New Roman" pitchFamily="18" charset="0"/>
              </a:rPr>
              <a:t>- Synthèse des facteurs de </a:t>
            </a:r>
            <a:r>
              <a:rPr lang="fr-FR" dirty="0" smtClean="0">
                <a:latin typeface="Times New Roman" pitchFamily="18" charset="0"/>
                <a:cs typeface="Times New Roman" pitchFamily="18" charset="0"/>
              </a:rPr>
              <a:t>coagulation: fibrinogène, prothrombine, proconvertine</a:t>
            </a:r>
            <a:endParaRPr lang="fr-FR" dirty="0">
              <a:latin typeface="Times New Roman" pitchFamily="18" charset="0"/>
              <a:cs typeface="Times New Roman" pitchFamily="18" charset="0"/>
            </a:endParaRPr>
          </a:p>
          <a:p>
            <a:pPr marL="0" indent="0">
              <a:buNone/>
            </a:pPr>
            <a:r>
              <a:rPr lang="fr-FR" b="1" dirty="0" smtClean="0">
                <a:solidFill>
                  <a:srgbClr val="00B050"/>
                </a:solidFill>
                <a:latin typeface="Times New Roman" pitchFamily="18" charset="0"/>
                <a:cs typeface="Times New Roman" pitchFamily="18" charset="0"/>
              </a:rPr>
              <a:t>4- Métabolisme </a:t>
            </a:r>
            <a:r>
              <a:rPr lang="fr-FR" b="1" dirty="0">
                <a:solidFill>
                  <a:srgbClr val="00B050"/>
                </a:solidFill>
                <a:latin typeface="Times New Roman" pitchFamily="18" charset="0"/>
                <a:cs typeface="Times New Roman" pitchFamily="18" charset="0"/>
              </a:rPr>
              <a:t>des acides </a:t>
            </a:r>
            <a:r>
              <a:rPr lang="fr-FR" b="1" dirty="0" smtClean="0">
                <a:solidFill>
                  <a:srgbClr val="00B050"/>
                </a:solidFill>
                <a:latin typeface="Times New Roman" pitchFamily="18" charset="0"/>
                <a:cs typeface="Times New Roman" pitchFamily="18" charset="0"/>
              </a:rPr>
              <a:t>aminés:</a:t>
            </a:r>
            <a:endParaRPr lang="fr-FR" b="1" dirty="0">
              <a:solidFill>
                <a:srgbClr val="00B050"/>
              </a:solidFill>
              <a:latin typeface="Times New Roman" pitchFamily="18" charset="0"/>
              <a:cs typeface="Times New Roman" pitchFamily="18" charset="0"/>
            </a:endParaRPr>
          </a:p>
          <a:p>
            <a:pPr marL="0" indent="0">
              <a:buNone/>
            </a:pP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Transamination</a:t>
            </a:r>
            <a:r>
              <a:rPr lang="fr-FR" dirty="0">
                <a:latin typeface="Times New Roman" pitchFamily="18" charset="0"/>
                <a:cs typeface="Times New Roman" pitchFamily="18" charset="0"/>
              </a:rPr>
              <a:t> et désamination oxydative (ALAT et ASAT)</a:t>
            </a:r>
          </a:p>
          <a:p>
            <a:pPr marL="0" indent="0">
              <a:buNone/>
            </a:pPr>
            <a:r>
              <a:rPr lang="fr-FR" b="1" dirty="0" smtClean="0">
                <a:solidFill>
                  <a:srgbClr val="00B050"/>
                </a:solidFill>
                <a:latin typeface="Times New Roman" pitchFamily="18" charset="0"/>
                <a:cs typeface="Times New Roman" pitchFamily="18" charset="0"/>
              </a:rPr>
              <a:t>5- Métabolisme </a:t>
            </a:r>
            <a:r>
              <a:rPr lang="fr-FR" b="1" dirty="0">
                <a:solidFill>
                  <a:srgbClr val="00B050"/>
                </a:solidFill>
                <a:latin typeface="Times New Roman" pitchFamily="18" charset="0"/>
                <a:cs typeface="Times New Roman" pitchFamily="18" charset="0"/>
              </a:rPr>
              <a:t>vitaminique (stockage</a:t>
            </a:r>
            <a:r>
              <a:rPr lang="fr-FR" b="1" dirty="0" smtClean="0">
                <a:solidFill>
                  <a:srgbClr val="00B050"/>
                </a:solidFill>
                <a:latin typeface="Times New Roman" pitchFamily="18" charset="0"/>
                <a:cs typeface="Times New Roman" pitchFamily="18" charset="0"/>
              </a:rPr>
              <a:t>): vit B12, vit K </a:t>
            </a:r>
            <a:endParaRPr lang="fr-FR" b="1" dirty="0">
              <a:solidFill>
                <a:srgbClr val="00B050"/>
              </a:solidFill>
              <a:latin typeface="Times New Roman" pitchFamily="18" charset="0"/>
              <a:cs typeface="Times New Roman" pitchFamily="18" charset="0"/>
            </a:endParaRPr>
          </a:p>
          <a:p>
            <a:pPr marL="0" indent="0">
              <a:buNone/>
            </a:pPr>
            <a:r>
              <a:rPr lang="fr-FR" b="1" dirty="0" smtClean="0">
                <a:solidFill>
                  <a:srgbClr val="00B050"/>
                </a:solidFill>
                <a:latin typeface="Times New Roman" pitchFamily="18" charset="0"/>
                <a:cs typeface="Times New Roman" pitchFamily="18" charset="0"/>
              </a:rPr>
              <a:t>6- Métabolisme </a:t>
            </a:r>
            <a:r>
              <a:rPr lang="fr-FR" b="1" dirty="0">
                <a:solidFill>
                  <a:srgbClr val="00B050"/>
                </a:solidFill>
                <a:latin typeface="Times New Roman" pitchFamily="18" charset="0"/>
                <a:cs typeface="Times New Roman" pitchFamily="18" charset="0"/>
              </a:rPr>
              <a:t>du </a:t>
            </a:r>
            <a:r>
              <a:rPr lang="fr-FR" b="1" dirty="0" smtClean="0">
                <a:solidFill>
                  <a:srgbClr val="00B050"/>
                </a:solidFill>
                <a:latin typeface="Times New Roman" pitchFamily="18" charset="0"/>
                <a:cs typeface="Times New Roman" pitchFamily="18" charset="0"/>
              </a:rPr>
              <a:t>fer et </a:t>
            </a:r>
            <a:r>
              <a:rPr lang="fr-FR" b="1" dirty="0" err="1" smtClean="0">
                <a:solidFill>
                  <a:srgbClr val="00B050"/>
                </a:solidFill>
                <a:latin typeface="Times New Roman" pitchFamily="18" charset="0"/>
                <a:cs typeface="Times New Roman" pitchFamily="18" charset="0"/>
              </a:rPr>
              <a:t>oligo</a:t>
            </a:r>
            <a:r>
              <a:rPr lang="fr-FR" b="1" dirty="0" smtClean="0">
                <a:solidFill>
                  <a:srgbClr val="00B050"/>
                </a:solidFill>
                <a:latin typeface="Times New Roman" pitchFamily="18" charset="0"/>
                <a:cs typeface="Times New Roman" pitchFamily="18" charset="0"/>
              </a:rPr>
              <a:t> –éléments (Zn, Cu, Co, Mo) : </a:t>
            </a:r>
          </a:p>
          <a:p>
            <a:pPr marL="0" indent="0">
              <a:buNone/>
            </a:pPr>
            <a:r>
              <a:rPr lang="fr-FR" dirty="0" smtClean="0">
                <a:latin typeface="Times New Roman" pitchFamily="18" charset="0"/>
                <a:cs typeface="Times New Roman" pitchFamily="18" charset="0"/>
              </a:rPr>
              <a:t>-stockage </a:t>
            </a:r>
            <a:r>
              <a:rPr lang="fr-FR" dirty="0">
                <a:latin typeface="Times New Roman" pitchFamily="18" charset="0"/>
                <a:cs typeface="Times New Roman" pitchFamily="18" charset="0"/>
              </a:rPr>
              <a:t>(</a:t>
            </a:r>
            <a:r>
              <a:rPr lang="fr-FR" b="1" dirty="0">
                <a:latin typeface="Times New Roman" pitchFamily="18" charset="0"/>
                <a:cs typeface="Times New Roman" pitchFamily="18" charset="0"/>
              </a:rPr>
              <a:t>fer, ferritine</a:t>
            </a:r>
            <a:r>
              <a:rPr lang="fr-FR" dirty="0">
                <a:latin typeface="Times New Roman" pitchFamily="18" charset="0"/>
                <a:cs typeface="Times New Roman" pitchFamily="18" charset="0"/>
              </a:rPr>
              <a:t>)</a:t>
            </a:r>
          </a:p>
          <a:p>
            <a:pPr marL="0" indent="0">
              <a:buNone/>
            </a:pPr>
            <a:r>
              <a:rPr lang="fr-FR" dirty="0">
                <a:latin typeface="Times New Roman" pitchFamily="18" charset="0"/>
                <a:cs typeface="Times New Roman" pitchFamily="18" charset="0"/>
              </a:rPr>
              <a:t>-redistribution dans l’organisme</a:t>
            </a:r>
          </a:p>
          <a:p>
            <a:pPr marL="0" indent="0">
              <a:buNone/>
            </a:pPr>
            <a:r>
              <a:rPr lang="fr-FR" dirty="0">
                <a:latin typeface="Times New Roman" pitchFamily="18" charset="0"/>
                <a:cs typeface="Times New Roman" pitchFamily="18" charset="0"/>
              </a:rPr>
              <a:t>-sécrétion dans la bile</a:t>
            </a:r>
            <a:endParaRPr lang="fr-FR"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3460377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9036496" cy="6840760"/>
          </a:xfrm>
          <a:prstGeom prst="rect">
            <a:avLst/>
          </a:prstGeom>
          <a:noFill/>
          <a:ln>
            <a:noFill/>
          </a:ln>
        </p:spPr>
      </p:pic>
    </p:spTree>
    <p:extLst>
      <p:ext uri="{BB962C8B-B14F-4D97-AF65-F5344CB8AC3E}">
        <p14:creationId xmlns:p14="http://schemas.microsoft.com/office/powerpoint/2010/main" val="16756090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315416"/>
            <a:ext cx="8229600" cy="1143000"/>
          </a:xfrm>
        </p:spPr>
        <p:txBody>
          <a:bodyPr>
            <a:normAutofit/>
          </a:bodyPr>
          <a:lstStyle/>
          <a:p>
            <a:r>
              <a:rPr lang="fr-FR" sz="2400" b="1" dirty="0" smtClean="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467544" y="1340768"/>
            <a:ext cx="8229600" cy="5688632"/>
          </a:xfrm>
        </p:spPr>
        <p:txBody>
          <a:bodyPr>
            <a:normAutofit/>
          </a:bodyPr>
          <a:lstStyle/>
          <a:p>
            <a:pPr marL="0" indent="0">
              <a:buNone/>
            </a:pPr>
            <a:r>
              <a:rPr lang="fr-FR" sz="2400" b="1" dirty="0" smtClean="0">
                <a:solidFill>
                  <a:srgbClr val="FFC000"/>
                </a:solidFill>
                <a:latin typeface="Times New Roman" pitchFamily="18" charset="0"/>
                <a:cs typeface="Times New Roman" pitchFamily="18" charset="0"/>
              </a:rPr>
              <a:t>B/ FONCTION D’EPURATION ET DETOXICATION</a:t>
            </a:r>
          </a:p>
          <a:p>
            <a:pPr marL="0" indent="0">
              <a:buNone/>
            </a:pPr>
            <a:endParaRPr lang="fr-FR" sz="2000" b="1" dirty="0" smtClean="0">
              <a:solidFill>
                <a:srgbClr val="FFC000"/>
              </a:solidFill>
              <a:latin typeface="Times New Roman" pitchFamily="18" charset="0"/>
              <a:cs typeface="Times New Roman" pitchFamily="18" charset="0"/>
            </a:endParaRPr>
          </a:p>
          <a:p>
            <a:pPr>
              <a:buFontTx/>
              <a:buChar char="-"/>
            </a:pPr>
            <a:r>
              <a:rPr lang="fr-FR" sz="2400" b="1" dirty="0" err="1" smtClean="0">
                <a:latin typeface="Times New Roman" pitchFamily="18" charset="0"/>
                <a:cs typeface="Times New Roman" pitchFamily="18" charset="0"/>
              </a:rPr>
              <a:t>Uréogénèse</a:t>
            </a:r>
            <a:r>
              <a:rPr lang="fr-FR" sz="2400" b="1" dirty="0" smtClean="0">
                <a:latin typeface="Times New Roman" pitchFamily="18" charset="0"/>
                <a:cs typeface="Times New Roman" pitchFamily="18" charset="0"/>
              </a:rPr>
              <a:t>: Détoxification </a:t>
            </a:r>
            <a:r>
              <a:rPr lang="fr-FR" sz="2400" b="1" dirty="0">
                <a:latin typeface="Times New Roman" pitchFamily="18" charset="0"/>
                <a:cs typeface="Times New Roman" pitchFamily="18" charset="0"/>
              </a:rPr>
              <a:t>du </a:t>
            </a:r>
            <a:r>
              <a:rPr lang="fr-FR" sz="2400" b="1" dirty="0" smtClean="0">
                <a:latin typeface="Times New Roman" pitchFamily="18" charset="0"/>
                <a:cs typeface="Times New Roman" pitchFamily="18" charset="0"/>
              </a:rPr>
              <a:t>NH4+*</a:t>
            </a:r>
          </a:p>
          <a:p>
            <a:pPr>
              <a:buFontTx/>
              <a:buChar char="-"/>
            </a:pPr>
            <a:r>
              <a:rPr lang="fr-FR" sz="2400" b="1" dirty="0" smtClean="0">
                <a:latin typeface="Times New Roman" pitchFamily="18" charset="0"/>
                <a:cs typeface="Times New Roman" pitchFamily="18" charset="0"/>
              </a:rPr>
              <a:t>Conjugaison de la bilirubine*</a:t>
            </a:r>
            <a:endParaRPr lang="fr-FR" sz="2400" b="1" dirty="0">
              <a:latin typeface="Times New Roman" pitchFamily="18" charset="0"/>
              <a:cs typeface="Times New Roman" pitchFamily="18" charset="0"/>
            </a:endParaRPr>
          </a:p>
          <a:p>
            <a:pPr marL="0" indent="0">
              <a:buNone/>
            </a:pPr>
            <a:r>
              <a:rPr lang="fr-FR" sz="2400" b="1" dirty="0" smtClean="0">
                <a:latin typeface="Times New Roman" pitchFamily="18" charset="0"/>
                <a:cs typeface="Times New Roman" pitchFamily="18" charset="0"/>
              </a:rPr>
              <a:t>-  </a:t>
            </a:r>
            <a:r>
              <a:rPr lang="fr-FR" sz="2400" b="1" dirty="0">
                <a:latin typeface="Times New Roman" pitchFamily="18" charset="0"/>
                <a:cs typeface="Times New Roman" pitchFamily="18" charset="0"/>
              </a:rPr>
              <a:t>Métabolisation des </a:t>
            </a:r>
            <a:r>
              <a:rPr lang="fr-FR" sz="2400" b="1" dirty="0" err="1">
                <a:latin typeface="Times New Roman" pitchFamily="18" charset="0"/>
                <a:cs typeface="Times New Roman" pitchFamily="18" charset="0"/>
              </a:rPr>
              <a:t>xénobiotiques</a:t>
            </a:r>
            <a:r>
              <a:rPr lang="fr-FR" sz="2400" b="1" dirty="0">
                <a:latin typeface="Times New Roman" pitchFamily="18" charset="0"/>
                <a:cs typeface="Times New Roman" pitchFamily="18" charset="0"/>
              </a:rPr>
              <a:t> </a:t>
            </a:r>
            <a:r>
              <a:rPr lang="fr-FR" sz="2400" b="1" dirty="0" smtClean="0">
                <a:latin typeface="Times New Roman" pitchFamily="18" charset="0"/>
                <a:cs typeface="Times New Roman" pitchFamily="18" charset="0"/>
              </a:rPr>
              <a:t>: (</a:t>
            </a:r>
            <a:r>
              <a:rPr lang="fr-FR" sz="2400" b="1" dirty="0">
                <a:latin typeface="Times New Roman" pitchFamily="18" charset="0"/>
                <a:cs typeface="Times New Roman" pitchFamily="18" charset="0"/>
              </a:rPr>
              <a:t>Médicaments, toxiques, polluants…)</a:t>
            </a:r>
          </a:p>
          <a:p>
            <a:pPr marL="0" indent="0">
              <a:buNone/>
            </a:pPr>
            <a:r>
              <a:rPr lang="fr-FR" sz="2400" b="1" dirty="0" smtClean="0">
                <a:latin typeface="Times New Roman" pitchFamily="18" charset="0"/>
                <a:cs typeface="Times New Roman" pitchFamily="18" charset="0"/>
              </a:rPr>
              <a:t>- Activité </a:t>
            </a:r>
            <a:r>
              <a:rPr lang="fr-FR" sz="2400" b="1" dirty="0">
                <a:latin typeface="Times New Roman" pitchFamily="18" charset="0"/>
                <a:cs typeface="Times New Roman" pitchFamily="18" charset="0"/>
              </a:rPr>
              <a:t>phagocytaire des cellules de </a:t>
            </a:r>
            <a:r>
              <a:rPr lang="fr-FR" sz="2400" b="1" dirty="0" err="1">
                <a:latin typeface="Times New Roman" pitchFamily="18" charset="0"/>
                <a:cs typeface="Times New Roman" pitchFamily="18" charset="0"/>
              </a:rPr>
              <a:t>Küpffer</a:t>
            </a:r>
            <a:endParaRPr lang="fr-FR" sz="2400" b="1" dirty="0" smtClean="0">
              <a:latin typeface="Times New Roman" pitchFamily="18" charset="0"/>
              <a:cs typeface="Times New Roman" pitchFamily="18" charset="0"/>
            </a:endParaRPr>
          </a:p>
          <a:p>
            <a:pPr marL="0" indent="0">
              <a:buNone/>
            </a:pPr>
            <a:endParaRPr lang="fr-FR" sz="20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8032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243408"/>
            <a:ext cx="8229600" cy="1143000"/>
          </a:xfrm>
        </p:spPr>
        <p:txBody>
          <a:bodyPr>
            <a:normAutofit/>
          </a:bodyPr>
          <a:lstStyle/>
          <a:p>
            <a:r>
              <a:rPr lang="fr-FR" sz="2400" b="1" dirty="0" smtClean="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467544" y="1196752"/>
            <a:ext cx="8229600" cy="4525963"/>
          </a:xfrm>
        </p:spPr>
        <p:txBody>
          <a:bodyPr/>
          <a:lstStyle/>
          <a:p>
            <a:pPr marL="0" indent="0">
              <a:buNone/>
            </a:pPr>
            <a:r>
              <a:rPr lang="fr-FR" sz="2400" b="1" dirty="0" smtClean="0">
                <a:solidFill>
                  <a:srgbClr val="FFC000"/>
                </a:solidFill>
                <a:latin typeface="Times New Roman" pitchFamily="18" charset="0"/>
                <a:cs typeface="Times New Roman" pitchFamily="18" charset="0"/>
              </a:rPr>
              <a:t>B/ FONCTION D’EPURATION ET DETOXICATION</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632847" cy="49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0736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315416"/>
            <a:ext cx="8229600" cy="1143000"/>
          </a:xfrm>
        </p:spPr>
        <p:txBody>
          <a:bodyPr>
            <a:normAutofit/>
          </a:bodyPr>
          <a:lstStyle/>
          <a:p>
            <a:r>
              <a:rPr lang="fr-FR" sz="2400" b="1" dirty="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467544" y="1124744"/>
            <a:ext cx="8229600" cy="4525963"/>
          </a:xfrm>
        </p:spPr>
        <p:txBody>
          <a:bodyPr/>
          <a:lstStyle/>
          <a:p>
            <a:pPr marL="0" indent="0">
              <a:buNone/>
            </a:pPr>
            <a:r>
              <a:rPr lang="fr-FR" sz="2400" b="1" dirty="0">
                <a:solidFill>
                  <a:srgbClr val="FFC000"/>
                </a:solidFill>
                <a:latin typeface="Times New Roman" pitchFamily="18" charset="0"/>
                <a:cs typeface="Times New Roman" pitchFamily="18" charset="0"/>
              </a:rPr>
              <a:t>B/ FONCTION D’EPURATION ET </a:t>
            </a:r>
            <a:r>
              <a:rPr lang="fr-FR" sz="2400" b="1" dirty="0" smtClean="0">
                <a:solidFill>
                  <a:srgbClr val="FFC000"/>
                </a:solidFill>
                <a:latin typeface="Times New Roman" pitchFamily="18" charset="0"/>
                <a:cs typeface="Times New Roman" pitchFamily="18" charset="0"/>
              </a:rPr>
              <a:t>DETOXICATION</a:t>
            </a:r>
          </a:p>
          <a:p>
            <a:pPr marL="0" indent="0">
              <a:buNone/>
            </a:pPr>
            <a:endParaRPr lang="fr-FR" sz="2400" b="1" dirty="0" smtClean="0">
              <a:solidFill>
                <a:srgbClr val="FFC000"/>
              </a:solidFill>
              <a:latin typeface="Times New Roman" pitchFamily="18" charset="0"/>
              <a:cs typeface="Times New Roman" pitchFamily="18" charset="0"/>
            </a:endParaRPr>
          </a:p>
          <a:p>
            <a:pPr marL="0" indent="0" algn="just">
              <a:buNone/>
            </a:pPr>
            <a:r>
              <a:rPr lang="fr-FR" sz="2000" dirty="0" smtClean="0">
                <a:latin typeface="Times New Roman" pitchFamily="18" charset="0"/>
                <a:cs typeface="Times New Roman" pitchFamily="18" charset="0"/>
              </a:rPr>
              <a:t>Le cycle de l’urée ou cycle de l’</a:t>
            </a:r>
            <a:r>
              <a:rPr lang="fr-FR" sz="2000" dirty="0" err="1" smtClean="0">
                <a:latin typeface="Times New Roman" pitchFamily="18" charset="0"/>
                <a:cs typeface="Times New Roman" pitchFamily="18" charset="0"/>
              </a:rPr>
              <a:t>ornithine</a:t>
            </a:r>
            <a:r>
              <a:rPr lang="fr-FR" sz="2000" dirty="0" smtClean="0">
                <a:latin typeface="Times New Roman" pitchFamily="18" charset="0"/>
                <a:cs typeface="Times New Roman" pitchFamily="18" charset="0"/>
              </a:rPr>
              <a:t> est un cycle de réactions biochimiques chez divers animaux qui produisent de l’urée à partir de l’ammoniac. </a:t>
            </a:r>
          </a:p>
          <a:p>
            <a:pPr marL="0" indent="0" algn="just">
              <a:buNone/>
            </a:pPr>
            <a:r>
              <a:rPr lang="fr-FR" sz="2000" dirty="0" smtClean="0">
                <a:latin typeface="Times New Roman" pitchFamily="18" charset="0"/>
                <a:cs typeface="Times New Roman" pitchFamily="18" charset="0"/>
              </a:rPr>
              <a:t>Les acides aminés ne sont pas stockés dans l’organisme, contrairement au glucose et aux lipides. Le corps a développé tout un système pour utiliser les acides aminés en excès au maximum comme combustibles. </a:t>
            </a:r>
          </a:p>
          <a:p>
            <a:pPr marL="0" indent="0" algn="just">
              <a:buNone/>
            </a:pPr>
            <a:r>
              <a:rPr lang="fr-FR" sz="2000" dirty="0" smtClean="0">
                <a:latin typeface="Times New Roman" pitchFamily="18" charset="0"/>
                <a:cs typeface="Times New Roman" pitchFamily="18" charset="0"/>
              </a:rPr>
              <a:t>L’une des particularités de ce cycle est de se dérouler entre deux compartiments qui sont la mitochondrie et le cytoplasme.</a:t>
            </a:r>
          </a:p>
          <a:p>
            <a:pPr marL="0" indent="0" algn="just">
              <a:buNone/>
            </a:pPr>
            <a:r>
              <a:rPr lang="fr-FR" sz="2000" dirty="0" smtClean="0">
                <a:latin typeface="Times New Roman" pitchFamily="18" charset="0"/>
                <a:cs typeface="Times New Roman" pitchFamily="18" charset="0"/>
              </a:rPr>
              <a:t>Le cycle de l’urée est utilisé par l’organisme pour détoxifier l’ammoniac: une molécule neurotoxique. </a:t>
            </a:r>
          </a:p>
          <a:p>
            <a:pPr marL="0" indent="0" algn="just">
              <a:buNone/>
            </a:pPr>
            <a:endParaRPr lang="fr-FR" sz="2000" dirty="0" smtClean="0">
              <a:latin typeface="Times New Roman" pitchFamily="18" charset="0"/>
              <a:cs typeface="Times New Roman" pitchFamily="18" charset="0"/>
            </a:endParaRPr>
          </a:p>
          <a:p>
            <a:pPr marL="0" indent="0" algn="just">
              <a:buNone/>
            </a:pPr>
            <a:endParaRPr lang="fr-FR" sz="2000" dirty="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24443153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243408"/>
            <a:ext cx="8229600" cy="1143000"/>
          </a:xfrm>
        </p:spPr>
        <p:txBody>
          <a:bodyPr>
            <a:normAutofit/>
          </a:bodyPr>
          <a:lstStyle/>
          <a:p>
            <a:r>
              <a:rPr lang="fr-FR" sz="2400" b="1" dirty="0" smtClean="0">
                <a:solidFill>
                  <a:srgbClr val="FF0000"/>
                </a:solidFill>
                <a:latin typeface="Times New Roman" pitchFamily="18" charset="0"/>
                <a:cs typeface="Times New Roman" pitchFamily="18" charset="0"/>
              </a:rPr>
              <a:t>LES GRANDES FONCTIONS DU FOIE</a:t>
            </a:r>
            <a:endParaRPr lang="fr-FR" sz="2400" dirty="0"/>
          </a:p>
        </p:txBody>
      </p:sp>
      <p:sp>
        <p:nvSpPr>
          <p:cNvPr id="3" name="Espace réservé du contenu 2"/>
          <p:cNvSpPr>
            <a:spLocks noGrp="1"/>
          </p:cNvSpPr>
          <p:nvPr>
            <p:ph idx="1"/>
          </p:nvPr>
        </p:nvSpPr>
        <p:spPr>
          <a:xfrm>
            <a:off x="421196" y="1124744"/>
            <a:ext cx="8229600" cy="4525963"/>
          </a:xfrm>
        </p:spPr>
        <p:txBody>
          <a:bodyPr/>
          <a:lstStyle/>
          <a:p>
            <a:pPr marL="0" indent="0">
              <a:buNone/>
            </a:pPr>
            <a:r>
              <a:rPr lang="fr-FR" sz="2400" b="1" dirty="0" smtClean="0">
                <a:solidFill>
                  <a:srgbClr val="FFC000"/>
                </a:solidFill>
                <a:latin typeface="Times New Roman" pitchFamily="18" charset="0"/>
                <a:cs typeface="Times New Roman" pitchFamily="18" charset="0"/>
              </a:rPr>
              <a:t>B/ FONCTION D’EPURATION ET DETOXICATION</a:t>
            </a: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84887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1673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6080</TotalTime>
  <Words>2446</Words>
  <Application>Microsoft Macintosh PowerPoint</Application>
  <PresentationFormat>Présentation à l'écran (4:3)</PresentationFormat>
  <Paragraphs>224</Paragraphs>
  <Slides>50</Slides>
  <Notes>1</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Thème Office</vt:lpstr>
      <vt:lpstr>EXPLORATION DE LA FONCTION HEPATIQUE</vt:lpstr>
      <vt:lpstr>1. LES GRANDES FONCTIONS DU FOIE</vt:lpstr>
      <vt:lpstr>LES GRANDES FONCTIONS DU FOIE</vt:lpstr>
      <vt:lpstr>LES GRANDES FONCTIONS DU FOIE</vt:lpstr>
      <vt:lpstr>LES GRANDES FONCTIONS DU FOIE</vt:lpstr>
      <vt:lpstr>LES GRANDES FONCTIONS DU FOIE</vt:lpstr>
      <vt:lpstr>LES GRANDES FONCTIONS DU FOIE</vt:lpstr>
      <vt:lpstr>LES GRANDES FONCTIONS DU FOIE</vt:lpstr>
      <vt:lpstr>LES GRANDES FONCTIONS DU FOIE</vt:lpstr>
      <vt:lpstr>LES GRANDES FONCTIONS DU FOIE</vt:lpstr>
      <vt:lpstr>LES GRANDES FONCTIONS DU FOIE</vt:lpstr>
      <vt:lpstr>LES GRANDES FONCTIONS DU FOIE</vt:lpstr>
      <vt:lpstr>2. LES SYNDROMES HEPATIQUES </vt:lpstr>
      <vt:lpstr>LES SYNDROMES HEPATIQUES</vt:lpstr>
      <vt:lpstr>LES SYNDROMES HEPATIQUES</vt:lpstr>
      <vt:lpstr>LES SYNDROMES HEPATIQUES</vt:lpstr>
      <vt:lpstr>LES SYNDROMES HEPATIQUES</vt:lpstr>
      <vt:lpstr>3. LES MARQUEURS HEPATIQUES</vt:lpstr>
      <vt:lpstr>LES MARQUEURS  HEPATIQUES</vt:lpstr>
      <vt:lpstr>LES MARQUEURS  HEPATIQUES</vt:lpstr>
      <vt:lpstr>LES MARQUEURS  HEPATIQUES</vt:lpstr>
      <vt:lpstr> LES MARQUEURS  HEPATIQUES Enzymatiques</vt:lpstr>
      <vt:lpstr>LES MARQUEURS  HEPATIQUES Enzymatiques</vt:lpstr>
      <vt:lpstr>LES MARQUEURS  HEPATIQUES Enzymatiques</vt:lpstr>
      <vt:lpstr>LES MARQUEURS  HEPATIQUES Enzymatiques</vt:lpstr>
      <vt:lpstr>LES MARQUEURS  HEPATIQUES Enzymatiques</vt:lpstr>
      <vt:lpstr>LES MARQUEURS  HEPATIQUES Enzymatiques</vt:lpstr>
      <vt:lpstr>LES MARQUEURS  HEPATIQUES Autres marqueurs hépatiques</vt:lpstr>
      <vt:lpstr>LES MARQUEURS  HEPATIQUES Autres marqueurs hépatiques</vt:lpstr>
      <vt:lpstr>LES MARQUEURS  HEPATIQUES Autres marqueurs hépatiques</vt:lpstr>
      <vt:lpstr>LES MARQUEURS  HEPATIQUES Autres marqueurs hépatiques</vt:lpstr>
      <vt:lpstr>LES MARQUEURS  HEPATIQUES Autres marqueurs hépatiques</vt:lpstr>
      <vt:lpstr>Présentation PowerPoint</vt:lpstr>
      <vt:lpstr>LES MARQUEURS  HEPATIQUES Autres marqueurs hépatiques</vt:lpstr>
      <vt:lpstr>LES MARQUEURS  HEPATIQUES Autres marqueurs hépatiques</vt:lpstr>
      <vt:lpstr>LES MARQUEURS  HEPATIQUES Autres marqueurs hépatiques</vt:lpstr>
      <vt:lpstr>Présentation PowerPoint</vt:lpstr>
      <vt:lpstr>LES MARQUEURS  HEPATIQUES Autres marqueurs hépatiques</vt:lpstr>
      <vt:lpstr>LES MARQUEURS  HEPATIQUES Autres marqueurs hépatiques</vt:lpstr>
      <vt:lpstr>LES MARQUEURS  HEPATIQUES Autres marqueurs hépatiques</vt:lpstr>
      <vt:lpstr>LES MARQUEURS  HEPATIQUES Autres marqueurs hépatiques</vt:lpstr>
      <vt:lpstr>Présentation PowerPoint</vt:lpstr>
      <vt:lpstr>LES MARQUEURS  HEPATIQUES Tests dynamiques</vt:lpstr>
      <vt:lpstr>Présentation PowerPoint</vt:lpstr>
      <vt:lpstr>Présentation PowerPoint</vt:lpstr>
      <vt:lpstr>Présentation PowerPoint</vt:lpstr>
      <vt:lpstr>LES MARQUEURS  HEPATIQUES Tests dynamiques</vt:lpstr>
      <vt:lpstr>Présentation PowerPoint</vt:lpstr>
      <vt:lpstr>Présentation PowerPoint</vt:lpstr>
      <vt:lpstr>Présentation PowerPoint</vt:lpstr>
    </vt:vector>
  </TitlesOfParts>
  <Company>Windows-Trust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DE LA FONCTION HEPATIQUE</dc:title>
  <dc:creator>Samir</dc:creator>
  <cp:lastModifiedBy>arzour nedjoua</cp:lastModifiedBy>
  <cp:revision>70</cp:revision>
  <dcterms:created xsi:type="dcterms:W3CDTF">2015-02-18T14:46:26Z</dcterms:created>
  <dcterms:modified xsi:type="dcterms:W3CDTF">2020-02-25T06:19:45Z</dcterms:modified>
</cp:coreProperties>
</file>