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7" r:id="rId2"/>
    <p:sldId id="256" r:id="rId3"/>
    <p:sldId id="263" r:id="rId4"/>
    <p:sldId id="261" r:id="rId5"/>
    <p:sldId id="257" r:id="rId6"/>
    <p:sldId id="265" r:id="rId7"/>
    <p:sldId id="266" r:id="rId8"/>
    <p:sldId id="273" r:id="rId9"/>
    <p:sldId id="259" r:id="rId10"/>
    <p:sldId id="262" r:id="rId11"/>
    <p:sldId id="267" r:id="rId12"/>
    <p:sldId id="260" r:id="rId13"/>
    <p:sldId id="286" r:id="rId14"/>
    <p:sldId id="268" r:id="rId15"/>
    <p:sldId id="276" r:id="rId16"/>
    <p:sldId id="269" r:id="rId17"/>
    <p:sldId id="270" r:id="rId18"/>
    <p:sldId id="271" r:id="rId19"/>
    <p:sldId id="274" r:id="rId20"/>
    <p:sldId id="275" r:id="rId21"/>
    <p:sldId id="272" r:id="rId22"/>
    <p:sldId id="277" r:id="rId23"/>
    <p:sldId id="278" r:id="rId24"/>
    <p:sldId id="279" r:id="rId25"/>
    <p:sldId id="280" r:id="rId26"/>
    <p:sldId id="281" r:id="rId27"/>
    <p:sldId id="264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EF14-36C5-4E7B-A81D-463E87B2A919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A2C0-FEC1-434D-A7E3-5339E29CFD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73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A2C0-FEC1-434D-A7E3-5339E29CFD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18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technique nécessite des quantités d' ADN trop importantes (1 </a:t>
            </a:r>
            <a:r>
              <a:rPr lang="fr-FR" dirty="0" err="1" smtClean="0"/>
              <a:t>μg</a:t>
            </a:r>
            <a:r>
              <a:rPr lang="fr-FR" dirty="0" smtClean="0"/>
              <a:t>)</a:t>
            </a:r>
          </a:p>
          <a:p>
            <a:r>
              <a:rPr lang="fr-FR" dirty="0" smtClean="0"/>
              <a:t>pour certaines applications et s'avère rapidement beaucoup trop lourde techniquement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6A2C0-FEC1-434D-A7E3-5339E29CFD9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76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 smtClean="0">
                <a:effectLst/>
              </a:rPr>
              <a:t>Cette technique  comporte 4 étapes :  </a:t>
            </a:r>
          </a:p>
          <a:p>
            <a:r>
              <a:rPr lang="fr-FR" sz="1100" dirty="0" smtClean="0">
                <a:effectLst/>
              </a:rPr>
              <a:t>- en phase d'hybridation : Les deux parties de chaque sonde s'hybrident à des séquences cibles adjacentes de nos gènes étudiés  après dénaturation. Une fois hybridées les deux sondes sont ligaturées par une </a:t>
            </a:r>
            <a:r>
              <a:rPr lang="fr-FR" sz="1100" b="1" dirty="0" smtClean="0">
                <a:effectLst/>
              </a:rPr>
              <a:t>ligase</a:t>
            </a:r>
            <a:r>
              <a:rPr lang="fr-FR" sz="1100" dirty="0" smtClean="0">
                <a:effectLst/>
              </a:rPr>
              <a:t> thermostable si elles sont conjointes </a:t>
            </a:r>
          </a:p>
          <a:p>
            <a:r>
              <a:rPr lang="fr-FR" sz="1100" dirty="0" err="1" smtClean="0">
                <a:effectLst/>
              </a:rPr>
              <a:t>Ensuitet</a:t>
            </a:r>
            <a:r>
              <a:rPr lang="fr-FR" sz="1100" dirty="0" smtClean="0">
                <a:effectLst/>
              </a:rPr>
              <a:t> Tous les produits de ligature de sondes sont amplifiés par </a:t>
            </a:r>
            <a:r>
              <a:rPr lang="fr-FR" sz="1100" b="1" dirty="0" smtClean="0">
                <a:effectLst/>
              </a:rPr>
              <a:t>PCR</a:t>
            </a:r>
            <a:r>
              <a:rPr lang="fr-FR" sz="1100" dirty="0" smtClean="0">
                <a:effectLst/>
              </a:rPr>
              <a:t> en utilisant une seule paire d'amorces (X,Y)</a:t>
            </a:r>
          </a:p>
          <a:p>
            <a:r>
              <a:rPr lang="fr-FR" sz="1100" dirty="0" smtClean="0">
                <a:effectLst/>
              </a:rPr>
              <a:t>Puis  Les produits d'amplification sont séparés par électrophorèse. Et enfin les quantités relatives de ces amplicons  reflètent le nombre de copies de séquences nos cibles.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0C06A-BB44-404A-9A63-6A02E02B989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6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2EDE19-D427-46FB-A684-45C0CD62D52C}" type="datetimeFigureOut">
              <a:rPr lang="fr-FR" smtClean="0"/>
              <a:pPr/>
              <a:t>06/02/2022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83A8A9-8A5D-4A90-B08E-62B0AD3E27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018" y="1384176"/>
            <a:ext cx="7772400" cy="18288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Techniques d’Analyses de   Biologie Moléculaire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439887"/>
            <a:ext cx="7772400" cy="28157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smtClean="0">
                <a:solidFill>
                  <a:schemeClr val="tx1"/>
                </a:solidFill>
              </a:rPr>
              <a:t>ZIADA-BOUCHAAR H.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 </a:t>
            </a:r>
            <a:r>
              <a:rPr lang="en-US" dirty="0" err="1" smtClean="0">
                <a:solidFill>
                  <a:schemeClr val="tx1"/>
                </a:solidFill>
              </a:rPr>
              <a:t>Génétique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moléculaire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Université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F</a:t>
            </a:r>
            <a:r>
              <a:rPr lang="en-US" dirty="0" smtClean="0">
                <a:solidFill>
                  <a:schemeClr val="tx1"/>
                </a:solidFill>
              </a:rPr>
              <a:t>rères </a:t>
            </a:r>
            <a:r>
              <a:rPr lang="en-US" dirty="0" err="1" smtClean="0">
                <a:solidFill>
                  <a:schemeClr val="tx1"/>
                </a:solidFill>
              </a:rPr>
              <a:t>Mentouri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Constantine</a:t>
            </a:r>
          </a:p>
          <a:p>
            <a:pPr algn="ctr"/>
            <a:r>
              <a:rPr lang="en-US" dirty="0" smtClean="0"/>
              <a:t>2021-2022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496944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b="1" dirty="0"/>
              <a:t>PCR</a:t>
            </a:r>
          </a:p>
          <a:p>
            <a:pPr marL="0" indent="0">
              <a:buNone/>
            </a:pPr>
            <a:r>
              <a:rPr lang="fr-FR" dirty="0"/>
              <a:t>Après inactivation de la ligase par chauffage, on réalise une amplification des produits de </a:t>
            </a:r>
            <a:r>
              <a:rPr lang="fr-FR" dirty="0" err="1"/>
              <a:t>ligation</a:t>
            </a:r>
            <a:r>
              <a:rPr lang="fr-FR" dirty="0"/>
              <a:t>.  L’amorce anti sens est marquée en 5’ par un </a:t>
            </a:r>
            <a:r>
              <a:rPr lang="fr-FR" dirty="0" err="1" smtClean="0"/>
              <a:t>fluorophore,permettant</a:t>
            </a:r>
            <a:r>
              <a:rPr lang="fr-FR" dirty="0" smtClean="0"/>
              <a:t> </a:t>
            </a:r>
            <a:r>
              <a:rPr lang="fr-FR" dirty="0"/>
              <a:t>par la suite la détection des </a:t>
            </a:r>
            <a:r>
              <a:rPr lang="fr-FR" dirty="0" err="1"/>
              <a:t>amplifiats</a:t>
            </a:r>
            <a:r>
              <a:rPr lang="fr-FR" dirty="0"/>
              <a:t> après séparation électrophorétique sur un automate de séquençage.</a:t>
            </a:r>
          </a:p>
          <a:p>
            <a:pPr marL="0" indent="0">
              <a:buNone/>
            </a:pPr>
            <a:r>
              <a:rPr lang="fr-FR" dirty="0"/>
              <a:t> </a:t>
            </a:r>
            <a:r>
              <a:rPr lang="fr-FR" dirty="0" smtClean="0"/>
              <a:t>Durant </a:t>
            </a:r>
            <a:r>
              <a:rPr lang="fr-FR" dirty="0"/>
              <a:t>le premier cycle de PCR, seul l’amorce Reverse </a:t>
            </a:r>
            <a:r>
              <a:rPr lang="fr-FR" dirty="0" smtClean="0"/>
              <a:t>s’hybride. Au </a:t>
            </a:r>
            <a:r>
              <a:rPr lang="fr-FR" dirty="0"/>
              <a:t>moment du second cycle la deuxième amorce s’hybride également.</a:t>
            </a:r>
          </a:p>
          <a:p>
            <a:pPr lvl="0"/>
            <a:r>
              <a:rPr lang="fr-FR" b="1" dirty="0"/>
              <a:t>Etude de fragments</a:t>
            </a:r>
          </a:p>
          <a:p>
            <a:pPr marL="0" indent="0">
              <a:buNone/>
            </a:pPr>
            <a:r>
              <a:rPr lang="fr-FR" dirty="0"/>
              <a:t>Migration des produits d’amplification sur le </a:t>
            </a:r>
            <a:r>
              <a:rPr lang="fr-FR" dirty="0" smtClean="0"/>
              <a:t>séquenceur. </a:t>
            </a:r>
            <a:r>
              <a:rPr lang="fr-FR" dirty="0"/>
              <a:t>Une étude de la perte et/ou délétion </a:t>
            </a:r>
            <a:r>
              <a:rPr lang="fr-FR" dirty="0" err="1"/>
              <a:t>exonique</a:t>
            </a:r>
            <a:r>
              <a:rPr lang="fr-FR" dirty="0"/>
              <a:t> est réalisée en comparant la hauteur des pics obtenue pour un patient avec celle des témoins normaux, grâce à l’utilisation d’un programme de calcul informatique.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609"/>
            <a:ext cx="662473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5222" y="6165304"/>
            <a:ext cx="361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Principe général de la réaction de MLPA.</a:t>
            </a:r>
          </a:p>
        </p:txBody>
      </p:sp>
    </p:spTree>
    <p:extLst>
      <p:ext uri="{BB962C8B-B14F-4D97-AF65-F5344CB8AC3E}">
        <p14:creationId xmlns:p14="http://schemas.microsoft.com/office/powerpoint/2010/main" val="15721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0"/>
            <a:ext cx="8640960" cy="65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" y="0"/>
            <a:ext cx="912031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6" y="680310"/>
            <a:ext cx="8229601" cy="4581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: </a:t>
            </a:r>
            <a:r>
              <a:rPr lang="fr-FR" b="1" dirty="0"/>
              <a:t>étapes </a:t>
            </a:r>
            <a:r>
              <a:rPr lang="fr-FR" b="1" dirty="0" smtClean="0"/>
              <a:t>de la MLPA 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96" y="1848034"/>
            <a:ext cx="1035599" cy="6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5357"/>
            <a:ext cx="1023222" cy="6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3419" y="2584667"/>
            <a:ext cx="181781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séquence d’hybridation</a:t>
            </a:r>
            <a:endParaRPr lang="fr-FR" sz="1600" b="1" dirty="0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08" y="3076279"/>
            <a:ext cx="170583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81" y="4039821"/>
            <a:ext cx="179654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41" y="3734410"/>
            <a:ext cx="1699539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1" y="3095625"/>
            <a:ext cx="162016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96" y="5414165"/>
            <a:ext cx="1373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1" y="5414166"/>
            <a:ext cx="173358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51680" y="1544760"/>
            <a:ext cx="1928826" cy="512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séquence de l’amorce de PCR  X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5064" y="2207360"/>
            <a:ext cx="2666132" cy="734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séquence  </a:t>
            </a:r>
            <a:r>
              <a:rPr lang="fr-FR" sz="1600" b="1" dirty="0" err="1" smtClean="0">
                <a:solidFill>
                  <a:srgbClr val="00B050"/>
                </a:solidFill>
              </a:rPr>
              <a:t>Stuffer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 (différente taille pour chaque sonde)  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3804" y="2818181"/>
            <a:ext cx="2969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600" b="1" dirty="0" smtClean="0"/>
              <a:t>Les deux </a:t>
            </a:r>
            <a:r>
              <a:rPr lang="fr-FR" sz="1600" b="1" dirty="0"/>
              <a:t>parties de chaque sonde s'hybrident à des séquences cibles adjacentes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33380" y="4039821"/>
            <a:ext cx="30013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/>
              <a:t>Les </a:t>
            </a:r>
            <a:r>
              <a:rPr lang="fr-FR" sz="1600" b="1" dirty="0"/>
              <a:t>deux parties de sondes hybridées sont ligaturées par une ligase thermostable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8742" y="4956050"/>
            <a:ext cx="77560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Tous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les produits de ligature de sondes sont amplifiés par PCR en utilisant une seule paire d'amorces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26253" y="5318284"/>
            <a:ext cx="2787319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Le produit d'amplification de chaque  sonde a une longueur unique (130-480)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05869" y="6174141"/>
            <a:ext cx="642685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/>
              <a:t>Les produits d'amplification sont séparés par électrophorèse. Des quantités relatives de produits d'amplification de sonde reflètent le nombre de copies  de séquences cibles</a:t>
            </a:r>
            <a:r>
              <a:rPr lang="fr-FR" sz="1200" b="1" dirty="0" smtClean="0"/>
              <a:t>.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11308" y="3181930"/>
            <a:ext cx="1575441" cy="45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Hybridation après dénaturation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309" y="4273465"/>
            <a:ext cx="1575441" cy="45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Ligation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666" y="5414165"/>
            <a:ext cx="1575441" cy="456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PCR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014" y="6150680"/>
            <a:ext cx="20714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fr-FR" b="1" dirty="0"/>
              <a:t>Étude de fragments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27057" y="2057445"/>
            <a:ext cx="969502" cy="3026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360122" y="2460991"/>
            <a:ext cx="221107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572000" y="2460991"/>
            <a:ext cx="179831" cy="178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430492" y="1723356"/>
            <a:ext cx="164730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1" name="Connecteur droit avec flèche 15360"/>
          <p:cNvCxnSpPr>
            <a:stCxn id="16" idx="1"/>
          </p:cNvCxnSpPr>
          <p:nvPr/>
        </p:nvCxnSpPr>
        <p:spPr>
          <a:xfrm flipH="1" flipV="1">
            <a:off x="5391276" y="2360066"/>
            <a:ext cx="513788" cy="2145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5357" y="1694676"/>
            <a:ext cx="1928826" cy="512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séquence de l’amorce de PCR  Y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32421" y="1"/>
            <a:ext cx="2269432" cy="527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Patients et méthodes </a:t>
            </a:r>
            <a:endParaRPr lang="fr-FR" sz="2000" b="1" dirty="0"/>
          </a:p>
        </p:txBody>
      </p:sp>
      <p:pic>
        <p:nvPicPr>
          <p:cNvPr id="15375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0299"/>
            <a:ext cx="855439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9" grpId="0" animBg="1"/>
      <p:bldP spid="24" grpId="0" animBg="1"/>
      <p:bldP spid="25" grpId="0" animBg="1"/>
      <p:bldP spid="10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496944" cy="11430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Les spectres obtenus ou </a:t>
            </a:r>
            <a:r>
              <a:rPr lang="fr-FR" sz="2400" dirty="0" err="1">
                <a:solidFill>
                  <a:schemeClr val="tx1"/>
                </a:solidFill>
              </a:rPr>
              <a:t>électrophérogrammes</a:t>
            </a:r>
            <a:r>
              <a:rPr lang="fr-FR" sz="2400" dirty="0">
                <a:solidFill>
                  <a:schemeClr val="tx1"/>
                </a:solidFill>
              </a:rPr>
              <a:t> sont représentés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0836" y="3375354"/>
            <a:ext cx="669674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Exemple d'</a:t>
            </a:r>
            <a:r>
              <a:rPr lang="fr-FR" dirty="0" err="1"/>
              <a:t>électrophérogranune</a:t>
            </a:r>
            <a:r>
              <a:rPr lang="fr-FR" dirty="0"/>
              <a:t> de MLPA (gène </a:t>
            </a:r>
            <a:r>
              <a:rPr lang="fr-FR" i="1" dirty="0"/>
              <a:t>BRCAJ) . </a:t>
            </a:r>
            <a:r>
              <a:rPr lang="fr-FR" dirty="0"/>
              <a:t>Chaque pic représente une</a:t>
            </a:r>
          </a:p>
          <a:p>
            <a:r>
              <a:rPr lang="fr-FR" dirty="0"/>
              <a:t>sonde exon spécifique. Les pics surmontés d'un (c) (contrôle) représentent les sondes contrôles </a:t>
            </a:r>
            <a:r>
              <a:rPr lang="fr-FR" dirty="0" smtClean="0"/>
              <a:t>utiles pour </a:t>
            </a:r>
            <a:r>
              <a:rPr lang="fr-FR" dirty="0"/>
              <a:t>la n01malisation.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4869160"/>
            <a:ext cx="8716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Chaque pic correspond au signal émis par une sonde spécifique d'une région </a:t>
            </a:r>
            <a:r>
              <a:rPr lang="fr-FR" sz="2400" dirty="0" smtClean="0"/>
              <a:t>d'intérêt, par </a:t>
            </a:r>
            <a:r>
              <a:rPr lang="fr-FR" sz="2400" dirty="0"/>
              <a:t>exemple un exon. D</a:t>
            </a:r>
            <a:r>
              <a:rPr lang="fr-FR" sz="2400" dirty="0" smtClean="0"/>
              <a:t>ans </a:t>
            </a:r>
            <a:r>
              <a:rPr lang="fr-FR" sz="2400" dirty="0"/>
              <a:t>le spectre, on distingue les sondes dites contrôles </a:t>
            </a:r>
            <a:r>
              <a:rPr lang="fr-FR" sz="2400" dirty="0" smtClean="0"/>
              <a:t>(c) ou </a:t>
            </a:r>
            <a:r>
              <a:rPr lang="fr-FR" sz="2400" dirty="0"/>
              <a:t>de références, spécifiques de régions réputées constantes dans le génome humain et </a:t>
            </a:r>
            <a:r>
              <a:rPr lang="fr-FR" sz="2400" dirty="0" smtClean="0"/>
              <a:t>qui permettront </a:t>
            </a:r>
            <a:r>
              <a:rPr lang="fr-FR" sz="2400" dirty="0"/>
              <a:t>de </a:t>
            </a:r>
            <a:r>
              <a:rPr lang="fr-FR" sz="2400" dirty="0" smtClean="0"/>
              <a:t>normaliser </a:t>
            </a:r>
            <a:r>
              <a:rPr lang="fr-FR" sz="2400" dirty="0"/>
              <a:t>les signaux obtenus en fin d'analyse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3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Réalisation pratique de la MLPA 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79126" cy="44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0339" y="6093296"/>
            <a:ext cx="370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Schéma simplifié de la réaction de MLP A.</a:t>
            </a:r>
          </a:p>
        </p:txBody>
      </p:sp>
    </p:spTree>
    <p:extLst>
      <p:ext uri="{BB962C8B-B14F-4D97-AF65-F5344CB8AC3E}">
        <p14:creationId xmlns:p14="http://schemas.microsoft.com/office/powerpoint/2010/main" val="1944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Analyse des résultats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fr-FR" dirty="0"/>
              <a:t>Les résultats sont </a:t>
            </a:r>
            <a:r>
              <a:rPr lang="fr-FR" dirty="0" smtClean="0"/>
              <a:t>analysés </a:t>
            </a:r>
            <a:r>
              <a:rPr lang="fr-FR" dirty="0"/>
              <a:t>par un logiciel dédié (exemple </a:t>
            </a:r>
            <a:r>
              <a:rPr lang="fr-FR" dirty="0" err="1"/>
              <a:t>Genemapper</a:t>
            </a:r>
            <a:r>
              <a:rPr lang="fr-FR" dirty="0" smtClean="0"/>
              <a:t>®,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/>
              <a:t>Biosystems</a:t>
            </a:r>
            <a:r>
              <a:rPr lang="fr-FR" dirty="0"/>
              <a:t>, Foster City, CA). Ces outils </a:t>
            </a:r>
            <a:r>
              <a:rPr lang="fr-FR" dirty="0" err="1"/>
              <a:t>bioinformatiques</a:t>
            </a:r>
            <a:r>
              <a:rPr lang="fr-FR" dirty="0"/>
              <a:t> permettent de </a:t>
            </a:r>
            <a:r>
              <a:rPr lang="fr-FR" dirty="0" smtClean="0"/>
              <a:t>visualiser facilement </a:t>
            </a:r>
            <a:r>
              <a:rPr lang="fr-FR" dirty="0"/>
              <a:t>les profils obtenus, d' identifier les pics et de calculer les aires ou les hauteurs </a:t>
            </a:r>
            <a:r>
              <a:rPr lang="fr-FR" dirty="0" smtClean="0"/>
              <a:t>des différents </a:t>
            </a:r>
            <a:r>
              <a:rPr lang="fr-FR" dirty="0"/>
              <a:t>pics représentés.</a:t>
            </a:r>
          </a:p>
          <a:p>
            <a:r>
              <a:rPr lang="fr-FR" dirty="0"/>
              <a:t>Ces données seront par la suite indispensables pour permettre une </a:t>
            </a:r>
            <a:r>
              <a:rPr lang="fr-FR" dirty="0" smtClean="0"/>
              <a:t>quantification «numérique</a:t>
            </a:r>
            <a:r>
              <a:rPr lang="fr-FR" dirty="0"/>
              <a:t>» relative des différents signaux entre eux. </a:t>
            </a:r>
            <a:endParaRPr lang="fr-FR" dirty="0" smtClean="0"/>
          </a:p>
          <a:p>
            <a:r>
              <a:rPr lang="fr-FR" dirty="0" smtClean="0">
                <a:solidFill>
                  <a:schemeClr val="accent1"/>
                </a:solidFill>
              </a:rPr>
              <a:t>il </a:t>
            </a:r>
            <a:r>
              <a:rPr lang="fr-FR" dirty="0">
                <a:solidFill>
                  <a:schemeClr val="accent1"/>
                </a:solidFill>
              </a:rPr>
              <a:t>est possible </a:t>
            </a:r>
            <a:r>
              <a:rPr lang="fr-FR" dirty="0" smtClean="0">
                <a:solidFill>
                  <a:schemeClr val="accent1"/>
                </a:solidFill>
              </a:rPr>
              <a:t>de détecter </a:t>
            </a:r>
            <a:r>
              <a:rPr lang="fr-FR" dirty="0">
                <a:solidFill>
                  <a:schemeClr val="accent1"/>
                </a:solidFill>
              </a:rPr>
              <a:t>les variations quantitatives. En effet, une différence relative de la hauteur ou </a:t>
            </a:r>
            <a:r>
              <a:rPr lang="fr-FR" dirty="0" smtClean="0">
                <a:solidFill>
                  <a:schemeClr val="accent1"/>
                </a:solidFill>
              </a:rPr>
              <a:t>surface d'un </a:t>
            </a:r>
            <a:r>
              <a:rPr lang="fr-FR" dirty="0">
                <a:solidFill>
                  <a:schemeClr val="accent1"/>
                </a:solidFill>
              </a:rPr>
              <a:t>pic indique une variation du nombre de copie de la séquence cible</a:t>
            </a:r>
          </a:p>
        </p:txBody>
      </p:sp>
    </p:spTree>
    <p:extLst>
      <p:ext uri="{BB962C8B-B14F-4D97-AF65-F5344CB8AC3E}">
        <p14:creationId xmlns:p14="http://schemas.microsoft.com/office/powerpoint/2010/main" val="862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16614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49971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Profil MLPA obtenu chez un patient sain témoin et chez un patient avec une délétion (pic</a:t>
            </a:r>
          </a:p>
          <a:p>
            <a:r>
              <a:rPr lang="fr-FR" dirty="0"/>
              <a:t>surmonté d'une </a:t>
            </a:r>
            <a:r>
              <a:rPr lang="fr-FR" dirty="0" smtClean="0"/>
              <a:t>flèche).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0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fr-F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54452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Differences </a:t>
            </a:r>
            <a:r>
              <a:rPr lang="en-US" dirty="0" err="1" smtClean="0"/>
              <a:t>refletant</a:t>
            </a:r>
            <a:r>
              <a:rPr lang="en-US" dirty="0" smtClean="0"/>
              <a:t>  entre les </a:t>
            </a:r>
            <a:r>
              <a:rPr lang="en-US" dirty="0" err="1" smtClean="0"/>
              <a:t>changements</a:t>
            </a:r>
            <a:r>
              <a:rPr lang="en-US" dirty="0" smtClean="0"/>
              <a:t> de </a:t>
            </a:r>
            <a:r>
              <a:rPr lang="en-US" dirty="0" err="1" smtClean="0"/>
              <a:t>nompbre</a:t>
            </a:r>
            <a:r>
              <a:rPr lang="en-US" dirty="0" smtClean="0"/>
              <a:t> de copies de sequences </a:t>
            </a:r>
            <a:r>
              <a:rPr lang="en-US" dirty="0" err="1" smtClean="0"/>
              <a:t>detectées</a:t>
            </a:r>
            <a:r>
              <a:rPr lang="en-US" dirty="0" smtClean="0"/>
              <a:t> par 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sondes</a:t>
            </a:r>
            <a:r>
              <a:rPr lang="en-US" dirty="0" smtClean="0"/>
              <a:t> de </a:t>
            </a:r>
            <a:r>
              <a:rPr lang="fr-FR" dirty="0" smtClean="0"/>
              <a:t> </a:t>
            </a:r>
            <a:r>
              <a:rPr lang="fr-FR" dirty="0"/>
              <a:t>MLPA 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810895" cy="429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661248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Detection </a:t>
            </a:r>
            <a:r>
              <a:rPr lang="en-US" sz="2000" b="1" dirty="0" smtClean="0"/>
              <a:t>de nombre  de copies du chromosome X  : </a:t>
            </a:r>
            <a:r>
              <a:rPr lang="en-US" sz="2000" b="1" dirty="0"/>
              <a:t>1, 2 or 3 copies </a:t>
            </a:r>
            <a:r>
              <a:rPr lang="en-US" sz="2000" b="1" dirty="0" smtClean="0"/>
              <a:t>par cell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889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2176264"/>
          </a:xfrm>
        </p:spPr>
        <p:txBody>
          <a:bodyPr>
            <a:normAutofit fontScale="85000" lnSpcReduction="20000"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La </a:t>
            </a:r>
            <a:r>
              <a:rPr lang="fr-FR" sz="3600" dirty="0">
                <a:solidFill>
                  <a:schemeClr val="tx1"/>
                </a:solidFill>
              </a:rPr>
              <a:t>MLPA </a:t>
            </a:r>
            <a:r>
              <a:rPr lang="fr-FR" sz="3600" dirty="0" smtClean="0">
                <a:solidFill>
                  <a:schemeClr val="tx1"/>
                </a:solidFill>
              </a:rPr>
              <a:t>permet </a:t>
            </a:r>
            <a:r>
              <a:rPr lang="fr-FR" sz="3600" dirty="0">
                <a:solidFill>
                  <a:schemeClr val="tx1"/>
                </a:solidFill>
              </a:rPr>
              <a:t>la détection de remaniements génomiques de grande taille. Cette  technique </a:t>
            </a:r>
            <a:r>
              <a:rPr lang="fr-FR" sz="3600" dirty="0" smtClean="0">
                <a:solidFill>
                  <a:schemeClr val="tx1"/>
                </a:solidFill>
              </a:rPr>
              <a:t>est  </a:t>
            </a:r>
            <a:r>
              <a:rPr lang="fr-FR" sz="3600" dirty="0">
                <a:solidFill>
                  <a:schemeClr val="tx1"/>
                </a:solidFill>
              </a:rPr>
              <a:t>utilisée pour la recherche de perte et/ou de duplication </a:t>
            </a:r>
            <a:r>
              <a:rPr lang="fr-FR" sz="3600" dirty="0" err="1">
                <a:solidFill>
                  <a:schemeClr val="tx1"/>
                </a:solidFill>
              </a:rPr>
              <a:t>exonique</a:t>
            </a:r>
            <a:r>
              <a:rPr lang="fr-FR" sz="3600" dirty="0">
                <a:solidFill>
                  <a:schemeClr val="tx1"/>
                </a:solidFill>
              </a:rPr>
              <a:t> (non visible lors du séquençage).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Multiplex </a:t>
            </a:r>
            <a:r>
              <a:rPr lang="fr-FR" b="1" dirty="0"/>
              <a:t>Ligation dependent Probe Amplification (MLPA):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089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600647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deletion</a:t>
            </a:r>
            <a:r>
              <a:rPr lang="fr-FR" sz="2400" dirty="0"/>
              <a:t> </a:t>
            </a:r>
            <a:r>
              <a:rPr lang="fr-FR" sz="2400" dirty="0" smtClean="0"/>
              <a:t>Homozygote </a:t>
            </a:r>
            <a:r>
              <a:rPr lang="fr-FR" sz="2400" dirty="0"/>
              <a:t>&amp; </a:t>
            </a:r>
            <a:r>
              <a:rPr lang="fr-FR" sz="2400" dirty="0" err="1" smtClean="0"/>
              <a:t>heterozygote</a:t>
            </a:r>
            <a:r>
              <a:rPr lang="fr-FR" sz="2400" dirty="0" smtClean="0"/>
              <a:t> du  </a:t>
            </a:r>
            <a:r>
              <a:rPr lang="fr-FR" sz="2400" dirty="0" err="1" smtClean="0"/>
              <a:t>gene</a:t>
            </a:r>
            <a:r>
              <a:rPr lang="fr-FR" sz="2400" dirty="0" smtClean="0"/>
              <a:t>   ASPA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115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>
                <a:solidFill>
                  <a:schemeClr val="tx1"/>
                </a:solidFill>
              </a:rPr>
              <a:t>I</a:t>
            </a:r>
            <a:r>
              <a:rPr lang="fr-FR" b="1" dirty="0" err="1" smtClean="0">
                <a:solidFill>
                  <a:schemeClr val="tx1"/>
                </a:solidFill>
              </a:rPr>
              <a:t>nstruments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32848" cy="36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0131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Un  </a:t>
            </a:r>
            <a:r>
              <a:rPr lang="en-US" b="1" dirty="0"/>
              <a:t>thermocycler </a:t>
            </a:r>
            <a:r>
              <a:rPr lang="en-US" b="1" dirty="0" smtClean="0"/>
              <a:t>et un systeme electrophorese de type </a:t>
            </a:r>
            <a:r>
              <a:rPr lang="en-US" b="1" dirty="0" err="1" smtClean="0"/>
              <a:t>sequenceur</a:t>
            </a:r>
            <a:endParaRPr lang="en-US" b="1" dirty="0"/>
          </a:p>
          <a:p>
            <a:r>
              <a:rPr lang="en-US" b="1" dirty="0" err="1" smtClean="0"/>
              <a:t>sont</a:t>
            </a:r>
            <a:r>
              <a:rPr lang="en-US" b="1" dirty="0" smtClean="0"/>
              <a:t> necessaire pour </a:t>
            </a:r>
            <a:r>
              <a:rPr lang="en-US" b="1" dirty="0" err="1" smtClean="0"/>
              <a:t>une</a:t>
            </a:r>
            <a:r>
              <a:rPr lang="en-US" b="1" dirty="0" smtClean="0"/>
              <a:t> application MLPA</a:t>
            </a:r>
            <a:r>
              <a:rPr lang="en-US" b="1" dirty="0"/>
              <a:t>.</a:t>
            </a:r>
          </a:p>
          <a:p>
            <a:r>
              <a:rPr lang="en-US" b="1" dirty="0"/>
              <a:t>• </a:t>
            </a:r>
            <a:r>
              <a:rPr lang="en-US" b="1" dirty="0" err="1" smtClean="0"/>
              <a:t>Resultats</a:t>
            </a:r>
            <a:r>
              <a:rPr lang="en-US" b="1" dirty="0" smtClean="0"/>
              <a:t>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obtenus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24 </a:t>
            </a:r>
            <a:r>
              <a:rPr lang="en-US" b="1" dirty="0" err="1" smtClean="0"/>
              <a:t>heurs</a:t>
            </a:r>
            <a:r>
              <a:rPr lang="en-US" b="1" dirty="0"/>
              <a:t>.</a:t>
            </a:r>
          </a:p>
          <a:p>
            <a:r>
              <a:rPr lang="en-US" b="1" dirty="0"/>
              <a:t>• </a:t>
            </a:r>
            <a:r>
              <a:rPr lang="en-US" b="1" dirty="0" err="1" smtClean="0"/>
              <a:t>jusqu’au</a:t>
            </a:r>
            <a:r>
              <a:rPr lang="en-US" b="1" dirty="0" smtClean="0"/>
              <a:t>  </a:t>
            </a:r>
            <a:r>
              <a:rPr lang="en-US" b="1" dirty="0"/>
              <a:t>96 </a:t>
            </a:r>
            <a:r>
              <a:rPr lang="en-US" b="1" dirty="0" err="1" smtClean="0"/>
              <a:t>échantillons</a:t>
            </a:r>
            <a:r>
              <a:rPr lang="en-US" b="1" dirty="0" smtClean="0"/>
              <a:t> </a:t>
            </a:r>
            <a:r>
              <a:rPr lang="en-US" b="1" dirty="0" err="1" smtClean="0"/>
              <a:t>peuvent</a:t>
            </a:r>
            <a:r>
              <a:rPr lang="en-US" b="1" dirty="0" smtClean="0"/>
              <a:t> </a:t>
            </a:r>
            <a:r>
              <a:rPr lang="en-US" b="1" dirty="0" err="1" smtClean="0"/>
              <a:t>etre</a:t>
            </a:r>
            <a:r>
              <a:rPr lang="en-US" b="1" dirty="0" smtClean="0"/>
              <a:t> </a:t>
            </a:r>
            <a:r>
              <a:rPr lang="en-US" b="1" dirty="0" err="1" smtClean="0"/>
              <a:t>analysée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cours</a:t>
            </a:r>
            <a:r>
              <a:rPr lang="en-US" b="1" dirty="0" smtClean="0"/>
              <a:t> </a:t>
            </a:r>
            <a:r>
              <a:rPr lang="en-US" b="1" dirty="0" err="1" smtClean="0"/>
              <a:t>d’une</a:t>
            </a:r>
            <a:r>
              <a:rPr lang="en-US" b="1" dirty="0" smtClean="0"/>
              <a:t> </a:t>
            </a:r>
            <a:r>
              <a:rPr lang="en-US" b="1" dirty="0" err="1" smtClean="0"/>
              <a:t>sule</a:t>
            </a:r>
            <a:r>
              <a:rPr lang="en-US" b="1" dirty="0" smtClean="0"/>
              <a:t> </a:t>
            </a:r>
            <a:r>
              <a:rPr lang="en-US" b="1" dirty="0" err="1" smtClean="0"/>
              <a:t>réaction</a:t>
            </a:r>
            <a:r>
              <a:rPr lang="en-US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01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320" y="-243408"/>
            <a:ext cx="77724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Variantes de la MLPA 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37320" y="1124744"/>
            <a:ext cx="7772400" cy="4572000"/>
          </a:xfrm>
        </p:spPr>
        <p:txBody>
          <a:bodyPr/>
          <a:lstStyle/>
          <a:p>
            <a:r>
              <a:rPr lang="fr-FR" b="1" dirty="0"/>
              <a:t>MLPA et sondes« entièrement synthétiques</a:t>
            </a:r>
            <a:r>
              <a:rPr lang="fr-FR" b="1" dirty="0" smtClean="0"/>
              <a:t>»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6" y="1528496"/>
            <a:ext cx="72008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593467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Représentation et caractéristiques principales des sondes MLPA « toutes synthétiques » selon</a:t>
            </a:r>
          </a:p>
          <a:p>
            <a:r>
              <a:rPr lang="fr-FR" dirty="0"/>
              <a:t>Kozlowski et al. 2008.</a:t>
            </a:r>
          </a:p>
        </p:txBody>
      </p:sp>
    </p:spTree>
    <p:extLst>
      <p:ext uri="{BB962C8B-B14F-4D97-AF65-F5344CB8AC3E}">
        <p14:creationId xmlns:p14="http://schemas.microsoft.com/office/powerpoint/2010/main" val="21028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Variantes de la MLPA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96944" cy="45720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Méthylation-</a:t>
            </a:r>
            <a:r>
              <a:rPr lang="fr-FR" b="1" dirty="0" err="1"/>
              <a:t>specific</a:t>
            </a:r>
            <a:r>
              <a:rPr lang="fr-FR" b="1" dirty="0"/>
              <a:t> MLPA (</a:t>
            </a:r>
            <a:r>
              <a:rPr lang="fr-FR" b="1" dirty="0" smtClean="0"/>
              <a:t>MS-MLPA):</a:t>
            </a:r>
            <a:r>
              <a:rPr lang="fr-FR" dirty="0" smtClean="0"/>
              <a:t>La </a:t>
            </a:r>
            <a:r>
              <a:rPr lang="fr-FR" dirty="0"/>
              <a:t>MLPA spécifique de </a:t>
            </a:r>
            <a:r>
              <a:rPr lang="fr-FR" dirty="0" smtClean="0"/>
              <a:t>méthylation. </a:t>
            </a:r>
          </a:p>
          <a:p>
            <a:r>
              <a:rPr lang="fr-FR" u="sng" dirty="0" smtClean="0"/>
              <a:t>Principe:</a:t>
            </a:r>
            <a:r>
              <a:rPr lang="fr-FR" dirty="0" smtClean="0"/>
              <a:t>    combine </a:t>
            </a:r>
            <a:r>
              <a:rPr lang="fr-FR" dirty="0"/>
              <a:t>une réaction de </a:t>
            </a:r>
            <a:r>
              <a:rPr lang="fr-FR" dirty="0" err="1" smtClean="0"/>
              <a:t>ligation</a:t>
            </a:r>
            <a:r>
              <a:rPr lang="fr-FR" dirty="0"/>
              <a:t> </a:t>
            </a:r>
            <a:r>
              <a:rPr lang="fr-FR" dirty="0" smtClean="0"/>
              <a:t>avec </a:t>
            </a:r>
            <a:r>
              <a:rPr lang="fr-FR" dirty="0"/>
              <a:t>une sonde composée de deux oligonucléotides dont un possède un site de restriction </a:t>
            </a:r>
            <a:r>
              <a:rPr lang="fr-FR" dirty="0" smtClean="0"/>
              <a:t>pour une </a:t>
            </a:r>
            <a:r>
              <a:rPr lang="fr-FR" dirty="0"/>
              <a:t>endonucléase spécifique, </a:t>
            </a:r>
            <a:r>
              <a:rPr lang="fr-FR" dirty="0" err="1"/>
              <a:t>Hhal</a:t>
            </a:r>
            <a:r>
              <a:rPr lang="fr-FR" dirty="0"/>
              <a:t> sensible à la méthylation. La </a:t>
            </a:r>
            <a:r>
              <a:rPr lang="fr-FR" dirty="0" err="1"/>
              <a:t>ligation</a:t>
            </a:r>
            <a:r>
              <a:rPr lang="fr-FR" dirty="0"/>
              <a:t> est suivie </a:t>
            </a:r>
            <a:r>
              <a:rPr lang="fr-FR" dirty="0" smtClean="0"/>
              <a:t>d'une étape </a:t>
            </a:r>
            <a:r>
              <a:rPr lang="fr-FR" dirty="0"/>
              <a:t>de digestion des produits de </a:t>
            </a:r>
            <a:r>
              <a:rPr lang="fr-FR" dirty="0" err="1"/>
              <a:t>ligation</a:t>
            </a:r>
            <a:r>
              <a:rPr lang="fr-FR" dirty="0"/>
              <a:t> par </a:t>
            </a:r>
            <a:r>
              <a:rPr lang="fr-FR" dirty="0" err="1"/>
              <a:t>Hhal</a:t>
            </a:r>
            <a:r>
              <a:rPr lang="fr-FR" dirty="0"/>
              <a:t>. Seules les sondes hybridées sur </a:t>
            </a:r>
            <a:r>
              <a:rPr lang="fr-FR" dirty="0" smtClean="0"/>
              <a:t>des régions </a:t>
            </a:r>
            <a:r>
              <a:rPr lang="fr-FR" dirty="0"/>
              <a:t>non </a:t>
            </a:r>
            <a:r>
              <a:rPr lang="fr-FR" dirty="0" err="1"/>
              <a:t>méthylées</a:t>
            </a:r>
            <a:r>
              <a:rPr lang="fr-FR" dirty="0"/>
              <a:t> seront digérées par l'action de </a:t>
            </a:r>
            <a:r>
              <a:rPr lang="fr-FR" b="1" dirty="0"/>
              <a:t>l </a:t>
            </a:r>
            <a:r>
              <a:rPr lang="fr-FR" dirty="0"/>
              <a:t>'endonucléase. Ainsi, seules les </a:t>
            </a:r>
            <a:r>
              <a:rPr lang="fr-FR" dirty="0" smtClean="0"/>
              <a:t>sondes hybridées </a:t>
            </a:r>
            <a:r>
              <a:rPr lang="fr-FR" dirty="0"/>
              <a:t>sur des régions </a:t>
            </a:r>
            <a:r>
              <a:rPr lang="fr-FR" dirty="0" err="1"/>
              <a:t>méthylées</a:t>
            </a:r>
            <a:r>
              <a:rPr lang="fr-FR" dirty="0"/>
              <a:t> pourront être amplifiées et donneront un signal en fin </a:t>
            </a:r>
            <a:r>
              <a:rPr lang="fr-FR" dirty="0" smtClean="0"/>
              <a:t>de réaction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sera ensuite aisé de déterminer le statut de méthylation des régions étudiées.</a:t>
            </a:r>
          </a:p>
        </p:txBody>
      </p:sp>
    </p:spTree>
    <p:extLst>
      <p:ext uri="{BB962C8B-B14F-4D97-AF65-F5344CB8AC3E}">
        <p14:creationId xmlns:p14="http://schemas.microsoft.com/office/powerpoint/2010/main" val="35649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Cette technique est donc parfaitement appropriée pour détecter des </a:t>
            </a:r>
            <a:r>
              <a:rPr lang="fr-FR" sz="3200" dirty="0" smtClean="0"/>
              <a:t>méthylations aberrantes </a:t>
            </a:r>
            <a:r>
              <a:rPr lang="fr-FR" sz="3200" dirty="0"/>
              <a:t>d'ilots </a:t>
            </a:r>
            <a:r>
              <a:rPr lang="fr-FR" sz="3200" dirty="0" err="1"/>
              <a:t>CpG</a:t>
            </a:r>
            <a:r>
              <a:rPr lang="fr-FR" sz="3200" dirty="0"/>
              <a:t>. Elle permet d'étudier ainsi les modifications épigénétiques </a:t>
            </a:r>
            <a:r>
              <a:rPr lang="fr-FR" sz="3200" dirty="0" smtClean="0"/>
              <a:t>impliquées dans </a:t>
            </a:r>
            <a:r>
              <a:rPr lang="fr-FR" sz="3200" dirty="0"/>
              <a:t>certains </a:t>
            </a:r>
            <a:r>
              <a:rPr lang="fr-FR" sz="3200" dirty="0" smtClean="0"/>
              <a:t>cancers </a:t>
            </a:r>
            <a:r>
              <a:rPr lang="fr-FR" sz="3200" dirty="0"/>
              <a:t>mais aussi </a:t>
            </a:r>
            <a:r>
              <a:rPr lang="fr-FR" sz="3200" dirty="0" smtClean="0"/>
              <a:t>l'empreinte génomique</a:t>
            </a:r>
            <a:r>
              <a:rPr lang="fr-FR" sz="3200" dirty="0"/>
              <a:t>, processus de régulation de l'expression des gènes selon leur origine </a:t>
            </a:r>
            <a:r>
              <a:rPr lang="fr-FR" sz="3200" dirty="0" smtClean="0"/>
              <a:t>parentale, impliquée </a:t>
            </a:r>
            <a:r>
              <a:rPr lang="fr-FR" sz="3200" dirty="0"/>
              <a:t>entre autres dans les syndromes de </a:t>
            </a:r>
            <a:r>
              <a:rPr lang="fr-FR" sz="3200" dirty="0" err="1"/>
              <a:t>Prader-Willi</a:t>
            </a:r>
            <a:r>
              <a:rPr lang="fr-FR" sz="3200" dirty="0"/>
              <a:t> / </a:t>
            </a:r>
            <a:r>
              <a:rPr lang="fr-FR" sz="3200" dirty="0" err="1" smtClean="0"/>
              <a:t>Angelman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75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20680" cy="56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Variantes de la MLPA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Reverse transcription-MLPA (</a:t>
            </a:r>
            <a:r>
              <a:rPr lang="fr-FR" b="1" dirty="0" smtClean="0"/>
              <a:t>RT-MLPA)</a:t>
            </a:r>
          </a:p>
          <a:p>
            <a:r>
              <a:rPr lang="fr-FR" dirty="0" smtClean="0"/>
              <a:t> </a:t>
            </a:r>
            <a:r>
              <a:rPr lang="fr-FR" dirty="0"/>
              <a:t>permet de quantifier jusqu'à 45 transcrits </a:t>
            </a:r>
            <a:r>
              <a:rPr lang="fr-FR" dirty="0" smtClean="0"/>
              <a:t>différents </a:t>
            </a:r>
          </a:p>
          <a:p>
            <a:r>
              <a:rPr lang="fr-FR" dirty="0" smtClean="0"/>
              <a:t>Cette </a:t>
            </a:r>
            <a:r>
              <a:rPr lang="fr-FR" dirty="0"/>
              <a:t>technique présente un avantage certain par rapport à des techniques </a:t>
            </a:r>
            <a:r>
              <a:rPr lang="fr-FR" dirty="0" err="1"/>
              <a:t>connne</a:t>
            </a:r>
            <a:r>
              <a:rPr lang="fr-FR" dirty="0"/>
              <a:t> </a:t>
            </a:r>
            <a:r>
              <a:rPr lang="fr-FR" dirty="0" smtClean="0"/>
              <a:t>la RT-PCR </a:t>
            </a:r>
            <a:r>
              <a:rPr lang="fr-FR" dirty="0"/>
              <a:t>ou le </a:t>
            </a:r>
            <a:r>
              <a:rPr lang="fr-FR" dirty="0" err="1"/>
              <a:t>Northern</a:t>
            </a:r>
            <a:r>
              <a:rPr lang="fr-FR" dirty="0"/>
              <a:t> blot mais reste toutefois très inférieure en </a:t>
            </a:r>
            <a:r>
              <a:rPr lang="fr-FR" dirty="0" smtClean="0"/>
              <a:t>terme </a:t>
            </a:r>
            <a:r>
              <a:rPr lang="fr-FR" dirty="0"/>
              <a:t>de débit par </a:t>
            </a:r>
            <a:r>
              <a:rPr lang="fr-FR" dirty="0" smtClean="0"/>
              <a:t>rapport  aux </a:t>
            </a:r>
            <a:r>
              <a:rPr lang="fr-FR" dirty="0"/>
              <a:t>puces de </a:t>
            </a:r>
            <a:r>
              <a:rPr lang="fr-FR" dirty="0" err="1"/>
              <a:t>transcriptomique</a:t>
            </a:r>
            <a:r>
              <a:rPr lang="fr-FR" dirty="0"/>
              <a:t> utilisées aujourd'hui en routine dans de multiples laboratoires.</a:t>
            </a:r>
          </a:p>
          <a:p>
            <a:r>
              <a:rPr lang="fr-FR" dirty="0"/>
              <a:t>S</a:t>
            </a:r>
            <a:r>
              <a:rPr lang="fr-FR" dirty="0" smtClean="0"/>
              <a:t>es </a:t>
            </a:r>
            <a:r>
              <a:rPr lang="fr-FR" dirty="0"/>
              <a:t>principaux atouts sont sa rapidité (1-2 jours), la faible quantité d'ARNm total </a:t>
            </a:r>
            <a:r>
              <a:rPr lang="fr-FR" dirty="0" smtClean="0"/>
              <a:t>nécessaire (150 </a:t>
            </a:r>
            <a:r>
              <a:rPr lang="fr-FR" dirty="0" err="1"/>
              <a:t>ng</a:t>
            </a:r>
            <a:r>
              <a:rPr lang="fr-FR" dirty="0"/>
              <a:t>) et son coût.</a:t>
            </a:r>
          </a:p>
          <a:p>
            <a:r>
              <a:rPr lang="fr-FR" dirty="0"/>
              <a:t>L'application de la MLPA à la quantification de l'ARNm implique </a:t>
            </a:r>
            <a:r>
              <a:rPr lang="fr-FR" dirty="0" smtClean="0"/>
              <a:t>quelques  modifications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Avantages de la MLPA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La MLPA est aujourd'hui la technique de choix pour la quantification des </a:t>
            </a:r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petits  réarrangements 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génomiques. En effet, elle offre de nombreux avantages :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</a:t>
            </a:r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 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grande sensibilité et une grande capacité de multiplexage j</a:t>
            </a:r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usqu'à 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45 </a:t>
            </a:r>
            <a:r>
              <a:rPr lang="fr-FR" dirty="0" err="1">
                <a:latin typeface="Arial Narrow" panose="020B0606020202030204" pitchFamily="34" charset="0"/>
                <a:cs typeface="Arial" panose="020B0604020202020204" pitchFamily="34" charset="0"/>
              </a:rPr>
              <a:t>loci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Une spécificité élevée car elle emploie deux oligonucléotides adjacents comme sonde.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Une résolution supérieure à la FISH [Janssen et al. 2005].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Une utilisation de faibles quantités d' ADN (20 </a:t>
            </a:r>
            <a:r>
              <a:rPr lang="fr-FR" dirty="0" err="1">
                <a:latin typeface="Arial Narrow" panose="020B0606020202030204" pitchFamily="34" charset="0"/>
                <a:cs typeface="Arial" panose="020B0604020202020204" pitchFamily="34" charset="0"/>
              </a:rPr>
              <a:t>ng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 suffisent) provenant de </a:t>
            </a:r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tissus différents 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(sang, liquides amniotiques, trophoblastes, tissus paraffinés).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Une rapidité de résultats (24-48h), compatible avec une utilisation en routine.</a:t>
            </a:r>
          </a:p>
          <a:p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Un coût moindre que la FISH ou la CGH-</a:t>
            </a:r>
            <a:r>
              <a:rPr lang="fr-FR" dirty="0" err="1">
                <a:latin typeface="Arial Narrow" panose="020B0606020202030204" pitchFamily="34" charset="0"/>
                <a:cs typeface="Arial" panose="020B0604020202020204" pitchFamily="34" charset="0"/>
              </a:rPr>
              <a:t>array</a:t>
            </a:r>
            <a:r>
              <a:rPr lang="fr-FR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Limites de la MLPA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MLPA </a:t>
            </a:r>
            <a:r>
              <a:rPr lang="en-US" dirty="0" smtClean="0"/>
              <a:t>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appliquée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cellule. Au </a:t>
            </a:r>
            <a:r>
              <a:rPr lang="en-US" dirty="0" err="1" smtClean="0"/>
              <a:t>moins</a:t>
            </a:r>
            <a:r>
              <a:rPr lang="en-US" dirty="0" smtClean="0"/>
              <a:t> 3000 cellules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nessaires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MLPA </a:t>
            </a:r>
            <a:r>
              <a:rPr lang="en-US" dirty="0" smtClean="0"/>
              <a:t>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encore </a:t>
            </a:r>
            <a:r>
              <a:rPr lang="en-US" dirty="0" err="1" smtClean="0"/>
              <a:t>utilisée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echantillons</a:t>
            </a:r>
            <a:r>
              <a:rPr lang="en-US" dirty="0" smtClean="0"/>
              <a:t> </a:t>
            </a:r>
            <a:r>
              <a:rPr lang="en-US" dirty="0" err="1" smtClean="0"/>
              <a:t>amplifiés</a:t>
            </a:r>
            <a:r>
              <a:rPr lang="en-US" dirty="0" smtClean="0"/>
              <a:t> par les </a:t>
            </a:r>
            <a:r>
              <a:rPr lang="en-US" dirty="0" err="1" smtClean="0"/>
              <a:t>méthodes</a:t>
            </a:r>
            <a:r>
              <a:rPr lang="en-US" dirty="0" smtClean="0"/>
              <a:t> WGA </a:t>
            </a:r>
            <a:r>
              <a:rPr lang="fr-FR" dirty="0" smtClean="0"/>
              <a:t>(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err="1"/>
              <a:t>Genome</a:t>
            </a:r>
            <a:r>
              <a:rPr lang="fr-FR" dirty="0"/>
              <a:t> Amplification).</a:t>
            </a:r>
          </a:p>
          <a:p>
            <a:r>
              <a:rPr lang="en-US" dirty="0" smtClean="0"/>
              <a:t>MLPA </a:t>
            </a:r>
            <a:r>
              <a:rPr lang="en-US" dirty="0" err="1" smtClean="0"/>
              <a:t>est</a:t>
            </a:r>
            <a:r>
              <a:rPr lang="en-US" dirty="0" smtClean="0"/>
              <a:t> incapable de </a:t>
            </a:r>
            <a:r>
              <a:rPr lang="en-US" dirty="0" err="1" smtClean="0"/>
              <a:t>detecter</a:t>
            </a:r>
            <a:r>
              <a:rPr lang="en-US" dirty="0" smtClean="0"/>
              <a:t> les translocations </a:t>
            </a:r>
            <a:r>
              <a:rPr lang="en-US" dirty="0" err="1" smtClean="0"/>
              <a:t>équilibrées</a:t>
            </a:r>
            <a:r>
              <a:rPr lang="en-US" dirty="0" smtClean="0"/>
              <a:t>. La MLPA avec </a:t>
            </a:r>
            <a:r>
              <a:rPr lang="en-US" dirty="0"/>
              <a:t>des </a:t>
            </a:r>
            <a:r>
              <a:rPr lang="en-US" dirty="0" err="1"/>
              <a:t>probemixes</a:t>
            </a:r>
            <a:r>
              <a:rPr lang="en-US" dirty="0"/>
              <a:t>  </a:t>
            </a:r>
            <a:r>
              <a:rPr lang="en-US" dirty="0" err="1" smtClean="0"/>
              <a:t>specifiques</a:t>
            </a:r>
            <a:r>
              <a:rPr lang="en-US" dirty="0" smtClean="0"/>
              <a:t> aux telomeres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etre</a:t>
            </a:r>
            <a:r>
              <a:rPr lang="en-US" dirty="0" smtClean="0"/>
              <a:t> </a:t>
            </a:r>
            <a:r>
              <a:rPr lang="en-US" dirty="0" err="1" smtClean="0"/>
              <a:t>utilisée</a:t>
            </a:r>
            <a:r>
              <a:rPr lang="en-US" dirty="0" smtClean="0"/>
              <a:t> pour </a:t>
            </a:r>
            <a:r>
              <a:rPr lang="en-US" dirty="0" err="1" smtClean="0"/>
              <a:t>detecter</a:t>
            </a:r>
            <a:r>
              <a:rPr lang="en-US" dirty="0" smtClean="0"/>
              <a:t> les plus </a:t>
            </a:r>
            <a:r>
              <a:rPr lang="en-US" dirty="0" err="1" smtClean="0"/>
              <a:t>fréquentes</a:t>
            </a:r>
            <a:r>
              <a:rPr lang="en-US" dirty="0" smtClean="0"/>
              <a:t>  translocations </a:t>
            </a:r>
            <a:r>
              <a:rPr lang="en-US" dirty="0" err="1" smtClean="0"/>
              <a:t>deséquilibrées</a:t>
            </a:r>
            <a:r>
              <a:rPr lang="en-US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6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Historique de la découverte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 2000, était décrit par White, la MAPH (</a:t>
            </a:r>
            <a:r>
              <a:rPr lang="fr-FR" i="1" dirty="0"/>
              <a:t>multiplex amplifiable probe </a:t>
            </a:r>
            <a:r>
              <a:rPr lang="fr-FR" i="1" dirty="0" err="1"/>
              <a:t>hybridization</a:t>
            </a:r>
            <a:r>
              <a:rPr lang="fr-FR" dirty="0" smtClean="0"/>
              <a:t>), technique </a:t>
            </a:r>
            <a:r>
              <a:rPr lang="fr-FR" dirty="0"/>
              <a:t>de détection de la variation et de quantification du nombre de copies de </a:t>
            </a:r>
            <a:r>
              <a:rPr lang="fr-FR" dirty="0" smtClean="0"/>
              <a:t>plusieurs  exons simultanément.(</a:t>
            </a:r>
            <a:r>
              <a:rPr lang="fr-FR" dirty="0" err="1" smtClean="0"/>
              <a:t>qté</a:t>
            </a:r>
            <a:r>
              <a:rPr lang="fr-FR" dirty="0" smtClean="0"/>
              <a:t> </a:t>
            </a:r>
            <a:r>
              <a:rPr lang="fr-FR" dirty="0" err="1" smtClean="0"/>
              <a:t>import.d’ADN</a:t>
            </a:r>
            <a:r>
              <a:rPr lang="fr-FR" dirty="0" smtClean="0"/>
              <a:t> 1µg lourd. </a:t>
            </a:r>
            <a:r>
              <a:rPr lang="fr-FR" dirty="0" err="1"/>
              <a:t>t</a:t>
            </a:r>
            <a:r>
              <a:rPr lang="fr-FR" dirty="0" err="1" smtClean="0"/>
              <a:t>ech</a:t>
            </a:r>
            <a:r>
              <a:rPr lang="fr-FR" dirty="0" smtClean="0"/>
              <a:t>. )</a:t>
            </a:r>
          </a:p>
          <a:p>
            <a:r>
              <a:rPr lang="fr-FR" dirty="0" smtClean="0"/>
              <a:t>En 2002</a:t>
            </a:r>
            <a:r>
              <a:rPr lang="fr-FR" dirty="0"/>
              <a:t>, </a:t>
            </a:r>
            <a:r>
              <a:rPr lang="fr-FR" dirty="0" err="1"/>
              <a:t>Schouten</a:t>
            </a:r>
            <a:r>
              <a:rPr lang="fr-FR" dirty="0"/>
              <a:t> décrit pour la première fois une nouvelle méthode simple et rapide </a:t>
            </a:r>
            <a:r>
              <a:rPr lang="fr-FR" dirty="0" smtClean="0"/>
              <a:t>de quantification </a:t>
            </a:r>
            <a:r>
              <a:rPr lang="fr-FR" dirty="0"/>
              <a:t>génique en multiplex, la MLP A</a:t>
            </a:r>
            <a:r>
              <a:rPr lang="fr-FR" dirty="0" smtClean="0"/>
              <a:t>.</a:t>
            </a:r>
            <a:r>
              <a:rPr lang="fr-FR" dirty="0"/>
              <a:t> Elle se révèle rapidement très supérieure à </a:t>
            </a:r>
            <a:r>
              <a:rPr lang="fr-FR" dirty="0" smtClean="0"/>
              <a:t>la MAPH </a:t>
            </a:r>
            <a:r>
              <a:rPr lang="fr-FR" dirty="0"/>
              <a:t>par sa plus grande facilité </a:t>
            </a:r>
            <a:r>
              <a:rPr lang="fr-FR" dirty="0" smtClean="0"/>
              <a:t>d'utilisation</a:t>
            </a:r>
          </a:p>
          <a:p>
            <a:r>
              <a:rPr lang="fr-FR" dirty="0"/>
              <a:t>Elle fut ensuite </a:t>
            </a:r>
            <a:r>
              <a:rPr lang="fr-FR" dirty="0" smtClean="0"/>
              <a:t>appliquée avec </a:t>
            </a:r>
            <a:r>
              <a:rPr lang="fr-FR" dirty="0"/>
              <a:t>succès à l'analyse de multiples gènes pour lesquels les délétions ou les duplications </a:t>
            </a:r>
            <a:r>
              <a:rPr lang="fr-FR" dirty="0" smtClean="0"/>
              <a:t>sont fréquentes.</a:t>
            </a:r>
          </a:p>
        </p:txBody>
      </p:sp>
    </p:spTree>
    <p:extLst>
      <p:ext uri="{BB962C8B-B14F-4D97-AF65-F5344CB8AC3E}">
        <p14:creationId xmlns:p14="http://schemas.microsoft.com/office/powerpoint/2010/main" val="30116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0674"/>
            <a:ext cx="7772400" cy="1332102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Introduction MRC-Holland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40960" cy="54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Crée en 1985</a:t>
            </a:r>
            <a:endParaRPr lang="fr-FR" dirty="0"/>
          </a:p>
          <a:p>
            <a:r>
              <a:rPr lang="fr-FR" dirty="0" err="1" smtClean="0"/>
              <a:t>Debut</a:t>
            </a:r>
            <a:r>
              <a:rPr lang="fr-FR" dirty="0" smtClean="0"/>
              <a:t> comme fournisseur de 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– enzymes de restriction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– enzymes  modifiant l’ADN.</a:t>
            </a:r>
          </a:p>
          <a:p>
            <a:pPr marL="0" indent="0">
              <a:buNone/>
            </a:pPr>
            <a:r>
              <a:rPr lang="fr-FR" dirty="0" smtClean="0"/>
              <a:t>        – marqueurs de poids moléculaires de l’ADN.</a:t>
            </a:r>
            <a:endParaRPr lang="fr-FR" dirty="0"/>
          </a:p>
          <a:p>
            <a:r>
              <a:rPr lang="en-US" dirty="0" smtClean="0"/>
              <a:t> Development  innovatif de </a:t>
            </a:r>
            <a:r>
              <a:rPr lang="en-US" dirty="0" err="1" smtClean="0"/>
              <a:t>nouvelles</a:t>
            </a:r>
            <a:r>
              <a:rPr lang="en-US" dirty="0" smtClean="0"/>
              <a:t>  </a:t>
            </a:r>
            <a:r>
              <a:rPr lang="en-US" dirty="0"/>
              <a:t>techniques </a:t>
            </a:r>
            <a:r>
              <a:rPr lang="en-US" dirty="0" smtClean="0"/>
              <a:t>pour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Recherches</a:t>
            </a:r>
            <a:r>
              <a:rPr lang="en-US" dirty="0" smtClean="0"/>
              <a:t> des </a:t>
            </a:r>
            <a:r>
              <a:rPr lang="en-US" dirty="0" err="1" smtClean="0"/>
              <a:t>acides</a:t>
            </a:r>
            <a:r>
              <a:rPr lang="en-US" dirty="0" smtClean="0"/>
              <a:t> </a:t>
            </a:r>
            <a:r>
              <a:rPr lang="en-US" dirty="0" err="1" smtClean="0"/>
              <a:t>nucléiques</a:t>
            </a:r>
            <a:r>
              <a:rPr lang="en-US" dirty="0" smtClean="0"/>
              <a:t> (</a:t>
            </a:r>
            <a:r>
              <a:rPr lang="en-US" dirty="0"/>
              <a:t>TE-AFLP + MLPA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fr-FR" dirty="0" smtClean="0"/>
              <a:t>• la technologie de la MLPA depuis 2002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</a:t>
            </a:r>
            <a:r>
              <a:rPr lang="en-US" dirty="0" smtClean="0"/>
              <a:t>– technique sensible pour  quantification relative à plus de </a:t>
            </a:r>
            <a:endParaRPr lang="en-US" dirty="0"/>
          </a:p>
          <a:p>
            <a:r>
              <a:rPr lang="en-US" dirty="0"/>
              <a:t>50 different </a:t>
            </a:r>
            <a:r>
              <a:rPr lang="en-US" dirty="0" smtClean="0"/>
              <a:t>sequences </a:t>
            </a:r>
            <a:r>
              <a:rPr lang="en-US" dirty="0" err="1" smtClean="0"/>
              <a:t>acides</a:t>
            </a:r>
            <a:r>
              <a:rPr lang="en-US" dirty="0" smtClean="0"/>
              <a:t> nucleiques, reaction facile à </a:t>
            </a:r>
            <a:r>
              <a:rPr lang="en-US" dirty="0" err="1" smtClean="0"/>
              <a:t>utiliser</a:t>
            </a:r>
            <a:r>
              <a:rPr lang="en-US" dirty="0" smtClean="0"/>
              <a:t> et interpreter</a:t>
            </a:r>
            <a:r>
              <a:rPr lang="fr-FR" dirty="0" smtClean="0"/>
              <a:t>.</a:t>
            </a:r>
          </a:p>
          <a:p>
            <a:r>
              <a:rPr lang="fr-FR" dirty="0"/>
              <a:t>La société MRC-Holland™</a:t>
            </a:r>
          </a:p>
          <a:p>
            <a:r>
              <a:rPr lang="fr-FR" dirty="0"/>
              <a:t>commercialise depuis plusieurs kits dans de très nombreuses pathologies, et contribue à </a:t>
            </a:r>
            <a:r>
              <a:rPr lang="fr-FR" dirty="0" smtClean="0"/>
              <a:t>sa très </a:t>
            </a:r>
            <a:r>
              <a:rPr lang="fr-FR" dirty="0"/>
              <a:t>large diffusion et son utilisation en routine par les laboratoires de diagnostic</a:t>
            </a:r>
          </a:p>
        </p:txBody>
      </p:sp>
    </p:spTree>
    <p:extLst>
      <p:ext uri="{BB962C8B-B14F-4D97-AF65-F5344CB8AC3E}">
        <p14:creationId xmlns:p14="http://schemas.microsoft.com/office/powerpoint/2010/main" val="1295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Principe de la MLPA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4572000"/>
          </a:xfrm>
        </p:spPr>
        <p:txBody>
          <a:bodyPr/>
          <a:lstStyle/>
          <a:p>
            <a:r>
              <a:rPr lang="fr-FR" dirty="0" smtClean="0"/>
              <a:t>est </a:t>
            </a:r>
            <a:r>
              <a:rPr lang="fr-FR" dirty="0"/>
              <a:t>basé  sur une réaction de </a:t>
            </a:r>
            <a:r>
              <a:rPr lang="fr-FR" dirty="0" err="1"/>
              <a:t>ligation</a:t>
            </a:r>
            <a:r>
              <a:rPr lang="fr-FR" dirty="0"/>
              <a:t> de </a:t>
            </a:r>
            <a:r>
              <a:rPr lang="fr-FR" b="1" dirty="0" smtClean="0"/>
              <a:t>2 oligonucléotides </a:t>
            </a:r>
            <a:r>
              <a:rPr lang="fr-FR" b="1" dirty="0"/>
              <a:t>adjacents</a:t>
            </a:r>
            <a:r>
              <a:rPr lang="fr-FR" dirty="0"/>
              <a:t>, formant </a:t>
            </a:r>
            <a:r>
              <a:rPr lang="fr-FR" b="1" dirty="0"/>
              <a:t>une sonde </a:t>
            </a:r>
            <a:r>
              <a:rPr lang="fr-FR" dirty="0"/>
              <a:t>après leur hybridation à des séquences cibles spécifiques, ce qui  permet d’obtenir pour chaque locus un fragment amplifié de taille différente et de les quantifier par électrophorèse sur un </a:t>
            </a:r>
            <a:r>
              <a:rPr lang="fr-FR" dirty="0" smtClean="0"/>
              <a:t>séquenceur. </a:t>
            </a:r>
          </a:p>
          <a:p>
            <a:endParaRPr lang="fr-FR" dirty="0" smtClean="0"/>
          </a:p>
          <a:p>
            <a:r>
              <a:rPr lang="fr-FR" dirty="0" smtClean="0"/>
              <a:t>Chaque </a:t>
            </a:r>
            <a:r>
              <a:rPr lang="fr-FR" dirty="0"/>
              <a:t>fragment peut alors être visualisé sous forme d’un pic qui selon son amplitude par rapport au témoin, permet la détection du nombre de copies au niveau de ce locus.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0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546" y="-3016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Composition de la sonde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84976" cy="5221560"/>
          </a:xfrm>
        </p:spPr>
        <p:txBody>
          <a:bodyPr>
            <a:noAutofit/>
          </a:bodyPr>
          <a:lstStyle/>
          <a:p>
            <a:r>
              <a:rPr lang="fr-FR" sz="2400" dirty="0"/>
              <a:t>Chaque sonde est ainsi composée de deux </a:t>
            </a:r>
            <a:r>
              <a:rPr lang="fr-FR" sz="2400" dirty="0" smtClean="0"/>
              <a:t>oligonucléotides: un </a:t>
            </a:r>
            <a:r>
              <a:rPr lang="fr-FR" sz="2400" dirty="0"/>
              <a:t>oligonucléotide synthétique court ou LPO (</a:t>
            </a:r>
            <a:r>
              <a:rPr lang="fr-FR" sz="2400" dirty="0" err="1"/>
              <a:t>left</a:t>
            </a:r>
            <a:r>
              <a:rPr lang="fr-FR" sz="2400" dirty="0"/>
              <a:t> probe </a:t>
            </a:r>
            <a:r>
              <a:rPr lang="fr-FR" sz="2400" dirty="0" err="1"/>
              <a:t>oligo</a:t>
            </a:r>
            <a:r>
              <a:rPr lang="fr-FR" sz="2400" dirty="0"/>
              <a:t>), composé d' </a:t>
            </a:r>
            <a:r>
              <a:rPr lang="fr-FR" sz="2400" dirty="0" smtClean="0"/>
              <a:t>une séquence </a:t>
            </a:r>
            <a:r>
              <a:rPr lang="fr-FR" sz="2400" dirty="0"/>
              <a:t>spécifique de la cible à son extrémité 3' ou LHS (</a:t>
            </a:r>
            <a:r>
              <a:rPr lang="fr-FR" sz="2400" dirty="0" err="1"/>
              <a:t>left</a:t>
            </a:r>
            <a:r>
              <a:rPr lang="fr-FR" sz="2400" dirty="0"/>
              <a:t> </a:t>
            </a:r>
            <a:r>
              <a:rPr lang="fr-FR" sz="2400" dirty="0" err="1"/>
              <a:t>hybrising</a:t>
            </a:r>
            <a:r>
              <a:rPr lang="fr-FR" sz="2400" dirty="0"/>
              <a:t> </a:t>
            </a:r>
            <a:r>
              <a:rPr lang="fr-FR" sz="2400" dirty="0" err="1"/>
              <a:t>sequence</a:t>
            </a:r>
            <a:r>
              <a:rPr lang="fr-FR" sz="2400" dirty="0"/>
              <a:t>) </a:t>
            </a:r>
            <a:r>
              <a:rPr lang="fr-FR" sz="2400" dirty="0" smtClean="0"/>
              <a:t>et une </a:t>
            </a:r>
            <a:r>
              <a:rPr lang="fr-FR" sz="2400" dirty="0"/>
              <a:t>séquence commune à l' une des deux amorces (</a:t>
            </a:r>
            <a:r>
              <a:rPr lang="fr-FR" sz="2400" dirty="0" err="1"/>
              <a:t>primers</a:t>
            </a:r>
            <a:r>
              <a:rPr lang="fr-FR" sz="2400" dirty="0"/>
              <a:t>) universelles de PCR </a:t>
            </a:r>
            <a:r>
              <a:rPr lang="fr-FR" sz="2400" dirty="0" smtClean="0"/>
              <a:t>en position </a:t>
            </a:r>
            <a:r>
              <a:rPr lang="fr-FR" sz="2400" dirty="0"/>
              <a:t>5 </a:t>
            </a:r>
            <a:r>
              <a:rPr lang="fr-FR" sz="2400" dirty="0" smtClean="0"/>
              <a:t>'.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un oligonucléotide long ou RPO (right probe </a:t>
            </a:r>
            <a:r>
              <a:rPr lang="fr-FR" sz="2400" dirty="0" err="1"/>
              <a:t>oligo</a:t>
            </a:r>
            <a:r>
              <a:rPr lang="fr-FR" sz="2400" dirty="0"/>
              <a:t>) obtenu après clonage dans </a:t>
            </a:r>
            <a:r>
              <a:rPr lang="fr-FR" sz="2400" dirty="0" smtClean="0"/>
              <a:t>un vecteur </a:t>
            </a:r>
            <a:r>
              <a:rPr lang="fr-FR" sz="2400" dirty="0"/>
              <a:t>(le phage Ml 3 par exemple), composé de trois séquences distinctes : </a:t>
            </a:r>
            <a:r>
              <a:rPr lang="fr-FR" sz="2400" dirty="0" smtClean="0"/>
              <a:t>une séquence </a:t>
            </a:r>
            <a:r>
              <a:rPr lang="fr-FR" sz="2400" dirty="0"/>
              <a:t>spécifique de la cible à son extrémité 5' ou RHS (right </a:t>
            </a:r>
            <a:r>
              <a:rPr lang="fr-FR" sz="2400" dirty="0" err="1"/>
              <a:t>hybrising</a:t>
            </a:r>
            <a:r>
              <a:rPr lang="fr-FR" sz="2400" dirty="0"/>
              <a:t> </a:t>
            </a:r>
            <a:r>
              <a:rPr lang="fr-FR" sz="2400" dirty="0" err="1"/>
              <a:t>sequence</a:t>
            </a:r>
            <a:r>
              <a:rPr lang="fr-FR" sz="2400" dirty="0"/>
              <a:t> </a:t>
            </a:r>
            <a:r>
              <a:rPr lang="fr-FR" sz="2400" dirty="0" smtClean="0"/>
              <a:t>), une </a:t>
            </a:r>
            <a:r>
              <a:rPr lang="fr-FR" sz="2400" dirty="0"/>
              <a:t>séquence commune à l'une des amorces de PCR à son extrémité 3' et entre </a:t>
            </a:r>
            <a:r>
              <a:rPr lang="fr-FR" sz="2400" dirty="0" smtClean="0"/>
              <a:t>les deux </a:t>
            </a:r>
            <a:r>
              <a:rPr lang="fr-FR" sz="2400" dirty="0"/>
              <a:t>précédentes une séquence non spécifique de taille variable appelée « </a:t>
            </a:r>
            <a:r>
              <a:rPr lang="fr-FR" sz="2400" dirty="0" err="1"/>
              <a:t>stuffer</a:t>
            </a:r>
            <a:r>
              <a:rPr lang="fr-FR" sz="2400" dirty="0"/>
              <a:t> </a:t>
            </a:r>
            <a:r>
              <a:rPr lang="fr-FR" sz="2400" dirty="0" smtClean="0"/>
              <a:t>», qui </a:t>
            </a:r>
            <a:r>
              <a:rPr lang="fr-FR" sz="2400" dirty="0"/>
              <a:t>sert à différencier les </a:t>
            </a:r>
            <a:r>
              <a:rPr lang="fr-FR" sz="2400" dirty="0" err="1"/>
              <a:t>amplifiats</a:t>
            </a:r>
            <a:r>
              <a:rPr lang="fr-FR" sz="2400" dirty="0"/>
              <a:t> en fonction de leur taille.</a:t>
            </a:r>
          </a:p>
        </p:txBody>
      </p:sp>
    </p:spTree>
    <p:extLst>
      <p:ext uri="{BB962C8B-B14F-4D97-AF65-F5344CB8AC3E}">
        <p14:creationId xmlns:p14="http://schemas.microsoft.com/office/powerpoint/2010/main" val="3409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/>
              <a:t>Schéma et nomenclature conventionnelle d'une sonde MLPA selon </a:t>
            </a:r>
            <a:r>
              <a:rPr lang="fr-FR" b="1" dirty="0" err="1"/>
              <a:t>Schouten</a:t>
            </a:r>
            <a:r>
              <a:rPr lang="fr-FR" b="1" dirty="0"/>
              <a:t> 2002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5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          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du kit SALSA MLPA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Kit de </a:t>
            </a:r>
            <a:r>
              <a:rPr lang="en-US" dirty="0" err="1" smtClean="0"/>
              <a:t>réaction</a:t>
            </a:r>
            <a:r>
              <a:rPr lang="en-US" dirty="0" smtClean="0"/>
              <a:t> :SALSA </a:t>
            </a:r>
            <a:r>
              <a:rPr lang="en-US" dirty="0"/>
              <a:t>MLPA </a:t>
            </a:r>
            <a:r>
              <a:rPr lang="en-US" dirty="0" smtClean="0"/>
              <a:t>(</a:t>
            </a:r>
            <a:r>
              <a:rPr lang="en-US" dirty="0"/>
              <a:t>100 reactions)</a:t>
            </a:r>
          </a:p>
          <a:p>
            <a:pPr marL="0" indent="0">
              <a:buNone/>
            </a:pPr>
            <a:r>
              <a:rPr lang="en-US" dirty="0" smtClean="0"/>
              <a:t>        • </a:t>
            </a:r>
            <a:r>
              <a:rPr lang="en-US" dirty="0"/>
              <a:t>SALSA MLPA buffer (Yellow cap)</a:t>
            </a:r>
          </a:p>
          <a:p>
            <a:pPr marL="0" indent="0">
              <a:buNone/>
            </a:pPr>
            <a:r>
              <a:rPr lang="fr-FR" dirty="0" smtClean="0"/>
              <a:t>        • </a:t>
            </a:r>
            <a:r>
              <a:rPr lang="fr-FR" dirty="0"/>
              <a:t>Ligase-65 (Green cap)</a:t>
            </a:r>
          </a:p>
          <a:p>
            <a:pPr marL="0" indent="0">
              <a:buNone/>
            </a:pPr>
            <a:r>
              <a:rPr lang="fr-FR" dirty="0" smtClean="0"/>
              <a:t>        • </a:t>
            </a:r>
            <a:r>
              <a:rPr lang="fr-FR" dirty="0"/>
              <a:t>Ligase-65 Buffer A (Transparent cap)</a:t>
            </a:r>
          </a:p>
          <a:p>
            <a:pPr marL="0" indent="0">
              <a:buNone/>
            </a:pPr>
            <a:r>
              <a:rPr lang="en-US" dirty="0" smtClean="0"/>
              <a:t>        • </a:t>
            </a:r>
            <a:r>
              <a:rPr lang="en-US" dirty="0"/>
              <a:t>Ligase-65 Buffer B (White cap)</a:t>
            </a:r>
          </a:p>
          <a:p>
            <a:pPr marL="0" indent="0">
              <a:buNone/>
            </a:pPr>
            <a:r>
              <a:rPr lang="en-US" dirty="0" smtClean="0"/>
              <a:t>        • </a:t>
            </a:r>
            <a:r>
              <a:rPr lang="en-US" dirty="0"/>
              <a:t>SALSA PCR Primer mix (Brown cap); mix of two </a:t>
            </a:r>
            <a:r>
              <a:rPr lang="en-US" dirty="0" smtClean="0"/>
              <a:t>PCR  </a:t>
            </a:r>
            <a:r>
              <a:rPr lang="fr-FR" dirty="0" err="1" smtClean="0"/>
              <a:t>primers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   </a:t>
            </a:r>
            <a:r>
              <a:rPr lang="fr-FR" dirty="0" err="1" smtClean="0"/>
              <a:t>dNTPs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• </a:t>
            </a:r>
            <a:r>
              <a:rPr lang="fr-FR" dirty="0"/>
              <a:t>SALSA </a:t>
            </a:r>
            <a:r>
              <a:rPr lang="fr-FR" dirty="0" err="1"/>
              <a:t>Polymerase</a:t>
            </a:r>
            <a:r>
              <a:rPr lang="fr-FR" dirty="0"/>
              <a:t> (Orange cap)</a:t>
            </a:r>
          </a:p>
          <a:p>
            <a:pPr marL="0" indent="0">
              <a:buNone/>
            </a:pPr>
            <a:r>
              <a:rPr lang="fr-FR" dirty="0"/>
              <a:t>SALSA MLPA </a:t>
            </a:r>
            <a:r>
              <a:rPr lang="fr-FR" dirty="0" err="1"/>
              <a:t>probemix</a:t>
            </a:r>
            <a:endParaRPr lang="fr-FR" dirty="0"/>
          </a:p>
          <a:p>
            <a:pPr marL="0" indent="0">
              <a:buNone/>
            </a:pPr>
            <a:r>
              <a:rPr lang="en-US" dirty="0" smtClean="0"/>
              <a:t>        • </a:t>
            </a:r>
            <a:r>
              <a:rPr lang="en-US" dirty="0"/>
              <a:t>SALSA MLPA </a:t>
            </a:r>
            <a:r>
              <a:rPr lang="en-US" dirty="0" err="1"/>
              <a:t>Probemix</a:t>
            </a:r>
            <a:r>
              <a:rPr lang="en-US" dirty="0"/>
              <a:t> (Black cap) is available in 25,</a:t>
            </a:r>
          </a:p>
          <a:p>
            <a:pPr marL="0" indent="0">
              <a:buNone/>
            </a:pPr>
            <a:r>
              <a:rPr lang="fr-FR" dirty="0"/>
              <a:t>50 and 100 </a:t>
            </a:r>
            <a:r>
              <a:rPr lang="fr-FR" dirty="0" err="1"/>
              <a:t>reactions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7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MLPA </a:t>
            </a:r>
            <a:r>
              <a:rPr lang="fr-FR" dirty="0" smtClean="0"/>
              <a:t> </a:t>
            </a:r>
            <a:r>
              <a:rPr lang="fr-FR" dirty="0"/>
              <a:t>comporte  4 étapes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3632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lvl="0"/>
            <a:r>
              <a:rPr lang="fr-FR" b="1" dirty="0"/>
              <a:t>Hybridation</a:t>
            </a:r>
          </a:p>
          <a:p>
            <a:pPr marL="0" indent="0">
              <a:buNone/>
            </a:pPr>
            <a:r>
              <a:rPr lang="fr-FR" dirty="0"/>
              <a:t>Après </a:t>
            </a:r>
            <a:r>
              <a:rPr lang="fr-FR" b="1" dirty="0"/>
              <a:t>dénaturation</a:t>
            </a:r>
            <a:r>
              <a:rPr lang="fr-FR" dirty="0"/>
              <a:t>, </a:t>
            </a:r>
            <a:r>
              <a:rPr lang="fr-FR" dirty="0" smtClean="0"/>
              <a:t>une dilution </a:t>
            </a:r>
            <a:r>
              <a:rPr lang="fr-FR" dirty="0"/>
              <a:t>d'ADN (généralement à 50 </a:t>
            </a:r>
            <a:r>
              <a:rPr lang="fr-FR" dirty="0" err="1"/>
              <a:t>ng</a:t>
            </a:r>
            <a:r>
              <a:rPr lang="fr-FR" dirty="0"/>
              <a:t>/</a:t>
            </a:r>
            <a:r>
              <a:rPr lang="fr-FR" dirty="0" err="1"/>
              <a:t>μl</a:t>
            </a:r>
            <a:r>
              <a:rPr lang="fr-FR" dirty="0"/>
              <a:t>), est mis en contact avec un Mix de sondes (amorces de </a:t>
            </a:r>
            <a:r>
              <a:rPr lang="fr-FR" dirty="0" err="1"/>
              <a:t>ligation</a:t>
            </a:r>
            <a:r>
              <a:rPr lang="fr-FR" dirty="0"/>
              <a:t>)pour </a:t>
            </a:r>
            <a:r>
              <a:rPr lang="fr-FR" b="1" dirty="0"/>
              <a:t>une hybridation passive </a:t>
            </a:r>
            <a:r>
              <a:rPr lang="fr-FR" dirty="0"/>
              <a:t>pendant 16 </a:t>
            </a:r>
            <a:r>
              <a:rPr lang="fr-FR" dirty="0" smtClean="0"/>
              <a:t>heures (une nuit) à 60°C.</a:t>
            </a:r>
            <a:endParaRPr lang="fr-FR" dirty="0"/>
          </a:p>
          <a:p>
            <a:pPr lvl="0"/>
            <a:r>
              <a:rPr lang="fr-FR" b="1" dirty="0" err="1"/>
              <a:t>Ligation</a:t>
            </a:r>
            <a:endParaRPr lang="fr-FR" b="1" dirty="0"/>
          </a:p>
          <a:p>
            <a:pPr marL="0" indent="0">
              <a:buNone/>
            </a:pPr>
            <a:r>
              <a:rPr lang="fr-FR" dirty="0" err="1" smtClean="0"/>
              <a:t>ligation</a:t>
            </a:r>
            <a:r>
              <a:rPr lang="fr-FR" dirty="0" smtClean="0"/>
              <a:t> </a:t>
            </a:r>
            <a:r>
              <a:rPr lang="fr-FR" dirty="0"/>
              <a:t>ne se réalisera que si les 2 « amorces de </a:t>
            </a:r>
            <a:r>
              <a:rPr lang="fr-FR" dirty="0" err="1"/>
              <a:t>ligation</a:t>
            </a:r>
            <a:r>
              <a:rPr lang="fr-FR" dirty="0"/>
              <a:t> » se sont hybridées de façon spécifique et conjointe. La ligase raccordera donc la partie 3’ à la partie 5’phosphorylée 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7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2611</TotalTime>
  <Words>1667</Words>
  <Application>Microsoft Office PowerPoint</Application>
  <PresentationFormat>Affichage à l'écran (4:3)</PresentationFormat>
  <Paragraphs>138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Franklin Gothic Book</vt:lpstr>
      <vt:lpstr>Perpetua</vt:lpstr>
      <vt:lpstr>Wingdings 2</vt:lpstr>
      <vt:lpstr>Capitaux</vt:lpstr>
      <vt:lpstr>Techniques d’Analyses de   Biologie Moléculaire</vt:lpstr>
      <vt:lpstr> Multiplex Ligation dependent Probe Amplification (MLPA): </vt:lpstr>
      <vt:lpstr>Historique de la découverte </vt:lpstr>
      <vt:lpstr>Introduction MRC-Holland</vt:lpstr>
      <vt:lpstr>Principe de la MLPA</vt:lpstr>
      <vt:lpstr>Composition de la sonde </vt:lpstr>
      <vt:lpstr>Présentation PowerPoint</vt:lpstr>
      <vt:lpstr>            Composition du kit SALSA MLPA</vt:lpstr>
      <vt:lpstr>La MLPA  comporte  4 étapes</vt:lpstr>
      <vt:lpstr>Présentation PowerPoint</vt:lpstr>
      <vt:lpstr>Présentation PowerPoint</vt:lpstr>
      <vt:lpstr>Présentation PowerPoint</vt:lpstr>
      <vt:lpstr> : étapes de la MLPA </vt:lpstr>
      <vt:lpstr>Les spectres obtenus ou électrophérogrammes sont représentés</vt:lpstr>
      <vt:lpstr>Réalisation pratique de la MLPA </vt:lpstr>
      <vt:lpstr>Analyse des résultats</vt:lpstr>
      <vt:lpstr>Example 1 </vt:lpstr>
      <vt:lpstr>Example 2</vt:lpstr>
      <vt:lpstr>Example 3</vt:lpstr>
      <vt:lpstr>Example 4</vt:lpstr>
      <vt:lpstr>                                Instruments  </vt:lpstr>
      <vt:lpstr>Variantes de la MLPA </vt:lpstr>
      <vt:lpstr>Variantes de la MLPA </vt:lpstr>
      <vt:lpstr>Présentation PowerPoint</vt:lpstr>
      <vt:lpstr>Présentation PowerPoint</vt:lpstr>
      <vt:lpstr>Variantes de la MLPA </vt:lpstr>
      <vt:lpstr>Avantages de la MLPA</vt:lpstr>
      <vt:lpstr>Limites de la MLPA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d’Analyses de   Biologie Moléculaire</dc:title>
  <dc:creator>TOSHIBA</dc:creator>
  <cp:lastModifiedBy>MicroSoft</cp:lastModifiedBy>
  <cp:revision>37</cp:revision>
  <dcterms:created xsi:type="dcterms:W3CDTF">2016-04-23T20:04:07Z</dcterms:created>
  <dcterms:modified xsi:type="dcterms:W3CDTF">2022-02-06T10:03:00Z</dcterms:modified>
</cp:coreProperties>
</file>