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notesMasterIdLst>
    <p:notesMasterId r:id="rId62"/>
  </p:notesMasterIdLst>
  <p:sldIdLst>
    <p:sldId id="257" r:id="rId3"/>
    <p:sldId id="258" r:id="rId4"/>
    <p:sldId id="259" r:id="rId5"/>
    <p:sldId id="261" r:id="rId6"/>
    <p:sldId id="262" r:id="rId7"/>
    <p:sldId id="264" r:id="rId8"/>
    <p:sldId id="265" r:id="rId9"/>
    <p:sldId id="267" r:id="rId10"/>
    <p:sldId id="275" r:id="rId11"/>
    <p:sldId id="276" r:id="rId12"/>
    <p:sldId id="271" r:id="rId13"/>
    <p:sldId id="272" r:id="rId14"/>
    <p:sldId id="280" r:id="rId15"/>
    <p:sldId id="285" r:id="rId16"/>
    <p:sldId id="286" r:id="rId17"/>
    <p:sldId id="287" r:id="rId18"/>
    <p:sldId id="288" r:id="rId19"/>
    <p:sldId id="281" r:id="rId20"/>
    <p:sldId id="282" r:id="rId21"/>
    <p:sldId id="283" r:id="rId22"/>
    <p:sldId id="289" r:id="rId23"/>
    <p:sldId id="292" r:id="rId24"/>
    <p:sldId id="284" r:id="rId25"/>
    <p:sldId id="290" r:id="rId26"/>
    <p:sldId id="302" r:id="rId27"/>
    <p:sldId id="299" r:id="rId28"/>
    <p:sldId id="294" r:id="rId29"/>
    <p:sldId id="295" r:id="rId30"/>
    <p:sldId id="296" r:id="rId31"/>
    <p:sldId id="303" r:id="rId32"/>
    <p:sldId id="304" r:id="rId33"/>
    <p:sldId id="305" r:id="rId34"/>
    <p:sldId id="297" r:id="rId35"/>
    <p:sldId id="300" r:id="rId36"/>
    <p:sldId id="349" r:id="rId37"/>
    <p:sldId id="306" r:id="rId38"/>
    <p:sldId id="309" r:id="rId39"/>
    <p:sldId id="350" r:id="rId40"/>
    <p:sldId id="307" r:id="rId41"/>
    <p:sldId id="352" r:id="rId42"/>
    <p:sldId id="351" r:id="rId43"/>
    <p:sldId id="353" r:id="rId44"/>
    <p:sldId id="355" r:id="rId45"/>
    <p:sldId id="354" r:id="rId46"/>
    <p:sldId id="356" r:id="rId47"/>
    <p:sldId id="310" r:id="rId48"/>
    <p:sldId id="311" r:id="rId49"/>
    <p:sldId id="312" r:id="rId50"/>
    <p:sldId id="313" r:id="rId51"/>
    <p:sldId id="314" r:id="rId52"/>
    <p:sldId id="348" r:id="rId53"/>
    <p:sldId id="316" r:id="rId54"/>
    <p:sldId id="317" r:id="rId55"/>
    <p:sldId id="321" r:id="rId56"/>
    <p:sldId id="324" r:id="rId57"/>
    <p:sldId id="329" r:id="rId58"/>
    <p:sldId id="342" r:id="rId59"/>
    <p:sldId id="357" r:id="rId60"/>
    <p:sldId id="298"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89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1915E-58CB-41F7-A288-C006A0BDC30B}" type="datetimeFigureOut">
              <a:rPr lang="fr-FR" smtClean="0"/>
              <a:pPr/>
              <a:t>06/02/2022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A5C42-77AE-4562-B103-F227E9E99C4E}" type="slidenum">
              <a:rPr lang="fr-FR" smtClean="0"/>
              <a:pPr/>
              <a:t>‹N°›</a:t>
            </a:fld>
            <a:endParaRPr lang="fr-FR"/>
          </a:p>
        </p:txBody>
      </p:sp>
    </p:spTree>
    <p:extLst>
      <p:ext uri="{BB962C8B-B14F-4D97-AF65-F5344CB8AC3E}">
        <p14:creationId xmlns:p14="http://schemas.microsoft.com/office/powerpoint/2010/main" val="42821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857CD-ACEF-4033-8C39-954D624F1549}" type="slidenum">
              <a:rPr lang="en-US" altLang="fr-FR"/>
              <a:pPr/>
              <a:t>8</a:t>
            </a:fld>
            <a:endParaRPr lang="en-US" altLang="fr-F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fr-FR"/>
          </a:p>
        </p:txBody>
      </p:sp>
    </p:spTree>
    <p:extLst>
      <p:ext uri="{BB962C8B-B14F-4D97-AF65-F5344CB8AC3E}">
        <p14:creationId xmlns:p14="http://schemas.microsoft.com/office/powerpoint/2010/main" val="238310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r>
              <a:rPr lang="en-US" altLang="en-US"/>
              <a:t>BIN1001, H2005, Hervé Philippe, Université de Montréal</a:t>
            </a:r>
          </a:p>
        </p:txBody>
      </p:sp>
      <p:sp>
        <p:nvSpPr>
          <p:cNvPr id="8" name="Espace réservé du numéro de diapositive 7"/>
          <p:cNvSpPr>
            <a:spLocks noGrp="1"/>
          </p:cNvSpPr>
          <p:nvPr>
            <p:ph type="sldNum" sz="quarter" idx="12"/>
          </p:nvPr>
        </p:nvSpPr>
        <p:spPr>
          <a:xfrm>
            <a:off x="6553200" y="6243638"/>
            <a:ext cx="2133600" cy="457200"/>
          </a:xfrm>
        </p:spPr>
        <p:txBody>
          <a:bodyPr/>
          <a:lstStyle>
            <a:lvl1pPr>
              <a:defRPr/>
            </a:lvl1pPr>
          </a:lstStyle>
          <a:p>
            <a:fld id="{1AF0D427-F931-4EC9-8229-75E25B9D2818}" type="slidenum">
              <a:rPr lang="en-US" altLang="en-US"/>
              <a:pPr/>
              <a:t>‹N°›</a:t>
            </a:fld>
            <a:endParaRPr lang="en-US" altLang="en-US"/>
          </a:p>
        </p:txBody>
      </p:sp>
    </p:spTree>
    <p:extLst>
      <p:ext uri="{BB962C8B-B14F-4D97-AF65-F5344CB8AC3E}">
        <p14:creationId xmlns:p14="http://schemas.microsoft.com/office/powerpoint/2010/main" val="285419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sp>
          <p:nvSpPr>
            <p:cNvPr id="1843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ltLang="fr-FR" sz="2400" smtClean="0">
                <a:solidFill>
                  <a:srgbClr val="000000"/>
                </a:solidFill>
                <a:latin typeface="Times New Roman" pitchFamily="18" charset="0"/>
              </a:endParaRPr>
            </a:p>
          </p:txBody>
        </p:sp>
        <p:sp>
          <p:nvSpPr>
            <p:cNvPr id="1843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grpSp>
          <p:nvGrpSpPr>
            <p:cNvPr id="18437" name="Group 5"/>
            <p:cNvGrpSpPr>
              <a:grpSpLocks/>
            </p:cNvGrpSpPr>
            <p:nvPr/>
          </p:nvGrpSpPr>
          <p:grpSpPr bwMode="auto">
            <a:xfrm>
              <a:off x="0" y="672"/>
              <a:ext cx="1806" cy="1989"/>
              <a:chOff x="0" y="672"/>
              <a:chExt cx="1806" cy="1989"/>
            </a:xfrm>
          </p:grpSpPr>
          <p:sp>
            <p:nvSpPr>
              <p:cNvPr id="1843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3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grpSp>
      </p:grpSp>
      <p:sp>
        <p:nvSpPr>
          <p:cNvPr id="18448" name="Rectangle 16"/>
          <p:cNvSpPr>
            <a:spLocks noGrp="1" noChangeArrowheads="1"/>
          </p:cNvSpPr>
          <p:nvPr>
            <p:ph type="dt" sz="half" idx="2"/>
          </p:nvPr>
        </p:nvSpPr>
        <p:spPr>
          <a:xfrm>
            <a:off x="457200" y="6248400"/>
            <a:ext cx="2133600" cy="457200"/>
          </a:xfrm>
        </p:spPr>
        <p:txBody>
          <a:bodyPr/>
          <a:lstStyle>
            <a:lvl1pPr>
              <a:defRPr/>
            </a:lvl1pPr>
          </a:lstStyle>
          <a:p>
            <a:endParaRPr lang="fr-CH" altLang="fr-FR">
              <a:solidFill>
                <a:srgbClr val="000000"/>
              </a:solidFill>
            </a:endParaRPr>
          </a:p>
        </p:txBody>
      </p:sp>
      <p:sp>
        <p:nvSpPr>
          <p:cNvPr id="18449" name="Rectangle 17"/>
          <p:cNvSpPr>
            <a:spLocks noGrp="1" noChangeArrowheads="1"/>
          </p:cNvSpPr>
          <p:nvPr>
            <p:ph type="ftr" sz="quarter" idx="3"/>
          </p:nvPr>
        </p:nvSpPr>
        <p:spPr/>
        <p:txBody>
          <a:bodyPr/>
          <a:lstStyle>
            <a:lvl1pPr>
              <a:defRPr/>
            </a:lvl1pPr>
          </a:lstStyle>
          <a:p>
            <a:endParaRPr lang="fr-CH" altLang="fr-FR">
              <a:solidFill>
                <a:srgbClr val="000000"/>
              </a:solidFill>
            </a:endParaRPr>
          </a:p>
        </p:txBody>
      </p:sp>
      <p:sp>
        <p:nvSpPr>
          <p:cNvPr id="18450" name="Rectangle 18"/>
          <p:cNvSpPr>
            <a:spLocks noGrp="1" noChangeArrowheads="1"/>
          </p:cNvSpPr>
          <p:nvPr>
            <p:ph type="sldNum" sz="quarter" idx="4"/>
          </p:nvPr>
        </p:nvSpPr>
        <p:spPr/>
        <p:txBody>
          <a:bodyPr/>
          <a:lstStyle>
            <a:lvl1pPr>
              <a:defRPr/>
            </a:lvl1pPr>
          </a:lstStyle>
          <a:p>
            <a:fld id="{A7E154EC-CC46-421B-AE4B-CCD2210A4FB0}" type="slidenum">
              <a:rPr lang="fr-CH" altLang="fr-FR">
                <a:solidFill>
                  <a:srgbClr val="000000"/>
                </a:solidFill>
              </a:rPr>
              <a:pPr/>
              <a:t>‹N°›</a:t>
            </a:fld>
            <a:endParaRPr lang="fr-CH" altLang="fr-FR">
              <a:solidFill>
                <a:srgbClr val="000000"/>
              </a:solidFill>
            </a:endParaRPr>
          </a:p>
        </p:txBody>
      </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CH" altLang="fr-FR" noProof="0" smtClean="0"/>
              <a:t>Cliquez pour modifier le style du titre</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297539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4A2A897F-C2F3-45D4-872F-74D4B433BDD8}"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10036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CFAB0398-D59F-4FAB-978E-456DA81D9861}"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11232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5EAAF4E4-F641-4C18-A54C-8237B8EB4D5D}"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14076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endParaRPr lang="fr-CH" altLang="fr-FR">
              <a:solidFill>
                <a:srgbClr val="000000"/>
              </a:solidFill>
            </a:endParaRPr>
          </a:p>
        </p:txBody>
      </p:sp>
      <p:sp>
        <p:nvSpPr>
          <p:cNvPr id="8" name="Espace réservé du numéro de diapositive 7"/>
          <p:cNvSpPr>
            <a:spLocks noGrp="1"/>
          </p:cNvSpPr>
          <p:nvPr>
            <p:ph type="sldNum" sz="quarter" idx="11"/>
          </p:nvPr>
        </p:nvSpPr>
        <p:spPr/>
        <p:txBody>
          <a:bodyPr/>
          <a:lstStyle>
            <a:lvl1pPr>
              <a:defRPr/>
            </a:lvl1pPr>
          </a:lstStyle>
          <a:p>
            <a:fld id="{DEFE8913-9962-41DC-BC0A-4425590E2DE0}" type="slidenum">
              <a:rPr lang="fr-CH" altLang="fr-FR">
                <a:solidFill>
                  <a:srgbClr val="000000"/>
                </a:solidFill>
              </a:rPr>
              <a:pPr/>
              <a:t>‹N°›</a:t>
            </a:fld>
            <a:endParaRPr lang="fr-CH" altLang="fr-FR">
              <a:solidFill>
                <a:srgbClr val="000000"/>
              </a:solidFill>
            </a:endParaRPr>
          </a:p>
        </p:txBody>
      </p:sp>
      <p:sp>
        <p:nvSpPr>
          <p:cNvPr id="9" name="Espace réservé de la date 8"/>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10583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lvl1pPr>
              <a:defRPr/>
            </a:lvl1pPr>
          </a:lstStyle>
          <a:p>
            <a:endParaRPr lang="fr-CH" altLang="fr-FR">
              <a:solidFill>
                <a:srgbClr val="000000"/>
              </a:solidFill>
            </a:endParaRPr>
          </a:p>
        </p:txBody>
      </p:sp>
      <p:sp>
        <p:nvSpPr>
          <p:cNvPr id="4" name="Espace réservé du numéro de diapositive 3"/>
          <p:cNvSpPr>
            <a:spLocks noGrp="1"/>
          </p:cNvSpPr>
          <p:nvPr>
            <p:ph type="sldNum" sz="quarter" idx="11"/>
          </p:nvPr>
        </p:nvSpPr>
        <p:spPr/>
        <p:txBody>
          <a:bodyPr/>
          <a:lstStyle>
            <a:lvl1pPr>
              <a:defRPr/>
            </a:lvl1pPr>
          </a:lstStyle>
          <a:p>
            <a:fld id="{48D8A1FF-CA9F-440A-8832-FBDC72E4181B}" type="slidenum">
              <a:rPr lang="fr-CH" altLang="fr-FR">
                <a:solidFill>
                  <a:srgbClr val="000000"/>
                </a:solidFill>
              </a:rPr>
              <a:pPr/>
              <a:t>‹N°›</a:t>
            </a:fld>
            <a:endParaRPr lang="fr-CH" altLang="fr-FR">
              <a:solidFill>
                <a:srgbClr val="000000"/>
              </a:solidFill>
            </a:endParaRPr>
          </a:p>
        </p:txBody>
      </p:sp>
      <p:sp>
        <p:nvSpPr>
          <p:cNvPr id="5" name="Espace réservé de la date 4"/>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41459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CH" altLang="fr-FR">
              <a:solidFill>
                <a:srgbClr val="000000"/>
              </a:solidFill>
            </a:endParaRPr>
          </a:p>
        </p:txBody>
      </p:sp>
      <p:sp>
        <p:nvSpPr>
          <p:cNvPr id="3" name="Espace réservé du numéro de diapositive 2"/>
          <p:cNvSpPr>
            <a:spLocks noGrp="1"/>
          </p:cNvSpPr>
          <p:nvPr>
            <p:ph type="sldNum" sz="quarter" idx="11"/>
          </p:nvPr>
        </p:nvSpPr>
        <p:spPr/>
        <p:txBody>
          <a:bodyPr/>
          <a:lstStyle>
            <a:lvl1pPr>
              <a:defRPr/>
            </a:lvl1pPr>
          </a:lstStyle>
          <a:p>
            <a:fld id="{228E4B15-709C-4DA3-B3F4-727A23A44951}" type="slidenum">
              <a:rPr lang="fr-CH" altLang="fr-FR">
                <a:solidFill>
                  <a:srgbClr val="000000"/>
                </a:solidFill>
              </a:rPr>
              <a:pPr/>
              <a:t>‹N°›</a:t>
            </a:fld>
            <a:endParaRPr lang="fr-CH" altLang="fr-FR">
              <a:solidFill>
                <a:srgbClr val="000000"/>
              </a:solidFill>
            </a:endParaRPr>
          </a:p>
        </p:txBody>
      </p:sp>
      <p:sp>
        <p:nvSpPr>
          <p:cNvPr id="4" name="Espace réservé de la date 3"/>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0203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CB02C533-57DD-48D2-BCFC-4359A49D27A1}"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84790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CD986353-EEC5-48DA-BB68-E0BF7CE74EB2}"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67406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3921DE13-F3D9-4636-AAA8-9894F5902AF1}"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06356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D5CB564C-A96B-45C8-8295-999C8E2BC936}"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94043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81200"/>
            <a:ext cx="8229600" cy="3886200"/>
          </a:xfrm>
        </p:spPr>
        <p:txBody>
          <a:bodyPr/>
          <a:lstStyle/>
          <a:p>
            <a:endParaRPr lang="fr-FR"/>
          </a:p>
        </p:txBody>
      </p:sp>
      <p:sp>
        <p:nvSpPr>
          <p:cNvPr id="4" name="Espace réservé du pied de page 3"/>
          <p:cNvSpPr>
            <a:spLocks noGrp="1"/>
          </p:cNvSpPr>
          <p:nvPr>
            <p:ph type="ftr" sz="quarter" idx="10"/>
          </p:nvPr>
        </p:nvSpPr>
        <p:spPr>
          <a:xfrm>
            <a:off x="3124200" y="6248400"/>
            <a:ext cx="2895600" cy="457200"/>
          </a:xfrm>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a:xfrm>
            <a:off x="6553200" y="6248400"/>
            <a:ext cx="2133600" cy="457200"/>
          </a:xfrm>
        </p:spPr>
        <p:txBody>
          <a:bodyPr/>
          <a:lstStyle>
            <a:lvl1pPr>
              <a:defRPr/>
            </a:lvl1pPr>
          </a:lstStyle>
          <a:p>
            <a:fld id="{02BFD78E-8517-4342-849E-BBB5B8E5E4C2}"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a:xfrm>
            <a:off x="457200" y="6245225"/>
            <a:ext cx="2133600" cy="476250"/>
          </a:xfrm>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414467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AA309A6D-C09C-4548-B29A-6CF363A7E532}" type="datetimeFigureOut">
              <a:rPr lang="fr-FR" smtClean="0"/>
              <a:pPr/>
              <a:t>06/02/2022</a:t>
            </a:fld>
            <a:endParaRPr lang="fr-BE"/>
          </a:p>
        </p:txBody>
      </p:sp>
      <p:sp>
        <p:nvSpPr>
          <p:cNvPr id="9" name="Slide Number Placeholder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Footer Placeholder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668DC-857F-487D-BFFA-8C0CA5037977}" type="slidenum">
              <a:rPr lang="fr-BE" smtClean="0"/>
              <a:pPr/>
              <a:t>‹N°›</a:t>
            </a:fld>
            <a:endParaRPr lang="fr-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309A6D-C09C-4548-B29A-6CF363A7E532}" type="datetimeFigureOut">
              <a:rPr lang="fr-FR" smtClean="0"/>
              <a:pPr/>
              <a:t>06/02/2022</a:t>
            </a:fld>
            <a:endParaRPr lang="fr-B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fr-CH" altLang="fr-FR" smtClean="0">
              <a:solidFill>
                <a:srgbClr val="000000"/>
              </a:solidFill>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pPr>
            <a:fld id="{132D39EF-8E23-46D8-827D-348EE8B32828}" type="slidenum">
              <a:rPr lang="fr-CH" altLang="fr-FR" smtClean="0">
                <a:solidFill>
                  <a:srgbClr val="000000"/>
                </a:solidFill>
              </a:rPr>
              <a:pPr fontAlgn="base">
                <a:spcBef>
                  <a:spcPct val="0"/>
                </a:spcBef>
                <a:spcAft>
                  <a:spcPct val="0"/>
                </a:spcAft>
              </a:pPr>
              <a:t>‹N°›</a:t>
            </a:fld>
            <a:endParaRPr lang="fr-CH" altLang="fr-FR" smtClean="0">
              <a:solidFill>
                <a:srgbClr val="000000"/>
              </a:solidFill>
            </a:endParaRPr>
          </a:p>
        </p:txBody>
      </p:sp>
      <p:grpSp>
        <p:nvGrpSpPr>
          <p:cNvPr id="17412" name="Group 4"/>
          <p:cNvGrpSpPr>
            <a:grpSpLocks/>
          </p:cNvGrpSpPr>
          <p:nvPr/>
        </p:nvGrpSpPr>
        <p:grpSpPr bwMode="auto">
          <a:xfrm>
            <a:off x="0" y="0"/>
            <a:ext cx="9144000" cy="546100"/>
            <a:chOff x="0" y="0"/>
            <a:chExt cx="5760" cy="344"/>
          </a:xfrm>
        </p:grpSpPr>
        <p:sp>
          <p:nvSpPr>
            <p:cNvPr id="174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ltLang="fr-FR" sz="2400" smtClean="0">
                <a:solidFill>
                  <a:srgbClr val="000000"/>
                </a:solidFill>
                <a:latin typeface="Times New Roman" pitchFamily="18" charset="0"/>
              </a:endParaRPr>
            </a:p>
          </p:txBody>
        </p:sp>
        <p:sp>
          <p:nvSpPr>
            <p:cNvPr id="174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741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sp>
          <p:nvSpPr>
            <p:cNvPr id="1741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742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sp>
          <p:nvSpPr>
            <p:cNvPr id="1742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grpSp>
      <p:sp>
        <p:nvSpPr>
          <p:cNvPr id="1742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altLang="fr-FR" smtClean="0"/>
              <a:t>Cliquez pour modifier le style du titre</a:t>
            </a:r>
          </a:p>
        </p:txBody>
      </p:sp>
      <p:sp>
        <p:nvSpPr>
          <p:cNvPr id="1742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du texte du masque</a:t>
            </a:r>
          </a:p>
          <a:p>
            <a:pPr lvl="1"/>
            <a:r>
              <a:rPr lang="fr-CH" altLang="fr-FR" smtClean="0"/>
              <a:t>Deuxième niveau</a:t>
            </a:r>
          </a:p>
          <a:p>
            <a:pPr lvl="2"/>
            <a:r>
              <a:rPr lang="fr-CH" altLang="fr-FR" smtClean="0"/>
              <a:t>Troisième niveau</a:t>
            </a:r>
          </a:p>
          <a:p>
            <a:pPr lvl="3"/>
            <a:r>
              <a:rPr lang="fr-CH" altLang="fr-FR" smtClean="0"/>
              <a:t>Quatrième niveau</a:t>
            </a:r>
          </a:p>
          <a:p>
            <a:pPr lvl="4"/>
            <a:r>
              <a:rPr lang="fr-CH" altLang="fr-FR" smtClean="0"/>
              <a:t>Cinquième niveau</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fr-CH" altLang="fr-FR" smtClean="0">
              <a:solidFill>
                <a:srgbClr val="000000"/>
              </a:solidFill>
            </a:endParaRPr>
          </a:p>
        </p:txBody>
      </p:sp>
    </p:spTree>
    <p:extLst>
      <p:ext uri="{BB962C8B-B14F-4D97-AF65-F5344CB8AC3E}">
        <p14:creationId xmlns:p14="http://schemas.microsoft.com/office/powerpoint/2010/main" val="9293429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4.bin"/><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tiff"/><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018" y="934835"/>
            <a:ext cx="7772400" cy="1828800"/>
          </a:xfrm>
        </p:spPr>
        <p:txBody>
          <a:bodyPr/>
          <a:lstStyle/>
          <a:p>
            <a:pPr algn="ctr"/>
            <a:r>
              <a:rPr lang="fr-FR" sz="4400" dirty="0" smtClean="0">
                <a:solidFill>
                  <a:srgbClr val="FF0000"/>
                </a:solidFill>
              </a:rPr>
              <a:t>Techniques d’Analyses de   Biologie Moléculaire</a:t>
            </a:r>
            <a:endParaRPr lang="fr-FR" sz="4400" dirty="0">
              <a:solidFill>
                <a:srgbClr val="FF0000"/>
              </a:solidFill>
            </a:endParaRPr>
          </a:p>
        </p:txBody>
      </p:sp>
      <p:sp>
        <p:nvSpPr>
          <p:cNvPr id="3" name="Sous-titre 2"/>
          <p:cNvSpPr>
            <a:spLocks noGrp="1"/>
          </p:cNvSpPr>
          <p:nvPr>
            <p:ph type="subTitle" idx="1"/>
          </p:nvPr>
        </p:nvSpPr>
        <p:spPr>
          <a:xfrm>
            <a:off x="685800" y="3439887"/>
            <a:ext cx="7772400" cy="2815770"/>
          </a:xfrm>
        </p:spPr>
        <p:txBody>
          <a:bodyPr>
            <a:normAutofit fontScale="92500" lnSpcReduction="10000"/>
          </a:bodyPr>
          <a:lstStyle/>
          <a:p>
            <a:pPr algn="ctr"/>
            <a:r>
              <a:rPr lang="en-US" dirty="0" smtClean="0">
                <a:solidFill>
                  <a:schemeClr val="tx1"/>
                </a:solidFill>
              </a:rPr>
              <a:t>                                                  </a:t>
            </a:r>
            <a:r>
              <a:rPr lang="en-US" sz="2600" b="1" dirty="0" err="1" smtClean="0">
                <a:solidFill>
                  <a:schemeClr val="tx1"/>
                </a:solidFill>
              </a:rPr>
              <a:t>Dr</a:t>
            </a:r>
            <a:r>
              <a:rPr lang="en-US" sz="2600" b="1" dirty="0" smtClean="0">
                <a:solidFill>
                  <a:schemeClr val="tx1"/>
                </a:solidFill>
              </a:rPr>
              <a:t> ZIADA-BOUCHAAR</a:t>
            </a:r>
          </a:p>
          <a:p>
            <a:pPr algn="ctr"/>
            <a:r>
              <a:rPr lang="en-US" sz="2600" b="1" dirty="0" smtClean="0">
                <a:solidFill>
                  <a:schemeClr val="tx1"/>
                </a:solidFill>
              </a:rPr>
              <a:t>                                                 MI </a:t>
            </a:r>
            <a:r>
              <a:rPr lang="en-US" sz="2600" b="1" dirty="0" err="1" smtClean="0">
                <a:solidFill>
                  <a:schemeClr val="tx1"/>
                </a:solidFill>
              </a:rPr>
              <a:t>Génétique</a:t>
            </a:r>
            <a:r>
              <a:rPr lang="en-US" sz="2600" b="1" dirty="0" smtClean="0">
                <a:solidFill>
                  <a:schemeClr val="tx1"/>
                </a:solidFill>
              </a:rPr>
              <a:t> </a:t>
            </a:r>
            <a:r>
              <a:rPr lang="en-US" sz="2600" b="1" dirty="0" err="1" smtClean="0">
                <a:solidFill>
                  <a:schemeClr val="tx1"/>
                </a:solidFill>
              </a:rPr>
              <a:t>moléculaire</a:t>
            </a:r>
            <a:endParaRPr lang="en-US" sz="2600" b="1" dirty="0" smtClean="0">
              <a:solidFill>
                <a:schemeClr val="tx1"/>
              </a:solidFill>
            </a:endParaRPr>
          </a:p>
          <a:p>
            <a:pPr algn="ctr"/>
            <a:endParaRPr lang="en-US" dirty="0" smtClean="0">
              <a:solidFill>
                <a:schemeClr val="tx1"/>
              </a:solidFill>
            </a:endParaRPr>
          </a:p>
          <a:p>
            <a:endParaRPr lang="en-US" dirty="0" smtClean="0">
              <a:solidFill>
                <a:schemeClr val="tx1"/>
              </a:solidFill>
            </a:endParaRPr>
          </a:p>
          <a:p>
            <a:r>
              <a:rPr lang="en-US" dirty="0">
                <a:solidFill>
                  <a:schemeClr val="tx1"/>
                </a:solidFill>
              </a:rPr>
              <a:t> </a:t>
            </a:r>
            <a:r>
              <a:rPr lang="en-US" dirty="0" smtClean="0">
                <a:solidFill>
                  <a:schemeClr val="tx1"/>
                </a:solidFill>
              </a:rPr>
              <a:t>                                                                           </a:t>
            </a:r>
            <a:r>
              <a:rPr lang="en-US" dirty="0" err="1" smtClean="0">
                <a:solidFill>
                  <a:schemeClr val="tx1"/>
                </a:solidFill>
              </a:rPr>
              <a:t>Université</a:t>
            </a:r>
            <a:r>
              <a:rPr lang="en-US" dirty="0" smtClean="0">
                <a:solidFill>
                  <a:schemeClr val="tx1"/>
                </a:solidFill>
              </a:rPr>
              <a:t>  frères </a:t>
            </a:r>
            <a:r>
              <a:rPr lang="en-US" dirty="0" err="1" smtClean="0">
                <a:solidFill>
                  <a:schemeClr val="tx1"/>
                </a:solidFill>
              </a:rPr>
              <a:t>Mentouri</a:t>
            </a:r>
            <a:r>
              <a:rPr lang="en-US" dirty="0" smtClean="0">
                <a:solidFill>
                  <a:schemeClr val="tx1"/>
                </a:solidFill>
              </a:rPr>
              <a:t> </a:t>
            </a:r>
          </a:p>
          <a:p>
            <a:r>
              <a:rPr lang="en-US" dirty="0" smtClean="0">
                <a:solidFill>
                  <a:schemeClr val="tx1"/>
                </a:solidFill>
              </a:rPr>
              <a:t>                                                                                                  Constantine</a:t>
            </a:r>
          </a:p>
          <a:p>
            <a:r>
              <a:rPr lang="en-US">
                <a:solidFill>
                  <a:schemeClr val="tx1"/>
                </a:solidFill>
              </a:rPr>
              <a:t> </a:t>
            </a:r>
            <a:r>
              <a:rPr lang="en-US" smtClean="0">
                <a:solidFill>
                  <a:schemeClr val="tx1"/>
                </a:solidFill>
              </a:rPr>
              <a:t>                                             </a:t>
            </a:r>
            <a:r>
              <a:rPr lang="en-US" smtClean="0">
                <a:solidFill>
                  <a:schemeClr val="tx1"/>
                </a:solidFill>
              </a:rPr>
              <a:t>2021-2022</a:t>
            </a:r>
          </a:p>
          <a:p>
            <a:r>
              <a:rPr lang="en-US" smtClean="0">
                <a:solidFill>
                  <a:schemeClr val="tx1"/>
                </a:solidFill>
              </a:rPr>
              <a:t> </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77865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03232" cy="4800600"/>
          </a:xfrm>
        </p:spPr>
        <p:txBody>
          <a:bodyPr>
            <a:normAutofit/>
          </a:bodyPr>
          <a:lstStyle/>
          <a:p>
            <a:pPr marL="0" indent="0">
              <a:buNone/>
            </a:pPr>
            <a:endParaRPr lang="fr-FR" sz="2400" dirty="0" smtClean="0"/>
          </a:p>
          <a:p>
            <a:pPr>
              <a:buSzPct val="70000"/>
              <a:buFont typeface="Wingdings" charset="2"/>
              <a:buChar char="Ø"/>
            </a:pPr>
            <a:r>
              <a:rPr lang="fr-FR" sz="2400" dirty="0" smtClean="0"/>
              <a:t>L’ADN est le support de l’hérédité</a:t>
            </a:r>
          </a:p>
          <a:p>
            <a:pPr>
              <a:buSzPct val="70000"/>
              <a:buFont typeface="Wingdings" charset="2"/>
              <a:buChar char="Ø"/>
            </a:pPr>
            <a:endParaRPr lang="fr-FR" sz="2400" dirty="0" smtClean="0"/>
          </a:p>
          <a:p>
            <a:pPr>
              <a:buSzPct val="70000"/>
              <a:buFont typeface="Wingdings" charset="2"/>
              <a:buChar char="Ø"/>
            </a:pPr>
            <a:r>
              <a:rPr lang="fr-FR" sz="2400" dirty="0" smtClean="0"/>
              <a:t>Sa structure lui permet d’être recopié et transmis fidèlement à la descendance</a:t>
            </a:r>
          </a:p>
          <a:p>
            <a:pPr>
              <a:buSzPct val="70000"/>
              <a:buFont typeface="Wingdings" charset="2"/>
              <a:buChar char="Ø"/>
            </a:pPr>
            <a:endParaRPr lang="fr-FR" sz="2400" dirty="0" smtClean="0"/>
          </a:p>
          <a:p>
            <a:pPr>
              <a:buSzPct val="70000"/>
              <a:buFont typeface="Wingdings" charset="2"/>
              <a:buChar char="Ø"/>
            </a:pPr>
            <a:r>
              <a:rPr lang="fr-FR" sz="2400" dirty="0" smtClean="0"/>
              <a:t>L’agencement des 4 bases constitue un texte qui est le programme génétique transmis de génération en génération</a:t>
            </a:r>
          </a:p>
          <a:p>
            <a:pPr>
              <a:buSzPct val="70000"/>
              <a:buFont typeface="Wingdings" charset="2"/>
              <a:buChar char="Ø"/>
            </a:pPr>
            <a:endParaRPr lang="fr-FR" sz="2400" dirty="0"/>
          </a:p>
        </p:txBody>
      </p:sp>
    </p:spTree>
    <p:extLst>
      <p:ext uri="{BB962C8B-B14F-4D97-AF65-F5344CB8AC3E}">
        <p14:creationId xmlns:p14="http://schemas.microsoft.com/office/powerpoint/2010/main" val="242125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Rectangle 8"/>
          <p:cNvSpPr>
            <a:spLocks noGrp="1" noChangeArrowheads="1"/>
          </p:cNvSpPr>
          <p:nvPr>
            <p:ph type="title"/>
          </p:nvPr>
        </p:nvSpPr>
        <p:spPr>
          <a:xfrm>
            <a:off x="327025" y="24867"/>
            <a:ext cx="7620000" cy="1143000"/>
          </a:xfrm>
        </p:spPr>
        <p:txBody>
          <a:bodyPr/>
          <a:lstStyle/>
          <a:p>
            <a:r>
              <a:rPr lang="en-US" altLang="fr-FR" sz="3600" dirty="0"/>
              <a:t>Principe de </a:t>
            </a:r>
            <a:r>
              <a:rPr lang="en-US" altLang="fr-FR" sz="3600" dirty="0" err="1"/>
              <a:t>l’électrophorèse</a:t>
            </a:r>
            <a:endParaRPr lang="en-US" altLang="fr-FR" sz="3600" dirty="0"/>
          </a:p>
        </p:txBody>
      </p:sp>
      <p:graphicFrame>
        <p:nvGraphicFramePr>
          <p:cNvPr id="99335" name="Object 7"/>
          <p:cNvGraphicFramePr>
            <a:graphicFrameLocks noGrp="1" noChangeAspect="1"/>
          </p:cNvGraphicFramePr>
          <p:nvPr>
            <p:ph sz="half" idx="2"/>
            <p:extLst>
              <p:ext uri="{D42A27DB-BD31-4B8C-83A1-F6EECF244321}">
                <p14:modId xmlns:p14="http://schemas.microsoft.com/office/powerpoint/2010/main" val="3621369566"/>
              </p:ext>
            </p:extLst>
          </p:nvPr>
        </p:nvGraphicFramePr>
        <p:xfrm>
          <a:off x="468313" y="1214438"/>
          <a:ext cx="3381375" cy="4735512"/>
        </p:xfrm>
        <a:graphic>
          <a:graphicData uri="http://schemas.openxmlformats.org/presentationml/2006/ole">
            <mc:AlternateContent xmlns:mc="http://schemas.openxmlformats.org/markup-compatibility/2006">
              <mc:Choice xmlns:v="urn:schemas-microsoft-com:vml" Requires="v">
                <p:oleObj spid="_x0000_s1112" name="Photo Editor Photo" r:id="rId3" imgW="3381847" imgH="4428571" progId="">
                  <p:embed/>
                </p:oleObj>
              </mc:Choice>
              <mc:Fallback>
                <p:oleObj name="Photo Editor Photo" r:id="rId3" imgW="3381847" imgH="4428571"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14438"/>
                        <a:ext cx="3381375" cy="473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9" name="Object 11"/>
          <p:cNvGraphicFramePr>
            <a:graphicFrameLocks noGrp="1" noChangeAspect="1"/>
          </p:cNvGraphicFramePr>
          <p:nvPr>
            <p:ph sz="half" idx="1"/>
          </p:nvPr>
        </p:nvGraphicFramePr>
        <p:xfrm>
          <a:off x="4572000" y="1163638"/>
          <a:ext cx="3203575" cy="4530725"/>
        </p:xfrm>
        <a:graphic>
          <a:graphicData uri="http://schemas.openxmlformats.org/presentationml/2006/ole">
            <mc:AlternateContent xmlns:mc="http://schemas.openxmlformats.org/markup-compatibility/2006">
              <mc:Choice xmlns:v="urn:schemas-microsoft-com:vml" Requires="v">
                <p:oleObj spid="_x0000_s1113" name="Photo Editor Photo" r:id="rId5" imgW="3723810" imgH="5266667" progId="">
                  <p:embed/>
                </p:oleObj>
              </mc:Choice>
              <mc:Fallback>
                <p:oleObj name="Photo Editor Photo" r:id="rId5" imgW="3723810" imgH="5266667" progId="">
                  <p:embed/>
                  <p:pic>
                    <p:nvPicPr>
                      <p:cNvPr id="0" name="Picture 4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163638"/>
                        <a:ext cx="320357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1" name="Rectangle 13"/>
          <p:cNvSpPr>
            <a:spLocks noChangeArrowheads="1"/>
          </p:cNvSpPr>
          <p:nvPr/>
        </p:nvSpPr>
        <p:spPr bwMode="auto">
          <a:xfrm>
            <a:off x="468313" y="6496893"/>
            <a:ext cx="3668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dirty="0"/>
              <a:t>http://www.inrp.fr/Acces/biotic/biomol/techgen/html/electro.htm</a:t>
            </a:r>
          </a:p>
        </p:txBody>
      </p:sp>
    </p:spTree>
    <p:extLst>
      <p:ext uri="{BB962C8B-B14F-4D97-AF65-F5344CB8AC3E}">
        <p14:creationId xmlns:p14="http://schemas.microsoft.com/office/powerpoint/2010/main" val="2615211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garoes_G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25538"/>
            <a:ext cx="3721100" cy="4827587"/>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sz="3200" b="1" dirty="0" err="1"/>
              <a:t>Exemple</a:t>
            </a:r>
            <a:r>
              <a:rPr lang="en-US" altLang="fr-FR" sz="3200" b="1" dirty="0"/>
              <a:t> </a:t>
            </a:r>
            <a:r>
              <a:rPr lang="en-US" altLang="fr-FR" sz="3200" b="1" dirty="0" err="1"/>
              <a:t>d’électrophorèse</a:t>
            </a:r>
            <a:endParaRPr lang="en-US" altLang="fr-FR" sz="3200" b="1" dirty="0"/>
          </a:p>
        </p:txBody>
      </p:sp>
      <p:pic>
        <p:nvPicPr>
          <p:cNvPr id="9220" name="Picture 4" descr="Gel_electrophoresis_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6992"/>
            <a:ext cx="1898650" cy="282155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Gel_electroph_s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160463"/>
            <a:ext cx="2709862" cy="500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4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636912"/>
            <a:ext cx="6696744" cy="36724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z="4000" b="1" dirty="0" smtClean="0">
                <a:effectLst>
                  <a:outerShdw blurRad="38100" dist="38100" dir="2700000" algn="tl">
                    <a:srgbClr val="000000">
                      <a:alpha val="43137"/>
                    </a:srgbClr>
                  </a:outerShdw>
                </a:effectLst>
              </a:rPr>
              <a:t>La méthode de Maxam et Gilbert</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La </a:t>
            </a:r>
            <a:r>
              <a:rPr lang="fr-FR" dirty="0"/>
              <a:t>méthode de Maxam et Gilbert (la première réalisée) consistait à utiliser les propriétés chimiques des </a:t>
            </a:r>
            <a:r>
              <a:rPr lang="fr-FR" dirty="0" smtClean="0"/>
              <a:t>nucléotides.</a:t>
            </a:r>
          </a:p>
          <a:p>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326" y="2816696"/>
            <a:ext cx="63912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0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Cette méthode chimique de Maxam et de Gilbert est moins utilisée actuellement que la méthode enzymatique de Sanger.</a:t>
            </a:r>
          </a:p>
          <a:p>
            <a:endParaRPr lang="fr-FR" dirty="0" smtClean="0"/>
          </a:p>
          <a:p>
            <a:endParaRPr lang="fr-FR" dirty="0"/>
          </a:p>
          <a:p>
            <a:r>
              <a:rPr lang="fr-FR" sz="2800" b="1" dirty="0" smtClean="0"/>
              <a:t>Le concept :</a:t>
            </a:r>
          </a:p>
          <a:p>
            <a:pPr marL="114300" indent="0">
              <a:buNone/>
            </a:pPr>
            <a:r>
              <a:rPr lang="fr-FR" dirty="0" smtClean="0"/>
              <a:t>1</a:t>
            </a:r>
            <a:r>
              <a:rPr lang="fr-FR" dirty="0"/>
              <a:t>) Modification chimique des </a:t>
            </a:r>
            <a:r>
              <a:rPr lang="fr-FR" dirty="0" smtClean="0"/>
              <a:t>bases</a:t>
            </a:r>
          </a:p>
          <a:p>
            <a:pPr marL="114300" indent="0">
              <a:buNone/>
            </a:pPr>
            <a:r>
              <a:rPr lang="fr-FR" dirty="0" smtClean="0"/>
              <a:t>2</a:t>
            </a:r>
            <a:r>
              <a:rPr lang="fr-FR" dirty="0"/>
              <a:t>) Elimination des bases </a:t>
            </a:r>
            <a:r>
              <a:rPr lang="fr-FR" dirty="0" smtClean="0"/>
              <a:t>modifiées</a:t>
            </a:r>
          </a:p>
          <a:p>
            <a:pPr marL="114300" indent="0">
              <a:buNone/>
            </a:pPr>
            <a:r>
              <a:rPr lang="fr-FR" dirty="0" smtClean="0"/>
              <a:t>3</a:t>
            </a:r>
            <a:r>
              <a:rPr lang="fr-FR" dirty="0"/>
              <a:t>) Rupture spécifique des liaisons phosphates adjacentes </a:t>
            </a:r>
            <a:r>
              <a:rPr lang="fr-FR" dirty="0" smtClean="0"/>
              <a:t>. </a:t>
            </a:r>
            <a:endParaRPr lang="fr-FR" dirty="0"/>
          </a:p>
        </p:txBody>
      </p:sp>
    </p:spTree>
    <p:extLst>
      <p:ext uri="{BB962C8B-B14F-4D97-AF65-F5344CB8AC3E}">
        <p14:creationId xmlns:p14="http://schemas.microsoft.com/office/powerpoint/2010/main" val="411095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84784"/>
            <a:ext cx="60864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5013176"/>
            <a:ext cx="7344816" cy="830997"/>
          </a:xfrm>
          <a:prstGeom prst="rect">
            <a:avLst/>
          </a:prstGeom>
        </p:spPr>
        <p:txBody>
          <a:bodyPr wrap="square">
            <a:spAutoFit/>
          </a:bodyPr>
          <a:lstStyle/>
          <a:p>
            <a:r>
              <a:rPr lang="fr-FR" sz="2400" dirty="0"/>
              <a:t>L'ADN à séquencer est tout d'abord marqué en 5' avec phosphore 32 (</a:t>
            </a:r>
            <a:r>
              <a:rPr lang="fr-FR" sz="2400" dirty="0" err="1"/>
              <a:t>dATP</a:t>
            </a:r>
            <a:r>
              <a:rPr lang="fr-FR" sz="2400" dirty="0"/>
              <a:t>)</a:t>
            </a:r>
          </a:p>
        </p:txBody>
      </p:sp>
    </p:spTree>
    <p:extLst>
      <p:ext uri="{BB962C8B-B14F-4D97-AF65-F5344CB8AC3E}">
        <p14:creationId xmlns:p14="http://schemas.microsoft.com/office/powerpoint/2010/main" val="347519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661260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1640" y="5445224"/>
            <a:ext cx="5544616" cy="369332"/>
          </a:xfrm>
          <a:prstGeom prst="rect">
            <a:avLst/>
          </a:prstGeom>
        </p:spPr>
        <p:txBody>
          <a:bodyPr wrap="square">
            <a:spAutoFit/>
          </a:bodyPr>
          <a:lstStyle/>
          <a:p>
            <a:r>
              <a:rPr lang="fr-FR" dirty="0"/>
              <a:t>clivé après A, G, C ou T par divers réactifs chimiques.</a:t>
            </a:r>
          </a:p>
        </p:txBody>
      </p:sp>
    </p:spTree>
    <p:extLst>
      <p:ext uri="{BB962C8B-B14F-4D97-AF65-F5344CB8AC3E}">
        <p14:creationId xmlns:p14="http://schemas.microsoft.com/office/powerpoint/2010/main" val="3011867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idx="1"/>
          </p:nvPr>
        </p:nvSpPr>
        <p:spPr>
          <a:xfrm>
            <a:off x="323528" y="1772816"/>
            <a:ext cx="7920880" cy="4800600"/>
          </a:xfrm>
        </p:spPr>
        <p:txBody>
          <a:bodyPr>
            <a:normAutofit/>
          </a:bodyPr>
          <a:lstStyle/>
          <a:p>
            <a:r>
              <a:rPr lang="fr-FR" b="1" dirty="0"/>
              <a:t>Clivages </a:t>
            </a:r>
            <a:r>
              <a:rPr lang="fr-FR" b="1" dirty="0" smtClean="0"/>
              <a:t>chimiques:</a:t>
            </a:r>
          </a:p>
          <a:p>
            <a:pPr marL="114300" indent="0">
              <a:buNone/>
            </a:pPr>
            <a:r>
              <a:rPr lang="fr-FR" b="1" dirty="0" smtClean="0"/>
              <a:t>- Au </a:t>
            </a:r>
            <a:r>
              <a:rPr lang="fr-FR" b="1" dirty="0"/>
              <a:t>niveau des purines par le </a:t>
            </a:r>
            <a:r>
              <a:rPr lang="fr-FR" b="1" dirty="0" err="1"/>
              <a:t>Dimethyl</a:t>
            </a:r>
            <a:r>
              <a:rPr lang="fr-FR" b="1" dirty="0"/>
              <a:t> </a:t>
            </a:r>
            <a:r>
              <a:rPr lang="fr-FR" b="1" dirty="0" smtClean="0"/>
              <a:t>sulfate qui </a:t>
            </a:r>
            <a:r>
              <a:rPr lang="fr-FR" b="1" dirty="0"/>
              <a:t>méthyle G et A, un traitement en </a:t>
            </a:r>
            <a:r>
              <a:rPr lang="fr-FR" b="1" dirty="0" smtClean="0"/>
              <a:t>milieu alcalin </a:t>
            </a:r>
            <a:r>
              <a:rPr lang="fr-FR" b="1" dirty="0"/>
              <a:t>coupe au niveau de G en milieu acide </a:t>
            </a:r>
            <a:r>
              <a:rPr lang="fr-FR" b="1" dirty="0" smtClean="0"/>
              <a:t>au niveau </a:t>
            </a:r>
            <a:r>
              <a:rPr lang="fr-FR" b="1" dirty="0"/>
              <a:t>de A et </a:t>
            </a:r>
            <a:r>
              <a:rPr lang="fr-FR" b="1" dirty="0" smtClean="0"/>
              <a:t>G.</a:t>
            </a:r>
          </a:p>
          <a:p>
            <a:pPr marL="114300" indent="0">
              <a:buNone/>
            </a:pPr>
            <a:endParaRPr lang="fr-FR" b="1" dirty="0"/>
          </a:p>
          <a:p>
            <a:pPr marL="114300" indent="0">
              <a:buNone/>
            </a:pPr>
            <a:r>
              <a:rPr lang="fr-FR" dirty="0" smtClean="0"/>
              <a:t>- </a:t>
            </a:r>
            <a:r>
              <a:rPr lang="fr-FR" b="1" dirty="0" smtClean="0"/>
              <a:t>Au </a:t>
            </a:r>
            <a:r>
              <a:rPr lang="fr-FR" b="1" dirty="0"/>
              <a:t>niveau des pyrimidines réaction </a:t>
            </a:r>
            <a:r>
              <a:rPr lang="fr-FR" b="1" dirty="0" smtClean="0"/>
              <a:t>avec l'hydrazine </a:t>
            </a:r>
            <a:r>
              <a:rPr lang="fr-FR" b="1" dirty="0"/>
              <a:t>sur C et T puis coupure </a:t>
            </a:r>
            <a:r>
              <a:rPr lang="fr-FR" b="1" dirty="0" smtClean="0"/>
              <a:t>par pipéridine</a:t>
            </a:r>
            <a:r>
              <a:rPr lang="fr-FR" b="1" dirty="0"/>
              <a:t>. Si on traite par l'hydrazine </a:t>
            </a:r>
            <a:r>
              <a:rPr lang="fr-FR" b="1" dirty="0" smtClean="0"/>
              <a:t>en présence </a:t>
            </a:r>
            <a:r>
              <a:rPr lang="fr-FR" b="1" dirty="0"/>
              <a:t>de </a:t>
            </a:r>
            <a:r>
              <a:rPr lang="fr-FR" b="1" dirty="0" err="1"/>
              <a:t>NaCl</a:t>
            </a:r>
            <a:r>
              <a:rPr lang="fr-FR" b="1" dirty="0"/>
              <a:t> 2M T ne réagit pas, avec </a:t>
            </a:r>
            <a:r>
              <a:rPr lang="fr-FR" b="1" dirty="0" smtClean="0"/>
              <a:t>la pipéridine </a:t>
            </a:r>
            <a:r>
              <a:rPr lang="fr-FR" b="1" dirty="0"/>
              <a:t>on coupe uniquement au niveau de C.</a:t>
            </a:r>
          </a:p>
          <a:p>
            <a:pPr marL="114300" indent="0">
              <a:buNone/>
            </a:pPr>
            <a:r>
              <a:rPr lang="fr-FR" dirty="0"/>
              <a:t>-</a:t>
            </a:r>
            <a:r>
              <a:rPr lang="fr-FR" dirty="0" smtClean="0"/>
              <a:t> </a:t>
            </a:r>
            <a:r>
              <a:rPr lang="fr-FR" b="1" dirty="0"/>
              <a:t>On coupe donc soit G ou C seul soit A+G </a:t>
            </a:r>
            <a:r>
              <a:rPr lang="fr-FR" b="1" dirty="0" smtClean="0"/>
              <a:t>ou C+T</a:t>
            </a:r>
            <a:endParaRPr lang="fr-FR" b="1" dirty="0"/>
          </a:p>
        </p:txBody>
      </p:sp>
    </p:spTree>
    <p:extLst>
      <p:ext uri="{BB962C8B-B14F-4D97-AF65-F5344CB8AC3E}">
        <p14:creationId xmlns:p14="http://schemas.microsoft.com/office/powerpoint/2010/main" val="126812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a:xfrm>
            <a:off x="375314" y="-175738"/>
            <a:ext cx="7620000" cy="1143000"/>
          </a:xfrm>
        </p:spPr>
        <p:txBody>
          <a:bodyPr/>
          <a:lstStyle/>
          <a:p>
            <a:r>
              <a:rPr lang="en-US" altLang="fr-FR" sz="3200" dirty="0" err="1"/>
              <a:t>Méthode</a:t>
            </a:r>
            <a:r>
              <a:rPr lang="en-US" altLang="fr-FR" sz="3200" dirty="0"/>
              <a:t> de </a:t>
            </a:r>
            <a:r>
              <a:rPr lang="en-US" altLang="fr-FR" sz="3200" dirty="0" err="1"/>
              <a:t>Maxam</a:t>
            </a:r>
            <a:r>
              <a:rPr lang="en-US" altLang="fr-FR" sz="3200" dirty="0"/>
              <a:t> et Gilbert</a:t>
            </a:r>
          </a:p>
        </p:txBody>
      </p:sp>
      <p:pic>
        <p:nvPicPr>
          <p:cNvPr id="100364" name="Picture 12" descr="Maxam&amp;Gilbert_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11" y="2132856"/>
            <a:ext cx="777557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0365" name="Picture 13" descr="adnnuclcoul"/>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23528" y="764704"/>
            <a:ext cx="7058025" cy="125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274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fr-FR"/>
              <a:t>Méthode de Maxam et Gilbert</a:t>
            </a:r>
          </a:p>
        </p:txBody>
      </p:sp>
      <p:pic>
        <p:nvPicPr>
          <p:cNvPr id="106500" name="Picture 4" descr="Maxam&amp;Gilbert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63" y="1509713"/>
            <a:ext cx="6264275" cy="38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34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83112" y="2035276"/>
            <a:ext cx="6577781" cy="2153265"/>
          </a:xfrm>
          <a:prstGeom prst="round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Technique de  Séquençage d’ADN </a:t>
            </a:r>
            <a:endParaRPr lang="en-US" sz="3600" dirty="0"/>
          </a:p>
        </p:txBody>
      </p:sp>
    </p:spTree>
    <p:extLst>
      <p:ext uri="{BB962C8B-B14F-4D97-AF65-F5344CB8AC3E}">
        <p14:creationId xmlns:p14="http://schemas.microsoft.com/office/powerpoint/2010/main" val="1980809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fr-FR"/>
              <a:t>Méthode de Maxam et Gilbert</a:t>
            </a:r>
          </a:p>
        </p:txBody>
      </p:sp>
      <p:pic>
        <p:nvPicPr>
          <p:cNvPr id="109572" name="Picture 4" descr="Maxam&amp;Gilbert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71613"/>
            <a:ext cx="60960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Maxam&amp;Gilbert_autoradiogr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836450"/>
            <a:ext cx="1666875" cy="52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5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a:xfrm>
            <a:off x="457200" y="1600200"/>
            <a:ext cx="4762872" cy="4019562"/>
          </a:xfrm>
          <a:prstGeom prst="rect">
            <a:avLst/>
          </a:prstGeom>
        </p:spPr>
        <p:txBody>
          <a:bodyPr wrap="square">
            <a:spAutoFit/>
          </a:bodyPr>
          <a:lstStyle/>
          <a:p>
            <a:r>
              <a:rPr lang="fr-FR" dirty="0"/>
              <a:t>Après clivage par ces réactifs, les fragments produits sont séparés par électrophorèse en gel de polyacrylamide. L'examen de l'autoradiographie correspondante permet de connaître la séquence du brin analysé. </a:t>
            </a:r>
            <a:endParaRPr lang="fr-FR" dirty="0" smtClean="0"/>
          </a:p>
          <a:p>
            <a:pPr marL="114300" indent="0">
              <a:buNone/>
            </a:pPr>
            <a:r>
              <a:rPr lang="fr-FR" dirty="0"/>
              <a:t>-  </a:t>
            </a:r>
            <a:r>
              <a:rPr lang="fr-FR" b="1" dirty="0"/>
              <a:t>L'analyse du gel ci contre donne la séquence:</a:t>
            </a:r>
          </a:p>
          <a:p>
            <a:pPr marL="114300" indent="0">
              <a:buNone/>
            </a:pPr>
            <a:r>
              <a:rPr lang="fr-FR" b="1" dirty="0"/>
              <a:t>                 5'-CTTTTTTGGGCTTAGC-3'</a:t>
            </a:r>
            <a:endParaRPr lang="fr-FR" dirty="0"/>
          </a:p>
          <a:p>
            <a:endParaRPr lang="fr-F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4664"/>
            <a:ext cx="2421488" cy="628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078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b="1" dirty="0" smtClean="0">
                <a:effectLst>
                  <a:outerShdw blurRad="38100" dist="38100" dir="2700000" algn="tl">
                    <a:srgbClr val="000000">
                      <a:alpha val="43137"/>
                    </a:srgbClr>
                  </a:outerShdw>
                </a:effectLst>
              </a:rPr>
              <a:t>Méthode de Fred Sanger</a:t>
            </a:r>
            <a:endParaRPr lang="fr-FR" sz="44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7504" y="1600200"/>
            <a:ext cx="8568952" cy="4800600"/>
          </a:xfrm>
        </p:spPr>
        <p:txBody>
          <a:bodyPr>
            <a:normAutofit fontScale="92500" lnSpcReduction="10000"/>
          </a:bodyPr>
          <a:lstStyle/>
          <a:p>
            <a:r>
              <a:rPr lang="fr-FR" dirty="0" smtClean="0"/>
              <a:t>C’est une technique enzymatique , elle est la </a:t>
            </a:r>
            <a:r>
              <a:rPr lang="fr-FR" dirty="0"/>
              <a:t>plus fréquemment utilisée </a:t>
            </a:r>
            <a:r>
              <a:rPr lang="fr-FR" dirty="0" smtClean="0"/>
              <a:t>a </a:t>
            </a:r>
            <a:r>
              <a:rPr lang="fr-FR" dirty="0"/>
              <a:t>été mise par Fred Sanger. </a:t>
            </a:r>
            <a:endParaRPr lang="fr-FR" dirty="0" smtClean="0"/>
          </a:p>
          <a:p>
            <a:r>
              <a:rPr lang="fr-FR" dirty="0"/>
              <a:t>L</a:t>
            </a:r>
            <a:r>
              <a:rPr lang="fr-FR" dirty="0" smtClean="0"/>
              <a:t>es </a:t>
            </a:r>
            <a:r>
              <a:rPr lang="fr-FR" dirty="0"/>
              <a:t>nucléotides sont liés les uns aux autres grâce à des liaisons </a:t>
            </a:r>
            <a:r>
              <a:rPr lang="fr-FR" dirty="0" err="1"/>
              <a:t>phosphodiester</a:t>
            </a:r>
            <a:r>
              <a:rPr lang="fr-FR" dirty="0"/>
              <a:t> qui se forment entre le groupement OH en position C3’ du ribose du premier nucléotide et le groupement </a:t>
            </a:r>
            <a:r>
              <a:rPr lang="fr-FR" dirty="0" smtClean="0"/>
              <a:t>phosphate</a:t>
            </a:r>
          </a:p>
          <a:p>
            <a:r>
              <a:rPr lang="fr-FR" sz="2000" dirty="0"/>
              <a:t>La méthode de séquençage de Sanger utilise des nucléotides  </a:t>
            </a:r>
            <a:r>
              <a:rPr lang="fr-FR" sz="2000" dirty="0" err="1"/>
              <a:t>didésoxyribonucléotides</a:t>
            </a:r>
            <a:r>
              <a:rPr lang="fr-FR" sz="2000" dirty="0"/>
              <a:t> (</a:t>
            </a:r>
            <a:r>
              <a:rPr lang="fr-FR" sz="2000" dirty="0" err="1"/>
              <a:t>ddNTP</a:t>
            </a:r>
            <a:r>
              <a:rPr lang="fr-FR" sz="2000" dirty="0"/>
              <a:t>) qui ont un atome d’hydrogène à la place du groupement OH sur le carbone 3’du ribose.</a:t>
            </a:r>
          </a:p>
          <a:p>
            <a:endParaRPr lang="fr-FR" dirty="0" smtClean="0"/>
          </a:p>
          <a:p>
            <a:r>
              <a:rPr lang="fr-FR" dirty="0" smtClean="0"/>
              <a:t>Ces </a:t>
            </a:r>
            <a:r>
              <a:rPr lang="fr-FR" dirty="0" err="1"/>
              <a:t>ddNTP</a:t>
            </a:r>
            <a:r>
              <a:rPr lang="fr-FR" dirty="0"/>
              <a:t> diffèrent des </a:t>
            </a:r>
            <a:r>
              <a:rPr lang="fr-FR" dirty="0" err="1"/>
              <a:t>dNTP</a:t>
            </a:r>
            <a:r>
              <a:rPr lang="fr-FR" dirty="0"/>
              <a:t> par leur extrémité 3’. L’extrémité 3’OH des </a:t>
            </a:r>
            <a:r>
              <a:rPr lang="fr-FR" dirty="0" err="1"/>
              <a:t>dNTP</a:t>
            </a:r>
            <a:r>
              <a:rPr lang="fr-FR" dirty="0"/>
              <a:t> </a:t>
            </a:r>
            <a:r>
              <a:rPr lang="fr-FR" dirty="0" smtClean="0"/>
              <a:t>est remplacée </a:t>
            </a:r>
            <a:r>
              <a:rPr lang="fr-FR" dirty="0"/>
              <a:t>par une extrémité 3’H. Cette modification empêche la formation de la </a:t>
            </a:r>
            <a:r>
              <a:rPr lang="fr-FR" dirty="0" smtClean="0"/>
              <a:t>liaison </a:t>
            </a:r>
            <a:r>
              <a:rPr lang="fr-FR" dirty="0" err="1" smtClean="0"/>
              <a:t>phosphodiester</a:t>
            </a:r>
            <a:r>
              <a:rPr lang="fr-FR" dirty="0" smtClean="0"/>
              <a:t> </a:t>
            </a:r>
            <a:r>
              <a:rPr lang="fr-FR" dirty="0"/>
              <a:t>entre le </a:t>
            </a:r>
            <a:r>
              <a:rPr lang="fr-FR" dirty="0" err="1"/>
              <a:t>ddNTP</a:t>
            </a:r>
            <a:r>
              <a:rPr lang="fr-FR" dirty="0"/>
              <a:t> incorporé dans la chaîne et le nucléotide suivant.</a:t>
            </a:r>
          </a:p>
          <a:p>
            <a:r>
              <a:rPr lang="fr-FR" dirty="0"/>
              <a:t>L’allongement de la chaîne est alors </a:t>
            </a:r>
            <a:r>
              <a:rPr lang="fr-FR" dirty="0" err="1"/>
              <a:t>interrompu.</a:t>
            </a:r>
            <a:r>
              <a:rPr lang="fr-FR" dirty="0" err="1" smtClean="0"/>
              <a:t>e</a:t>
            </a:r>
            <a:r>
              <a:rPr lang="fr-FR" dirty="0" smtClean="0"/>
              <a:t> </a:t>
            </a:r>
            <a:r>
              <a:rPr lang="fr-FR" dirty="0"/>
              <a:t>en position C5’ du ribose du deuxième nucléotide.</a:t>
            </a:r>
            <a:r>
              <a:rPr lang="fr-FR" dirty="0" smtClean="0"/>
              <a:t> </a:t>
            </a:r>
            <a:endParaRPr lang="fr-FR" dirty="0"/>
          </a:p>
        </p:txBody>
      </p:sp>
    </p:spTree>
    <p:extLst>
      <p:ext uri="{BB962C8B-B14F-4D97-AF65-F5344CB8AC3E}">
        <p14:creationId xmlns:p14="http://schemas.microsoft.com/office/powerpoint/2010/main" val="363348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olymerisation_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008063"/>
            <a:ext cx="7010400" cy="4941887"/>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ADN polymérase</a:t>
            </a:r>
          </a:p>
        </p:txBody>
      </p:sp>
      <p:sp>
        <p:nvSpPr>
          <p:cNvPr id="111620" name="Rectangle 4"/>
          <p:cNvSpPr>
            <a:spLocks noChangeArrowheads="1"/>
          </p:cNvSpPr>
          <p:nvPr/>
        </p:nvSpPr>
        <p:spPr bwMode="auto">
          <a:xfrm>
            <a:off x="1331913" y="1341438"/>
            <a:ext cx="65881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b="1">
                <a:solidFill>
                  <a:srgbClr val="FF0000"/>
                </a:solidFill>
                <a:latin typeface="Comic Sans MS" pitchFamily="66" charset="0"/>
              </a:rPr>
              <a:t>5’</a:t>
            </a:r>
          </a:p>
        </p:txBody>
      </p:sp>
      <p:sp>
        <p:nvSpPr>
          <p:cNvPr id="111621" name="Rectangle 5"/>
          <p:cNvSpPr>
            <a:spLocks noChangeArrowheads="1"/>
          </p:cNvSpPr>
          <p:nvPr/>
        </p:nvSpPr>
        <p:spPr bwMode="auto">
          <a:xfrm>
            <a:off x="1258888" y="3429000"/>
            <a:ext cx="65881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b="1">
                <a:solidFill>
                  <a:srgbClr val="FF0000"/>
                </a:solidFill>
                <a:latin typeface="Comic Sans MS" pitchFamily="66" charset="0"/>
              </a:rPr>
              <a:t>3’</a:t>
            </a:r>
          </a:p>
        </p:txBody>
      </p:sp>
    </p:spTree>
    <p:extLst>
      <p:ext uri="{BB962C8B-B14F-4D97-AF65-F5344CB8AC3E}">
        <p14:creationId xmlns:p14="http://schemas.microsoft.com/office/powerpoint/2010/main" val="36081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algn="ctr"/>
            <a:r>
              <a:rPr lang="fr-CH" altLang="fr-FR" u="sng"/>
              <a:t>Di</a:t>
            </a:r>
            <a:r>
              <a:rPr lang="fr-CH" altLang="fr-FR"/>
              <a:t>désoxyribo-nucléotides</a:t>
            </a:r>
          </a:p>
        </p:txBody>
      </p:sp>
      <p:graphicFrame>
        <p:nvGraphicFramePr>
          <p:cNvPr id="34830" name="Object 14"/>
          <p:cNvGraphicFramePr>
            <a:graphicFrameLocks noGrp="1" noChangeAspect="1"/>
          </p:cNvGraphicFramePr>
          <p:nvPr>
            <p:ph sz="half" idx="1"/>
          </p:nvPr>
        </p:nvGraphicFramePr>
        <p:xfrm>
          <a:off x="571500" y="1752600"/>
          <a:ext cx="3810000" cy="3365500"/>
        </p:xfrm>
        <a:graphic>
          <a:graphicData uri="http://schemas.openxmlformats.org/presentationml/2006/ole">
            <mc:AlternateContent xmlns:mc="http://schemas.openxmlformats.org/markup-compatibility/2006">
              <mc:Choice xmlns:v="urn:schemas-microsoft-com:vml" Requires="v">
                <p:oleObj spid="_x0000_s8270" name="Image" r:id="rId3" imgW="3809524" imgH="3365079" progId="">
                  <p:embed/>
                </p:oleObj>
              </mc:Choice>
              <mc:Fallback>
                <p:oleObj name="Image" r:id="rId3" imgW="3809524" imgH="3365079" progId="">
                  <p:embed/>
                  <p:pic>
                    <p:nvPicPr>
                      <p:cNvPr id="0" name="Picture 3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752600"/>
                        <a:ext cx="3810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32" name="Object 16"/>
          <p:cNvGraphicFramePr>
            <a:graphicFrameLocks noGrp="1" noChangeAspect="1"/>
          </p:cNvGraphicFramePr>
          <p:nvPr>
            <p:ph sz="half" idx="2"/>
            <p:extLst>
              <p:ext uri="{D42A27DB-BD31-4B8C-83A1-F6EECF244321}">
                <p14:modId xmlns:p14="http://schemas.microsoft.com/office/powerpoint/2010/main" val="661730320"/>
              </p:ext>
            </p:extLst>
          </p:nvPr>
        </p:nvGraphicFramePr>
        <p:xfrm>
          <a:off x="4499992" y="1752600"/>
          <a:ext cx="3810000" cy="3365500"/>
        </p:xfrm>
        <a:graphic>
          <a:graphicData uri="http://schemas.openxmlformats.org/presentationml/2006/ole">
            <mc:AlternateContent xmlns:mc="http://schemas.openxmlformats.org/markup-compatibility/2006">
              <mc:Choice xmlns:v="urn:schemas-microsoft-com:vml" Requires="v">
                <p:oleObj spid="_x0000_s8271" name="Image" r:id="rId5" imgW="3809524" imgH="3365079" progId="">
                  <p:embed/>
                </p:oleObj>
              </mc:Choice>
              <mc:Fallback>
                <p:oleObj name="Image" r:id="rId5" imgW="3809524" imgH="3365079" progId="">
                  <p:embed/>
                  <p:pic>
                    <p:nvPicPr>
                      <p:cNvPr id="0" name="Picture 3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752600"/>
                        <a:ext cx="3810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4" name="Text Box 18"/>
          <p:cNvSpPr txBox="1">
            <a:spLocks noChangeArrowheads="1"/>
          </p:cNvSpPr>
          <p:nvPr/>
        </p:nvSpPr>
        <p:spPr bwMode="auto">
          <a:xfrm>
            <a:off x="457200" y="2209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Désoxyribo-nt</a:t>
            </a:r>
          </a:p>
        </p:txBody>
      </p:sp>
      <p:sp>
        <p:nvSpPr>
          <p:cNvPr id="34835" name="Text Box 19"/>
          <p:cNvSpPr txBox="1">
            <a:spLocks noChangeArrowheads="1"/>
          </p:cNvSpPr>
          <p:nvPr/>
        </p:nvSpPr>
        <p:spPr bwMode="auto">
          <a:xfrm>
            <a:off x="4648200" y="2209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b="1"/>
              <a:t>Di</a:t>
            </a:r>
            <a:r>
              <a:rPr lang="fr-CH" altLang="fr-FR" sz="2400"/>
              <a:t>désoxyribo-nt</a:t>
            </a:r>
          </a:p>
        </p:txBody>
      </p:sp>
      <p:grpSp>
        <p:nvGrpSpPr>
          <p:cNvPr id="34838" name="Group 22"/>
          <p:cNvGrpSpPr>
            <a:grpSpLocks/>
          </p:cNvGrpSpPr>
          <p:nvPr/>
        </p:nvGrpSpPr>
        <p:grpSpPr bwMode="auto">
          <a:xfrm>
            <a:off x="1828800" y="4724400"/>
            <a:ext cx="4724400" cy="381000"/>
            <a:chOff x="1152" y="2976"/>
            <a:chExt cx="2976" cy="240"/>
          </a:xfrm>
        </p:grpSpPr>
        <p:sp>
          <p:nvSpPr>
            <p:cNvPr id="34836" name="Rectangle 20"/>
            <p:cNvSpPr>
              <a:spLocks noChangeArrowheads="1"/>
            </p:cNvSpPr>
            <p:nvPr/>
          </p:nvSpPr>
          <p:spPr bwMode="auto">
            <a:xfrm>
              <a:off x="1152" y="2976"/>
              <a:ext cx="336" cy="24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837" name="Rectangle 21"/>
            <p:cNvSpPr>
              <a:spLocks noChangeArrowheads="1"/>
            </p:cNvSpPr>
            <p:nvPr/>
          </p:nvSpPr>
          <p:spPr bwMode="auto">
            <a:xfrm>
              <a:off x="3792" y="2976"/>
              <a:ext cx="336" cy="24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4839" name="Text Box 23"/>
          <p:cNvSpPr txBox="1">
            <a:spLocks noChangeArrowheads="1"/>
          </p:cNvSpPr>
          <p:nvPr/>
        </p:nvSpPr>
        <p:spPr bwMode="auto">
          <a:xfrm>
            <a:off x="3048000" y="38862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1’</a:t>
            </a:r>
          </a:p>
        </p:txBody>
      </p:sp>
      <p:sp>
        <p:nvSpPr>
          <p:cNvPr id="34840" name="Text Box 24"/>
          <p:cNvSpPr txBox="1">
            <a:spLocks noChangeArrowheads="1"/>
          </p:cNvSpPr>
          <p:nvPr/>
        </p:nvSpPr>
        <p:spPr bwMode="auto">
          <a:xfrm>
            <a:off x="2819400" y="4510088"/>
            <a:ext cx="47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2’</a:t>
            </a:r>
          </a:p>
        </p:txBody>
      </p:sp>
      <p:sp>
        <p:nvSpPr>
          <p:cNvPr id="34841" name="Text Box 25"/>
          <p:cNvSpPr txBox="1">
            <a:spLocks noChangeArrowheads="1"/>
          </p:cNvSpPr>
          <p:nvPr/>
        </p:nvSpPr>
        <p:spPr bwMode="auto">
          <a:xfrm>
            <a:off x="2209800" y="4205288"/>
            <a:ext cx="47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3’</a:t>
            </a:r>
          </a:p>
        </p:txBody>
      </p:sp>
      <p:sp>
        <p:nvSpPr>
          <p:cNvPr id="34842" name="Text Box 26"/>
          <p:cNvSpPr txBox="1">
            <a:spLocks noChangeArrowheads="1"/>
          </p:cNvSpPr>
          <p:nvPr/>
        </p:nvSpPr>
        <p:spPr bwMode="auto">
          <a:xfrm>
            <a:off x="1524000" y="3962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4’</a:t>
            </a:r>
          </a:p>
        </p:txBody>
      </p:sp>
      <p:sp>
        <p:nvSpPr>
          <p:cNvPr id="34843" name="Text Box 27"/>
          <p:cNvSpPr txBox="1">
            <a:spLocks noChangeArrowheads="1"/>
          </p:cNvSpPr>
          <p:nvPr/>
        </p:nvSpPr>
        <p:spPr bwMode="auto">
          <a:xfrm>
            <a:off x="1752600" y="31242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5’</a:t>
            </a:r>
          </a:p>
        </p:txBody>
      </p:sp>
      <p:sp>
        <p:nvSpPr>
          <p:cNvPr id="16" name="Rectangle 15"/>
          <p:cNvSpPr/>
          <p:nvPr/>
        </p:nvSpPr>
        <p:spPr>
          <a:xfrm>
            <a:off x="375266" y="5353537"/>
            <a:ext cx="7854334" cy="923330"/>
          </a:xfrm>
          <a:prstGeom prst="rect">
            <a:avLst/>
          </a:prstGeom>
        </p:spPr>
        <p:txBody>
          <a:bodyPr wrap="square">
            <a:spAutoFit/>
          </a:bodyPr>
          <a:lstStyle/>
          <a:p>
            <a:r>
              <a:rPr lang="fr-FR" dirty="0"/>
              <a:t>La réaction de Sanger repose sur l’incorporation </a:t>
            </a:r>
            <a:r>
              <a:rPr lang="fr-FR" dirty="0" err="1"/>
              <a:t>alléatoire</a:t>
            </a:r>
            <a:r>
              <a:rPr lang="fr-FR" dirty="0"/>
              <a:t> par cette ADN polymérase </a:t>
            </a:r>
            <a:r>
              <a:rPr lang="fr-FR" dirty="0" smtClean="0"/>
              <a:t>de </a:t>
            </a:r>
            <a:r>
              <a:rPr lang="fr-FR" dirty="0" err="1" smtClean="0"/>
              <a:t>didéoxynucléotides</a:t>
            </a:r>
            <a:r>
              <a:rPr lang="fr-FR" dirty="0" smtClean="0"/>
              <a:t> </a:t>
            </a:r>
            <a:r>
              <a:rPr lang="fr-FR" dirty="0"/>
              <a:t>interrupteurs de chaîne (</a:t>
            </a:r>
            <a:r>
              <a:rPr lang="fr-FR" dirty="0" err="1"/>
              <a:t>ddNTP</a:t>
            </a:r>
            <a:r>
              <a:rPr lang="fr-FR" dirty="0"/>
              <a:t>) eux aussi présents dans le </a:t>
            </a:r>
            <a:r>
              <a:rPr lang="fr-FR" dirty="0" smtClean="0"/>
              <a:t>milieu réactionnel</a:t>
            </a:r>
            <a:r>
              <a:rPr lang="fr-FR" dirty="0"/>
              <a:t>.</a:t>
            </a:r>
          </a:p>
        </p:txBody>
      </p:sp>
    </p:spTree>
    <p:extLst>
      <p:ext uri="{BB962C8B-B14F-4D97-AF65-F5344CB8AC3E}">
        <p14:creationId xmlns:p14="http://schemas.microsoft.com/office/powerpoint/2010/main" val="2593365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7" name="Espace réservé du numéro de diapositive 3"/>
          <p:cNvSpPr>
            <a:spLocks noGrp="1"/>
          </p:cNvSpPr>
          <p:nvPr>
            <p:ph type="sldNum" sz="quarter" idx="12"/>
          </p:nvPr>
        </p:nvSpPr>
        <p:spPr/>
        <p:txBody>
          <a:bodyPr/>
          <a:lstStyle/>
          <a:p>
            <a:fld id="{8F296D67-C6A1-4E7A-A532-89A4D419E157}" type="slidenum">
              <a:rPr lang="en-US" altLang="en-US"/>
              <a:pPr/>
              <a:t>25</a:t>
            </a:fld>
            <a:endParaRPr lang="en-US" altLang="en-US"/>
          </a:p>
        </p:txBody>
      </p:sp>
      <p:pic>
        <p:nvPicPr>
          <p:cNvPr id="23554" name="Picture 2" descr="Sanger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650" y="3100388"/>
            <a:ext cx="5854700" cy="3065462"/>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23559" name="Rectangle 7"/>
          <p:cNvSpPr>
            <a:spLocks noChangeArrowheads="1"/>
          </p:cNvSpPr>
          <p:nvPr/>
        </p:nvSpPr>
        <p:spPr bwMode="auto">
          <a:xfrm>
            <a:off x="395288" y="1196975"/>
            <a:ext cx="849788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a:pPr>
            <a:r>
              <a:rPr lang="en-US" altLang="fr-FR" sz="2000">
                <a:solidFill>
                  <a:schemeClr val="tx1"/>
                </a:solidFill>
                <a:latin typeface="Comic Sans MS" pitchFamily="66" charset="0"/>
              </a:rPr>
              <a:t>Préparation d’une grande quantité d’ADN (~1</a:t>
            </a:r>
            <a:r>
              <a:rPr lang="en-US" altLang="fr-FR" sz="2000">
                <a:solidFill>
                  <a:schemeClr val="tx1"/>
                </a:solidFill>
                <a:latin typeface="Symbol" pitchFamily="18" charset="2"/>
              </a:rPr>
              <a:t>m</a:t>
            </a:r>
            <a:r>
              <a:rPr lang="en-US" altLang="fr-FR" sz="2000">
                <a:solidFill>
                  <a:schemeClr val="tx1"/>
                </a:solidFill>
                <a:latin typeface="Comic Sans MS" pitchFamily="66" charset="0"/>
              </a:rPr>
              <a:t>g via miniprep)</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Dénaturation et ajoût de l’amorce, des 4 dNTP (dont 1 radioactif, S</a:t>
            </a:r>
            <a:r>
              <a:rPr lang="en-US" altLang="fr-FR" sz="2000" baseline="30000">
                <a:solidFill>
                  <a:schemeClr val="tx1"/>
                </a:solidFill>
                <a:latin typeface="Comic Sans MS" pitchFamily="66" charset="0"/>
              </a:rPr>
              <a:t>35</a:t>
            </a:r>
            <a:r>
              <a:rPr lang="en-US" altLang="fr-FR" sz="2000">
                <a:solidFill>
                  <a:schemeClr val="tx1"/>
                </a:solidFill>
                <a:latin typeface="Comic Sans MS" pitchFamily="66" charset="0"/>
              </a:rPr>
              <a:t> ou P</a:t>
            </a:r>
            <a:r>
              <a:rPr lang="en-US" altLang="fr-FR" sz="2000" baseline="30000">
                <a:solidFill>
                  <a:schemeClr val="tx1"/>
                </a:solidFill>
                <a:latin typeface="Comic Sans MS" pitchFamily="66" charset="0"/>
              </a:rPr>
              <a:t>32</a:t>
            </a:r>
            <a:r>
              <a:rPr lang="en-US" altLang="fr-FR" sz="2000">
                <a:solidFill>
                  <a:schemeClr val="tx1"/>
                </a:solidFill>
                <a:latin typeface="Comic Sans MS" pitchFamily="66" charset="0"/>
              </a:rPr>
              <a:t>) et de l’ADN polymérase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Faire 4 aliquots et mettre un peu de ddNTP dans chaque tube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Elongation et terminaison par incorporation de didéoxynucléotides spécifiques</a:t>
            </a:r>
          </a:p>
        </p:txBody>
      </p:sp>
    </p:spTree>
    <p:extLst>
      <p:ext uri="{BB962C8B-B14F-4D97-AF65-F5344CB8AC3E}">
        <p14:creationId xmlns:p14="http://schemas.microsoft.com/office/powerpoint/2010/main" val="1103844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fr-CH" altLang="fr-FR"/>
              <a:t>Séquençage selon Sanger</a:t>
            </a:r>
          </a:p>
        </p:txBody>
      </p:sp>
      <p:sp>
        <p:nvSpPr>
          <p:cNvPr id="38915" name="Rectangle 3"/>
          <p:cNvSpPr>
            <a:spLocks noGrp="1" noChangeArrowheads="1"/>
          </p:cNvSpPr>
          <p:nvPr>
            <p:ph type="body" idx="1"/>
          </p:nvPr>
        </p:nvSpPr>
        <p:spPr>
          <a:xfrm>
            <a:off x="457200" y="1981200"/>
            <a:ext cx="8915400" cy="3886200"/>
          </a:xfrm>
        </p:spPr>
        <p:txBody>
          <a:bodyPr/>
          <a:lstStyle/>
          <a:p>
            <a:r>
              <a:rPr lang="fr-CH" altLang="fr-FR"/>
              <a:t>Réaction de séquençage </a:t>
            </a:r>
            <a:r>
              <a:rPr lang="fr-CH" altLang="fr-FR">
                <a:solidFill>
                  <a:srgbClr val="339933"/>
                </a:solidFill>
              </a:rPr>
              <a:t>(ddGTP)</a:t>
            </a:r>
          </a:p>
          <a:p>
            <a:endParaRPr lang="fr-CH" altLang="fr-FR">
              <a:solidFill>
                <a:schemeClr val="accent1"/>
              </a:solidFill>
            </a:endParaRPr>
          </a:p>
          <a:p>
            <a:endParaRPr lang="fr-CH" altLang="fr-FR"/>
          </a:p>
          <a:p>
            <a:endParaRPr lang="fr-CH" altLang="fr-FR"/>
          </a:p>
          <a:p>
            <a:pPr>
              <a:buFont typeface="Wingdings" pitchFamily="2" charset="2"/>
              <a:buNone/>
            </a:pPr>
            <a:r>
              <a:rPr lang="fr-CH" altLang="fr-FR">
                <a:latin typeface="Courier New" pitchFamily="49" charset="0"/>
              </a:rPr>
              <a:t>5’</a:t>
            </a:r>
            <a:r>
              <a:rPr lang="fr-CH" altLang="fr-FR">
                <a:solidFill>
                  <a:schemeClr val="accent1"/>
                </a:solidFill>
                <a:latin typeface="Courier New" pitchFamily="49" charset="0"/>
              </a:rPr>
              <a:t>ATGGC</a:t>
            </a:r>
            <a:r>
              <a:rPr lang="fr-CH" altLang="fr-FR">
                <a:solidFill>
                  <a:srgbClr val="FF3300"/>
                </a:solidFill>
                <a:latin typeface="Courier New" pitchFamily="49" charset="0"/>
              </a:rPr>
              <a:t>TATGCCGA</a:t>
            </a:r>
            <a:r>
              <a:rPr lang="fr-CH" altLang="fr-FR">
                <a:solidFill>
                  <a:srgbClr val="339933"/>
                </a:solidFill>
                <a:latin typeface="Courier New" pitchFamily="49" charset="0"/>
              </a:rPr>
              <a:t>G</a:t>
            </a:r>
          </a:p>
          <a:p>
            <a:pPr>
              <a:buFont typeface="Wingdings" pitchFamily="2" charset="2"/>
              <a:buNone/>
            </a:pPr>
            <a:r>
              <a:rPr lang="fr-CH" altLang="fr-FR">
                <a:latin typeface="Courier New" pitchFamily="49" charset="0"/>
              </a:rPr>
              <a:t>3’TACCGATACGGCTCTGGTATAATGCTGGTC 5’</a:t>
            </a:r>
          </a:p>
        </p:txBody>
      </p:sp>
      <p:sp>
        <p:nvSpPr>
          <p:cNvPr id="38916" name="Text Box 4"/>
          <p:cNvSpPr txBox="1">
            <a:spLocks noChangeArrowheads="1"/>
          </p:cNvSpPr>
          <p:nvPr/>
        </p:nvSpPr>
        <p:spPr bwMode="auto">
          <a:xfrm>
            <a:off x="304800" y="5791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Matrice</a:t>
            </a:r>
          </a:p>
        </p:txBody>
      </p:sp>
      <p:sp>
        <p:nvSpPr>
          <p:cNvPr id="38917" name="Text Box 5"/>
          <p:cNvSpPr txBox="1">
            <a:spLocks noChangeArrowheads="1"/>
          </p:cNvSpPr>
          <p:nvPr/>
        </p:nvSpPr>
        <p:spPr bwMode="auto">
          <a:xfrm>
            <a:off x="4419600" y="323056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3200" smtClean="0">
                <a:solidFill>
                  <a:srgbClr val="FF3300"/>
                </a:solidFill>
                <a:latin typeface="Courier New" pitchFamily="49" charset="0"/>
              </a:rPr>
              <a:t>A G T C </a:t>
            </a:r>
            <a:r>
              <a:rPr lang="fr-CH" altLang="fr-FR" sz="3200" smtClean="0">
                <a:solidFill>
                  <a:srgbClr val="339933"/>
                </a:solidFill>
                <a:latin typeface="Courier New" pitchFamily="49" charset="0"/>
              </a:rPr>
              <a:t>G</a:t>
            </a:r>
            <a:r>
              <a:rPr lang="fr-CH" altLang="fr-FR" sz="3200" smtClean="0">
                <a:solidFill>
                  <a:srgbClr val="FF3300"/>
                </a:solidFill>
                <a:latin typeface="Courier New" pitchFamily="49" charset="0"/>
              </a:rPr>
              <a:t> C A C G</a:t>
            </a:r>
          </a:p>
        </p:txBody>
      </p:sp>
      <p:grpSp>
        <p:nvGrpSpPr>
          <p:cNvPr id="38918" name="Group 6"/>
          <p:cNvGrpSpPr>
            <a:grpSpLocks/>
          </p:cNvGrpSpPr>
          <p:nvPr/>
        </p:nvGrpSpPr>
        <p:grpSpPr bwMode="auto">
          <a:xfrm>
            <a:off x="-2971800" y="2971800"/>
            <a:ext cx="12115800" cy="1981200"/>
            <a:chOff x="-1872" y="1872"/>
            <a:chExt cx="7632" cy="1248"/>
          </a:xfrm>
        </p:grpSpPr>
        <p:sp>
          <p:nvSpPr>
            <p:cNvPr id="38919" name="Rectangle 7"/>
            <p:cNvSpPr>
              <a:spLocks noChangeArrowheads="1"/>
            </p:cNvSpPr>
            <p:nvPr/>
          </p:nvSpPr>
          <p:spPr bwMode="auto">
            <a:xfrm>
              <a:off x="-1872" y="1872"/>
              <a:ext cx="4704"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srgbClr val="000000"/>
                </a:solidFill>
              </a:endParaRPr>
            </a:p>
          </p:txBody>
        </p:sp>
        <p:grpSp>
          <p:nvGrpSpPr>
            <p:cNvPr id="38920" name="Group 8"/>
            <p:cNvGrpSpPr>
              <a:grpSpLocks/>
            </p:cNvGrpSpPr>
            <p:nvPr/>
          </p:nvGrpSpPr>
          <p:grpSpPr bwMode="auto">
            <a:xfrm>
              <a:off x="1344" y="2208"/>
              <a:ext cx="4416" cy="912"/>
              <a:chOff x="1344" y="2208"/>
              <a:chExt cx="4416" cy="912"/>
            </a:xfrm>
          </p:grpSpPr>
          <p:sp>
            <p:nvSpPr>
              <p:cNvPr id="38921" name="Rectangle 9"/>
              <p:cNvSpPr>
                <a:spLocks noChangeArrowheads="1"/>
              </p:cNvSpPr>
              <p:nvPr/>
            </p:nvSpPr>
            <p:spPr bwMode="auto">
              <a:xfrm>
                <a:off x="1392" y="2496"/>
                <a:ext cx="4368"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srgbClr val="000000"/>
                  </a:solidFill>
                </a:endParaRPr>
              </a:p>
            </p:txBody>
          </p:sp>
          <p:sp>
            <p:nvSpPr>
              <p:cNvPr id="38922" name="Oval 10"/>
              <p:cNvSpPr>
                <a:spLocks noChangeArrowheads="1"/>
              </p:cNvSpPr>
              <p:nvPr/>
            </p:nvSpPr>
            <p:spPr bwMode="auto">
              <a:xfrm>
                <a:off x="1344" y="2208"/>
                <a:ext cx="912" cy="9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CH" altLang="fr-FR" smtClean="0">
                    <a:solidFill>
                      <a:srgbClr val="000000"/>
                    </a:solidFill>
                  </a:rPr>
                  <a:t>Polymérase</a:t>
                </a:r>
              </a:p>
            </p:txBody>
          </p:sp>
        </p:grpSp>
      </p:grpSp>
      <p:sp>
        <p:nvSpPr>
          <p:cNvPr id="38923" name="Text Box 11"/>
          <p:cNvSpPr txBox="1">
            <a:spLocks noChangeArrowheads="1"/>
          </p:cNvSpPr>
          <p:nvPr/>
        </p:nvSpPr>
        <p:spPr bwMode="auto">
          <a:xfrm>
            <a:off x="304800" y="3505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Amorce</a:t>
            </a:r>
          </a:p>
        </p:txBody>
      </p:sp>
      <p:sp>
        <p:nvSpPr>
          <p:cNvPr id="38924" name="Text Box 12"/>
          <p:cNvSpPr txBox="1">
            <a:spLocks noChangeArrowheads="1"/>
          </p:cNvSpPr>
          <p:nvPr/>
        </p:nvSpPr>
        <p:spPr bwMode="auto">
          <a:xfrm>
            <a:off x="5334000" y="2849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dNTP + </a:t>
            </a:r>
            <a:r>
              <a:rPr lang="fr-CH" altLang="fr-FR" sz="2400" b="1" smtClean="0">
                <a:solidFill>
                  <a:srgbClr val="000000"/>
                </a:solidFill>
              </a:rPr>
              <a:t>d</a:t>
            </a:r>
            <a:r>
              <a:rPr lang="fr-CH" altLang="fr-FR" sz="2400" smtClean="0">
                <a:solidFill>
                  <a:srgbClr val="000000"/>
                </a:solidFill>
              </a:rPr>
              <a:t>dGTP</a:t>
            </a:r>
          </a:p>
        </p:txBody>
      </p:sp>
      <p:sp>
        <p:nvSpPr>
          <p:cNvPr id="38925" name="Line 13"/>
          <p:cNvSpPr>
            <a:spLocks noChangeShapeType="1"/>
          </p:cNvSpPr>
          <p:nvPr/>
        </p:nvSpPr>
        <p:spPr bwMode="auto">
          <a:xfrm flipV="1">
            <a:off x="1295400" y="54102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sp>
        <p:nvSpPr>
          <p:cNvPr id="38926" name="Line 14"/>
          <p:cNvSpPr>
            <a:spLocks noChangeShapeType="1"/>
          </p:cNvSpPr>
          <p:nvPr/>
        </p:nvSpPr>
        <p:spPr bwMode="auto">
          <a:xfrm>
            <a:off x="1295400" y="38862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sp>
        <p:nvSpPr>
          <p:cNvPr id="15" name="Rectangle 14"/>
          <p:cNvSpPr/>
          <p:nvPr/>
        </p:nvSpPr>
        <p:spPr>
          <a:xfrm>
            <a:off x="2483768" y="5638800"/>
            <a:ext cx="5616624" cy="646331"/>
          </a:xfrm>
          <a:prstGeom prst="rect">
            <a:avLst/>
          </a:prstGeom>
        </p:spPr>
        <p:txBody>
          <a:bodyPr wrap="square">
            <a:spAutoFit/>
          </a:bodyPr>
          <a:lstStyle/>
          <a:p>
            <a:r>
              <a:rPr lang="fr-FR" dirty="0"/>
              <a:t>L’allongement du brin d’ADN s’arrête donc au niveau </a:t>
            </a:r>
            <a:r>
              <a:rPr lang="fr-FR" dirty="0" err="1"/>
              <a:t>ddNTP</a:t>
            </a:r>
            <a:r>
              <a:rPr lang="fr-FR" dirty="0"/>
              <a:t> </a:t>
            </a:r>
            <a:r>
              <a:rPr lang="fr-FR" dirty="0" err="1"/>
              <a:t>incorporé,d’où</a:t>
            </a:r>
            <a:r>
              <a:rPr lang="fr-FR" dirty="0"/>
              <a:t> terminaison de la synthèse de l’ADN</a:t>
            </a:r>
          </a:p>
        </p:txBody>
      </p:sp>
    </p:spTree>
    <p:extLst>
      <p:ext uri="{BB962C8B-B14F-4D97-AF65-F5344CB8AC3E}">
        <p14:creationId xmlns:p14="http://schemas.microsoft.com/office/powerpoint/2010/main" val="61576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5.55112E-17 2.22222E-6 L 0.24583 2.22222E-6 " pathEditMode="relative" rAng="0" ptsTypes="AA">
                                      <p:cBhvr>
                                        <p:cTn id="6" dur="2000" fill="hold"/>
                                        <p:tgtEl>
                                          <p:spTgt spid="38918"/>
                                        </p:tgtEl>
                                        <p:attrNameLst>
                                          <p:attrName>ppt_x</p:attrName>
                                          <p:attrName>ppt_y</p:attrName>
                                        </p:attrNameLst>
                                      </p:cBhvr>
                                      <p:rCtr x="1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lgn="ctr"/>
            <a:r>
              <a:rPr lang="fr-CH" altLang="fr-FR"/>
              <a:t>Séquençage selon Sanger</a:t>
            </a:r>
          </a:p>
        </p:txBody>
      </p:sp>
      <p:sp>
        <p:nvSpPr>
          <p:cNvPr id="39941" name="Rectangle 5"/>
          <p:cNvSpPr>
            <a:spLocks noChangeArrowheads="1"/>
          </p:cNvSpPr>
          <p:nvPr/>
        </p:nvSpPr>
        <p:spPr bwMode="auto">
          <a:xfrm>
            <a:off x="457200" y="19812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9pPr>
          </a:lstStyle>
          <a:p>
            <a:r>
              <a:rPr lang="fr-CH" altLang="fr-FR"/>
              <a:t>Réaction de séquençage </a:t>
            </a:r>
            <a:r>
              <a:rPr lang="fr-CH" altLang="fr-FR">
                <a:solidFill>
                  <a:srgbClr val="339933"/>
                </a:solidFill>
              </a:rPr>
              <a:t>(ddGTP)</a:t>
            </a:r>
            <a:endParaRPr lang="fr-CH" altLang="fr-FR"/>
          </a:p>
        </p:txBody>
      </p:sp>
      <p:sp>
        <p:nvSpPr>
          <p:cNvPr id="39948" name="Rectangle 12"/>
          <p:cNvSpPr>
            <a:spLocks noChangeArrowheads="1"/>
          </p:cNvSpPr>
          <p:nvPr/>
        </p:nvSpPr>
        <p:spPr bwMode="auto">
          <a:xfrm>
            <a:off x="228600" y="56070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TATGCCGA</a:t>
            </a:r>
            <a:r>
              <a:rPr lang="fr-CH" altLang="fr-FR">
                <a:solidFill>
                  <a:srgbClr val="339933"/>
                </a:solidFill>
              </a:rPr>
              <a:t>G</a:t>
            </a:r>
          </a:p>
          <a:p>
            <a:r>
              <a:rPr lang="fr-CH" altLang="fr-FR"/>
              <a:t>3’TACCGATACGGCTCTGGTATA 5’</a:t>
            </a:r>
          </a:p>
        </p:txBody>
      </p:sp>
      <p:sp>
        <p:nvSpPr>
          <p:cNvPr id="39949" name="Rectangle 13"/>
          <p:cNvSpPr>
            <a:spLocks noChangeArrowheads="1"/>
          </p:cNvSpPr>
          <p:nvPr/>
        </p:nvSpPr>
        <p:spPr bwMode="auto">
          <a:xfrm>
            <a:off x="5105400" y="41910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a:t>
            </a:r>
            <a:r>
              <a:rPr lang="fr-CH" altLang="fr-FR">
                <a:solidFill>
                  <a:srgbClr val="339933"/>
                </a:solidFill>
              </a:rPr>
              <a:t>G</a:t>
            </a:r>
          </a:p>
          <a:p>
            <a:r>
              <a:rPr lang="fr-CH" altLang="fr-FR"/>
              <a:t>3’TACCGATACGGCTCTGGTATA 5’</a:t>
            </a:r>
          </a:p>
        </p:txBody>
      </p:sp>
      <p:sp>
        <p:nvSpPr>
          <p:cNvPr id="39950" name="Rectangle 14"/>
          <p:cNvSpPr>
            <a:spLocks noChangeArrowheads="1"/>
          </p:cNvSpPr>
          <p:nvPr/>
        </p:nvSpPr>
        <p:spPr bwMode="auto">
          <a:xfrm>
            <a:off x="228600" y="31686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a:t>
            </a:r>
            <a:r>
              <a:rPr lang="fr-CH" altLang="fr-FR">
                <a:solidFill>
                  <a:srgbClr val="339933"/>
                </a:solidFill>
              </a:rPr>
              <a:t>G</a:t>
            </a:r>
          </a:p>
          <a:p>
            <a:r>
              <a:rPr lang="fr-CH" altLang="fr-FR"/>
              <a:t>3’TACCGATACGGCTCTGGTATA 5’</a:t>
            </a:r>
          </a:p>
        </p:txBody>
      </p:sp>
      <p:grpSp>
        <p:nvGrpSpPr>
          <p:cNvPr id="39957" name="Group 21"/>
          <p:cNvGrpSpPr>
            <a:grpSpLocks/>
          </p:cNvGrpSpPr>
          <p:nvPr/>
        </p:nvGrpSpPr>
        <p:grpSpPr bwMode="auto">
          <a:xfrm>
            <a:off x="1219200" y="2514600"/>
            <a:ext cx="7848600" cy="3429000"/>
            <a:chOff x="768" y="1584"/>
            <a:chExt cx="4944" cy="2160"/>
          </a:xfrm>
        </p:grpSpPr>
        <p:grpSp>
          <p:nvGrpSpPr>
            <p:cNvPr id="39947" name="Group 11"/>
            <p:cNvGrpSpPr>
              <a:grpSpLocks/>
            </p:cNvGrpSpPr>
            <p:nvPr/>
          </p:nvGrpSpPr>
          <p:grpSpPr bwMode="auto">
            <a:xfrm>
              <a:off x="768" y="1584"/>
              <a:ext cx="1872" cy="624"/>
              <a:chOff x="960" y="2352"/>
              <a:chExt cx="1872" cy="624"/>
            </a:xfrm>
          </p:grpSpPr>
          <p:sp>
            <p:nvSpPr>
              <p:cNvPr id="39945" name="Rectangle 9"/>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46" name="Oval 10"/>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nvGrpSpPr>
            <p:cNvPr id="39951" name="Group 15"/>
            <p:cNvGrpSpPr>
              <a:grpSpLocks/>
            </p:cNvGrpSpPr>
            <p:nvPr/>
          </p:nvGrpSpPr>
          <p:grpSpPr bwMode="auto">
            <a:xfrm>
              <a:off x="768" y="3120"/>
              <a:ext cx="1872" cy="624"/>
              <a:chOff x="960" y="2352"/>
              <a:chExt cx="1872" cy="624"/>
            </a:xfrm>
          </p:grpSpPr>
          <p:sp>
            <p:nvSpPr>
              <p:cNvPr id="39952" name="Rectangle 16"/>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53" name="Oval 17"/>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nvGrpSpPr>
            <p:cNvPr id="39954" name="Group 18"/>
            <p:cNvGrpSpPr>
              <a:grpSpLocks/>
            </p:cNvGrpSpPr>
            <p:nvPr/>
          </p:nvGrpSpPr>
          <p:grpSpPr bwMode="auto">
            <a:xfrm>
              <a:off x="3840" y="2256"/>
              <a:ext cx="1872" cy="624"/>
              <a:chOff x="960" y="2352"/>
              <a:chExt cx="1872" cy="624"/>
            </a:xfrm>
          </p:grpSpPr>
          <p:sp>
            <p:nvSpPr>
              <p:cNvPr id="39955" name="Rectangle 19"/>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56" name="Oval 20"/>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spTree>
    <p:extLst>
      <p:ext uri="{BB962C8B-B14F-4D97-AF65-F5344CB8AC3E}">
        <p14:creationId xmlns:p14="http://schemas.microsoft.com/office/powerpoint/2010/main" val="374426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1.27689E-6 L 0.19583 0.00555 " pathEditMode="relative" rAng="0" ptsTypes="AA">
                                      <p:cBhvr>
                                        <p:cTn id="6" dur="2000" fill="hold"/>
                                        <p:tgtEl>
                                          <p:spTgt spid="39957"/>
                                        </p:tgtEl>
                                        <p:attrNameLst>
                                          <p:attrName>ppt_x</p:attrName>
                                          <p:attrName>ppt_y</p:attrName>
                                        </p:attrNameLst>
                                      </p:cBhvr>
                                      <p:rCtr x="979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Rectangle 17"/>
          <p:cNvSpPr>
            <a:spLocks noChangeArrowheads="1"/>
          </p:cNvSpPr>
          <p:nvPr/>
        </p:nvSpPr>
        <p:spPr bwMode="auto">
          <a:xfrm>
            <a:off x="2895600" y="3200400"/>
            <a:ext cx="3429000" cy="3352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r>
              <a:rPr lang="fr-CH" altLang="fr-FR"/>
              <a:t>Gel d’Agarose</a:t>
            </a:r>
          </a:p>
        </p:txBody>
      </p:sp>
      <p:sp>
        <p:nvSpPr>
          <p:cNvPr id="41986" name="Rectangle 2"/>
          <p:cNvSpPr>
            <a:spLocks noGrp="1" noChangeArrowheads="1"/>
          </p:cNvSpPr>
          <p:nvPr>
            <p:ph type="title"/>
          </p:nvPr>
        </p:nvSpPr>
        <p:spPr/>
        <p:txBody>
          <a:bodyPr/>
          <a:lstStyle/>
          <a:p>
            <a:pPr algn="ctr"/>
            <a:r>
              <a:rPr lang="fr-CH" altLang="fr-FR"/>
              <a:t>Séquençage selon Sanger</a:t>
            </a:r>
          </a:p>
        </p:txBody>
      </p:sp>
      <p:sp>
        <p:nvSpPr>
          <p:cNvPr id="41987" name="Rectangle 3"/>
          <p:cNvSpPr>
            <a:spLocks noChangeArrowheads="1"/>
          </p:cNvSpPr>
          <p:nvPr/>
        </p:nvSpPr>
        <p:spPr bwMode="auto">
          <a:xfrm>
            <a:off x="457200" y="16764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9pPr>
          </a:lstStyle>
          <a:p>
            <a:r>
              <a:rPr lang="fr-CH" altLang="fr-FR"/>
              <a:t>Séparation des produits</a:t>
            </a:r>
          </a:p>
        </p:txBody>
      </p:sp>
      <p:sp>
        <p:nvSpPr>
          <p:cNvPr id="41988" name="Rectangle 4"/>
          <p:cNvSpPr>
            <a:spLocks noChangeArrowheads="1"/>
          </p:cNvSpPr>
          <p:nvPr/>
        </p:nvSpPr>
        <p:spPr bwMode="auto">
          <a:xfrm>
            <a:off x="3505200" y="2743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TATGCCGA</a:t>
            </a:r>
            <a:r>
              <a:rPr lang="fr-CH" altLang="fr-FR">
                <a:solidFill>
                  <a:srgbClr val="339933"/>
                </a:solidFill>
              </a:rPr>
              <a:t>G</a:t>
            </a:r>
            <a:endParaRPr lang="fr-CH" altLang="fr-FR"/>
          </a:p>
        </p:txBody>
      </p:sp>
      <p:sp>
        <p:nvSpPr>
          <p:cNvPr id="41989" name="Rectangle 5"/>
          <p:cNvSpPr>
            <a:spLocks noChangeArrowheads="1"/>
          </p:cNvSpPr>
          <p:nvPr/>
        </p:nvSpPr>
        <p:spPr bwMode="auto">
          <a:xfrm>
            <a:off x="3276600" y="2909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a:t>
            </a:r>
            <a:r>
              <a:rPr lang="fr-CH" altLang="fr-FR">
                <a:solidFill>
                  <a:srgbClr val="339933"/>
                </a:solidFill>
              </a:rPr>
              <a:t>G</a:t>
            </a:r>
          </a:p>
        </p:txBody>
      </p:sp>
      <p:sp>
        <p:nvSpPr>
          <p:cNvPr id="41990" name="Rectangle 6"/>
          <p:cNvSpPr>
            <a:spLocks noChangeArrowheads="1"/>
          </p:cNvSpPr>
          <p:nvPr/>
        </p:nvSpPr>
        <p:spPr bwMode="auto">
          <a:xfrm>
            <a:off x="2971800" y="2819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a:t>
            </a:r>
            <a:r>
              <a:rPr lang="fr-CH" altLang="fr-FR">
                <a:solidFill>
                  <a:srgbClr val="339933"/>
                </a:solidFill>
              </a:rPr>
              <a:t>G</a:t>
            </a:r>
          </a:p>
        </p:txBody>
      </p:sp>
      <p:sp>
        <p:nvSpPr>
          <p:cNvPr id="42002" name="Line 18"/>
          <p:cNvSpPr>
            <a:spLocks noChangeShapeType="1"/>
          </p:cNvSpPr>
          <p:nvPr/>
        </p:nvSpPr>
        <p:spPr bwMode="auto">
          <a:xfrm>
            <a:off x="7162800" y="3429000"/>
            <a:ext cx="0" cy="2743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3" name="Line 19"/>
          <p:cNvSpPr>
            <a:spLocks noChangeShapeType="1"/>
          </p:cNvSpPr>
          <p:nvPr/>
        </p:nvSpPr>
        <p:spPr bwMode="auto">
          <a:xfrm>
            <a:off x="2743200" y="26670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4" name="Line 20"/>
          <p:cNvSpPr>
            <a:spLocks noChangeShapeType="1"/>
          </p:cNvSpPr>
          <p:nvPr/>
        </p:nvSpPr>
        <p:spPr bwMode="auto">
          <a:xfrm>
            <a:off x="2667000" y="6705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5" name="Text Box 21"/>
          <p:cNvSpPr txBox="1">
            <a:spLocks noChangeArrowheads="1"/>
          </p:cNvSpPr>
          <p:nvPr/>
        </p:nvSpPr>
        <p:spPr bwMode="auto">
          <a:xfrm>
            <a:off x="6629400" y="24526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2006" name="Text Box 22"/>
          <p:cNvSpPr txBox="1">
            <a:spLocks noChangeArrowheads="1"/>
          </p:cNvSpPr>
          <p:nvPr/>
        </p:nvSpPr>
        <p:spPr bwMode="auto">
          <a:xfrm>
            <a:off x="6629400" y="64912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2007" name="Text Box 23"/>
          <p:cNvSpPr txBox="1">
            <a:spLocks noChangeArrowheads="1"/>
          </p:cNvSpPr>
          <p:nvPr/>
        </p:nvSpPr>
        <p:spPr bwMode="auto">
          <a:xfrm>
            <a:off x="7162800" y="4572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Migration</a:t>
            </a:r>
          </a:p>
        </p:txBody>
      </p:sp>
      <p:sp>
        <p:nvSpPr>
          <p:cNvPr id="42008" name="Text Box 24"/>
          <p:cNvSpPr txBox="1">
            <a:spLocks noChangeArrowheads="1"/>
          </p:cNvSpPr>
          <p:nvPr/>
        </p:nvSpPr>
        <p:spPr bwMode="auto">
          <a:xfrm>
            <a:off x="457200" y="3200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Electrophorèse</a:t>
            </a:r>
          </a:p>
        </p:txBody>
      </p:sp>
    </p:spTree>
    <p:extLst>
      <p:ext uri="{BB962C8B-B14F-4D97-AF65-F5344CB8AC3E}">
        <p14:creationId xmlns:p14="http://schemas.microsoft.com/office/powerpoint/2010/main" val="3396996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112E-17 2.28776E-6 L 0.0125 0.41753 " pathEditMode="relative" rAng="0" ptsTypes="AA">
                                      <p:cBhvr>
                                        <p:cTn id="6" dur="2000" fill="hold"/>
                                        <p:tgtEl>
                                          <p:spTgt spid="41990"/>
                                        </p:tgtEl>
                                        <p:attrNameLst>
                                          <p:attrName>ppt_x</p:attrName>
                                          <p:attrName>ppt_y</p:attrName>
                                        </p:attrNameLst>
                                      </p:cBhvr>
                                      <p:rCtr x="625" y="20865"/>
                                    </p:animMotion>
                                  </p:childTnLst>
                                </p:cTn>
                              </p:par>
                              <p:par>
                                <p:cTn id="7" presetID="42" presetClass="path" presetSubtype="0" accel="50000" decel="50000" fill="hold" grpId="0" nodeType="withEffect">
                                  <p:stCondLst>
                                    <p:cond delay="0"/>
                                  </p:stCondLst>
                                  <p:childTnLst>
                                    <p:animMotion origin="layout" path="M 0 -3.00023E-6 L 0 0.28221 " pathEditMode="relative" rAng="0" ptsTypes="AA">
                                      <p:cBhvr>
                                        <p:cTn id="8" dur="2000" fill="hold"/>
                                        <p:tgtEl>
                                          <p:spTgt spid="41989"/>
                                        </p:tgtEl>
                                        <p:attrNameLst>
                                          <p:attrName>ppt_x</p:attrName>
                                          <p:attrName>ppt_y</p:attrName>
                                        </p:attrNameLst>
                                      </p:cBhvr>
                                      <p:rCtr x="0" y="14111"/>
                                    </p:animMotion>
                                  </p:childTnLst>
                                </p:cTn>
                              </p:par>
                              <p:par>
                                <p:cTn id="9" presetID="42" presetClass="path" presetSubtype="0" accel="50000" decel="50000" fill="hold" grpId="0" nodeType="withEffect">
                                  <p:stCondLst>
                                    <p:cond delay="0"/>
                                  </p:stCondLst>
                                  <p:childTnLst>
                                    <p:animMotion origin="layout" path="M 0 -4.31182E-6 L -0.00417 0.22878 " pathEditMode="relative" rAng="0" ptsTypes="AA">
                                      <p:cBhvr>
                                        <p:cTn id="10" dur="2000" fill="hold"/>
                                        <p:tgtEl>
                                          <p:spTgt spid="41988"/>
                                        </p:tgtEl>
                                        <p:attrNameLst>
                                          <p:attrName>ppt_x</p:attrName>
                                          <p:attrName>ppt_y</p:attrName>
                                        </p:attrNameLst>
                                      </p:cBhvr>
                                      <p:rCtr x="-208" y="114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algn="ctr"/>
            <a:r>
              <a:rPr lang="fr-CH" altLang="fr-FR"/>
              <a:t>Séquençage selon Sanger</a:t>
            </a:r>
          </a:p>
        </p:txBody>
      </p:sp>
      <p:sp>
        <p:nvSpPr>
          <p:cNvPr id="43013" name="Rectangle 5"/>
          <p:cNvSpPr>
            <a:spLocks noChangeArrowheads="1"/>
          </p:cNvSpPr>
          <p:nvPr/>
        </p:nvSpPr>
        <p:spPr bwMode="auto">
          <a:xfrm>
            <a:off x="2895600" y="2667000"/>
            <a:ext cx="3429000" cy="3352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r>
              <a:rPr lang="fr-CH" altLang="fr-FR"/>
              <a:t>Gel d’Agarose</a:t>
            </a:r>
          </a:p>
        </p:txBody>
      </p:sp>
      <p:sp>
        <p:nvSpPr>
          <p:cNvPr id="43017" name="Line 9"/>
          <p:cNvSpPr>
            <a:spLocks noChangeShapeType="1"/>
          </p:cNvSpPr>
          <p:nvPr/>
        </p:nvSpPr>
        <p:spPr bwMode="auto">
          <a:xfrm>
            <a:off x="7162800" y="2895600"/>
            <a:ext cx="0" cy="2743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8" name="Line 10"/>
          <p:cNvSpPr>
            <a:spLocks noChangeShapeType="1"/>
          </p:cNvSpPr>
          <p:nvPr/>
        </p:nvSpPr>
        <p:spPr bwMode="auto">
          <a:xfrm>
            <a:off x="2743200" y="21336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9" name="Line 11"/>
          <p:cNvSpPr>
            <a:spLocks noChangeShapeType="1"/>
          </p:cNvSpPr>
          <p:nvPr/>
        </p:nvSpPr>
        <p:spPr bwMode="auto">
          <a:xfrm>
            <a:off x="2667000" y="61722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0" name="Text Box 12"/>
          <p:cNvSpPr txBox="1">
            <a:spLocks noChangeArrowheads="1"/>
          </p:cNvSpPr>
          <p:nvPr/>
        </p:nvSpPr>
        <p:spPr bwMode="auto">
          <a:xfrm>
            <a:off x="7162800" y="4038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Migration</a:t>
            </a:r>
          </a:p>
        </p:txBody>
      </p:sp>
      <p:sp>
        <p:nvSpPr>
          <p:cNvPr id="43021" name="Text Box 13"/>
          <p:cNvSpPr txBox="1">
            <a:spLocks noChangeArrowheads="1"/>
          </p:cNvSpPr>
          <p:nvPr/>
        </p:nvSpPr>
        <p:spPr bwMode="auto">
          <a:xfrm>
            <a:off x="6629400" y="19192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3022" name="Text Box 14"/>
          <p:cNvSpPr txBox="1">
            <a:spLocks noChangeArrowheads="1"/>
          </p:cNvSpPr>
          <p:nvPr/>
        </p:nvSpPr>
        <p:spPr bwMode="auto">
          <a:xfrm>
            <a:off x="6629400" y="59578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3023" name="Text Box 15"/>
          <p:cNvSpPr txBox="1">
            <a:spLocks noChangeArrowheads="1"/>
          </p:cNvSpPr>
          <p:nvPr/>
        </p:nvSpPr>
        <p:spPr bwMode="auto">
          <a:xfrm>
            <a:off x="2895600" y="1766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ddA	ddG	ddC	ddT</a:t>
            </a:r>
          </a:p>
        </p:txBody>
      </p:sp>
      <p:sp>
        <p:nvSpPr>
          <p:cNvPr id="43024" name="Line 16"/>
          <p:cNvSpPr>
            <a:spLocks noChangeShapeType="1"/>
          </p:cNvSpPr>
          <p:nvPr/>
        </p:nvSpPr>
        <p:spPr bwMode="auto">
          <a:xfrm>
            <a:off x="29718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5" name="Line 17"/>
          <p:cNvSpPr>
            <a:spLocks noChangeShapeType="1"/>
          </p:cNvSpPr>
          <p:nvPr/>
        </p:nvSpPr>
        <p:spPr bwMode="auto">
          <a:xfrm>
            <a:off x="29718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6" name="Line 18"/>
          <p:cNvSpPr>
            <a:spLocks noChangeShapeType="1"/>
          </p:cNvSpPr>
          <p:nvPr/>
        </p:nvSpPr>
        <p:spPr bwMode="auto">
          <a:xfrm>
            <a:off x="29718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7" name="Line 19"/>
          <p:cNvSpPr>
            <a:spLocks noChangeShapeType="1"/>
          </p:cNvSpPr>
          <p:nvPr/>
        </p:nvSpPr>
        <p:spPr bwMode="auto">
          <a:xfrm>
            <a:off x="38862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8" name="Line 20"/>
          <p:cNvSpPr>
            <a:spLocks noChangeShapeType="1"/>
          </p:cNvSpPr>
          <p:nvPr/>
        </p:nvSpPr>
        <p:spPr bwMode="auto">
          <a:xfrm>
            <a:off x="38862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9" name="Line 21"/>
          <p:cNvSpPr>
            <a:spLocks noChangeShapeType="1"/>
          </p:cNvSpPr>
          <p:nvPr/>
        </p:nvSpPr>
        <p:spPr bwMode="auto">
          <a:xfrm>
            <a:off x="38862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0" name="Line 22"/>
          <p:cNvSpPr>
            <a:spLocks noChangeShapeType="1"/>
          </p:cNvSpPr>
          <p:nvPr/>
        </p:nvSpPr>
        <p:spPr bwMode="auto">
          <a:xfrm>
            <a:off x="48006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1" name="Line 23"/>
          <p:cNvSpPr>
            <a:spLocks noChangeShapeType="1"/>
          </p:cNvSpPr>
          <p:nvPr/>
        </p:nvSpPr>
        <p:spPr bwMode="auto">
          <a:xfrm>
            <a:off x="48006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2" name="Line 24"/>
          <p:cNvSpPr>
            <a:spLocks noChangeShapeType="1"/>
          </p:cNvSpPr>
          <p:nvPr/>
        </p:nvSpPr>
        <p:spPr bwMode="auto">
          <a:xfrm>
            <a:off x="48006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3" name="Line 25"/>
          <p:cNvSpPr>
            <a:spLocks noChangeShapeType="1"/>
          </p:cNvSpPr>
          <p:nvPr/>
        </p:nvSpPr>
        <p:spPr bwMode="auto">
          <a:xfrm>
            <a:off x="57150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4" name="Line 26"/>
          <p:cNvSpPr>
            <a:spLocks noChangeShapeType="1"/>
          </p:cNvSpPr>
          <p:nvPr/>
        </p:nvSpPr>
        <p:spPr bwMode="auto">
          <a:xfrm>
            <a:off x="57150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5" name="Line 27"/>
          <p:cNvSpPr>
            <a:spLocks noChangeShapeType="1"/>
          </p:cNvSpPr>
          <p:nvPr/>
        </p:nvSpPr>
        <p:spPr bwMode="auto">
          <a:xfrm>
            <a:off x="57150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040" name="Group 32"/>
          <p:cNvGrpSpPr>
            <a:grpSpLocks/>
          </p:cNvGrpSpPr>
          <p:nvPr/>
        </p:nvGrpSpPr>
        <p:grpSpPr bwMode="auto">
          <a:xfrm>
            <a:off x="1905000" y="2590800"/>
            <a:ext cx="976313" cy="3124200"/>
            <a:chOff x="1200" y="1632"/>
            <a:chExt cx="615" cy="1968"/>
          </a:xfrm>
        </p:grpSpPr>
        <p:sp>
          <p:nvSpPr>
            <p:cNvPr id="43036" name="Text Box 28"/>
            <p:cNvSpPr txBox="1">
              <a:spLocks noChangeArrowheads="1"/>
            </p:cNvSpPr>
            <p:nvPr/>
          </p:nvSpPr>
          <p:spPr bwMode="auto">
            <a:xfrm rot="16200000">
              <a:off x="727" y="2441"/>
              <a:ext cx="18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800">
                  <a:latin typeface="Courier New" pitchFamily="49" charset="0"/>
                </a:rPr>
                <a:t>AGGCTATCTGAC</a:t>
              </a:r>
            </a:p>
          </p:txBody>
        </p:sp>
        <p:sp>
          <p:nvSpPr>
            <p:cNvPr id="43037" name="Line 29"/>
            <p:cNvSpPr>
              <a:spLocks noChangeShapeType="1"/>
            </p:cNvSpPr>
            <p:nvPr/>
          </p:nvSpPr>
          <p:spPr bwMode="auto">
            <a:xfrm flipV="1">
              <a:off x="1440" y="1920"/>
              <a:ext cx="0" cy="15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8" name="Text Box 30"/>
            <p:cNvSpPr txBox="1">
              <a:spLocks noChangeArrowheads="1"/>
            </p:cNvSpPr>
            <p:nvPr/>
          </p:nvSpPr>
          <p:spPr bwMode="auto">
            <a:xfrm rot="16200000">
              <a:off x="1148" y="331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5’</a:t>
              </a:r>
            </a:p>
          </p:txBody>
        </p:sp>
        <p:sp>
          <p:nvSpPr>
            <p:cNvPr id="43039" name="Text Box 31"/>
            <p:cNvSpPr txBox="1">
              <a:spLocks noChangeArrowheads="1"/>
            </p:cNvSpPr>
            <p:nvPr/>
          </p:nvSpPr>
          <p:spPr bwMode="auto">
            <a:xfrm rot="16200000">
              <a:off x="1148" y="168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3’</a:t>
              </a:r>
            </a:p>
          </p:txBody>
        </p:sp>
      </p:grpSp>
    </p:spTree>
    <p:extLst>
      <p:ext uri="{BB962C8B-B14F-4D97-AF65-F5344CB8AC3E}">
        <p14:creationId xmlns:p14="http://schemas.microsoft.com/office/powerpoint/2010/main" val="70122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2.21374E-6 L 0.00417 0.42193 " pathEditMode="relative" rAng="0" ptsTypes="AA">
                                      <p:cBhvr>
                                        <p:cTn id="6" dur="2000" fill="hold"/>
                                        <p:tgtEl>
                                          <p:spTgt spid="43026"/>
                                        </p:tgtEl>
                                        <p:attrNameLst>
                                          <p:attrName>ppt_x</p:attrName>
                                          <p:attrName>ppt_y</p:attrName>
                                        </p:attrNameLst>
                                      </p:cBhvr>
                                      <p:rCtr x="208" y="21096"/>
                                    </p:animMotion>
                                  </p:childTnLst>
                                </p:cTn>
                              </p:par>
                              <p:par>
                                <p:cTn id="7" presetID="42" presetClass="path" presetSubtype="0" accel="50000" decel="50000" fill="hold" grpId="0" nodeType="withEffect">
                                  <p:stCondLst>
                                    <p:cond delay="0"/>
                                  </p:stCondLst>
                                  <p:childTnLst>
                                    <p:animMotion origin="layout" path="M -3.33333E-6 1.18668E-6 L 0.00417 0.27758 " pathEditMode="relative" rAng="0" ptsTypes="AA">
                                      <p:cBhvr>
                                        <p:cTn id="8" dur="2000" fill="hold"/>
                                        <p:tgtEl>
                                          <p:spTgt spid="43025"/>
                                        </p:tgtEl>
                                        <p:attrNameLst>
                                          <p:attrName>ppt_x</p:attrName>
                                          <p:attrName>ppt_y</p:attrName>
                                        </p:attrNameLst>
                                      </p:cBhvr>
                                      <p:rCtr x="208" y="13879"/>
                                    </p:animMotion>
                                  </p:childTnLst>
                                </p:cTn>
                              </p:par>
                              <p:par>
                                <p:cTn id="9" presetID="42" presetClass="path" presetSubtype="0" accel="50000" decel="50000" fill="hold" grpId="0" nodeType="withEffect">
                                  <p:stCondLst>
                                    <p:cond delay="0"/>
                                  </p:stCondLst>
                                  <p:childTnLst>
                                    <p:animMotion origin="layout" path="M -3.33333E-6 4.58709E-6 L 0.00417 0.13324 " pathEditMode="relative" rAng="0" ptsTypes="AA">
                                      <p:cBhvr>
                                        <p:cTn id="10" dur="2000" fill="hold"/>
                                        <p:tgtEl>
                                          <p:spTgt spid="43024"/>
                                        </p:tgtEl>
                                        <p:attrNameLst>
                                          <p:attrName>ppt_x</p:attrName>
                                          <p:attrName>ppt_y</p:attrName>
                                        </p:attrNameLst>
                                      </p:cBhvr>
                                      <p:rCtr x="208" y="6662"/>
                                    </p:animMotion>
                                  </p:childTnLst>
                                </p:cTn>
                              </p:par>
                              <p:par>
                                <p:cTn id="11" presetID="42" presetClass="path" presetSubtype="0" accel="50000" decel="50000" fill="hold" grpId="0" nodeType="withEffect">
                                  <p:stCondLst>
                                    <p:cond delay="0"/>
                                  </p:stCondLst>
                                  <p:childTnLst>
                                    <p:animMotion origin="layout" path="M -3.33333E-6 -2.21374E-6 L -0.00416 0.38862 " pathEditMode="relative" rAng="0" ptsTypes="AA">
                                      <p:cBhvr>
                                        <p:cTn id="12" dur="2000" fill="hold"/>
                                        <p:tgtEl>
                                          <p:spTgt spid="43029"/>
                                        </p:tgtEl>
                                        <p:attrNameLst>
                                          <p:attrName>ppt_x</p:attrName>
                                          <p:attrName>ppt_y</p:attrName>
                                        </p:attrNameLst>
                                      </p:cBhvr>
                                      <p:rCtr x="-208" y="19431"/>
                                    </p:animMotion>
                                  </p:childTnLst>
                                </p:cTn>
                              </p:par>
                              <p:par>
                                <p:cTn id="13" presetID="42" presetClass="path" presetSubtype="0" accel="50000" decel="50000" fill="hold" grpId="0" nodeType="withEffect">
                                  <p:stCondLst>
                                    <p:cond delay="0"/>
                                  </p:stCondLst>
                                  <p:childTnLst>
                                    <p:animMotion origin="layout" path="M -3.33333E-6 1.18668E-6 L -0.00416 0.36641 " pathEditMode="relative" rAng="0" ptsTypes="AA">
                                      <p:cBhvr>
                                        <p:cTn id="14" dur="2000" fill="hold"/>
                                        <p:tgtEl>
                                          <p:spTgt spid="43028"/>
                                        </p:tgtEl>
                                        <p:attrNameLst>
                                          <p:attrName>ppt_x</p:attrName>
                                          <p:attrName>ppt_y</p:attrName>
                                        </p:attrNameLst>
                                      </p:cBhvr>
                                      <p:rCtr x="-208" y="18321"/>
                                    </p:animMotion>
                                  </p:childTnLst>
                                </p:cTn>
                              </p:par>
                              <p:par>
                                <p:cTn id="15" presetID="42" presetClass="path" presetSubtype="0" accel="50000" decel="50000" fill="hold" grpId="0" nodeType="withEffect">
                                  <p:stCondLst>
                                    <p:cond delay="0"/>
                                  </p:stCondLst>
                                  <p:childTnLst>
                                    <p:animMotion origin="layout" path="M -3.33333E-6 4.58709E-6 L -0.00416 0.15544 " pathEditMode="relative" rAng="0" ptsTypes="AA">
                                      <p:cBhvr>
                                        <p:cTn id="16" dur="2000" fill="hold"/>
                                        <p:tgtEl>
                                          <p:spTgt spid="43027"/>
                                        </p:tgtEl>
                                        <p:attrNameLst>
                                          <p:attrName>ppt_x</p:attrName>
                                          <p:attrName>ppt_y</p:attrName>
                                        </p:attrNameLst>
                                      </p:cBhvr>
                                      <p:rCtr x="-208" y="7772"/>
                                    </p:animMotion>
                                  </p:childTnLst>
                                </p:cTn>
                              </p:par>
                              <p:par>
                                <p:cTn id="17" presetID="42" presetClass="path" presetSubtype="0" accel="50000" decel="50000" fill="hold" grpId="0" nodeType="withEffect">
                                  <p:stCondLst>
                                    <p:cond delay="0"/>
                                  </p:stCondLst>
                                  <p:childTnLst>
                                    <p:animMotion origin="layout" path="M -3.33333E-6 -2.21374E-6 L -0.00416 0.322 " pathEditMode="relative" rAng="0" ptsTypes="AA">
                                      <p:cBhvr>
                                        <p:cTn id="18" dur="2000" fill="hold"/>
                                        <p:tgtEl>
                                          <p:spTgt spid="43032"/>
                                        </p:tgtEl>
                                        <p:attrNameLst>
                                          <p:attrName>ppt_x</p:attrName>
                                          <p:attrName>ppt_y</p:attrName>
                                        </p:attrNameLst>
                                      </p:cBhvr>
                                      <p:rCtr x="-208" y="16100"/>
                                    </p:animMotion>
                                  </p:childTnLst>
                                </p:cTn>
                              </p:par>
                              <p:par>
                                <p:cTn id="19" presetID="42" presetClass="path" presetSubtype="0" accel="50000" decel="50000" fill="hold" grpId="0" nodeType="withEffect">
                                  <p:stCondLst>
                                    <p:cond delay="0"/>
                                  </p:stCondLst>
                                  <p:childTnLst>
                                    <p:animMotion origin="layout" path="M -3.33333E-6 1.18668E-6 L -0.00416 0.21096 " pathEditMode="relative" rAng="0" ptsTypes="AA">
                                      <p:cBhvr>
                                        <p:cTn id="20" dur="2000" fill="hold"/>
                                        <p:tgtEl>
                                          <p:spTgt spid="43031"/>
                                        </p:tgtEl>
                                        <p:attrNameLst>
                                          <p:attrName>ppt_x</p:attrName>
                                          <p:attrName>ppt_y</p:attrName>
                                        </p:attrNameLst>
                                      </p:cBhvr>
                                      <p:rCtr x="-208" y="10548"/>
                                    </p:animMotion>
                                  </p:childTnLst>
                                </p:cTn>
                              </p:par>
                              <p:par>
                                <p:cTn id="21" presetID="42" presetClass="path" presetSubtype="0" accel="50000" decel="50000" fill="hold" grpId="0" nodeType="withEffect">
                                  <p:stCondLst>
                                    <p:cond delay="0"/>
                                  </p:stCondLst>
                                  <p:childTnLst>
                                    <p:animMotion origin="layout" path="M -3.33333E-6 4.58709E-6 L -0.00416 0.09993 " pathEditMode="relative" rAng="0" ptsTypes="AA">
                                      <p:cBhvr>
                                        <p:cTn id="22" dur="2000" fill="hold"/>
                                        <p:tgtEl>
                                          <p:spTgt spid="43030"/>
                                        </p:tgtEl>
                                        <p:attrNameLst>
                                          <p:attrName>ppt_x</p:attrName>
                                          <p:attrName>ppt_y</p:attrName>
                                        </p:attrNameLst>
                                      </p:cBhvr>
                                      <p:rCtr x="-208" y="4997"/>
                                    </p:animMotion>
                                  </p:childTnLst>
                                </p:cTn>
                              </p:par>
                              <p:par>
                                <p:cTn id="23" presetID="42" presetClass="path" presetSubtype="0" accel="50000" decel="50000" fill="hold" grpId="0" nodeType="withEffect">
                                  <p:stCondLst>
                                    <p:cond delay="0"/>
                                  </p:stCondLst>
                                  <p:childTnLst>
                                    <p:animMotion origin="layout" path="M -3.33333E-6 -2.21374E-6 L -0.00416 0.28869 " pathEditMode="relative" rAng="0" ptsTypes="AA">
                                      <p:cBhvr>
                                        <p:cTn id="24" dur="2000" fill="hold"/>
                                        <p:tgtEl>
                                          <p:spTgt spid="43035"/>
                                        </p:tgtEl>
                                        <p:attrNameLst>
                                          <p:attrName>ppt_x</p:attrName>
                                          <p:attrName>ppt_y</p:attrName>
                                        </p:attrNameLst>
                                      </p:cBhvr>
                                      <p:rCtr x="-208" y="14434"/>
                                    </p:animMotion>
                                  </p:childTnLst>
                                </p:cTn>
                              </p:par>
                              <p:par>
                                <p:cTn id="25" presetID="42" presetClass="path" presetSubtype="0" accel="50000" decel="50000" fill="hold" grpId="0" nodeType="withEffect">
                                  <p:stCondLst>
                                    <p:cond delay="0"/>
                                  </p:stCondLst>
                                  <p:childTnLst>
                                    <p:animMotion origin="layout" path="M -3.33333E-6 1.18668E-6 L -0.00416 0.24427 " pathEditMode="relative" rAng="0" ptsTypes="AA">
                                      <p:cBhvr>
                                        <p:cTn id="26" dur="2000" fill="hold"/>
                                        <p:tgtEl>
                                          <p:spTgt spid="43034"/>
                                        </p:tgtEl>
                                        <p:attrNameLst>
                                          <p:attrName>ppt_x</p:attrName>
                                          <p:attrName>ppt_y</p:attrName>
                                        </p:attrNameLst>
                                      </p:cBhvr>
                                      <p:rCtr x="-208" y="12214"/>
                                    </p:animMotion>
                                  </p:childTnLst>
                                </p:cTn>
                              </p:par>
                              <p:par>
                                <p:cTn id="27" presetID="42" presetClass="path" presetSubtype="0" accel="50000" decel="50000" fill="hold" grpId="0" nodeType="withEffect">
                                  <p:stCondLst>
                                    <p:cond delay="0"/>
                                  </p:stCondLst>
                                  <p:childTnLst>
                                    <p:animMotion origin="layout" path="M -3.33333E-6 4.58709E-6 L -0.00416 0.18875 " pathEditMode="relative" rAng="0" ptsTypes="AA">
                                      <p:cBhvr>
                                        <p:cTn id="28" dur="2000" fill="hold"/>
                                        <p:tgtEl>
                                          <p:spTgt spid="43033"/>
                                        </p:tgtEl>
                                        <p:attrNameLst>
                                          <p:attrName>ppt_x</p:attrName>
                                          <p:attrName>ppt_y</p:attrName>
                                        </p:attrNameLst>
                                      </p:cBhvr>
                                      <p:rCtr x="-208" y="9438"/>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3040"/>
                                        </p:tgtEl>
                                        <p:attrNameLst>
                                          <p:attrName>style.visibility</p:attrName>
                                        </p:attrNameLst>
                                      </p:cBhvr>
                                      <p:to>
                                        <p:strVal val="visible"/>
                                      </p:to>
                                    </p:set>
                                    <p:animEffect transition="in" filter="wipe(down)">
                                      <p:cBhvr>
                                        <p:cTn id="33" dur="500"/>
                                        <p:tgtEl>
                                          <p:spTgt spid="43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nimBg="1"/>
      <p:bldP spid="43025" grpId="0" animBg="1"/>
      <p:bldP spid="43026" grpId="0" animBg="1"/>
      <p:bldP spid="43027" grpId="0" animBg="1"/>
      <p:bldP spid="43028" grpId="0" animBg="1"/>
      <p:bldP spid="43029" grpId="0" animBg="1"/>
      <p:bldP spid="43030" grpId="0" animBg="1"/>
      <p:bldP spid="43031" grpId="0" animBg="1"/>
      <p:bldP spid="43032" grpId="0" animBg="1"/>
      <p:bldP spid="43033" grpId="0" animBg="1"/>
      <p:bldP spid="43034" grpId="0" animBg="1"/>
      <p:bldP spid="43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 </a:t>
            </a:r>
            <a:endParaRPr lang="fr-FR" dirty="0"/>
          </a:p>
        </p:txBody>
      </p:sp>
      <p:sp>
        <p:nvSpPr>
          <p:cNvPr id="3" name="Espace réservé du contenu 2"/>
          <p:cNvSpPr>
            <a:spLocks noGrp="1"/>
          </p:cNvSpPr>
          <p:nvPr>
            <p:ph idx="1"/>
          </p:nvPr>
        </p:nvSpPr>
        <p:spPr/>
        <p:txBody>
          <a:bodyPr/>
          <a:lstStyle/>
          <a:p>
            <a:r>
              <a:rPr lang="fr-FR" dirty="0" smtClean="0"/>
              <a:t>Introduction </a:t>
            </a:r>
          </a:p>
          <a:p>
            <a:pPr marL="114300" indent="0">
              <a:buNone/>
            </a:pPr>
            <a:r>
              <a:rPr lang="fr-FR" dirty="0" smtClean="0"/>
              <a:t>                - Définition de séquençage</a:t>
            </a:r>
          </a:p>
          <a:p>
            <a:pPr marL="114300" indent="0">
              <a:buNone/>
            </a:pPr>
            <a:r>
              <a:rPr lang="fr-FR" dirty="0"/>
              <a:t> </a:t>
            </a:r>
            <a:r>
              <a:rPr lang="fr-FR" dirty="0" smtClean="0"/>
              <a:t>               - Historique </a:t>
            </a:r>
          </a:p>
          <a:p>
            <a:r>
              <a:rPr lang="fr-FR" dirty="0" smtClean="0"/>
              <a:t>Rappels moléculaires</a:t>
            </a:r>
          </a:p>
          <a:p>
            <a:r>
              <a:rPr lang="fr-FR" dirty="0"/>
              <a:t>Méthode de Maxam et </a:t>
            </a:r>
            <a:r>
              <a:rPr lang="fr-FR" dirty="0" smtClean="0"/>
              <a:t>Gilbert</a:t>
            </a:r>
          </a:p>
          <a:p>
            <a:r>
              <a:rPr lang="fr-FR" dirty="0"/>
              <a:t>Méthode de </a:t>
            </a:r>
            <a:r>
              <a:rPr lang="fr-FR" dirty="0" smtClean="0"/>
              <a:t>Sanger</a:t>
            </a:r>
          </a:p>
          <a:p>
            <a:r>
              <a:rPr lang="fr-FR" dirty="0"/>
              <a:t>Automatisation du </a:t>
            </a:r>
            <a:r>
              <a:rPr lang="fr-FR" dirty="0" smtClean="0"/>
              <a:t>séquençage</a:t>
            </a:r>
          </a:p>
          <a:p>
            <a:r>
              <a:rPr lang="fr-FR" dirty="0" smtClean="0"/>
              <a:t> Pyroséquençage:  principe et procédure </a:t>
            </a:r>
          </a:p>
          <a:p>
            <a:r>
              <a:rPr lang="fr-FR" dirty="0" smtClean="0"/>
              <a:t>Applications et avantages</a:t>
            </a:r>
          </a:p>
          <a:p>
            <a:r>
              <a:rPr lang="fr-FR" dirty="0" smtClean="0"/>
              <a:t>Introduction au séquençage haut débit (NGS) </a:t>
            </a:r>
            <a:endParaRPr lang="fr-FR" dirty="0"/>
          </a:p>
        </p:txBody>
      </p:sp>
    </p:spTree>
    <p:extLst>
      <p:ext uri="{BB962C8B-B14F-4D97-AF65-F5344CB8AC3E}">
        <p14:creationId xmlns:p14="http://schemas.microsoft.com/office/powerpoint/2010/main" val="127208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12" name="Espace réservé du numéro de diapositive 3"/>
          <p:cNvSpPr>
            <a:spLocks noGrp="1"/>
          </p:cNvSpPr>
          <p:nvPr>
            <p:ph type="sldNum" sz="quarter" idx="12"/>
          </p:nvPr>
        </p:nvSpPr>
        <p:spPr/>
        <p:txBody>
          <a:bodyPr/>
          <a:lstStyle/>
          <a:p>
            <a:fld id="{74587A08-3242-476D-9AF5-C229E27C1989}" type="slidenum">
              <a:rPr lang="en-US" altLang="en-US"/>
              <a:pPr/>
              <a:t>30</a:t>
            </a:fld>
            <a:endParaRPr lang="en-US" altLang="en-US"/>
          </a:p>
        </p:txBody>
      </p:sp>
      <p:pic>
        <p:nvPicPr>
          <p:cNvPr id="112643" name="Picture 3" descr="Sanger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520950"/>
            <a:ext cx="4267200" cy="3213100"/>
          </a:xfrm>
          <a:prstGeom prst="rect">
            <a:avLst/>
          </a:prstGeom>
          <a:noFill/>
          <a:extLst>
            <a:ext uri="{909E8E84-426E-40DD-AFC4-6F175D3DCCD1}">
              <a14:hiddenFill xmlns:a14="http://schemas.microsoft.com/office/drawing/2010/main">
                <a:solidFill>
                  <a:srgbClr val="FFFFFF"/>
                </a:solidFill>
              </a14:hiddenFill>
            </a:ext>
          </a:extLst>
        </p:spPr>
      </p:pic>
      <p:sp>
        <p:nvSpPr>
          <p:cNvPr id="112645" name="Rectangle 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112646" name="Rectangle 6"/>
          <p:cNvSpPr>
            <a:spLocks noChangeArrowheads="1"/>
          </p:cNvSpPr>
          <p:nvPr/>
        </p:nvSpPr>
        <p:spPr bwMode="auto">
          <a:xfrm>
            <a:off x="4354513" y="1268413"/>
            <a:ext cx="46815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startAt="5"/>
            </a:pPr>
            <a:r>
              <a:rPr lang="en-US" altLang="fr-FR" sz="2000">
                <a:solidFill>
                  <a:schemeClr val="tx1"/>
                </a:solidFill>
                <a:latin typeface="Comic Sans MS" pitchFamily="66" charset="0"/>
              </a:rPr>
              <a:t>Préparation du gel du polyacrylamide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Dénaturation et dépôt sur gel</a:t>
            </a:r>
            <a:br>
              <a:rPr lang="en-US" altLang="fr-FR" sz="2000">
                <a:solidFill>
                  <a:schemeClr val="tx1"/>
                </a:solidFill>
                <a:latin typeface="Comic Sans MS" pitchFamily="66" charset="0"/>
              </a:rPr>
            </a:br>
            <a:r>
              <a:rPr lang="en-US" altLang="fr-FR" sz="2000">
                <a:solidFill>
                  <a:schemeClr val="tx1"/>
                </a:solidFill>
                <a:latin typeface="Comic Sans MS" pitchFamily="66" charset="0"/>
              </a:rPr>
              <a:t>Migration par électrophorèse</a:t>
            </a:r>
          </a:p>
        </p:txBody>
      </p:sp>
      <p:graphicFrame>
        <p:nvGraphicFramePr>
          <p:cNvPr id="112647" name="Object 7"/>
          <p:cNvGraphicFramePr>
            <a:graphicFrameLocks noChangeAspect="1"/>
          </p:cNvGraphicFramePr>
          <p:nvPr/>
        </p:nvGraphicFramePr>
        <p:xfrm>
          <a:off x="827088" y="1585913"/>
          <a:ext cx="3314700" cy="904875"/>
        </p:xfrm>
        <a:graphic>
          <a:graphicData uri="http://schemas.openxmlformats.org/presentationml/2006/ole">
            <mc:AlternateContent xmlns:mc="http://schemas.openxmlformats.org/markup-compatibility/2006">
              <mc:Choice xmlns:v="urn:schemas-microsoft-com:vml" Requires="v">
                <p:oleObj spid="_x0000_s10277" name="Image bitmap" r:id="rId4" imgW="3315163" imgH="905001" progId="PBrush">
                  <p:embed/>
                </p:oleObj>
              </mc:Choice>
              <mc:Fallback>
                <p:oleObj name="Image bitmap" r:id="rId4" imgW="3315163" imgH="905001" progId="PBrush">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85913"/>
                        <a:ext cx="33147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8" name="Rectangle 8"/>
          <p:cNvSpPr>
            <a:spLocks noChangeArrowheads="1"/>
          </p:cNvSpPr>
          <p:nvPr/>
        </p:nvSpPr>
        <p:spPr bwMode="auto">
          <a:xfrm>
            <a:off x="684213"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ddG</a:t>
            </a:r>
          </a:p>
        </p:txBody>
      </p:sp>
      <p:sp>
        <p:nvSpPr>
          <p:cNvPr id="112649" name="Rectangle 9"/>
          <p:cNvSpPr>
            <a:spLocks noChangeArrowheads="1"/>
          </p:cNvSpPr>
          <p:nvPr/>
        </p:nvSpPr>
        <p:spPr bwMode="auto">
          <a:xfrm>
            <a:off x="1524000"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ddA</a:t>
            </a:r>
          </a:p>
        </p:txBody>
      </p:sp>
      <p:sp>
        <p:nvSpPr>
          <p:cNvPr id="112650" name="Rectangle 10"/>
          <p:cNvSpPr>
            <a:spLocks noChangeArrowheads="1"/>
          </p:cNvSpPr>
          <p:nvPr/>
        </p:nvSpPr>
        <p:spPr bwMode="auto">
          <a:xfrm>
            <a:off x="2363788"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ddT</a:t>
            </a:r>
          </a:p>
        </p:txBody>
      </p:sp>
      <p:sp>
        <p:nvSpPr>
          <p:cNvPr id="112651" name="Rectangle 11"/>
          <p:cNvSpPr>
            <a:spLocks noChangeArrowheads="1"/>
          </p:cNvSpPr>
          <p:nvPr/>
        </p:nvSpPr>
        <p:spPr bwMode="auto">
          <a:xfrm>
            <a:off x="3203575"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ddC</a:t>
            </a:r>
          </a:p>
        </p:txBody>
      </p:sp>
    </p:spTree>
    <p:extLst>
      <p:ext uri="{BB962C8B-B14F-4D97-AF65-F5344CB8AC3E}">
        <p14:creationId xmlns:p14="http://schemas.microsoft.com/office/powerpoint/2010/main" val="3709376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8" name="Espace réservé du numéro de diapositive 3"/>
          <p:cNvSpPr>
            <a:spLocks noGrp="1"/>
          </p:cNvSpPr>
          <p:nvPr>
            <p:ph type="sldNum" sz="quarter" idx="12"/>
          </p:nvPr>
        </p:nvSpPr>
        <p:spPr/>
        <p:txBody>
          <a:bodyPr/>
          <a:lstStyle/>
          <a:p>
            <a:fld id="{6FE9193E-B7FE-4534-A125-485A002698FC}" type="slidenum">
              <a:rPr lang="en-US" altLang="en-US"/>
              <a:pPr/>
              <a:t>31</a:t>
            </a:fld>
            <a:endParaRPr lang="en-US" altLang="en-US"/>
          </a:p>
        </p:txBody>
      </p:sp>
      <p:pic>
        <p:nvPicPr>
          <p:cNvPr id="114692" name="Picture 4" descr="Sanger_autoradiogram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714375"/>
            <a:ext cx="1574800" cy="5429250"/>
          </a:xfrm>
          <a:prstGeom prst="rect">
            <a:avLst/>
          </a:prstGeom>
          <a:noFill/>
          <a:extLst>
            <a:ext uri="{909E8E84-426E-40DD-AFC4-6F175D3DCCD1}">
              <a14:hiddenFill xmlns:a14="http://schemas.microsoft.com/office/drawing/2010/main">
                <a:solidFill>
                  <a:srgbClr val="FFFFFF"/>
                </a:solidFill>
              </a14:hiddenFill>
            </a:ext>
          </a:extLst>
        </p:spPr>
      </p:pic>
      <p:sp>
        <p:nvSpPr>
          <p:cNvPr id="114693" name="Rectangle 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114695" name="Rectangle 7"/>
          <p:cNvSpPr>
            <a:spLocks noChangeArrowheads="1"/>
          </p:cNvSpPr>
          <p:nvPr/>
        </p:nvSpPr>
        <p:spPr bwMode="auto">
          <a:xfrm>
            <a:off x="395288" y="1268413"/>
            <a:ext cx="61928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startAt="8"/>
            </a:pPr>
            <a:r>
              <a:rPr lang="en-US" altLang="fr-FR" sz="2000">
                <a:solidFill>
                  <a:schemeClr val="tx1"/>
                </a:solidFill>
                <a:latin typeface="Comic Sans MS" pitchFamily="66" charset="0"/>
              </a:rPr>
              <a:t>Transfert du gel sur papier filtre (Whatman 3MM)</a:t>
            </a:r>
            <a:br>
              <a:rPr lang="en-US" altLang="fr-FR" sz="2000">
                <a:solidFill>
                  <a:schemeClr val="tx1"/>
                </a:solidFill>
                <a:latin typeface="Comic Sans MS" pitchFamily="66" charset="0"/>
              </a:rPr>
            </a:br>
            <a:r>
              <a:rPr lang="en-US" altLang="fr-FR" sz="2000">
                <a:solidFill>
                  <a:schemeClr val="tx1"/>
                </a:solidFill>
                <a:latin typeface="Comic Sans MS" pitchFamily="66" charset="0"/>
              </a:rPr>
              <a:t>Séchage du gel</a:t>
            </a:r>
            <a:br>
              <a:rPr lang="en-US" altLang="fr-FR" sz="2000">
                <a:solidFill>
                  <a:schemeClr val="tx1"/>
                </a:solidFill>
                <a:latin typeface="Comic Sans MS" pitchFamily="66" charset="0"/>
              </a:rPr>
            </a:br>
            <a:r>
              <a:rPr lang="en-US" altLang="fr-FR" sz="2000">
                <a:solidFill>
                  <a:schemeClr val="tx1"/>
                </a:solidFill>
                <a:latin typeface="Comic Sans MS" pitchFamily="66" charset="0"/>
              </a:rPr>
              <a:t>Cassette autoradiographique (+ écran amplificateur)</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Développement du film autoradiographique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Lecture sur table lumineuse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Saisie sur ordinateur</a:t>
            </a:r>
          </a:p>
        </p:txBody>
      </p:sp>
      <p:sp>
        <p:nvSpPr>
          <p:cNvPr id="114696" name="Rectangle 8"/>
          <p:cNvSpPr>
            <a:spLocks noChangeArrowheads="1"/>
          </p:cNvSpPr>
          <p:nvPr/>
        </p:nvSpPr>
        <p:spPr bwMode="auto">
          <a:xfrm>
            <a:off x="323850" y="4076700"/>
            <a:ext cx="61928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chemeClr val="tx1"/>
                </a:solidFill>
                <a:latin typeface="Comic Sans MS" pitchFamily="66" charset="0"/>
              </a:rPr>
              <a:t>Longueur typique de lecture : 400 nucléotides</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Durée totale de l’expérience : environ 3 jours</a:t>
            </a:r>
          </a:p>
        </p:txBody>
      </p:sp>
    </p:spTree>
    <p:extLst>
      <p:ext uri="{BB962C8B-B14F-4D97-AF65-F5344CB8AC3E}">
        <p14:creationId xmlns:p14="http://schemas.microsoft.com/office/powerpoint/2010/main" val="727055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2"/>
          <p:cNvSpPr/>
          <p:nvPr/>
        </p:nvSpPr>
        <p:spPr>
          <a:xfrm>
            <a:off x="251520" y="1844824"/>
            <a:ext cx="7920880" cy="3970318"/>
          </a:xfrm>
          <a:prstGeom prst="rect">
            <a:avLst/>
          </a:prstGeom>
        </p:spPr>
        <p:txBody>
          <a:bodyPr wrap="square">
            <a:spAutoFit/>
          </a:bodyPr>
          <a:lstStyle/>
          <a:p>
            <a:pPr marL="457200" indent="-457200">
              <a:buFont typeface="Arial" panose="020B0604020202020204" pitchFamily="34" charset="0"/>
              <a:buChar char="•"/>
            </a:pPr>
            <a:r>
              <a:rPr lang="fr-FR" sz="2800" dirty="0"/>
              <a:t>Ces </a:t>
            </a:r>
            <a:r>
              <a:rPr lang="fr-FR" sz="2800" dirty="0" err="1"/>
              <a:t>ddNTP</a:t>
            </a:r>
            <a:r>
              <a:rPr lang="fr-FR" sz="2800" dirty="0"/>
              <a:t> sont chacun marqués par un fluorochrome spécifique . Quatre  fluorochrome différents qui émettent, </a:t>
            </a:r>
            <a:r>
              <a:rPr lang="fr-FR" sz="2800" dirty="0" err="1"/>
              <a:t>apres</a:t>
            </a:r>
            <a:r>
              <a:rPr lang="fr-FR" sz="2800" dirty="0"/>
              <a:t> excitation par un faisceau laser des fluorescences de couleurs différentes. </a:t>
            </a:r>
            <a:endParaRPr lang="fr-FR" sz="2800" dirty="0" smtClean="0"/>
          </a:p>
          <a:p>
            <a:pPr marL="457200" indent="-457200">
              <a:buFont typeface="Arial" panose="020B0604020202020204" pitchFamily="34" charset="0"/>
              <a:buChar char="•"/>
            </a:pPr>
            <a:endParaRPr lang="fr-FR" sz="2800" dirty="0" smtClean="0"/>
          </a:p>
          <a:p>
            <a:pPr marL="457200" indent="-457200">
              <a:buFont typeface="Arial" panose="020B0604020202020204" pitchFamily="34" charset="0"/>
              <a:buChar char="•"/>
            </a:pPr>
            <a:r>
              <a:rPr lang="fr-FR" sz="2800" dirty="0" smtClean="0"/>
              <a:t>Chacune </a:t>
            </a:r>
            <a:r>
              <a:rPr lang="fr-FR" sz="2800" dirty="0"/>
              <a:t>de ces couleurs physiques est convertie en une couleur informatique par un logiciel </a:t>
            </a:r>
            <a:r>
              <a:rPr lang="fr-FR" sz="2800" dirty="0" smtClean="0"/>
              <a:t>de </a:t>
            </a:r>
            <a:r>
              <a:rPr lang="fr-FR" sz="2800" dirty="0"/>
              <a:t>traitement de ces différents </a:t>
            </a:r>
            <a:r>
              <a:rPr lang="fr-FR" sz="2800" dirty="0" smtClean="0"/>
              <a:t>fluorescences.</a:t>
            </a:r>
            <a:endParaRPr lang="fr-FR" sz="2800" dirty="0"/>
          </a:p>
        </p:txBody>
      </p:sp>
    </p:spTree>
    <p:extLst>
      <p:ext uri="{BB962C8B-B14F-4D97-AF65-F5344CB8AC3E}">
        <p14:creationId xmlns:p14="http://schemas.microsoft.com/office/powerpoint/2010/main" val="270729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7200" y="304800"/>
            <a:ext cx="8229600" cy="1371600"/>
          </a:xfrm>
        </p:spPr>
        <p:txBody>
          <a:bodyPr/>
          <a:lstStyle/>
          <a:p>
            <a:pPr algn="ctr"/>
            <a:r>
              <a:rPr lang="fr-CH" altLang="fr-FR"/>
              <a:t>Séquençage automatique</a:t>
            </a:r>
          </a:p>
        </p:txBody>
      </p:sp>
      <p:pic>
        <p:nvPicPr>
          <p:cNvPr id="450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436813"/>
            <a:ext cx="5707063"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descr="The image “http://res2.agr.ca/winnipeg/images/gel.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val="0"/>
              </a:ext>
            </a:extLst>
          </a:blip>
          <a:srcRect b="10492"/>
          <a:stretch>
            <a:fillRect/>
          </a:stretch>
        </p:blipFill>
        <p:spPr bwMode="auto">
          <a:xfrm>
            <a:off x="188913" y="2590800"/>
            <a:ext cx="2859087" cy="3200400"/>
          </a:xfrm>
          <a:prstGeom prst="rect">
            <a:avLst/>
          </a:prstGeom>
          <a:noFill/>
          <a:extLst>
            <a:ext uri="{909E8E84-426E-40DD-AFC4-6F175D3DCCD1}">
              <a14:hiddenFill xmlns:a14="http://schemas.microsoft.com/office/drawing/2010/main">
                <a:solidFill>
                  <a:srgbClr val="FFFFFF"/>
                </a:solidFill>
              </a14:hiddenFill>
            </a:ext>
          </a:extLst>
        </p:spPr>
      </p:pic>
      <p:sp>
        <p:nvSpPr>
          <p:cNvPr id="45063" name="AutoShape 7"/>
          <p:cNvSpPr>
            <a:spLocks noChangeArrowheads="1"/>
          </p:cNvSpPr>
          <p:nvPr/>
        </p:nvSpPr>
        <p:spPr bwMode="auto">
          <a:xfrm>
            <a:off x="2438400" y="1752600"/>
            <a:ext cx="2286000" cy="685800"/>
          </a:xfrm>
          <a:prstGeom prst="curvedDownArrow">
            <a:avLst>
              <a:gd name="adj1" fmla="val 66667"/>
              <a:gd name="adj2" fmla="val 13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4" name="Text Box 8"/>
          <p:cNvSpPr txBox="1">
            <a:spLocks noChangeArrowheads="1"/>
          </p:cNvSpPr>
          <p:nvPr/>
        </p:nvSpPr>
        <p:spPr bwMode="auto">
          <a:xfrm>
            <a:off x="4343400" y="167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Ordinateur</a:t>
            </a:r>
          </a:p>
        </p:txBody>
      </p:sp>
    </p:spTree>
    <p:extLst>
      <p:ext uri="{BB962C8B-B14F-4D97-AF65-F5344CB8AC3E}">
        <p14:creationId xmlns:p14="http://schemas.microsoft.com/office/powerpoint/2010/main" val="240619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023" y="0"/>
            <a:ext cx="8229600" cy="1143000"/>
          </a:xfrm>
        </p:spPr>
        <p:txBody>
          <a:bodyPr>
            <a:normAutofit/>
          </a:bodyPr>
          <a:lstStyle/>
          <a:p>
            <a:pPr algn="ctr"/>
            <a:r>
              <a:rPr lang="fr-FR" sz="4000" dirty="0" smtClean="0">
                <a:solidFill>
                  <a:srgbClr val="000090"/>
                </a:solidFill>
                <a:latin typeface="Times"/>
                <a:cs typeface="Times"/>
              </a:rPr>
              <a:t>1977 - 2003</a:t>
            </a:r>
            <a:endParaRPr lang="fr-FR" sz="4000" dirty="0">
              <a:solidFill>
                <a:srgbClr val="000090"/>
              </a:solidFill>
              <a:latin typeface="Times"/>
              <a:cs typeface="Times"/>
            </a:endParaRPr>
          </a:p>
        </p:txBody>
      </p:sp>
      <p:sp>
        <p:nvSpPr>
          <p:cNvPr id="3" name="Espace réservé du contenu 2"/>
          <p:cNvSpPr>
            <a:spLocks noGrp="1"/>
          </p:cNvSpPr>
          <p:nvPr>
            <p:ph idx="1"/>
          </p:nvPr>
        </p:nvSpPr>
        <p:spPr>
          <a:xfrm>
            <a:off x="268113" y="1231900"/>
            <a:ext cx="8875889" cy="4894267"/>
          </a:xfrm>
        </p:spPr>
        <p:txBody>
          <a:bodyPr>
            <a:normAutofit/>
          </a:bodyPr>
          <a:lstStyle/>
          <a:p>
            <a:r>
              <a:rPr lang="fr-FR" sz="2800" dirty="0" smtClean="0"/>
              <a:t>Automatisation et optimisation de la méthode de Sanger</a:t>
            </a:r>
          </a:p>
          <a:p>
            <a:r>
              <a:rPr lang="fr-FR" sz="2800" dirty="0" smtClean="0"/>
              <a:t>Séquençage capillaire et fluorescence</a:t>
            </a:r>
            <a:endParaRPr lang="fr-FR" sz="2800" dirty="0"/>
          </a:p>
        </p:txBody>
      </p:sp>
      <p:pic>
        <p:nvPicPr>
          <p:cNvPr id="5" name="Image 4"/>
          <p:cNvPicPr>
            <a:picLocks noChangeAspect="1"/>
          </p:cNvPicPr>
          <p:nvPr/>
        </p:nvPicPr>
        <p:blipFill>
          <a:blip r:embed="rId2" cstate="print"/>
          <a:stretch>
            <a:fillRect/>
          </a:stretch>
        </p:blipFill>
        <p:spPr>
          <a:xfrm>
            <a:off x="5447595" y="2342269"/>
            <a:ext cx="2466360" cy="2413177"/>
          </a:xfrm>
          <a:prstGeom prst="rect">
            <a:avLst/>
          </a:prstGeom>
        </p:spPr>
      </p:pic>
      <p:pic>
        <p:nvPicPr>
          <p:cNvPr id="6" name="Image 5"/>
          <p:cNvPicPr>
            <a:picLocks noChangeAspect="1"/>
          </p:cNvPicPr>
          <p:nvPr/>
        </p:nvPicPr>
        <p:blipFill>
          <a:blip r:embed="rId3" cstate="print"/>
          <a:stretch>
            <a:fillRect/>
          </a:stretch>
        </p:blipFill>
        <p:spPr>
          <a:xfrm>
            <a:off x="1712398" y="3213792"/>
            <a:ext cx="2535101" cy="3644208"/>
          </a:xfrm>
          <a:prstGeom prst="rect">
            <a:avLst/>
          </a:prstGeom>
        </p:spPr>
      </p:pic>
      <p:pic>
        <p:nvPicPr>
          <p:cNvPr id="8" name="Image 7"/>
          <p:cNvPicPr>
            <a:picLocks noChangeAspect="1"/>
          </p:cNvPicPr>
          <p:nvPr/>
        </p:nvPicPr>
        <p:blipFill>
          <a:blip r:embed="rId4" cstate="print"/>
          <a:stretch>
            <a:fillRect/>
          </a:stretch>
        </p:blipFill>
        <p:spPr>
          <a:xfrm>
            <a:off x="268113" y="2342269"/>
            <a:ext cx="1257300" cy="2616200"/>
          </a:xfrm>
          <a:prstGeom prst="rect">
            <a:avLst/>
          </a:prstGeom>
        </p:spPr>
      </p:pic>
      <p:pic>
        <p:nvPicPr>
          <p:cNvPr id="9" name="Image 8"/>
          <p:cNvPicPr>
            <a:picLocks noChangeAspect="1"/>
          </p:cNvPicPr>
          <p:nvPr/>
        </p:nvPicPr>
        <p:blipFill>
          <a:blip r:embed="rId5" cstate="print"/>
          <a:stretch>
            <a:fillRect/>
          </a:stretch>
        </p:blipFill>
        <p:spPr>
          <a:xfrm>
            <a:off x="4493949" y="5110464"/>
            <a:ext cx="4650053" cy="1747536"/>
          </a:xfrm>
          <a:prstGeom prst="rect">
            <a:avLst/>
          </a:prstGeom>
        </p:spPr>
      </p:pic>
      <p:sp>
        <p:nvSpPr>
          <p:cNvPr id="10" name="ZoneTexte 9"/>
          <p:cNvSpPr txBox="1"/>
          <p:nvPr/>
        </p:nvSpPr>
        <p:spPr>
          <a:xfrm>
            <a:off x="3506734" y="2543756"/>
            <a:ext cx="998190" cy="523220"/>
          </a:xfrm>
          <a:prstGeom prst="rect">
            <a:avLst/>
          </a:prstGeom>
          <a:noFill/>
        </p:spPr>
        <p:txBody>
          <a:bodyPr wrap="none" rtlCol="0">
            <a:spAutoFit/>
          </a:bodyPr>
          <a:lstStyle/>
          <a:p>
            <a:r>
              <a:rPr lang="fr-FR" sz="2800" dirty="0" smtClean="0">
                <a:solidFill>
                  <a:srgbClr val="FF6600"/>
                </a:solidFill>
              </a:rPr>
              <a:t>X 300</a:t>
            </a:r>
            <a:endParaRPr lang="fr-FR" sz="2800" dirty="0">
              <a:solidFill>
                <a:srgbClr val="FF6600"/>
              </a:solidFill>
            </a:endParaRPr>
          </a:p>
        </p:txBody>
      </p:sp>
    </p:spTree>
    <p:extLst>
      <p:ext uri="{BB962C8B-B14F-4D97-AF65-F5344CB8AC3E}">
        <p14:creationId xmlns:p14="http://schemas.microsoft.com/office/powerpoint/2010/main" val="3249225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Principe de la méthode de SANGER</a:t>
            </a:r>
            <a:endParaRPr lang="fr-FR" sz="2400" dirty="0"/>
          </a:p>
        </p:txBody>
      </p:sp>
      <p:sp>
        <p:nvSpPr>
          <p:cNvPr id="3" name="Espace réservé du contenu 2"/>
          <p:cNvSpPr>
            <a:spLocks noGrp="1"/>
          </p:cNvSpPr>
          <p:nvPr>
            <p:ph idx="1"/>
          </p:nvPr>
        </p:nvSpPr>
        <p:spPr>
          <a:xfrm>
            <a:off x="0" y="1600200"/>
            <a:ext cx="8388424" cy="4800600"/>
          </a:xfrm>
        </p:spPr>
        <p:txBody>
          <a:bodyPr>
            <a:normAutofit fontScale="85000" lnSpcReduction="20000"/>
          </a:bodyPr>
          <a:lstStyle/>
          <a:p>
            <a:r>
              <a:rPr lang="fr-FR" dirty="0" smtClean="0"/>
              <a:t>Le recopiage d’un brin matrice par une ADN polymérase ADN dépendante est initiée par la  fixation d’un </a:t>
            </a:r>
            <a:r>
              <a:rPr lang="fr-FR" dirty="0" err="1" smtClean="0"/>
              <a:t>oligonucléotide</a:t>
            </a:r>
            <a:r>
              <a:rPr lang="fr-FR" dirty="0" smtClean="0"/>
              <a:t> spécifique (amorce), complémentaire du brin matrice. Cette ADN polymérase va permettre l’élongation d’un nouveau brin complémentaire du brin matrice dans le sens 5’ 3’</a:t>
            </a:r>
          </a:p>
          <a:p>
            <a:pPr>
              <a:buNone/>
            </a:pPr>
            <a:endParaRPr lang="fr-FR" dirty="0" smtClean="0"/>
          </a:p>
          <a:p>
            <a:r>
              <a:rPr lang="fr-FR" dirty="0" smtClean="0"/>
              <a:t>L’ADN polymérase permet l’incorporation de nucléotides (</a:t>
            </a:r>
            <a:r>
              <a:rPr lang="fr-FR" dirty="0" err="1" smtClean="0"/>
              <a:t>dNTP</a:t>
            </a:r>
            <a:r>
              <a:rPr lang="fr-FR" dirty="0" smtClean="0"/>
              <a:t>: </a:t>
            </a:r>
            <a:r>
              <a:rPr lang="fr-FR" dirty="0" err="1" smtClean="0"/>
              <a:t>déoxynucléotides</a:t>
            </a:r>
            <a:r>
              <a:rPr lang="fr-FR" dirty="0" smtClean="0"/>
              <a:t>) libres présents dans le milieu réactionnel par la formation d’un pont </a:t>
            </a:r>
            <a:r>
              <a:rPr lang="fr-FR" dirty="0" err="1" smtClean="0"/>
              <a:t>phosphodiester</a:t>
            </a:r>
            <a:r>
              <a:rPr lang="fr-FR" dirty="0" smtClean="0"/>
              <a:t> entre le 3’OH de la chaîne et le 5’ phosphate du </a:t>
            </a:r>
            <a:r>
              <a:rPr lang="fr-FR" dirty="0" err="1" smtClean="0"/>
              <a:t>dNTP</a:t>
            </a:r>
            <a:r>
              <a:rPr lang="fr-FR" dirty="0" smtClean="0"/>
              <a:t> suivant</a:t>
            </a:r>
          </a:p>
          <a:p>
            <a:pPr>
              <a:buNone/>
            </a:pPr>
            <a:endParaRPr lang="fr-FR" dirty="0" smtClean="0"/>
          </a:p>
          <a:p>
            <a:r>
              <a:rPr lang="fr-FR" dirty="0" smtClean="0"/>
              <a:t>La réaction de Sanger repose sur l’incorporation </a:t>
            </a:r>
            <a:r>
              <a:rPr lang="fr-FR" dirty="0" err="1" smtClean="0"/>
              <a:t>alléatoire</a:t>
            </a:r>
            <a:r>
              <a:rPr lang="fr-FR" dirty="0" smtClean="0"/>
              <a:t> par cette ADN polymérase </a:t>
            </a:r>
            <a:r>
              <a:rPr lang="fr-FR" dirty="0" err="1" smtClean="0"/>
              <a:t>dedidéoxynucléotides</a:t>
            </a:r>
            <a:r>
              <a:rPr lang="fr-FR" dirty="0" smtClean="0"/>
              <a:t> interrupteurs de chaîne (</a:t>
            </a:r>
            <a:r>
              <a:rPr lang="fr-FR" dirty="0" err="1" smtClean="0"/>
              <a:t>ddNTP</a:t>
            </a:r>
            <a:r>
              <a:rPr lang="fr-FR" dirty="0" smtClean="0"/>
              <a:t>) eux aussi présents dans le milieu réactionnel.</a:t>
            </a:r>
          </a:p>
          <a:p>
            <a:pPr>
              <a:buNone/>
            </a:pPr>
            <a:endParaRPr lang="fr-FR" dirty="0" smtClean="0"/>
          </a:p>
          <a:p>
            <a:r>
              <a:rPr lang="fr-FR" dirty="0" smtClean="0"/>
              <a:t>Une migration </a:t>
            </a:r>
            <a:r>
              <a:rPr lang="fr-FR" dirty="0" err="1" smtClean="0"/>
              <a:t>électrophorétique</a:t>
            </a:r>
            <a:r>
              <a:rPr lang="fr-FR" dirty="0" smtClean="0"/>
              <a:t> du produit de cette réaction de séquence sur un gel très résolutif (</a:t>
            </a:r>
            <a:r>
              <a:rPr lang="fr-FR" dirty="0" err="1" smtClean="0"/>
              <a:t>polyacrylamide</a:t>
            </a:r>
            <a:r>
              <a:rPr lang="fr-FR" dirty="0" smtClean="0"/>
              <a:t>) va séparer tous les fragments présents en fonction de leur masse moléculaire(taille).</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307"/>
            <a:ext cx="7620000" cy="1143000"/>
          </a:xfrm>
        </p:spPr>
        <p:txBody>
          <a:bodyPr/>
          <a:lstStyle/>
          <a:p>
            <a:pPr algn="ctr"/>
            <a:r>
              <a:rPr lang="fr-FR" sz="4000" b="1" dirty="0" smtClean="0">
                <a:effectLst>
                  <a:outerShdw blurRad="38100" dist="38100" dir="2700000" algn="tl">
                    <a:srgbClr val="000000">
                      <a:alpha val="43137"/>
                    </a:srgbClr>
                  </a:outerShdw>
                </a:effectLst>
              </a:rPr>
              <a:t>Electrophorèse capillaire </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124744"/>
            <a:ext cx="8604448" cy="5276056"/>
          </a:xfrm>
        </p:spPr>
        <p:txBody>
          <a:bodyPr>
            <a:normAutofit fontScale="92500" lnSpcReduction="20000"/>
          </a:bodyPr>
          <a:lstStyle/>
          <a:p>
            <a:r>
              <a:rPr lang="fr-FR" sz="2600" dirty="0"/>
              <a:t>Les produits de séquence purifiés sont analysés sur un séquenceur </a:t>
            </a:r>
            <a:r>
              <a:rPr lang="fr-FR" sz="2600" dirty="0" smtClean="0"/>
              <a:t>.</a:t>
            </a:r>
          </a:p>
          <a:p>
            <a:r>
              <a:rPr lang="fr-FR" sz="2600" dirty="0" smtClean="0"/>
              <a:t>Une </a:t>
            </a:r>
            <a:r>
              <a:rPr lang="fr-FR" sz="2600" dirty="0"/>
              <a:t>électrophorèse capillaire</a:t>
            </a:r>
            <a:r>
              <a:rPr lang="fr-FR" sz="2600" b="1" dirty="0"/>
              <a:t> </a:t>
            </a:r>
            <a:r>
              <a:rPr lang="fr-FR" sz="2600" dirty="0"/>
              <a:t>en conditions dénaturantes va séparer les fragments d’ADN synthétisés en fonction de leur taille. </a:t>
            </a:r>
            <a:endParaRPr lang="fr-FR" sz="2600" dirty="0" smtClean="0"/>
          </a:p>
          <a:p>
            <a:r>
              <a:rPr lang="fr-FR" sz="2600" dirty="0" smtClean="0"/>
              <a:t>L’enregistrement </a:t>
            </a:r>
            <a:r>
              <a:rPr lang="fr-FR" sz="2600" dirty="0"/>
              <a:t>et l’analyse spectrale de la fluorescence spécifique du </a:t>
            </a:r>
            <a:r>
              <a:rPr lang="fr-FR" sz="2600" dirty="0" err="1"/>
              <a:t>ddNTP</a:t>
            </a:r>
            <a:r>
              <a:rPr lang="fr-FR" sz="2600" dirty="0"/>
              <a:t> permettra alors d’assigner la base correspondante et de déterminer la séquence nucléotidique du brin matrice</a:t>
            </a:r>
            <a:r>
              <a:rPr lang="fr-FR" sz="2600" dirty="0" smtClean="0"/>
              <a:t>.</a:t>
            </a:r>
          </a:p>
          <a:p>
            <a:pPr marL="114300" indent="0">
              <a:buNone/>
            </a:pPr>
            <a:r>
              <a:rPr lang="fr-FR" sz="2600" dirty="0" smtClean="0"/>
              <a:t> </a:t>
            </a:r>
          </a:p>
          <a:p>
            <a:r>
              <a:rPr lang="fr-FR" sz="2600" dirty="0" smtClean="0"/>
              <a:t>Chaque </a:t>
            </a:r>
            <a:r>
              <a:rPr lang="fr-FR" sz="2600" dirty="0"/>
              <a:t>base a donc un signal spécifique qui permet de l’identifier lors de son passage dans le faisceau d’un photomètre situé à la sortie du capillaire. L’analyse des signaux reçus est effectuée par un ordinateur permettant la reconstitution de la séquence d’ADN avec une grande précision. </a:t>
            </a:r>
          </a:p>
          <a:p>
            <a:endParaRPr lang="fr-FR" dirty="0"/>
          </a:p>
        </p:txBody>
      </p:sp>
    </p:spTree>
    <p:extLst>
      <p:ext uri="{BB962C8B-B14F-4D97-AF65-F5344CB8AC3E}">
        <p14:creationId xmlns:p14="http://schemas.microsoft.com/office/powerpoint/2010/main" val="3141046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6"/>
          <p:cNvSpPr>
            <a:spLocks noGrp="1"/>
          </p:cNvSpPr>
          <p:nvPr>
            <p:ph type="ftr" sz="quarter" idx="11"/>
          </p:nvPr>
        </p:nvSpPr>
        <p:spPr/>
        <p:txBody>
          <a:bodyPr/>
          <a:lstStyle/>
          <a:p>
            <a:r>
              <a:rPr lang="en-US" altLang="en-US"/>
              <a:t>BIN1001, H2005, Hervé Philippe, Université de Montréal</a:t>
            </a:r>
          </a:p>
        </p:txBody>
      </p:sp>
      <p:sp>
        <p:nvSpPr>
          <p:cNvPr id="120834" name="Rectangle 2"/>
          <p:cNvSpPr>
            <a:spLocks noGrp="1" noChangeArrowheads="1"/>
          </p:cNvSpPr>
          <p:nvPr>
            <p:ph type="title"/>
          </p:nvPr>
        </p:nvSpPr>
        <p:spPr/>
        <p:txBody>
          <a:bodyPr/>
          <a:lstStyle/>
          <a:p>
            <a:r>
              <a:rPr lang="fr-CH" altLang="fr-FR" sz="4000"/>
              <a:t>Capillaires</a:t>
            </a:r>
          </a:p>
        </p:txBody>
      </p:sp>
      <p:pic>
        <p:nvPicPr>
          <p:cNvPr id="120837" name="Picture 5" descr="capillar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66750" y="1401763"/>
            <a:ext cx="3905250" cy="2693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0841" name="Picture 9" descr="work_surface"/>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05388" y="552450"/>
            <a:ext cx="3576637" cy="2662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39" name="Rectangle 7"/>
          <p:cNvSpPr>
            <a:spLocks noChangeArrowheads="1"/>
          </p:cNvSpPr>
          <p:nvPr/>
        </p:nvSpPr>
        <p:spPr bwMode="auto">
          <a:xfrm>
            <a:off x="331788" y="4270375"/>
            <a:ext cx="4656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a:t>http://www.genomenewsnetwork.org/resources/whats_a_genome/Chp2_2.shtml</a:t>
            </a:r>
          </a:p>
        </p:txBody>
      </p:sp>
      <p:pic>
        <p:nvPicPr>
          <p:cNvPr id="120844" name="Picture 12" descr="abi3700"/>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16538" y="3238500"/>
            <a:ext cx="2959100" cy="2560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46" name="Rectangle 14"/>
          <p:cNvSpPr>
            <a:spLocks noChangeArrowheads="1"/>
          </p:cNvSpPr>
          <p:nvPr/>
        </p:nvSpPr>
        <p:spPr bwMode="auto">
          <a:xfrm>
            <a:off x="4572000" y="5878513"/>
            <a:ext cx="4035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a:t>http://www.aecom.yu.edu/cancer/new/cores/sequencing/abi3700.htm</a:t>
            </a:r>
          </a:p>
        </p:txBody>
      </p:sp>
    </p:spTree>
    <p:extLst>
      <p:ext uri="{BB962C8B-B14F-4D97-AF65-F5344CB8AC3E}">
        <p14:creationId xmlns:p14="http://schemas.microsoft.com/office/powerpoint/2010/main" val="1704647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Adaptation de la technique à la fluorescence</a:t>
            </a:r>
            <a:endParaRPr lang="fr-FR" sz="3600" dirty="0"/>
          </a:p>
        </p:txBody>
      </p:sp>
      <p:sp>
        <p:nvSpPr>
          <p:cNvPr id="3" name="Espace réservé du contenu 2"/>
          <p:cNvSpPr>
            <a:spLocks noGrp="1"/>
          </p:cNvSpPr>
          <p:nvPr>
            <p:ph idx="1"/>
          </p:nvPr>
        </p:nvSpPr>
        <p:spPr/>
        <p:txBody>
          <a:bodyPr/>
          <a:lstStyle/>
          <a:p>
            <a:r>
              <a:rPr lang="fr-FR" dirty="0" smtClean="0"/>
              <a:t>chaque </a:t>
            </a:r>
            <a:r>
              <a:rPr lang="fr-FR" dirty="0" err="1" smtClean="0"/>
              <a:t>ddNTP</a:t>
            </a:r>
            <a:r>
              <a:rPr lang="fr-FR" dirty="0" smtClean="0"/>
              <a:t> (</a:t>
            </a:r>
            <a:r>
              <a:rPr lang="fr-FR" dirty="0" err="1" smtClean="0"/>
              <a:t>ddATP,ddTTP,ddCTP,ddGTP</a:t>
            </a:r>
            <a:r>
              <a:rPr lang="fr-FR" dirty="0" smtClean="0"/>
              <a:t>) est marqué par un </a:t>
            </a:r>
            <a:r>
              <a:rPr lang="fr-FR" dirty="0" err="1" smtClean="0"/>
              <a:t>fluorochrome</a:t>
            </a:r>
            <a:r>
              <a:rPr lang="fr-FR" dirty="0" smtClean="0"/>
              <a:t> différent dont le spectre d’émission est spécifique. Une analyse spectrale va différencier les différents </a:t>
            </a:r>
            <a:r>
              <a:rPr lang="fr-FR" dirty="0" err="1" smtClean="0"/>
              <a:t>fluorochromes</a:t>
            </a:r>
            <a:r>
              <a:rPr lang="fr-FR" dirty="0" smtClean="0"/>
              <a:t>, associer la base correspondante et donc définir la séquence nucléotidique du brin d’ADN initial</a:t>
            </a:r>
          </a:p>
          <a:p>
            <a:r>
              <a:rPr lang="fr-FR" dirty="0" smtClean="0"/>
              <a:t>Le </a:t>
            </a:r>
            <a:r>
              <a:rPr lang="fr-FR" dirty="0" err="1" smtClean="0"/>
              <a:t>fluorochrome</a:t>
            </a:r>
            <a:r>
              <a:rPr lang="fr-FR" dirty="0" smtClean="0"/>
              <a:t> donneur est excité par un rayon laser à argon émettant à 488nm et 514,</a:t>
            </a:r>
            <a:r>
              <a:rPr lang="fr-FR" dirty="0" err="1" smtClean="0"/>
              <a:t>5nm.Son</a:t>
            </a:r>
            <a:r>
              <a:rPr lang="fr-FR" dirty="0" smtClean="0"/>
              <a:t> énergie de fluorescence émise (515-520nm) est captée intégralement par le </a:t>
            </a:r>
            <a:r>
              <a:rPr lang="fr-FR" dirty="0" err="1" smtClean="0"/>
              <a:t>fluorochrome</a:t>
            </a:r>
            <a:r>
              <a:rPr lang="fr-FR" dirty="0" smtClean="0"/>
              <a:t> accepteur qui est excité à son tour. Le </a:t>
            </a:r>
            <a:r>
              <a:rPr lang="fr-FR" dirty="0" err="1" smtClean="0"/>
              <a:t>fluorochrome</a:t>
            </a:r>
            <a:r>
              <a:rPr lang="fr-FR" dirty="0" smtClean="0"/>
              <a:t> accepteur ou </a:t>
            </a:r>
            <a:r>
              <a:rPr lang="fr-FR" dirty="0" err="1" smtClean="0"/>
              <a:t>dichloroRhodamine</a:t>
            </a:r>
            <a:r>
              <a:rPr lang="fr-FR" smtClean="0"/>
              <a:t> est différent </a:t>
            </a:r>
            <a:r>
              <a:rPr lang="fr-FR" dirty="0" smtClean="0"/>
              <a:t>pour chaque type de </a:t>
            </a:r>
            <a:r>
              <a:rPr lang="fr-FR" dirty="0" err="1" smtClean="0"/>
              <a:t>ddNTP</a:t>
            </a:r>
            <a:r>
              <a:rPr lang="fr-FR" dirty="0" smtClean="0"/>
              <a:t>.</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7992887" cy="591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8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4800" dirty="0"/>
              <a:t>Introduction </a:t>
            </a:r>
            <a:endParaRPr lang="fr-FR" dirty="0"/>
          </a:p>
        </p:txBody>
      </p:sp>
      <p:sp>
        <p:nvSpPr>
          <p:cNvPr id="3" name="Espace réservé du contenu 2"/>
          <p:cNvSpPr>
            <a:spLocks noGrp="1"/>
          </p:cNvSpPr>
          <p:nvPr>
            <p:ph idx="1"/>
          </p:nvPr>
        </p:nvSpPr>
        <p:spPr/>
        <p:txBody>
          <a:bodyPr>
            <a:normAutofit/>
          </a:bodyPr>
          <a:lstStyle/>
          <a:p>
            <a:r>
              <a:rPr lang="fr-FR" sz="3200" b="1" dirty="0" smtClean="0"/>
              <a:t>Définition :</a:t>
            </a:r>
          </a:p>
          <a:p>
            <a:pPr marL="114300" indent="0">
              <a:buNone/>
            </a:pPr>
            <a:endParaRPr lang="fr-FR" sz="3200" dirty="0"/>
          </a:p>
          <a:p>
            <a:pPr marL="114300" indent="0">
              <a:buNone/>
            </a:pPr>
            <a:r>
              <a:rPr lang="fr-FR" sz="3200" dirty="0" smtClean="0"/>
              <a:t>   Le </a:t>
            </a:r>
            <a:r>
              <a:rPr lang="fr-FR" sz="3200" dirty="0"/>
              <a:t>séquençage de l'ADN, consiste à </a:t>
            </a:r>
            <a:r>
              <a:rPr lang="fr-FR" sz="3200" dirty="0" smtClean="0"/>
              <a:t>  déterminer </a:t>
            </a:r>
            <a:r>
              <a:rPr lang="fr-FR" sz="3200" dirty="0"/>
              <a:t>l'ordre d'enchaînement </a:t>
            </a:r>
            <a:r>
              <a:rPr lang="fr-FR" sz="3200" dirty="0" smtClean="0"/>
              <a:t>des nucléotides </a:t>
            </a:r>
            <a:r>
              <a:rPr lang="fr-FR" sz="3200" dirty="0"/>
              <a:t>d’un fragment d’ADN </a:t>
            </a:r>
            <a:r>
              <a:rPr lang="fr-FR" sz="3200" dirty="0" smtClean="0"/>
              <a:t>donné.</a:t>
            </a:r>
            <a:endParaRPr lang="fr-FR" sz="3200" dirty="0"/>
          </a:p>
        </p:txBody>
      </p:sp>
    </p:spTree>
    <p:extLst>
      <p:ext uri="{BB962C8B-B14F-4D97-AF65-F5344CB8AC3E}">
        <p14:creationId xmlns:p14="http://schemas.microsoft.com/office/powerpoint/2010/main" val="3664080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solidFill>
                  <a:schemeClr val="tx1"/>
                </a:solidFill>
              </a:rPr>
              <a:t>Le pyroséquençage</a:t>
            </a:r>
          </a:p>
        </p:txBody>
      </p:sp>
      <p:sp>
        <p:nvSpPr>
          <p:cNvPr id="3" name="Espace réservé du contenu 2"/>
          <p:cNvSpPr>
            <a:spLocks noGrp="1"/>
          </p:cNvSpPr>
          <p:nvPr>
            <p:ph idx="1"/>
          </p:nvPr>
        </p:nvSpPr>
        <p:spPr/>
        <p:txBody>
          <a:bodyPr/>
          <a:lstStyle/>
          <a:p>
            <a:r>
              <a:rPr lang="fr-FR" dirty="0"/>
              <a:t>Le </a:t>
            </a:r>
            <a:r>
              <a:rPr lang="fr-FR" b="1" dirty="0"/>
              <a:t>pyroséquençage</a:t>
            </a:r>
            <a:r>
              <a:rPr lang="fr-FR" dirty="0"/>
              <a:t> est une technique de séquençage de l'ADN qui permet d’effectuer un séquençage rapide et à moindre coût qu’un séquençage par la méthode de Sanger. </a:t>
            </a:r>
            <a:endParaRPr lang="fr-FR" dirty="0" smtClean="0"/>
          </a:p>
          <a:p>
            <a:r>
              <a:rPr lang="fr-FR" dirty="0" smtClean="0"/>
              <a:t>En </a:t>
            </a:r>
            <a:r>
              <a:rPr lang="fr-FR" dirty="0"/>
              <a:t>effet, cette technique ne nécessite pas de clonage (donc gain de temps et d’argent), et permet une lecture directe de la séquence obtenue après le séquençage. </a:t>
            </a:r>
            <a:endParaRPr lang="fr-FR" dirty="0" smtClean="0"/>
          </a:p>
          <a:p>
            <a:endParaRPr lang="fr-FR" dirty="0" smtClean="0"/>
          </a:p>
          <a:p>
            <a:r>
              <a:rPr lang="fr-FR" dirty="0"/>
              <a:t>Le principe du pyroséquençage a d'abord été énoncé en 1993 par </a:t>
            </a:r>
            <a:r>
              <a:rPr lang="fr-FR" dirty="0" err="1"/>
              <a:t>Pettersson</a:t>
            </a:r>
            <a:r>
              <a:rPr lang="fr-FR" dirty="0"/>
              <a:t>, </a:t>
            </a:r>
            <a:r>
              <a:rPr lang="fr-FR" dirty="0" err="1"/>
              <a:t>Uhlen</a:t>
            </a:r>
            <a:r>
              <a:rPr lang="fr-FR" dirty="0"/>
              <a:t> et </a:t>
            </a:r>
            <a:r>
              <a:rPr lang="fr-FR" dirty="0" err="1"/>
              <a:t>Nyren</a:t>
            </a:r>
            <a:r>
              <a:rPr lang="fr-FR" dirty="0"/>
              <a:t> </a:t>
            </a:r>
            <a:r>
              <a:rPr lang="fr-FR" dirty="0" smtClean="0"/>
              <a:t>puis elle a été </a:t>
            </a:r>
            <a:r>
              <a:rPr lang="fr-FR" dirty="0" err="1" smtClean="0"/>
              <a:t>developpée</a:t>
            </a:r>
            <a:r>
              <a:rPr lang="fr-FR" dirty="0" smtClean="0"/>
              <a:t>  à partir de l’année 1998. </a:t>
            </a:r>
            <a:endParaRPr lang="fr-FR" dirty="0"/>
          </a:p>
          <a:p>
            <a:endParaRPr lang="fr-FR" dirty="0"/>
          </a:p>
        </p:txBody>
      </p:sp>
    </p:spTree>
    <p:extLst>
      <p:ext uri="{BB962C8B-B14F-4D97-AF65-F5344CB8AC3E}">
        <p14:creationId xmlns:p14="http://schemas.microsoft.com/office/powerpoint/2010/main" val="844462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600" dirty="0" smtClean="0"/>
              <a:t>         </a:t>
            </a:r>
            <a:r>
              <a:rPr lang="fr-FR" sz="2600" b="1" dirty="0" smtClean="0">
                <a:solidFill>
                  <a:schemeClr val="tx1"/>
                </a:solidFill>
              </a:rPr>
              <a:t>Le principe de la méthode pyroséquençage </a:t>
            </a:r>
            <a:endParaRPr lang="fr-FR" sz="2600" b="1" dirty="0">
              <a:solidFill>
                <a:schemeClr val="tx1"/>
              </a:solidFill>
            </a:endParaRPr>
          </a:p>
        </p:txBody>
      </p:sp>
      <p:sp>
        <p:nvSpPr>
          <p:cNvPr id="3" name="Espace réservé du contenu 2"/>
          <p:cNvSpPr>
            <a:spLocks noGrp="1"/>
          </p:cNvSpPr>
          <p:nvPr>
            <p:ph idx="1"/>
          </p:nvPr>
        </p:nvSpPr>
        <p:spPr/>
        <p:txBody>
          <a:bodyPr>
            <a:normAutofit lnSpcReduction="10000"/>
          </a:bodyPr>
          <a:lstStyle/>
          <a:p>
            <a:r>
              <a:rPr lang="fr-FR" dirty="0" smtClean="0"/>
              <a:t>La </a:t>
            </a:r>
            <a:r>
              <a:rPr lang="fr-FR" dirty="0"/>
              <a:t>méthode développée par </a:t>
            </a:r>
            <a:r>
              <a:rPr lang="fr-FR" dirty="0" err="1"/>
              <a:t>Nyrén</a:t>
            </a:r>
            <a:r>
              <a:rPr lang="fr-FR" dirty="0"/>
              <a:t> consiste à synthétiser le brin complémentaire d'un brin d'ADN, paire de bases par paire de bases, avec une enzyme de synthèse de l'ADN et un substrat contenant une enzyme </a:t>
            </a:r>
            <a:r>
              <a:rPr lang="fr-FR" dirty="0" err="1"/>
              <a:t>chimioluminescente</a:t>
            </a:r>
            <a:r>
              <a:rPr lang="fr-FR" dirty="0"/>
              <a:t>, c'est-à-dire une enzyme qui émet de la lumière suite à une réaction chimique. </a:t>
            </a:r>
          </a:p>
          <a:p>
            <a:r>
              <a:rPr lang="fr-FR" dirty="0"/>
              <a:t>Des solutions des quatre bases nucléotidiques adénine, guanine, cytosine et thymine, sont ajoutées séquentiellement. Lorsque l'appariement d'une paire de bases a lieu, un signal lumineux est produit par libération d'une enzyme </a:t>
            </a:r>
            <a:r>
              <a:rPr lang="fr-FR" dirty="0" err="1"/>
              <a:t>chimioluminescente</a:t>
            </a:r>
            <a:r>
              <a:rPr lang="fr-FR" dirty="0"/>
              <a:t>. </a:t>
            </a:r>
            <a:endParaRPr lang="fr-FR" dirty="0" smtClean="0"/>
          </a:p>
          <a:p>
            <a:r>
              <a:rPr lang="fr-FR" dirty="0" smtClean="0"/>
              <a:t>Ce </a:t>
            </a:r>
            <a:r>
              <a:rPr lang="fr-FR" dirty="0"/>
              <a:t>signal peut être détecté par une caméra et cartographié par un logiciel. Ce processus est répété pour chacune des quatre solutions différentes et les bases cartographiées sont combinées pour établir la séquence d'ADN complète. </a:t>
            </a:r>
          </a:p>
          <a:p>
            <a:endParaRPr lang="fr-FR" dirty="0"/>
          </a:p>
        </p:txBody>
      </p:sp>
    </p:spTree>
    <p:extLst>
      <p:ext uri="{BB962C8B-B14F-4D97-AF65-F5344CB8AC3E}">
        <p14:creationId xmlns:p14="http://schemas.microsoft.com/office/powerpoint/2010/main" val="856876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500" y="109538"/>
            <a:ext cx="7620000" cy="1143000"/>
          </a:xfrm>
        </p:spPr>
        <p:txBody>
          <a:bodyPr/>
          <a:lstStyle/>
          <a:p>
            <a:r>
              <a:rPr lang="fr-FR" sz="3600" b="1" dirty="0" smtClean="0">
                <a:solidFill>
                  <a:schemeClr val="tx1"/>
                </a:solidFill>
              </a:rPr>
              <a:t>Protocole de pyroséquençage</a:t>
            </a:r>
            <a:endParaRPr lang="fr-FR" sz="3600" dirty="0"/>
          </a:p>
        </p:txBody>
      </p:sp>
      <p:sp>
        <p:nvSpPr>
          <p:cNvPr id="3" name="Espace réservé du contenu 2"/>
          <p:cNvSpPr>
            <a:spLocks noGrp="1"/>
          </p:cNvSpPr>
          <p:nvPr>
            <p:ph idx="1"/>
          </p:nvPr>
        </p:nvSpPr>
        <p:spPr>
          <a:xfrm>
            <a:off x="107504" y="1268760"/>
            <a:ext cx="8280920" cy="4800600"/>
          </a:xfrm>
        </p:spPr>
        <p:txBody>
          <a:bodyPr>
            <a:noAutofit/>
          </a:bodyPr>
          <a:lstStyle/>
          <a:p>
            <a:pPr marL="114300" indent="0">
              <a:buNone/>
            </a:pPr>
            <a:endParaRPr lang="fr-FR" sz="1400" dirty="0"/>
          </a:p>
          <a:p>
            <a:r>
              <a:rPr lang="fr-FR" sz="2400" dirty="0" smtClean="0"/>
              <a:t>En ce qui concerne la méthode développée en 1998:</a:t>
            </a:r>
          </a:p>
          <a:p>
            <a:pPr marL="114300" indent="0">
              <a:buNone/>
            </a:pPr>
            <a:endParaRPr lang="fr-FR" sz="2400" dirty="0" smtClean="0"/>
          </a:p>
          <a:p>
            <a:pPr marL="114300" indent="0">
              <a:buNone/>
            </a:pPr>
            <a:r>
              <a:rPr lang="fr-FR" sz="2400" dirty="0" smtClean="0"/>
              <a:t>-  la matrice d'ADN simple brin est hybridée à une amorce et incubée avec </a:t>
            </a:r>
            <a:r>
              <a:rPr lang="fr-FR" sz="2400" dirty="0"/>
              <a:t>les enzymes </a:t>
            </a:r>
            <a:r>
              <a:rPr lang="fr-FR" sz="2400" dirty="0">
                <a:solidFill>
                  <a:srgbClr val="FF0000"/>
                </a:solidFill>
              </a:rPr>
              <a:t>ADN polymérase</a:t>
            </a:r>
            <a:r>
              <a:rPr lang="fr-FR" sz="2400" dirty="0"/>
              <a:t>, </a:t>
            </a:r>
            <a:r>
              <a:rPr lang="fr-FR" sz="2400" dirty="0">
                <a:solidFill>
                  <a:srgbClr val="FF0000"/>
                </a:solidFill>
              </a:rPr>
              <a:t>ATP </a:t>
            </a:r>
            <a:r>
              <a:rPr lang="fr-FR" sz="2400" dirty="0" err="1">
                <a:solidFill>
                  <a:srgbClr val="FF0000"/>
                </a:solidFill>
              </a:rPr>
              <a:t>sulfurylase</a:t>
            </a:r>
            <a:r>
              <a:rPr lang="fr-FR" sz="2400" dirty="0">
                <a:solidFill>
                  <a:srgbClr val="FF0000"/>
                </a:solidFill>
              </a:rPr>
              <a:t>, luciférase </a:t>
            </a:r>
            <a:r>
              <a:rPr lang="fr-FR" sz="2400" dirty="0"/>
              <a:t>et</a:t>
            </a:r>
            <a:r>
              <a:rPr lang="fr-FR" sz="2400" dirty="0">
                <a:solidFill>
                  <a:srgbClr val="FF0000"/>
                </a:solidFill>
              </a:rPr>
              <a:t> </a:t>
            </a:r>
            <a:r>
              <a:rPr lang="fr-FR" sz="2400" dirty="0" err="1">
                <a:solidFill>
                  <a:srgbClr val="FF0000"/>
                </a:solidFill>
              </a:rPr>
              <a:t>apyrase</a:t>
            </a:r>
            <a:r>
              <a:rPr lang="fr-FR" sz="2400" dirty="0">
                <a:solidFill>
                  <a:srgbClr val="FF0000"/>
                </a:solidFill>
              </a:rPr>
              <a:t> </a:t>
            </a:r>
            <a:r>
              <a:rPr lang="fr-FR" sz="2400" dirty="0"/>
              <a:t>et </a:t>
            </a:r>
            <a:r>
              <a:rPr lang="fr-FR" sz="2400" dirty="0" smtClean="0"/>
              <a:t>avec </a:t>
            </a:r>
            <a:r>
              <a:rPr lang="fr-FR" sz="2400" dirty="0"/>
              <a:t>les substrats </a:t>
            </a:r>
            <a:r>
              <a:rPr lang="fr-FR" sz="2400" dirty="0">
                <a:solidFill>
                  <a:srgbClr val="FF0000"/>
                </a:solidFill>
              </a:rPr>
              <a:t>3'-phosphoadénosine 5'-</a:t>
            </a:r>
            <a:r>
              <a:rPr lang="fr-FR" sz="2400" dirty="0" smtClean="0">
                <a:solidFill>
                  <a:srgbClr val="FF0000"/>
                </a:solidFill>
              </a:rPr>
              <a:t>phosphosulfate (PAPS</a:t>
            </a:r>
            <a:r>
              <a:rPr lang="fr-FR" sz="2400" dirty="0">
                <a:solidFill>
                  <a:srgbClr val="FF0000"/>
                </a:solidFill>
              </a:rPr>
              <a:t>) </a:t>
            </a:r>
            <a:r>
              <a:rPr lang="fr-FR" sz="2400" dirty="0"/>
              <a:t>et</a:t>
            </a:r>
            <a:r>
              <a:rPr lang="fr-FR" sz="2400" dirty="0">
                <a:solidFill>
                  <a:srgbClr val="FF0000"/>
                </a:solidFill>
              </a:rPr>
              <a:t> luciférine. </a:t>
            </a:r>
            <a:endParaRPr lang="fr-FR" sz="2400" dirty="0" smtClean="0">
              <a:solidFill>
                <a:srgbClr val="FF0000"/>
              </a:solidFill>
            </a:endParaRPr>
          </a:p>
          <a:p>
            <a:pPr marL="114300" indent="0">
              <a:buNone/>
            </a:pPr>
            <a:r>
              <a:rPr lang="fr-FR" sz="2400" dirty="0"/>
              <a:t>L'ajout d'un des 4 </a:t>
            </a:r>
            <a:r>
              <a:rPr lang="fr-FR" sz="2400" dirty="0" err="1"/>
              <a:t>désoxynucléotides</a:t>
            </a:r>
            <a:r>
              <a:rPr lang="fr-FR" sz="2400" dirty="0"/>
              <a:t> triphosphates (le </a:t>
            </a:r>
            <a:r>
              <a:rPr lang="fr-FR" sz="2400" dirty="0" err="1"/>
              <a:t>dNTP</a:t>
            </a:r>
            <a:r>
              <a:rPr lang="fr-FR" sz="2400" dirty="0"/>
              <a:t>αS, qui n'est pas un substrat de la luciférase, est ajouté au lieu du dATP afin d'éviter le bruit de fond) permet d'initier la deuxième étape</a:t>
            </a:r>
            <a:r>
              <a:rPr lang="fr-FR" sz="2400" dirty="0" smtClean="0"/>
              <a:t>.</a:t>
            </a:r>
          </a:p>
          <a:p>
            <a:pPr marL="114300" indent="0">
              <a:buNone/>
            </a:pPr>
            <a:r>
              <a:rPr lang="fr-FR" sz="2400" dirty="0" smtClean="0"/>
              <a:t>- L'ADN </a:t>
            </a:r>
            <a:r>
              <a:rPr lang="fr-FR" sz="2400" dirty="0"/>
              <a:t>polymérase incorpore les </a:t>
            </a:r>
            <a:r>
              <a:rPr lang="fr-FR" sz="2400" dirty="0" err="1"/>
              <a:t>dNTP</a:t>
            </a:r>
            <a:r>
              <a:rPr lang="fr-FR" sz="2400" dirty="0"/>
              <a:t> complémentaires sur la matrice. Cette incorporation libère </a:t>
            </a:r>
            <a:r>
              <a:rPr lang="fr-FR" sz="2400" dirty="0">
                <a:solidFill>
                  <a:srgbClr val="FF0000"/>
                </a:solidFill>
              </a:rPr>
              <a:t>un </a:t>
            </a:r>
            <a:r>
              <a:rPr lang="fr-FR" sz="2400" dirty="0" smtClean="0">
                <a:solidFill>
                  <a:srgbClr val="FF0000"/>
                </a:solidFill>
              </a:rPr>
              <a:t>pyrophosphate</a:t>
            </a:r>
            <a:endParaRPr lang="fr-FR" sz="2400" dirty="0">
              <a:solidFill>
                <a:srgbClr val="FF0000"/>
              </a:solidFill>
            </a:endParaRPr>
          </a:p>
          <a:p>
            <a:endParaRPr lang="fr-FR" sz="1800" dirty="0"/>
          </a:p>
          <a:p>
            <a:endParaRPr lang="fr-FR" sz="1800" dirty="0"/>
          </a:p>
        </p:txBody>
      </p:sp>
    </p:spTree>
    <p:extLst>
      <p:ext uri="{BB962C8B-B14F-4D97-AF65-F5344CB8AC3E}">
        <p14:creationId xmlns:p14="http://schemas.microsoft.com/office/powerpoint/2010/main" val="375807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a:solidFill>
                  <a:schemeClr val="tx1"/>
                </a:solidFill>
              </a:rPr>
              <a:t>Protocole de pyroséquençage</a:t>
            </a:r>
            <a:endParaRPr lang="fr-FR" sz="3600" dirty="0"/>
          </a:p>
        </p:txBody>
      </p:sp>
      <p:sp>
        <p:nvSpPr>
          <p:cNvPr id="3" name="Espace réservé du contenu 2"/>
          <p:cNvSpPr>
            <a:spLocks noGrp="1"/>
          </p:cNvSpPr>
          <p:nvPr>
            <p:ph idx="1"/>
          </p:nvPr>
        </p:nvSpPr>
        <p:spPr>
          <a:xfrm>
            <a:off x="107504" y="1600200"/>
            <a:ext cx="8208912" cy="5069160"/>
          </a:xfrm>
        </p:spPr>
        <p:txBody>
          <a:bodyPr>
            <a:normAutofit/>
          </a:bodyPr>
          <a:lstStyle/>
          <a:p>
            <a:pPr>
              <a:buFontTx/>
              <a:buChar char="-"/>
            </a:pPr>
            <a:r>
              <a:rPr lang="fr-FR" sz="2400" dirty="0" smtClean="0">
                <a:solidFill>
                  <a:srgbClr val="FF0000"/>
                </a:solidFill>
              </a:rPr>
              <a:t>L'ATP </a:t>
            </a:r>
            <a:r>
              <a:rPr lang="fr-FR" sz="2400" dirty="0" err="1">
                <a:solidFill>
                  <a:srgbClr val="FF0000"/>
                </a:solidFill>
              </a:rPr>
              <a:t>sulfurylase</a:t>
            </a:r>
            <a:r>
              <a:rPr lang="fr-FR" sz="2400" dirty="0">
                <a:solidFill>
                  <a:srgbClr val="FF0000"/>
                </a:solidFill>
              </a:rPr>
              <a:t> </a:t>
            </a:r>
            <a:r>
              <a:rPr lang="fr-FR" sz="2400" dirty="0"/>
              <a:t>convertit le pyrophosphate en </a:t>
            </a:r>
            <a:r>
              <a:rPr lang="fr-FR" sz="2400" dirty="0">
                <a:solidFill>
                  <a:srgbClr val="FF0000"/>
                </a:solidFill>
              </a:rPr>
              <a:t>ATP</a:t>
            </a:r>
            <a:r>
              <a:rPr lang="fr-FR" sz="2400" dirty="0"/>
              <a:t> en présence de la </a:t>
            </a:r>
            <a:r>
              <a:rPr lang="fr-FR" sz="2400" dirty="0">
                <a:solidFill>
                  <a:srgbClr val="FF0000"/>
                </a:solidFill>
              </a:rPr>
              <a:t>PAPS</a:t>
            </a:r>
            <a:r>
              <a:rPr lang="fr-FR" sz="2400" dirty="0"/>
              <a:t>. Cet ATP agit comme substrat pour la conversion de </a:t>
            </a:r>
            <a:r>
              <a:rPr lang="fr-FR" sz="2400" dirty="0">
                <a:solidFill>
                  <a:srgbClr val="FF0000"/>
                </a:solidFill>
              </a:rPr>
              <a:t>la luciférine </a:t>
            </a:r>
            <a:r>
              <a:rPr lang="fr-FR" sz="2400" dirty="0"/>
              <a:t>en </a:t>
            </a:r>
            <a:r>
              <a:rPr lang="fr-FR" sz="2400" dirty="0" err="1">
                <a:solidFill>
                  <a:srgbClr val="FF0000"/>
                </a:solidFill>
              </a:rPr>
              <a:t>oxyluciférine</a:t>
            </a:r>
            <a:r>
              <a:rPr lang="fr-FR" sz="2400" dirty="0">
                <a:solidFill>
                  <a:srgbClr val="FF0000"/>
                </a:solidFill>
              </a:rPr>
              <a:t> </a:t>
            </a:r>
            <a:r>
              <a:rPr lang="fr-FR" sz="2400" dirty="0"/>
              <a:t>catalysée par la </a:t>
            </a:r>
            <a:r>
              <a:rPr lang="fr-FR" sz="2400" dirty="0">
                <a:solidFill>
                  <a:srgbClr val="FF0000"/>
                </a:solidFill>
              </a:rPr>
              <a:t>luciférase</a:t>
            </a:r>
            <a:r>
              <a:rPr lang="fr-FR" sz="2400" dirty="0"/>
              <a:t>, ce qui génère de la lumière visible en quantités proportionnelles à la quantité d'ATP. </a:t>
            </a:r>
            <a:endParaRPr lang="fr-FR" sz="2400" dirty="0" smtClean="0"/>
          </a:p>
          <a:p>
            <a:pPr>
              <a:buFontTx/>
              <a:buChar char="-"/>
            </a:pPr>
            <a:r>
              <a:rPr lang="fr-FR" sz="2400" dirty="0" smtClean="0"/>
              <a:t>La </a:t>
            </a:r>
            <a:r>
              <a:rPr lang="fr-FR" sz="2400" dirty="0"/>
              <a:t>lumière produite au cours de cette réaction est détectée par une caméra et analysée par un programme informatique : le séquenceur ou plus précisément un capteur CCD va capter ce signal lumineux et le reproduire sous forme d’un pic sur le </a:t>
            </a:r>
            <a:r>
              <a:rPr lang="fr-FR" sz="2400" dirty="0" err="1"/>
              <a:t>pyrogramme</a:t>
            </a:r>
            <a:r>
              <a:rPr lang="fr-FR" sz="2400" dirty="0"/>
              <a:t>. </a:t>
            </a:r>
            <a:endParaRPr lang="fr-FR" sz="2400" dirty="0" smtClean="0"/>
          </a:p>
          <a:p>
            <a:pPr>
              <a:buFontTx/>
              <a:buChar char="-"/>
            </a:pPr>
            <a:r>
              <a:rPr lang="fr-FR" sz="2400" dirty="0" smtClean="0"/>
              <a:t>La </a:t>
            </a:r>
            <a:r>
              <a:rPr lang="fr-FR" sz="2400" dirty="0"/>
              <a:t>hauteur de ce pic est fonction de l’intensité du signal lumineux, elle-même proportionnelle au nombre de nucléotides incorporés en même temps.</a:t>
            </a:r>
          </a:p>
          <a:p>
            <a:endParaRPr lang="fr-FR" dirty="0"/>
          </a:p>
        </p:txBody>
      </p:sp>
    </p:spTree>
    <p:extLst>
      <p:ext uri="{BB962C8B-B14F-4D97-AF65-F5344CB8AC3E}">
        <p14:creationId xmlns:p14="http://schemas.microsoft.com/office/powerpoint/2010/main" val="1986389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114300" indent="0">
              <a:buNone/>
            </a:pPr>
            <a:r>
              <a:rPr lang="fr-FR" sz="2400" dirty="0" smtClean="0"/>
              <a:t>- Les </a:t>
            </a:r>
            <a:r>
              <a:rPr lang="fr-FR" sz="2400" dirty="0"/>
              <a:t>nucléotides non incorporés (en excès) sont dégradés par </a:t>
            </a:r>
            <a:r>
              <a:rPr lang="fr-FR" sz="2400" dirty="0">
                <a:solidFill>
                  <a:srgbClr val="FF0000"/>
                </a:solidFill>
              </a:rPr>
              <a:t>l'</a:t>
            </a:r>
            <a:r>
              <a:rPr lang="fr-FR" sz="2400" dirty="0" err="1">
                <a:solidFill>
                  <a:srgbClr val="FF0000"/>
                </a:solidFill>
              </a:rPr>
              <a:t>apyrase</a:t>
            </a:r>
            <a:r>
              <a:rPr lang="fr-FR" sz="2400" dirty="0">
                <a:solidFill>
                  <a:srgbClr val="FF0000"/>
                </a:solidFill>
              </a:rPr>
              <a:t>,</a:t>
            </a:r>
            <a:r>
              <a:rPr lang="fr-FR" sz="2400" dirty="0"/>
              <a:t> et la réaction peut reprendre avec un nouveau nucléotide.</a:t>
            </a:r>
          </a:p>
          <a:p>
            <a:endParaRPr lang="fr-FR" sz="2400" dirty="0" smtClean="0"/>
          </a:p>
          <a:p>
            <a:r>
              <a:rPr lang="fr-FR" sz="2400" dirty="0" smtClean="0"/>
              <a:t>À </a:t>
            </a:r>
            <a:r>
              <a:rPr lang="fr-FR" sz="2400" dirty="0"/>
              <a:t>partir du </a:t>
            </a:r>
            <a:r>
              <a:rPr lang="fr-FR" sz="2400" dirty="0" err="1"/>
              <a:t>pyrogramme</a:t>
            </a:r>
            <a:r>
              <a:rPr lang="fr-FR" sz="2400" dirty="0"/>
              <a:t>, on peut donc déduire la séquence à partir de la taille des pics obtenus. Par ailleurs, en cas de mélange de nucléotides à une même position (polymorphisme de séquence), la taille des pics permet d'avoir une quantification de la proportion de brins porteurs de l'un ou l'autre des nucléotides. </a:t>
            </a:r>
          </a:p>
          <a:p>
            <a:endParaRPr lang="fr-FR" dirty="0"/>
          </a:p>
        </p:txBody>
      </p:sp>
    </p:spTree>
    <p:extLst>
      <p:ext uri="{BB962C8B-B14F-4D97-AF65-F5344CB8AC3E}">
        <p14:creationId xmlns:p14="http://schemas.microsoft.com/office/powerpoint/2010/main" val="1466498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b="1" dirty="0"/>
              <a:t>Schéma illustrant le fonctionnement du </a:t>
            </a:r>
            <a:r>
              <a:rPr lang="fr-FR" sz="2400" b="1" dirty="0" smtClean="0"/>
              <a:t>pyroséquençage</a:t>
            </a:r>
            <a:endParaRPr lang="fr-FR" b="1" dirty="0"/>
          </a:p>
        </p:txBody>
      </p:sp>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9864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210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95538"/>
            <a:ext cx="8229600" cy="1143000"/>
          </a:xfrm>
        </p:spPr>
        <p:txBody>
          <a:bodyPr/>
          <a:lstStyle/>
          <a:p>
            <a:r>
              <a:rPr lang="fr-FR" dirty="0" smtClean="0"/>
              <a:t>Application du séquençage d’ADN</a:t>
            </a:r>
            <a:endParaRPr lang="fr-FR" dirty="0"/>
          </a:p>
        </p:txBody>
      </p:sp>
    </p:spTree>
    <p:extLst>
      <p:ext uri="{BB962C8B-B14F-4D97-AF65-F5344CB8AC3E}">
        <p14:creationId xmlns:p14="http://schemas.microsoft.com/office/powerpoint/2010/main" val="4098951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Caractérisation d’une espèce </a:t>
            </a:r>
            <a:r>
              <a:rPr lang="fr-FR" dirty="0" smtClean="0"/>
              <a:t>vivante</a:t>
            </a:r>
            <a:endParaRPr lang="fr-FR" dirty="0"/>
          </a:p>
        </p:txBody>
      </p:sp>
      <p:pic>
        <p:nvPicPr>
          <p:cNvPr id="4" name="Image 3" descr="Capture d’écran 2014-05-22 à 11.26.4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2070100"/>
            <a:ext cx="8915400" cy="3568700"/>
          </a:xfrm>
          <a:prstGeom prst="rect">
            <a:avLst/>
          </a:prstGeom>
        </p:spPr>
      </p:pic>
    </p:spTree>
    <p:extLst>
      <p:ext uri="{BB962C8B-B14F-4D97-AF65-F5344CB8AC3E}">
        <p14:creationId xmlns:p14="http://schemas.microsoft.com/office/powerpoint/2010/main" val="1117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90"/>
                </a:solidFill>
              </a:rPr>
              <a:t>Caractérisation d’une espèce </a:t>
            </a:r>
            <a:r>
              <a:rPr lang="fr-FR" dirty="0" smtClean="0">
                <a:solidFill>
                  <a:srgbClr val="000090"/>
                </a:solidFill>
              </a:rPr>
              <a:t>vivante</a:t>
            </a:r>
            <a:endParaRPr lang="fr-FR" dirty="0">
              <a:solidFill>
                <a:srgbClr val="000090"/>
              </a:solidFill>
            </a:endParaRPr>
          </a:p>
        </p:txBody>
      </p:sp>
      <p:pic>
        <p:nvPicPr>
          <p:cNvPr id="3" name="Image 2" descr="Capture d’écran 2014-05-22 à 12.50.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600" y="1663700"/>
            <a:ext cx="6134100" cy="2222500"/>
          </a:xfrm>
          <a:prstGeom prst="rect">
            <a:avLst/>
          </a:prstGeom>
        </p:spPr>
      </p:pic>
      <p:sp>
        <p:nvSpPr>
          <p:cNvPr id="5" name="ZoneTexte 4"/>
          <p:cNvSpPr txBox="1"/>
          <p:nvPr/>
        </p:nvSpPr>
        <p:spPr>
          <a:xfrm>
            <a:off x="457200" y="4457700"/>
            <a:ext cx="8432801" cy="1733808"/>
          </a:xfrm>
          <a:prstGeom prst="rect">
            <a:avLst/>
          </a:prstGeom>
          <a:noFill/>
        </p:spPr>
        <p:txBody>
          <a:bodyPr wrap="square" rtlCol="0">
            <a:spAutoFit/>
          </a:bodyPr>
          <a:lstStyle/>
          <a:p>
            <a:pPr marL="342900" indent="-342900">
              <a:spcAft>
                <a:spcPts val="400"/>
              </a:spcAft>
              <a:buClr>
                <a:srgbClr val="000090"/>
              </a:buClr>
              <a:buSzPct val="80000"/>
              <a:buFont typeface="Wingdings" charset="2"/>
              <a:buChar char="Ø"/>
            </a:pPr>
            <a:r>
              <a:rPr lang="fr-FR" sz="2000" dirty="0" smtClean="0"/>
              <a:t>Souche d’</a:t>
            </a:r>
            <a:r>
              <a:rPr lang="fr-FR" sz="2000" i="1" dirty="0" smtClean="0"/>
              <a:t>Escherichia coli</a:t>
            </a:r>
            <a:r>
              <a:rPr lang="fr-FR" sz="2000" dirty="0" smtClean="0"/>
              <a:t> responsable  l’épidémie de syndromes hémolytiques urémiques </a:t>
            </a:r>
            <a:r>
              <a:rPr lang="fr-FR" sz="2000" dirty="0"/>
              <a:t>de 2011 en </a:t>
            </a:r>
            <a:r>
              <a:rPr lang="fr-FR" sz="2000" dirty="0" smtClean="0"/>
              <a:t>Europe.</a:t>
            </a:r>
          </a:p>
          <a:p>
            <a:pPr marL="342900" indent="-342900">
              <a:spcAft>
                <a:spcPts val="400"/>
              </a:spcAft>
              <a:buClr>
                <a:srgbClr val="000090"/>
              </a:buClr>
              <a:buSzPct val="80000"/>
              <a:buFont typeface="Wingdings" charset="2"/>
              <a:buChar char="Ø"/>
            </a:pPr>
            <a:r>
              <a:rPr lang="fr-FR" sz="2000" dirty="0" smtClean="0"/>
              <a:t>Compréhension de la spécificité de cette souche, de sa virulence et de sa capacité épidémique.</a:t>
            </a:r>
          </a:p>
          <a:p>
            <a:pPr marL="342900" indent="-342900">
              <a:spcAft>
                <a:spcPts val="400"/>
              </a:spcAft>
              <a:buClr>
                <a:srgbClr val="000090"/>
              </a:buClr>
              <a:buSzPct val="80000"/>
              <a:buFont typeface="Wingdings" charset="2"/>
              <a:buChar char="Ø"/>
            </a:pPr>
            <a:r>
              <a:rPr lang="fr-FR" sz="2000" dirty="0" smtClean="0"/>
              <a:t>Mise au point d’un outil de diagnostic</a:t>
            </a:r>
            <a:endParaRPr lang="fr-FR" sz="2000" dirty="0"/>
          </a:p>
        </p:txBody>
      </p:sp>
    </p:spTree>
    <p:extLst>
      <p:ext uri="{BB962C8B-B14F-4D97-AF65-F5344CB8AC3E}">
        <p14:creationId xmlns:p14="http://schemas.microsoft.com/office/powerpoint/2010/main" val="801385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344738"/>
            <a:ext cx="8229600" cy="1143000"/>
          </a:xfrm>
        </p:spPr>
        <p:txBody>
          <a:bodyPr>
            <a:normAutofit fontScale="90000"/>
          </a:bodyPr>
          <a:lstStyle/>
          <a:p>
            <a:r>
              <a:rPr lang="fr-FR" dirty="0" smtClean="0"/>
              <a:t>Application du </a:t>
            </a:r>
            <a:r>
              <a:rPr lang="fr-FR" dirty="0" err="1" smtClean="0"/>
              <a:t>re</a:t>
            </a:r>
            <a:r>
              <a:rPr lang="fr-FR" dirty="0" smtClean="0"/>
              <a:t>-séquençage:</a:t>
            </a:r>
            <a:br>
              <a:rPr lang="fr-FR" dirty="0" smtClean="0"/>
            </a:br>
            <a:r>
              <a:rPr lang="fr-FR" dirty="0" smtClean="0"/>
              <a:t>L’évolution bactérienne et la virulence</a:t>
            </a:r>
            <a:endParaRPr lang="fr-FR" dirty="0"/>
          </a:p>
        </p:txBody>
      </p:sp>
    </p:spTree>
    <p:extLst>
      <p:ext uri="{BB962C8B-B14F-4D97-AF65-F5344CB8AC3E}">
        <p14:creationId xmlns:p14="http://schemas.microsoft.com/office/powerpoint/2010/main" val="15335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620000" cy="1143000"/>
          </a:xfrm>
        </p:spPr>
        <p:txBody>
          <a:bodyPr/>
          <a:lstStyle/>
          <a:p>
            <a:pPr algn="ctr"/>
            <a:r>
              <a:rPr lang="fr-FR" sz="4400" dirty="0"/>
              <a:t>Introduction </a:t>
            </a:r>
            <a:endParaRPr lang="fr-FR" dirty="0"/>
          </a:p>
        </p:txBody>
      </p:sp>
      <p:sp>
        <p:nvSpPr>
          <p:cNvPr id="3" name="Espace réservé du contenu 2"/>
          <p:cNvSpPr>
            <a:spLocks noGrp="1"/>
          </p:cNvSpPr>
          <p:nvPr>
            <p:ph idx="1"/>
          </p:nvPr>
        </p:nvSpPr>
        <p:spPr>
          <a:xfrm>
            <a:off x="251519" y="1254578"/>
            <a:ext cx="5184577" cy="5414782"/>
          </a:xfrm>
        </p:spPr>
        <p:txBody>
          <a:bodyPr>
            <a:normAutofit lnSpcReduction="10000"/>
          </a:bodyPr>
          <a:lstStyle/>
          <a:p>
            <a:pPr marL="114300" indent="0">
              <a:buNone/>
            </a:pPr>
            <a:r>
              <a:rPr lang="fr-FR" sz="2800" b="1" dirty="0" smtClean="0"/>
              <a:t>Historique:</a:t>
            </a:r>
          </a:p>
          <a:p>
            <a:r>
              <a:rPr lang="fr-FR" sz="2400" dirty="0" smtClean="0"/>
              <a:t>Le </a:t>
            </a:r>
            <a:r>
              <a:rPr lang="fr-FR" sz="2400" dirty="0"/>
              <a:t>séquençage de l’ADN est une technique qui a révolutionné la biologie </a:t>
            </a:r>
            <a:r>
              <a:rPr lang="fr-FR" sz="2400" dirty="0" smtClean="0"/>
              <a:t>moléculaire seulement </a:t>
            </a:r>
            <a:r>
              <a:rPr lang="fr-FR" sz="2400" dirty="0"/>
              <a:t>une vingtaine d’années après l’établissement de la structure de l’ADN par Watson et Crick</a:t>
            </a:r>
            <a:r>
              <a:rPr lang="fr-FR" sz="2400" dirty="0" smtClean="0"/>
              <a:t>.</a:t>
            </a:r>
          </a:p>
          <a:p>
            <a:pPr marL="114300" indent="0">
              <a:buNone/>
            </a:pPr>
            <a:r>
              <a:rPr lang="fr-FR" sz="2400" dirty="0" smtClean="0"/>
              <a:t> </a:t>
            </a:r>
          </a:p>
          <a:p>
            <a:r>
              <a:rPr lang="fr-FR" sz="2400" dirty="0"/>
              <a:t>Les premières techniques de </a:t>
            </a:r>
            <a:r>
              <a:rPr lang="fr-FR" sz="2400" dirty="0" smtClean="0"/>
              <a:t>séquençage </a:t>
            </a:r>
            <a:r>
              <a:rPr lang="fr-FR" sz="2400" dirty="0"/>
              <a:t>ont été développées </a:t>
            </a:r>
            <a:r>
              <a:rPr lang="fr-FR" sz="2400" dirty="0" smtClean="0"/>
              <a:t>en parallèle </a:t>
            </a:r>
            <a:r>
              <a:rPr lang="fr-FR" sz="2400" dirty="0"/>
              <a:t>au  </a:t>
            </a:r>
            <a:r>
              <a:rPr lang="fr-FR" sz="2400" dirty="0" smtClean="0"/>
              <a:t>milieu des années </a:t>
            </a:r>
            <a:r>
              <a:rPr lang="fr-FR" sz="2400" dirty="0"/>
              <a:t>1970. </a:t>
            </a:r>
            <a:r>
              <a:rPr lang="fr-FR" sz="2400" dirty="0" smtClean="0"/>
              <a:t>Les </a:t>
            </a:r>
            <a:r>
              <a:rPr lang="fr-FR" sz="2400" dirty="0"/>
              <a:t>méthodes de Gilbert (</a:t>
            </a:r>
            <a:r>
              <a:rPr lang="fr-FR" sz="2400" dirty="0" smtClean="0"/>
              <a:t>Etats-Unis</a:t>
            </a:r>
            <a:r>
              <a:rPr lang="fr-FR" sz="2400" dirty="0"/>
              <a:t>)</a:t>
            </a:r>
            <a:r>
              <a:rPr lang="fr-FR" sz="2400" dirty="0" smtClean="0"/>
              <a:t> et Sanger </a:t>
            </a:r>
            <a:r>
              <a:rPr lang="fr-FR" sz="2400" dirty="0"/>
              <a:t>(Grande-Bretagne</a:t>
            </a:r>
            <a:r>
              <a:rPr lang="fr-FR" sz="2400" dirty="0" smtClean="0"/>
              <a:t>) </a:t>
            </a:r>
            <a:r>
              <a:rPr lang="fr-FR" sz="2400" dirty="0"/>
              <a:t>ont </a:t>
            </a:r>
            <a:r>
              <a:rPr lang="fr-FR" sz="2400" dirty="0" smtClean="0"/>
              <a:t>toutes  deux été récompensées </a:t>
            </a:r>
            <a:r>
              <a:rPr lang="fr-FR" sz="2400" dirty="0"/>
              <a:t>d'un prix Nobel de chimie en 1980</a:t>
            </a:r>
            <a:r>
              <a:rPr lang="fr-FR" sz="2400" dirty="0" smtClean="0"/>
              <a:t>.</a:t>
            </a:r>
          </a:p>
          <a:p>
            <a:endParaRPr lang="fr-FR" sz="2400" dirty="0"/>
          </a:p>
        </p:txBody>
      </p:sp>
      <p:grpSp>
        <p:nvGrpSpPr>
          <p:cNvPr id="4" name="Group 18"/>
          <p:cNvGrpSpPr>
            <a:grpSpLocks/>
          </p:cNvGrpSpPr>
          <p:nvPr/>
        </p:nvGrpSpPr>
        <p:grpSpPr bwMode="auto">
          <a:xfrm>
            <a:off x="4932040" y="1254578"/>
            <a:ext cx="3619500" cy="4629150"/>
            <a:chOff x="3521" y="1185"/>
            <a:chExt cx="2565" cy="2916"/>
          </a:xfrm>
        </p:grpSpPr>
        <p:pic>
          <p:nvPicPr>
            <p:cNvPr id="5" name="Picture 13" descr=" wally.jpg                                                      0008DEA4&#10;Disque dur                     B8D0BC8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6" y="1185"/>
              <a:ext cx="1756" cy="2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p:cNvSpPr txBox="1">
              <a:spLocks noChangeArrowheads="1"/>
            </p:cNvSpPr>
            <p:nvPr/>
          </p:nvSpPr>
          <p:spPr bwMode="auto">
            <a:xfrm>
              <a:off x="3521" y="3694"/>
              <a:ext cx="256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fr-FR" dirty="0"/>
                <a:t>Walter </a:t>
              </a:r>
              <a:r>
                <a:rPr lang="fr-FR" dirty="0" err="1"/>
                <a:t>Gilber</a:t>
              </a:r>
              <a:r>
                <a:rPr lang="fr-FR" dirty="0"/>
                <a:t> - Université </a:t>
              </a:r>
              <a:r>
                <a:rPr lang="fr-FR" dirty="0" smtClean="0"/>
                <a:t>d</a:t>
              </a:r>
              <a:r>
                <a:rPr lang="fr-FR" dirty="0" smtClean="0">
                  <a:latin typeface="Arial"/>
                </a:rPr>
                <a:t>’</a:t>
              </a:r>
              <a:r>
                <a:rPr lang="fr-FR" dirty="0" smtClean="0"/>
                <a:t>Harvard</a:t>
              </a:r>
              <a:endParaRPr lang="fr-FR" dirty="0"/>
            </a:p>
            <a:p>
              <a:pPr algn="ctr"/>
              <a:r>
                <a:rPr lang="fr-FR" dirty="0"/>
                <a:t>Méthode chimique</a:t>
              </a:r>
            </a:p>
          </p:txBody>
        </p:sp>
      </p:grpSp>
      <p:grpSp>
        <p:nvGrpSpPr>
          <p:cNvPr id="7" name="Group 17"/>
          <p:cNvGrpSpPr>
            <a:grpSpLocks/>
          </p:cNvGrpSpPr>
          <p:nvPr/>
        </p:nvGrpSpPr>
        <p:grpSpPr bwMode="auto">
          <a:xfrm>
            <a:off x="899592" y="1412776"/>
            <a:ext cx="2991556" cy="4745038"/>
            <a:chOff x="808" y="1040"/>
            <a:chExt cx="2120" cy="2989"/>
          </a:xfrm>
        </p:grpSpPr>
        <p:pic>
          <p:nvPicPr>
            <p:cNvPr id="8" name="Picture 15" descr="sanger1950.jpg                                                 0008DEA4&#10;Disque dur                     B8D0BC8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 y="1040"/>
              <a:ext cx="1856" cy="255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808" y="3622"/>
              <a:ext cx="212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fr-FR"/>
                <a:t>Fred Sanger - MRC Cambridge</a:t>
              </a:r>
            </a:p>
            <a:p>
              <a:pPr algn="ctr"/>
              <a:r>
                <a:rPr lang="fr-FR"/>
                <a:t>Méthode enzymatique</a:t>
              </a:r>
            </a:p>
          </p:txBody>
        </p:sp>
      </p:grpSp>
    </p:spTree>
    <p:extLst>
      <p:ext uri="{BB962C8B-B14F-4D97-AF65-F5344CB8AC3E}">
        <p14:creationId xmlns:p14="http://schemas.microsoft.com/office/powerpoint/2010/main" val="393727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3" end="3"/>
                                            </p:txEl>
                                          </p:spTgt>
                                        </p:tgtEl>
                                      </p:cBhvr>
                                    </p:animEffect>
                                    <p:set>
                                      <p:cBhvr>
                                        <p:cTn id="1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 streptocoque du groupe A</a:t>
            </a:r>
            <a:endParaRPr lang="fr-FR"/>
          </a:p>
        </p:txBody>
      </p:sp>
      <p:pic>
        <p:nvPicPr>
          <p:cNvPr id="4" name="Image 3"/>
          <p:cNvPicPr>
            <a:picLocks noChangeAspect="1"/>
          </p:cNvPicPr>
          <p:nvPr/>
        </p:nvPicPr>
        <p:blipFill>
          <a:blip r:embed="rId2" cstate="print"/>
          <a:stretch>
            <a:fillRect/>
          </a:stretch>
        </p:blipFill>
        <p:spPr>
          <a:xfrm>
            <a:off x="3275463" y="3709857"/>
            <a:ext cx="1925383" cy="1381408"/>
          </a:xfrm>
          <a:prstGeom prst="rect">
            <a:avLst/>
          </a:prstGeom>
        </p:spPr>
      </p:pic>
      <p:pic>
        <p:nvPicPr>
          <p:cNvPr id="5" name="Image 4"/>
          <p:cNvPicPr>
            <a:picLocks noChangeAspect="1"/>
          </p:cNvPicPr>
          <p:nvPr/>
        </p:nvPicPr>
        <p:blipFill>
          <a:blip r:embed="rId3" cstate="print"/>
          <a:stretch>
            <a:fillRect/>
          </a:stretch>
        </p:blipFill>
        <p:spPr>
          <a:xfrm>
            <a:off x="323508" y="2383332"/>
            <a:ext cx="1905529" cy="1905529"/>
          </a:xfrm>
          <a:prstGeom prst="rect">
            <a:avLst/>
          </a:prstGeom>
        </p:spPr>
      </p:pic>
      <p:pic>
        <p:nvPicPr>
          <p:cNvPr id="7" name="Image 6"/>
          <p:cNvPicPr>
            <a:picLocks noChangeAspect="1"/>
          </p:cNvPicPr>
          <p:nvPr/>
        </p:nvPicPr>
        <p:blipFill>
          <a:blip r:embed="rId4" cstate="print"/>
          <a:stretch>
            <a:fillRect/>
          </a:stretch>
        </p:blipFill>
        <p:spPr>
          <a:xfrm>
            <a:off x="2662706" y="1272913"/>
            <a:ext cx="3284514" cy="2220837"/>
          </a:xfrm>
          <a:prstGeom prst="rect">
            <a:avLst/>
          </a:prstGeom>
        </p:spPr>
      </p:pic>
      <p:pic>
        <p:nvPicPr>
          <p:cNvPr id="9" name="Image 8" descr="tot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1591" y="2216698"/>
            <a:ext cx="2762884" cy="2072163"/>
          </a:xfrm>
          <a:prstGeom prst="rect">
            <a:avLst/>
          </a:prstGeom>
        </p:spPr>
      </p:pic>
      <p:sp>
        <p:nvSpPr>
          <p:cNvPr id="10" name="ZoneTexte 9"/>
          <p:cNvSpPr txBox="1"/>
          <p:nvPr/>
        </p:nvSpPr>
        <p:spPr>
          <a:xfrm>
            <a:off x="167534" y="5583231"/>
            <a:ext cx="3775393" cy="877163"/>
          </a:xfrm>
          <a:prstGeom prst="rect">
            <a:avLst/>
          </a:prstGeom>
          <a:noFill/>
        </p:spPr>
        <p:txBody>
          <a:bodyPr wrap="none" rtlCol="0">
            <a:spAutoFit/>
          </a:bodyPr>
          <a:lstStyle/>
          <a:p>
            <a:pPr marL="285750" indent="-285750">
              <a:lnSpc>
                <a:spcPct val="130000"/>
              </a:lnSpc>
              <a:buFontTx/>
              <a:buChar char="-"/>
            </a:pPr>
            <a:r>
              <a:rPr lang="fr-FR" sz="2000" dirty="0" smtClean="0"/>
              <a:t>Bactérie commensal inoffensive</a:t>
            </a:r>
          </a:p>
          <a:p>
            <a:pPr marL="285750" indent="-285750">
              <a:lnSpc>
                <a:spcPct val="130000"/>
              </a:lnSpc>
              <a:buFontTx/>
              <a:buChar char="-"/>
            </a:pPr>
            <a:r>
              <a:rPr lang="fr-FR" sz="2000" dirty="0" smtClean="0"/>
              <a:t>Infections bénignes : angines</a:t>
            </a:r>
            <a:endParaRPr lang="fr-FR" sz="2000" dirty="0"/>
          </a:p>
        </p:txBody>
      </p:sp>
      <p:sp>
        <p:nvSpPr>
          <p:cNvPr id="11" name="ZoneTexte 10"/>
          <p:cNvSpPr txBox="1"/>
          <p:nvPr/>
        </p:nvSpPr>
        <p:spPr>
          <a:xfrm>
            <a:off x="5626220" y="5403182"/>
            <a:ext cx="3531435" cy="1277273"/>
          </a:xfrm>
          <a:prstGeom prst="rect">
            <a:avLst/>
          </a:prstGeom>
          <a:noFill/>
        </p:spPr>
        <p:txBody>
          <a:bodyPr wrap="none" rtlCol="0">
            <a:spAutoFit/>
          </a:bodyPr>
          <a:lstStyle/>
          <a:p>
            <a:pPr>
              <a:lnSpc>
                <a:spcPct val="130000"/>
              </a:lnSpc>
            </a:pPr>
            <a:r>
              <a:rPr lang="fr-FR" sz="2000" dirty="0" smtClean="0"/>
              <a:t>Infections invasives gravissimes:</a:t>
            </a:r>
          </a:p>
          <a:p>
            <a:pPr marL="285750" indent="-285750">
              <a:lnSpc>
                <a:spcPct val="130000"/>
              </a:lnSpc>
              <a:buFontTx/>
              <a:buChar char="-"/>
            </a:pPr>
            <a:r>
              <a:rPr lang="fr-FR" sz="2000" dirty="0" err="1" smtClean="0"/>
              <a:t>Fasciite</a:t>
            </a:r>
            <a:r>
              <a:rPr lang="fr-FR" sz="2000" dirty="0" smtClean="0"/>
              <a:t> nécrosante</a:t>
            </a:r>
          </a:p>
          <a:p>
            <a:pPr marL="285750" indent="-285750">
              <a:lnSpc>
                <a:spcPct val="130000"/>
              </a:lnSpc>
              <a:buFontTx/>
              <a:buChar char="-"/>
            </a:pPr>
            <a:r>
              <a:rPr lang="fr-FR" sz="2000" dirty="0" smtClean="0"/>
              <a:t>Choc sceptique</a:t>
            </a:r>
            <a:endParaRPr lang="fr-FR" sz="2000" dirty="0"/>
          </a:p>
        </p:txBody>
      </p:sp>
    </p:spTree>
    <p:extLst>
      <p:ext uri="{BB962C8B-B14F-4D97-AF65-F5344CB8AC3E}">
        <p14:creationId xmlns:p14="http://schemas.microsoft.com/office/powerpoint/2010/main" val="1242874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a:t>
            </a:r>
            <a:r>
              <a:rPr lang="fr-FR" b="1" dirty="0" err="1"/>
              <a:t>fasciite</a:t>
            </a:r>
            <a:r>
              <a:rPr lang="fr-FR" b="1" dirty="0"/>
              <a:t> </a:t>
            </a:r>
            <a:r>
              <a:rPr lang="fr-FR" b="1" dirty="0" smtClean="0"/>
              <a:t>nécrosante:</a:t>
            </a:r>
          </a:p>
          <a:p>
            <a:pPr marL="114300" indent="0">
              <a:buNone/>
            </a:pPr>
            <a:r>
              <a:rPr lang="fr-FR" dirty="0" smtClean="0"/>
              <a:t>est </a:t>
            </a:r>
            <a:r>
              <a:rPr lang="fr-FR" dirty="0"/>
              <a:t>une infection rare de la peau et des tissus sous-cutanés profonds, se propageant le long des fascia et du tissu adipeux, surtout causée par le streptocoque du groupe A (Streptococcus </a:t>
            </a:r>
            <a:r>
              <a:rPr lang="fr-FR" dirty="0" err="1"/>
              <a:t>pyogenes</a:t>
            </a:r>
            <a:r>
              <a:rPr lang="fr-FR" dirty="0"/>
              <a:t>) mais également par d'autres bactéries telles que </a:t>
            </a:r>
            <a:r>
              <a:rPr lang="fr-FR" dirty="0" err="1"/>
              <a:t>Vibrio</a:t>
            </a:r>
            <a:r>
              <a:rPr lang="fr-FR" dirty="0"/>
              <a:t> </a:t>
            </a:r>
            <a:r>
              <a:rPr lang="fr-FR" dirty="0" err="1"/>
              <a:t>vulnificus</a:t>
            </a:r>
            <a:r>
              <a:rPr lang="fr-FR" dirty="0"/>
              <a:t>, Clostridium perfringens ou .</a:t>
            </a:r>
          </a:p>
        </p:txBody>
      </p:sp>
    </p:spTree>
    <p:extLst>
      <p:ext uri="{BB962C8B-B14F-4D97-AF65-F5344CB8AC3E}">
        <p14:creationId xmlns:p14="http://schemas.microsoft.com/office/powerpoint/2010/main" val="623419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0090"/>
                </a:solidFill>
              </a:rPr>
              <a:t>Répondre à une question d’épidémiologie </a:t>
            </a:r>
            <a:endParaRPr lang="fr-FR" dirty="0">
              <a:solidFill>
                <a:srgbClr val="000090"/>
              </a:solidFill>
            </a:endParaRPr>
          </a:p>
        </p:txBody>
      </p:sp>
      <p:sp>
        <p:nvSpPr>
          <p:cNvPr id="3" name="Espace réservé du contenu 2"/>
          <p:cNvSpPr>
            <a:spLocks noGrp="1"/>
          </p:cNvSpPr>
          <p:nvPr>
            <p:ph idx="1"/>
          </p:nvPr>
        </p:nvSpPr>
        <p:spPr>
          <a:xfrm>
            <a:off x="50800" y="2260601"/>
            <a:ext cx="9029700" cy="1587500"/>
          </a:xfrm>
        </p:spPr>
        <p:txBody>
          <a:bodyPr/>
          <a:lstStyle/>
          <a:p>
            <a:r>
              <a:rPr lang="fr-FR" sz="2400" dirty="0" smtClean="0"/>
              <a:t> </a:t>
            </a:r>
            <a:r>
              <a:rPr lang="fr-FR" sz="2800" dirty="0" smtClean="0"/>
              <a:t>L’émergence des infections néonatales à </a:t>
            </a:r>
            <a:r>
              <a:rPr lang="fr-FR" sz="2800" i="1" dirty="0" smtClean="0"/>
              <a:t>Streptococcus </a:t>
            </a:r>
            <a:r>
              <a:rPr lang="fr-FR" sz="2800" i="1" dirty="0" err="1" smtClean="0"/>
              <a:t>agalactiae</a:t>
            </a:r>
            <a:r>
              <a:rPr lang="fr-FR" sz="2800" i="1" dirty="0" smtClean="0"/>
              <a:t>  </a:t>
            </a:r>
            <a:r>
              <a:rPr lang="fr-FR" sz="2800" dirty="0" smtClean="0"/>
              <a:t>(streptocoque du groupe B) dans les années 60 en Europe et aux Etats-Unis</a:t>
            </a:r>
            <a:endParaRPr lang="fr-FR" sz="2800" dirty="0"/>
          </a:p>
        </p:txBody>
      </p:sp>
      <p:sp>
        <p:nvSpPr>
          <p:cNvPr id="4" name="Espace réservé du contenu 2"/>
          <p:cNvSpPr txBox="1">
            <a:spLocks/>
          </p:cNvSpPr>
          <p:nvPr/>
        </p:nvSpPr>
        <p:spPr>
          <a:xfrm>
            <a:off x="50800" y="3848100"/>
            <a:ext cx="9029700" cy="250189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 </a:t>
            </a:r>
            <a:r>
              <a:rPr lang="fr-FR" sz="3000" dirty="0" smtClean="0"/>
              <a:t>Méthodologie</a:t>
            </a:r>
            <a:r>
              <a:rPr lang="fr-FR" sz="3600" dirty="0" smtClean="0"/>
              <a:t>: </a:t>
            </a:r>
          </a:p>
          <a:p>
            <a:pPr lvl="1"/>
            <a:r>
              <a:rPr lang="fr-FR" dirty="0" smtClean="0"/>
              <a:t>séquençage complet de 230 souches isolées de 4 continents sur plus de 50 ans.</a:t>
            </a:r>
          </a:p>
          <a:p>
            <a:pPr lvl="1"/>
            <a:r>
              <a:rPr lang="fr-FR" dirty="0" smtClean="0"/>
              <a:t>Assemblage </a:t>
            </a:r>
            <a:r>
              <a:rPr lang="fr-FR" i="1" dirty="0" smtClean="0"/>
              <a:t>de novo</a:t>
            </a:r>
            <a:r>
              <a:rPr lang="fr-FR" dirty="0" smtClean="0"/>
              <a:t> et détection de mutations (</a:t>
            </a:r>
            <a:r>
              <a:rPr lang="fr-FR" dirty="0" err="1" smtClean="0"/>
              <a:t>re</a:t>
            </a:r>
            <a:r>
              <a:rPr lang="fr-FR" dirty="0" smtClean="0"/>
              <a:t>-séquençage)</a:t>
            </a:r>
          </a:p>
          <a:p>
            <a:pPr lvl="1"/>
            <a:r>
              <a:rPr lang="fr-FR" dirty="0" smtClean="0"/>
              <a:t>Phylogénie basée sur les polymorphismes entre ces souches</a:t>
            </a:r>
            <a:endParaRPr lang="fr-FR" dirty="0"/>
          </a:p>
        </p:txBody>
      </p:sp>
    </p:spTree>
    <p:extLst>
      <p:ext uri="{BB962C8B-B14F-4D97-AF65-F5344CB8AC3E}">
        <p14:creationId xmlns:p14="http://schemas.microsoft.com/office/powerpoint/2010/main" val="31993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806174"/>
          </a:xfrm>
        </p:spPr>
        <p:txBody>
          <a:bodyPr>
            <a:noAutofit/>
          </a:bodyPr>
          <a:lstStyle/>
          <a:p>
            <a:r>
              <a:rPr lang="en-GB" sz="3200" dirty="0" smtClean="0">
                <a:solidFill>
                  <a:srgbClr val="000090"/>
                </a:solidFill>
              </a:rPr>
              <a:t>Relations </a:t>
            </a:r>
            <a:r>
              <a:rPr lang="en-GB" sz="3200" dirty="0" err="1" smtClean="0">
                <a:solidFill>
                  <a:srgbClr val="000090"/>
                </a:solidFill>
              </a:rPr>
              <a:t>phylogénétiques</a:t>
            </a:r>
            <a:r>
              <a:rPr lang="en-GB" sz="3200" dirty="0" smtClean="0">
                <a:solidFill>
                  <a:srgbClr val="000090"/>
                </a:solidFill>
              </a:rPr>
              <a:t> entre les 230 </a:t>
            </a:r>
            <a:r>
              <a:rPr lang="en-GB" sz="3200" dirty="0" err="1" smtClean="0">
                <a:solidFill>
                  <a:srgbClr val="000090"/>
                </a:solidFill>
              </a:rPr>
              <a:t>souches</a:t>
            </a:r>
            <a:endParaRPr lang="en-GB" sz="3200" dirty="0">
              <a:solidFill>
                <a:srgbClr val="000090"/>
              </a:solidFill>
            </a:endParaRPr>
          </a:p>
        </p:txBody>
      </p:sp>
      <p:pic>
        <p:nvPicPr>
          <p:cNvPr id="8" name="Image 7"/>
          <p:cNvPicPr>
            <a:picLocks noChangeAspect="1"/>
          </p:cNvPicPr>
          <p:nvPr/>
        </p:nvPicPr>
        <p:blipFill>
          <a:blip r:embed="rId2" cstate="print"/>
          <a:stretch>
            <a:fillRect/>
          </a:stretch>
        </p:blipFill>
        <p:spPr>
          <a:xfrm>
            <a:off x="330200" y="609600"/>
            <a:ext cx="5359400" cy="5842000"/>
          </a:xfrm>
          <a:prstGeom prst="rect">
            <a:avLst/>
          </a:prstGeom>
        </p:spPr>
      </p:pic>
      <p:grpSp>
        <p:nvGrpSpPr>
          <p:cNvPr id="3" name="Grouper 2"/>
          <p:cNvGrpSpPr/>
          <p:nvPr/>
        </p:nvGrpSpPr>
        <p:grpSpPr>
          <a:xfrm>
            <a:off x="0" y="2146300"/>
            <a:ext cx="5739403" cy="4522232"/>
            <a:chOff x="165100" y="2146300"/>
            <a:chExt cx="5739403" cy="4522232"/>
          </a:xfrm>
        </p:grpSpPr>
        <p:sp>
          <p:nvSpPr>
            <p:cNvPr id="10" name="ZoneTexte 9"/>
            <p:cNvSpPr txBox="1"/>
            <p:nvPr/>
          </p:nvSpPr>
          <p:spPr>
            <a:xfrm>
              <a:off x="165100" y="2705100"/>
              <a:ext cx="668309" cy="369332"/>
            </a:xfrm>
            <a:prstGeom prst="rect">
              <a:avLst/>
            </a:prstGeom>
            <a:noFill/>
          </p:spPr>
          <p:txBody>
            <a:bodyPr wrap="none" rtlCol="0">
              <a:spAutoFit/>
            </a:bodyPr>
            <a:lstStyle/>
            <a:p>
              <a:r>
                <a:rPr lang="fr-FR" dirty="0" err="1" smtClean="0">
                  <a:solidFill>
                    <a:srgbClr val="FF0000"/>
                  </a:solidFill>
                </a:rPr>
                <a:t>cpsIII</a:t>
              </a:r>
              <a:endParaRPr lang="fr-FR" dirty="0">
                <a:solidFill>
                  <a:srgbClr val="FF0000"/>
                </a:solidFill>
              </a:endParaRPr>
            </a:p>
          </p:txBody>
        </p:sp>
        <p:sp>
          <p:nvSpPr>
            <p:cNvPr id="20" name="ZoneTexte 19"/>
            <p:cNvSpPr txBox="1"/>
            <p:nvPr/>
          </p:nvSpPr>
          <p:spPr>
            <a:xfrm>
              <a:off x="304800" y="4940300"/>
              <a:ext cx="684803" cy="369332"/>
            </a:xfrm>
            <a:prstGeom prst="rect">
              <a:avLst/>
            </a:prstGeom>
            <a:noFill/>
          </p:spPr>
          <p:txBody>
            <a:bodyPr wrap="none" rtlCol="0">
              <a:spAutoFit/>
            </a:bodyPr>
            <a:lstStyle/>
            <a:p>
              <a:r>
                <a:rPr lang="fr-FR" dirty="0" err="1" smtClean="0">
                  <a:solidFill>
                    <a:srgbClr val="FF6600"/>
                  </a:solidFill>
                </a:rPr>
                <a:t>cpsIV</a:t>
              </a:r>
              <a:endParaRPr lang="fr-FR" dirty="0">
                <a:solidFill>
                  <a:srgbClr val="FF6600"/>
                </a:solidFill>
              </a:endParaRPr>
            </a:p>
          </p:txBody>
        </p:sp>
        <p:sp>
          <p:nvSpPr>
            <p:cNvPr id="13" name="ZoneTexte 12"/>
            <p:cNvSpPr txBox="1"/>
            <p:nvPr/>
          </p:nvSpPr>
          <p:spPr>
            <a:xfrm>
              <a:off x="1422400" y="5905500"/>
              <a:ext cx="668309" cy="369332"/>
            </a:xfrm>
            <a:prstGeom prst="rect">
              <a:avLst/>
            </a:prstGeom>
            <a:noFill/>
          </p:spPr>
          <p:txBody>
            <a:bodyPr wrap="none" rtlCol="0">
              <a:spAutoFit/>
            </a:bodyPr>
            <a:lstStyle/>
            <a:p>
              <a:r>
                <a:rPr lang="fr-FR" dirty="0" err="1" smtClean="0">
                  <a:solidFill>
                    <a:srgbClr val="FF0000"/>
                  </a:solidFill>
                </a:rPr>
                <a:t>cpsIII</a:t>
              </a:r>
              <a:endParaRPr lang="fr-FR" dirty="0">
                <a:solidFill>
                  <a:srgbClr val="FF0000"/>
                </a:solidFill>
              </a:endParaRPr>
            </a:p>
          </p:txBody>
        </p:sp>
        <p:sp>
          <p:nvSpPr>
            <p:cNvPr id="21" name="ZoneTexte 20"/>
            <p:cNvSpPr txBox="1"/>
            <p:nvPr/>
          </p:nvSpPr>
          <p:spPr>
            <a:xfrm>
              <a:off x="3924300" y="6299200"/>
              <a:ext cx="624803" cy="369332"/>
            </a:xfrm>
            <a:prstGeom prst="rect">
              <a:avLst/>
            </a:prstGeom>
            <a:noFill/>
          </p:spPr>
          <p:txBody>
            <a:bodyPr wrap="none" rtlCol="0">
              <a:spAutoFit/>
            </a:bodyPr>
            <a:lstStyle/>
            <a:p>
              <a:r>
                <a:rPr lang="fr-FR" dirty="0" err="1" smtClean="0">
                  <a:solidFill>
                    <a:srgbClr val="008000"/>
                  </a:solidFill>
                </a:rPr>
                <a:t>cpsV</a:t>
              </a:r>
              <a:endParaRPr lang="fr-FR" dirty="0">
                <a:solidFill>
                  <a:srgbClr val="008000"/>
                </a:solidFill>
              </a:endParaRPr>
            </a:p>
          </p:txBody>
        </p:sp>
        <p:sp>
          <p:nvSpPr>
            <p:cNvPr id="22" name="ZoneTexte 21"/>
            <p:cNvSpPr txBox="1"/>
            <p:nvPr/>
          </p:nvSpPr>
          <p:spPr>
            <a:xfrm>
              <a:off x="4978400" y="2146300"/>
              <a:ext cx="662561" cy="369332"/>
            </a:xfrm>
            <a:prstGeom prst="rect">
              <a:avLst/>
            </a:prstGeom>
            <a:noFill/>
          </p:spPr>
          <p:txBody>
            <a:bodyPr wrap="none" rtlCol="0">
              <a:spAutoFit/>
            </a:bodyPr>
            <a:lstStyle/>
            <a:p>
              <a:r>
                <a:rPr lang="fr-FR" dirty="0" err="1" smtClean="0">
                  <a:solidFill>
                    <a:srgbClr val="0000FF"/>
                  </a:solidFill>
                </a:rPr>
                <a:t>cpsIa</a:t>
              </a:r>
              <a:endParaRPr lang="fr-FR" dirty="0">
                <a:solidFill>
                  <a:srgbClr val="0000FF"/>
                </a:solidFill>
              </a:endParaRPr>
            </a:p>
          </p:txBody>
        </p:sp>
        <p:sp>
          <p:nvSpPr>
            <p:cNvPr id="23" name="ZoneTexte 22"/>
            <p:cNvSpPr txBox="1"/>
            <p:nvPr/>
          </p:nvSpPr>
          <p:spPr>
            <a:xfrm>
              <a:off x="5219700" y="5422900"/>
              <a:ext cx="684803" cy="369332"/>
            </a:xfrm>
            <a:prstGeom prst="rect">
              <a:avLst/>
            </a:prstGeom>
            <a:noFill/>
          </p:spPr>
          <p:txBody>
            <a:bodyPr wrap="none" rtlCol="0">
              <a:spAutoFit/>
            </a:bodyPr>
            <a:lstStyle/>
            <a:p>
              <a:r>
                <a:rPr lang="fr-FR" dirty="0" err="1" smtClean="0">
                  <a:solidFill>
                    <a:srgbClr val="FF6600"/>
                  </a:solidFill>
                </a:rPr>
                <a:t>cpsIV</a:t>
              </a:r>
              <a:endParaRPr lang="fr-FR" dirty="0">
                <a:solidFill>
                  <a:srgbClr val="FF6600"/>
                </a:solidFill>
              </a:endParaRPr>
            </a:p>
          </p:txBody>
        </p:sp>
      </p:grpSp>
      <p:sp>
        <p:nvSpPr>
          <p:cNvPr id="25" name="ZoneTexte 24"/>
          <p:cNvSpPr txBox="1"/>
          <p:nvPr/>
        </p:nvSpPr>
        <p:spPr>
          <a:xfrm>
            <a:off x="5905500" y="2552700"/>
            <a:ext cx="3098800" cy="3139321"/>
          </a:xfrm>
          <a:prstGeom prst="rect">
            <a:avLst/>
          </a:prstGeom>
          <a:noFill/>
        </p:spPr>
        <p:txBody>
          <a:bodyPr wrap="square" rtlCol="0">
            <a:spAutoFit/>
          </a:bodyPr>
          <a:lstStyle/>
          <a:p>
            <a:pPr marL="285750" indent="-285750">
              <a:buFont typeface="Symbol" charset="0"/>
              <a:buChar char=""/>
            </a:pPr>
            <a:r>
              <a:rPr lang="fr-FR" sz="2200" dirty="0" smtClean="0"/>
              <a:t>Des lignages bien définis</a:t>
            </a:r>
            <a:endParaRPr lang="fr-FR" sz="2200" dirty="0"/>
          </a:p>
          <a:p>
            <a:pPr marL="285750" indent="-285750">
              <a:buFont typeface="Symbol" charset="0"/>
              <a:buChar char=""/>
            </a:pPr>
            <a:r>
              <a:rPr lang="fr-FR" sz="2200" dirty="0" smtClean="0"/>
              <a:t>Présence de clones dominants dans chaque lignage très peu divers</a:t>
            </a:r>
          </a:p>
          <a:p>
            <a:pPr marL="285750" indent="-285750">
              <a:buFont typeface="Symbol" charset="0"/>
              <a:buChar char=""/>
            </a:pPr>
            <a:r>
              <a:rPr lang="fr-FR" sz="2200" dirty="0" smtClean="0"/>
              <a:t>Les branches plus longues correspondent à des recombinaisons</a:t>
            </a:r>
            <a:endParaRPr lang="fr-FR" sz="2200" dirty="0"/>
          </a:p>
        </p:txBody>
      </p:sp>
    </p:spTree>
    <p:extLst>
      <p:ext uri="{BB962C8B-B14F-4D97-AF65-F5344CB8AC3E}">
        <p14:creationId xmlns:p14="http://schemas.microsoft.com/office/powerpoint/2010/main" val="4213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709831" y="155419"/>
            <a:ext cx="9694890" cy="5489869"/>
            <a:chOff x="-1600200" y="283010"/>
            <a:chExt cx="10830099" cy="6438206"/>
          </a:xfrm>
        </p:grpSpPr>
        <p:pic>
          <p:nvPicPr>
            <p:cNvPr id="4" name="Image 3"/>
            <p:cNvPicPr>
              <a:picLocks noChangeAspect="1"/>
            </p:cNvPicPr>
            <p:nvPr/>
          </p:nvPicPr>
          <p:blipFill>
            <a:blip r:embed="rId2" cstate="print"/>
            <a:stretch>
              <a:fillRect/>
            </a:stretch>
          </p:blipFill>
          <p:spPr>
            <a:xfrm>
              <a:off x="419100" y="283010"/>
              <a:ext cx="7675590" cy="6232090"/>
            </a:xfrm>
            <a:prstGeom prst="rect">
              <a:avLst/>
            </a:prstGeom>
          </p:spPr>
        </p:pic>
        <p:sp>
          <p:nvSpPr>
            <p:cNvPr id="17" name="ZoneTexte 16"/>
            <p:cNvSpPr txBox="1"/>
            <p:nvPr/>
          </p:nvSpPr>
          <p:spPr>
            <a:xfrm>
              <a:off x="3473451" y="6444217"/>
              <a:ext cx="791954" cy="276999"/>
            </a:xfrm>
            <a:prstGeom prst="rect">
              <a:avLst/>
            </a:prstGeom>
            <a:noFill/>
          </p:spPr>
          <p:txBody>
            <a:bodyPr wrap="none" rtlCol="0">
              <a:spAutoFit/>
            </a:bodyPr>
            <a:lstStyle/>
            <a:p>
              <a:r>
                <a:rPr lang="fr-FR" sz="1200" dirty="0" smtClean="0">
                  <a:latin typeface="Arial"/>
                  <a:cs typeface="Arial"/>
                </a:rPr>
                <a:t>25 </a:t>
              </a:r>
              <a:r>
                <a:rPr lang="fr-FR" sz="1200" dirty="0" err="1" smtClean="0">
                  <a:latin typeface="Arial"/>
                  <a:cs typeface="Arial"/>
                </a:rPr>
                <a:t>SNPs</a:t>
              </a:r>
              <a:endParaRPr lang="fr-FR" sz="1200" dirty="0">
                <a:latin typeface="Arial"/>
                <a:cs typeface="Arial"/>
              </a:endParaRPr>
            </a:p>
          </p:txBody>
        </p:sp>
        <p:sp>
          <p:nvSpPr>
            <p:cNvPr id="8" name="ZoneTexte 7"/>
            <p:cNvSpPr txBox="1"/>
            <p:nvPr/>
          </p:nvSpPr>
          <p:spPr>
            <a:xfrm>
              <a:off x="5930910" y="2925246"/>
              <a:ext cx="248786" cy="276999"/>
            </a:xfrm>
            <a:prstGeom prst="rect">
              <a:avLst/>
            </a:prstGeom>
            <a:noFill/>
          </p:spPr>
          <p:txBody>
            <a:bodyPr wrap="none" rtlCol="0">
              <a:spAutoFit/>
            </a:bodyPr>
            <a:lstStyle/>
            <a:p>
              <a:r>
                <a:rPr lang="en-GB" sz="1200" dirty="0" smtClean="0">
                  <a:latin typeface="Arial"/>
                  <a:cs typeface="Arial"/>
                </a:rPr>
                <a:t>*</a:t>
              </a:r>
              <a:endParaRPr lang="en-GB" sz="1200" dirty="0">
                <a:latin typeface="Arial"/>
                <a:cs typeface="Arial"/>
              </a:endParaRPr>
            </a:p>
          </p:txBody>
        </p:sp>
        <p:sp>
          <p:nvSpPr>
            <p:cNvPr id="26" name="ZoneTexte 25"/>
            <p:cNvSpPr txBox="1"/>
            <p:nvPr/>
          </p:nvSpPr>
          <p:spPr>
            <a:xfrm>
              <a:off x="6411379" y="2760176"/>
              <a:ext cx="248786" cy="276999"/>
            </a:xfrm>
            <a:prstGeom prst="rect">
              <a:avLst/>
            </a:prstGeom>
            <a:noFill/>
          </p:spPr>
          <p:txBody>
            <a:bodyPr wrap="none" rtlCol="0">
              <a:spAutoFit/>
            </a:bodyPr>
            <a:lstStyle/>
            <a:p>
              <a:r>
                <a:rPr lang="en-GB" sz="1200" dirty="0" smtClean="0">
                  <a:latin typeface="Arial"/>
                  <a:cs typeface="Arial"/>
                </a:rPr>
                <a:t>*</a:t>
              </a:r>
              <a:endParaRPr lang="en-GB" sz="1200" dirty="0">
                <a:latin typeface="Arial"/>
                <a:cs typeface="Arial"/>
              </a:endParaRPr>
            </a:p>
          </p:txBody>
        </p:sp>
        <p:grpSp>
          <p:nvGrpSpPr>
            <p:cNvPr id="11" name="Grouper 10"/>
            <p:cNvGrpSpPr/>
            <p:nvPr/>
          </p:nvGrpSpPr>
          <p:grpSpPr>
            <a:xfrm>
              <a:off x="3949700" y="368299"/>
              <a:ext cx="5280199" cy="3081600"/>
              <a:chOff x="3949700" y="368299"/>
              <a:chExt cx="5280199" cy="3081600"/>
            </a:xfrm>
          </p:grpSpPr>
          <p:sp>
            <p:nvSpPr>
              <p:cNvPr id="3" name="ZoneTexte 2"/>
              <p:cNvSpPr txBox="1"/>
              <p:nvPr/>
            </p:nvSpPr>
            <p:spPr>
              <a:xfrm>
                <a:off x="6910922" y="1352214"/>
                <a:ext cx="1070483" cy="261610"/>
              </a:xfrm>
              <a:prstGeom prst="rect">
                <a:avLst/>
              </a:prstGeom>
              <a:noFill/>
            </p:spPr>
            <p:txBody>
              <a:bodyPr wrap="none" rtlCol="0">
                <a:spAutoFit/>
              </a:bodyPr>
              <a:lstStyle/>
              <a:p>
                <a:r>
                  <a:rPr lang="en-GB" sz="1100" i="1" dirty="0" smtClean="0">
                    <a:solidFill>
                      <a:srgbClr val="FF0000"/>
                    </a:solidFill>
                    <a:latin typeface="Arial"/>
                    <a:cs typeface="Arial"/>
                  </a:rPr>
                  <a:t> </a:t>
                </a:r>
                <a:r>
                  <a:rPr lang="en-GB" sz="1100" i="1" dirty="0" err="1" smtClean="0">
                    <a:solidFill>
                      <a:srgbClr val="FF0000"/>
                    </a:solidFill>
                    <a:latin typeface="Arial"/>
                    <a:cs typeface="Arial"/>
                  </a:rPr>
                  <a:t>tet</a:t>
                </a:r>
                <a:r>
                  <a:rPr lang="en-GB" sz="1100" dirty="0" err="1" smtClean="0">
                    <a:solidFill>
                      <a:srgbClr val="FF0000"/>
                    </a:solidFill>
                    <a:latin typeface="Arial"/>
                    <a:cs typeface="Arial"/>
                  </a:rPr>
                  <a:t>(O</a:t>
                </a:r>
                <a:r>
                  <a:rPr lang="en-GB" sz="1100" dirty="0" smtClean="0">
                    <a:solidFill>
                      <a:srgbClr val="FF0000"/>
                    </a:solidFill>
                    <a:latin typeface="Arial"/>
                    <a:cs typeface="Arial"/>
                  </a:rPr>
                  <a:t>)-</a:t>
                </a:r>
                <a:r>
                  <a:rPr lang="en-GB" sz="1100" i="1" dirty="0" smtClean="0">
                    <a:solidFill>
                      <a:srgbClr val="FF0000"/>
                    </a:solidFill>
                    <a:latin typeface="Arial"/>
                    <a:cs typeface="Arial"/>
                  </a:rPr>
                  <a:t>erm</a:t>
                </a:r>
                <a:r>
                  <a:rPr lang="en-GB" sz="1100" dirty="0" smtClean="0">
                    <a:solidFill>
                      <a:srgbClr val="FF0000"/>
                    </a:solidFill>
                    <a:latin typeface="Arial"/>
                    <a:cs typeface="Arial"/>
                  </a:rPr>
                  <a:t>(B)</a:t>
                </a:r>
                <a:endParaRPr lang="en-GB" sz="1100" dirty="0">
                  <a:solidFill>
                    <a:srgbClr val="FF0000"/>
                  </a:solidFill>
                  <a:latin typeface="Arial"/>
                  <a:cs typeface="Arial"/>
                </a:endParaRPr>
              </a:p>
            </p:txBody>
          </p:sp>
          <p:sp>
            <p:nvSpPr>
              <p:cNvPr id="19" name="ZoneTexte 18"/>
              <p:cNvSpPr txBox="1"/>
              <p:nvPr/>
            </p:nvSpPr>
            <p:spPr>
              <a:xfrm>
                <a:off x="7494698" y="3105536"/>
                <a:ext cx="745094" cy="261610"/>
              </a:xfrm>
              <a:prstGeom prst="rect">
                <a:avLst/>
              </a:prstGeom>
              <a:noFill/>
            </p:spPr>
            <p:txBody>
              <a:bodyPr wrap="none" rtlCol="0">
                <a:spAutoFit/>
              </a:bodyPr>
              <a:lstStyle/>
              <a:p>
                <a:r>
                  <a:rPr lang="en-GB" sz="1100" i="1" dirty="0" smtClean="0">
                    <a:solidFill>
                      <a:srgbClr val="000000"/>
                    </a:solidFill>
                    <a:latin typeface="Arial"/>
                    <a:cs typeface="Arial"/>
                  </a:rPr>
                  <a:t>*</a:t>
                </a:r>
                <a:r>
                  <a:rPr lang="en-GB" sz="1100" i="1" dirty="0" smtClean="0">
                    <a:solidFill>
                      <a:srgbClr val="FF0000"/>
                    </a:solidFill>
                    <a:latin typeface="Arial"/>
                    <a:cs typeface="Arial"/>
                  </a:rPr>
                  <a:t> erm</a:t>
                </a:r>
                <a:r>
                  <a:rPr lang="en-GB" sz="1100" dirty="0" smtClean="0">
                    <a:solidFill>
                      <a:srgbClr val="FF0000"/>
                    </a:solidFill>
                    <a:latin typeface="Arial"/>
                    <a:cs typeface="Arial"/>
                  </a:rPr>
                  <a:t>(B)</a:t>
                </a:r>
                <a:endParaRPr lang="en-GB" sz="1100" dirty="0">
                  <a:solidFill>
                    <a:srgbClr val="FF0000"/>
                  </a:solidFill>
                  <a:latin typeface="Arial"/>
                  <a:cs typeface="Arial"/>
                </a:endParaRPr>
              </a:p>
            </p:txBody>
          </p:sp>
          <p:cxnSp>
            <p:nvCxnSpPr>
              <p:cNvPr id="7" name="Connecteur droit avec flèche 6"/>
              <p:cNvCxnSpPr/>
              <p:nvPr/>
            </p:nvCxnSpPr>
            <p:spPr>
              <a:xfrm>
                <a:off x="3949700" y="28236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Parenthèse fermante 5"/>
              <p:cNvSpPr/>
              <p:nvPr/>
            </p:nvSpPr>
            <p:spPr>
              <a:xfrm>
                <a:off x="8077200" y="368299"/>
                <a:ext cx="75600" cy="30816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3" name="ZoneTexte 22"/>
              <p:cNvSpPr txBox="1"/>
              <p:nvPr/>
            </p:nvSpPr>
            <p:spPr>
              <a:xfrm>
                <a:off x="8105473" y="1590105"/>
                <a:ext cx="1124426"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5801</a:t>
                </a:r>
                <a:r>
                  <a:rPr lang="en-GB" sz="1200" dirty="0">
                    <a:solidFill>
                      <a:srgbClr val="0000FF"/>
                    </a:solidFill>
                    <a:latin typeface="Arial"/>
                    <a:cs typeface="Arial"/>
                  </a:rPr>
                  <a:t> – 11</a:t>
                </a:r>
              </a:p>
            </p:txBody>
          </p:sp>
        </p:grpSp>
        <p:sp>
          <p:nvSpPr>
            <p:cNvPr id="2" name="ZoneTexte 1"/>
            <p:cNvSpPr txBox="1"/>
            <p:nvPr/>
          </p:nvSpPr>
          <p:spPr>
            <a:xfrm>
              <a:off x="-1600200" y="4381500"/>
              <a:ext cx="184666" cy="369332"/>
            </a:xfrm>
            <a:prstGeom prst="rect">
              <a:avLst/>
            </a:prstGeom>
            <a:noFill/>
          </p:spPr>
          <p:txBody>
            <a:bodyPr wrap="none" rtlCol="0">
              <a:spAutoFit/>
            </a:bodyPr>
            <a:lstStyle/>
            <a:p>
              <a:endParaRPr lang="fr-FR"/>
            </a:p>
          </p:txBody>
        </p:sp>
        <p:sp>
          <p:nvSpPr>
            <p:cNvPr id="37" name="Ellipse 36"/>
            <p:cNvSpPr/>
            <p:nvPr/>
          </p:nvSpPr>
          <p:spPr>
            <a:xfrm flipH="1" flipV="1">
              <a:off x="5803507" y="16821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p:nvPr/>
          </p:nvSpPr>
          <p:spPr>
            <a:xfrm flipH="1" flipV="1">
              <a:off x="5565382" y="145994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38"/>
            <p:cNvSpPr/>
            <p:nvPr/>
          </p:nvSpPr>
          <p:spPr>
            <a:xfrm flipH="1" flipV="1">
              <a:off x="5705082" y="835530"/>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llipse 39"/>
            <p:cNvSpPr/>
            <p:nvPr/>
          </p:nvSpPr>
          <p:spPr>
            <a:xfrm flipH="1" flipV="1">
              <a:off x="5524107" y="36986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flipH="1" flipV="1">
              <a:off x="5295507" y="123134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flipH="1" flipV="1">
              <a:off x="5156865" y="2021922"/>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flipH="1" flipV="1">
              <a:off x="4958956" y="19488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flipH="1" flipV="1">
              <a:off x="4908157" y="20049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flipH="1" flipV="1">
              <a:off x="5181207" y="15192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flipH="1" flipV="1">
              <a:off x="4678498" y="26907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flipH="1" flipV="1">
              <a:off x="5494473" y="247806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llipse 49"/>
            <p:cNvSpPr/>
            <p:nvPr/>
          </p:nvSpPr>
          <p:spPr>
            <a:xfrm flipH="1" flipV="1">
              <a:off x="5426740" y="23933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Ellipse 50"/>
            <p:cNvSpPr/>
            <p:nvPr/>
          </p:nvSpPr>
          <p:spPr>
            <a:xfrm flipH="1" flipV="1">
              <a:off x="5215073" y="22663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flipH="1" flipV="1">
              <a:off x="5325140" y="2308730"/>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Ellipse 52"/>
            <p:cNvSpPr/>
            <p:nvPr/>
          </p:nvSpPr>
          <p:spPr>
            <a:xfrm flipH="1" flipV="1">
              <a:off x="4461540" y="27616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Ellipse 53"/>
            <p:cNvSpPr/>
            <p:nvPr/>
          </p:nvSpPr>
          <p:spPr>
            <a:xfrm flipH="1" flipV="1">
              <a:off x="4676382" y="30813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Ellipse 55"/>
            <p:cNvSpPr/>
            <p:nvPr/>
          </p:nvSpPr>
          <p:spPr>
            <a:xfrm flipH="1" flipV="1">
              <a:off x="4425557" y="332473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Ellipse 58"/>
            <p:cNvSpPr/>
            <p:nvPr/>
          </p:nvSpPr>
          <p:spPr>
            <a:xfrm flipH="1" flipV="1">
              <a:off x="4367349" y="315433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8" name="Grouper 17"/>
            <p:cNvGrpSpPr/>
            <p:nvPr/>
          </p:nvGrpSpPr>
          <p:grpSpPr>
            <a:xfrm>
              <a:off x="2616200" y="3383997"/>
              <a:ext cx="6525271" cy="3025608"/>
              <a:chOff x="2616200" y="3383997"/>
              <a:chExt cx="6525271" cy="3025608"/>
            </a:xfrm>
          </p:grpSpPr>
          <p:cxnSp>
            <p:nvCxnSpPr>
              <p:cNvPr id="22" name="Connecteur droit avec flèche 21"/>
              <p:cNvCxnSpPr/>
              <p:nvPr/>
            </p:nvCxnSpPr>
            <p:spPr>
              <a:xfrm>
                <a:off x="3492500" y="35856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3962400" y="4974167"/>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a:off x="3843868" y="50842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3721100" y="5240869"/>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2616200" y="5748868"/>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Parenthèse fermante 14"/>
              <p:cNvSpPr/>
              <p:nvPr/>
            </p:nvSpPr>
            <p:spPr>
              <a:xfrm>
                <a:off x="8077201" y="3496733"/>
                <a:ext cx="75600" cy="17352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16" name="Parenthèse fermante 15"/>
              <p:cNvSpPr/>
              <p:nvPr/>
            </p:nvSpPr>
            <p:spPr>
              <a:xfrm>
                <a:off x="8077200" y="5958438"/>
                <a:ext cx="75600" cy="3420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4" name="ZoneTexte 23"/>
              <p:cNvSpPr txBox="1"/>
              <p:nvPr/>
            </p:nvSpPr>
            <p:spPr>
              <a:xfrm>
                <a:off x="8105473" y="4085766"/>
                <a:ext cx="1035998"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a:solidFill>
                      <a:srgbClr val="0000FF"/>
                    </a:solidFill>
                    <a:latin typeface="Arial"/>
                    <a:cs typeface="Arial"/>
                  </a:rPr>
                  <a:t> – 12</a:t>
                </a:r>
              </a:p>
            </p:txBody>
          </p:sp>
          <p:sp>
            <p:nvSpPr>
              <p:cNvPr id="25" name="ZoneTexte 24"/>
              <p:cNvSpPr txBox="1"/>
              <p:nvPr/>
            </p:nvSpPr>
            <p:spPr>
              <a:xfrm>
                <a:off x="8105473" y="5917162"/>
                <a:ext cx="1035998" cy="492443"/>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16</a:t>
                </a:r>
              </a:p>
              <a:p>
                <a:r>
                  <a:rPr lang="en-GB" sz="1200" dirty="0" smtClean="0">
                    <a:solidFill>
                      <a:srgbClr val="008000"/>
                    </a:solidFill>
                    <a:latin typeface="Arial"/>
                    <a:cs typeface="Arial"/>
                  </a:rPr>
                  <a:t> </a:t>
                </a:r>
                <a:r>
                  <a:rPr lang="en-GB" sz="1200" i="1" dirty="0" smtClean="0">
                    <a:solidFill>
                      <a:srgbClr val="8000FF"/>
                    </a:solidFill>
                    <a:latin typeface="Arial"/>
                    <a:cs typeface="Arial"/>
                  </a:rPr>
                  <a:t>cps</a:t>
                </a:r>
                <a:r>
                  <a:rPr lang="en-GB" sz="1200" dirty="0" smtClean="0">
                    <a:solidFill>
                      <a:srgbClr val="8000FF"/>
                    </a:solidFill>
                    <a:latin typeface="Arial"/>
                    <a:cs typeface="Arial"/>
                  </a:rPr>
                  <a:t> IV</a:t>
                </a:r>
                <a:endParaRPr lang="en-GB" sz="1200" dirty="0">
                  <a:solidFill>
                    <a:srgbClr val="8000FF"/>
                  </a:solidFill>
                  <a:latin typeface="Arial"/>
                  <a:cs typeface="Arial"/>
                </a:endParaRPr>
              </a:p>
            </p:txBody>
          </p:sp>
          <p:sp>
            <p:nvSpPr>
              <p:cNvPr id="27" name="Parenthèse fermante 26"/>
              <p:cNvSpPr/>
              <p:nvPr/>
            </p:nvSpPr>
            <p:spPr>
              <a:xfrm>
                <a:off x="8077200" y="5511800"/>
                <a:ext cx="75600" cy="4068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8" name="Parenthèse fermante 27"/>
              <p:cNvSpPr/>
              <p:nvPr/>
            </p:nvSpPr>
            <p:spPr>
              <a:xfrm>
                <a:off x="8077200" y="5274729"/>
                <a:ext cx="75600" cy="139704"/>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9" name="ZoneTexte 28"/>
              <p:cNvSpPr txBox="1"/>
              <p:nvPr/>
            </p:nvSpPr>
            <p:spPr>
              <a:xfrm>
                <a:off x="8105473" y="5555411"/>
                <a:ext cx="1001659"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- 13</a:t>
                </a:r>
                <a:endParaRPr lang="en-GB" sz="1200" dirty="0">
                  <a:solidFill>
                    <a:srgbClr val="0000FF"/>
                  </a:solidFill>
                  <a:latin typeface="Arial"/>
                  <a:cs typeface="Arial"/>
                </a:endParaRPr>
              </a:p>
            </p:txBody>
          </p:sp>
          <p:sp>
            <p:nvSpPr>
              <p:cNvPr id="30" name="ZoneTexte 29"/>
              <p:cNvSpPr txBox="1"/>
              <p:nvPr/>
            </p:nvSpPr>
            <p:spPr>
              <a:xfrm>
                <a:off x="8105473" y="5134942"/>
                <a:ext cx="1035998"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14</a:t>
                </a:r>
              </a:p>
            </p:txBody>
          </p:sp>
          <p:sp>
            <p:nvSpPr>
              <p:cNvPr id="31" name="ZoneTexte 30"/>
              <p:cNvSpPr txBox="1"/>
              <p:nvPr/>
            </p:nvSpPr>
            <p:spPr>
              <a:xfrm>
                <a:off x="8105473" y="5318269"/>
                <a:ext cx="963275" cy="276999"/>
              </a:xfrm>
              <a:prstGeom prst="rect">
                <a:avLst/>
              </a:prstGeom>
              <a:noFill/>
            </p:spPr>
            <p:txBody>
              <a:bodyPr wrap="none" rtlCol="0">
                <a:spAutoFit/>
              </a:bodyPr>
              <a:lstStyle/>
              <a:p>
                <a:r>
                  <a:rPr lang="en-GB" sz="1200" dirty="0" smtClean="0">
                    <a:solidFill>
                      <a:srgbClr val="0000FF"/>
                    </a:solidFill>
                    <a:latin typeface="Arial"/>
                    <a:cs typeface="Arial"/>
                  </a:rPr>
                  <a:t>Tn</a:t>
                </a:r>
                <a:r>
                  <a:rPr lang="en-GB" sz="1200" i="1" dirty="0" smtClean="0">
                    <a:solidFill>
                      <a:srgbClr val="0000FF"/>
                    </a:solidFill>
                    <a:latin typeface="Arial"/>
                    <a:cs typeface="Arial"/>
                  </a:rPr>
                  <a:t>916</a:t>
                </a:r>
                <a:r>
                  <a:rPr lang="en-GB" sz="1200" dirty="0" smtClean="0">
                    <a:solidFill>
                      <a:srgbClr val="0000FF"/>
                    </a:solidFill>
                    <a:latin typeface="Arial"/>
                    <a:cs typeface="Arial"/>
                  </a:rPr>
                  <a:t> – 15</a:t>
                </a:r>
              </a:p>
            </p:txBody>
          </p:sp>
          <p:cxnSp>
            <p:nvCxnSpPr>
              <p:cNvPr id="20" name="Straight Connector 19"/>
              <p:cNvCxnSpPr/>
              <p:nvPr/>
            </p:nvCxnSpPr>
            <p:spPr>
              <a:xfrm>
                <a:off x="8077200" y="5461000"/>
                <a:ext cx="75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flipH="1" flipV="1">
                <a:off x="4483765" y="57006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p:nvPr/>
            </p:nvSpPr>
            <p:spPr>
              <a:xfrm flipH="1" flipV="1">
                <a:off x="5579140" y="33839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Ellipse 56"/>
              <p:cNvSpPr/>
              <p:nvPr/>
            </p:nvSpPr>
            <p:spPr>
              <a:xfrm flipH="1" flipV="1">
                <a:off x="3913324" y="39173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Ellipse 57"/>
              <p:cNvSpPr/>
              <p:nvPr/>
            </p:nvSpPr>
            <p:spPr>
              <a:xfrm flipH="1" flipV="1">
                <a:off x="4639340" y="38517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Ellipse 59"/>
              <p:cNvSpPr/>
              <p:nvPr/>
            </p:nvSpPr>
            <p:spPr>
              <a:xfrm flipH="1" flipV="1">
                <a:off x="4140864" y="373642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Ellipse 60"/>
              <p:cNvSpPr/>
              <p:nvPr/>
            </p:nvSpPr>
            <p:spPr>
              <a:xfrm flipH="1" flipV="1">
                <a:off x="4558906" y="43724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Ellipse 61"/>
              <p:cNvSpPr/>
              <p:nvPr/>
            </p:nvSpPr>
            <p:spPr>
              <a:xfrm flipH="1" flipV="1">
                <a:off x="4311257" y="51037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Ellipse 62"/>
              <p:cNvSpPr/>
              <p:nvPr/>
            </p:nvSpPr>
            <p:spPr>
              <a:xfrm flipH="1" flipV="1">
                <a:off x="4785390" y="5163056"/>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Ellipse 63"/>
              <p:cNvSpPr/>
              <p:nvPr/>
            </p:nvSpPr>
            <p:spPr>
              <a:xfrm flipH="1" flipV="1">
                <a:off x="4090065" y="46137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Ellipse 64"/>
              <p:cNvSpPr/>
              <p:nvPr/>
            </p:nvSpPr>
            <p:spPr>
              <a:xfrm flipH="1" flipV="1">
                <a:off x="3133332" y="353533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Ellipse 65"/>
              <p:cNvSpPr/>
              <p:nvPr/>
            </p:nvSpPr>
            <p:spPr>
              <a:xfrm flipH="1" flipV="1">
                <a:off x="3440250" y="54181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Ellipse 66"/>
              <p:cNvSpPr/>
              <p:nvPr/>
            </p:nvSpPr>
            <p:spPr>
              <a:xfrm flipH="1" flipV="1">
                <a:off x="4753640" y="53143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Ellipse 67"/>
              <p:cNvSpPr/>
              <p:nvPr/>
            </p:nvSpPr>
            <p:spPr>
              <a:xfrm flipH="1" flipV="1">
                <a:off x="2992573" y="60943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Ellipse 68"/>
              <p:cNvSpPr/>
              <p:nvPr/>
            </p:nvSpPr>
            <p:spPr>
              <a:xfrm flipH="1" flipV="1">
                <a:off x="4101706" y="55937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Ellipse 69"/>
              <p:cNvSpPr/>
              <p:nvPr/>
            </p:nvSpPr>
            <p:spPr>
              <a:xfrm flipH="1" flipV="1">
                <a:off x="3733407" y="55197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Ellipse 70"/>
              <p:cNvSpPr/>
              <p:nvPr/>
            </p:nvSpPr>
            <p:spPr>
              <a:xfrm flipH="1" flipV="1">
                <a:off x="4425556" y="57821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Ellipse 71"/>
              <p:cNvSpPr/>
              <p:nvPr/>
            </p:nvSpPr>
            <p:spPr>
              <a:xfrm flipH="1" flipV="1">
                <a:off x="4562082" y="58604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Ellipse 72"/>
              <p:cNvSpPr/>
              <p:nvPr/>
            </p:nvSpPr>
            <p:spPr>
              <a:xfrm flipH="1" flipV="1">
                <a:off x="3166140" y="614413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10" name="ZoneTexte 9"/>
          <p:cNvSpPr txBox="1"/>
          <p:nvPr/>
        </p:nvSpPr>
        <p:spPr>
          <a:xfrm>
            <a:off x="-43638" y="5860534"/>
            <a:ext cx="9251251" cy="646331"/>
          </a:xfrm>
          <a:prstGeom prst="rect">
            <a:avLst/>
          </a:prstGeom>
          <a:noFill/>
        </p:spPr>
        <p:txBody>
          <a:bodyPr wrap="none" rtlCol="0">
            <a:spAutoFit/>
          </a:bodyPr>
          <a:lstStyle/>
          <a:p>
            <a:pPr marL="285750" indent="-285750">
              <a:buFont typeface="Wingdings" charset="2"/>
              <a:buChar char="Ø"/>
            </a:pPr>
            <a:r>
              <a:rPr lang="fr-FR" dirty="0" smtClean="0"/>
              <a:t>Chaque clone résulte de l’insertion d’un transposon codant pour la résistance à la tétracycline</a:t>
            </a:r>
          </a:p>
          <a:p>
            <a:pPr marL="285750" indent="-285750">
              <a:buFont typeface="Wingdings" charset="2"/>
              <a:buChar char="Ø"/>
            </a:pPr>
            <a:r>
              <a:rPr lang="fr-FR" dirty="0" smtClean="0"/>
              <a:t>Ces clones provenant d’une seule bactérie se sont disséminés mondialement</a:t>
            </a:r>
            <a:endParaRPr lang="fr-FR" dirty="0"/>
          </a:p>
        </p:txBody>
      </p:sp>
    </p:spTree>
    <p:extLst>
      <p:ext uri="{BB962C8B-B14F-4D97-AF65-F5344CB8AC3E}">
        <p14:creationId xmlns:p14="http://schemas.microsoft.com/office/powerpoint/2010/main" val="1135706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p:txBody>
          <a:bodyPr/>
          <a:lstStyle/>
          <a:p>
            <a:r>
              <a:rPr lang="fr-FR" sz="3600" dirty="0">
                <a:solidFill>
                  <a:srgbClr val="000090"/>
                </a:solidFill>
                <a:cs typeface="Times" charset="0"/>
              </a:rPr>
              <a:t>Etudes des maladies rares</a:t>
            </a:r>
          </a:p>
        </p:txBody>
      </p:sp>
      <p:sp>
        <p:nvSpPr>
          <p:cNvPr id="53250" name="Espace réservé du contenu 2"/>
          <p:cNvSpPr>
            <a:spLocks noGrp="1"/>
          </p:cNvSpPr>
          <p:nvPr>
            <p:ph idx="1"/>
          </p:nvPr>
        </p:nvSpPr>
        <p:spPr/>
        <p:txBody>
          <a:bodyPr/>
          <a:lstStyle/>
          <a:p>
            <a:pPr>
              <a:buClr>
                <a:srgbClr val="008000"/>
              </a:buClr>
              <a:buSzPct val="70000"/>
              <a:buFont typeface="Wingdings" charset="2"/>
              <a:buChar char="Ø"/>
            </a:pPr>
            <a:r>
              <a:rPr lang="fr-FR" dirty="0">
                <a:latin typeface="Calibri" charset="0"/>
              </a:rPr>
              <a:t>Hypothèse: une mutation est responsable du syndrome</a:t>
            </a:r>
          </a:p>
          <a:p>
            <a:pPr>
              <a:buClr>
                <a:srgbClr val="008000"/>
              </a:buClr>
              <a:buSzPct val="70000"/>
              <a:buFont typeface="Wingdings" charset="2"/>
              <a:buChar char="Ø"/>
            </a:pPr>
            <a:r>
              <a:rPr lang="fr-FR" dirty="0">
                <a:latin typeface="Calibri" charset="0"/>
              </a:rPr>
              <a:t>Analyse familiale, étude de grandes familles, étude de familles consanguines</a:t>
            </a:r>
          </a:p>
          <a:p>
            <a:pPr>
              <a:buClr>
                <a:srgbClr val="008000"/>
              </a:buClr>
              <a:buSzPct val="70000"/>
              <a:buFont typeface="Wingdings" charset="2"/>
              <a:buChar char="Ø"/>
            </a:pPr>
            <a:r>
              <a:rPr lang="fr-FR" dirty="0">
                <a:latin typeface="Calibri" charset="0"/>
              </a:rPr>
              <a:t>Difficultés:</a:t>
            </a:r>
          </a:p>
          <a:p>
            <a:pPr lvl="1"/>
            <a:r>
              <a:rPr lang="fr-FR" dirty="0">
                <a:latin typeface="Calibri" charset="0"/>
              </a:rPr>
              <a:t>Maladies très rares</a:t>
            </a:r>
          </a:p>
          <a:p>
            <a:pPr lvl="1"/>
            <a:r>
              <a:rPr lang="fr-FR" dirty="0">
                <a:latin typeface="Calibri" charset="0"/>
              </a:rPr>
              <a:t>Mutations dans différents gènes </a:t>
            </a:r>
            <a:r>
              <a:rPr lang="fr-FR" dirty="0" smtClean="0">
                <a:latin typeface="Calibri" charset="0"/>
              </a:rPr>
              <a:t>responsables </a:t>
            </a:r>
            <a:r>
              <a:rPr lang="fr-FR" dirty="0">
                <a:latin typeface="Calibri" charset="0"/>
              </a:rPr>
              <a:t>du même syndrome.</a:t>
            </a:r>
          </a:p>
        </p:txBody>
      </p:sp>
    </p:spTree>
    <p:extLst>
      <p:ext uri="{BB962C8B-B14F-4D97-AF65-F5344CB8AC3E}">
        <p14:creationId xmlns:p14="http://schemas.microsoft.com/office/powerpoint/2010/main" val="12087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0"/>
          </a:xfrm>
        </p:spPr>
        <p:txBody>
          <a:bodyPr>
            <a:normAutofit/>
          </a:bodyPr>
          <a:lstStyle/>
          <a:p>
            <a:r>
              <a:rPr lang="fr-FR" dirty="0" smtClean="0">
                <a:solidFill>
                  <a:srgbClr val="000090"/>
                </a:solidFill>
              </a:rPr>
              <a:t>Des applications très innovantes</a:t>
            </a:r>
            <a:endParaRPr lang="fr-FR" dirty="0">
              <a:solidFill>
                <a:srgbClr val="000090"/>
              </a:solidFill>
            </a:endParaRPr>
          </a:p>
        </p:txBody>
      </p:sp>
      <p:pic>
        <p:nvPicPr>
          <p:cNvPr id="4" name="Image 3" descr="Capture d’écran 2014-05-22 à 22.21.3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00" y="1099003"/>
            <a:ext cx="5753100" cy="2602593"/>
          </a:xfrm>
          <a:prstGeom prst="rect">
            <a:avLst/>
          </a:prstGeom>
        </p:spPr>
      </p:pic>
      <p:pic>
        <p:nvPicPr>
          <p:cNvPr id="5" name="Image 4" descr="Capture d’écran 2014-05-22 à 22.24.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060700"/>
            <a:ext cx="4470400" cy="3454399"/>
          </a:xfrm>
          <a:prstGeom prst="rect">
            <a:avLst/>
          </a:prstGeom>
        </p:spPr>
      </p:pic>
      <p:sp>
        <p:nvSpPr>
          <p:cNvPr id="6" name="ZoneTexte 5"/>
          <p:cNvSpPr txBox="1"/>
          <p:nvPr/>
        </p:nvSpPr>
        <p:spPr>
          <a:xfrm>
            <a:off x="165101" y="4787900"/>
            <a:ext cx="4165600" cy="1015663"/>
          </a:xfrm>
          <a:prstGeom prst="rect">
            <a:avLst/>
          </a:prstGeom>
          <a:noFill/>
        </p:spPr>
        <p:txBody>
          <a:bodyPr wrap="square" rtlCol="0">
            <a:spAutoFit/>
          </a:bodyPr>
          <a:lstStyle/>
          <a:p>
            <a:r>
              <a:rPr lang="fr-FR" sz="2000" dirty="0" smtClean="0">
                <a:solidFill>
                  <a:srgbClr val="000090"/>
                </a:solidFill>
              </a:rPr>
              <a:t>Diagnostic de la trisomie et de certains cancer par séquençage de l’ADN circulant</a:t>
            </a:r>
            <a:endParaRPr lang="fr-FR" sz="2000" dirty="0">
              <a:solidFill>
                <a:srgbClr val="000090"/>
              </a:solidFill>
            </a:endParaRPr>
          </a:p>
        </p:txBody>
      </p:sp>
    </p:spTree>
    <p:extLst>
      <p:ext uri="{BB962C8B-B14F-4D97-AF65-F5344CB8AC3E}">
        <p14:creationId xmlns:p14="http://schemas.microsoft.com/office/powerpoint/2010/main" val="1327027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t>Le séquençage haut débit</a:t>
            </a:r>
          </a:p>
        </p:txBody>
      </p:sp>
      <p:sp>
        <p:nvSpPr>
          <p:cNvPr id="3" name="Espace réservé du contenu 2"/>
          <p:cNvSpPr>
            <a:spLocks noGrp="1"/>
          </p:cNvSpPr>
          <p:nvPr>
            <p:ph idx="1"/>
          </p:nvPr>
        </p:nvSpPr>
        <p:spPr>
          <a:xfrm>
            <a:off x="107504" y="1600200"/>
            <a:ext cx="8136904" cy="4800600"/>
          </a:xfrm>
        </p:spPr>
        <p:txBody>
          <a:bodyPr>
            <a:normAutofit fontScale="92500" lnSpcReduction="20000"/>
          </a:bodyPr>
          <a:lstStyle/>
          <a:p>
            <a:pPr indent="-342900"/>
            <a:r>
              <a:rPr lang="fr-FR" sz="2800" dirty="0"/>
              <a:t>Le séquençage à haut débit de l'ADN, dit de nouvelle génération (</a:t>
            </a:r>
            <a:r>
              <a:rPr lang="fr-FR" sz="2800" dirty="0" err="1"/>
              <a:t>Next</a:t>
            </a:r>
            <a:r>
              <a:rPr lang="fr-FR" sz="2800" dirty="0"/>
              <a:t> </a:t>
            </a:r>
            <a:r>
              <a:rPr lang="fr-FR" sz="2800" dirty="0" err="1"/>
              <a:t>generation</a:t>
            </a:r>
            <a:r>
              <a:rPr lang="fr-FR" sz="2800" dirty="0"/>
              <a:t> </a:t>
            </a:r>
            <a:r>
              <a:rPr lang="fr-FR" sz="2800" dirty="0" err="1"/>
              <a:t>sequencing</a:t>
            </a:r>
            <a:r>
              <a:rPr lang="fr-FR" sz="2800" dirty="0"/>
              <a:t> ou NGS), a pour principe de base la </a:t>
            </a:r>
            <a:r>
              <a:rPr lang="fr-FR" sz="2800" dirty="0" err="1"/>
              <a:t>parallélisation</a:t>
            </a:r>
            <a:r>
              <a:rPr lang="fr-FR" sz="2800" dirty="0"/>
              <a:t> de réactions permettant le séquençage de courtes lectures d’une librairie . </a:t>
            </a:r>
          </a:p>
          <a:p>
            <a:pPr indent="-342900"/>
            <a:r>
              <a:rPr lang="fr-FR" sz="2800" dirty="0"/>
              <a:t>Le séquençage haut-débit </a:t>
            </a:r>
            <a:r>
              <a:rPr lang="fr-FR" sz="2800" dirty="0" smtClean="0"/>
              <a:t>apporte </a:t>
            </a:r>
            <a:r>
              <a:rPr lang="fr-FR" sz="2800" dirty="0"/>
              <a:t>des possibilités considérables en matière de connaissance du génome humain, bactérien ou viral……..</a:t>
            </a:r>
          </a:p>
          <a:p>
            <a:pPr marL="0" indent="0">
              <a:buNone/>
            </a:pPr>
            <a:endParaRPr lang="fr-FR" sz="2800" dirty="0"/>
          </a:p>
          <a:p>
            <a:pPr indent="-342900"/>
            <a:r>
              <a:rPr lang="fr-FR" sz="2800" dirty="0" smtClean="0"/>
              <a:t>Il </a:t>
            </a:r>
            <a:r>
              <a:rPr lang="fr-FR" sz="2800" dirty="0"/>
              <a:t>permet d’obtenir la séquence d’un génome complet (séquençage </a:t>
            </a:r>
            <a:r>
              <a:rPr lang="fr-FR" sz="2800" dirty="0" err="1" smtClean="0"/>
              <a:t>pangénomique</a:t>
            </a:r>
            <a:r>
              <a:rPr lang="fr-FR" sz="2800" dirty="0" smtClean="0"/>
              <a:t>) </a:t>
            </a:r>
            <a:r>
              <a:rPr lang="fr-FR" sz="2800" dirty="0"/>
              <a:t>ou de parties de génome bornées par PCR (</a:t>
            </a:r>
            <a:r>
              <a:rPr lang="fr-FR" sz="2800" i="1" dirty="0" err="1"/>
              <a:t>polymerase</a:t>
            </a:r>
            <a:r>
              <a:rPr lang="fr-FR" sz="2800" i="1" dirty="0"/>
              <a:t> </a:t>
            </a:r>
            <a:r>
              <a:rPr lang="fr-FR" sz="2800" i="1" dirty="0" err="1"/>
              <a:t>chain</a:t>
            </a:r>
            <a:r>
              <a:rPr lang="fr-FR" sz="2800" i="1" dirty="0"/>
              <a:t> </a:t>
            </a:r>
            <a:r>
              <a:rPr lang="fr-FR" sz="2800" i="1" dirty="0" err="1"/>
              <a:t>reaction</a:t>
            </a:r>
            <a:r>
              <a:rPr lang="fr-FR" sz="2800" dirty="0"/>
              <a:t>, séquençage ciblé</a:t>
            </a:r>
            <a:r>
              <a:rPr lang="fr-FR" sz="2800" dirty="0" smtClean="0"/>
              <a:t>)</a:t>
            </a:r>
          </a:p>
          <a:p>
            <a:pPr marL="0" indent="0">
              <a:buNone/>
            </a:pPr>
            <a:endParaRPr lang="fr-FR" sz="2800" dirty="0"/>
          </a:p>
        </p:txBody>
      </p:sp>
    </p:spTree>
    <p:extLst>
      <p:ext uri="{BB962C8B-B14F-4D97-AF65-F5344CB8AC3E}">
        <p14:creationId xmlns:p14="http://schemas.microsoft.com/office/powerpoint/2010/main" val="1163756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t>Le séquençage haut débit</a:t>
            </a:r>
            <a:endParaRPr lang="fr-FR" sz="3600" dirty="0"/>
          </a:p>
        </p:txBody>
      </p:sp>
      <p:sp>
        <p:nvSpPr>
          <p:cNvPr id="3" name="Espace réservé du contenu 2"/>
          <p:cNvSpPr>
            <a:spLocks noGrp="1"/>
          </p:cNvSpPr>
          <p:nvPr>
            <p:ph idx="1"/>
          </p:nvPr>
        </p:nvSpPr>
        <p:spPr/>
        <p:txBody>
          <a:bodyPr>
            <a:normAutofit fontScale="85000" lnSpcReduction="10000"/>
          </a:bodyPr>
          <a:lstStyle/>
          <a:p>
            <a:r>
              <a:rPr lang="fr-FR" sz="2800" dirty="0"/>
              <a:t>Il permet de comprendre comment fonctionne une cellule normale, comment la génétique et l’</a:t>
            </a:r>
            <a:r>
              <a:rPr lang="fr-FR" sz="2800" dirty="0" err="1"/>
              <a:t>épigénétique</a:t>
            </a:r>
            <a:r>
              <a:rPr lang="fr-FR" sz="2800" dirty="0"/>
              <a:t> interagissent, comment les cellules souches se différencient et comment une cellule devient cancéreuse.</a:t>
            </a:r>
          </a:p>
          <a:p>
            <a:r>
              <a:rPr lang="fr-FR" sz="2800" dirty="0" smtClean="0"/>
              <a:t>Le </a:t>
            </a:r>
            <a:r>
              <a:rPr lang="fr-FR" sz="2800" dirty="0"/>
              <a:t>séquençage haut débit apporte une nouvelle dimension en recherche en permettant de transposer les analyses à l’échelle du </a:t>
            </a:r>
            <a:r>
              <a:rPr lang="fr-FR" sz="2800" dirty="0" smtClean="0"/>
              <a:t>génome</a:t>
            </a:r>
          </a:p>
          <a:p>
            <a:pPr marL="114300" indent="0">
              <a:buNone/>
            </a:pPr>
            <a:endParaRPr lang="fr-FR" sz="2800" dirty="0"/>
          </a:p>
          <a:p>
            <a:r>
              <a:rPr lang="fr-FR" sz="2800" dirty="0"/>
              <a:t>Il a permis des découvertes fondamentales dans de multiples </a:t>
            </a:r>
            <a:r>
              <a:rPr lang="fr-FR" sz="2800" dirty="0" smtClean="0"/>
              <a:t>domaines.</a:t>
            </a:r>
          </a:p>
          <a:p>
            <a:endParaRPr lang="fr-FR" sz="2800" dirty="0"/>
          </a:p>
          <a:p>
            <a:r>
              <a:rPr lang="fr-FR" sz="2800" dirty="0"/>
              <a:t>Il commence a être utilisé dans le domaine de la </a:t>
            </a:r>
            <a:r>
              <a:rPr lang="fr-FR" sz="2800" dirty="0" smtClean="0"/>
              <a:t>clinique. </a:t>
            </a:r>
            <a:endParaRPr lang="fr-FR" sz="2800" dirty="0"/>
          </a:p>
          <a:p>
            <a:pPr marL="114300" indent="0">
              <a:buNone/>
            </a:pPr>
            <a:endParaRPr lang="fr-FR" sz="2800" dirty="0"/>
          </a:p>
        </p:txBody>
      </p:sp>
    </p:spTree>
    <p:extLst>
      <p:ext uri="{BB962C8B-B14F-4D97-AF65-F5344CB8AC3E}">
        <p14:creationId xmlns:p14="http://schemas.microsoft.com/office/powerpoint/2010/main" val="3080709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fr-CH" altLang="fr-FR"/>
              <a:t>Quelques résultats</a:t>
            </a:r>
          </a:p>
        </p:txBody>
      </p:sp>
      <p:sp>
        <p:nvSpPr>
          <p:cNvPr id="54275" name="Rectangle 3"/>
          <p:cNvSpPr>
            <a:spLocks noGrp="1" noChangeArrowheads="1"/>
          </p:cNvSpPr>
          <p:nvPr>
            <p:ph type="body" idx="1"/>
          </p:nvPr>
        </p:nvSpPr>
        <p:spPr/>
        <p:txBody>
          <a:bodyPr/>
          <a:lstStyle/>
          <a:p>
            <a:pPr>
              <a:lnSpc>
                <a:spcPct val="90000"/>
              </a:lnSpc>
            </a:pPr>
            <a:r>
              <a:rPr lang="fr-CH" altLang="fr-FR" sz="2800" dirty="0"/>
              <a:t>Génome : 	1,5% gènes (exons)</a:t>
            </a:r>
          </a:p>
          <a:p>
            <a:pPr>
              <a:lnSpc>
                <a:spcPct val="90000"/>
              </a:lnSpc>
              <a:buFont typeface="Wingdings" pitchFamily="2" charset="2"/>
              <a:buNone/>
            </a:pPr>
            <a:r>
              <a:rPr lang="fr-CH" altLang="fr-FR" sz="2800" dirty="0"/>
              <a:t>				&gt; 50% répétitions </a:t>
            </a:r>
            <a:r>
              <a:rPr lang="fr-CH" altLang="fr-FR" sz="2800" dirty="0" smtClean="0"/>
              <a:t>(«</a:t>
            </a:r>
            <a:r>
              <a:rPr lang="fr-CH" altLang="fr-FR" sz="2800" dirty="0" err="1" smtClean="0"/>
              <a:t>junk</a:t>
            </a:r>
            <a:r>
              <a:rPr lang="fr-CH" altLang="fr-FR" sz="2800" dirty="0" smtClean="0"/>
              <a:t> </a:t>
            </a:r>
            <a:r>
              <a:rPr lang="fr-CH" altLang="fr-FR" sz="2800" dirty="0"/>
              <a:t>DNA »)</a:t>
            </a:r>
          </a:p>
          <a:p>
            <a:pPr>
              <a:lnSpc>
                <a:spcPct val="90000"/>
              </a:lnSpc>
            </a:pPr>
            <a:endParaRPr lang="fr-CH" altLang="fr-FR" sz="2800" dirty="0"/>
          </a:p>
          <a:p>
            <a:pPr>
              <a:lnSpc>
                <a:spcPct val="90000"/>
              </a:lnSpc>
            </a:pPr>
            <a:r>
              <a:rPr lang="fr-CH" altLang="fr-FR" sz="2800" dirty="0"/>
              <a:t>Gènes : ~3 kb (</a:t>
            </a:r>
            <a:r>
              <a:rPr lang="fr-CH" altLang="fr-FR" sz="2800" dirty="0" err="1"/>
              <a:t>dystrophine</a:t>
            </a:r>
            <a:r>
              <a:rPr lang="fr-CH" altLang="fr-FR" sz="2800" dirty="0"/>
              <a:t> = 2,4 Mb)</a:t>
            </a:r>
          </a:p>
          <a:p>
            <a:pPr>
              <a:lnSpc>
                <a:spcPct val="90000"/>
              </a:lnSpc>
            </a:pPr>
            <a:r>
              <a:rPr lang="fr-CH" altLang="fr-FR" sz="2800" dirty="0"/>
              <a:t>Gènes : ~ 20’000 – 25’000 (~50% connus)</a:t>
            </a:r>
          </a:p>
          <a:p>
            <a:pPr>
              <a:lnSpc>
                <a:spcPct val="90000"/>
              </a:lnSpc>
            </a:pPr>
            <a:endParaRPr lang="fr-CH" altLang="fr-FR" sz="2800" dirty="0"/>
          </a:p>
          <a:p>
            <a:pPr>
              <a:lnSpc>
                <a:spcPct val="90000"/>
              </a:lnSpc>
            </a:pPr>
            <a:r>
              <a:rPr lang="fr-CH" altLang="fr-FR" sz="2800" dirty="0"/>
              <a:t>Homme – Chimpanzé : similaire à 99%</a:t>
            </a:r>
          </a:p>
          <a:p>
            <a:pPr>
              <a:lnSpc>
                <a:spcPct val="90000"/>
              </a:lnSpc>
            </a:pPr>
            <a:r>
              <a:rPr lang="fr-CH" altLang="fr-FR" sz="2800" dirty="0"/>
              <a:t>Homme – Homme : 0,08% de différence.</a:t>
            </a:r>
          </a:p>
        </p:txBody>
      </p:sp>
    </p:spTree>
    <p:extLst>
      <p:ext uri="{BB962C8B-B14F-4D97-AF65-F5344CB8AC3E}">
        <p14:creationId xmlns:p14="http://schemas.microsoft.com/office/powerpoint/2010/main" val="222082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t>Introduction</a:t>
            </a:r>
          </a:p>
        </p:txBody>
      </p:sp>
      <p:sp>
        <p:nvSpPr>
          <p:cNvPr id="3" name="Espace réservé du contenu 2"/>
          <p:cNvSpPr>
            <a:spLocks noGrp="1"/>
          </p:cNvSpPr>
          <p:nvPr>
            <p:ph idx="1"/>
          </p:nvPr>
        </p:nvSpPr>
        <p:spPr>
          <a:xfrm>
            <a:off x="251520" y="1600200"/>
            <a:ext cx="7992888" cy="4800600"/>
          </a:xfrm>
        </p:spPr>
        <p:txBody>
          <a:bodyPr>
            <a:normAutofit lnSpcReduction="10000"/>
          </a:bodyPr>
          <a:lstStyle/>
          <a:p>
            <a:pPr marL="114300" indent="0">
              <a:buNone/>
            </a:pPr>
            <a:r>
              <a:rPr lang="fr-FR" sz="2800" b="1" dirty="0" smtClean="0"/>
              <a:t>Historique</a:t>
            </a:r>
          </a:p>
          <a:p>
            <a:r>
              <a:rPr lang="fr-FR" sz="2400" dirty="0" smtClean="0"/>
              <a:t>Le </a:t>
            </a:r>
            <a:r>
              <a:rPr lang="fr-FR" sz="2400" dirty="0"/>
              <a:t>premier organisme a été séquencé en 1977</a:t>
            </a:r>
            <a:r>
              <a:rPr lang="fr-FR" sz="2400" dirty="0" smtClean="0"/>
              <a:t>.</a:t>
            </a:r>
          </a:p>
          <a:p>
            <a:pPr marL="114300" indent="0">
              <a:buNone/>
            </a:pPr>
            <a:r>
              <a:rPr lang="fr-FR" sz="2400" dirty="0" smtClean="0"/>
              <a:t> </a:t>
            </a:r>
          </a:p>
          <a:p>
            <a:r>
              <a:rPr lang="fr-FR" sz="2400" dirty="0" smtClean="0"/>
              <a:t>virus </a:t>
            </a:r>
            <a:r>
              <a:rPr lang="fr-FR" sz="2400" dirty="0"/>
              <a:t>bactériophage X174, possédant un ADN simple brin ne nécessitant donc pas l'étape de dénaturation utilisé dans les méthodes de Sanger et Maxam et Gilbert</a:t>
            </a:r>
            <a:r>
              <a:rPr lang="fr-FR" sz="2400" dirty="0" smtClean="0"/>
              <a:t>.</a:t>
            </a:r>
          </a:p>
          <a:p>
            <a:pPr marL="114300" indent="0">
              <a:buNone/>
            </a:pPr>
            <a:endParaRPr lang="fr-FR" sz="2400" dirty="0" smtClean="0"/>
          </a:p>
          <a:p>
            <a:r>
              <a:rPr lang="fr-FR" sz="2400" dirty="0"/>
              <a:t>Depuis une trentaine d'année, l'amélioration de la technique de production </a:t>
            </a:r>
            <a:r>
              <a:rPr lang="fr-FR" sz="2400" dirty="0" smtClean="0"/>
              <a:t>des amorces</a:t>
            </a:r>
            <a:r>
              <a:rPr lang="fr-FR" sz="2400" dirty="0"/>
              <a:t>, de l'amplification des brins et la généralisation des traceurs fluorescents ont </a:t>
            </a:r>
            <a:r>
              <a:rPr lang="fr-FR" sz="2400" dirty="0" smtClean="0"/>
              <a:t>permis d'améliorer </a:t>
            </a:r>
            <a:r>
              <a:rPr lang="fr-FR" sz="2400" dirty="0"/>
              <a:t>considérablement les techniques de </a:t>
            </a:r>
            <a:r>
              <a:rPr lang="fr-FR" sz="2400" dirty="0" smtClean="0"/>
              <a:t>séquençage.</a:t>
            </a:r>
          </a:p>
          <a:p>
            <a:endParaRPr lang="fr-FR" sz="2400" b="1" dirty="0" smtClean="0"/>
          </a:p>
          <a:p>
            <a:pPr marL="114300" indent="0">
              <a:buNone/>
            </a:pPr>
            <a:endParaRPr lang="fr-FR" sz="2400" b="1" dirty="0"/>
          </a:p>
        </p:txBody>
      </p:sp>
    </p:spTree>
    <p:extLst>
      <p:ext uri="{BB962C8B-B14F-4D97-AF65-F5344CB8AC3E}">
        <p14:creationId xmlns:p14="http://schemas.microsoft.com/office/powerpoint/2010/main" val="427937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b="1" dirty="0"/>
              <a:t>Introduction</a:t>
            </a:r>
            <a:endParaRPr lang="fr-FR" sz="4400" dirty="0"/>
          </a:p>
        </p:txBody>
      </p:sp>
      <p:sp>
        <p:nvSpPr>
          <p:cNvPr id="3" name="Espace réservé du contenu 2"/>
          <p:cNvSpPr>
            <a:spLocks noGrp="1"/>
          </p:cNvSpPr>
          <p:nvPr>
            <p:ph idx="1"/>
          </p:nvPr>
        </p:nvSpPr>
        <p:spPr>
          <a:xfrm>
            <a:off x="251520" y="1600200"/>
            <a:ext cx="7825680" cy="4800600"/>
          </a:xfrm>
        </p:spPr>
        <p:txBody>
          <a:bodyPr/>
          <a:lstStyle/>
          <a:p>
            <a:pPr marL="114300" indent="0">
              <a:buNone/>
            </a:pPr>
            <a:r>
              <a:rPr lang="fr-FR" sz="2800" b="1" dirty="0"/>
              <a:t>Historique</a:t>
            </a:r>
          </a:p>
          <a:p>
            <a:endParaRPr lang="fr-FR" sz="2000" dirty="0" smtClean="0"/>
          </a:p>
          <a:p>
            <a:r>
              <a:rPr lang="fr-FR" sz="2400" dirty="0" smtClean="0"/>
              <a:t>L'apparition </a:t>
            </a:r>
            <a:r>
              <a:rPr lang="fr-FR" sz="2400" dirty="0"/>
              <a:t>des séquenceurs automatiques a notamment permis l'automatisation de ces technologies et ont contribué à la finalisation du génotypage humain en 2003</a:t>
            </a:r>
            <a:r>
              <a:rPr lang="fr-FR" sz="2400" dirty="0" smtClean="0"/>
              <a:t>.</a:t>
            </a:r>
          </a:p>
          <a:p>
            <a:endParaRPr lang="fr-FR" sz="2400" dirty="0"/>
          </a:p>
          <a:p>
            <a:r>
              <a:rPr lang="fr-FR" sz="2400" dirty="0"/>
              <a:t>Cette technique utilise les connaissances qui ont été acquises depuis une trentaine d'années sur les mécanismes de la réplication de l'ADN. </a:t>
            </a:r>
          </a:p>
          <a:p>
            <a:endParaRPr lang="fr-FR" sz="2400" dirty="0"/>
          </a:p>
          <a:p>
            <a:endParaRPr lang="fr-FR" sz="2400" dirty="0"/>
          </a:p>
        </p:txBody>
      </p:sp>
    </p:spTree>
    <p:extLst>
      <p:ext uri="{BB962C8B-B14F-4D97-AF65-F5344CB8AC3E}">
        <p14:creationId xmlns:p14="http://schemas.microsoft.com/office/powerpoint/2010/main" val="321884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6"/>
          <p:cNvSpPr>
            <a:spLocks noGrp="1"/>
          </p:cNvSpPr>
          <p:nvPr>
            <p:ph type="ftr" sz="quarter" idx="11"/>
          </p:nvPr>
        </p:nvSpPr>
        <p:spPr/>
        <p:txBody>
          <a:bodyPr/>
          <a:lstStyle/>
          <a:p>
            <a:r>
              <a:rPr lang="en-US" altLang="en-US" dirty="0">
                <a:solidFill>
                  <a:srgbClr val="FF0000"/>
                </a:solidFill>
              </a:rPr>
              <a:t>BIN1001, H2005, </a:t>
            </a:r>
            <a:r>
              <a:rPr lang="en-US" altLang="en-US" dirty="0" err="1">
                <a:solidFill>
                  <a:srgbClr val="FF0000"/>
                </a:solidFill>
              </a:rPr>
              <a:t>Hervé</a:t>
            </a:r>
            <a:r>
              <a:rPr lang="en-US" altLang="en-US" dirty="0">
                <a:solidFill>
                  <a:srgbClr val="FF0000"/>
                </a:solidFill>
              </a:rPr>
              <a:t> Philippe, </a:t>
            </a:r>
            <a:r>
              <a:rPr lang="en-US" altLang="en-US" dirty="0" err="1">
                <a:solidFill>
                  <a:srgbClr val="FF0000"/>
                </a:solidFill>
              </a:rPr>
              <a:t>Université</a:t>
            </a:r>
            <a:r>
              <a:rPr lang="en-US" altLang="en-US" dirty="0">
                <a:solidFill>
                  <a:srgbClr val="FF0000"/>
                </a:solidFill>
              </a:rPr>
              <a:t> de Montréal</a:t>
            </a:r>
          </a:p>
        </p:txBody>
      </p:sp>
      <p:sp>
        <p:nvSpPr>
          <p:cNvPr id="82946" name="Rectangle 2"/>
          <p:cNvSpPr>
            <a:spLocks noGrp="1" noChangeArrowheads="1"/>
          </p:cNvSpPr>
          <p:nvPr>
            <p:ph type="title"/>
          </p:nvPr>
        </p:nvSpPr>
        <p:spPr>
          <a:xfrm>
            <a:off x="457200" y="-99392"/>
            <a:ext cx="8229600" cy="1139825"/>
          </a:xfrm>
        </p:spPr>
        <p:txBody>
          <a:bodyPr/>
          <a:lstStyle/>
          <a:p>
            <a:r>
              <a:rPr lang="fr-CH" altLang="fr-FR" sz="4000" dirty="0"/>
              <a:t>Rappel sur l’ADN</a:t>
            </a:r>
          </a:p>
        </p:txBody>
      </p:sp>
      <p:pic>
        <p:nvPicPr>
          <p:cNvPr id="82982" name="Picture 38" descr="adnnuclcoul"/>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31640" y="4724400"/>
            <a:ext cx="7058025" cy="125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85" name="Picture 41" descr="adnatcg3"/>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23850" y="3429000"/>
            <a:ext cx="3600450" cy="117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8" name="Picture 14" descr="baseazot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1052513"/>
            <a:ext cx="1660525" cy="1498600"/>
          </a:xfrm>
          <a:prstGeom prst="rect">
            <a:avLst/>
          </a:prstGeom>
          <a:noFill/>
          <a:extLst>
            <a:ext uri="{909E8E84-426E-40DD-AFC4-6F175D3DCCD1}">
              <a14:hiddenFill xmlns:a14="http://schemas.microsoft.com/office/drawing/2010/main">
                <a:solidFill>
                  <a:srgbClr val="FFFFFF"/>
                </a:solidFill>
              </a14:hiddenFill>
            </a:ext>
          </a:extLst>
        </p:spPr>
      </p:pic>
      <p:pic>
        <p:nvPicPr>
          <p:cNvPr id="82959" name="Picture 15" descr="desoxyribo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513" y="1052513"/>
            <a:ext cx="1657350" cy="1487487"/>
          </a:xfrm>
          <a:prstGeom prst="rect">
            <a:avLst/>
          </a:prstGeom>
          <a:noFill/>
          <a:extLst>
            <a:ext uri="{909E8E84-426E-40DD-AFC4-6F175D3DCCD1}">
              <a14:hiddenFill xmlns:a14="http://schemas.microsoft.com/office/drawing/2010/main">
                <a:solidFill>
                  <a:srgbClr val="FFFFFF"/>
                </a:solidFill>
              </a14:hiddenFill>
            </a:ext>
          </a:extLst>
        </p:spPr>
      </p:pic>
      <p:pic>
        <p:nvPicPr>
          <p:cNvPr id="82960" name="Picture 16" descr="phospha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1484313"/>
            <a:ext cx="836612" cy="822325"/>
          </a:xfrm>
          <a:prstGeom prst="rect">
            <a:avLst/>
          </a:prstGeom>
          <a:noFill/>
          <a:extLst>
            <a:ext uri="{909E8E84-426E-40DD-AFC4-6F175D3DCCD1}">
              <a14:hiddenFill xmlns:a14="http://schemas.microsoft.com/office/drawing/2010/main">
                <a:solidFill>
                  <a:srgbClr val="FFFFFF"/>
                </a:solidFill>
              </a14:hiddenFill>
            </a:ext>
          </a:extLst>
        </p:spPr>
      </p:pic>
      <p:pic>
        <p:nvPicPr>
          <p:cNvPr id="82987" name="Picture 43" descr="nucleotide"/>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5508699" y="623093"/>
            <a:ext cx="2879725" cy="2544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89" name="Rectangle 45"/>
          <p:cNvSpPr>
            <a:spLocks noChangeArrowheads="1"/>
          </p:cNvSpPr>
          <p:nvPr/>
        </p:nvSpPr>
        <p:spPr bwMode="auto">
          <a:xfrm>
            <a:off x="388938" y="5949950"/>
            <a:ext cx="5327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400" dirty="0"/>
              <a:t>http://www.dgpc.ulaval.ca/bio90192/chap4/notesadn/notesadn1.htm</a:t>
            </a:r>
          </a:p>
        </p:txBody>
      </p:sp>
      <p:sp>
        <p:nvSpPr>
          <p:cNvPr id="82990" name="Rectangle 46"/>
          <p:cNvSpPr>
            <a:spLocks noChangeArrowheads="1"/>
          </p:cNvSpPr>
          <p:nvPr/>
        </p:nvSpPr>
        <p:spPr bwMode="auto">
          <a:xfrm>
            <a:off x="2274888" y="270192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a:solidFill>
                  <a:srgbClr val="990000"/>
                </a:solidFill>
              </a:rPr>
              <a:t>Base azotée</a:t>
            </a:r>
            <a:endParaRPr lang="en-US" altLang="fr-FR" b="1">
              <a:solidFill>
                <a:srgbClr val="990000"/>
              </a:solidFill>
            </a:endParaRPr>
          </a:p>
        </p:txBody>
      </p:sp>
      <p:sp>
        <p:nvSpPr>
          <p:cNvPr id="82991" name="Rectangle 47"/>
          <p:cNvSpPr>
            <a:spLocks noChangeArrowheads="1"/>
          </p:cNvSpPr>
          <p:nvPr/>
        </p:nvSpPr>
        <p:spPr bwMode="auto">
          <a:xfrm>
            <a:off x="323850" y="2701925"/>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a:solidFill>
                  <a:srgbClr val="990000"/>
                </a:solidFill>
              </a:rPr>
              <a:t>Désoxyribose</a:t>
            </a:r>
            <a:endParaRPr lang="en-US" altLang="fr-FR" b="1">
              <a:solidFill>
                <a:srgbClr val="990000"/>
              </a:solidFill>
            </a:endParaRPr>
          </a:p>
        </p:txBody>
      </p:sp>
      <p:sp>
        <p:nvSpPr>
          <p:cNvPr id="82992" name="Rectangle 48"/>
          <p:cNvSpPr>
            <a:spLocks noChangeArrowheads="1"/>
          </p:cNvSpPr>
          <p:nvPr/>
        </p:nvSpPr>
        <p:spPr bwMode="auto">
          <a:xfrm>
            <a:off x="4011613" y="2701925"/>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dirty="0">
                <a:solidFill>
                  <a:srgbClr val="990000"/>
                </a:solidFill>
              </a:rPr>
              <a:t>Phosphate</a:t>
            </a:r>
            <a:endParaRPr lang="en-US" altLang="fr-FR" b="1" dirty="0">
              <a:solidFill>
                <a:srgbClr val="990000"/>
              </a:solidFill>
            </a:endParaRPr>
          </a:p>
        </p:txBody>
      </p:sp>
    </p:spTree>
    <p:extLst>
      <p:ext uri="{BB962C8B-B14F-4D97-AF65-F5344CB8AC3E}">
        <p14:creationId xmlns:p14="http://schemas.microsoft.com/office/powerpoint/2010/main" val="69933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228600" y="241300"/>
            <a:ext cx="8686800" cy="838200"/>
          </a:xfrm>
        </p:spPr>
        <p:txBody>
          <a:bodyPr/>
          <a:lstStyle/>
          <a:p>
            <a:r>
              <a:rPr lang="fi-FI" sz="3600" dirty="0">
                <a:solidFill>
                  <a:srgbClr val="000090"/>
                </a:solidFill>
              </a:rPr>
              <a:t>L’ADN </a:t>
            </a:r>
            <a:r>
              <a:rPr lang="fi-FI" sz="3600" dirty="0" err="1">
                <a:solidFill>
                  <a:srgbClr val="000090"/>
                </a:solidFill>
              </a:rPr>
              <a:t>est</a:t>
            </a:r>
            <a:r>
              <a:rPr lang="fi-FI" sz="3600" dirty="0">
                <a:solidFill>
                  <a:srgbClr val="000090"/>
                </a:solidFill>
              </a:rPr>
              <a:t> un </a:t>
            </a:r>
            <a:r>
              <a:rPr lang="fi-FI" sz="3600" dirty="0" err="1">
                <a:solidFill>
                  <a:srgbClr val="000090"/>
                </a:solidFill>
              </a:rPr>
              <a:t>acide</a:t>
            </a:r>
            <a:r>
              <a:rPr lang="fi-FI" sz="3600" dirty="0">
                <a:solidFill>
                  <a:srgbClr val="000090"/>
                </a:solidFill>
              </a:rPr>
              <a:t> </a:t>
            </a:r>
            <a:r>
              <a:rPr lang="fi-FI" sz="3600" dirty="0" err="1">
                <a:solidFill>
                  <a:srgbClr val="000090"/>
                </a:solidFill>
              </a:rPr>
              <a:t>nucléique</a:t>
            </a:r>
            <a:r>
              <a:rPr lang="fi-FI" sz="3600" dirty="0">
                <a:solidFill>
                  <a:srgbClr val="000090"/>
                </a:solidFill>
              </a:rPr>
              <a:t> </a:t>
            </a:r>
            <a:r>
              <a:rPr lang="fi-FI" sz="3600" dirty="0" err="1">
                <a:solidFill>
                  <a:srgbClr val="000090"/>
                </a:solidFill>
              </a:rPr>
              <a:t>double</a:t>
            </a:r>
            <a:r>
              <a:rPr lang="fi-FI" sz="3600" dirty="0">
                <a:solidFill>
                  <a:srgbClr val="000090"/>
                </a:solidFill>
              </a:rPr>
              <a:t> </a:t>
            </a:r>
            <a:r>
              <a:rPr lang="fi-FI" sz="3600" dirty="0" err="1">
                <a:solidFill>
                  <a:srgbClr val="000090"/>
                </a:solidFill>
              </a:rPr>
              <a:t>brin</a:t>
            </a:r>
            <a:endParaRPr lang="fi-FI" sz="3600" dirty="0">
              <a:solidFill>
                <a:srgbClr val="000090"/>
              </a:solidFill>
            </a:endParaRPr>
          </a:p>
        </p:txBody>
      </p:sp>
      <p:sp>
        <p:nvSpPr>
          <p:cNvPr id="30740" name="Line 1044"/>
          <p:cNvSpPr>
            <a:spLocks noChangeShapeType="1"/>
          </p:cNvSpPr>
          <p:nvPr/>
        </p:nvSpPr>
        <p:spPr bwMode="auto">
          <a:xfrm flipV="1">
            <a:off x="6249812" y="1981200"/>
            <a:ext cx="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pic>
        <p:nvPicPr>
          <p:cNvPr id="30727" name="Picture 1031" descr="dna2[1].jpg                                                    0003B63F&#10;-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67" y="1319213"/>
            <a:ext cx="4389967"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035"/>
          <p:cNvSpPr txBox="1">
            <a:spLocks noChangeArrowheads="1"/>
          </p:cNvSpPr>
          <p:nvPr/>
        </p:nvSpPr>
        <p:spPr bwMode="auto">
          <a:xfrm>
            <a:off x="475545" y="1776413"/>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5’</a:t>
            </a:r>
          </a:p>
        </p:txBody>
      </p:sp>
      <p:grpSp>
        <p:nvGrpSpPr>
          <p:cNvPr id="30733" name="Group 1037"/>
          <p:cNvGrpSpPr>
            <a:grpSpLocks/>
          </p:cNvGrpSpPr>
          <p:nvPr/>
        </p:nvGrpSpPr>
        <p:grpSpPr bwMode="auto">
          <a:xfrm>
            <a:off x="1179689" y="5880100"/>
            <a:ext cx="828322" cy="685800"/>
            <a:chOff x="2832" y="3744"/>
            <a:chExt cx="521" cy="432"/>
          </a:xfrm>
        </p:grpSpPr>
        <p:sp>
          <p:nvSpPr>
            <p:cNvPr id="30734" name="Rectangle 1038"/>
            <p:cNvSpPr>
              <a:spLocks noChangeArrowheads="1"/>
            </p:cNvSpPr>
            <p:nvPr/>
          </p:nvSpPr>
          <p:spPr bwMode="auto">
            <a:xfrm>
              <a:off x="3111" y="3924"/>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3’</a:t>
              </a:r>
            </a:p>
          </p:txBody>
        </p:sp>
        <p:grpSp>
          <p:nvGrpSpPr>
            <p:cNvPr id="30735" name="Group 1039"/>
            <p:cNvGrpSpPr>
              <a:grpSpLocks/>
            </p:cNvGrpSpPr>
            <p:nvPr/>
          </p:nvGrpSpPr>
          <p:grpSpPr bwMode="auto">
            <a:xfrm>
              <a:off x="2832" y="3744"/>
              <a:ext cx="358" cy="346"/>
              <a:chOff x="2832" y="3744"/>
              <a:chExt cx="358" cy="346"/>
            </a:xfrm>
          </p:grpSpPr>
          <p:sp>
            <p:nvSpPr>
              <p:cNvPr id="30736" name="Line 1040"/>
              <p:cNvSpPr>
                <a:spLocks noChangeShapeType="1"/>
              </p:cNvSpPr>
              <p:nvPr/>
            </p:nvSpPr>
            <p:spPr bwMode="auto">
              <a:xfrm>
                <a:off x="2928" y="3744"/>
                <a:ext cx="0" cy="1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0737" name="Text Box 1041"/>
              <p:cNvSpPr txBox="1">
                <a:spLocks noChangeArrowheads="1"/>
              </p:cNvSpPr>
              <p:nvPr/>
            </p:nvSpPr>
            <p:spPr bwMode="auto">
              <a:xfrm>
                <a:off x="2832" y="3838"/>
                <a:ext cx="35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latin typeface="Arial" charset="0"/>
                  </a:rPr>
                  <a:t>OH</a:t>
                </a:r>
              </a:p>
            </p:txBody>
          </p:sp>
        </p:grpSp>
      </p:grpSp>
      <p:sp>
        <p:nvSpPr>
          <p:cNvPr id="30738" name="Text Box 1042"/>
          <p:cNvSpPr txBox="1">
            <a:spLocks noChangeArrowheads="1"/>
          </p:cNvSpPr>
          <p:nvPr/>
        </p:nvSpPr>
        <p:spPr bwMode="auto">
          <a:xfrm>
            <a:off x="3447345" y="5953125"/>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5’</a:t>
            </a:r>
          </a:p>
        </p:txBody>
      </p:sp>
      <p:sp>
        <p:nvSpPr>
          <p:cNvPr id="30739" name="Rectangle 1043"/>
          <p:cNvSpPr>
            <a:spLocks noChangeArrowheads="1"/>
          </p:cNvSpPr>
          <p:nvPr/>
        </p:nvSpPr>
        <p:spPr bwMode="auto">
          <a:xfrm>
            <a:off x="2610556" y="1381125"/>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3’</a:t>
            </a:r>
          </a:p>
        </p:txBody>
      </p:sp>
      <p:sp>
        <p:nvSpPr>
          <p:cNvPr id="30741" name="Text Box 1045"/>
          <p:cNvSpPr txBox="1">
            <a:spLocks noChangeArrowheads="1"/>
          </p:cNvSpPr>
          <p:nvPr/>
        </p:nvSpPr>
        <p:spPr bwMode="auto">
          <a:xfrm flipV="1">
            <a:off x="2700867" y="1616075"/>
            <a:ext cx="570089"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latin typeface="Arial" charset="0"/>
              </a:rPr>
              <a:t>OH</a:t>
            </a:r>
          </a:p>
        </p:txBody>
      </p:sp>
      <p:sp>
        <p:nvSpPr>
          <p:cNvPr id="30746" name="Line 1050"/>
          <p:cNvSpPr>
            <a:spLocks noChangeShapeType="1"/>
          </p:cNvSpPr>
          <p:nvPr/>
        </p:nvSpPr>
        <p:spPr bwMode="auto">
          <a:xfrm>
            <a:off x="1309512" y="58801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0747" name="Line 1051"/>
          <p:cNvSpPr>
            <a:spLocks noChangeShapeType="1"/>
          </p:cNvSpPr>
          <p:nvPr/>
        </p:nvSpPr>
        <p:spPr bwMode="auto">
          <a:xfrm>
            <a:off x="2985912" y="19177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nvGrpSpPr>
          <p:cNvPr id="30749" name="Group 1053"/>
          <p:cNvGrpSpPr>
            <a:grpSpLocks/>
          </p:cNvGrpSpPr>
          <p:nvPr/>
        </p:nvGrpSpPr>
        <p:grpSpPr bwMode="auto">
          <a:xfrm>
            <a:off x="3684412" y="990600"/>
            <a:ext cx="4704012" cy="5143500"/>
            <a:chOff x="1368" y="528"/>
            <a:chExt cx="3240" cy="3240"/>
          </a:xfrm>
        </p:grpSpPr>
        <p:pic>
          <p:nvPicPr>
            <p:cNvPr id="30750" name="Picture 1054" descr="C:\Documents and Settings\bbassler\My Documents\Misc Pictures\dna_replicating[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 y="528"/>
              <a:ext cx="3240" cy="3240"/>
            </a:xfrm>
            <a:prstGeom prst="rect">
              <a:avLst/>
            </a:prstGeom>
            <a:noFill/>
            <a:extLst>
              <a:ext uri="{909E8E84-426E-40DD-AFC4-6F175D3DCCD1}">
                <a14:hiddenFill xmlns:a14="http://schemas.microsoft.com/office/drawing/2010/main">
                  <a:solidFill>
                    <a:srgbClr val="FFFFFF"/>
                  </a:solidFill>
                </a14:hiddenFill>
              </a:ext>
            </a:extLst>
          </p:spPr>
        </p:pic>
        <p:sp>
          <p:nvSpPr>
            <p:cNvPr id="30751" name="Rectangle 1055"/>
            <p:cNvSpPr>
              <a:spLocks noChangeArrowheads="1"/>
            </p:cNvSpPr>
            <p:nvPr/>
          </p:nvSpPr>
          <p:spPr bwMode="auto">
            <a:xfrm>
              <a:off x="1584" y="768"/>
              <a:ext cx="1440"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grpSp>
      <p:sp>
        <p:nvSpPr>
          <p:cNvPr id="30752" name="Text Box 1056"/>
          <p:cNvSpPr txBox="1">
            <a:spLocks noChangeArrowheads="1"/>
          </p:cNvSpPr>
          <p:nvPr/>
        </p:nvSpPr>
        <p:spPr bwMode="auto">
          <a:xfrm>
            <a:off x="5573889" y="6283325"/>
            <a:ext cx="2165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Réplication de l</a:t>
            </a:r>
            <a:r>
              <a:rPr lang="ja-JP" altLang="fr-FR">
                <a:latin typeface="Arial"/>
              </a:rPr>
              <a:t>’</a:t>
            </a:r>
            <a:r>
              <a:rPr lang="fr-FR"/>
              <a:t>ADN</a:t>
            </a:r>
          </a:p>
        </p:txBody>
      </p:sp>
    </p:spTree>
    <p:extLst>
      <p:ext uri="{BB962C8B-B14F-4D97-AF65-F5344CB8AC3E}">
        <p14:creationId xmlns:p14="http://schemas.microsoft.com/office/powerpoint/2010/main" val="91997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5695</TotalTime>
  <Words>2394</Words>
  <Application>Microsoft Office PowerPoint</Application>
  <PresentationFormat>Affichage à l'écran (4:3)</PresentationFormat>
  <Paragraphs>319</Paragraphs>
  <Slides>59</Slides>
  <Notes>1</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3</vt:i4>
      </vt:variant>
      <vt:variant>
        <vt:lpstr>Titres des diapositives</vt:lpstr>
      </vt:variant>
      <vt:variant>
        <vt:i4>59</vt:i4>
      </vt:variant>
    </vt:vector>
  </HeadingPairs>
  <TitlesOfParts>
    <vt:vector size="76" baseType="lpstr">
      <vt:lpstr>ＭＳ 明朝</vt:lpstr>
      <vt:lpstr>Arial</vt:lpstr>
      <vt:lpstr>Arial Black</vt:lpstr>
      <vt:lpstr>Calibri</vt:lpstr>
      <vt:lpstr>Cambria</vt:lpstr>
      <vt:lpstr>Comic Sans MS</vt:lpstr>
      <vt:lpstr>Courier New</vt:lpstr>
      <vt:lpstr>Garamond</vt:lpstr>
      <vt:lpstr>Symbol</vt:lpstr>
      <vt:lpstr>Times</vt:lpstr>
      <vt:lpstr>Times New Roman</vt:lpstr>
      <vt:lpstr>Wingdings</vt:lpstr>
      <vt:lpstr>Contiguïté</vt:lpstr>
      <vt:lpstr>Pixel</vt:lpstr>
      <vt:lpstr>Photo Editor Photo</vt:lpstr>
      <vt:lpstr>Image</vt:lpstr>
      <vt:lpstr>Image bitmap</vt:lpstr>
      <vt:lpstr>Techniques d’Analyses de   Biologie Moléculaire</vt:lpstr>
      <vt:lpstr>Présentation PowerPoint</vt:lpstr>
      <vt:lpstr>Plan du cours </vt:lpstr>
      <vt:lpstr>                Introduction </vt:lpstr>
      <vt:lpstr>Introduction </vt:lpstr>
      <vt:lpstr>Introduction</vt:lpstr>
      <vt:lpstr>Introduction</vt:lpstr>
      <vt:lpstr>Rappel sur l’ADN</vt:lpstr>
      <vt:lpstr>L’ADN est un acide nucléique double brin</vt:lpstr>
      <vt:lpstr>Présentation PowerPoint</vt:lpstr>
      <vt:lpstr>Principe de l’électrophorèse</vt:lpstr>
      <vt:lpstr>Présentation PowerPoint</vt:lpstr>
      <vt:lpstr>La méthode de Maxam et Gilbert</vt:lpstr>
      <vt:lpstr>Présentation PowerPoint</vt:lpstr>
      <vt:lpstr>Présentation PowerPoint</vt:lpstr>
      <vt:lpstr>Présentation PowerPoint</vt:lpstr>
      <vt:lpstr>Présentation PowerPoint</vt:lpstr>
      <vt:lpstr>Méthode de Maxam et Gilbert</vt:lpstr>
      <vt:lpstr>Méthode de Maxam et Gilbert</vt:lpstr>
      <vt:lpstr>Méthode de Maxam et Gilbert</vt:lpstr>
      <vt:lpstr>Présentation PowerPoint</vt:lpstr>
      <vt:lpstr>Méthode de Fred Sanger</vt:lpstr>
      <vt:lpstr>Présentation PowerPoint</vt:lpstr>
      <vt:lpstr>Didésoxyribo-nucléotides</vt:lpstr>
      <vt:lpstr>Présentation PowerPoint</vt:lpstr>
      <vt:lpstr>Séquençage selon Sanger</vt:lpstr>
      <vt:lpstr>Séquençage selon Sanger</vt:lpstr>
      <vt:lpstr>Séquençage selon Sanger</vt:lpstr>
      <vt:lpstr>Séquençage selon Sanger</vt:lpstr>
      <vt:lpstr>Présentation PowerPoint</vt:lpstr>
      <vt:lpstr>Présentation PowerPoint</vt:lpstr>
      <vt:lpstr>Présentation PowerPoint</vt:lpstr>
      <vt:lpstr>Séquençage automatique</vt:lpstr>
      <vt:lpstr>1977 - 2003</vt:lpstr>
      <vt:lpstr>Principe de la méthode de SANGER</vt:lpstr>
      <vt:lpstr>Electrophorèse capillaire </vt:lpstr>
      <vt:lpstr>Capillaires</vt:lpstr>
      <vt:lpstr>Adaptation de la technique à la fluorescence</vt:lpstr>
      <vt:lpstr>Présentation PowerPoint</vt:lpstr>
      <vt:lpstr>Le pyroséquençage</vt:lpstr>
      <vt:lpstr>         Le principe de la méthode pyroséquençage </vt:lpstr>
      <vt:lpstr>Protocole de pyroséquençage</vt:lpstr>
      <vt:lpstr>Protocole de pyroséquençage</vt:lpstr>
      <vt:lpstr>Présentation PowerPoint</vt:lpstr>
      <vt:lpstr>Schéma illustrant le fonctionnement du pyroséquençage</vt:lpstr>
      <vt:lpstr>Application du séquençage d’ADN</vt:lpstr>
      <vt:lpstr>Caractérisation d’une espèce vivante</vt:lpstr>
      <vt:lpstr>Caractérisation d’une espèce vivante</vt:lpstr>
      <vt:lpstr>Application du re-séquençage: L’évolution bactérienne et la virulence</vt:lpstr>
      <vt:lpstr>Le streptocoque du groupe A</vt:lpstr>
      <vt:lpstr>Présentation PowerPoint</vt:lpstr>
      <vt:lpstr>Répondre à une question d’épidémiologie </vt:lpstr>
      <vt:lpstr>Relations phylogénétiques entre les 230 souches</vt:lpstr>
      <vt:lpstr>Présentation PowerPoint</vt:lpstr>
      <vt:lpstr>Etudes des maladies rares</vt:lpstr>
      <vt:lpstr>Des applications très innovantes</vt:lpstr>
      <vt:lpstr>Le séquençage haut débit</vt:lpstr>
      <vt:lpstr>Le séquençage haut débit</vt:lpstr>
      <vt:lpstr>Quelques résultats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d’Analyses de   Biologie Moléculaire</dc:title>
  <dc:creator>TOSHIBA</dc:creator>
  <cp:lastModifiedBy>MicroSoft</cp:lastModifiedBy>
  <cp:revision>68</cp:revision>
  <dcterms:created xsi:type="dcterms:W3CDTF">2016-04-02T13:59:28Z</dcterms:created>
  <dcterms:modified xsi:type="dcterms:W3CDTF">2022-02-06T10:01:30Z</dcterms:modified>
</cp:coreProperties>
</file>