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60" r:id="rId5"/>
    <p:sldId id="259" r:id="rId6"/>
    <p:sldId id="261" r:id="rId7"/>
    <p:sldId id="262" r:id="rId8"/>
    <p:sldId id="264" r:id="rId9"/>
    <p:sldId id="263" r:id="rId10"/>
    <p:sldId id="265" r:id="rId11"/>
    <p:sldId id="266" r:id="rId12"/>
    <p:sldId id="267" r:id="rId13"/>
    <p:sldId id="268" r:id="rId14"/>
    <p:sldId id="269" r:id="rId15"/>
    <p:sldId id="298" r:id="rId16"/>
    <p:sldId id="284" r:id="rId17"/>
    <p:sldId id="285" r:id="rId18"/>
    <p:sldId id="286" r:id="rId19"/>
    <p:sldId id="287" r:id="rId20"/>
    <p:sldId id="271" r:id="rId21"/>
    <p:sldId id="272" r:id="rId22"/>
    <p:sldId id="273" r:id="rId23"/>
    <p:sldId id="274" r:id="rId24"/>
    <p:sldId id="300" r:id="rId25"/>
    <p:sldId id="275" r:id="rId26"/>
    <p:sldId id="276" r:id="rId27"/>
    <p:sldId id="277" r:id="rId28"/>
    <p:sldId id="278" r:id="rId29"/>
    <p:sldId id="279" r:id="rId30"/>
    <p:sldId id="280" r:id="rId31"/>
    <p:sldId id="281" r:id="rId32"/>
    <p:sldId id="282" r:id="rId33"/>
    <p:sldId id="302" r:id="rId34"/>
    <p:sldId id="299" r:id="rId35"/>
    <p:sldId id="289" r:id="rId36"/>
    <p:sldId id="290" r:id="rId37"/>
    <p:sldId id="303"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CD21F-7DF7-43C2-8A80-69BD7B11B43F}" type="datetimeFigureOut">
              <a:rPr lang="fr-FR" smtClean="0"/>
              <a:pPr/>
              <a:t>17/04/2020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A07372-E73D-4215-8FDF-296C1B785C1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IV</a:t>
            </a:r>
            <a:endParaRPr lang="fr-FR" dirty="0"/>
          </a:p>
        </p:txBody>
      </p:sp>
      <p:sp>
        <p:nvSpPr>
          <p:cNvPr id="4" name="Espace réservé du numéro de diapositive 3"/>
          <p:cNvSpPr>
            <a:spLocks noGrp="1"/>
          </p:cNvSpPr>
          <p:nvPr>
            <p:ph type="sldNum" sz="quarter" idx="10"/>
          </p:nvPr>
        </p:nvSpPr>
        <p:spPr/>
        <p:txBody>
          <a:bodyPr/>
          <a:lstStyle/>
          <a:p>
            <a:fld id="{0CA07372-E73D-4215-8FDF-296C1B785C19}" type="slidenum">
              <a:rPr lang="fr-FR" smtClean="0"/>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CA07372-E73D-4215-8FDF-296C1B785C19}" type="slidenum">
              <a:rPr lang="fr-FR" smtClean="0"/>
              <a:pPr/>
              <a:t>32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80C44E9-69AD-4078-9EF3-693C4A8BBBEF}" type="datetimeFigureOut">
              <a:rPr lang="fr-FR" smtClean="0"/>
              <a:pPr/>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2192F1-2C47-43DE-8C77-464BED8BFB1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C44E9-69AD-4078-9EF3-693C4A8BBBEF}" type="datetimeFigureOut">
              <a:rPr lang="fr-FR" smtClean="0"/>
              <a:pPr/>
              <a:t>17/04/2020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192F1-2C47-43DE-8C77-464BED8BFB1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ancer.ca/fr-ca/cancer-information/cancer-type/stomach/stomach-cancer/the-stomach/?region=on"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411760" y="332656"/>
            <a:ext cx="4680520"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dirty="0" smtClean="0"/>
              <a:t>Chapitre IV: Anatomie de l’appareil  digestif  </a:t>
            </a:r>
            <a:endParaRPr lang="fr-FR" sz="2000" dirty="0"/>
          </a:p>
        </p:txBody>
      </p:sp>
      <p:pic>
        <p:nvPicPr>
          <p:cNvPr id="1026" name="Picture 2"/>
          <p:cNvPicPr>
            <a:picLocks noChangeAspect="1" noChangeArrowheads="1"/>
          </p:cNvPicPr>
          <p:nvPr/>
        </p:nvPicPr>
        <p:blipFill>
          <a:blip r:embed="rId3" cstate="print"/>
          <a:srcRect/>
          <a:stretch>
            <a:fillRect/>
          </a:stretch>
        </p:blipFill>
        <p:spPr bwMode="auto">
          <a:xfrm>
            <a:off x="3275856" y="1268760"/>
            <a:ext cx="3384377" cy="439248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à coins arrondis 5"/>
          <p:cNvSpPr/>
          <p:nvPr/>
        </p:nvSpPr>
        <p:spPr>
          <a:xfrm>
            <a:off x="539552" y="2564904"/>
            <a:ext cx="2448272" cy="86409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smtClean="0"/>
              <a:t>CHETTOUM AZIZ </a:t>
            </a:r>
          </a:p>
          <a:p>
            <a:pPr algn="ctr"/>
            <a:r>
              <a:rPr lang="fr-FR" dirty="0" smtClean="0"/>
              <a:t>MCA </a:t>
            </a:r>
          </a:p>
          <a:p>
            <a:pPr algn="ctr"/>
            <a:r>
              <a:rPr lang="fr-FR" dirty="0" smtClean="0"/>
              <a:t>PHYSIOLOGIE ANIMALE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467544" y="188640"/>
            <a:ext cx="5688632" cy="61926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b="1" dirty="0" smtClean="0"/>
              <a:t/>
            </a:r>
            <a:br>
              <a:rPr lang="fr-FR" b="1" dirty="0" smtClean="0"/>
            </a:br>
            <a:r>
              <a:rPr lang="fr-FR" sz="1600" b="1" dirty="0" smtClean="0"/>
              <a:t>L'intestin grêle</a:t>
            </a:r>
            <a:r>
              <a:rPr lang="fr-FR" sz="1600" dirty="0" smtClean="0"/>
              <a:t> est la partie de l'appareil digestif humain située entre l'estomac et le gros </a:t>
            </a:r>
            <a:r>
              <a:rPr lang="fr-FR" sz="1600" b="1" dirty="0" smtClean="0"/>
              <a:t>intestin</a:t>
            </a:r>
            <a:r>
              <a:rPr lang="fr-FR" sz="1600" dirty="0" smtClean="0"/>
              <a:t> (côlon). Il comprend un segment fixe, </a:t>
            </a:r>
            <a:r>
              <a:rPr lang="fr-FR" sz="1600" b="1" dirty="0" smtClean="0">
                <a:solidFill>
                  <a:srgbClr val="C00000"/>
                </a:solidFill>
              </a:rPr>
              <a:t>le duodénum </a:t>
            </a:r>
            <a:r>
              <a:rPr lang="fr-FR" sz="1600" dirty="0" smtClean="0">
                <a:solidFill>
                  <a:schemeClr val="tx1"/>
                </a:solidFill>
              </a:rPr>
              <a:t>( bile et suc pancréatique), </a:t>
            </a:r>
            <a:r>
              <a:rPr lang="fr-FR" sz="1600" dirty="0" smtClean="0"/>
              <a:t>suivi de deux segments mobiles </a:t>
            </a:r>
            <a:r>
              <a:rPr lang="fr-FR" sz="1600" dirty="0" err="1" smtClean="0"/>
              <a:t>intrapéritonéaux</a:t>
            </a:r>
            <a:r>
              <a:rPr lang="fr-FR" sz="1600" dirty="0" smtClean="0"/>
              <a:t>, </a:t>
            </a:r>
            <a:r>
              <a:rPr lang="fr-FR" sz="1600" b="1" dirty="0" smtClean="0">
                <a:solidFill>
                  <a:srgbClr val="C00000"/>
                </a:solidFill>
              </a:rPr>
              <a:t>le jéjunum </a:t>
            </a:r>
            <a:r>
              <a:rPr lang="fr-FR" sz="1600" dirty="0" smtClean="0">
                <a:solidFill>
                  <a:schemeClr val="tx1"/>
                </a:solidFill>
              </a:rPr>
              <a:t>(lieu d’absorption++++)</a:t>
            </a:r>
            <a:r>
              <a:rPr lang="fr-FR" sz="1600" dirty="0" smtClean="0">
                <a:solidFill>
                  <a:srgbClr val="C00000"/>
                </a:solidFill>
              </a:rPr>
              <a:t> </a:t>
            </a:r>
            <a:r>
              <a:rPr lang="fr-FR" sz="1600" dirty="0" smtClean="0"/>
              <a:t>puis </a:t>
            </a:r>
            <a:r>
              <a:rPr lang="fr-FR" sz="1600" b="1" dirty="0" smtClean="0">
                <a:solidFill>
                  <a:srgbClr val="C00000"/>
                </a:solidFill>
              </a:rPr>
              <a:t>l'iléon </a:t>
            </a:r>
            <a:r>
              <a:rPr lang="fr-FR" sz="1600" dirty="0" smtClean="0">
                <a:solidFill>
                  <a:schemeClr val="tx1"/>
                </a:solidFill>
              </a:rPr>
              <a:t>( absorption moindre mais site </a:t>
            </a:r>
            <a:r>
              <a:rPr lang="fr-FR" sz="1600" dirty="0" err="1" smtClean="0">
                <a:solidFill>
                  <a:schemeClr val="tx1"/>
                </a:solidFill>
              </a:rPr>
              <a:t>selectif</a:t>
            </a:r>
            <a:r>
              <a:rPr lang="fr-FR" sz="1600" dirty="0" smtClean="0">
                <a:solidFill>
                  <a:schemeClr val="tx1"/>
                </a:solidFill>
              </a:rPr>
              <a:t> de l’absorption de la V B12.</a:t>
            </a:r>
          </a:p>
          <a:p>
            <a:pPr algn="just"/>
            <a:endParaRPr lang="fr-FR" sz="1600" b="1" dirty="0" smtClean="0">
              <a:solidFill>
                <a:srgbClr val="C00000"/>
              </a:solidFill>
            </a:endParaRPr>
          </a:p>
          <a:p>
            <a:pPr algn="just"/>
            <a:r>
              <a:rPr lang="fr-FR" sz="1600" dirty="0" smtClean="0"/>
              <a:t>Sa longueur totale est environ de 7m ,son diamètre moyen de 3 cm</a:t>
            </a:r>
          </a:p>
          <a:p>
            <a:pPr algn="just"/>
            <a:r>
              <a:rPr lang="fr-FR" sz="1600" dirty="0" smtClean="0"/>
              <a:t> Lorsque le chyme arrive dans l’intestin grêle, il subit l’action de nouveaux sucs digestifs. Ceux sécrétés par le </a:t>
            </a:r>
            <a:r>
              <a:rPr lang="fr-FR" sz="1600" b="1" dirty="0" smtClean="0"/>
              <a:t>pancréas</a:t>
            </a:r>
            <a:r>
              <a:rPr lang="fr-FR" sz="1600" dirty="0" smtClean="0"/>
              <a:t> neutralisent l’acidité des sucs gastriques et permettent à nouveau la décomposition de l’amidon en glucose.</a:t>
            </a:r>
          </a:p>
          <a:p>
            <a:pPr algn="just"/>
            <a:r>
              <a:rPr lang="fr-FR" sz="1600" dirty="0" smtClean="0"/>
              <a:t> </a:t>
            </a:r>
          </a:p>
          <a:p>
            <a:pPr algn="just"/>
            <a:r>
              <a:rPr lang="fr-FR" sz="1600" dirty="0" smtClean="0"/>
              <a:t>Les enzymes sécrétées par le </a:t>
            </a:r>
            <a:r>
              <a:rPr lang="fr-FR" sz="1600" b="1" dirty="0" smtClean="0"/>
              <a:t>pancréas</a:t>
            </a:r>
            <a:r>
              <a:rPr lang="fr-FR" sz="1600" dirty="0" smtClean="0"/>
              <a:t> et l'</a:t>
            </a:r>
            <a:r>
              <a:rPr lang="fr-FR" sz="1600" b="1" dirty="0" smtClean="0"/>
              <a:t>intestin</a:t>
            </a:r>
            <a:r>
              <a:rPr lang="fr-FR" sz="1600" dirty="0" smtClean="0"/>
              <a:t> finissent la digestion des protéines en acides aminés et celle des lipides en acides gras. La bile, un liquide verdâtre fabriqué par le foie et stocké dans la vésicule biliaire, solubilise les graisses comme le ferait un savon, facilitant ainsi leur absorption à travers la paroi de l'intestin. L'alcool qui n'a pas été digéré dans l'estomac est absorbé directement par l'intestin grêle.</a:t>
            </a:r>
          </a:p>
          <a:p>
            <a:r>
              <a:rPr lang="fr-FR" dirty="0" smtClean="0"/>
              <a:t/>
            </a:r>
            <a:br>
              <a:rPr lang="fr-FR" dirty="0" smtClean="0"/>
            </a:b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6300192" y="980728"/>
            <a:ext cx="2522984" cy="3744416"/>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67544" y="332656"/>
            <a:ext cx="5544616" cy="626469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b="1" dirty="0" smtClean="0">
                <a:solidFill>
                  <a:srgbClr val="C00000"/>
                </a:solidFill>
              </a:rPr>
              <a:t>Fonctions de l’intestin grêle :</a:t>
            </a:r>
            <a:r>
              <a:rPr lang="fr-FR" sz="1600" b="1" dirty="0" smtClean="0">
                <a:solidFill>
                  <a:srgbClr val="C00000"/>
                </a:solidFill>
              </a:rPr>
              <a:t> </a:t>
            </a:r>
            <a:r>
              <a:rPr lang="fr-FR" sz="1600" dirty="0" smtClean="0"/>
              <a:t>Fonction de </a:t>
            </a:r>
            <a:r>
              <a:rPr lang="fr-FR" sz="1600" b="1" dirty="0" smtClean="0"/>
              <a:t>digestion</a:t>
            </a:r>
            <a:r>
              <a:rPr lang="fr-FR" sz="1600" dirty="0" smtClean="0"/>
              <a:t> grâce au produit de sécrétion élaboré par les cellules de l’épithélium de revêtement, par les glandes de la muqueuse et par les glandes annexes (foie, pancréas) déversé dans la lumière intestinale</a:t>
            </a:r>
          </a:p>
          <a:p>
            <a:pPr algn="just"/>
            <a:r>
              <a:rPr lang="fr-FR" sz="1600" dirty="0" smtClean="0"/>
              <a:t>Fonction d’</a:t>
            </a:r>
            <a:r>
              <a:rPr lang="fr-FR" sz="1600" b="1" dirty="0" smtClean="0"/>
              <a:t>absorption</a:t>
            </a:r>
            <a:r>
              <a:rPr lang="fr-FR" sz="1600" dirty="0" smtClean="0"/>
              <a:t> des produits de la digestion (monosaccharides, acides aminés, acides gras et </a:t>
            </a:r>
            <a:r>
              <a:rPr lang="fr-FR" sz="1600" dirty="0" err="1" smtClean="0"/>
              <a:t>monoglycérides</a:t>
            </a:r>
            <a:r>
              <a:rPr lang="fr-FR" sz="1600" dirty="0" smtClean="0"/>
              <a:t>) augmentée par la surface d’échange importante</a:t>
            </a:r>
          </a:p>
          <a:p>
            <a:pPr algn="just"/>
            <a:r>
              <a:rPr lang="fr-FR" sz="1600" dirty="0" smtClean="0"/>
              <a:t>Fonction </a:t>
            </a:r>
            <a:r>
              <a:rPr lang="fr-FR" sz="1600" b="1" dirty="0" smtClean="0"/>
              <a:t>mécanique</a:t>
            </a:r>
            <a:r>
              <a:rPr lang="fr-FR" sz="1600" dirty="0" smtClean="0"/>
              <a:t> : Progression du bol alimentaire grâce à des ondes de contraction définissant le péristaltisme provoquées par la contraction et la relaxation des couches de la musculeuse (sous l’action de neurones intrinsèques de la paroi)</a:t>
            </a:r>
          </a:p>
          <a:p>
            <a:pPr algn="just"/>
            <a:r>
              <a:rPr lang="fr-FR" sz="1600" dirty="0" smtClean="0"/>
              <a:t>Fonction </a:t>
            </a:r>
            <a:r>
              <a:rPr lang="fr-FR" sz="1600" b="1" dirty="0" smtClean="0"/>
              <a:t>endocrine</a:t>
            </a:r>
            <a:r>
              <a:rPr lang="fr-FR" sz="1600" dirty="0" smtClean="0"/>
              <a:t> grâce aux cellules appartenant au système endocrine diffus qui élaborent des hormones peptidiques ou de neurotransmetteurs( gastrine ,</a:t>
            </a:r>
            <a:r>
              <a:rPr lang="fr-FR" sz="1600" dirty="0" err="1" smtClean="0"/>
              <a:t>cholécystokinine</a:t>
            </a:r>
            <a:r>
              <a:rPr lang="fr-FR" sz="1600" dirty="0" smtClean="0"/>
              <a:t> (</a:t>
            </a:r>
            <a:r>
              <a:rPr lang="fr-FR" sz="1600" dirty="0" err="1" smtClean="0"/>
              <a:t>cck</a:t>
            </a:r>
            <a:r>
              <a:rPr lang="fr-FR" sz="1600" dirty="0" smtClean="0"/>
              <a:t>) ,sécrétine ,</a:t>
            </a:r>
            <a:r>
              <a:rPr lang="fr-FR" sz="1600" dirty="0" err="1" smtClean="0"/>
              <a:t>motiline</a:t>
            </a:r>
            <a:r>
              <a:rPr lang="fr-FR" sz="1600" dirty="0" smtClean="0"/>
              <a:t>, somatostatine).</a:t>
            </a:r>
          </a:p>
          <a:p>
            <a:pPr algn="just"/>
            <a:r>
              <a:rPr lang="fr-FR" sz="1600" dirty="0" smtClean="0"/>
              <a:t>Fonction de </a:t>
            </a:r>
            <a:r>
              <a:rPr lang="fr-FR" sz="1600" b="1" dirty="0" smtClean="0"/>
              <a:t>défense immunitaire</a:t>
            </a:r>
            <a:r>
              <a:rPr lang="fr-FR" sz="1600" dirty="0" smtClean="0"/>
              <a:t> vis-à-vis des nombreux antigènes provenant de la dégradation de </a:t>
            </a:r>
            <a:r>
              <a:rPr lang="fr-FR" sz="1600" dirty="0" err="1" smtClean="0"/>
              <a:t>micro-orgasnismes</a:t>
            </a:r>
            <a:r>
              <a:rPr lang="fr-FR" sz="1600" dirty="0" smtClean="0"/>
              <a:t> ou apportés par l’alimentation, donc c’est une véritable barrage contre ces agressions bactériennes .</a:t>
            </a:r>
          </a:p>
          <a:p>
            <a:pPr algn="ctr"/>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755576" y="188640"/>
            <a:ext cx="8064896" cy="165618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b="1" dirty="0" smtClean="0"/>
              <a:t>LE COLON : </a:t>
            </a:r>
            <a:r>
              <a:rPr lang="fr-FR" dirty="0" smtClean="0"/>
              <a:t>Il a une longueur d’environ 1 m 50 et comporte plusieurs parties : </a:t>
            </a:r>
            <a:r>
              <a:rPr lang="fr-FR" dirty="0" err="1" smtClean="0"/>
              <a:t>caecum</a:t>
            </a:r>
            <a:r>
              <a:rPr lang="fr-FR" dirty="0" smtClean="0"/>
              <a:t>, colon ascendant, colon transverse, colon descendant, sigmoïde rectum et anus  muni d’un sphincter mais tous ses segments ont la même structure histologique. Sa surface est dépourvue de tous replis et de toutes villosités</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1259632" y="2060848"/>
            <a:ext cx="7128792" cy="4392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67544" y="476672"/>
            <a:ext cx="8424936" cy="568863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lnSpc>
                <a:spcPct val="150000"/>
              </a:lnSpc>
            </a:pPr>
            <a:r>
              <a:rPr lang="fr-FR" sz="1600" dirty="0" smtClean="0"/>
              <a:t>Fonction de </a:t>
            </a:r>
            <a:r>
              <a:rPr lang="fr-FR" sz="1600" b="1" dirty="0" smtClean="0"/>
              <a:t>motricité : stockage et brassage des matières grâce à des mouvements</a:t>
            </a:r>
          </a:p>
          <a:p>
            <a:pPr algn="just">
              <a:lnSpc>
                <a:spcPct val="150000"/>
              </a:lnSpc>
            </a:pPr>
            <a:r>
              <a:rPr lang="fr-FR" sz="1600" dirty="0" smtClean="0"/>
              <a:t>de contraction segmentaire et propulsion des matières vers le rectum par des</a:t>
            </a:r>
          </a:p>
          <a:p>
            <a:pPr algn="just">
              <a:lnSpc>
                <a:spcPct val="150000"/>
              </a:lnSpc>
            </a:pPr>
            <a:r>
              <a:rPr lang="fr-FR" sz="1600" dirty="0" smtClean="0"/>
              <a:t>mouvements longitudinaux</a:t>
            </a:r>
          </a:p>
          <a:p>
            <a:pPr algn="just">
              <a:lnSpc>
                <a:spcPct val="150000"/>
              </a:lnSpc>
            </a:pPr>
            <a:r>
              <a:rPr lang="fr-FR" sz="1600" dirty="0" smtClean="0"/>
              <a:t>● Fonction d’</a:t>
            </a:r>
            <a:r>
              <a:rPr lang="fr-FR" sz="1600" b="1" dirty="0" smtClean="0"/>
              <a:t>absorption : résorption d’eau au niveau des </a:t>
            </a:r>
            <a:r>
              <a:rPr lang="fr-FR" sz="1600" b="1" dirty="0" err="1" smtClean="0"/>
              <a:t>entérocytes</a:t>
            </a:r>
            <a:r>
              <a:rPr lang="fr-FR" sz="1600" b="1" dirty="0" smtClean="0"/>
              <a:t> du colon droit</a:t>
            </a:r>
          </a:p>
          <a:p>
            <a:pPr algn="just">
              <a:lnSpc>
                <a:spcPct val="150000"/>
              </a:lnSpc>
            </a:pPr>
            <a:r>
              <a:rPr lang="fr-FR" sz="1600" dirty="0" smtClean="0"/>
              <a:t>● Fonction de </a:t>
            </a:r>
            <a:r>
              <a:rPr lang="fr-FR" sz="1600" b="1" dirty="0" smtClean="0"/>
              <a:t>sécrétion : notamment du mucus des cellules caliciformes qui protège</a:t>
            </a:r>
          </a:p>
          <a:p>
            <a:pPr algn="just">
              <a:lnSpc>
                <a:spcPct val="150000"/>
              </a:lnSpc>
            </a:pPr>
            <a:r>
              <a:rPr lang="fr-FR" sz="1600" dirty="0" smtClean="0"/>
              <a:t>la muqueuse</a:t>
            </a:r>
          </a:p>
          <a:p>
            <a:pPr algn="just">
              <a:lnSpc>
                <a:spcPct val="150000"/>
              </a:lnSpc>
            </a:pPr>
            <a:r>
              <a:rPr lang="fr-FR" sz="1600" dirty="0" smtClean="0"/>
              <a:t>● Fonction de </a:t>
            </a:r>
            <a:r>
              <a:rPr lang="fr-FR" sz="1600" b="1" dirty="0" smtClean="0"/>
              <a:t>digestion : assurée par la flore bactérienne, </a:t>
            </a:r>
            <a:r>
              <a:rPr lang="fr-FR" sz="1600" b="1" dirty="0" err="1" smtClean="0"/>
              <a:t>iodophile</a:t>
            </a:r>
            <a:r>
              <a:rPr lang="fr-FR" sz="1600" b="1" dirty="0" smtClean="0"/>
              <a:t> dans le colon</a:t>
            </a:r>
          </a:p>
          <a:p>
            <a:pPr algn="just">
              <a:lnSpc>
                <a:spcPct val="150000"/>
              </a:lnSpc>
            </a:pPr>
            <a:r>
              <a:rPr lang="fr-FR" sz="1600" dirty="0" smtClean="0"/>
              <a:t>droit (destruction de la cellulose), de putréfaction dans le colon gauche (destruction</a:t>
            </a:r>
          </a:p>
          <a:p>
            <a:pPr algn="just">
              <a:lnSpc>
                <a:spcPct val="150000"/>
              </a:lnSpc>
            </a:pPr>
            <a:r>
              <a:rPr lang="fr-FR" sz="1600" dirty="0" smtClean="0"/>
              <a:t>des débris cellulaires, des mucines et des protéines exsudées.</a:t>
            </a:r>
          </a:p>
          <a:p>
            <a:pPr algn="just">
              <a:lnSpc>
                <a:spcPct val="150000"/>
              </a:lnSpc>
            </a:pPr>
            <a:r>
              <a:rPr lang="fr-FR" sz="1600" b="1" dirty="0" smtClean="0"/>
              <a:t>II.5 L'APPENDICE</a:t>
            </a:r>
          </a:p>
          <a:p>
            <a:pPr algn="just">
              <a:lnSpc>
                <a:spcPct val="150000"/>
              </a:lnSpc>
            </a:pPr>
            <a:r>
              <a:rPr lang="fr-FR" sz="1600" dirty="0" smtClean="0"/>
              <a:t>C’est un prolongement du </a:t>
            </a:r>
            <a:r>
              <a:rPr lang="fr-FR" sz="1600" dirty="0" err="1" smtClean="0"/>
              <a:t>caecum</a:t>
            </a:r>
            <a:r>
              <a:rPr lang="fr-FR" sz="1600" dirty="0" smtClean="0"/>
              <a:t> ayant une structure d’organe lymphoïde. A son niveau,</a:t>
            </a:r>
          </a:p>
          <a:p>
            <a:pPr algn="just">
              <a:lnSpc>
                <a:spcPct val="150000"/>
              </a:lnSpc>
            </a:pPr>
            <a:r>
              <a:rPr lang="fr-FR" sz="1600" dirty="0" smtClean="0"/>
              <a:t>la muqueuse a perdu ses villosités ; la sous muqueuse est le siège de follicules lymphoïdes</a:t>
            </a:r>
          </a:p>
          <a:p>
            <a:pPr algn="just">
              <a:lnSpc>
                <a:spcPct val="150000"/>
              </a:lnSpc>
            </a:pPr>
            <a:r>
              <a:rPr lang="fr-FR" sz="1600" dirty="0" smtClean="0"/>
              <a:t>qui traversent la </a:t>
            </a:r>
            <a:r>
              <a:rPr lang="fr-FR" sz="1600" dirty="0" err="1" smtClean="0"/>
              <a:t>muscularis</a:t>
            </a:r>
            <a:r>
              <a:rPr lang="fr-FR" sz="1600" dirty="0" smtClean="0"/>
              <a:t> </a:t>
            </a:r>
            <a:r>
              <a:rPr lang="fr-FR" sz="1600" dirty="0" err="1" smtClean="0"/>
              <a:t>mucosae</a:t>
            </a:r>
            <a:r>
              <a:rPr lang="fr-FR" sz="1600" dirty="0" smtClean="0"/>
              <a:t> et viennent se terminer dans le chorion de la</a:t>
            </a:r>
          </a:p>
          <a:p>
            <a:pPr algn="just">
              <a:lnSpc>
                <a:spcPct val="150000"/>
              </a:lnSpc>
            </a:pPr>
            <a:r>
              <a:rPr lang="fr-FR" sz="1600" dirty="0" smtClean="0"/>
              <a:t>muqueuse. Ils sont repartis sur tout le pourtour de l’organe. La musculeuse est peu épaisse.</a:t>
            </a:r>
            <a:endParaRPr lang="fr-FR"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3528" y="116632"/>
            <a:ext cx="4896544" cy="273630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endParaRPr lang="fr-FR" b="1" dirty="0" smtClean="0"/>
          </a:p>
          <a:p>
            <a:pPr algn="just"/>
            <a:endParaRPr lang="fr-FR" b="1" dirty="0" smtClean="0"/>
          </a:p>
          <a:p>
            <a:pPr algn="just"/>
            <a:endParaRPr lang="fr-FR" b="1" dirty="0" smtClean="0"/>
          </a:p>
          <a:p>
            <a:pPr algn="just"/>
            <a:r>
              <a:rPr lang="fr-FR" b="1" dirty="0" smtClean="0"/>
              <a:t>Le foie </a:t>
            </a:r>
          </a:p>
          <a:p>
            <a:pPr algn="just"/>
            <a:r>
              <a:rPr lang="fr-FR" b="1" dirty="0" smtClean="0"/>
              <a:t> </a:t>
            </a:r>
            <a:r>
              <a:rPr lang="fr-FR" sz="1400" dirty="0" smtClean="0"/>
              <a:t>le foie est l’organe le plus volumineux du tube digestif, il pèse environ 1500g . Située ou dessous de la couple diaphragmatique , divisé en plusieurs lobes ,un grand lobe adroite, et un petit lobe  a gauche. </a:t>
            </a:r>
          </a:p>
          <a:p>
            <a:pPr algn="just"/>
            <a:r>
              <a:rPr lang="fr-FR" sz="1400" dirty="0" smtClean="0"/>
              <a:t>Le foie joue de nombreux rôles dans l’appareil digestif. Entre autres, il :</a:t>
            </a:r>
          </a:p>
          <a:p>
            <a:pPr algn="just"/>
            <a:r>
              <a:rPr lang="fr-FR" sz="1400" dirty="0" smtClean="0"/>
              <a:t>produit un fluide vert appelée bile qui décompose les graisses, élimine les déchets et les toxines de l’organisme,</a:t>
            </a:r>
          </a:p>
          <a:p>
            <a:pPr algn="just"/>
            <a:r>
              <a:rPr lang="fr-FR" sz="1400" dirty="0" smtClean="0"/>
              <a:t>décompose les matières nutritives et emmagasine certains minéraux et vitamines ,stockage de glycogène, du fer et des vitamines .  </a:t>
            </a:r>
          </a:p>
          <a:p>
            <a:pPr algn="ctr"/>
            <a:endParaRPr lang="fr-FR" dirty="0" smtClean="0"/>
          </a:p>
          <a:p>
            <a:pPr algn="ctr"/>
            <a:endParaRPr lang="fr-FR" dirty="0" smtClean="0"/>
          </a:p>
          <a:p>
            <a:pPr algn="ctr"/>
            <a:endParaRPr lang="fr-FR" dirty="0"/>
          </a:p>
        </p:txBody>
      </p:sp>
      <p:sp>
        <p:nvSpPr>
          <p:cNvPr id="5" name="Rectangle à coins arrondis 4"/>
          <p:cNvSpPr/>
          <p:nvPr/>
        </p:nvSpPr>
        <p:spPr>
          <a:xfrm>
            <a:off x="323528" y="3068960"/>
            <a:ext cx="4896544"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t>Pancréas</a:t>
            </a:r>
          </a:p>
          <a:p>
            <a:pPr algn="just"/>
            <a:r>
              <a:rPr lang="fr-FR" sz="1400" dirty="0" smtClean="0"/>
              <a:t>Le pancréas est situé sous l’estomac. Il produit le suc pancréatique (mélange d’enzymes), lequel aide à neutraliser le chyme à l’entrée de l’intestin grêle, au moment où il présente une très forte acidité. Il participe aussi à la digestion des protéines , des graisses et des glucides.</a:t>
            </a:r>
            <a:endParaRPr lang="fr-FR" sz="1400" dirty="0"/>
          </a:p>
        </p:txBody>
      </p:sp>
      <p:sp>
        <p:nvSpPr>
          <p:cNvPr id="6" name="Rectangle à coins arrondis 5"/>
          <p:cNvSpPr/>
          <p:nvPr/>
        </p:nvSpPr>
        <p:spPr>
          <a:xfrm>
            <a:off x="395536" y="4653136"/>
            <a:ext cx="4968552" cy="18722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t>Vésicule biliaire</a:t>
            </a:r>
          </a:p>
          <a:p>
            <a:pPr algn="just"/>
            <a:r>
              <a:rPr lang="fr-FR" sz="1400" dirty="0" smtClean="0"/>
              <a:t>La vésicule biliaire est un organe en forme de poire servant à emmagasiner la bile produite par le foie. La vésicule biliaire et le foie sont reliés par le canal cholédoque. Lorsque la bile est requise, elle se rend dans le premier segment de l’intestin grêle (duodénum) par l’intermédiaire de ce canal. C’est dans ce segment que la bile décompose les graisses , élimination des déchets provenant de la dégradation de l’hémoglobine.  </a:t>
            </a:r>
            <a:endParaRPr lang="fr-FR" sz="1400" dirty="0"/>
          </a:p>
        </p:txBody>
      </p:sp>
      <p:pic>
        <p:nvPicPr>
          <p:cNvPr id="1026" name="Picture 2"/>
          <p:cNvPicPr>
            <a:picLocks noChangeAspect="1" noChangeArrowheads="1"/>
          </p:cNvPicPr>
          <p:nvPr/>
        </p:nvPicPr>
        <p:blipFill>
          <a:blip r:embed="rId2" cstate="print"/>
          <a:srcRect/>
          <a:stretch>
            <a:fillRect/>
          </a:stretch>
        </p:blipFill>
        <p:spPr bwMode="auto">
          <a:xfrm>
            <a:off x="5580112" y="620688"/>
            <a:ext cx="3384377" cy="4104456"/>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323528" y="2420888"/>
            <a:ext cx="7704856" cy="10156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r>
              <a:rPr lang="fr-CA" sz="6000" b="1" dirty="0"/>
              <a:t>Les processus digestifs</a:t>
            </a:r>
            <a:endParaRPr lang="fr-FR" sz="60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2"/>
          <p:cNvSpPr>
            <a:spLocks noChangeArrowheads="1"/>
          </p:cNvSpPr>
          <p:nvPr/>
        </p:nvSpPr>
        <p:spPr bwMode="auto">
          <a:xfrm>
            <a:off x="827584" y="692696"/>
            <a:ext cx="7705551" cy="122366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fr-FR" sz="2000" b="1" dirty="0"/>
              <a:t>Le tube digestif :  </a:t>
            </a:r>
            <a:r>
              <a:rPr lang="fr-FR" sz="1600" b="1" dirty="0"/>
              <a:t>une chaîne de démontage</a:t>
            </a:r>
            <a:endParaRPr lang="fr-FR" sz="2000" b="1" dirty="0"/>
          </a:p>
          <a:p>
            <a:r>
              <a:rPr lang="fr-FR" sz="1800" dirty="0"/>
              <a:t>Il s’y déroule une série d’étapes au cours desquelles la nourriture devient</a:t>
            </a:r>
          </a:p>
          <a:p>
            <a:r>
              <a:rPr lang="fr-FR" sz="1800" dirty="0"/>
              <a:t>de moins en moins complexe et où les nutriments sont rendus disponibles à</a:t>
            </a:r>
          </a:p>
          <a:p>
            <a:r>
              <a:rPr lang="fr-FR" sz="1800" dirty="0"/>
              <a:t>l’organisme.</a:t>
            </a:r>
          </a:p>
        </p:txBody>
      </p:sp>
      <p:sp>
        <p:nvSpPr>
          <p:cNvPr id="99356" name="Text Box 28"/>
          <p:cNvSpPr txBox="1">
            <a:spLocks noChangeArrowheads="1"/>
          </p:cNvSpPr>
          <p:nvPr/>
        </p:nvSpPr>
        <p:spPr bwMode="auto">
          <a:xfrm>
            <a:off x="323850" y="2492375"/>
            <a:ext cx="1184275" cy="457200"/>
          </a:xfrm>
          <a:prstGeom prst="rect">
            <a:avLst/>
          </a:prstGeom>
          <a:solidFill>
            <a:srgbClr val="FFCC66"/>
          </a:solidFill>
          <a:ln w="28575">
            <a:noFill/>
            <a:miter lim="800000"/>
            <a:headEnd/>
            <a:tailEnd/>
          </a:ln>
        </p:spPr>
        <p:txBody>
          <a:bodyPr wrap="none">
            <a:spAutoFit/>
          </a:bodyPr>
          <a:lstStyle/>
          <a:p>
            <a:r>
              <a:rPr lang="fr-FR" b="1"/>
              <a:t>Etapes</a:t>
            </a:r>
          </a:p>
        </p:txBody>
      </p:sp>
      <p:sp>
        <p:nvSpPr>
          <p:cNvPr id="99357" name="Rectangle 29"/>
          <p:cNvSpPr>
            <a:spLocks noChangeArrowheads="1"/>
          </p:cNvSpPr>
          <p:nvPr/>
        </p:nvSpPr>
        <p:spPr bwMode="auto">
          <a:xfrm>
            <a:off x="179388" y="3068638"/>
            <a:ext cx="4536628" cy="258532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r>
              <a:rPr lang="fr-FR" sz="1800" b="1" dirty="0">
                <a:solidFill>
                  <a:schemeClr val="tx1"/>
                </a:solidFill>
              </a:rPr>
              <a:t>1. L’ingestion </a:t>
            </a:r>
          </a:p>
          <a:p>
            <a:pPr marL="457200" indent="-457200"/>
            <a:r>
              <a:rPr lang="fr-FR" sz="1800" dirty="0">
                <a:solidFill>
                  <a:schemeClr val="tx1"/>
                </a:solidFill>
              </a:rPr>
              <a:t>	Entrée de nourriture dans le tube digestif</a:t>
            </a:r>
            <a:endParaRPr lang="fr-FR" sz="1800" b="1" dirty="0">
              <a:solidFill>
                <a:schemeClr val="tx1"/>
              </a:solidFill>
            </a:endParaRPr>
          </a:p>
          <a:p>
            <a:pPr marL="457200" indent="-457200"/>
            <a:r>
              <a:rPr lang="fr-FR" sz="1800" b="1" dirty="0">
                <a:solidFill>
                  <a:schemeClr val="tx1"/>
                </a:solidFill>
              </a:rPr>
              <a:t>2. La propulsion </a:t>
            </a:r>
          </a:p>
          <a:p>
            <a:pPr marL="457200" indent="-457200"/>
            <a:r>
              <a:rPr lang="fr-FR" sz="1800" b="1" dirty="0">
                <a:solidFill>
                  <a:schemeClr val="tx1"/>
                </a:solidFill>
              </a:rPr>
              <a:t>	</a:t>
            </a:r>
            <a:r>
              <a:rPr lang="fr-FR" sz="1800" dirty="0">
                <a:solidFill>
                  <a:schemeClr val="tx1"/>
                </a:solidFill>
              </a:rPr>
              <a:t>Déplacement des aliments dans le tube</a:t>
            </a:r>
          </a:p>
          <a:p>
            <a:pPr marL="457200" indent="-457200"/>
            <a:r>
              <a:rPr lang="fr-FR" sz="1800" dirty="0">
                <a:solidFill>
                  <a:schemeClr val="tx1"/>
                </a:solidFill>
              </a:rPr>
              <a:t>	digestif par </a:t>
            </a:r>
            <a:r>
              <a:rPr lang="fr-FR" sz="1800" i="1" dirty="0">
                <a:solidFill>
                  <a:schemeClr val="tx1"/>
                </a:solidFill>
              </a:rPr>
              <a:t>déglutition </a:t>
            </a:r>
            <a:r>
              <a:rPr lang="fr-FR" sz="1800" dirty="0">
                <a:solidFill>
                  <a:schemeClr val="tx1"/>
                </a:solidFill>
              </a:rPr>
              <a:t>et </a:t>
            </a:r>
            <a:r>
              <a:rPr lang="fr-FR" sz="1800" i="1" dirty="0">
                <a:solidFill>
                  <a:schemeClr val="tx1"/>
                </a:solidFill>
              </a:rPr>
              <a:t>péristaltisme</a:t>
            </a:r>
            <a:endParaRPr lang="fr-FR" sz="1800" b="1" dirty="0">
              <a:solidFill>
                <a:schemeClr val="tx1"/>
              </a:solidFill>
            </a:endParaRPr>
          </a:p>
          <a:p>
            <a:pPr marL="457200" indent="-457200"/>
            <a:r>
              <a:rPr lang="fr-FR" sz="1800" b="1" dirty="0">
                <a:solidFill>
                  <a:schemeClr val="tx1"/>
                </a:solidFill>
              </a:rPr>
              <a:t>3. La digestion mécanique</a:t>
            </a:r>
          </a:p>
          <a:p>
            <a:pPr marL="457200" indent="-457200"/>
            <a:r>
              <a:rPr lang="fr-FR" sz="1800" i="1" dirty="0">
                <a:solidFill>
                  <a:schemeClr val="tx1"/>
                </a:solidFill>
              </a:rPr>
              <a:t>	Mastication, pétrissage </a:t>
            </a:r>
            <a:r>
              <a:rPr lang="fr-FR" sz="1800" dirty="0">
                <a:solidFill>
                  <a:schemeClr val="tx1"/>
                </a:solidFill>
              </a:rPr>
              <a:t>et </a:t>
            </a:r>
            <a:r>
              <a:rPr lang="fr-FR" sz="1800" i="1" dirty="0">
                <a:solidFill>
                  <a:schemeClr val="tx1"/>
                </a:solidFill>
              </a:rPr>
              <a:t>segmentation</a:t>
            </a:r>
            <a:r>
              <a:rPr lang="fr-FR" sz="1800" dirty="0">
                <a:solidFill>
                  <a:schemeClr val="tx1"/>
                </a:solidFill>
              </a:rPr>
              <a:t>.</a:t>
            </a:r>
          </a:p>
          <a:p>
            <a:pPr marL="457200" indent="-457200"/>
            <a:r>
              <a:rPr lang="fr-FR" sz="1800" dirty="0">
                <a:solidFill>
                  <a:schemeClr val="tx1"/>
                </a:solidFill>
              </a:rPr>
              <a:t>	Prépare la nourriture à la digestion</a:t>
            </a:r>
          </a:p>
          <a:p>
            <a:pPr marL="457200" indent="-457200"/>
            <a:r>
              <a:rPr lang="fr-FR" sz="1800" dirty="0">
                <a:solidFill>
                  <a:schemeClr val="tx1"/>
                </a:solidFill>
              </a:rPr>
              <a:t>	chimique (en la fragmentant).</a:t>
            </a:r>
          </a:p>
        </p:txBody>
      </p:sp>
      <p:pic>
        <p:nvPicPr>
          <p:cNvPr id="99360" name="Picture 32"/>
          <p:cNvPicPr>
            <a:picLocks noChangeAspect="1" noChangeArrowheads="1"/>
          </p:cNvPicPr>
          <p:nvPr/>
        </p:nvPicPr>
        <p:blipFill>
          <a:blip r:embed="rId2" cstate="print"/>
          <a:srcRect l="11479" r="13461" b="1102"/>
          <a:stretch>
            <a:fillRect/>
          </a:stretch>
        </p:blipFill>
        <p:spPr bwMode="auto">
          <a:xfrm>
            <a:off x="4859338" y="2624138"/>
            <a:ext cx="4284662" cy="4233862"/>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5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35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36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35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35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35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935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35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357">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3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7"/>
          <p:cNvSpPr txBox="1">
            <a:spLocks noChangeArrowheads="1"/>
          </p:cNvSpPr>
          <p:nvPr/>
        </p:nvSpPr>
        <p:spPr bwMode="auto">
          <a:xfrm>
            <a:off x="251520" y="260648"/>
            <a:ext cx="2182812" cy="457200"/>
          </a:xfrm>
          <a:prstGeom prst="rect">
            <a:avLst/>
          </a:prstGeom>
          <a:solidFill>
            <a:srgbClr val="FFCC66"/>
          </a:solidFill>
          <a:ln w="28575">
            <a:noFill/>
            <a:miter lim="800000"/>
            <a:headEnd/>
            <a:tailEnd/>
          </a:ln>
        </p:spPr>
        <p:txBody>
          <a:bodyPr wrap="none">
            <a:spAutoFit/>
          </a:bodyPr>
          <a:lstStyle/>
          <a:p>
            <a:r>
              <a:rPr lang="fr-FR" b="1" dirty="0"/>
              <a:t>Etapes (suite)</a:t>
            </a:r>
          </a:p>
        </p:txBody>
      </p:sp>
      <p:sp>
        <p:nvSpPr>
          <p:cNvPr id="100360" name="Rectangle 8"/>
          <p:cNvSpPr>
            <a:spLocks noChangeArrowheads="1"/>
          </p:cNvSpPr>
          <p:nvPr/>
        </p:nvSpPr>
        <p:spPr bwMode="auto">
          <a:xfrm>
            <a:off x="179512" y="1484784"/>
            <a:ext cx="3636838" cy="313932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fr-FR" sz="1800" b="1" dirty="0">
                <a:solidFill>
                  <a:schemeClr val="tx1"/>
                </a:solidFill>
              </a:rPr>
              <a:t>4. La digestion chimique</a:t>
            </a:r>
          </a:p>
          <a:p>
            <a:r>
              <a:rPr lang="fr-FR" sz="1800" dirty="0">
                <a:solidFill>
                  <a:schemeClr val="tx1"/>
                </a:solidFill>
              </a:rPr>
              <a:t>Les grosses molécules sont dégradées en monomères</a:t>
            </a:r>
            <a:r>
              <a:rPr lang="fr-FR" sz="1800" b="1" dirty="0">
                <a:solidFill>
                  <a:schemeClr val="tx1"/>
                </a:solidFill>
              </a:rPr>
              <a:t> </a:t>
            </a:r>
          </a:p>
          <a:p>
            <a:r>
              <a:rPr lang="fr-FR" sz="1800" b="1" dirty="0">
                <a:solidFill>
                  <a:schemeClr val="tx1"/>
                </a:solidFill>
              </a:rPr>
              <a:t>5. L’absorption</a:t>
            </a:r>
          </a:p>
          <a:p>
            <a:r>
              <a:rPr lang="fr-FR" sz="1800" dirty="0">
                <a:solidFill>
                  <a:schemeClr val="tx1"/>
                </a:solidFill>
              </a:rPr>
              <a:t>Les produits de la digestion passent de la lumière du tube digestif au </a:t>
            </a:r>
            <a:r>
              <a:rPr lang="fr-FR" sz="1800" i="1" dirty="0">
                <a:solidFill>
                  <a:schemeClr val="tx1"/>
                </a:solidFill>
              </a:rPr>
              <a:t>sang </a:t>
            </a:r>
            <a:r>
              <a:rPr lang="fr-FR" sz="1800" dirty="0">
                <a:solidFill>
                  <a:schemeClr val="tx1"/>
                </a:solidFill>
              </a:rPr>
              <a:t>et à la </a:t>
            </a:r>
            <a:r>
              <a:rPr lang="fr-FR" sz="1800" i="1" dirty="0">
                <a:solidFill>
                  <a:schemeClr val="tx1"/>
                </a:solidFill>
              </a:rPr>
              <a:t>lymphe</a:t>
            </a:r>
            <a:r>
              <a:rPr lang="fr-FR" sz="1800" b="1" dirty="0">
                <a:solidFill>
                  <a:schemeClr val="tx1"/>
                </a:solidFill>
              </a:rPr>
              <a:t> </a:t>
            </a:r>
          </a:p>
          <a:p>
            <a:r>
              <a:rPr lang="fr-FR" sz="1800" b="1" dirty="0">
                <a:solidFill>
                  <a:schemeClr val="tx1"/>
                </a:solidFill>
              </a:rPr>
              <a:t>6. La défécation</a:t>
            </a:r>
          </a:p>
          <a:p>
            <a:r>
              <a:rPr lang="fr-FR" sz="1800" dirty="0">
                <a:solidFill>
                  <a:schemeClr val="tx1"/>
                </a:solidFill>
              </a:rPr>
              <a:t>Évacuation, par l’anus, des substances non digérées et non digestibles</a:t>
            </a:r>
          </a:p>
        </p:txBody>
      </p:sp>
      <p:pic>
        <p:nvPicPr>
          <p:cNvPr id="100364" name="Picture 12" descr="resumedigest"/>
          <p:cNvPicPr>
            <a:picLocks noChangeAspect="1" noChangeArrowheads="1"/>
          </p:cNvPicPr>
          <p:nvPr/>
        </p:nvPicPr>
        <p:blipFill>
          <a:blip r:embed="rId2" cstate="print"/>
          <a:srcRect l="1932" t="14786" r="607"/>
          <a:stretch>
            <a:fillRect/>
          </a:stretch>
        </p:blipFill>
        <p:spPr bwMode="auto">
          <a:xfrm>
            <a:off x="4067944" y="1484784"/>
            <a:ext cx="4931594" cy="3096344"/>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6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0360">
                                            <p:txEl>
                                              <p:pRg st="3" end="3"/>
                                            </p:txEl>
                                          </p:spTgt>
                                        </p:tgtEl>
                                        <p:attrNameLst>
                                          <p:attrName>style.visibility</p:attrName>
                                        </p:attrNameLst>
                                      </p:cBhvr>
                                      <p:to>
                                        <p:strVal val="visible"/>
                                      </p:to>
                                    </p:set>
                                  </p:childTnLst>
                                </p:cTn>
                              </p:par>
                              <p:par>
                                <p:cTn id="9" presetID="4" presetClass="entr" presetSubtype="16" fill="hold" nodeType="withEffect">
                                  <p:stCondLst>
                                    <p:cond delay="0"/>
                                  </p:stCondLst>
                                  <p:childTnLst>
                                    <p:set>
                                      <p:cBhvr>
                                        <p:cTn id="10" dur="1" fill="hold">
                                          <p:stCondLst>
                                            <p:cond delay="0"/>
                                          </p:stCondLst>
                                        </p:cTn>
                                        <p:tgtEl>
                                          <p:spTgt spid="100364"/>
                                        </p:tgtEl>
                                        <p:attrNameLst>
                                          <p:attrName>style.visibility</p:attrName>
                                        </p:attrNameLst>
                                      </p:cBhvr>
                                      <p:to>
                                        <p:strVal val="visible"/>
                                      </p:to>
                                    </p:set>
                                    <p:animEffect transition="in" filter="box(in)">
                                      <p:cBhvr>
                                        <p:cTn id="11" dur="500"/>
                                        <p:tgtEl>
                                          <p:spTgt spid="10036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0360">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036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81000" y="228600"/>
            <a:ext cx="3729038" cy="457200"/>
          </a:xfrm>
          <a:prstGeom prst="rect">
            <a:avLst/>
          </a:prstGeom>
          <a:noFill/>
          <a:ln w="28575">
            <a:noFill/>
            <a:miter lim="800000"/>
            <a:headEnd/>
            <a:tailEnd/>
          </a:ln>
        </p:spPr>
        <p:txBody>
          <a:bodyPr wrap="none">
            <a:spAutoFit/>
          </a:bodyPr>
          <a:lstStyle/>
          <a:p>
            <a:pPr algn="ctr"/>
            <a:r>
              <a:rPr lang="fr-CA"/>
              <a:t>Les étapes de la digestion</a:t>
            </a:r>
          </a:p>
        </p:txBody>
      </p:sp>
      <p:sp>
        <p:nvSpPr>
          <p:cNvPr id="49155" name="Text Box 3"/>
          <p:cNvSpPr txBox="1">
            <a:spLocks noChangeArrowheads="1"/>
          </p:cNvSpPr>
          <p:nvPr/>
        </p:nvSpPr>
        <p:spPr bwMode="auto">
          <a:xfrm>
            <a:off x="533400" y="685800"/>
            <a:ext cx="7924800" cy="2430463"/>
          </a:xfrm>
          <a:prstGeom prst="rect">
            <a:avLst/>
          </a:prstGeom>
          <a:noFill/>
          <a:ln w="28575">
            <a:noFill/>
            <a:miter lim="800000"/>
            <a:headEnd/>
            <a:tailEnd/>
          </a:ln>
        </p:spPr>
        <p:txBody>
          <a:bodyPr>
            <a:spAutoFit/>
          </a:bodyPr>
          <a:lstStyle/>
          <a:p>
            <a:pPr marL="290513" indent="-290513">
              <a:buFontTx/>
              <a:buChar char="•"/>
            </a:pPr>
            <a:r>
              <a:rPr lang="fr-CA" sz="1800" b="1"/>
              <a:t>Ingestion</a:t>
            </a:r>
          </a:p>
          <a:p>
            <a:pPr marL="290513" indent="-290513">
              <a:buFontTx/>
              <a:buChar char="•"/>
            </a:pPr>
            <a:r>
              <a:rPr lang="fr-CA" sz="1800" b="1"/>
              <a:t>Propulsion : déglutition et péristaltisme</a:t>
            </a:r>
          </a:p>
          <a:p>
            <a:pPr marL="290513" indent="-290513">
              <a:buFontTx/>
              <a:buChar char="•"/>
            </a:pPr>
            <a:r>
              <a:rPr lang="fr-CA" sz="1800" b="1"/>
              <a:t>Digestion mécanique</a:t>
            </a:r>
          </a:p>
          <a:p>
            <a:pPr marL="290513" indent="-290513">
              <a:buFontTx/>
              <a:buChar char="•"/>
            </a:pPr>
            <a:r>
              <a:rPr lang="fr-CA" sz="1800" b="1"/>
              <a:t>Digestion chimique</a:t>
            </a:r>
          </a:p>
          <a:p>
            <a:pPr marL="290513" indent="-290513">
              <a:buFontTx/>
              <a:buChar char="•"/>
            </a:pPr>
            <a:r>
              <a:rPr lang="fr-CA" sz="1800" b="1"/>
              <a:t>Absorption</a:t>
            </a:r>
          </a:p>
          <a:p>
            <a:pPr marL="290513" indent="-290513">
              <a:buFontTx/>
              <a:buChar char="•"/>
            </a:pPr>
            <a:r>
              <a:rPr lang="fr-CA" sz="1800" b="1"/>
              <a:t>Défécation</a:t>
            </a:r>
          </a:p>
        </p:txBody>
      </p:sp>
      <p:pic>
        <p:nvPicPr>
          <p:cNvPr id="12292" name="Picture 4" descr="resumedigest"/>
          <p:cNvPicPr>
            <a:picLocks noChangeAspect="1" noChangeArrowheads="1"/>
          </p:cNvPicPr>
          <p:nvPr/>
        </p:nvPicPr>
        <p:blipFill>
          <a:blip r:embed="rId2" cstate="print"/>
          <a:srcRect/>
          <a:stretch>
            <a:fillRect/>
          </a:stretch>
        </p:blipFill>
        <p:spPr bwMode="auto">
          <a:xfrm>
            <a:off x="685800" y="2544539"/>
            <a:ext cx="7315200" cy="4268837"/>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9155">
                                            <p:txEl>
                                              <p:pRg st="5" end="5"/>
                                            </p:txEl>
                                          </p:spTgt>
                                        </p:tgtEl>
                                        <p:attrNameLst>
                                          <p:attrName>style.visibility</p:attrName>
                                        </p:attrNameLst>
                                      </p:cBhvr>
                                      <p:to>
                                        <p:strVal val="visible"/>
                                      </p:to>
                                    </p:set>
                                    <p:anim calcmode="lin" valueType="num">
                                      <p:cBhvr additive="base">
                                        <p:cTn id="37" dur="500" fill="hold"/>
                                        <p:tgtEl>
                                          <p:spTgt spid="4915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915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051720" y="188640"/>
            <a:ext cx="3816424" cy="64807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smtClean="0">
                <a:solidFill>
                  <a:schemeClr val="tx1"/>
                </a:solidFill>
              </a:rPr>
              <a:t>PHYSIOLOGIE DE LA DIGESTION </a:t>
            </a:r>
            <a:endParaRPr lang="fr-FR" b="1" dirty="0">
              <a:solidFill>
                <a:schemeClr val="tx1"/>
              </a:solidFill>
            </a:endParaRPr>
          </a:p>
        </p:txBody>
      </p:sp>
      <p:sp>
        <p:nvSpPr>
          <p:cNvPr id="5" name="Rectangle à coins arrondis 4"/>
          <p:cNvSpPr/>
          <p:nvPr/>
        </p:nvSpPr>
        <p:spPr>
          <a:xfrm>
            <a:off x="1043608" y="1412776"/>
            <a:ext cx="7632848" cy="19442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dirty="0" smtClean="0"/>
              <a:t>La plupart de nutriments  présents dans l’alimentation sont de grandes molécules qui ne peuvent pas être absorbées directement dans l’intestin du fait de leur taille  ou de leur caractères hydrophobe   .</a:t>
            </a:r>
          </a:p>
          <a:p>
            <a:pPr algn="just"/>
            <a:r>
              <a:rPr lang="fr-FR" dirty="0" smtClean="0"/>
              <a:t>L’appareil digestif est responsable de la réduction de la taille de ces molécules  en unités plus petites  pour facilité  l’absorption .  </a:t>
            </a:r>
            <a:endParaRPr lang="fr-FR" dirty="0"/>
          </a:p>
        </p:txBody>
      </p:sp>
      <p:sp>
        <p:nvSpPr>
          <p:cNvPr id="6" name="Rectangle à coins arrondis 5"/>
          <p:cNvSpPr/>
          <p:nvPr/>
        </p:nvSpPr>
        <p:spPr>
          <a:xfrm>
            <a:off x="2051720" y="3573016"/>
            <a:ext cx="496855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LES DIFFERENTS TEMPS DE LA DIGESTION </a:t>
            </a:r>
            <a:endParaRPr lang="fr-FR" dirty="0"/>
          </a:p>
        </p:txBody>
      </p:sp>
      <p:sp>
        <p:nvSpPr>
          <p:cNvPr id="7" name="Rectangle à coins arrondis 6"/>
          <p:cNvSpPr/>
          <p:nvPr/>
        </p:nvSpPr>
        <p:spPr>
          <a:xfrm>
            <a:off x="827584" y="4581128"/>
            <a:ext cx="7920880" cy="20162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b="1" dirty="0" smtClean="0">
                <a:solidFill>
                  <a:schemeClr val="tx1"/>
                </a:solidFill>
              </a:rPr>
              <a:t>1- temps buccal </a:t>
            </a:r>
            <a:r>
              <a:rPr lang="fr-FR" dirty="0" smtClean="0"/>
              <a:t>: création du bol alimentaire </a:t>
            </a:r>
          </a:p>
          <a:p>
            <a:pPr algn="just">
              <a:buFontTx/>
              <a:buChar char="-"/>
            </a:pPr>
            <a:r>
              <a:rPr lang="fr-FR" dirty="0" smtClean="0"/>
              <a:t>Action mécanique :mastication et humidification du bol alimentaire  par la langue et les dents .</a:t>
            </a:r>
          </a:p>
          <a:p>
            <a:pPr algn="just">
              <a:buFontTx/>
              <a:buChar char="-"/>
            </a:pPr>
            <a:r>
              <a:rPr lang="fr-FR" dirty="0" smtClean="0"/>
              <a:t>Action chimique : commence la digestion  par l’action de l’amylase salivaire avec la dégradation de glucides . </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611560" y="3140968"/>
            <a:ext cx="7920880" cy="13681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Il comprend une série d’organes creux dont l’ensemble forme le tube digestif et diverse glandes annexes  au tube digestif . </a:t>
            </a:r>
            <a:endParaRPr lang="fr-FR" dirty="0"/>
          </a:p>
        </p:txBody>
      </p:sp>
      <p:sp>
        <p:nvSpPr>
          <p:cNvPr id="6" name="Rectangle à coins arrondis 5"/>
          <p:cNvSpPr/>
          <p:nvPr/>
        </p:nvSpPr>
        <p:spPr>
          <a:xfrm>
            <a:off x="611560" y="4725144"/>
            <a:ext cx="7920880" cy="1584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fr-FR" dirty="0" smtClean="0"/>
              <a:t>-le tube digestif proprement dit comporte successivement l’œsophage, l’estomac, l’intestin grêle (duodénum, jéjunum et iléon) puis le gros intestin (cæcum, appendice, côlon ascendant, transverse, descendant et Sigmoïde) puis le rectum. -les glandes annexes sont les glandes salivaires , le foie, la vésicule biliaire , le pancréas</a:t>
            </a:r>
            <a:endParaRPr lang="fr-FR" dirty="0"/>
          </a:p>
        </p:txBody>
      </p:sp>
      <p:sp>
        <p:nvSpPr>
          <p:cNvPr id="7" name="Rectangle à coins arrondis 6"/>
          <p:cNvSpPr/>
          <p:nvPr/>
        </p:nvSpPr>
        <p:spPr>
          <a:xfrm>
            <a:off x="539552" y="1484784"/>
            <a:ext cx="7920880" cy="137653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dirty="0" smtClean="0"/>
              <a:t>Généralité</a:t>
            </a:r>
            <a:r>
              <a:rPr lang="fr-FR" dirty="0" smtClean="0"/>
              <a:t> : L'appareil digestif ( système digestif) est l'ensemble des organes qui assurent la transformation et l'assimilation des aliments, source unique d'énergie et de matière indispensables au fonctionnement du corps. D’autres rôles aussi : rôle de défense de l’organisme et rôle endocrinien</a:t>
            </a:r>
          </a:p>
          <a:p>
            <a:pPr algn="ctr"/>
            <a:r>
              <a:rPr lang="fr-FR" dirty="0" smtClean="0"/>
              <a:t>. </a:t>
            </a:r>
            <a:endParaRPr lang="fr-FR" dirty="0"/>
          </a:p>
        </p:txBody>
      </p:sp>
      <p:sp>
        <p:nvSpPr>
          <p:cNvPr id="8" name="Ellipse 7"/>
          <p:cNvSpPr/>
          <p:nvPr/>
        </p:nvSpPr>
        <p:spPr>
          <a:xfrm>
            <a:off x="2771800" y="188640"/>
            <a:ext cx="2664296" cy="9361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800" dirty="0" smtClean="0"/>
              <a:t>Généralité</a:t>
            </a:r>
            <a:r>
              <a:rPr lang="fr-FR" dirty="0" smtClean="0"/>
              <a:t> </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899592" y="116632"/>
            <a:ext cx="7920880"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b="1" dirty="0" smtClean="0"/>
              <a:t>2- </a:t>
            </a:r>
            <a:r>
              <a:rPr lang="fr-FR" sz="1400" b="1" dirty="0" smtClean="0"/>
              <a:t>temps pharyngien: </a:t>
            </a:r>
            <a:r>
              <a:rPr lang="fr-FR" sz="1400" dirty="0" smtClean="0"/>
              <a:t>phénomène reflexe  déclenché par le contact des aliments dans l’arrière gorge ,appelé déglutition et propulsant  le bol dans l’œsophage après fermeture des voies aériennes .  </a:t>
            </a:r>
            <a:endParaRPr lang="fr-FR" sz="1400" dirty="0"/>
          </a:p>
        </p:txBody>
      </p:sp>
      <p:sp>
        <p:nvSpPr>
          <p:cNvPr id="5" name="Rectangle à coins arrondis 4"/>
          <p:cNvSpPr/>
          <p:nvPr/>
        </p:nvSpPr>
        <p:spPr>
          <a:xfrm>
            <a:off x="899592" y="1484784"/>
            <a:ext cx="7920880"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b="1" dirty="0" smtClean="0"/>
              <a:t>3- </a:t>
            </a:r>
            <a:r>
              <a:rPr lang="fr-FR" sz="1400" dirty="0" smtClean="0"/>
              <a:t> temps œsophagien: C'est le temps qui permet la progression du bol alimentaire par des mouvements péristaltiques.</a:t>
            </a:r>
            <a:endParaRPr lang="fr-FR" sz="1400" dirty="0"/>
          </a:p>
        </p:txBody>
      </p:sp>
      <p:sp>
        <p:nvSpPr>
          <p:cNvPr id="6" name="Rectangle à coins arrondis 5"/>
          <p:cNvSpPr/>
          <p:nvPr/>
        </p:nvSpPr>
        <p:spPr>
          <a:xfrm>
            <a:off x="971600" y="2852936"/>
            <a:ext cx="7920880" cy="36724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b="1" dirty="0" smtClean="0"/>
              <a:t>4 - temps gastrique :</a:t>
            </a:r>
          </a:p>
          <a:p>
            <a:pPr algn="just"/>
            <a:r>
              <a:rPr lang="fr-FR" sz="1600" dirty="0" smtClean="0"/>
              <a:t>Phénomènes mécaniques.</a:t>
            </a:r>
          </a:p>
          <a:p>
            <a:pPr algn="just">
              <a:buFontTx/>
              <a:buChar char="-"/>
            </a:pPr>
            <a:r>
              <a:rPr lang="fr-FR" dirty="0" smtClean="0"/>
              <a:t> </a:t>
            </a:r>
            <a:r>
              <a:rPr lang="fr-FR" sz="1400" dirty="0" smtClean="0"/>
              <a:t>Arrivés dans l'estomac, les aliments vont s'accumuler dans le corps et l'antre où grâce aux mouvements de l'estomac, ils vont être dirigés vers le </a:t>
            </a:r>
            <a:r>
              <a:rPr lang="fr-FR" sz="1400" dirty="0" err="1" smtClean="0"/>
              <a:t>pylor</a:t>
            </a:r>
            <a:r>
              <a:rPr lang="fr-FR" sz="1400" dirty="0" smtClean="0"/>
              <a:t> qui ne s'ouvrira que lorsque le contenu gastrique aura atteint un degré d'acidité suffisant.</a:t>
            </a:r>
          </a:p>
          <a:p>
            <a:pPr algn="just">
              <a:buFontTx/>
              <a:buChar char="-"/>
            </a:pPr>
            <a:r>
              <a:rPr lang="fr-FR" sz="1400" dirty="0" smtClean="0"/>
              <a:t>Pendant cette période d'attente, ils vont être brassés et imprégnés par les sucs gastriques (durée: 6 heures).</a:t>
            </a:r>
          </a:p>
          <a:p>
            <a:pPr algn="just">
              <a:buFontTx/>
              <a:buChar char="-"/>
            </a:pPr>
            <a:r>
              <a:rPr lang="fr-FR" sz="1400" dirty="0" smtClean="0"/>
              <a:t> Les mouvements de l'estomac sont soumis à l'action du système nerveux parasympathique qui va augmenter la contractilité et la motricité. Le système nerveux sympathique fera l'inverse</a:t>
            </a:r>
            <a:r>
              <a:rPr lang="fr-FR" dirty="0" smtClean="0"/>
              <a:t>.</a:t>
            </a:r>
          </a:p>
          <a:p>
            <a:r>
              <a:rPr lang="fr-FR" sz="1600" dirty="0" smtClean="0"/>
              <a:t>Phénomènes chimiques.</a:t>
            </a:r>
          </a:p>
          <a:p>
            <a:pPr algn="just">
              <a:buFontTx/>
              <a:buChar char="-"/>
            </a:pPr>
            <a:r>
              <a:rPr lang="fr-FR" sz="1400" dirty="0" smtClean="0"/>
              <a:t>F Ils sont liés à la composition du suc gastrique qui est lui-même le résultat des sécrétions au niveau de l'estomac</a:t>
            </a:r>
          </a:p>
          <a:p>
            <a:pPr algn="just">
              <a:buFontTx/>
              <a:buChar char="-"/>
            </a:pP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11560" y="332656"/>
            <a:ext cx="8208912" cy="57606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just" fontAlgn="base">
              <a:spcBef>
                <a:spcPct val="0"/>
              </a:spcBef>
              <a:spcAft>
                <a:spcPct val="0"/>
              </a:spcAft>
            </a:pPr>
            <a:r>
              <a:rPr lang="fr-FR" sz="1600" b="1" dirty="0" smtClean="0">
                <a:solidFill>
                  <a:schemeClr val="tx1"/>
                </a:solidFill>
                <a:cs typeface="Arial" pitchFamily="34" charset="0"/>
              </a:rPr>
              <a:t>Le suc gastrique</a:t>
            </a:r>
            <a:r>
              <a:rPr lang="fr-FR" sz="1600" dirty="0" smtClean="0">
                <a:solidFill>
                  <a:schemeClr val="tx1"/>
                </a:solidFill>
                <a:cs typeface="Arial" pitchFamily="34" charset="0"/>
              </a:rPr>
              <a:t>.</a:t>
            </a:r>
          </a:p>
          <a:p>
            <a:pPr lvl="0" algn="just" eaLnBrk="0" fontAlgn="base" hangingPunct="0">
              <a:spcBef>
                <a:spcPct val="0"/>
              </a:spcBef>
              <a:spcAft>
                <a:spcPct val="0"/>
              </a:spcAft>
            </a:pPr>
            <a:r>
              <a:rPr lang="fr-FR" sz="1600" dirty="0" smtClean="0">
                <a:solidFill>
                  <a:schemeClr val="tx1"/>
                </a:solidFill>
                <a:cs typeface="Arial" pitchFamily="34" charset="0"/>
              </a:rPr>
              <a:t> C'est un liquide incolore (2à2,5 L/j) qui contient:</a:t>
            </a:r>
          </a:p>
          <a:p>
            <a:pPr lvl="0" algn="just" eaLnBrk="0" fontAlgn="base" hangingPunct="0">
              <a:spcBef>
                <a:spcPct val="0"/>
              </a:spcBef>
              <a:spcAft>
                <a:spcPct val="0"/>
              </a:spcAft>
            </a:pPr>
            <a:r>
              <a:rPr lang="fr-FR" sz="1600" dirty="0" smtClean="0">
                <a:solidFill>
                  <a:schemeClr val="tx1"/>
                </a:solidFill>
                <a:cs typeface="Arial" pitchFamily="34" charset="0"/>
              </a:rPr>
              <a:t> De l'acide chlorhydrique (</a:t>
            </a:r>
            <a:r>
              <a:rPr lang="fr-FR" sz="1600" dirty="0" err="1" smtClean="0">
                <a:solidFill>
                  <a:schemeClr val="tx1"/>
                </a:solidFill>
                <a:cs typeface="Arial" pitchFamily="34" charset="0"/>
              </a:rPr>
              <a:t>Hcl</a:t>
            </a:r>
            <a:r>
              <a:rPr lang="fr-FR" sz="1600" dirty="0" smtClean="0">
                <a:solidFill>
                  <a:schemeClr val="tx1"/>
                </a:solidFill>
                <a:cs typeface="Arial" pitchFamily="34" charset="0"/>
              </a:rPr>
              <a:t>) qui va lui conférer son acidité (ph: 1).</a:t>
            </a:r>
          </a:p>
          <a:p>
            <a:pPr lvl="0" algn="just" eaLnBrk="0" fontAlgn="base" hangingPunct="0">
              <a:spcBef>
                <a:spcPct val="0"/>
              </a:spcBef>
              <a:spcAft>
                <a:spcPct val="0"/>
              </a:spcAft>
            </a:pPr>
            <a:r>
              <a:rPr lang="fr-FR" sz="1600" dirty="0" smtClean="0">
                <a:solidFill>
                  <a:schemeClr val="tx1"/>
                </a:solidFill>
                <a:cs typeface="Arial" pitchFamily="34" charset="0"/>
              </a:rPr>
              <a:t> Du mucus dont le rôle est de protéger la muqueuse gastrique contre l'acidité</a:t>
            </a:r>
          </a:p>
          <a:p>
            <a:pPr lvl="0" algn="just" eaLnBrk="0" fontAlgn="base" hangingPunct="0">
              <a:spcBef>
                <a:spcPct val="0"/>
              </a:spcBef>
              <a:spcAft>
                <a:spcPct val="0"/>
              </a:spcAft>
            </a:pPr>
            <a:r>
              <a:rPr lang="fr-FR" sz="1600" dirty="0" smtClean="0">
                <a:solidFill>
                  <a:schemeClr val="tx1"/>
                </a:solidFill>
                <a:cs typeface="Arial" pitchFamily="34" charset="0"/>
              </a:rPr>
              <a:t> de ses propres ferments et de l'acide chlorhydrique.</a:t>
            </a:r>
          </a:p>
          <a:p>
            <a:pPr lvl="0" algn="just" eaLnBrk="0" fontAlgn="base" hangingPunct="0">
              <a:spcBef>
                <a:spcPct val="0"/>
              </a:spcBef>
              <a:spcAft>
                <a:spcPct val="0"/>
              </a:spcAft>
            </a:pPr>
            <a:r>
              <a:rPr lang="fr-FR" sz="1600" dirty="0" smtClean="0">
                <a:solidFill>
                  <a:schemeClr val="tx1"/>
                </a:solidFill>
                <a:cs typeface="Arial" pitchFamily="34" charset="0"/>
              </a:rPr>
              <a:t> Des enzymes protéolytiques qui dégradent les protéines (</a:t>
            </a:r>
            <a:r>
              <a:rPr lang="fr-FR" sz="1600" dirty="0" err="1" smtClean="0">
                <a:solidFill>
                  <a:schemeClr val="tx1"/>
                </a:solidFill>
                <a:cs typeface="Arial" pitchFamily="34" charset="0"/>
              </a:rPr>
              <a:t>pepsinogène</a:t>
            </a:r>
            <a:r>
              <a:rPr lang="fr-FR" sz="1600" dirty="0" smtClean="0">
                <a:solidFill>
                  <a:schemeClr val="tx1"/>
                </a:solidFill>
                <a:cs typeface="Arial" pitchFamily="34" charset="0"/>
              </a:rPr>
              <a:t>).</a:t>
            </a:r>
          </a:p>
          <a:p>
            <a:pPr lvl="0" algn="just" eaLnBrk="0" fontAlgn="base" hangingPunct="0">
              <a:spcBef>
                <a:spcPct val="0"/>
              </a:spcBef>
              <a:spcAft>
                <a:spcPct val="0"/>
              </a:spcAft>
            </a:pPr>
            <a:r>
              <a:rPr lang="fr-FR" sz="1600" dirty="0" smtClean="0">
                <a:solidFill>
                  <a:schemeClr val="tx1"/>
                </a:solidFill>
                <a:cs typeface="Arial" pitchFamily="34" charset="0"/>
              </a:rPr>
              <a:t> Un facteur intrinsèque nécessaire à l'absorption de la vitamine B12.</a:t>
            </a:r>
          </a:p>
          <a:p>
            <a:pPr lvl="0" algn="just" eaLnBrk="0" fontAlgn="base" hangingPunct="0">
              <a:spcBef>
                <a:spcPct val="0"/>
              </a:spcBef>
              <a:spcAft>
                <a:spcPct val="0"/>
              </a:spcAft>
            </a:pPr>
            <a:r>
              <a:rPr lang="fr-FR" sz="1600" dirty="0" smtClean="0">
                <a:solidFill>
                  <a:schemeClr val="tx1"/>
                </a:solidFill>
                <a:cs typeface="Arial" pitchFamily="34" charset="0"/>
              </a:rPr>
              <a:t> Action du suc gastrique.</a:t>
            </a:r>
          </a:p>
          <a:p>
            <a:pPr lvl="0" algn="just" eaLnBrk="0" fontAlgn="base" hangingPunct="0">
              <a:spcBef>
                <a:spcPct val="0"/>
              </a:spcBef>
              <a:spcAft>
                <a:spcPct val="0"/>
              </a:spcAft>
            </a:pPr>
            <a:r>
              <a:rPr lang="fr-FR" sz="1600" dirty="0" smtClean="0">
                <a:solidFill>
                  <a:schemeClr val="tx1"/>
                </a:solidFill>
                <a:cs typeface="Arial" pitchFamily="34" charset="0"/>
              </a:rPr>
              <a:t> Acide chlorhydrique:</a:t>
            </a:r>
          </a:p>
          <a:p>
            <a:pPr lvl="0" algn="just" eaLnBrk="0" fontAlgn="base" hangingPunct="0">
              <a:spcBef>
                <a:spcPct val="0"/>
              </a:spcBef>
              <a:spcAft>
                <a:spcPct val="0"/>
              </a:spcAft>
            </a:pPr>
            <a:r>
              <a:rPr lang="fr-FR" sz="1600" dirty="0" smtClean="0">
                <a:solidFill>
                  <a:schemeClr val="tx1"/>
                </a:solidFill>
                <a:cs typeface="Arial" pitchFamily="34" charset="0"/>
              </a:rPr>
              <a:t> Il détruit les microbes et empêche la prolifération de ces derniers dans l'estomac </a:t>
            </a:r>
          </a:p>
          <a:p>
            <a:pPr lvl="0" algn="just" eaLnBrk="0" fontAlgn="base" hangingPunct="0">
              <a:spcBef>
                <a:spcPct val="0"/>
              </a:spcBef>
              <a:spcAft>
                <a:spcPct val="0"/>
              </a:spcAft>
            </a:pPr>
            <a:r>
              <a:rPr lang="fr-FR" sz="1600" dirty="0" smtClean="0">
                <a:solidFill>
                  <a:schemeClr val="tx1"/>
                </a:solidFill>
                <a:cs typeface="Arial" pitchFamily="34" charset="0"/>
              </a:rPr>
              <a:t>(sauf le bacille de Koch).</a:t>
            </a:r>
          </a:p>
          <a:p>
            <a:pPr lvl="0" algn="just" eaLnBrk="0" fontAlgn="base" hangingPunct="0">
              <a:spcBef>
                <a:spcPct val="0"/>
              </a:spcBef>
              <a:spcAft>
                <a:spcPct val="0"/>
              </a:spcAft>
            </a:pPr>
            <a:r>
              <a:rPr lang="fr-FR" sz="1600" dirty="0" smtClean="0">
                <a:solidFill>
                  <a:schemeClr val="tx1"/>
                </a:solidFill>
                <a:cs typeface="Arial" pitchFamily="34" charset="0"/>
              </a:rPr>
              <a:t> Il transforme le </a:t>
            </a:r>
            <a:r>
              <a:rPr lang="fr-FR" sz="1600" dirty="0" err="1" smtClean="0">
                <a:solidFill>
                  <a:schemeClr val="tx1"/>
                </a:solidFill>
                <a:cs typeface="Arial" pitchFamily="34" charset="0"/>
              </a:rPr>
              <a:t>pepsinogène</a:t>
            </a:r>
            <a:r>
              <a:rPr lang="fr-FR" sz="1600" dirty="0" smtClean="0">
                <a:solidFill>
                  <a:schemeClr val="tx1"/>
                </a:solidFill>
                <a:cs typeface="Arial" pitchFamily="34" charset="0"/>
              </a:rPr>
              <a:t> inactif en </a:t>
            </a:r>
            <a:r>
              <a:rPr lang="fr-FR" sz="1600" dirty="0" err="1" smtClean="0">
                <a:solidFill>
                  <a:schemeClr val="tx1"/>
                </a:solidFill>
                <a:cs typeface="Arial" pitchFamily="34" charset="0"/>
              </a:rPr>
              <a:t>pepsinogène</a:t>
            </a:r>
            <a:r>
              <a:rPr lang="fr-FR" sz="1600" dirty="0" smtClean="0">
                <a:solidFill>
                  <a:schemeClr val="tx1"/>
                </a:solidFill>
                <a:cs typeface="Arial" pitchFamily="34" charset="0"/>
              </a:rPr>
              <a:t> actif.</a:t>
            </a:r>
          </a:p>
          <a:p>
            <a:pPr lvl="0" algn="just" eaLnBrk="0" fontAlgn="base" hangingPunct="0">
              <a:spcBef>
                <a:spcPct val="0"/>
              </a:spcBef>
              <a:spcAft>
                <a:spcPct val="0"/>
              </a:spcAft>
            </a:pPr>
            <a:r>
              <a:rPr lang="fr-FR" sz="1600" dirty="0" smtClean="0">
                <a:solidFill>
                  <a:schemeClr val="tx1"/>
                </a:solidFill>
                <a:cs typeface="Arial" pitchFamily="34" charset="0"/>
              </a:rPr>
              <a:t> Il déclenche aussi le fonctionnement du pylore.</a:t>
            </a:r>
          </a:p>
          <a:p>
            <a:pPr lvl="0" algn="just" eaLnBrk="0" fontAlgn="base" hangingPunct="0">
              <a:spcBef>
                <a:spcPct val="0"/>
              </a:spcBef>
              <a:spcAft>
                <a:spcPct val="0"/>
              </a:spcAft>
            </a:pPr>
            <a:r>
              <a:rPr lang="fr-FR" sz="1600" dirty="0" smtClean="0">
                <a:solidFill>
                  <a:schemeClr val="tx1"/>
                </a:solidFill>
                <a:cs typeface="Arial" pitchFamily="34" charset="0"/>
              </a:rPr>
              <a:t> Il stimule la sécrétion du pancréas.</a:t>
            </a:r>
          </a:p>
          <a:p>
            <a:pPr lvl="0" algn="just" eaLnBrk="0" fontAlgn="base" hangingPunct="0">
              <a:spcBef>
                <a:spcPct val="0"/>
              </a:spcBef>
              <a:spcAft>
                <a:spcPct val="0"/>
              </a:spcAft>
            </a:pPr>
            <a:r>
              <a:rPr lang="fr-FR" sz="1600" dirty="0" smtClean="0">
                <a:solidFill>
                  <a:schemeClr val="tx1"/>
                </a:solidFill>
                <a:cs typeface="Arial" pitchFamily="34" charset="0"/>
              </a:rPr>
              <a:t> </a:t>
            </a:r>
            <a:r>
              <a:rPr lang="fr-FR" sz="1600" dirty="0" err="1" smtClean="0">
                <a:solidFill>
                  <a:schemeClr val="tx1"/>
                </a:solidFill>
                <a:cs typeface="Arial" pitchFamily="34" charset="0"/>
              </a:rPr>
              <a:t>Pepsinogène</a:t>
            </a:r>
            <a:r>
              <a:rPr lang="fr-FR" sz="1600" dirty="0" smtClean="0">
                <a:solidFill>
                  <a:schemeClr val="tx1"/>
                </a:solidFill>
                <a:cs typeface="Arial" pitchFamily="34" charset="0"/>
              </a:rPr>
              <a:t>.</a:t>
            </a:r>
          </a:p>
          <a:p>
            <a:pPr lvl="0" algn="just" eaLnBrk="0" fontAlgn="base" hangingPunct="0">
              <a:spcBef>
                <a:spcPct val="0"/>
              </a:spcBef>
              <a:spcAft>
                <a:spcPct val="0"/>
              </a:spcAft>
            </a:pPr>
            <a:r>
              <a:rPr lang="fr-FR" sz="1600" dirty="0" smtClean="0">
                <a:solidFill>
                  <a:schemeClr val="tx1"/>
                </a:solidFill>
                <a:cs typeface="Arial" pitchFamily="34" charset="0"/>
              </a:rPr>
              <a:t> Grâce à l'acide chlorhydrique, il va être transformé en pepsine qui va pouvoir transformer les </a:t>
            </a:r>
          </a:p>
          <a:p>
            <a:pPr lvl="0" algn="just" eaLnBrk="0" fontAlgn="base" hangingPunct="0">
              <a:spcBef>
                <a:spcPct val="0"/>
              </a:spcBef>
              <a:spcAft>
                <a:spcPct val="0"/>
              </a:spcAft>
            </a:pPr>
            <a:r>
              <a:rPr lang="fr-FR" sz="1600" dirty="0" smtClean="0">
                <a:solidFill>
                  <a:schemeClr val="tx1"/>
                </a:solidFill>
                <a:cs typeface="Arial" pitchFamily="34" charset="0"/>
              </a:rPr>
              <a:t>protéines en plus petites molécules (polypeptides).</a:t>
            </a:r>
          </a:p>
          <a:p>
            <a:pPr lvl="0" algn="just" eaLnBrk="0" fontAlgn="base" hangingPunct="0">
              <a:spcBef>
                <a:spcPct val="0"/>
              </a:spcBef>
              <a:spcAft>
                <a:spcPct val="0"/>
              </a:spcAft>
            </a:pPr>
            <a:r>
              <a:rPr lang="fr-FR" sz="1600" dirty="0" smtClean="0">
                <a:solidFill>
                  <a:schemeClr val="tx1"/>
                </a:solidFill>
                <a:cs typeface="Arial" pitchFamily="34" charset="0"/>
              </a:rPr>
              <a:t> Facteur intrinsèque.</a:t>
            </a:r>
          </a:p>
          <a:p>
            <a:pPr lvl="0" algn="just" eaLnBrk="0" fontAlgn="base" hangingPunct="0">
              <a:spcBef>
                <a:spcPct val="0"/>
              </a:spcBef>
              <a:spcAft>
                <a:spcPct val="0"/>
              </a:spcAft>
            </a:pPr>
            <a:r>
              <a:rPr lang="fr-FR" sz="1600" dirty="0" smtClean="0">
                <a:solidFill>
                  <a:schemeClr val="tx1"/>
                </a:solidFill>
                <a:cs typeface="Arial" pitchFamily="34" charset="0"/>
              </a:rPr>
              <a:t>Action antihistaminique, c'est-à-dire que le facteur intrinsèque va se combiner avec la vitamine B12 </a:t>
            </a:r>
          </a:p>
          <a:p>
            <a:pPr lvl="0" algn="just" eaLnBrk="0" fontAlgn="base" hangingPunct="0">
              <a:spcBef>
                <a:spcPct val="0"/>
              </a:spcBef>
              <a:spcAft>
                <a:spcPct val="0"/>
              </a:spcAft>
            </a:pPr>
            <a:r>
              <a:rPr lang="fr-FR" sz="1600" dirty="0" smtClean="0">
                <a:solidFill>
                  <a:schemeClr val="tx1"/>
                </a:solidFill>
                <a:cs typeface="Arial" pitchFamily="34" charset="0"/>
              </a:rPr>
              <a:t>ce qui va permettre à celle-ci d'être absorbée par l'intestin grêle.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395536" y="332656"/>
            <a:ext cx="8496944" cy="18722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600" dirty="0" smtClean="0"/>
              <a:t>5- le temps duodénal et jéjunal : </a:t>
            </a:r>
          </a:p>
          <a:p>
            <a:pPr algn="just">
              <a:buFontTx/>
              <a:buChar char="-"/>
            </a:pPr>
            <a:r>
              <a:rPr lang="fr-FR" sz="1600" dirty="0" smtClean="0"/>
              <a:t>Action chimique essentiellement: </a:t>
            </a:r>
          </a:p>
          <a:p>
            <a:pPr algn="just"/>
            <a:r>
              <a:rPr lang="fr-FR" sz="1600" dirty="0" smtClean="0"/>
              <a:t>         - perte d’acidité  du chyme </a:t>
            </a:r>
          </a:p>
          <a:p>
            <a:pPr algn="just"/>
            <a:r>
              <a:rPr lang="fr-FR" sz="1600" dirty="0" smtClean="0"/>
              <a:t>          - pour suite du phénomène de digestion des éléments du chyme par la bile et le suc pancréatique et les enzymes </a:t>
            </a:r>
          </a:p>
          <a:p>
            <a:pPr algn="just"/>
            <a:r>
              <a:rPr lang="fr-FR" sz="1600" dirty="0" smtClean="0"/>
              <a:t>           - absorption +++++ </a:t>
            </a:r>
          </a:p>
          <a:p>
            <a:pPr algn="just"/>
            <a:r>
              <a:rPr lang="fr-FR" sz="1600" dirty="0" smtClean="0"/>
              <a:t>- Action mécanique  par la motricité des villosités et les mouvements pendulaires segmentaires .</a:t>
            </a:r>
            <a:endParaRPr lang="fr-FR" sz="1600" dirty="0"/>
          </a:p>
        </p:txBody>
      </p:sp>
      <p:sp>
        <p:nvSpPr>
          <p:cNvPr id="6" name="Rectangle à coins arrondis 5"/>
          <p:cNvSpPr/>
          <p:nvPr/>
        </p:nvSpPr>
        <p:spPr>
          <a:xfrm>
            <a:off x="539552" y="2492896"/>
            <a:ext cx="8424936"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t>6- temps iléal : </a:t>
            </a:r>
            <a:r>
              <a:rPr lang="fr-FR" dirty="0" smtClean="0"/>
              <a:t>site électif de l’absorption de la vitamine B12</a:t>
            </a:r>
            <a:endParaRPr lang="fr-FR" dirty="0"/>
          </a:p>
        </p:txBody>
      </p:sp>
      <p:sp>
        <p:nvSpPr>
          <p:cNvPr id="7" name="Rectangle à coins arrondis 6"/>
          <p:cNvSpPr/>
          <p:nvPr/>
        </p:nvSpPr>
        <p:spPr>
          <a:xfrm>
            <a:off x="611560" y="3573016"/>
            <a:ext cx="8424936" cy="17281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t>7- temps pancréatique et biliaire : </a:t>
            </a:r>
          </a:p>
          <a:p>
            <a:pPr marL="342900" indent="-342900">
              <a:buFont typeface="Wingdings" pitchFamily="2" charset="2"/>
              <a:buChar char="Ø"/>
            </a:pPr>
            <a:r>
              <a:rPr lang="fr-FR" dirty="0" smtClean="0"/>
              <a:t>Action chimique : </a:t>
            </a:r>
          </a:p>
          <a:p>
            <a:pPr marL="342900" indent="-342900"/>
            <a:r>
              <a:rPr lang="fr-FR" dirty="0" smtClean="0"/>
              <a:t>          le suc pancréatique diminue l’acidité du chyme et ses enzymes fragmentent les protéines les glucides et les lipides.</a:t>
            </a:r>
          </a:p>
          <a:p>
            <a:pPr marL="342900" indent="-342900"/>
            <a:r>
              <a:rPr lang="fr-FR" dirty="0" smtClean="0"/>
              <a:t>           La bile intervient  dans la digestion et l’absorption des lipides </a:t>
            </a:r>
          </a:p>
          <a:p>
            <a:pPr marL="342900" indent="-342900"/>
            <a:r>
              <a:rPr lang="fr-FR" dirty="0" smtClean="0"/>
              <a:t>        </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51520" y="476672"/>
            <a:ext cx="8568952" cy="17281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t>8- temps colique : </a:t>
            </a:r>
          </a:p>
          <a:p>
            <a:pPr>
              <a:buFont typeface="Wingdings" pitchFamily="2" charset="2"/>
              <a:buChar char="Ø"/>
            </a:pPr>
            <a:r>
              <a:rPr lang="fr-FR" dirty="0" smtClean="0"/>
              <a:t> action mécanique favorisée par les contractions </a:t>
            </a:r>
            <a:r>
              <a:rPr lang="fr-FR" dirty="0" err="1" smtClean="0"/>
              <a:t>haustrales</a:t>
            </a:r>
            <a:r>
              <a:rPr lang="fr-FR" dirty="0" smtClean="0"/>
              <a:t>, et les mouvements péristaltiques  (sont des contractions musculaires involontaires du côlon).</a:t>
            </a:r>
          </a:p>
          <a:p>
            <a:pPr>
              <a:buFont typeface="Wingdings" pitchFamily="2" charset="2"/>
              <a:buChar char="Ø"/>
            </a:pPr>
            <a:r>
              <a:rPr lang="fr-FR" dirty="0" smtClean="0"/>
              <a:t>Réabsorption de l’eau ;ce que concentre et desséché la matière fécale </a:t>
            </a:r>
          </a:p>
          <a:p>
            <a:pPr>
              <a:buFont typeface="Wingdings" pitchFamily="2" charset="2"/>
              <a:buChar char="Ø"/>
            </a:pPr>
            <a:r>
              <a:rPr lang="fr-FR" dirty="0" smtClean="0"/>
              <a:t>Fermentation détruisent les résidus de protéines et de glucides non digérés </a:t>
            </a:r>
          </a:p>
          <a:p>
            <a:pPr>
              <a:buFont typeface="Wingdings" pitchFamily="2" charset="2"/>
              <a:buChar char="Ø"/>
            </a:pPr>
            <a:r>
              <a:rPr lang="fr-FR" dirty="0" smtClean="0"/>
              <a:t>Réabsorption des électrolytes Na , K et des bicarbonates </a:t>
            </a:r>
            <a:endParaRPr lang="fr-FR" dirty="0"/>
          </a:p>
        </p:txBody>
      </p:sp>
      <p:sp>
        <p:nvSpPr>
          <p:cNvPr id="5" name="Rectangle à coins arrondis 4"/>
          <p:cNvSpPr/>
          <p:nvPr/>
        </p:nvSpPr>
        <p:spPr>
          <a:xfrm>
            <a:off x="323528" y="3068960"/>
            <a:ext cx="8568952" cy="172819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t>9- temps rectal ou défécation :</a:t>
            </a:r>
          </a:p>
          <a:p>
            <a:r>
              <a:rPr lang="fr-FR" dirty="0" smtClean="0"/>
              <a:t>Action mécanique </a:t>
            </a:r>
          </a:p>
          <a:p>
            <a:r>
              <a:rPr lang="fr-FR" dirty="0" smtClean="0"/>
              <a:t>  - distension de l’ampoule rectale par l’arrivé de matière fécale déclenche le reflexe de défécation avec relâchement de deux sphincters  anaux (interne involontaire , et externe volontaire ); contraction du rectum .   </a:t>
            </a: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11560" y="404664"/>
            <a:ext cx="6984776" cy="108012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3200" dirty="0" smtClean="0"/>
              <a:t>Régulation nerveuse et hormonale des fonction digestives </a:t>
            </a:r>
            <a:endParaRPr lang="fr-FR"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59632" y="404664"/>
            <a:ext cx="6336704"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Régulation nerveuse et hormonale des fonction digestives </a:t>
            </a:r>
            <a:endParaRPr lang="fr-FR" dirty="0"/>
          </a:p>
        </p:txBody>
      </p:sp>
      <p:sp>
        <p:nvSpPr>
          <p:cNvPr id="5" name="Rectangle à coins arrondis 4"/>
          <p:cNvSpPr/>
          <p:nvPr/>
        </p:nvSpPr>
        <p:spPr>
          <a:xfrm>
            <a:off x="2483768" y="1268760"/>
            <a:ext cx="3456384"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Eliment déclencheurs </a:t>
            </a:r>
            <a:endParaRPr lang="fr-FR" dirty="0"/>
          </a:p>
        </p:txBody>
      </p:sp>
      <p:sp>
        <p:nvSpPr>
          <p:cNvPr id="6" name="Accolade fermante 5"/>
          <p:cNvSpPr/>
          <p:nvPr/>
        </p:nvSpPr>
        <p:spPr>
          <a:xfrm rot="5400000" flipH="1">
            <a:off x="4103948" y="-999492"/>
            <a:ext cx="576064" cy="6408712"/>
          </a:xfrm>
          <a:prstGeom prst="righ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à coins arrondis 6"/>
          <p:cNvSpPr/>
          <p:nvPr/>
        </p:nvSpPr>
        <p:spPr>
          <a:xfrm>
            <a:off x="467544" y="2564904"/>
            <a:ext cx="3168352" cy="14401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 mécaniques: entrée de bol alimentaire dans l’estomac provoqué étirement de la paroi de l’estomac </a:t>
            </a:r>
            <a:endParaRPr lang="fr-FR" dirty="0"/>
          </a:p>
        </p:txBody>
      </p:sp>
      <p:sp>
        <p:nvSpPr>
          <p:cNvPr id="8" name="Rectangle à coins arrondis 7"/>
          <p:cNvSpPr/>
          <p:nvPr/>
        </p:nvSpPr>
        <p:spPr>
          <a:xfrm>
            <a:off x="5652120" y="2492896"/>
            <a:ext cx="2592288"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 chimiques: selon la nature de l’aliments  chyme acide dégraisse ou protéines  </a:t>
            </a:r>
            <a:endParaRPr lang="fr-FR" dirty="0"/>
          </a:p>
        </p:txBody>
      </p:sp>
      <p:sp>
        <p:nvSpPr>
          <p:cNvPr id="9" name="Accolade fermante 8"/>
          <p:cNvSpPr/>
          <p:nvPr/>
        </p:nvSpPr>
        <p:spPr>
          <a:xfrm rot="16200000" flipH="1">
            <a:off x="4319972" y="1160748"/>
            <a:ext cx="576064" cy="6408712"/>
          </a:xfrm>
          <a:prstGeom prst="rightBrace">
            <a:avLst>
              <a:gd name="adj1" fmla="val 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Rectangle à coins arrondis 9"/>
          <p:cNvSpPr/>
          <p:nvPr/>
        </p:nvSpPr>
        <p:spPr>
          <a:xfrm>
            <a:off x="3563888" y="4725144"/>
            <a:ext cx="2088232"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Récepteurs  </a:t>
            </a:r>
            <a:endParaRPr lang="fr-FR" dirty="0"/>
          </a:p>
        </p:txBody>
      </p:sp>
      <p:cxnSp>
        <p:nvCxnSpPr>
          <p:cNvPr id="12" name="Connecteur droit avec flèche 11"/>
          <p:cNvCxnSpPr/>
          <p:nvPr/>
        </p:nvCxnSpPr>
        <p:spPr>
          <a:xfrm>
            <a:off x="5652120" y="5301208"/>
            <a:ext cx="792088"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987824" y="5301208"/>
            <a:ext cx="648072" cy="432048"/>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à coins arrondis 15"/>
          <p:cNvSpPr/>
          <p:nvPr/>
        </p:nvSpPr>
        <p:spPr>
          <a:xfrm>
            <a:off x="6588224" y="5013176"/>
            <a:ext cx="2088232" cy="12241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dirty="0" smtClean="0"/>
              <a:t>Mécanorécepteurs: détectent étirement de paroi    </a:t>
            </a:r>
            <a:endParaRPr lang="fr-FR" sz="1600" dirty="0"/>
          </a:p>
        </p:txBody>
      </p:sp>
      <p:sp>
        <p:nvSpPr>
          <p:cNvPr id="17" name="Rectangle à coins arrondis 16"/>
          <p:cNvSpPr/>
          <p:nvPr/>
        </p:nvSpPr>
        <p:spPr>
          <a:xfrm>
            <a:off x="755576" y="4869160"/>
            <a:ext cx="2096616" cy="13681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  </a:t>
            </a:r>
            <a:r>
              <a:rPr lang="fr-FR" sz="1600" dirty="0" smtClean="0"/>
              <a:t>chimiorécepteurs: détectent les variations chimiques  comme le PH </a:t>
            </a:r>
            <a:endParaRPr lang="fr-FR"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611560" y="332656"/>
            <a:ext cx="7488832" cy="5760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smtClean="0"/>
              <a:t>Les différents éliment participent a la régulation de la sécrétion  gastriques  </a:t>
            </a:r>
            <a:endParaRPr lang="fr-FR" b="1" dirty="0"/>
          </a:p>
        </p:txBody>
      </p:sp>
      <p:sp>
        <p:nvSpPr>
          <p:cNvPr id="5" name="Rectangle à coins arrondis 4"/>
          <p:cNvSpPr/>
          <p:nvPr/>
        </p:nvSpPr>
        <p:spPr>
          <a:xfrm>
            <a:off x="899592" y="1340768"/>
            <a:ext cx="7272808" cy="23042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buFont typeface="Wingdings" pitchFamily="2" charset="2"/>
              <a:buChar char="Ø"/>
            </a:pPr>
            <a:r>
              <a:rPr lang="fr-FR" dirty="0" smtClean="0"/>
              <a:t>Système nerveux centrale, hypothalamus, nerf vague</a:t>
            </a:r>
          </a:p>
          <a:p>
            <a:pPr algn="just">
              <a:buFont typeface="Wingdings" pitchFamily="2" charset="2"/>
              <a:buChar char="Ø"/>
            </a:pPr>
            <a:r>
              <a:rPr lang="fr-FR" dirty="0" smtClean="0"/>
              <a:t>Les plexus nerveuse de l’estomac </a:t>
            </a:r>
          </a:p>
          <a:p>
            <a:pPr algn="just">
              <a:buFont typeface="Wingdings" pitchFamily="2" charset="2"/>
              <a:buChar char="Ø"/>
            </a:pPr>
            <a:r>
              <a:rPr lang="fr-FR" dirty="0" smtClean="0"/>
              <a:t>  les hormones sécrétées dans l’estomac (gastrines ,histamines ,somatostatine), et dans le duodénum (</a:t>
            </a:r>
            <a:r>
              <a:rPr lang="fr-FR" dirty="0" err="1" smtClean="0"/>
              <a:t>secritine</a:t>
            </a:r>
            <a:r>
              <a:rPr lang="fr-FR" dirty="0" smtClean="0"/>
              <a:t>, </a:t>
            </a:r>
            <a:r>
              <a:rPr lang="fr-FR" dirty="0" err="1" smtClean="0"/>
              <a:t>cholecystokinine</a:t>
            </a:r>
            <a:r>
              <a:rPr lang="fr-FR" dirty="0" smtClean="0"/>
              <a:t>  </a:t>
            </a:r>
            <a:r>
              <a:rPr lang="fr-FR" dirty="0" err="1" smtClean="0"/>
              <a:t>cck</a:t>
            </a:r>
            <a:r>
              <a:rPr lang="fr-FR" dirty="0" smtClean="0"/>
              <a:t>,   </a:t>
            </a:r>
            <a:r>
              <a:rPr lang="fr-FR" dirty="0" err="1" smtClean="0"/>
              <a:t>vaso</a:t>
            </a:r>
            <a:r>
              <a:rPr lang="fr-FR" dirty="0" smtClean="0"/>
              <a:t> activé intestinal  </a:t>
            </a:r>
            <a:r>
              <a:rPr lang="fr-FR" dirty="0" err="1" smtClean="0"/>
              <a:t>vip,gastrine</a:t>
            </a:r>
            <a:r>
              <a:rPr lang="fr-FR" dirty="0" smtClean="0"/>
              <a:t> </a:t>
            </a:r>
            <a:r>
              <a:rPr lang="fr-FR" dirty="0" err="1" smtClean="0"/>
              <a:t>inhibitory</a:t>
            </a:r>
            <a:r>
              <a:rPr lang="fr-FR" dirty="0" smtClean="0"/>
              <a:t> polypeptide GIP ) </a:t>
            </a:r>
          </a:p>
          <a:p>
            <a:pPr algn="just">
              <a:buFont typeface="Wingdings" pitchFamily="2" charset="2"/>
              <a:buChar char="Ø"/>
            </a:pPr>
            <a:r>
              <a:rPr lang="fr-FR" dirty="0" smtClean="0"/>
              <a:t>Les plexus nerveux de l’estomac sont intrinsèque et vont communique avec le nerve vague .</a:t>
            </a:r>
          </a:p>
          <a:p>
            <a:pPr algn="just"/>
            <a:r>
              <a:rPr lang="fr-FR" dirty="0" smtClean="0"/>
              <a:t>      </a:t>
            </a:r>
            <a:endParaRPr lang="fr-FR" dirty="0"/>
          </a:p>
        </p:txBody>
      </p:sp>
      <p:sp>
        <p:nvSpPr>
          <p:cNvPr id="6" name="Rectangle à coins arrondis 5"/>
          <p:cNvSpPr/>
          <p:nvPr/>
        </p:nvSpPr>
        <p:spPr>
          <a:xfrm>
            <a:off x="1691680" y="3789040"/>
            <a:ext cx="4752528" cy="15841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b="1" dirty="0" smtClean="0"/>
              <a:t>En distingue trois phases dans la régulation</a:t>
            </a:r>
          </a:p>
          <a:p>
            <a:pPr>
              <a:buFont typeface="Wingdings" pitchFamily="2" charset="2"/>
              <a:buChar char="Ø"/>
            </a:pPr>
            <a:r>
              <a:rPr lang="fr-FR" b="1" dirty="0" smtClean="0"/>
              <a:t> phase psycho encéphalique </a:t>
            </a:r>
          </a:p>
          <a:p>
            <a:pPr>
              <a:buFont typeface="Wingdings" pitchFamily="2" charset="2"/>
              <a:buChar char="Ø"/>
            </a:pPr>
            <a:r>
              <a:rPr lang="fr-FR" b="1" dirty="0" smtClean="0"/>
              <a:t>Phase gastrique </a:t>
            </a:r>
          </a:p>
          <a:p>
            <a:pPr>
              <a:buFont typeface="Wingdings" pitchFamily="2" charset="2"/>
              <a:buChar char="Ø"/>
            </a:pPr>
            <a:r>
              <a:rPr lang="fr-FR" b="1" dirty="0" smtClean="0"/>
              <a:t> la phase intestinale </a:t>
            </a:r>
          </a:p>
          <a:p>
            <a:r>
              <a:rPr lang="fr-FR" b="1" dirty="0" smtClean="0"/>
              <a:t> </a:t>
            </a:r>
            <a:endParaRPr lang="fr-F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635895" y="332657"/>
            <a:ext cx="4464497" cy="532859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à coins arrondis 2"/>
          <p:cNvSpPr/>
          <p:nvPr/>
        </p:nvSpPr>
        <p:spPr>
          <a:xfrm>
            <a:off x="251520" y="332656"/>
            <a:ext cx="3168352" cy="54006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dirty="0" smtClean="0">
                <a:solidFill>
                  <a:srgbClr val="C00000"/>
                </a:solidFill>
              </a:rPr>
              <a:t>Phase </a:t>
            </a:r>
            <a:r>
              <a:rPr lang="fr-FR" dirty="0" smtClean="0">
                <a:solidFill>
                  <a:srgbClr val="C00000"/>
                </a:solidFill>
              </a:rPr>
              <a:t>céphalique</a:t>
            </a:r>
            <a:r>
              <a:rPr lang="fr-FR" dirty="0" smtClean="0"/>
              <a:t>:</a:t>
            </a:r>
          </a:p>
          <a:p>
            <a:r>
              <a:rPr lang="fr-FR" dirty="0" smtClean="0"/>
              <a:t>correspond </a:t>
            </a:r>
            <a:r>
              <a:rPr lang="fr-FR" dirty="0" smtClean="0"/>
              <a:t>à la régulation nerveuse et </a:t>
            </a:r>
            <a:r>
              <a:rPr lang="fr-FR" dirty="0" err="1" smtClean="0"/>
              <a:t>paracrine</a:t>
            </a:r>
            <a:r>
              <a:rPr lang="fr-FR" dirty="0" smtClean="0"/>
              <a:t> ,elle est déclenché par la poncé de la nourriture (psychique) , la vue et le gout ,l’odeur (céphalique), elle fait intervenir le système nerveux centrale et l’hypothalamus ,nerf vague et le plexus nerveuse de l’estomac .</a:t>
            </a:r>
          </a:p>
          <a:p>
            <a:r>
              <a:rPr lang="fr-FR" dirty="0" smtClean="0"/>
              <a:t>Les cellules à gastrine stimule les cellules pariétales via la production de gastrine.</a:t>
            </a:r>
          </a:p>
          <a:p>
            <a:r>
              <a:rPr lang="fr-FR" dirty="0" smtClean="0"/>
              <a:t>Phase avant repas c’est une phase de préparation </a:t>
            </a:r>
          </a:p>
          <a:p>
            <a:pPr algn="ctr"/>
            <a:r>
              <a:rPr lang="fr-FR" dirty="0" smtClean="0"/>
              <a:t> </a:t>
            </a: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139952" y="476672"/>
            <a:ext cx="4604569" cy="403897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à coins arrondis 2"/>
          <p:cNvSpPr/>
          <p:nvPr/>
        </p:nvSpPr>
        <p:spPr>
          <a:xfrm>
            <a:off x="251520" y="188640"/>
            <a:ext cx="3744416" cy="59766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solidFill>
                  <a:srgbClr val="C00000"/>
                </a:solidFill>
              </a:rPr>
              <a:t>Phase gastrique:</a:t>
            </a:r>
          </a:p>
          <a:p>
            <a:pPr algn="just"/>
            <a:r>
              <a:rPr lang="fr-FR" dirty="0" smtClean="0"/>
              <a:t> </a:t>
            </a:r>
            <a:r>
              <a:rPr lang="fr-FR" sz="1600" dirty="0" smtClean="0"/>
              <a:t>lorsque le bol alimentaire arrivé dans l’estomac les couches musculaires de l’estomac vont a distendre pour accueillir le bol alimentaire. </a:t>
            </a:r>
          </a:p>
          <a:p>
            <a:pPr algn="just"/>
            <a:r>
              <a:rPr lang="fr-FR" sz="1600" dirty="0" smtClean="0"/>
              <a:t>Donc la distinction de l’estomac provoque une stimulation de la sécrétion par </a:t>
            </a:r>
            <a:r>
              <a:rPr lang="fr-FR" sz="1600" dirty="0" smtClean="0"/>
              <a:t>l’intermédiaire  </a:t>
            </a:r>
            <a:r>
              <a:rPr lang="fr-FR" sz="1600" dirty="0" smtClean="0"/>
              <a:t>de réflexes locaux à médiation vagale ,vont alors stimuler la sécrétion d’acide HCL. </a:t>
            </a:r>
          </a:p>
          <a:p>
            <a:pPr algn="just"/>
            <a:r>
              <a:rPr lang="fr-FR" sz="1600" dirty="0" smtClean="0"/>
              <a:t>Certains substances alimentaires (ca ,AA, polypeptides ) stimuler les cellules G pour  provoquer la sécrétion de gastrine  ce dernier activé les cellules pariétale par un mécanisme endocrine et augmentation de sécrétion d’acide HCL. </a:t>
            </a:r>
          </a:p>
          <a:p>
            <a:pPr algn="just"/>
            <a:r>
              <a:rPr lang="fr-FR" sz="1600" dirty="0" smtClean="0"/>
              <a:t>Et les cellules à somatostatine par un mécanisme </a:t>
            </a:r>
            <a:r>
              <a:rPr lang="fr-FR" sz="1600" dirty="0" err="1" smtClean="0"/>
              <a:t>paracrine</a:t>
            </a:r>
            <a:r>
              <a:rPr lang="fr-FR" sz="1600" dirty="0" smtClean="0"/>
              <a:t> .</a:t>
            </a:r>
            <a:endParaRPr lang="fr-FR" sz="1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4860032" y="476672"/>
            <a:ext cx="3975348" cy="367240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à coins arrondis 2"/>
          <p:cNvSpPr/>
          <p:nvPr/>
        </p:nvSpPr>
        <p:spPr>
          <a:xfrm>
            <a:off x="251520" y="332656"/>
            <a:ext cx="3816424" cy="38164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b="1" dirty="0" smtClean="0">
                <a:solidFill>
                  <a:srgbClr val="C00000"/>
                </a:solidFill>
              </a:rPr>
              <a:t>Phase intestinale :</a:t>
            </a:r>
            <a:r>
              <a:rPr lang="fr-FR" sz="1600" b="1" dirty="0" smtClean="0">
                <a:solidFill>
                  <a:srgbClr val="C00000"/>
                </a:solidFill>
              </a:rPr>
              <a:t> </a:t>
            </a:r>
            <a:endParaRPr lang="fr-FR" sz="1600" b="1" dirty="0" smtClean="0">
              <a:solidFill>
                <a:srgbClr val="C00000"/>
              </a:solidFill>
            </a:endParaRPr>
          </a:p>
          <a:p>
            <a:r>
              <a:rPr lang="fr-FR" sz="1600" dirty="0" smtClean="0"/>
              <a:t>cette </a:t>
            </a:r>
            <a:r>
              <a:rPr lang="fr-FR" sz="1600" dirty="0" smtClean="0"/>
              <a:t>phase correspond globalement à la freination de la sécrétion d’acide </a:t>
            </a:r>
            <a:r>
              <a:rPr lang="fr-FR" sz="1600" dirty="0" smtClean="0"/>
              <a:t>gastrique. </a:t>
            </a:r>
            <a:endParaRPr lang="fr-FR" sz="1600" dirty="0" smtClean="0"/>
          </a:p>
          <a:p>
            <a:r>
              <a:rPr lang="fr-FR" sz="1600" dirty="0" smtClean="0"/>
              <a:t>Le duodénum à </a:t>
            </a:r>
            <a:r>
              <a:rPr lang="fr-FR" sz="1600" dirty="0" smtClean="0"/>
              <a:t>un </a:t>
            </a:r>
            <a:r>
              <a:rPr lang="fr-FR" sz="1600" dirty="0" smtClean="0"/>
              <a:t>PH plutôt basique ,alors lorsque il reçoit l’HCL venu de l’estomac un système de régulation de ces secrétions acide met en place .</a:t>
            </a:r>
          </a:p>
          <a:p>
            <a:r>
              <a:rPr lang="fr-FR" sz="1600" dirty="0" smtClean="0"/>
              <a:t>Des secrétions activées par le H+ vont exercer un rétrocontrôle négatif   sur les cellules pariétales diminuant la sécrétion d’HCL    </a:t>
            </a:r>
            <a:endParaRPr lang="fr-F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572000" y="1052736"/>
            <a:ext cx="3600401" cy="504056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Text Box 13"/>
          <p:cNvSpPr txBox="1">
            <a:spLocks noChangeArrowheads="1"/>
          </p:cNvSpPr>
          <p:nvPr/>
        </p:nvSpPr>
        <p:spPr bwMode="auto">
          <a:xfrm>
            <a:off x="899592" y="116633"/>
            <a:ext cx="6840760" cy="646331"/>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fr-CA" dirty="0">
                <a:solidFill>
                  <a:schemeClr val="tx1"/>
                </a:solidFill>
              </a:rPr>
              <a:t>1. Caractéristiques générales du système digestif </a:t>
            </a:r>
            <a:r>
              <a:rPr lang="fr-CA" dirty="0" smtClean="0">
                <a:solidFill>
                  <a:schemeClr val="tx1"/>
                </a:solidFill>
              </a:rPr>
              <a:t>et organes annexes</a:t>
            </a:r>
            <a:endParaRPr lang="fr-CA" dirty="0">
              <a:solidFill>
                <a:schemeClr val="tx1"/>
              </a:solidFill>
            </a:endParaRPr>
          </a:p>
          <a:p>
            <a:endParaRPr lang="fr-CA" dirty="0">
              <a:solidFill>
                <a:schemeClr val="tx1"/>
              </a:solidFill>
            </a:endParaRPr>
          </a:p>
        </p:txBody>
      </p:sp>
      <p:sp>
        <p:nvSpPr>
          <p:cNvPr id="6" name="Rectangle à coins arrondis 5"/>
          <p:cNvSpPr/>
          <p:nvPr/>
        </p:nvSpPr>
        <p:spPr>
          <a:xfrm>
            <a:off x="611560" y="1340768"/>
            <a:ext cx="3600400" cy="33123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457200" indent="-457200" algn="ctr"/>
            <a:r>
              <a:rPr lang="fr-CA" dirty="0" smtClean="0"/>
              <a:t>• les organes du tube digestif</a:t>
            </a:r>
          </a:p>
          <a:p>
            <a:pPr marL="457200" indent="-457200" algn="ctr"/>
            <a:r>
              <a:rPr lang="fr-CA" i="1" dirty="0" smtClean="0"/>
              <a:t>bouche, pharynx, œsophage, estomac, </a:t>
            </a:r>
          </a:p>
          <a:p>
            <a:pPr marL="457200" indent="-457200" algn="ctr"/>
            <a:r>
              <a:rPr lang="fr-CA" i="1" dirty="0" smtClean="0"/>
              <a:t>intestin grêle, gros intestin, anus</a:t>
            </a:r>
          </a:p>
          <a:p>
            <a:pPr marL="457200" indent="-457200" algn="ctr"/>
            <a:r>
              <a:rPr lang="fr-CA" dirty="0" smtClean="0"/>
              <a:t>• les organes annexes</a:t>
            </a:r>
          </a:p>
          <a:p>
            <a:pPr marL="457200" indent="-457200" algn="ctr"/>
            <a:r>
              <a:rPr lang="fr-CA" i="1" dirty="0" smtClean="0"/>
              <a:t>dents, langue, glandes salivaires, </a:t>
            </a:r>
          </a:p>
          <a:p>
            <a:pPr marL="457200" indent="-457200" algn="ctr"/>
            <a:r>
              <a:rPr lang="fr-CA" i="1" dirty="0" smtClean="0"/>
              <a:t>vésicule biliaire, foie, pancréas</a:t>
            </a:r>
            <a:endParaRPr lang="fr-CA"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71600" y="261939"/>
            <a:ext cx="7056784" cy="3743126"/>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3" name="Rectangle à coins arrondis 2"/>
          <p:cNvSpPr/>
          <p:nvPr/>
        </p:nvSpPr>
        <p:spPr>
          <a:xfrm>
            <a:off x="683568" y="4365104"/>
            <a:ext cx="7632848" cy="22322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dirty="0" smtClean="0"/>
              <a:t>La digestion dans l’intestin grêle est sous la dépendance de trois secrétions</a:t>
            </a:r>
          </a:p>
          <a:p>
            <a:pPr algn="ctr"/>
            <a:r>
              <a:rPr lang="fr-FR" sz="1600" b="1" dirty="0" smtClean="0"/>
              <a:t>Biliaire </a:t>
            </a:r>
          </a:p>
          <a:p>
            <a:pPr algn="ctr"/>
            <a:r>
              <a:rPr lang="fr-FR" sz="1600" b="1" dirty="0" smtClean="0"/>
              <a:t>Pancréatique </a:t>
            </a:r>
          </a:p>
          <a:p>
            <a:pPr algn="ctr"/>
            <a:r>
              <a:rPr lang="fr-FR" sz="1600" b="1" dirty="0" smtClean="0"/>
              <a:t>Intestinale  </a:t>
            </a:r>
          </a:p>
          <a:p>
            <a:pPr algn="just"/>
            <a:r>
              <a:rPr lang="fr-FR" sz="1600" b="1" dirty="0" smtClean="0"/>
              <a:t>La sécrétion intestinale </a:t>
            </a:r>
            <a:r>
              <a:rPr lang="fr-FR" sz="1600" dirty="0" smtClean="0"/>
              <a:t>: dans le duodénum ,les glandes de Bruner secrètent un suc alcalin riche en mucus protègent la muqueuse contre le chyme acide qui provient de l’estomac ,cette sécrétion provoqué  par la présence d’HCL ou par stimulation du nerf vague ,il n’ya pas de sécrétion au repos .   </a:t>
            </a:r>
            <a:endParaRPr lang="fr-F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59832" y="548680"/>
            <a:ext cx="4032448" cy="57606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contrôle de la sécrétion biliaire </a:t>
            </a:r>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2915816" y="1268760"/>
            <a:ext cx="5904656" cy="5040560"/>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à coins arrondis 5"/>
          <p:cNvSpPr/>
          <p:nvPr/>
        </p:nvSpPr>
        <p:spPr>
          <a:xfrm>
            <a:off x="179512" y="764704"/>
            <a:ext cx="2592288" cy="554461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600" dirty="0" smtClean="0"/>
              <a:t>L’arrivé de chyme dans le duodénum (PH acide et présence  de lipides ) provoque la sécrétion de :</a:t>
            </a:r>
          </a:p>
          <a:p>
            <a:pPr algn="just">
              <a:buFont typeface="Arial" pitchFamily="34" charset="0"/>
              <a:buChar char="•"/>
            </a:pPr>
            <a:r>
              <a:rPr lang="fr-FR" sz="1600" dirty="0" smtClean="0"/>
              <a:t> la </a:t>
            </a:r>
            <a:r>
              <a:rPr lang="fr-FR" sz="1600" dirty="0" err="1" smtClean="0"/>
              <a:t>cholécystokinine</a:t>
            </a:r>
            <a:r>
              <a:rPr lang="fr-FR" sz="1600" dirty="0" smtClean="0"/>
              <a:t>  CCK , libérée par les cellules I  de la muqueuse du duodénum  et de jéjunum elles fait contracter la vésicule et  relâcher le sphincter d’</a:t>
            </a:r>
            <a:r>
              <a:rPr lang="fr-FR" sz="1600" dirty="0" err="1" smtClean="0"/>
              <a:t>oddi</a:t>
            </a:r>
            <a:r>
              <a:rPr lang="fr-FR" sz="1600" dirty="0" smtClean="0"/>
              <a:t>  (en rouge dans le schéma)</a:t>
            </a:r>
          </a:p>
          <a:p>
            <a:pPr algn="just">
              <a:buFont typeface="Arial" pitchFamily="34" charset="0"/>
              <a:buChar char="•"/>
            </a:pPr>
            <a:r>
              <a:rPr lang="fr-FR" sz="1600" dirty="0" smtClean="0"/>
              <a:t>La sécrétine ,secrété par les cellules S duodénale et jéjunale sous l’action de HCL et de graisse  stimulé le débit biliaire .</a:t>
            </a:r>
            <a:endParaRPr lang="fr-FR" sz="1600" dirty="0"/>
          </a:p>
        </p:txBody>
      </p:sp>
      <p:sp>
        <p:nvSpPr>
          <p:cNvPr id="2052" name="AutoShape 4" descr="Détails d'une brève - CRP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4" name="AutoShape 6" descr="Détails d'une brève - CRPV"/>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55" name="Picture 7"/>
          <p:cNvPicPr>
            <a:picLocks noChangeAspect="1" noChangeArrowheads="1"/>
          </p:cNvPicPr>
          <p:nvPr/>
        </p:nvPicPr>
        <p:blipFill>
          <a:blip r:embed="rId3" cstate="print"/>
          <a:srcRect/>
          <a:stretch>
            <a:fillRect/>
          </a:stretch>
        </p:blipFill>
        <p:spPr bwMode="auto">
          <a:xfrm>
            <a:off x="6372200" y="3789040"/>
            <a:ext cx="2376264" cy="1584176"/>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411760" y="260648"/>
            <a:ext cx="3096344" cy="50405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dirty="0" smtClean="0"/>
              <a:t>La sécrétion pancréatique </a:t>
            </a:r>
            <a:endParaRPr lang="fr-FR" dirty="0"/>
          </a:p>
        </p:txBody>
      </p:sp>
      <p:sp>
        <p:nvSpPr>
          <p:cNvPr id="3" name="Rectangle à coins arrondis 2"/>
          <p:cNvSpPr/>
          <p:nvPr/>
        </p:nvSpPr>
        <p:spPr>
          <a:xfrm>
            <a:off x="1115616" y="188640"/>
            <a:ext cx="6984776"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dirty="0" smtClean="0"/>
              <a:t>La </a:t>
            </a:r>
            <a:r>
              <a:rPr lang="fr-FR" sz="1400" b="1" dirty="0" smtClean="0"/>
              <a:t>régulation de la sécrétion pancréatique exocrine</a:t>
            </a:r>
            <a:r>
              <a:rPr lang="fr-FR" sz="1400" dirty="0" smtClean="0"/>
              <a:t> est majoritairement sous la dépendance de deux hormones : la sécrétine et la </a:t>
            </a:r>
            <a:r>
              <a:rPr lang="fr-FR" sz="1400" dirty="0" err="1" smtClean="0"/>
              <a:t>cholécystokinine</a:t>
            </a:r>
            <a:r>
              <a:rPr lang="fr-FR" sz="1400" dirty="0" smtClean="0"/>
              <a:t>. La sécrétine est le plus puissant stimulant de la </a:t>
            </a:r>
            <a:r>
              <a:rPr lang="fr-FR" sz="1400" b="1" dirty="0" smtClean="0"/>
              <a:t>sécrétion</a:t>
            </a:r>
            <a:r>
              <a:rPr lang="fr-FR" sz="1400" dirty="0" smtClean="0"/>
              <a:t> d'eau et de bicarbonates. ... La </a:t>
            </a:r>
            <a:r>
              <a:rPr lang="fr-FR" sz="1400" dirty="0" err="1" smtClean="0"/>
              <a:t>cholécystokinine</a:t>
            </a:r>
            <a:r>
              <a:rPr lang="fr-FR" sz="1400" dirty="0" smtClean="0"/>
              <a:t> (CCK) stimule la </a:t>
            </a:r>
            <a:r>
              <a:rPr lang="fr-FR" sz="1400" b="1" dirty="0" smtClean="0"/>
              <a:t>sécrétion</a:t>
            </a:r>
            <a:r>
              <a:rPr lang="fr-FR" sz="1400" dirty="0" smtClean="0"/>
              <a:t> des enzymes </a:t>
            </a:r>
            <a:r>
              <a:rPr lang="fr-FR" sz="1400" b="1" dirty="0" smtClean="0"/>
              <a:t>pancréatiques</a:t>
            </a:r>
            <a:r>
              <a:rPr lang="fr-FR" sz="1400" dirty="0" smtClean="0"/>
              <a:t>.</a:t>
            </a:r>
            <a:endParaRPr lang="fr-FR" sz="1400" dirty="0"/>
          </a:p>
        </p:txBody>
      </p:sp>
      <p:pic>
        <p:nvPicPr>
          <p:cNvPr id="1026" name="Picture 2"/>
          <p:cNvPicPr>
            <a:picLocks noChangeAspect="1" noChangeArrowheads="1"/>
          </p:cNvPicPr>
          <p:nvPr/>
        </p:nvPicPr>
        <p:blipFill>
          <a:blip r:embed="rId3" cstate="print"/>
          <a:srcRect/>
          <a:stretch>
            <a:fillRect/>
          </a:stretch>
        </p:blipFill>
        <p:spPr bwMode="auto">
          <a:xfrm>
            <a:off x="2051720" y="1988841"/>
            <a:ext cx="6120680" cy="432048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9" y="1340768"/>
            <a:ext cx="7272808" cy="4824536"/>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03648" y="1412776"/>
            <a:ext cx="7056784" cy="187220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5400" dirty="0" smtClean="0"/>
              <a:t>L’absorption intestinal </a:t>
            </a:r>
            <a:endParaRPr lang="fr-FR" sz="5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2195736" y="404664"/>
            <a:ext cx="4104456" cy="4320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dirty="0" smtClean="0"/>
              <a:t>L’absorption intestinal </a:t>
            </a:r>
            <a:endParaRPr lang="fr-FR" sz="2400" dirty="0"/>
          </a:p>
        </p:txBody>
      </p:sp>
      <p:pic>
        <p:nvPicPr>
          <p:cNvPr id="3074" name="Picture 2"/>
          <p:cNvPicPr>
            <a:picLocks noChangeAspect="1" noChangeArrowheads="1"/>
          </p:cNvPicPr>
          <p:nvPr/>
        </p:nvPicPr>
        <p:blipFill>
          <a:blip r:embed="rId2" cstate="print"/>
          <a:srcRect/>
          <a:stretch>
            <a:fillRect/>
          </a:stretch>
        </p:blipFill>
        <p:spPr bwMode="auto">
          <a:xfrm>
            <a:off x="3851920" y="1484784"/>
            <a:ext cx="4513114" cy="3743325"/>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à coins arrondis 5"/>
          <p:cNvSpPr/>
          <p:nvPr/>
        </p:nvSpPr>
        <p:spPr>
          <a:xfrm>
            <a:off x="107504" y="1484784"/>
            <a:ext cx="3600400" cy="324036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400" dirty="0" smtClean="0"/>
              <a:t>L’intestin grêle est une interface entre le milieu extérieur et le milieu intérieur c’est une frontière qui doit: - laisser passer les nutriments  =  absorption intestinale </a:t>
            </a:r>
          </a:p>
          <a:p>
            <a:pPr algn="just"/>
            <a:r>
              <a:rPr lang="fr-FR" sz="1400" dirty="0" smtClean="0"/>
              <a:t>- Défendre le milieu= rejeter les substances nocives comme les polluants toxines métaux lords ex…….     </a:t>
            </a:r>
            <a:endParaRPr lang="fr-FR"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9552" y="0"/>
            <a:ext cx="4464496" cy="309634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4099" name="Picture 3"/>
          <p:cNvPicPr>
            <a:picLocks noChangeAspect="1" noChangeArrowheads="1"/>
          </p:cNvPicPr>
          <p:nvPr/>
        </p:nvPicPr>
        <p:blipFill>
          <a:blip r:embed="rId3" cstate="print"/>
          <a:srcRect/>
          <a:stretch>
            <a:fillRect/>
          </a:stretch>
        </p:blipFill>
        <p:spPr bwMode="auto">
          <a:xfrm>
            <a:off x="467544" y="3356992"/>
            <a:ext cx="4608512" cy="3312368"/>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à coins arrondis 5"/>
          <p:cNvSpPr/>
          <p:nvPr/>
        </p:nvSpPr>
        <p:spPr>
          <a:xfrm>
            <a:off x="5580112" y="332656"/>
            <a:ext cx="3312368" cy="57606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pic>
        <p:nvPicPr>
          <p:cNvPr id="1026" name="Picture 2"/>
          <p:cNvPicPr>
            <a:picLocks noChangeAspect="1" noChangeArrowheads="1"/>
          </p:cNvPicPr>
          <p:nvPr/>
        </p:nvPicPr>
        <p:blipFill>
          <a:blip r:embed="rId4" cstate="print"/>
          <a:srcRect/>
          <a:stretch>
            <a:fillRect/>
          </a:stretch>
        </p:blipFill>
        <p:spPr bwMode="auto">
          <a:xfrm>
            <a:off x="5796136" y="548680"/>
            <a:ext cx="3024336" cy="2750616"/>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5724128" y="3356993"/>
            <a:ext cx="2935610" cy="252028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14350" y="712812"/>
            <a:ext cx="8115300" cy="5524500"/>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83568" y="260648"/>
            <a:ext cx="4536504" cy="302433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5123" name="Picture 3"/>
          <p:cNvPicPr>
            <a:picLocks noChangeAspect="1" noChangeArrowheads="1"/>
          </p:cNvPicPr>
          <p:nvPr/>
        </p:nvPicPr>
        <p:blipFill>
          <a:blip r:embed="rId3" cstate="print"/>
          <a:srcRect/>
          <a:stretch>
            <a:fillRect/>
          </a:stretch>
        </p:blipFill>
        <p:spPr bwMode="auto">
          <a:xfrm>
            <a:off x="683568" y="3356992"/>
            <a:ext cx="4536504" cy="330269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5124" name="Picture 4"/>
          <p:cNvPicPr>
            <a:picLocks noChangeAspect="1" noChangeArrowheads="1"/>
          </p:cNvPicPr>
          <p:nvPr/>
        </p:nvPicPr>
        <p:blipFill>
          <a:blip r:embed="rId4" cstate="print"/>
          <a:srcRect/>
          <a:stretch>
            <a:fillRect/>
          </a:stretch>
        </p:blipFill>
        <p:spPr bwMode="auto">
          <a:xfrm>
            <a:off x="6156176" y="404664"/>
            <a:ext cx="2808312" cy="3672408"/>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5125" name="Picture 5"/>
          <p:cNvPicPr>
            <a:picLocks noChangeAspect="1" noChangeArrowheads="1"/>
          </p:cNvPicPr>
          <p:nvPr/>
        </p:nvPicPr>
        <p:blipFill>
          <a:blip r:embed="rId5" cstate="print"/>
          <a:srcRect/>
          <a:stretch>
            <a:fillRect/>
          </a:stretch>
        </p:blipFill>
        <p:spPr bwMode="auto">
          <a:xfrm>
            <a:off x="5508104" y="4149080"/>
            <a:ext cx="3456384" cy="1990526"/>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61939" y="260648"/>
            <a:ext cx="4454077" cy="309634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147" name="Picture 3"/>
          <p:cNvPicPr>
            <a:picLocks noChangeAspect="1" noChangeArrowheads="1"/>
          </p:cNvPicPr>
          <p:nvPr/>
        </p:nvPicPr>
        <p:blipFill>
          <a:blip r:embed="rId3" cstate="print"/>
          <a:srcRect/>
          <a:stretch>
            <a:fillRect/>
          </a:stretch>
        </p:blipFill>
        <p:spPr bwMode="auto">
          <a:xfrm>
            <a:off x="5076056" y="260648"/>
            <a:ext cx="3672408" cy="3096344"/>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148" name="Picture 4"/>
          <p:cNvPicPr>
            <a:picLocks noChangeAspect="1" noChangeArrowheads="1"/>
          </p:cNvPicPr>
          <p:nvPr/>
        </p:nvPicPr>
        <p:blipFill>
          <a:blip r:embed="rId4" cstate="print"/>
          <a:srcRect/>
          <a:stretch>
            <a:fillRect/>
          </a:stretch>
        </p:blipFill>
        <p:spPr bwMode="auto">
          <a:xfrm>
            <a:off x="395536" y="3717032"/>
            <a:ext cx="4176464" cy="2808312"/>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6149" name="Picture 5"/>
          <p:cNvPicPr>
            <a:picLocks noChangeAspect="1" noChangeArrowheads="1"/>
          </p:cNvPicPr>
          <p:nvPr/>
        </p:nvPicPr>
        <p:blipFill>
          <a:blip r:embed="rId5" cstate="print"/>
          <a:srcRect/>
          <a:stretch>
            <a:fillRect/>
          </a:stretch>
        </p:blipFill>
        <p:spPr bwMode="auto">
          <a:xfrm>
            <a:off x="4716016" y="3717032"/>
            <a:ext cx="4176464" cy="2808312"/>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547664" y="2276872"/>
            <a:ext cx="6336704" cy="1944216"/>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t>ANATOMIE DE L’APPAREIL DIGESTIF </a:t>
            </a:r>
            <a:endParaRPr lang="fr-FR"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467544" y="116633"/>
            <a:ext cx="4536504" cy="302433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7171" name="Picture 3"/>
          <p:cNvPicPr>
            <a:picLocks noChangeAspect="1" noChangeArrowheads="1"/>
          </p:cNvPicPr>
          <p:nvPr/>
        </p:nvPicPr>
        <p:blipFill>
          <a:blip r:embed="rId3" cstate="print"/>
          <a:srcRect/>
          <a:stretch>
            <a:fillRect/>
          </a:stretch>
        </p:blipFill>
        <p:spPr bwMode="auto">
          <a:xfrm>
            <a:off x="5220072" y="116632"/>
            <a:ext cx="3456384" cy="3024336"/>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7173" name="Picture 5"/>
          <p:cNvPicPr>
            <a:picLocks noChangeAspect="1" noChangeArrowheads="1"/>
          </p:cNvPicPr>
          <p:nvPr/>
        </p:nvPicPr>
        <p:blipFill>
          <a:blip r:embed="rId4" cstate="print"/>
          <a:srcRect/>
          <a:stretch>
            <a:fillRect/>
          </a:stretch>
        </p:blipFill>
        <p:spPr bwMode="auto">
          <a:xfrm>
            <a:off x="467544" y="3356992"/>
            <a:ext cx="4392488" cy="3339752"/>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7174" name="Picture 6"/>
          <p:cNvPicPr>
            <a:picLocks noChangeAspect="1" noChangeArrowheads="1"/>
          </p:cNvPicPr>
          <p:nvPr/>
        </p:nvPicPr>
        <p:blipFill>
          <a:blip r:embed="rId5" cstate="print"/>
          <a:srcRect/>
          <a:stretch>
            <a:fillRect/>
          </a:stretch>
        </p:blipFill>
        <p:spPr bwMode="auto">
          <a:xfrm rot="5400000">
            <a:off x="5328083" y="3176976"/>
            <a:ext cx="3312370" cy="3672408"/>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95536" y="116632"/>
            <a:ext cx="4572000" cy="3208213"/>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8195" name="Picture 3"/>
          <p:cNvPicPr>
            <a:picLocks noChangeAspect="1" noChangeArrowheads="1"/>
          </p:cNvPicPr>
          <p:nvPr/>
        </p:nvPicPr>
        <p:blipFill>
          <a:blip r:embed="rId3" cstate="print"/>
          <a:srcRect/>
          <a:stretch>
            <a:fillRect/>
          </a:stretch>
        </p:blipFill>
        <p:spPr bwMode="auto">
          <a:xfrm>
            <a:off x="5076056" y="188641"/>
            <a:ext cx="3816425" cy="3168351"/>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8196" name="Picture 4"/>
          <p:cNvPicPr>
            <a:picLocks noChangeAspect="1" noChangeArrowheads="1"/>
          </p:cNvPicPr>
          <p:nvPr/>
        </p:nvPicPr>
        <p:blipFill>
          <a:blip r:embed="rId4" cstate="print"/>
          <a:srcRect/>
          <a:stretch>
            <a:fillRect/>
          </a:stretch>
        </p:blipFill>
        <p:spPr bwMode="auto">
          <a:xfrm>
            <a:off x="395536" y="3501405"/>
            <a:ext cx="4536504" cy="2879923"/>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8197" name="Picture 5"/>
          <p:cNvPicPr>
            <a:picLocks noChangeAspect="1" noChangeArrowheads="1"/>
          </p:cNvPicPr>
          <p:nvPr/>
        </p:nvPicPr>
        <p:blipFill>
          <a:blip r:embed="rId5" cstate="print"/>
          <a:srcRect/>
          <a:stretch>
            <a:fillRect/>
          </a:stretch>
        </p:blipFill>
        <p:spPr bwMode="auto">
          <a:xfrm>
            <a:off x="5220072" y="3501008"/>
            <a:ext cx="3672408" cy="2880319"/>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179512" y="188640"/>
            <a:ext cx="4248472" cy="3273549"/>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9219" name="Picture 3"/>
          <p:cNvPicPr>
            <a:picLocks noChangeAspect="1" noChangeArrowheads="1"/>
          </p:cNvPicPr>
          <p:nvPr/>
        </p:nvPicPr>
        <p:blipFill>
          <a:blip r:embed="rId3" cstate="print"/>
          <a:srcRect/>
          <a:stretch>
            <a:fillRect/>
          </a:stretch>
        </p:blipFill>
        <p:spPr bwMode="auto">
          <a:xfrm>
            <a:off x="4716016" y="260648"/>
            <a:ext cx="4032447" cy="3240359"/>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9220" name="Picture 4"/>
          <p:cNvPicPr>
            <a:picLocks noChangeAspect="1" noChangeArrowheads="1"/>
          </p:cNvPicPr>
          <p:nvPr/>
        </p:nvPicPr>
        <p:blipFill>
          <a:blip r:embed="rId4" cstate="print"/>
          <a:srcRect/>
          <a:stretch>
            <a:fillRect/>
          </a:stretch>
        </p:blipFill>
        <p:spPr bwMode="auto">
          <a:xfrm>
            <a:off x="107504" y="3573016"/>
            <a:ext cx="4392488" cy="2951981"/>
          </a:xfrm>
          <a:prstGeom prst="rect">
            <a:avLst/>
          </a:prstGeom>
          <a:ln>
            <a:headEnd/>
            <a:tailEnd/>
          </a:ln>
        </p:spPr>
        <p:style>
          <a:lnRef idx="2">
            <a:schemeClr val="accent2"/>
          </a:lnRef>
          <a:fillRef idx="1">
            <a:schemeClr val="lt1"/>
          </a:fillRef>
          <a:effectRef idx="0">
            <a:schemeClr val="accent2"/>
          </a:effectRef>
          <a:fontRef idx="minor">
            <a:schemeClr val="dk1"/>
          </a:fontRef>
        </p:style>
      </p:pic>
      <p:pic>
        <p:nvPicPr>
          <p:cNvPr id="9221" name="Picture 5"/>
          <p:cNvPicPr>
            <a:picLocks noChangeAspect="1" noChangeArrowheads="1"/>
          </p:cNvPicPr>
          <p:nvPr/>
        </p:nvPicPr>
        <p:blipFill>
          <a:blip r:embed="rId5" cstate="print"/>
          <a:srcRect/>
          <a:stretch>
            <a:fillRect/>
          </a:stretch>
        </p:blipFill>
        <p:spPr bwMode="auto">
          <a:xfrm>
            <a:off x="4716016" y="3789040"/>
            <a:ext cx="4049440" cy="2826047"/>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259633" y="461963"/>
            <a:ext cx="6768752" cy="5271293"/>
          </a:xfrm>
          <a:prstGeom prst="rect">
            <a:avLst/>
          </a:prstGeom>
          <a:ln>
            <a:headEnd/>
            <a:tailEnd/>
          </a:ln>
        </p:spPr>
        <p:style>
          <a:lnRef idx="2">
            <a:schemeClr val="accent2"/>
          </a:lnRef>
          <a:fillRef idx="1">
            <a:schemeClr val="lt1"/>
          </a:fillRef>
          <a:effectRef idx="0">
            <a:schemeClr val="accent2"/>
          </a:effectRef>
          <a:fontRef idx="minor">
            <a:schemeClr val="dk1"/>
          </a:fontRef>
        </p:style>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1475656" y="1484784"/>
            <a:ext cx="5832648" cy="4032448"/>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solidFill>
                  <a:schemeClr val="bg2"/>
                </a:solidFill>
                <a:latin typeface="Bodoni MT Black" pitchFamily="18" charset="0"/>
              </a:rPr>
              <a:t>FIN DE CHAPITRE </a:t>
            </a:r>
          </a:p>
          <a:p>
            <a:pPr algn="ctr"/>
            <a:r>
              <a:rPr lang="fr-FR" sz="2800" dirty="0" smtClean="0">
                <a:solidFill>
                  <a:schemeClr val="bg2"/>
                </a:solidFill>
                <a:latin typeface="Bodoni MT Black" pitchFamily="18" charset="0"/>
              </a:rPr>
              <a:t>BON REVISION </a:t>
            </a:r>
            <a:endParaRPr lang="fr-FR" sz="2800" dirty="0">
              <a:solidFill>
                <a:schemeClr val="bg2"/>
              </a:solidFill>
              <a:latin typeface="Bodoni MT Black"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259632" y="188640"/>
            <a:ext cx="6696744" cy="59766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043608" y="476672"/>
            <a:ext cx="6912768" cy="24482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smtClean="0"/>
          </a:p>
          <a:p>
            <a:pPr algn="ctr"/>
            <a:endParaRPr lang="fr-FR" dirty="0"/>
          </a:p>
          <a:p>
            <a:pPr algn="ctr"/>
            <a:endParaRPr lang="fr-FR" u="sng" dirty="0" smtClean="0">
              <a:solidFill>
                <a:srgbClr val="FF0000"/>
              </a:solidFill>
            </a:endParaRPr>
          </a:p>
          <a:p>
            <a:r>
              <a:rPr lang="fr-FR" sz="2000" b="1" u="sng" dirty="0">
                <a:solidFill>
                  <a:schemeClr val="accent2"/>
                </a:solidFill>
              </a:rPr>
              <a:t>La bouche : </a:t>
            </a:r>
            <a:r>
              <a:rPr lang="fr-FR" dirty="0">
                <a:solidFill>
                  <a:schemeClr val="tx1"/>
                </a:solidFill>
              </a:rPr>
              <a:t>zone d’ingestion des aliments ; tapissée d’une muqueuse ,comprenant les dents les glandes salivaires et la longue .</a:t>
            </a:r>
          </a:p>
          <a:p>
            <a:r>
              <a:rPr lang="fr-FR" dirty="0">
                <a:solidFill>
                  <a:schemeClr val="tx1"/>
                </a:solidFill>
              </a:rPr>
              <a:t>Les dents :responsables de la mastication, ils existe  4 sorts de dents (32 dents)</a:t>
            </a:r>
          </a:p>
          <a:p>
            <a:r>
              <a:rPr lang="fr-FR" dirty="0">
                <a:solidFill>
                  <a:schemeClr val="tx1"/>
                </a:solidFill>
              </a:rPr>
              <a:t>-les incisives qui coupent (8 incisives )</a:t>
            </a:r>
          </a:p>
          <a:p>
            <a:r>
              <a:rPr lang="fr-FR" dirty="0">
                <a:solidFill>
                  <a:schemeClr val="tx1"/>
                </a:solidFill>
              </a:rPr>
              <a:t>-Les canines qui déchirent (4 canines)</a:t>
            </a:r>
          </a:p>
          <a:p>
            <a:r>
              <a:rPr lang="fr-FR" dirty="0">
                <a:solidFill>
                  <a:schemeClr val="tx1"/>
                </a:solidFill>
              </a:rPr>
              <a:t> </a:t>
            </a:r>
            <a:r>
              <a:rPr lang="fr-FR" dirty="0" smtClean="0">
                <a:solidFill>
                  <a:schemeClr val="tx1"/>
                </a:solidFill>
              </a:rPr>
              <a:t>-</a:t>
            </a:r>
            <a:r>
              <a:rPr lang="fr-FR" dirty="0">
                <a:solidFill>
                  <a:schemeClr val="tx1"/>
                </a:solidFill>
              </a:rPr>
              <a:t>les prémolaires qui écrasent (8 prémolaire)</a:t>
            </a:r>
          </a:p>
          <a:p>
            <a:r>
              <a:rPr lang="fr-FR" dirty="0">
                <a:solidFill>
                  <a:schemeClr val="tx1"/>
                </a:solidFill>
              </a:rPr>
              <a:t> </a:t>
            </a:r>
            <a:r>
              <a:rPr lang="fr-FR" dirty="0" smtClean="0">
                <a:solidFill>
                  <a:schemeClr val="tx1"/>
                </a:solidFill>
              </a:rPr>
              <a:t>- </a:t>
            </a:r>
            <a:r>
              <a:rPr lang="fr-FR" dirty="0">
                <a:solidFill>
                  <a:schemeClr val="tx1"/>
                </a:solidFill>
              </a:rPr>
              <a:t>Les molaires qui broient (12molaires)</a:t>
            </a:r>
          </a:p>
          <a:p>
            <a:pPr algn="ctr"/>
            <a:endParaRPr lang="fr-FR" dirty="0" smtClean="0"/>
          </a:p>
          <a:p>
            <a:pPr algn="ctr"/>
            <a:endParaRPr lang="fr-FR" dirty="0"/>
          </a:p>
        </p:txBody>
      </p:sp>
      <p:sp>
        <p:nvSpPr>
          <p:cNvPr id="5" name="Rectangle à coins arrondis 4"/>
          <p:cNvSpPr/>
          <p:nvPr/>
        </p:nvSpPr>
        <p:spPr>
          <a:xfrm>
            <a:off x="1187624" y="3429000"/>
            <a:ext cx="7056784" cy="27363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2000" b="1" u="sng" dirty="0" smtClean="0">
                <a:solidFill>
                  <a:schemeClr val="accent2"/>
                </a:solidFill>
              </a:rPr>
              <a:t>Langue</a:t>
            </a:r>
            <a:endParaRPr lang="fr-FR" sz="2000" b="1" u="sng" dirty="0" smtClean="0">
              <a:solidFill>
                <a:schemeClr val="tx1"/>
              </a:solidFill>
            </a:endParaRPr>
          </a:p>
          <a:p>
            <a:r>
              <a:rPr lang="fr-FR" dirty="0" smtClean="0">
                <a:solidFill>
                  <a:schemeClr val="tx1"/>
                </a:solidFill>
              </a:rPr>
              <a:t>• Responsable de la gustation, grâce aux papilles gustatives</a:t>
            </a:r>
          </a:p>
          <a:p>
            <a:r>
              <a:rPr lang="fr-FR" dirty="0" smtClean="0">
                <a:solidFill>
                  <a:schemeClr val="tx1"/>
                </a:solidFill>
              </a:rPr>
              <a:t>• Malaxe les aliments pour la mélanger avec la salive et former une masse compacte appelée </a:t>
            </a:r>
            <a:r>
              <a:rPr lang="fr-FR" i="1" dirty="0" smtClean="0">
                <a:solidFill>
                  <a:schemeClr val="tx1"/>
                </a:solidFill>
              </a:rPr>
              <a:t>bol alimentaire</a:t>
            </a:r>
            <a:r>
              <a:rPr lang="fr-FR" dirty="0" smtClean="0">
                <a:solidFill>
                  <a:schemeClr val="tx1"/>
                </a:solidFill>
              </a:rPr>
              <a:t>.</a:t>
            </a:r>
          </a:p>
          <a:p>
            <a:r>
              <a:rPr lang="fr-FR" dirty="0" smtClean="0">
                <a:solidFill>
                  <a:schemeClr val="tx1"/>
                </a:solidFill>
              </a:rPr>
              <a:t>• Amorce la </a:t>
            </a:r>
            <a:r>
              <a:rPr lang="fr-FR" i="1" dirty="0" smtClean="0">
                <a:solidFill>
                  <a:schemeClr val="tx1"/>
                </a:solidFill>
              </a:rPr>
              <a:t>déglutition </a:t>
            </a:r>
            <a:r>
              <a:rPr lang="fr-FR" dirty="0" smtClean="0">
                <a:solidFill>
                  <a:schemeClr val="tx1"/>
                </a:solidFill>
              </a:rPr>
              <a:t>en poussant le bol alimentaire vers l’arrière vers le pharynx.</a:t>
            </a:r>
          </a:p>
          <a:p>
            <a:r>
              <a:rPr lang="fr-FR" dirty="0" smtClean="0">
                <a:solidFill>
                  <a:schemeClr val="tx1"/>
                </a:solidFill>
              </a:rPr>
              <a:t>• Rôle important dans l’émission des sons.</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259632" y="188640"/>
            <a:ext cx="7344816" cy="20162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solidFill>
                  <a:srgbClr val="C00000"/>
                </a:solidFill>
                <a:effectLst>
                  <a:outerShdw blurRad="38100" dist="38100" dir="2700000" algn="tl">
                    <a:srgbClr val="000000">
                      <a:alpha val="43137"/>
                    </a:srgbClr>
                  </a:outerShdw>
                </a:effectLst>
              </a:rPr>
              <a:t>LE PHARYNXE </a:t>
            </a:r>
            <a:r>
              <a:rPr lang="fr-FR" dirty="0" smtClean="0">
                <a:solidFill>
                  <a:schemeClr val="tx1"/>
                </a:solidFill>
              </a:rPr>
              <a:t>: c’est le carrefour aéro-digestif il est tapissé d’une muqueuse , il est équipé de muscle constricteurs qui propulsent le bol alimentaire dans l’œsophage   </a:t>
            </a:r>
          </a:p>
          <a:p>
            <a:r>
              <a:rPr lang="fr-FR" b="1" dirty="0" smtClean="0">
                <a:solidFill>
                  <a:srgbClr val="C00000"/>
                </a:solidFill>
                <a:effectLst>
                  <a:outerShdw blurRad="38100" dist="38100" dir="2700000" algn="tl">
                    <a:srgbClr val="000000">
                      <a:alpha val="43137"/>
                    </a:srgbClr>
                  </a:outerShdw>
                </a:effectLst>
              </a:rPr>
              <a:t>         L’ŒSOPHAGE</a:t>
            </a:r>
            <a:r>
              <a:rPr lang="fr-FR" dirty="0" smtClean="0">
                <a:solidFill>
                  <a:srgbClr val="C00000"/>
                </a:solidFill>
              </a:rPr>
              <a:t> </a:t>
            </a:r>
            <a:r>
              <a:rPr lang="fr-FR" dirty="0" smtClean="0">
                <a:solidFill>
                  <a:schemeClr val="tx1"/>
                </a:solidFill>
              </a:rPr>
              <a:t>: Tube </a:t>
            </a:r>
            <a:r>
              <a:rPr lang="fr-FR" dirty="0">
                <a:solidFill>
                  <a:schemeClr val="tx1"/>
                </a:solidFill>
              </a:rPr>
              <a:t>musculeux d’environ 25 cm de longueur</a:t>
            </a:r>
          </a:p>
          <a:p>
            <a:r>
              <a:rPr lang="fr-FR" dirty="0">
                <a:solidFill>
                  <a:schemeClr val="tx1"/>
                </a:solidFill>
              </a:rPr>
              <a:t>Propulse les aliments depuis le </a:t>
            </a:r>
            <a:r>
              <a:rPr lang="fr-FR" dirty="0" smtClean="0">
                <a:solidFill>
                  <a:schemeClr val="tx1"/>
                </a:solidFill>
              </a:rPr>
              <a:t>la </a:t>
            </a:r>
            <a:r>
              <a:rPr lang="fr-FR" dirty="0" err="1" smtClean="0">
                <a:solidFill>
                  <a:schemeClr val="tx1"/>
                </a:solidFill>
              </a:rPr>
              <a:t>ryngopharynx</a:t>
            </a:r>
            <a:r>
              <a:rPr lang="fr-FR" dirty="0" smtClean="0">
                <a:solidFill>
                  <a:schemeClr val="tx1"/>
                </a:solidFill>
              </a:rPr>
              <a:t> </a:t>
            </a:r>
            <a:r>
              <a:rPr lang="fr-FR" dirty="0">
                <a:solidFill>
                  <a:schemeClr val="tx1"/>
                </a:solidFill>
              </a:rPr>
              <a:t>jusqu’à l’estomac par une série de contractions péristaltiques.</a:t>
            </a:r>
          </a:p>
          <a:p>
            <a:pPr algn="ctr"/>
            <a:endParaRPr lang="fr-FR" dirty="0"/>
          </a:p>
        </p:txBody>
      </p:sp>
      <p:pic>
        <p:nvPicPr>
          <p:cNvPr id="4098" name="Picture 2"/>
          <p:cNvPicPr>
            <a:picLocks noChangeAspect="1" noChangeArrowheads="1"/>
          </p:cNvPicPr>
          <p:nvPr/>
        </p:nvPicPr>
        <p:blipFill>
          <a:blip r:embed="rId2" cstate="print"/>
          <a:srcRect/>
          <a:stretch>
            <a:fillRect/>
          </a:stretch>
        </p:blipFill>
        <p:spPr bwMode="auto">
          <a:xfrm>
            <a:off x="4572000" y="2564904"/>
            <a:ext cx="4176464" cy="3603501"/>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à coins arrondis 5"/>
          <p:cNvSpPr/>
          <p:nvPr/>
        </p:nvSpPr>
        <p:spPr>
          <a:xfrm>
            <a:off x="467544" y="2564904"/>
            <a:ext cx="3888432" cy="38164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Les glandes salivaires : ce sont des glandes annexes à la cavité buccale ,il existe trois paires des glandes salivaires :</a:t>
            </a:r>
          </a:p>
          <a:p>
            <a:pPr algn="ctr">
              <a:buFontTx/>
              <a:buChar char="-"/>
            </a:pPr>
            <a:r>
              <a:rPr lang="fr-FR" dirty="0" smtClean="0"/>
              <a:t>Les parotides </a:t>
            </a:r>
          </a:p>
          <a:p>
            <a:pPr algn="ctr">
              <a:buFontTx/>
              <a:buChar char="-"/>
            </a:pPr>
            <a:r>
              <a:rPr lang="fr-FR" dirty="0" smtClean="0"/>
              <a:t>Les </a:t>
            </a:r>
            <a:r>
              <a:rPr lang="fr-FR" dirty="0" err="1" smtClean="0"/>
              <a:t>sublingales</a:t>
            </a:r>
            <a:endParaRPr lang="fr-FR" dirty="0" smtClean="0"/>
          </a:p>
          <a:p>
            <a:pPr algn="ctr">
              <a:buFontTx/>
              <a:buChar char="-"/>
            </a:pPr>
            <a:r>
              <a:rPr lang="fr-FR" dirty="0" smtClean="0"/>
              <a:t>Les sous –</a:t>
            </a:r>
            <a:r>
              <a:rPr lang="fr-FR" dirty="0" err="1" smtClean="0"/>
              <a:t>maxilaires</a:t>
            </a:r>
            <a:r>
              <a:rPr lang="fr-FR" dirty="0" smtClean="0"/>
              <a:t>  </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5364088" y="260648"/>
            <a:ext cx="3456384" cy="2808312"/>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6" name="Rectangle à coins arrondis 5"/>
          <p:cNvSpPr/>
          <p:nvPr/>
        </p:nvSpPr>
        <p:spPr>
          <a:xfrm>
            <a:off x="179512" y="116632"/>
            <a:ext cx="4968552" cy="316835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200" b="1" dirty="0">
                <a:solidFill>
                  <a:schemeClr val="accent2"/>
                </a:solidFill>
              </a:rPr>
              <a:t>Couches de la paroi de l’estomac</a:t>
            </a:r>
          </a:p>
          <a:p>
            <a:pPr algn="just"/>
            <a:r>
              <a:rPr lang="fr-FR" sz="1200" dirty="0"/>
              <a:t>L’estomac est constitué de plusieurs couches de tissu.</a:t>
            </a:r>
          </a:p>
          <a:p>
            <a:pPr algn="just"/>
            <a:r>
              <a:rPr lang="fr-FR" sz="1200" dirty="0"/>
              <a:t>La muqueuse (membrane muqueuse) est le revêtement interne de l’estomac. Lorsque l’estomac est vide, la muqueuse est plissée. Ces replis (rides) gastriques s’aplanissent au fur et à mesure que l’estomac se remplit de nourriture.</a:t>
            </a:r>
          </a:p>
          <a:p>
            <a:pPr algn="just"/>
            <a:r>
              <a:rPr lang="fr-FR" sz="1200" dirty="0"/>
              <a:t>La couche suivante est la sous-muqueuse, qui couvre la muqueuse. Elle est composée de tissu conjonctif qui comprend de gros vaisseaux sanguins et lymphatiques, des cellules nerveuses et des fibres.</a:t>
            </a:r>
          </a:p>
          <a:p>
            <a:pPr algn="just"/>
            <a:r>
              <a:rPr lang="fr-FR" sz="1200" dirty="0"/>
              <a:t>La musculeuse (musculeuse externe ou </a:t>
            </a:r>
            <a:r>
              <a:rPr lang="fr-FR" sz="1200" dirty="0" err="1"/>
              <a:t>muscularis</a:t>
            </a:r>
            <a:r>
              <a:rPr lang="fr-FR" sz="1200" dirty="0"/>
              <a:t> </a:t>
            </a:r>
            <a:r>
              <a:rPr lang="fr-FR" sz="1200" dirty="0" err="1"/>
              <a:t>propria</a:t>
            </a:r>
            <a:r>
              <a:rPr lang="fr-FR" sz="1200" dirty="0"/>
              <a:t>) est la couche suivante, qui couvre la sous-muqueuse. C’est le muscle principal de l’estomac et il est constitué de 3 couches de muscles.</a:t>
            </a:r>
          </a:p>
          <a:p>
            <a:pPr algn="just"/>
            <a:r>
              <a:rPr lang="fr-FR" sz="1200" dirty="0"/>
              <a:t>La séreuse est la membrane fibreuse qui recouvre l’extérieur de l’estomac. La séreuse de l’estomac est aussi appelée </a:t>
            </a:r>
            <a:r>
              <a:rPr lang="fr-FR" sz="1200" dirty="0">
                <a:hlinkClick r:id="rId3"/>
              </a:rPr>
              <a:t>péritoine viscéral</a:t>
            </a:r>
            <a:r>
              <a:rPr lang="fr-FR" sz="1200" dirty="0"/>
              <a:t>.</a:t>
            </a:r>
          </a:p>
        </p:txBody>
      </p:sp>
      <p:sp>
        <p:nvSpPr>
          <p:cNvPr id="7" name="Rectangle à coins arrondis 6"/>
          <p:cNvSpPr/>
          <p:nvPr/>
        </p:nvSpPr>
        <p:spPr>
          <a:xfrm>
            <a:off x="827584" y="3501008"/>
            <a:ext cx="7704856"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600" b="1" dirty="0" smtClean="0">
                <a:solidFill>
                  <a:schemeClr val="accent2"/>
                </a:solidFill>
              </a:rPr>
              <a:t>Les cellules sécrétrices de l’estomac </a:t>
            </a:r>
            <a:r>
              <a:rPr lang="fr-FR" dirty="0" smtClean="0"/>
              <a:t>:</a:t>
            </a:r>
            <a:r>
              <a:rPr lang="fr-FR" sz="1400" dirty="0" smtClean="0"/>
              <a:t>le </a:t>
            </a:r>
            <a:r>
              <a:rPr lang="fr-FR" sz="1400" dirty="0"/>
              <a:t>corps de l'</a:t>
            </a:r>
            <a:r>
              <a:rPr lang="fr-FR" sz="1400" b="1" dirty="0"/>
              <a:t>estomac</a:t>
            </a:r>
            <a:r>
              <a:rPr lang="fr-FR" sz="1400" dirty="0"/>
              <a:t> comporte </a:t>
            </a:r>
            <a:r>
              <a:rPr lang="fr-FR" sz="1400" dirty="0">
                <a:solidFill>
                  <a:schemeClr val="accent2"/>
                </a:solidFill>
              </a:rPr>
              <a:t>les cellules pariétales </a:t>
            </a:r>
            <a:r>
              <a:rPr lang="fr-FR" sz="1400" dirty="0"/>
              <a:t>(</a:t>
            </a:r>
            <a:r>
              <a:rPr lang="fr-FR" sz="1400" b="1" dirty="0"/>
              <a:t>cellules</a:t>
            </a:r>
            <a:r>
              <a:rPr lang="fr-FR" sz="1400" dirty="0"/>
              <a:t> </a:t>
            </a:r>
            <a:r>
              <a:rPr lang="fr-FR" sz="1400" dirty="0" err="1"/>
              <a:t>bordantes</a:t>
            </a:r>
            <a:r>
              <a:rPr lang="fr-FR" sz="1400" dirty="0"/>
              <a:t>) qui synthétisent l'acide chlorhydrique (</a:t>
            </a:r>
            <a:r>
              <a:rPr lang="fr-FR" sz="1400" dirty="0" err="1"/>
              <a:t>HCl</a:t>
            </a:r>
            <a:r>
              <a:rPr lang="fr-FR" sz="1400" dirty="0"/>
              <a:t>) et le facteur intrinsèque (nécessaire à l'absorption de la vitamine B12), </a:t>
            </a:r>
            <a:r>
              <a:rPr lang="fr-FR" sz="1400" dirty="0">
                <a:solidFill>
                  <a:schemeClr val="accent2"/>
                </a:solidFill>
              </a:rPr>
              <a:t>les cellules à mucus </a:t>
            </a:r>
            <a:r>
              <a:rPr lang="fr-FR" sz="1400" dirty="0"/>
              <a:t>pour la protection de la </a:t>
            </a:r>
            <a:r>
              <a:rPr lang="fr-FR" sz="1400" dirty="0" smtClean="0"/>
              <a:t>paroi stomacale et</a:t>
            </a:r>
            <a:r>
              <a:rPr lang="fr-FR" sz="1400" dirty="0" smtClean="0">
                <a:solidFill>
                  <a:schemeClr val="accent2"/>
                </a:solidFill>
              </a:rPr>
              <a:t> les </a:t>
            </a:r>
            <a:r>
              <a:rPr lang="fr-FR" sz="1400" dirty="0">
                <a:solidFill>
                  <a:schemeClr val="accent2"/>
                </a:solidFill>
              </a:rPr>
              <a:t>cellules principales </a:t>
            </a:r>
            <a:r>
              <a:rPr lang="fr-FR" sz="1400" dirty="0"/>
              <a:t>qui </a:t>
            </a:r>
            <a:r>
              <a:rPr lang="fr-FR" sz="1400" dirty="0" smtClean="0"/>
              <a:t>sécrètent les enzymes protéolytiques (</a:t>
            </a:r>
            <a:r>
              <a:rPr lang="fr-FR" sz="1400" dirty="0" err="1" smtClean="0"/>
              <a:t>pipsine</a:t>
            </a:r>
            <a:r>
              <a:rPr lang="fr-FR" sz="1400" dirty="0" smtClean="0"/>
              <a:t> ,</a:t>
            </a:r>
            <a:r>
              <a:rPr lang="fr-FR" sz="1400" dirty="0" err="1" smtClean="0"/>
              <a:t>pipsinogène</a:t>
            </a:r>
            <a:r>
              <a:rPr lang="fr-FR" sz="1400" dirty="0" smtClean="0"/>
              <a:t>….)</a:t>
            </a:r>
          </a:p>
          <a:p>
            <a:pPr algn="just"/>
            <a:r>
              <a:rPr lang="fr-FR" sz="1400" dirty="0" smtClean="0">
                <a:solidFill>
                  <a:schemeClr val="accent2"/>
                </a:solidFill>
              </a:rPr>
              <a:t>Les cellules endocrines </a:t>
            </a:r>
            <a:r>
              <a:rPr lang="fr-FR" sz="1400" dirty="0" smtClean="0"/>
              <a:t>des différents types hormones (gastrine) </a:t>
            </a:r>
            <a:endParaRPr lang="fr-FR" sz="1400" dirty="0"/>
          </a:p>
        </p:txBody>
      </p:sp>
      <p:sp>
        <p:nvSpPr>
          <p:cNvPr id="5" name="Rectangle à coins arrondis 4"/>
          <p:cNvSpPr/>
          <p:nvPr/>
        </p:nvSpPr>
        <p:spPr>
          <a:xfrm>
            <a:off x="827584" y="5157192"/>
            <a:ext cx="7776864" cy="10801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600" b="1" dirty="0" smtClean="0"/>
              <a:t>Rôle de l’estomac: </a:t>
            </a:r>
            <a:r>
              <a:rPr lang="fr-FR" sz="1600" dirty="0" smtClean="0"/>
              <a:t>transformation des aliments à l’état de chyme (par mixage /malaxage) semi liquide afin  de les rendre acceptable par l’intestin, l’agent de cette transformation est le suc gastrique </a:t>
            </a:r>
            <a:endParaRPr lang="fr-FR"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292080" y="260648"/>
            <a:ext cx="3240360" cy="3384376"/>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5" name="Rectangle à coins arrondis 4"/>
          <p:cNvSpPr/>
          <p:nvPr/>
        </p:nvSpPr>
        <p:spPr>
          <a:xfrm>
            <a:off x="539552" y="188640"/>
            <a:ext cx="4320480" cy="201622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just"/>
            <a:r>
              <a:rPr lang="fr-FR" sz="1600" b="1" dirty="0" smtClean="0">
                <a:solidFill>
                  <a:srgbClr val="C00000"/>
                </a:solidFill>
              </a:rPr>
              <a:t>L’estomac: </a:t>
            </a:r>
            <a:r>
              <a:rPr lang="fr-FR" sz="1600" dirty="0" smtClean="0"/>
              <a:t>est un organe musculaire en forme de J qui est situé dans la partie supérieure de l’abdomen. Il fait partie de l’appareil digestif, qui s’étend de la bouche à l’anus. La taille de l’estomac varie d’une personne à l’autre et en fonction des repas.</a:t>
            </a:r>
          </a:p>
          <a:p>
            <a:pPr algn="just"/>
            <a:endParaRPr lang="fr-FR" dirty="0"/>
          </a:p>
        </p:txBody>
      </p:sp>
      <p:sp>
        <p:nvSpPr>
          <p:cNvPr id="6" name="Rectangle à coins arrondis 5"/>
          <p:cNvSpPr/>
          <p:nvPr/>
        </p:nvSpPr>
        <p:spPr>
          <a:xfrm>
            <a:off x="395536" y="2420888"/>
            <a:ext cx="4464496" cy="39604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fr-FR" sz="1400" dirty="0" smtClean="0"/>
          </a:p>
          <a:p>
            <a:endParaRPr lang="fr-FR" sz="1400" dirty="0"/>
          </a:p>
          <a:p>
            <a:pPr algn="ctr"/>
            <a:endParaRPr lang="fr-FR" sz="1400" b="1" dirty="0" smtClean="0"/>
          </a:p>
          <a:p>
            <a:pPr algn="ctr"/>
            <a:r>
              <a:rPr lang="fr-FR" sz="1400" b="1" dirty="0" smtClean="0"/>
              <a:t>Régions </a:t>
            </a:r>
            <a:r>
              <a:rPr lang="fr-FR" sz="1400" b="1" dirty="0"/>
              <a:t>de </a:t>
            </a:r>
            <a:r>
              <a:rPr lang="fr-FR" sz="1400" b="1" dirty="0" smtClean="0"/>
              <a:t>l’estomac</a:t>
            </a:r>
          </a:p>
          <a:p>
            <a:r>
              <a:rPr lang="fr-FR" sz="1400" dirty="0" smtClean="0"/>
              <a:t>L’estomac </a:t>
            </a:r>
            <a:r>
              <a:rPr lang="fr-FR" sz="1400" dirty="0"/>
              <a:t>est divisé en 5 régions.</a:t>
            </a:r>
          </a:p>
          <a:p>
            <a:r>
              <a:rPr lang="fr-FR" sz="1400" b="1" dirty="0">
                <a:solidFill>
                  <a:schemeClr val="accent2"/>
                </a:solidFill>
              </a:rPr>
              <a:t>Le cardia </a:t>
            </a:r>
            <a:r>
              <a:rPr lang="fr-FR" sz="1400" dirty="0"/>
              <a:t>est la région initiale de l’estomac. Il est situé sous l’œsophage avec lequel il communique. Il renferme le sphincter cardial, un mince anneau musculaire qui empêche le contenu gastrique de remonter dans l’œsophage.</a:t>
            </a:r>
          </a:p>
          <a:p>
            <a:r>
              <a:rPr lang="fr-FR" sz="1400" b="1" dirty="0">
                <a:solidFill>
                  <a:schemeClr val="accent2"/>
                </a:solidFill>
              </a:rPr>
              <a:t>Le fundus </a:t>
            </a:r>
            <a:r>
              <a:rPr lang="fr-FR" sz="1400" dirty="0"/>
              <a:t>est une région arrondie située à gauche du cardia et au-dessous </a:t>
            </a:r>
            <a:r>
              <a:rPr lang="fr-FR" sz="1400" dirty="0" smtClean="0"/>
              <a:t>du diaphragme .</a:t>
            </a:r>
            <a:endParaRPr lang="fr-FR" sz="1400" dirty="0"/>
          </a:p>
          <a:p>
            <a:r>
              <a:rPr lang="fr-FR" sz="1400" b="1" dirty="0">
                <a:solidFill>
                  <a:schemeClr val="accent2"/>
                </a:solidFill>
              </a:rPr>
              <a:t>Le corps </a:t>
            </a:r>
            <a:r>
              <a:rPr lang="fr-FR" sz="1400" dirty="0"/>
              <a:t>est la partie principale de l’estomac et la plus grande, où les aliments sont brassés et commencent à se désintégrer.</a:t>
            </a:r>
          </a:p>
          <a:p>
            <a:r>
              <a:rPr lang="fr-FR" sz="1400" b="1" dirty="0">
                <a:solidFill>
                  <a:schemeClr val="accent2"/>
                </a:solidFill>
              </a:rPr>
              <a:t>L’antre </a:t>
            </a:r>
            <a:r>
              <a:rPr lang="fr-FR" sz="1400" dirty="0"/>
              <a:t>(parfois appelé antre pylorique) est la partie inférieure de l’estomac. L’antre entrepose les aliments décomposés jusqu’à ce qu’ils soient prêts à être évacués dans l’intestin grêle</a:t>
            </a:r>
            <a:r>
              <a:rPr lang="fr-FR" sz="1200" dirty="0"/>
              <a:t>.</a:t>
            </a:r>
          </a:p>
          <a:p>
            <a:r>
              <a:rPr lang="fr-FR" dirty="0" smtClean="0"/>
              <a:t/>
            </a:r>
            <a:br>
              <a:rPr lang="fr-FR" dirty="0" smtClean="0"/>
            </a:br>
            <a:endParaRPr lang="fr-FR" dirty="0"/>
          </a:p>
        </p:txBody>
      </p:sp>
      <p:sp>
        <p:nvSpPr>
          <p:cNvPr id="7" name="Rectangle à coins arrondis 6"/>
          <p:cNvSpPr/>
          <p:nvPr/>
        </p:nvSpPr>
        <p:spPr>
          <a:xfrm>
            <a:off x="5076056" y="3861048"/>
            <a:ext cx="3888432" cy="25922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400" b="1" dirty="0">
                <a:solidFill>
                  <a:schemeClr val="accent2"/>
                </a:solidFill>
              </a:rPr>
              <a:t>Le pylore </a:t>
            </a:r>
            <a:r>
              <a:rPr lang="fr-FR" sz="1400" dirty="0"/>
              <a:t>est la partie de l’estomac qui communique avec l’intestin grêle. Cette région comprend le sphincter pylorique, un anneau de muscles épais qui agit comme une valve pour régler la vidange du contenu de l’estomac (appelé chyme) dans le duodénum (la première partie de l’intestin grêle). Le sphincter pylorique empêche aussi le contenu du duodénum de remonter dans l’estomac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1500</TotalTime>
  <Words>2296</Words>
  <Application>Microsoft Office PowerPoint</Application>
  <PresentationFormat>Affichage à l'écran (4:3)</PresentationFormat>
  <Paragraphs>237</Paragraphs>
  <Slides>44</Slides>
  <Notes>2</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Cyber</dc:creator>
  <cp:lastModifiedBy>Cyber</cp:lastModifiedBy>
  <cp:revision>23</cp:revision>
  <dcterms:created xsi:type="dcterms:W3CDTF">2020-04-10T09:17:07Z</dcterms:created>
  <dcterms:modified xsi:type="dcterms:W3CDTF">2020-04-17T20:56:22Z</dcterms:modified>
</cp:coreProperties>
</file>