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72" r:id="rId3"/>
    <p:sldId id="273" r:id="rId4"/>
    <p:sldId id="277" r:id="rId5"/>
    <p:sldId id="279" r:id="rId6"/>
    <p:sldId id="278" r:id="rId7"/>
    <p:sldId id="280" r:id="rId8"/>
    <p:sldId id="275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61" r:id="rId19"/>
    <p:sldId id="27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59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12940-EA6D-4F20-A27C-8F32C82BAC76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9A5AA-0384-4240-A66A-69E0726CF4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14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A5AA-0384-4240-A66A-69E0726CF47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20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79C8332-FF5B-4906-808E-800B8DA3EA93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C0D5DFA-9E11-49E8-9120-5E31FE6E84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8332-FF5B-4906-808E-800B8DA3EA93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5DFA-9E11-49E8-9120-5E31FE6E84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8332-FF5B-4906-808E-800B8DA3EA93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5DFA-9E11-49E8-9120-5E31FE6E84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8332-FF5B-4906-808E-800B8DA3EA93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5DFA-9E11-49E8-9120-5E31FE6E84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8332-FF5B-4906-808E-800B8DA3EA93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5DFA-9E11-49E8-9120-5E31FE6E84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8332-FF5B-4906-808E-800B8DA3EA93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5DFA-9E11-49E8-9120-5E31FE6E84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8332-FF5B-4906-808E-800B8DA3EA93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5DFA-9E11-49E8-9120-5E31FE6E84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8332-FF5B-4906-808E-800B8DA3EA93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5DFA-9E11-49E8-9120-5E31FE6E84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8332-FF5B-4906-808E-800B8DA3EA93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5DFA-9E11-49E8-9120-5E31FE6E84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8332-FF5B-4906-808E-800B8DA3EA93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5DFA-9E11-49E8-9120-5E31FE6E84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8332-FF5B-4906-808E-800B8DA3EA93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5DFA-9E11-49E8-9120-5E31FE6E84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9C8332-FF5B-4906-808E-800B8DA3EA93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C0D5DFA-9E11-49E8-9120-5E31FE6E84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7772400" cy="1828800"/>
          </a:xfrm>
        </p:spPr>
        <p:txBody>
          <a:bodyPr/>
          <a:lstStyle/>
          <a:p>
            <a:pPr algn="ctr"/>
            <a:r>
              <a:rPr lang="fr-FR" sz="4400" dirty="0" smtClean="0">
                <a:solidFill>
                  <a:srgbClr val="FF0000"/>
                </a:solidFill>
              </a:rPr>
              <a:t>Techniques d’Analyses de   Biologie Moléculaire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439887"/>
            <a:ext cx="7772400" cy="281577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                                     </a:t>
            </a:r>
            <a:r>
              <a:rPr lang="en-US" sz="2800" dirty="0" smtClean="0">
                <a:solidFill>
                  <a:schemeClr val="tx1"/>
                </a:solidFill>
              </a:rPr>
              <a:t>Dr.</a:t>
            </a:r>
            <a:r>
              <a:rPr lang="en-US" sz="2600" b="1" dirty="0" smtClean="0">
                <a:solidFill>
                  <a:schemeClr val="tx1"/>
                </a:solidFill>
              </a:rPr>
              <a:t> ZIADA-BOUCHAAR H.</a:t>
            </a:r>
          </a:p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                            MI </a:t>
            </a:r>
            <a:r>
              <a:rPr lang="en-US" sz="2600" b="1" dirty="0" err="1" smtClean="0">
                <a:solidFill>
                  <a:schemeClr val="tx1"/>
                </a:solidFill>
              </a:rPr>
              <a:t>Génétique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</a:rPr>
              <a:t>moléculaire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n-US" dirty="0" err="1" smtClean="0">
                <a:solidFill>
                  <a:schemeClr val="tx1"/>
                </a:solidFill>
              </a:rPr>
              <a:t>Université</a:t>
            </a:r>
            <a:r>
              <a:rPr lang="en-US" dirty="0" smtClean="0">
                <a:solidFill>
                  <a:schemeClr val="tx1"/>
                </a:solidFill>
              </a:rPr>
              <a:t> des frères </a:t>
            </a:r>
            <a:r>
              <a:rPr lang="en-US" dirty="0" err="1" smtClean="0">
                <a:solidFill>
                  <a:schemeClr val="tx1"/>
                </a:solidFill>
              </a:rPr>
              <a:t>Mentouri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                        Constantine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2021-2022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610244"/>
          </a:xfrm>
        </p:spPr>
        <p:txBody>
          <a:bodyPr>
            <a:normAutofit/>
          </a:bodyPr>
          <a:lstStyle/>
          <a:p>
            <a:r>
              <a:rPr lang="fr-FR" sz="3200" b="1" i="1" u="sng" dirty="0" smtClean="0"/>
              <a:t>Rôle: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Il permet la réparation d’erreurs de la réplication, de façon orientée. 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En effet, l’ADN du brin parental est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méthylé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sur les Cytosines. Cette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méthylation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se produit après la réplication sur le brin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néosynthétisé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Si la réparation intervient avant cette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méthylation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le système reconnaît le brin non encore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méthylé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 flipV="1">
            <a:off x="685800" y="357166"/>
            <a:ext cx="2743200" cy="15718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800" b="1" i="1" u="sng" dirty="0" smtClean="0"/>
          </a:p>
          <a:p>
            <a:endParaRPr lang="fr-FR" sz="2800" b="1" i="1" u="sng" dirty="0" smtClean="0"/>
          </a:p>
        </p:txBody>
      </p:sp>
      <p:pic>
        <p:nvPicPr>
          <p:cNvPr id="6" name="Image 5" descr="http://masterbiologie.fr/M1_web/dna_break/pix/systemeM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6095" y="642918"/>
            <a:ext cx="385765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27584" y="642918"/>
            <a:ext cx="3744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 dimère MSH2/GTBP reconnaît le mésappariement. Ceci est confirmé par association avec le dimère MLH1/PMS2.</a:t>
            </a:r>
            <a:br>
              <a:rPr lang="fr-F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fr-FR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MutH</a:t>
            </a:r>
            <a:r>
              <a:rPr lang="fr-F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reconnaît le brin </a:t>
            </a:r>
            <a:r>
              <a:rPr lang="fr-FR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méthylé</a:t>
            </a:r>
            <a:r>
              <a:rPr lang="fr-F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et entraîne une coupure en face du site de </a:t>
            </a:r>
            <a:r>
              <a:rPr lang="fr-FR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méthylation</a:t>
            </a:r>
            <a:r>
              <a:rPr lang="fr-F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sur le brin non encore </a:t>
            </a:r>
            <a:r>
              <a:rPr lang="fr-FR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méthylé</a:t>
            </a:r>
            <a:r>
              <a:rPr lang="fr-F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br>
              <a:rPr lang="fr-F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fr-F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Une </a:t>
            </a:r>
            <a:r>
              <a:rPr lang="fr-FR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exonucléase</a:t>
            </a:r>
            <a:r>
              <a:rPr lang="fr-F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(l’</a:t>
            </a:r>
            <a:r>
              <a:rPr lang="fr-FR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exonucléase</a:t>
            </a:r>
            <a:r>
              <a:rPr lang="fr-F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 ou l’</a:t>
            </a:r>
            <a:r>
              <a:rPr lang="fr-FR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hélicase</a:t>
            </a:r>
            <a:r>
              <a:rPr lang="fr-F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II) prolonge la destruction du brin d’ADN, emportant la zone de mésappariement.</a:t>
            </a:r>
            <a:br>
              <a:rPr lang="fr-F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fr-F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 </a:t>
            </a:r>
            <a:r>
              <a:rPr lang="fr-FR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resynthèse</a:t>
            </a:r>
            <a:r>
              <a:rPr lang="fr-F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s’effectue par l’ADN polymérase III avec son le cofacteur SSB, puis une ligase. </a:t>
            </a:r>
            <a:endParaRPr lang="fr-FR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57232" y="42400"/>
            <a:ext cx="2311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u="sng" dirty="0" smtClean="0">
                <a:solidFill>
                  <a:schemeClr val="bg1"/>
                </a:solidFill>
              </a:rPr>
              <a:t>Principe:</a:t>
            </a:r>
            <a:endParaRPr lang="fr-FR" sz="24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r>
              <a:rPr lang="fr-FR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Etapes:</a:t>
            </a:r>
          </a:p>
          <a:p>
            <a:pPr>
              <a:buNone/>
            </a:pP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1-Chez les procaryotes : le système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MutHLS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 processus de réparation des mésappariement de l'ADN chez </a:t>
            </a:r>
            <a:r>
              <a:rPr lang="fr-F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Escherichia coli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fait intervenir douze protéines, dont trois spécifiques. </a:t>
            </a:r>
          </a:p>
          <a:p>
            <a:pPr>
              <a:buNone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 système reconnait efficacement les mésappariements depuis une simple base et jusqu'à 4 nucléotides:</a:t>
            </a:r>
            <a:endParaRPr lang="fr-FR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 lv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Reconnaissance du mésappariement par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MutS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Confirmation par recrutement de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MutL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Reconnaissance du brin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méthylé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MutH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une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endonucléase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qui interagit avec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MutL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Coupure du brin non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méthylé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MutH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Digestion du brin non-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méthylé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depuis la coupure jusqu'à la lésion par une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exonucléase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après déroulement progressif du duplexe par une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hélicase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Resynthèse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par l'ADN polymérase III</a:t>
            </a:r>
          </a:p>
          <a:p>
            <a:pPr lv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Suture du brin par l'ADN ligase 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59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428860" y="5907170"/>
            <a:ext cx="4447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Le processus de réparation des mésappariement de l'ADN </a:t>
            </a:r>
            <a:r>
              <a:rPr lang="fr-FR" b="1" dirty="0" smtClean="0"/>
              <a:t>chez les procaryotes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"/>
            <a:ext cx="7200800" cy="601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00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2-Chez l'eucaryote : cas de l'Homme</a:t>
            </a:r>
          </a:p>
          <a:p>
            <a:pPr>
              <a:buNone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Homologue humain de Mut S : MSH2 - MSH6</a:t>
            </a:r>
          </a:p>
          <a:p>
            <a:pPr lvl="0"/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Homologue humain de Mut L : MLH1 couplé à PMS1, PMS2 ou MLH3</a:t>
            </a:r>
          </a:p>
          <a:p>
            <a:pPr lvl="0"/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Aucun homologue de Mut H n'est connu à ce jour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3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4664"/>
            <a:ext cx="8104188" cy="5034111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638800"/>
            <a:ext cx="6602413" cy="523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08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4624"/>
            <a:ext cx="449999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85303"/>
            <a:ext cx="4248472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8997" y="6107385"/>
            <a:ext cx="4181475" cy="85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1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18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instabilité </a:t>
            </a:r>
            <a:r>
              <a:rPr lang="fr-FR" sz="2800" b="1" dirty="0" err="1"/>
              <a:t>microsatellitaire</a:t>
            </a:r>
            <a:r>
              <a:rPr lang="fr-FR" sz="2800" b="1" dirty="0"/>
              <a:t> </a:t>
            </a:r>
            <a:br>
              <a:rPr lang="fr-FR" sz="2800" b="1" dirty="0"/>
            </a:b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060848"/>
            <a:ext cx="7776864" cy="4464496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présence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défaut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réparation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 bases qui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entraîne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des non-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réparations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erreurs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l’ADN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polymérase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traduisant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par un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phénotype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microsatellite instable (MSI).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phénotype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MSI est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observé dans le syndrome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HNPCC (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Hereditary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Polyposis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Colon Cancer) mais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Environ 15 % des cancers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colorectaux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(CCR)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sporadiques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altération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Mismatch  Repair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(MMR). Les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tumeurs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ayant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phénotype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MSI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déficientes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pour le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MMR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dMMR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;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tumeurs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proficientes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pour le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MMR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pMMR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et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phénotype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microsatellite stable (MSS).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283112" y="2035276"/>
            <a:ext cx="6577781" cy="2153265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Test RER ou MSI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2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5" y="2060848"/>
            <a:ext cx="8280920" cy="4464496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syndrome HNPCC est une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prédisposition héréditaire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au cancer,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liée</a:t>
            </a:r>
            <a:r>
              <a:rPr lang="ja-JP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dans environ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70% des cas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à une altération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constitutionnelle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des gènes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MMR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(MLH1, MSH2, MSH6). 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patients atteints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d’un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syndrome HNPCC ont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 risque élevé de développer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cancers colorectaux,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endometre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lntestin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grele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uroth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(spectre tumoral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étroit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et un risque faible de cancers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 L’ovaire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l’estomac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des voies biliaires (spectre tumoral large). 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Ces formes héréditaires représentent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environ 5% des cancers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colo-rectaux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7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600" b="1" dirty="0" err="1" smtClean="0"/>
              <a:t>Réalisation</a:t>
            </a:r>
            <a:r>
              <a:rPr lang="en-US" sz="3600" b="1" dirty="0" smtClean="0"/>
              <a:t> </a:t>
            </a:r>
            <a:r>
              <a:rPr lang="en-US" sz="3600" b="1" dirty="0"/>
              <a:t>du test RER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34888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 test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REplication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Error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(RER)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évidence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phénotypes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(MSI ou MSS)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comparant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les microsatellites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l’ADN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tumoral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présents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les cellules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cancéreuses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aux microsatellites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présents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l’ADN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 cellules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normales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 </a:t>
            </a:r>
            <a:r>
              <a:rPr lang="en-US" dirty="0" err="1"/>
              <a:t>principe</a:t>
            </a:r>
            <a:r>
              <a:rPr lang="en-US" dirty="0"/>
              <a:t> du test repose sur la </a:t>
            </a:r>
            <a:r>
              <a:rPr lang="en-US" dirty="0" err="1"/>
              <a:t>comparaison</a:t>
            </a:r>
            <a:r>
              <a:rPr lang="en-US" dirty="0"/>
              <a:t> des microsatellites de </a:t>
            </a:r>
            <a:r>
              <a:rPr lang="en-US" dirty="0" err="1"/>
              <a:t>l’ADN</a:t>
            </a:r>
            <a:r>
              <a:rPr lang="en-US" dirty="0"/>
              <a:t> de la </a:t>
            </a:r>
            <a:r>
              <a:rPr lang="en-US" dirty="0" err="1"/>
              <a:t>tumeur</a:t>
            </a:r>
            <a:r>
              <a:rPr lang="en-US" dirty="0"/>
              <a:t> avec </a:t>
            </a:r>
            <a:r>
              <a:rPr lang="en-US" dirty="0" err="1"/>
              <a:t>ceux</a:t>
            </a:r>
            <a:r>
              <a:rPr lang="en-US" dirty="0"/>
              <a:t> du </a:t>
            </a:r>
            <a:r>
              <a:rPr lang="en-US" dirty="0" err="1"/>
              <a:t>tissu</a:t>
            </a:r>
            <a:r>
              <a:rPr lang="en-US" dirty="0"/>
              <a:t> </a:t>
            </a:r>
            <a:r>
              <a:rPr lang="en-US" dirty="0" err="1"/>
              <a:t>sain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/>
              <a:t>microsatellites correspondent à des </a:t>
            </a:r>
            <a:r>
              <a:rPr lang="en-US" dirty="0" err="1"/>
              <a:t>séquences</a:t>
            </a:r>
            <a:r>
              <a:rPr lang="en-US" dirty="0"/>
              <a:t> </a:t>
            </a:r>
            <a:r>
              <a:rPr lang="en-US" dirty="0" err="1"/>
              <a:t>répétées</a:t>
            </a:r>
            <a:r>
              <a:rPr lang="en-US" dirty="0"/>
              <a:t> </a:t>
            </a:r>
            <a:r>
              <a:rPr lang="en-US" dirty="0" err="1"/>
              <a:t>d’acides</a:t>
            </a:r>
            <a:r>
              <a:rPr lang="en-US" dirty="0"/>
              <a:t> </a:t>
            </a:r>
            <a:r>
              <a:rPr lang="en-US" dirty="0" err="1"/>
              <a:t>nucléiques</a:t>
            </a:r>
            <a:r>
              <a:rPr lang="en-US" dirty="0"/>
              <a:t> (sous </a:t>
            </a:r>
            <a:r>
              <a:rPr lang="en-US" dirty="0" err="1"/>
              <a:t>forme</a:t>
            </a:r>
            <a:r>
              <a:rPr lang="en-US" dirty="0"/>
              <a:t> de mono- ou de </a:t>
            </a:r>
            <a:r>
              <a:rPr lang="en-US" dirty="0" err="1"/>
              <a:t>dinucléotides</a:t>
            </a:r>
            <a:r>
              <a:rPr lang="en-US" dirty="0"/>
              <a:t>),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codants</a:t>
            </a:r>
            <a:r>
              <a:rPr lang="en-US" dirty="0"/>
              <a:t> (</a:t>
            </a:r>
            <a:r>
              <a:rPr lang="en-US" dirty="0" err="1"/>
              <a:t>exoniques</a:t>
            </a:r>
            <a:r>
              <a:rPr lang="en-US" dirty="0"/>
              <a:t>) ou non </a:t>
            </a:r>
            <a:r>
              <a:rPr lang="en-US" dirty="0" err="1"/>
              <a:t>codants</a:t>
            </a:r>
            <a:r>
              <a:rPr lang="en-US" dirty="0"/>
              <a:t> (</a:t>
            </a:r>
            <a:r>
              <a:rPr lang="en-US" dirty="0" err="1"/>
              <a:t>introniques</a:t>
            </a:r>
            <a:r>
              <a:rPr lang="en-US" dirty="0"/>
              <a:t>) et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localisés</a:t>
            </a:r>
            <a:r>
              <a:rPr lang="en-US" dirty="0"/>
              <a:t> </a:t>
            </a:r>
            <a:r>
              <a:rPr lang="en-US" dirty="0" err="1" smtClean="0"/>
              <a:t>préférentiellement</a:t>
            </a:r>
            <a:r>
              <a:rPr lang="en-US" dirty="0" smtClean="0"/>
              <a:t>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régions</a:t>
            </a:r>
            <a:r>
              <a:rPr lang="en-US" dirty="0"/>
              <a:t> </a:t>
            </a:r>
            <a:r>
              <a:rPr lang="en-US" dirty="0" err="1"/>
              <a:t>microsatellitaires</a:t>
            </a:r>
            <a:r>
              <a:rPr lang="en-US" dirty="0"/>
              <a:t> des chromosomes (</a:t>
            </a:r>
            <a:r>
              <a:rPr lang="en-US" dirty="0" err="1"/>
              <a:t>d’où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nom).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séquences</a:t>
            </a:r>
            <a:r>
              <a:rPr lang="en-US" dirty="0"/>
              <a:t> </a:t>
            </a:r>
            <a:r>
              <a:rPr lang="en-US" dirty="0" err="1" smtClean="0"/>
              <a:t>répétées</a:t>
            </a:r>
            <a:r>
              <a:rPr lang="en-US" dirty="0" smtClean="0"/>
              <a:t> </a:t>
            </a:r>
            <a:r>
              <a:rPr lang="en-US" dirty="0" err="1"/>
              <a:t>représentent</a:t>
            </a:r>
            <a:r>
              <a:rPr lang="en-US" dirty="0"/>
              <a:t> des zones </a:t>
            </a:r>
            <a:r>
              <a:rPr lang="en-US" dirty="0" err="1"/>
              <a:t>difficiles</a:t>
            </a:r>
            <a:r>
              <a:rPr lang="en-US" dirty="0"/>
              <a:t> à </a:t>
            </a:r>
            <a:r>
              <a:rPr lang="en-US" dirty="0" err="1"/>
              <a:t>répliquer</a:t>
            </a:r>
            <a:r>
              <a:rPr lang="en-US" dirty="0"/>
              <a:t> par </a:t>
            </a:r>
            <a:r>
              <a:rPr lang="en-US" dirty="0" err="1"/>
              <a:t>l’ADN</a:t>
            </a:r>
            <a:r>
              <a:rPr lang="en-US" dirty="0"/>
              <a:t> </a:t>
            </a:r>
            <a:r>
              <a:rPr lang="en-US" dirty="0" err="1"/>
              <a:t>polymérase</a:t>
            </a:r>
            <a:r>
              <a:rPr lang="en-US" dirty="0"/>
              <a:t> :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explique</a:t>
            </a:r>
            <a:r>
              <a:rPr lang="en-US" dirty="0"/>
              <a:t> que les microsatellites </a:t>
            </a:r>
            <a:r>
              <a:rPr lang="en-US" dirty="0" err="1"/>
              <a:t>soient</a:t>
            </a:r>
            <a:r>
              <a:rPr lang="en-US" dirty="0"/>
              <a:t> le </a:t>
            </a:r>
            <a:r>
              <a:rPr lang="en-US" dirty="0" err="1"/>
              <a:t>siège</a:t>
            </a:r>
            <a:r>
              <a:rPr lang="en-US" dirty="0"/>
              <a:t> </a:t>
            </a:r>
            <a:r>
              <a:rPr lang="en-US" dirty="0" err="1"/>
              <a:t>préférentiel</a:t>
            </a:r>
            <a:r>
              <a:rPr lang="en-US" dirty="0"/>
              <a:t> des </a:t>
            </a:r>
            <a:r>
              <a:rPr lang="en-US" dirty="0" err="1"/>
              <a:t>erreurs</a:t>
            </a:r>
            <a:r>
              <a:rPr lang="en-US" dirty="0"/>
              <a:t> de </a:t>
            </a:r>
            <a:r>
              <a:rPr lang="en-US" dirty="0" err="1"/>
              <a:t>réplication</a:t>
            </a:r>
            <a:r>
              <a:rPr lang="en-US" dirty="0"/>
              <a:t> de </a:t>
            </a:r>
            <a:r>
              <a:rPr lang="en-US" dirty="0" err="1" smtClean="0"/>
              <a:t>l’ADN</a:t>
            </a:r>
            <a:r>
              <a:rPr lang="en-US" dirty="0" smtClean="0"/>
              <a:t>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74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fr-FR" dirty="0" smtClean="0"/>
              <a:t>Réalisation du test MSI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536504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réalisé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comparative du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tissu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tumoral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du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tissu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d’un patient :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zones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correspondantes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préalablement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sélectionnées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pathologiste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grattées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sur des lames blanches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coupées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 blocs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tissus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fixés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inclus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paraffine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Bien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évidemment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tissus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recueil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tubes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différents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(car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l’intérêt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du test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de comparer les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profils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microsatellitaires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tissu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sain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par rapport au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tissu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tumoral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6858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l’absence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tissu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présent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l’échantillon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à tester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possible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d’utiliser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ADN normal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référence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23652"/>
            <a:ext cx="7992888" cy="42737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L’ADN des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tissus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ensuite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extrait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utilisant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kit ou un automate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L’étape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suivante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consiste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à amplifier les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régions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génomiques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d’intérêt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 PCR.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panel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référence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comportant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marqueurs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microsatellitaires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monomorphes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utilisé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(BAT25, BAT26, BAT40, NR21, NR22, NR24 et NR27),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associé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à un panel de 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marqueurs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microsatellitaires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polymorphes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323652"/>
            <a:ext cx="8064896" cy="3508977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associé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à un panel de 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marqueurs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microsatellitaires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polymorphes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D2S123/AFM093xh3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D5S346/LNS, D17S250/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MFd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TGFβ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RII).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Après migration des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produits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d’amplification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moyen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d’un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séquenceur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automatique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le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profil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poids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moléculaire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chacun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microsatellites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provenant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tissu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superposé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celui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provenant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tissu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tumoral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instabilité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microsatellitaire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 a apparition de microsatellites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tailles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différentes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tumeur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: le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réparation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mésappariements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 bases ne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fonctionnant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plus,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plusieurs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bases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sont“ajoutées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”(insertions)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ou“sous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délétions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à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séquence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d’ADN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microsatellitaire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alors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d’instabilité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d’un microsatellite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tissu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tumoral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s’aligne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pas sur 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tissu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pour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marqueur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microsatellitaire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établi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qu’il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moins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marqueurs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microsatellitaires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instables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pour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tumeur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considérée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phénotype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MSI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(figure 1)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tumeur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alors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dMMR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contraire (superposition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parfaite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profils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la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tumeur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phénotype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MSS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(figure 2)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pMMR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9512" y="41847"/>
            <a:ext cx="8280920" cy="6935132"/>
            <a:chOff x="2738" y="4742"/>
            <a:chExt cx="8220" cy="10921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738" y="4742"/>
              <a:ext cx="8220" cy="5006"/>
            </a:xfrm>
            <a:custGeom>
              <a:avLst/>
              <a:gdLst>
                <a:gd name="T0" fmla="+- 0 2738 2738"/>
                <a:gd name="T1" fmla="*/ T0 w 8220"/>
                <a:gd name="T2" fmla="+- 0 4742 4742"/>
                <a:gd name="T3" fmla="*/ 4742 h 5006"/>
                <a:gd name="T4" fmla="+- 0 2738 2738"/>
                <a:gd name="T5" fmla="*/ T4 w 8220"/>
                <a:gd name="T6" fmla="+- 0 9748 4742"/>
                <a:gd name="T7" fmla="*/ 9748 h 5006"/>
                <a:gd name="T8" fmla="+- 0 10958 2738"/>
                <a:gd name="T9" fmla="*/ T8 w 8220"/>
                <a:gd name="T10" fmla="+- 0 9748 4742"/>
                <a:gd name="T11" fmla="*/ 9748 h 5006"/>
                <a:gd name="T12" fmla="+- 0 10952 2738"/>
                <a:gd name="T13" fmla="*/ T12 w 8220"/>
                <a:gd name="T14" fmla="+- 0 4742 4742"/>
                <a:gd name="T15" fmla="*/ 4742 h 5006"/>
                <a:gd name="T16" fmla="+- 0 2738 2738"/>
                <a:gd name="T17" fmla="*/ T16 w 8220"/>
                <a:gd name="T18" fmla="+- 0 4742 4742"/>
                <a:gd name="T19" fmla="*/ 4742 h 50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8220" h="5006">
                  <a:moveTo>
                    <a:pt x="0" y="0"/>
                  </a:moveTo>
                  <a:lnTo>
                    <a:pt x="0" y="5006"/>
                  </a:lnTo>
                  <a:lnTo>
                    <a:pt x="8220" y="5006"/>
                  </a:lnTo>
                  <a:lnTo>
                    <a:pt x="82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9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248" y="5292"/>
              <a:ext cx="7206" cy="3905"/>
            </a:xfrm>
            <a:custGeom>
              <a:avLst/>
              <a:gdLst>
                <a:gd name="T0" fmla="+- 0 3248 3248"/>
                <a:gd name="T1" fmla="*/ T0 w 7206"/>
                <a:gd name="T2" fmla="+- 0 9198 5292"/>
                <a:gd name="T3" fmla="*/ 9198 h 3905"/>
                <a:gd name="T4" fmla="+- 0 10454 3248"/>
                <a:gd name="T5" fmla="*/ T4 w 7206"/>
                <a:gd name="T6" fmla="+- 0 9198 5292"/>
                <a:gd name="T7" fmla="*/ 9198 h 3905"/>
                <a:gd name="T8" fmla="+- 0 10454 3248"/>
                <a:gd name="T9" fmla="*/ T8 w 7206"/>
                <a:gd name="T10" fmla="+- 0 5292 5292"/>
                <a:gd name="T11" fmla="*/ 5292 h 3905"/>
                <a:gd name="T12" fmla="+- 0 3248 3248"/>
                <a:gd name="T13" fmla="*/ T12 w 7206"/>
                <a:gd name="T14" fmla="+- 0 5292 5292"/>
                <a:gd name="T15" fmla="*/ 5292 h 3905"/>
                <a:gd name="T16" fmla="+- 0 3248 3248"/>
                <a:gd name="T17" fmla="*/ T16 w 7206"/>
                <a:gd name="T18" fmla="+- 0 9198 5292"/>
                <a:gd name="T19" fmla="*/ 9198 h 39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206" h="3905">
                  <a:moveTo>
                    <a:pt x="0" y="3906"/>
                  </a:moveTo>
                  <a:lnTo>
                    <a:pt x="7206" y="3906"/>
                  </a:lnTo>
                  <a:lnTo>
                    <a:pt x="7206" y="0"/>
                  </a:lnTo>
                  <a:lnTo>
                    <a:pt x="0" y="0"/>
                  </a:lnTo>
                  <a:lnTo>
                    <a:pt x="0" y="390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" y="5412"/>
              <a:ext cx="6447" cy="3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738" y="10645"/>
              <a:ext cx="8220" cy="5018"/>
            </a:xfrm>
            <a:custGeom>
              <a:avLst/>
              <a:gdLst>
                <a:gd name="T0" fmla="+- 0 2738 2738"/>
                <a:gd name="T1" fmla="*/ T0 w 8220"/>
                <a:gd name="T2" fmla="+- 0 10645 10645"/>
                <a:gd name="T3" fmla="*/ 10645 h 5018"/>
                <a:gd name="T4" fmla="+- 0 2738 2738"/>
                <a:gd name="T5" fmla="*/ T4 w 8220"/>
                <a:gd name="T6" fmla="+- 0 15664 10645"/>
                <a:gd name="T7" fmla="*/ 15664 h 5018"/>
                <a:gd name="T8" fmla="+- 0 10958 2738"/>
                <a:gd name="T9" fmla="*/ T8 w 8220"/>
                <a:gd name="T10" fmla="+- 0 15664 10645"/>
                <a:gd name="T11" fmla="*/ 15664 h 5018"/>
                <a:gd name="T12" fmla="+- 0 10952 2738"/>
                <a:gd name="T13" fmla="*/ T12 w 8220"/>
                <a:gd name="T14" fmla="+- 0 10645 10645"/>
                <a:gd name="T15" fmla="*/ 10645 h 5018"/>
                <a:gd name="T16" fmla="+- 0 2738 2738"/>
                <a:gd name="T17" fmla="*/ T16 w 8220"/>
                <a:gd name="T18" fmla="+- 0 10645 10645"/>
                <a:gd name="T19" fmla="*/ 10645 h 50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8220" h="5018">
                  <a:moveTo>
                    <a:pt x="0" y="0"/>
                  </a:moveTo>
                  <a:lnTo>
                    <a:pt x="0" y="5019"/>
                  </a:lnTo>
                  <a:lnTo>
                    <a:pt x="8220" y="5019"/>
                  </a:lnTo>
                  <a:lnTo>
                    <a:pt x="82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9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286" y="11174"/>
              <a:ext cx="7174" cy="3934"/>
            </a:xfrm>
            <a:custGeom>
              <a:avLst/>
              <a:gdLst>
                <a:gd name="T0" fmla="+- 0 3286 3286"/>
                <a:gd name="T1" fmla="*/ T0 w 7174"/>
                <a:gd name="T2" fmla="+- 0 15108 11174"/>
                <a:gd name="T3" fmla="*/ 15108 h 3934"/>
                <a:gd name="T4" fmla="+- 0 10459 3286"/>
                <a:gd name="T5" fmla="*/ T4 w 7174"/>
                <a:gd name="T6" fmla="+- 0 15108 11174"/>
                <a:gd name="T7" fmla="*/ 15108 h 3934"/>
                <a:gd name="T8" fmla="+- 0 10459 3286"/>
                <a:gd name="T9" fmla="*/ T8 w 7174"/>
                <a:gd name="T10" fmla="+- 0 11174 11174"/>
                <a:gd name="T11" fmla="*/ 11174 h 3934"/>
                <a:gd name="T12" fmla="+- 0 3286 3286"/>
                <a:gd name="T13" fmla="*/ T12 w 7174"/>
                <a:gd name="T14" fmla="+- 0 11174 11174"/>
                <a:gd name="T15" fmla="*/ 11174 h 3934"/>
                <a:gd name="T16" fmla="+- 0 3286 3286"/>
                <a:gd name="T17" fmla="*/ T16 w 7174"/>
                <a:gd name="T18" fmla="+- 0 15108 11174"/>
                <a:gd name="T19" fmla="*/ 15108 h 39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174" h="3934">
                  <a:moveTo>
                    <a:pt x="0" y="3934"/>
                  </a:moveTo>
                  <a:lnTo>
                    <a:pt x="7173" y="3934"/>
                  </a:lnTo>
                  <a:lnTo>
                    <a:pt x="7173" y="0"/>
                  </a:lnTo>
                  <a:lnTo>
                    <a:pt x="0" y="0"/>
                  </a:lnTo>
                  <a:lnTo>
                    <a:pt x="0" y="3934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" y="11303"/>
              <a:ext cx="6453" cy="3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274482" y="3244334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FIG 1:    MSI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491780" y="6645747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FIG 2:    MSS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31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67314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Les microsatellites 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824536"/>
          </a:xfrm>
        </p:spPr>
        <p:txBody>
          <a:bodyPr>
            <a:normAutofit/>
          </a:bodyPr>
          <a:lstStyle/>
          <a:p>
            <a:r>
              <a:rPr lang="fr-FR" dirty="0" smtClean="0"/>
              <a:t>sont </a:t>
            </a:r>
            <a:r>
              <a:rPr lang="fr-FR" dirty="0"/>
              <a:t>des petites séquences d’ADN, non codantes, réparties aléatoirement dans le génome. Elles sont souvent caractérisées par des répétitions de </a:t>
            </a:r>
            <a:r>
              <a:rPr lang="fr-FR" dirty="0" err="1" smtClean="0"/>
              <a:t>binucléotide</a:t>
            </a:r>
            <a:r>
              <a:rPr lang="fr-FR" dirty="0" smtClean="0"/>
              <a:t>.</a:t>
            </a:r>
            <a:r>
              <a:rPr lang="fr-FR" altLang="fr-FR" dirty="0"/>
              <a:t> </a:t>
            </a:r>
            <a:r>
              <a:rPr lang="fr-FR" altLang="fr-FR" dirty="0" smtClean="0"/>
              <a:t>: (</a:t>
            </a:r>
            <a:r>
              <a:rPr lang="fr-FR" altLang="fr-FR" dirty="0"/>
              <a:t>CA)/(GT</a:t>
            </a:r>
            <a:r>
              <a:rPr lang="fr-FR" altLang="fr-FR" dirty="0" smtClean="0"/>
              <a:t>)</a:t>
            </a:r>
          </a:p>
          <a:p>
            <a:pPr marL="68580" indent="0">
              <a:buNone/>
            </a:pPr>
            <a:r>
              <a:rPr lang="fr-FR" altLang="fr-FR" dirty="0" smtClean="0"/>
              <a:t> </a:t>
            </a:r>
            <a:endParaRPr lang="fr-FR" dirty="0" smtClean="0"/>
          </a:p>
          <a:p>
            <a:r>
              <a:rPr lang="fr-FR" dirty="0" smtClean="0"/>
              <a:t>sont </a:t>
            </a:r>
            <a:r>
              <a:rPr lang="fr-FR" dirty="0"/>
              <a:t>les témoins privilégiés </a:t>
            </a:r>
            <a:r>
              <a:rPr lang="fr-FR" dirty="0" smtClean="0"/>
              <a:t>d’un dysfonctionnement </a:t>
            </a:r>
            <a:r>
              <a:rPr lang="fr-FR" dirty="0"/>
              <a:t>cellulaire au cours de la </a:t>
            </a:r>
            <a:r>
              <a:rPr lang="fr-FR" dirty="0" smtClean="0"/>
              <a:t>réplication. </a:t>
            </a:r>
          </a:p>
          <a:p>
            <a:pPr marL="6858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8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5400" b="1" smtClean="0">
                <a:ea typeface="Majalla UI"/>
                <a:cs typeface="Majalla UI"/>
              </a:rPr>
              <a:t> </a:t>
            </a:r>
            <a:r>
              <a:rPr lang="fr-FR" altLang="fr-FR" sz="3600" b="1" smtClean="0">
                <a:ea typeface="Majalla UI"/>
                <a:cs typeface="Majalla UI"/>
              </a:rPr>
              <a:t>Microsatellites</a:t>
            </a:r>
            <a:endParaRPr lang="fr-FR" altLang="fr-FR" sz="3600" smtClean="0">
              <a:cs typeface="Traditional Arabic" pitchFamily="18" charset="-78"/>
            </a:endParaRPr>
          </a:p>
        </p:txBody>
      </p:sp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>
          <a:xfrm>
            <a:off x="395288" y="1776413"/>
            <a:ext cx="8229600" cy="43894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FR" altLang="fr-FR" sz="2400" b="1" dirty="0" smtClean="0">
              <a:ea typeface="Majalla UI"/>
              <a:cs typeface="Majalla UI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fr-FR" altLang="fr-FR" sz="2400" b="1" dirty="0" smtClean="0">
                <a:ea typeface="Majalla UI"/>
                <a:cs typeface="Majalla UI"/>
              </a:rPr>
              <a:t>Polymorphisme de taille</a:t>
            </a:r>
          </a:p>
          <a:p>
            <a:pPr eaLnBrk="1" hangingPunct="1"/>
            <a:r>
              <a:rPr lang="fr-FR" altLang="fr-FR" sz="2400" b="1" dirty="0" smtClean="0">
                <a:ea typeface="Majalla UI"/>
                <a:cs typeface="Majalla UI"/>
              </a:rPr>
              <a:t>Fréquent 100 000 (CA)n</a:t>
            </a:r>
          </a:p>
          <a:p>
            <a:pPr eaLnBrk="1" hangingPunct="1"/>
            <a:r>
              <a:rPr lang="fr-FR" altLang="fr-FR" sz="2400" b="1" dirty="0" err="1" smtClean="0">
                <a:ea typeface="Majalla UI"/>
                <a:cs typeface="Majalla UI"/>
              </a:rPr>
              <a:t>Multiallélique</a:t>
            </a:r>
            <a:endParaRPr lang="fr-FR" altLang="fr-FR" sz="2400" b="1" dirty="0" smtClean="0">
              <a:ea typeface="Majalla UI"/>
              <a:cs typeface="Majalla UI"/>
            </a:endParaRPr>
          </a:p>
          <a:p>
            <a:pPr eaLnBrk="1" hangingPunct="1"/>
            <a:endParaRPr lang="fr-FR" altLang="fr-FR" sz="2400" b="1" dirty="0" smtClean="0">
              <a:ea typeface="Majalla UI"/>
              <a:cs typeface="Majalla UI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3240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08275"/>
            <a:ext cx="3686175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2690" y="57046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Les microsatellites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323652"/>
            <a:ext cx="7920880" cy="405767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 microsatellites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introniques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siège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polymorphisme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génétique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existe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allèle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maternel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allèle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paternel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qui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peuvent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taille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diﬀérente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858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polymorphisme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allèles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microsatellitaires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d’ailleurs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à la base de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l’empreinte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génétique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qui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caractérise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qui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utilisée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médecine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légale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également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polymorphisme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qui impose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comparer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l’ADN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tumoral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l’ADN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tissu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6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C:\Mes documents\users\eli\cours\MarqueursMol\SS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9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5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b="1" dirty="0" smtClean="0"/>
              <a:t>Système MMR et réparation de l’ADN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8352928" cy="4320480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effet, au cours de la réplication de l’ADN, se glissent fréquemment des erreurs d’appariement des bases induisant des erreurs de séquence au sein de l’ADN répliqué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Lors du processus normal, ces erreurs sont  corrigées, en cours de réplication, par un ensemble coordonné de protéines : les protéines du système MMR (pour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Mismatch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). Cette correction assure ainsi la préservation de la séquence de l’ADN qui sera transmis aux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cellules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filles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Système de réparation de mésappariement d’ADN: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132856"/>
            <a:ext cx="88204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200" b="1" i="1" dirty="0" smtClean="0"/>
              <a:t>   Définition: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réparation MMR (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Mismatch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 est le système de réparation des mésappariements.</a:t>
            </a:r>
          </a:p>
          <a:p>
            <a:pPr marL="6858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système reconnaît les mésappariements de simples bases, jusqu’à 4 nucléotides ou plus. </a:t>
            </a:r>
          </a:p>
          <a:p>
            <a:pPr marL="6858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Il est essentiel pour maintenir l'intégrité de l'information génétique contenue dans le génome au cours des multiples divisions cellulaires.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06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1553</TotalTime>
  <Words>1182</Words>
  <Application>Microsoft Office PowerPoint</Application>
  <PresentationFormat>Affichage à l'écran (4:3)</PresentationFormat>
  <Paragraphs>95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ＭＳ ゴシック</vt:lpstr>
      <vt:lpstr>Arial</vt:lpstr>
      <vt:lpstr>Calibri</vt:lpstr>
      <vt:lpstr>Century Gothic</vt:lpstr>
      <vt:lpstr>Majalla UI</vt:lpstr>
      <vt:lpstr>Times New Roman</vt:lpstr>
      <vt:lpstr>Traditional Arabic</vt:lpstr>
      <vt:lpstr>Wingdings 2</vt:lpstr>
      <vt:lpstr>Austin</vt:lpstr>
      <vt:lpstr>Techniques d’Analyses de   Biologie Moléculaire</vt:lpstr>
      <vt:lpstr>Présentation PowerPoint</vt:lpstr>
      <vt:lpstr>Les microsatellites </vt:lpstr>
      <vt:lpstr> Microsatellites</vt:lpstr>
      <vt:lpstr>Les microsatellites</vt:lpstr>
      <vt:lpstr>Présentation PowerPoint</vt:lpstr>
      <vt:lpstr>Présentation PowerPoint</vt:lpstr>
      <vt:lpstr>Système MMR et réparation de l’ADN </vt:lpstr>
      <vt:lpstr>Système de réparation de mésappariement d’ADN: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instabilité microsatellitaire  </vt:lpstr>
      <vt:lpstr>Présentation PowerPoint</vt:lpstr>
      <vt:lpstr>    Réalisation du test RER  </vt:lpstr>
      <vt:lpstr>Présentation PowerPoint</vt:lpstr>
      <vt:lpstr>Réalisation du test MSI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Techniques d’Analyses de   Biologie Moléculaire</dc:title>
  <dc:creator>TOSHIBA</dc:creator>
  <cp:lastModifiedBy>MicroSoft</cp:lastModifiedBy>
  <cp:revision>22</cp:revision>
  <dcterms:created xsi:type="dcterms:W3CDTF">2016-04-16T09:55:22Z</dcterms:created>
  <dcterms:modified xsi:type="dcterms:W3CDTF">2022-02-06T10:04:41Z</dcterms:modified>
</cp:coreProperties>
</file>