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9" r:id="rId2"/>
    <p:sldId id="260" r:id="rId3"/>
    <p:sldId id="261" r:id="rId4"/>
    <p:sldId id="325" r:id="rId5"/>
    <p:sldId id="299" r:id="rId6"/>
    <p:sldId id="301" r:id="rId7"/>
    <p:sldId id="262" r:id="rId8"/>
    <p:sldId id="303" r:id="rId9"/>
    <p:sldId id="263" r:id="rId10"/>
    <p:sldId id="306" r:id="rId11"/>
    <p:sldId id="314" r:id="rId12"/>
    <p:sldId id="326" r:id="rId13"/>
    <p:sldId id="310" r:id="rId14"/>
    <p:sldId id="327" r:id="rId15"/>
    <p:sldId id="328" r:id="rId16"/>
    <p:sldId id="311" r:id="rId17"/>
    <p:sldId id="312" r:id="rId18"/>
    <p:sldId id="313" r:id="rId19"/>
    <p:sldId id="274" r:id="rId20"/>
    <p:sldId id="275" r:id="rId21"/>
    <p:sldId id="276" r:id="rId22"/>
    <p:sldId id="341" r:id="rId23"/>
    <p:sldId id="321" r:id="rId24"/>
    <p:sldId id="269" r:id="rId25"/>
    <p:sldId id="279" r:id="rId26"/>
    <p:sldId id="322" r:id="rId27"/>
    <p:sldId id="323" r:id="rId28"/>
    <p:sldId id="271" r:id="rId29"/>
    <p:sldId id="324" r:id="rId30"/>
    <p:sldId id="329" r:id="rId31"/>
    <p:sldId id="340" r:id="rId32"/>
    <p:sldId id="331" r:id="rId33"/>
    <p:sldId id="288" r:id="rId34"/>
    <p:sldId id="342" r:id="rId35"/>
    <p:sldId id="337" r:id="rId36"/>
    <p:sldId id="296" r:id="rId37"/>
    <p:sldId id="336" r:id="rId38"/>
    <p:sldId id="289" r:id="rId39"/>
    <p:sldId id="290" r:id="rId40"/>
    <p:sldId id="291" r:id="rId41"/>
    <p:sldId id="339" r:id="rId42"/>
    <p:sldId id="335" r:id="rId43"/>
    <p:sldId id="334" r:id="rId44"/>
    <p:sldId id="315" r:id="rId45"/>
    <p:sldId id="332" r:id="rId46"/>
    <p:sldId id="318" r:id="rId47"/>
    <p:sldId id="33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FF"/>
    <a:srgbClr val="FF6600"/>
    <a:srgbClr val="F78C21"/>
    <a:srgbClr val="FFE5FF"/>
    <a:srgbClr val="FFCCFF"/>
    <a:srgbClr val="3399FF"/>
    <a:srgbClr val="FF3399"/>
    <a:srgbClr val="FF99FF"/>
    <a:srgbClr val="FF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 snapToGrid="0" showGuides="1">
      <p:cViewPr varScale="1">
        <p:scale>
          <a:sx n="70" d="100"/>
          <a:sy n="70" d="100"/>
        </p:scale>
        <p:origin x="1380" y="72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11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9DAEF-BF4F-426E-B68C-D2844D02FC1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D4182-878F-4A66-BFA6-828F91E629E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4182-878F-4A66-BFA6-828F91E629E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7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F0A57-824D-4C37-BBC2-9D875E261A06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22D874-0B8C-4E4E-9035-0B33225A2E57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2018" y="934835"/>
            <a:ext cx="7772400" cy="18288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Techniques d’Analyses de   Biologie Moléculaire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439887"/>
            <a:ext cx="7772400" cy="281577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Dr. </a:t>
            </a:r>
            <a:r>
              <a:rPr lang="en-US" dirty="0" smtClean="0">
                <a:solidFill>
                  <a:schemeClr val="tx1"/>
                </a:solidFill>
              </a:rPr>
              <a:t>ZIADA-BOUCHAAR H.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 </a:t>
            </a:r>
            <a:r>
              <a:rPr lang="en-US" dirty="0" err="1" smtClean="0">
                <a:solidFill>
                  <a:schemeClr val="tx1"/>
                </a:solidFill>
              </a:rPr>
              <a:t>Génétique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moléculaire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Université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F</a:t>
            </a:r>
            <a:r>
              <a:rPr lang="en-US" dirty="0" smtClean="0">
                <a:solidFill>
                  <a:schemeClr val="tx1"/>
                </a:solidFill>
              </a:rPr>
              <a:t>rères </a:t>
            </a:r>
            <a:r>
              <a:rPr lang="en-US" dirty="0" err="1" smtClean="0">
                <a:solidFill>
                  <a:schemeClr val="tx1"/>
                </a:solidFill>
              </a:rPr>
              <a:t>Mentouri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Constantine</a:t>
            </a:r>
          </a:p>
          <a:p>
            <a:pPr algn="ctr"/>
            <a:r>
              <a:rPr lang="en-US" dirty="0" smtClean="0"/>
              <a:t>2021-2022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Les principaux procédés d'extraction de l’ADN à partir du sang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910" y="1951629"/>
            <a:ext cx="8028384" cy="37372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Etapes majeures dans une extraction et purification d’ADN:</a:t>
            </a:r>
          </a:p>
          <a:p>
            <a:pPr>
              <a:buNone/>
            </a:pP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le sang doit être initialement vigoureusement mélangé à une solution hypotonique pour faire éclater les globules rouges. </a:t>
            </a:r>
          </a:p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Les solutions de lyse des globules rouges sont nombreuses et variées. Par exemple: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      Tris 10 </a:t>
            </a:r>
            <a:r>
              <a:rPr lang="fr-FR" dirty="0" err="1" smtClean="0">
                <a:solidFill>
                  <a:srgbClr val="FF0000"/>
                </a:solidFill>
                <a:latin typeface="Comic Sans MS" pitchFamily="66" charset="0"/>
              </a:rPr>
              <a:t>mM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/EDTA </a:t>
            </a:r>
            <a:r>
              <a:rPr lang="fr-FR" i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fr-FR" i="1" dirty="0" err="1" smtClean="0">
                <a:solidFill>
                  <a:srgbClr val="FF0000"/>
                </a:solidFill>
                <a:latin typeface="Comic Sans MS" pitchFamily="66" charset="0"/>
              </a:rPr>
              <a:t>ethylene</a:t>
            </a:r>
            <a:r>
              <a:rPr lang="fr-FR" i="1" dirty="0" smtClean="0">
                <a:solidFill>
                  <a:srgbClr val="FF0000"/>
                </a:solidFill>
                <a:latin typeface="Comic Sans MS" pitchFamily="66" charset="0"/>
              </a:rPr>
              <a:t> diamine </a:t>
            </a:r>
            <a:r>
              <a:rPr lang="fr-FR" i="1" dirty="0" err="1" smtClean="0">
                <a:solidFill>
                  <a:srgbClr val="FF0000"/>
                </a:solidFill>
                <a:latin typeface="Comic Sans MS" pitchFamily="66" charset="0"/>
              </a:rPr>
              <a:t>tetra</a:t>
            </a:r>
            <a:r>
              <a:rPr lang="fr-FR" i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i="1" dirty="0" err="1" smtClean="0">
                <a:solidFill>
                  <a:srgbClr val="FF0000"/>
                </a:solidFill>
                <a:latin typeface="Comic Sans MS" pitchFamily="66" charset="0"/>
              </a:rPr>
              <a:t>acetic</a:t>
            </a:r>
            <a:r>
              <a:rPr lang="fr-FR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Comic Sans MS" pitchFamily="66" charset="0"/>
              </a:rPr>
              <a:t>acid</a:t>
            </a:r>
            <a:r>
              <a:rPr lang="fr-FR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10 </a:t>
            </a:r>
            <a:r>
              <a:rPr lang="fr-FR" dirty="0" err="1" smtClean="0">
                <a:solidFill>
                  <a:srgbClr val="FF0000"/>
                </a:solidFill>
                <a:latin typeface="Comic Sans MS" pitchFamily="66" charset="0"/>
              </a:rPr>
              <a:t>mM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La lyse est en général réalisée à 4 °C pendant 20 à 30 minutes.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6412"/>
            <a:ext cx="8229600" cy="517818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Le lysat est centrifugé et, le surnageant  est éliminé.</a:t>
            </a:r>
          </a:p>
          <a:p>
            <a:pPr>
              <a:buNone/>
            </a:pPr>
            <a:endParaRPr lang="fr-FR" sz="2400" dirty="0" smtClean="0">
              <a:latin typeface="Comic Sans MS" pitchFamily="66" charset="0"/>
            </a:endParaRPr>
          </a:p>
          <a:p>
            <a:r>
              <a:rPr lang="fr-FR" sz="2400" dirty="0" smtClean="0">
                <a:latin typeface="Comic Sans MS" pitchFamily="66" charset="0"/>
              </a:rPr>
              <a:t>le culot cellulaire contenant les leucocytes est repris dans une solution saline (</a:t>
            </a:r>
            <a:r>
              <a:rPr lang="fr-FR" sz="2400" dirty="0" err="1" smtClean="0">
                <a:latin typeface="Comic Sans MS" pitchFamily="66" charset="0"/>
              </a:rPr>
              <a:t>NaCl</a:t>
            </a:r>
            <a:r>
              <a:rPr lang="fr-FR" sz="2400" dirty="0" smtClean="0">
                <a:latin typeface="Comic Sans MS" pitchFamily="66" charset="0"/>
              </a:rPr>
              <a:t> /EDTA) et est traité par une solution de lyse des globules blancs contenant du l’SDS</a:t>
            </a:r>
            <a:r>
              <a:rPr lang="fr-FR" sz="2400" i="1" dirty="0" smtClean="0">
                <a:latin typeface="Comic Sans MS" pitchFamily="66" charset="0"/>
              </a:rPr>
              <a:t>(sodium </a:t>
            </a:r>
            <a:r>
              <a:rPr lang="fr-FR" sz="2400" i="1" dirty="0" err="1" smtClean="0">
                <a:latin typeface="Comic Sans MS" pitchFamily="66" charset="0"/>
              </a:rPr>
              <a:t>dodecyl</a:t>
            </a:r>
            <a:r>
              <a:rPr lang="fr-FR" sz="2400" i="1" dirty="0" smtClean="0">
                <a:latin typeface="Comic Sans MS" pitchFamily="66" charset="0"/>
              </a:rPr>
              <a:t> sulfate)</a:t>
            </a:r>
            <a:r>
              <a:rPr lang="fr-FR" sz="2400" dirty="0" smtClean="0">
                <a:latin typeface="Comic Sans MS" pitchFamily="66" charset="0"/>
              </a:rPr>
              <a:t> . </a:t>
            </a:r>
          </a:p>
          <a:p>
            <a:pPr>
              <a:buNone/>
            </a:pPr>
            <a:endParaRPr lang="fr-FR" sz="2400" dirty="0" smtClean="0">
              <a:latin typeface="Comic Sans MS" pitchFamily="66" charset="0"/>
            </a:endParaRPr>
          </a:p>
          <a:p>
            <a:r>
              <a:rPr lang="fr-FR" sz="2400" dirty="0" smtClean="0">
                <a:latin typeface="Comic Sans MS" pitchFamily="66" charset="0"/>
              </a:rPr>
              <a:t>L'ADN nucléaire libéré dans le milieu est traité par une protéinase très active, la protéinase K, qui a pour but de digérer les protéines qui lui étaient associées (18 h à 37 °C).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643050"/>
            <a:ext cx="794385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3BB58498-E782-46F0-B01B-BBB2AF30047E}" type="slidenum">
              <a:rPr lang="fr-FR">
                <a:latin typeface="Comic Sans MS" pitchFamily="66" charset="0"/>
              </a:rPr>
              <a:pPr>
                <a:defRPr/>
              </a:pPr>
              <a:t>12</a:t>
            </a:fld>
            <a:endParaRPr lang="fr-FR" dirty="0">
              <a:latin typeface="Comic Sans MS" pitchFamily="66" charset="0"/>
            </a:endParaRPr>
          </a:p>
        </p:txBody>
      </p:sp>
      <p:sp>
        <p:nvSpPr>
          <p:cNvPr id="5" name="Légende sans bordure 2 4"/>
          <p:cNvSpPr/>
          <p:nvPr/>
        </p:nvSpPr>
        <p:spPr>
          <a:xfrm>
            <a:off x="706511" y="368710"/>
            <a:ext cx="3688508" cy="902400"/>
          </a:xfrm>
          <a:prstGeom prst="callout2">
            <a:avLst>
              <a:gd name="adj1" fmla="val 51039"/>
              <a:gd name="adj2" fmla="val 99360"/>
              <a:gd name="adj3" fmla="val 47719"/>
              <a:gd name="adj4" fmla="val 108233"/>
              <a:gd name="adj5" fmla="val 389875"/>
              <a:gd name="adj6" fmla="val 134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tampon sans pression osmotique, faisant éclater les membranes fermées</a:t>
            </a:r>
          </a:p>
        </p:txBody>
      </p:sp>
      <p:sp>
        <p:nvSpPr>
          <p:cNvPr id="6" name="Légende sans bordure 2 5"/>
          <p:cNvSpPr/>
          <p:nvPr/>
        </p:nvSpPr>
        <p:spPr>
          <a:xfrm>
            <a:off x="4786314" y="501446"/>
            <a:ext cx="3782499" cy="830960"/>
          </a:xfrm>
          <a:prstGeom prst="callout2">
            <a:avLst>
              <a:gd name="adj1" fmla="val 69950"/>
              <a:gd name="adj2" fmla="val 345"/>
              <a:gd name="adj3" fmla="val 68543"/>
              <a:gd name="adj4" fmla="val -7321"/>
              <a:gd name="adj5" fmla="val 411620"/>
              <a:gd name="adj6" fmla="val 20422"/>
            </a:avLst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EDTA inhibe les nucléases en chélatant les ions Mg++ &amp; Ca++</a:t>
            </a:r>
          </a:p>
        </p:txBody>
      </p:sp>
      <p:sp>
        <p:nvSpPr>
          <p:cNvPr id="9" name="Légende sans bordure 2 8"/>
          <p:cNvSpPr/>
          <p:nvPr/>
        </p:nvSpPr>
        <p:spPr bwMode="auto">
          <a:xfrm>
            <a:off x="4557010" y="4630994"/>
            <a:ext cx="4188784" cy="1578077"/>
          </a:xfrm>
          <a:prstGeom prst="callout2">
            <a:avLst>
              <a:gd name="adj1" fmla="val -3237"/>
              <a:gd name="adj2" fmla="val 56899"/>
              <a:gd name="adj3" fmla="val -199455"/>
              <a:gd name="adj4" fmla="val 23553"/>
              <a:gd name="adj5" fmla="val -50206"/>
              <a:gd name="adj6" fmla="val 279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SDS (Sodium </a:t>
            </a:r>
            <a:r>
              <a:rPr lang="fr-FR" dirty="0" err="1" smtClean="0">
                <a:solidFill>
                  <a:schemeClr val="tx1"/>
                </a:solidFill>
                <a:latin typeface="Comic Sans MS" pitchFamily="66" charset="0"/>
              </a:rPr>
              <a:t>Dodecyl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 Sulfate) détergent anionique 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dénature les lipoprotéines membranaires et les enzymes </a:t>
            </a:r>
            <a:r>
              <a:rPr lang="fr-FR" dirty="0" err="1">
                <a:solidFill>
                  <a:schemeClr val="tx1"/>
                </a:solidFill>
                <a:latin typeface="Comic Sans MS" pitchFamily="66" charset="0"/>
              </a:rPr>
              <a:t>lysosomiales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 et libère ainsi l'ADN tout en préservant sa structure.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2269" y="4684028"/>
            <a:ext cx="4129791" cy="1477328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Un traitement par la protéinase K (une protéase) permet de libérer l’ADN nucléaire en digérant les histones qui lui sont associées dans les chromosomes eucaryotes.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615" y="777922"/>
            <a:ext cx="8415073" cy="582759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C'est à ce stade en général que les procédés de </a:t>
            </a:r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purification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 varient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r>
              <a:rPr lang="fr-FR" sz="2400" i="1" dirty="0" smtClean="0">
                <a:latin typeface="Comic Sans MS" pitchFamily="66" charset="0"/>
              </a:rPr>
              <a:t>Méthodes utilisant des solvants organiques</a:t>
            </a:r>
            <a:r>
              <a:rPr lang="fr-FR" sz="24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fr-FR" sz="2400" dirty="0" smtClean="0">
                <a:latin typeface="Comic Sans MS" pitchFamily="66" charset="0"/>
              </a:rPr>
              <a:t>          1-  </a:t>
            </a:r>
            <a:r>
              <a:rPr lang="fr-FR" sz="2400" b="1" dirty="0" smtClean="0">
                <a:latin typeface="Comic Sans MS" pitchFamily="66" charset="0"/>
              </a:rPr>
              <a:t>Méthode au phénol-chloroforme : </a:t>
            </a:r>
          </a:p>
          <a:p>
            <a:pPr>
              <a:buNone/>
            </a:pPr>
            <a:r>
              <a:rPr lang="fr-FR" sz="2400" dirty="0" smtClean="0">
                <a:latin typeface="Comic Sans MS" pitchFamily="66" charset="0"/>
              </a:rPr>
              <a:t>le principe consiste à traiter le lysat cellulaire dans un premier temps par du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phénol</a:t>
            </a:r>
            <a:r>
              <a:rPr lang="fr-FR" sz="2400" dirty="0" smtClean="0">
                <a:latin typeface="Comic Sans MS" pitchFamily="66" charset="0"/>
              </a:rPr>
              <a:t> volume à volume</a:t>
            </a:r>
          </a:p>
          <a:p>
            <a:pPr>
              <a:buNone/>
            </a:pPr>
            <a:r>
              <a:rPr lang="fr-FR" sz="2400" dirty="0" smtClean="0">
                <a:latin typeface="Comic Sans MS" pitchFamily="66" charset="0"/>
              </a:rPr>
              <a:t> mais après centrifugation, il faut enlever la phase phénolique, par un mélange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chloroforme-alcool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isoamylique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(24:1)</a:t>
            </a:r>
            <a:r>
              <a:rPr lang="fr-FR" sz="2400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fr-FR" sz="2400" dirty="0" smtClean="0">
                <a:latin typeface="Comic Sans MS" pitchFamily="66" charset="0"/>
              </a:rPr>
              <a:t>L’objectif est d'éliminer les traces éventuelles de phénol qui auraient pu être emportées avec la phase aqueuse et qui sont fortement inhibitrices des réactions enzymatiques. </a:t>
            </a:r>
          </a:p>
          <a:p>
            <a:pPr>
              <a:buNone/>
            </a:pPr>
            <a:endParaRPr lang="fr-FR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NB: Le phénol, équilibré à pH 8,0, est un puissant agent </a:t>
            </a:r>
            <a:r>
              <a:rPr lang="fr-FR" sz="2400" dirty="0" err="1" smtClean="0">
                <a:solidFill>
                  <a:srgbClr val="C00000"/>
                </a:solidFill>
                <a:latin typeface="Comic Sans MS" pitchFamily="66" charset="0"/>
              </a:rPr>
              <a:t>déprotéinisant</a:t>
            </a:r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 dans lequel les acides nucléiques ne sont pas solubles</a:t>
            </a:r>
            <a:r>
              <a:rPr lang="fr-FR" sz="2400" dirty="0" smtClean="0">
                <a:latin typeface="Comic Sans MS" pitchFamily="66" charset="0"/>
              </a:rPr>
              <a:t>. 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t="7765" b="8470"/>
          <a:stretch>
            <a:fillRect/>
          </a:stretch>
        </p:blipFill>
        <p:spPr bwMode="auto">
          <a:xfrm>
            <a:off x="940083" y="469951"/>
            <a:ext cx="7274523" cy="407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rc 5"/>
          <p:cNvSpPr/>
          <p:nvPr/>
        </p:nvSpPr>
        <p:spPr>
          <a:xfrm>
            <a:off x="4408560" y="3961073"/>
            <a:ext cx="553185" cy="685881"/>
          </a:xfrm>
          <a:prstGeom prst="arc">
            <a:avLst>
              <a:gd name="adj1" fmla="val 15958411"/>
              <a:gd name="adj2" fmla="val 1543103"/>
            </a:avLst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161989" y="4358548"/>
            <a:ext cx="17892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Phase organique:</a:t>
            </a:r>
          </a:p>
          <a:p>
            <a:pPr algn="ctr"/>
            <a:r>
              <a:rPr lang="fr-FR" sz="1400" dirty="0" smtClean="0">
                <a:latin typeface="Comic Sans MS" pitchFamily="66" charset="0"/>
              </a:rPr>
              <a:t>le reste de phénol, </a:t>
            </a:r>
          </a:p>
          <a:p>
            <a:pPr algn="ctr"/>
            <a:r>
              <a:rPr lang="fr-FR" sz="1400" dirty="0" smtClean="0">
                <a:latin typeface="Comic Sans MS" pitchFamily="66" charset="0"/>
              </a:rPr>
              <a:t>protéines, lipides…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39085" y="2323706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  <a:latin typeface="Comic Sans MS" pitchFamily="66" charset="0"/>
              </a:rPr>
              <a:t>+EDTA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675" y="5171267"/>
            <a:ext cx="8229600" cy="1200329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Le traitement au phénol, chloroforme (CHCL</a:t>
            </a:r>
            <a:r>
              <a:rPr lang="fr-FR" b="1" baseline="-25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 et </a:t>
            </a:r>
            <a:r>
              <a:rPr lang="fr-FR" b="1" dirty="0" err="1" smtClean="0">
                <a:solidFill>
                  <a:schemeClr val="tx1"/>
                </a:solidFill>
                <a:latin typeface="Comic Sans MS" pitchFamily="66" charset="0"/>
              </a:rPr>
              <a:t>Isoamyl</a:t>
            </a: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-OH permet de dénaturer les protéines car non miscible à l’eau et de densité supérieure à cette dernière. Les acides nucléiques n'y sont pas non plus solubles et restent dans le surnageant aqueux.</a:t>
            </a:r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350" y="1136725"/>
            <a:ext cx="7105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07905" y="5336157"/>
            <a:ext cx="7669165" cy="1015663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smtClean="0">
                <a:solidFill>
                  <a:schemeClr val="tx1"/>
                </a:solidFill>
                <a:latin typeface="Comic Sans MS" pitchFamily="66" charset="0"/>
              </a:rPr>
              <a:t>Si la quantité d’acides nucléiques cibles est faible, un véhicule inerte (tel que le glycogène) peut être ajouté au mélange afin d’accroître l’efficacité de la précipitation.</a:t>
            </a:r>
            <a:endParaRPr lang="fr-FR" sz="20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Légende sans bordure 2 5"/>
          <p:cNvSpPr/>
          <p:nvPr/>
        </p:nvSpPr>
        <p:spPr>
          <a:xfrm>
            <a:off x="353469" y="425375"/>
            <a:ext cx="3571900" cy="571480"/>
          </a:xfrm>
          <a:prstGeom prst="callout2">
            <a:avLst>
              <a:gd name="adj1" fmla="val 108048"/>
              <a:gd name="adj2" fmla="val 49795"/>
              <a:gd name="adj3" fmla="val 157248"/>
              <a:gd name="adj4" fmla="val 6863"/>
              <a:gd name="adj5" fmla="val 657097"/>
              <a:gd name="adj6" fmla="val 4678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Ethanol mobilise l’eau du milieu &amp; diminue la solubilité de l’ADN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16254" y="545689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</a:rPr>
              <a:t>Purification de </a:t>
            </a:r>
            <a:r>
              <a:rPr lang="en-US" sz="2400" b="1" u="sng" dirty="0" err="1" smtClean="0">
                <a:solidFill>
                  <a:srgbClr val="C00000"/>
                </a:solidFill>
                <a:latin typeface="Comic Sans MS" pitchFamily="66" charset="0"/>
              </a:rPr>
              <a:t>l’ADN</a:t>
            </a:r>
            <a:endParaRPr lang="en-US" sz="24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510" y="1146983"/>
            <a:ext cx="1819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94281" y="4736807"/>
            <a:ext cx="6850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i="1" dirty="0" smtClean="0"/>
              <a:t>Méthodes utilisant des solvants organiques</a:t>
            </a:r>
          </a:p>
          <a:p>
            <a:pPr>
              <a:buNone/>
            </a:pPr>
            <a:r>
              <a:rPr lang="fr-FR" i="1" dirty="0" smtClean="0"/>
              <a:t>2-</a:t>
            </a:r>
            <a:r>
              <a:rPr lang="fr-FR" dirty="0" smtClean="0"/>
              <a:t> </a:t>
            </a:r>
            <a:r>
              <a:rPr lang="fr-FR" sz="2600" b="1" dirty="0" smtClean="0"/>
              <a:t>Méthode au chlorure de </a:t>
            </a:r>
            <a:r>
              <a:rPr lang="fr-FR" sz="2600" b="1" dirty="0" err="1" smtClean="0"/>
              <a:t>guanidium</a:t>
            </a:r>
            <a:r>
              <a:rPr lang="fr-FR" sz="2600" b="1" dirty="0" smtClean="0"/>
              <a:t>:</a:t>
            </a:r>
          </a:p>
          <a:p>
            <a:pPr>
              <a:buNone/>
            </a:pPr>
            <a:r>
              <a:rPr lang="fr-FR" sz="2600" b="1" dirty="0" smtClean="0"/>
              <a:t> </a:t>
            </a:r>
            <a:r>
              <a:rPr lang="fr-FR" sz="2600" dirty="0" smtClean="0"/>
              <a:t>Le principe consiste à traiter le lysat cellulaire obtenu après action de la solution de lyse des globules rouges par une solution d'un agent </a:t>
            </a:r>
            <a:r>
              <a:rPr lang="fr-FR" sz="2600" dirty="0" err="1" smtClean="0"/>
              <a:t>chaotropique</a:t>
            </a:r>
            <a:r>
              <a:rPr lang="fr-FR" sz="2600" dirty="0" smtClean="0"/>
              <a:t>, </a:t>
            </a:r>
            <a:r>
              <a:rPr lang="fr-FR" sz="2600" dirty="0" smtClean="0">
                <a:solidFill>
                  <a:srgbClr val="FF0000"/>
                </a:solidFill>
              </a:rPr>
              <a:t>le chlorure de </a:t>
            </a:r>
            <a:r>
              <a:rPr lang="fr-FR" sz="2600" dirty="0" err="1" smtClean="0">
                <a:solidFill>
                  <a:srgbClr val="FF0000"/>
                </a:solidFill>
              </a:rPr>
              <a:t>guanidium</a:t>
            </a:r>
            <a:r>
              <a:rPr lang="fr-FR" sz="2600" dirty="0" smtClean="0">
                <a:solidFill>
                  <a:srgbClr val="FF0000"/>
                </a:solidFill>
              </a:rPr>
              <a:t> </a:t>
            </a:r>
            <a:r>
              <a:rPr lang="fr-FR" sz="2600" dirty="0" smtClean="0"/>
              <a:t>(</a:t>
            </a:r>
            <a:r>
              <a:rPr lang="fr-FR" sz="2600" dirty="0" err="1" smtClean="0"/>
              <a:t>hydrochloride</a:t>
            </a:r>
            <a:r>
              <a:rPr lang="fr-FR" sz="2600" dirty="0" smtClean="0"/>
              <a:t> de </a:t>
            </a:r>
            <a:r>
              <a:rPr lang="fr-FR" sz="2600" dirty="0" err="1" smtClean="0"/>
              <a:t>guanidium</a:t>
            </a:r>
            <a:r>
              <a:rPr lang="fr-FR" sz="2600" dirty="0" smtClean="0"/>
              <a:t> 6 M 10 ml/acétate d'ammonium 7,5 M 0,5 ml), </a:t>
            </a:r>
          </a:p>
          <a:p>
            <a:pPr>
              <a:buNone/>
            </a:pPr>
            <a:r>
              <a:rPr lang="fr-FR" sz="2600" dirty="0" smtClean="0"/>
              <a:t>puis par une solution détergente et </a:t>
            </a:r>
            <a:r>
              <a:rPr lang="fr-FR" sz="2600" dirty="0" err="1" smtClean="0"/>
              <a:t>déprotéinisante</a:t>
            </a:r>
            <a:r>
              <a:rPr lang="fr-FR" sz="2600" dirty="0" smtClean="0"/>
              <a:t>.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i="1" dirty="0" smtClean="0"/>
              <a:t>Méthodes utilisant des solvants non organiques :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Dans ces méthodes, le principe consiste à traiter uniquement le lysat cellulaire par une solution saline.</a:t>
            </a:r>
          </a:p>
          <a:p>
            <a:pPr>
              <a:buNone/>
            </a:pPr>
            <a:r>
              <a:rPr lang="fr-FR" sz="2600" dirty="0" smtClean="0"/>
              <a:t>L'objectif est d'éliminer par précipitation sélective les protéines. En fonction des protocoles, des étapes de prétraitement par la </a:t>
            </a:r>
            <a:r>
              <a:rPr lang="fr-FR" sz="2600" dirty="0" err="1" smtClean="0"/>
              <a:t>RNase</a:t>
            </a:r>
            <a:r>
              <a:rPr lang="fr-FR" sz="2600" dirty="0" smtClean="0"/>
              <a:t> sont proposées. </a:t>
            </a:r>
          </a:p>
          <a:p>
            <a:pPr>
              <a:buNone/>
            </a:pPr>
            <a:r>
              <a:rPr lang="fr-FR" sz="2600" dirty="0" smtClean="0"/>
              <a:t>Différentes solutions salines ont été préconisées : par exemple, </a:t>
            </a:r>
            <a:r>
              <a:rPr lang="fr-FR" sz="2600" dirty="0" err="1" smtClean="0"/>
              <a:t>NaCl</a:t>
            </a:r>
            <a:r>
              <a:rPr lang="fr-FR" sz="2600" dirty="0" smtClean="0"/>
              <a:t> 2,5 M.</a:t>
            </a:r>
          </a:p>
          <a:p>
            <a:pPr>
              <a:buNone/>
            </a:pPr>
            <a:r>
              <a:rPr lang="fr-FR" sz="2600" dirty="0" smtClean="0"/>
              <a:t>Quelques kits commercialisés par des industriels utilisent ce procédé.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871" y="1502391"/>
            <a:ext cx="8172400" cy="4800600"/>
          </a:xfrm>
        </p:spPr>
        <p:txBody>
          <a:bodyPr>
            <a:normAutofit/>
          </a:bodyPr>
          <a:lstStyle/>
          <a:p>
            <a:r>
              <a:rPr lang="fr-FR" sz="2600" b="1" i="1" dirty="0" smtClean="0">
                <a:solidFill>
                  <a:schemeClr val="accent1">
                    <a:lumMod val="75000"/>
                  </a:schemeClr>
                </a:solidFill>
              </a:rPr>
              <a:t>Méthodes basées sur l'utilisation de colonnes résines échangeuses d'ions :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fr-FR" sz="2600" dirty="0" smtClean="0"/>
              <a:t>Ces méthodes d'extraction et de purification des acides nucléiques sont les dernières récemment apparues. </a:t>
            </a:r>
          </a:p>
          <a:p>
            <a:pPr>
              <a:buNone/>
            </a:pPr>
            <a:r>
              <a:rPr lang="fr-FR" sz="2600" dirty="0" smtClean="0"/>
              <a:t>Elles sont basées sur la propriété qu'ont les particules de silice d'adsorber sélectivement les acides nucléiques. </a:t>
            </a:r>
          </a:p>
          <a:p>
            <a:pPr>
              <a:buNone/>
            </a:pPr>
            <a:r>
              <a:rPr lang="fr-FR" sz="2600" dirty="0" smtClean="0"/>
              <a:t>Les solutions de lavage permettent de se débarrasser des contaminants tels que l'hémoglobine, les protéines plasmatiques ou les ions Fe</a:t>
            </a:r>
            <a:r>
              <a:rPr lang="fr-FR" sz="2600" baseline="30000" dirty="0" smtClean="0"/>
              <a:t>2+</a:t>
            </a:r>
            <a:r>
              <a:rPr lang="fr-FR" sz="2600" dirty="0" smtClean="0"/>
              <a:t>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2040" y="1339505"/>
            <a:ext cx="808227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préparation d'ARN est plus délicate que celle d'ADN car les ribonucléases (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RNAses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 sont très répandues (par ex. sur les doigts) et sont fréquemment capables de se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renaturer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après de nombreux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traitements. 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Comic Sans MS" pitchFamily="66" charset="0"/>
              </a:rPr>
              <a:t>L‘ARN </a:t>
            </a:r>
            <a:r>
              <a:rPr lang="fr-FR" sz="2000" dirty="0">
                <a:latin typeface="Comic Sans MS" pitchFamily="66" charset="0"/>
              </a:rPr>
              <a:t>extrait </a:t>
            </a:r>
            <a:r>
              <a:rPr lang="fr-FR" sz="2000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000" dirty="0">
                <a:latin typeface="Comic Sans MS" pitchFamily="66" charset="0"/>
              </a:rPr>
              <a:t> hybridation (</a:t>
            </a:r>
            <a:r>
              <a:rPr lang="fr-FR" sz="2000" dirty="0" err="1">
                <a:latin typeface="Comic Sans MS" pitchFamily="66" charset="0"/>
              </a:rPr>
              <a:t>Northern</a:t>
            </a:r>
            <a:r>
              <a:rPr lang="fr-FR" sz="2000" dirty="0">
                <a:latin typeface="Comic Sans MS" pitchFamily="66" charset="0"/>
              </a:rPr>
              <a:t> blot), banques </a:t>
            </a:r>
            <a:r>
              <a:rPr lang="fr-FR" sz="2000" dirty="0" err="1">
                <a:latin typeface="Comic Sans MS" pitchFamily="66" charset="0"/>
              </a:rPr>
              <a:t>ADNc</a:t>
            </a:r>
            <a:r>
              <a:rPr lang="fr-FR" sz="2000" dirty="0">
                <a:latin typeface="Comic Sans MS" pitchFamily="66" charset="0"/>
              </a:rPr>
              <a:t>, RT-PCR…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latin typeface="Comic Sans MS" pitchFamily="66" charset="0"/>
              </a:rPr>
              <a:t>Différents </a:t>
            </a:r>
            <a:r>
              <a:rPr lang="fr-FR" sz="2000" b="1" dirty="0" smtClean="0">
                <a:latin typeface="Comic Sans MS" pitchFamily="66" charset="0"/>
              </a:rPr>
              <a:t>critères </a:t>
            </a:r>
            <a:r>
              <a:rPr lang="fr-FR" sz="2000" b="1" dirty="0">
                <a:latin typeface="Comic Sans MS" pitchFamily="66" charset="0"/>
              </a:rPr>
              <a:t>pour extraire </a:t>
            </a:r>
            <a:r>
              <a:rPr lang="fr-FR" sz="2000" b="1" dirty="0" smtClean="0">
                <a:latin typeface="Comic Sans MS" pitchFamily="66" charset="0"/>
              </a:rPr>
              <a:t>l‘ARN:</a:t>
            </a:r>
            <a:endParaRPr lang="fr-FR" sz="20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/>
              </a:buBlip>
            </a:pPr>
            <a:r>
              <a:rPr lang="fr-FR" sz="2000" dirty="0">
                <a:latin typeface="Comic Sans MS" pitchFamily="66" charset="0"/>
              </a:rPr>
              <a:t>Lyse cellulaire mécanique (congélation, billes de céramique ou détergents) ou enzymatique (</a:t>
            </a:r>
            <a:r>
              <a:rPr lang="fr-FR" sz="2000" dirty="0" smtClean="0">
                <a:latin typeface="Comic Sans MS" pitchFamily="66" charset="0"/>
              </a:rPr>
              <a:t>lysozyme)</a:t>
            </a:r>
            <a:endParaRPr lang="fr-F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/>
              </a:buBlip>
            </a:pP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latin typeface="Comic Sans MS" pitchFamily="66" charset="0"/>
              </a:rPr>
              <a:t>Protection </a:t>
            </a:r>
            <a:r>
              <a:rPr lang="fr-FR" sz="2000" dirty="0">
                <a:latin typeface="Comic Sans MS" pitchFamily="66" charset="0"/>
              </a:rPr>
              <a:t>des ARN de l’action des </a:t>
            </a:r>
            <a:r>
              <a:rPr lang="fr-FR" sz="2000" dirty="0" err="1">
                <a:latin typeface="Comic Sans MS" pitchFamily="66" charset="0"/>
              </a:rPr>
              <a:t>ARNases</a:t>
            </a:r>
            <a:r>
              <a:rPr lang="fr-FR" sz="2000" dirty="0">
                <a:latin typeface="Comic Sans MS" pitchFamily="66" charset="0"/>
              </a:rPr>
              <a:t>.</a:t>
            </a:r>
            <a:endParaRPr lang="fr-FR" sz="20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Blip>
                <a:blip/>
              </a:buBlip>
            </a:pP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latin typeface="Comic Sans MS" pitchFamily="66" charset="0"/>
              </a:rPr>
              <a:t>les </a:t>
            </a:r>
            <a:r>
              <a:rPr lang="fr-FR" sz="2000" dirty="0">
                <a:latin typeface="Comic Sans MS" pitchFamily="66" charset="0"/>
              </a:rPr>
              <a:t>différences de propriétés physico-chimiques ARN/protéines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2955" y="693174"/>
            <a:ext cx="3348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Extraction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de l’ARN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283112" y="2035277"/>
            <a:ext cx="6577781" cy="2153265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1099" y="2234746"/>
            <a:ext cx="6341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Comic Sans MS" pitchFamily="66" charset="0"/>
              </a:rPr>
              <a:t>Méthodes d’extraction et de purification du matériel génétiques.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48807" y="1199218"/>
            <a:ext cx="2627335" cy="1754326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Inhiber 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toute trace d’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ARNase</a:t>
            </a:r>
            <a:r>
              <a:rPr lang="fr-FR" sz="2400" dirty="0" smtClean="0">
                <a:latin typeface="Comic Sans MS" pitchFamily="66" charset="0"/>
              </a:rPr>
              <a:t> 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27617" y="479689"/>
            <a:ext cx="50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Pour une extraction ARN optimale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4517505" y="869434"/>
            <a:ext cx="45719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vers le bas 5"/>
          <p:cNvSpPr/>
          <p:nvPr/>
        </p:nvSpPr>
        <p:spPr>
          <a:xfrm>
            <a:off x="4516756" y="3030517"/>
            <a:ext cx="45719" cy="26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298572" y="3240383"/>
            <a:ext cx="6496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 Utilisation des gants pendant toute la manipulation</a:t>
            </a:r>
          </a:p>
          <a:p>
            <a:pPr marL="284163" indent="-28416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Utiliser de l’eau et des réactifs </a:t>
            </a:r>
            <a:r>
              <a:rPr lang="fr-FR" sz="2000" dirty="0" err="1" smtClean="0">
                <a:latin typeface="Comic Sans MS" pitchFamily="66" charset="0"/>
              </a:rPr>
              <a:t>RNase</a:t>
            </a:r>
            <a:r>
              <a:rPr lang="fr-FR" sz="2000" dirty="0" smtClean="0">
                <a:latin typeface="Comic Sans MS" pitchFamily="66" charset="0"/>
              </a:rPr>
              <a:t> free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 Tubes et cônes </a:t>
            </a:r>
            <a:r>
              <a:rPr lang="fr-FR" sz="2000" dirty="0" err="1" smtClean="0">
                <a:latin typeface="Comic Sans MS" pitchFamily="66" charset="0"/>
              </a:rPr>
              <a:t>RNase</a:t>
            </a:r>
            <a:r>
              <a:rPr lang="fr-FR" sz="2000" dirty="0" smtClean="0">
                <a:latin typeface="Comic Sans MS" pitchFamily="66" charset="0"/>
              </a:rPr>
              <a:t> free (autoclavage)</a:t>
            </a:r>
          </a:p>
          <a:p>
            <a:pPr marL="284163" indent="-28416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Comic Sans MS" pitchFamily="66" charset="0"/>
              </a:rPr>
              <a:t> Nettoyer la paillasse et ces instruments (pipettes…) avec une solution </a:t>
            </a:r>
            <a:r>
              <a:rPr lang="fr-FR" sz="2000" dirty="0" err="1" smtClean="0">
                <a:latin typeface="Comic Sans MS" pitchFamily="66" charset="0"/>
              </a:rPr>
              <a:t>décontaminante</a:t>
            </a:r>
            <a:r>
              <a:rPr lang="fr-FR" sz="2000" dirty="0" smtClean="0">
                <a:latin typeface="Comic Sans MS" pitchFamily="66" charset="0"/>
              </a:rPr>
              <a:t> (</a:t>
            </a:r>
            <a:r>
              <a:rPr lang="fr-FR" sz="2000" dirty="0" err="1" smtClean="0">
                <a:latin typeface="Comic Sans MS" pitchFamily="66" charset="0"/>
              </a:rPr>
              <a:t>Rnase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Away</a:t>
            </a:r>
            <a:r>
              <a:rPr lang="fr-FR" sz="20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2" y="337736"/>
            <a:ext cx="7318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675" y="3177915"/>
            <a:ext cx="1514006" cy="239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/>
          <p:cNvCxnSpPr/>
          <p:nvPr/>
        </p:nvCxnSpPr>
        <p:spPr>
          <a:xfrm>
            <a:off x="3462728" y="3192905"/>
            <a:ext cx="4152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530" t="11271" r="29722" b="46106"/>
          <a:stretch>
            <a:fillRect/>
          </a:stretch>
        </p:blipFill>
        <p:spPr bwMode="auto">
          <a:xfrm>
            <a:off x="447678" y="1379095"/>
            <a:ext cx="8262452" cy="30579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981075"/>
            <a:ext cx="73342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égende sans bordure 2 2"/>
          <p:cNvSpPr/>
          <p:nvPr/>
        </p:nvSpPr>
        <p:spPr>
          <a:xfrm>
            <a:off x="5711252" y="5261548"/>
            <a:ext cx="2983043" cy="1165273"/>
          </a:xfrm>
          <a:prstGeom prst="callout2">
            <a:avLst>
              <a:gd name="adj1" fmla="val -4187"/>
              <a:gd name="adj2" fmla="val 49742"/>
              <a:gd name="adj3" fmla="val -129603"/>
              <a:gd name="adj4" fmla="val -29441"/>
              <a:gd name="adj5" fmla="val -38113"/>
              <a:gd name="adj6" fmla="val -350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+Phénol/</a:t>
            </a:r>
            <a:r>
              <a:rPr lang="fr-FR" dirty="0" err="1">
                <a:solidFill>
                  <a:schemeClr val="tx1"/>
                </a:solidFill>
                <a:latin typeface="Comic Sans MS" pitchFamily="66" charset="0"/>
              </a:rPr>
              <a:t>Chlrf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dirty="0">
                <a:latin typeface="Comic Sans MS" pitchFamily="66" charset="0"/>
              </a:rPr>
              <a:t> accélérer la procédure d’extraction 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Légende sans bordure 2 6"/>
          <p:cNvSpPr/>
          <p:nvPr/>
        </p:nvSpPr>
        <p:spPr>
          <a:xfrm>
            <a:off x="142844" y="142852"/>
            <a:ext cx="2286016" cy="1143008"/>
          </a:xfrm>
          <a:prstGeom prst="callout2">
            <a:avLst>
              <a:gd name="adj1" fmla="val 101103"/>
              <a:gd name="adj2" fmla="val 49789"/>
              <a:gd name="adj3" fmla="val 118829"/>
              <a:gd name="adj4" fmla="val 125470"/>
              <a:gd name="adj5" fmla="val 219658"/>
              <a:gd name="adj6" fmla="val 1257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tx1"/>
                </a:solidFill>
                <a:latin typeface="Comic Sans MS" pitchFamily="66" charset="0"/>
              </a:rPr>
              <a:t>GuSCN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: agent puissant de dénaturation des protéines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: Lyse 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Légende sans bordure 2 7"/>
          <p:cNvSpPr/>
          <p:nvPr/>
        </p:nvSpPr>
        <p:spPr>
          <a:xfrm>
            <a:off x="6215074" y="142876"/>
            <a:ext cx="2786082" cy="1428736"/>
          </a:xfrm>
          <a:prstGeom prst="callout2">
            <a:avLst>
              <a:gd name="adj1" fmla="val 51083"/>
              <a:gd name="adj2" fmla="val 345"/>
              <a:gd name="adj3" fmla="val 49241"/>
              <a:gd name="adj4" fmla="val -120404"/>
              <a:gd name="adj5" fmla="val 180504"/>
              <a:gd name="adj6" fmla="val -1203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Comic Sans MS" pitchFamily="66" charset="0"/>
              </a:rPr>
              <a:t>beta2-</a:t>
            </a:r>
            <a:r>
              <a:rPr lang="fr-FR" dirty="0" err="1" smtClean="0">
                <a:latin typeface="Comic Sans MS" pitchFamily="66" charset="0"/>
              </a:rPr>
              <a:t>mercaptoéthanol</a:t>
            </a:r>
            <a:r>
              <a:rPr lang="fr-FR" dirty="0" smtClean="0">
                <a:latin typeface="Comic Sans MS" pitchFamily="66" charset="0"/>
              </a:rPr>
              <a:t>: rupture </a:t>
            </a:r>
            <a:r>
              <a:rPr lang="fr-FR" dirty="0">
                <a:latin typeface="Comic Sans MS" pitchFamily="66" charset="0"/>
              </a:rPr>
              <a:t>des ponts disulfures protéiques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698" name="AutoShape 2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179" y="5602014"/>
            <a:ext cx="4555876" cy="830997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latin typeface="Comic Sans MS" pitchFamily="66" charset="0"/>
              </a:rPr>
              <a:t>L’ARN est extrait grâce a une forte densité de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Comic Sans MS" pitchFamily="66" charset="0"/>
              </a:rPr>
              <a:t>chlorure</a:t>
            </a:r>
            <a:r>
              <a:rPr lang="en-US" sz="1600" dirty="0" smtClean="0">
                <a:latin typeface="Comic Sans MS" pitchFamily="66" charset="0"/>
              </a:rPr>
              <a:t> de cesium </a:t>
            </a:r>
            <a:r>
              <a:rPr lang="fr-FR" sz="1600" dirty="0" smtClean="0">
                <a:latin typeface="Comic Sans MS" pitchFamily="66" charset="0"/>
              </a:rPr>
              <a:t>(</a:t>
            </a:r>
            <a:r>
              <a:rPr lang="fr-FR" sz="1600" dirty="0" err="1" smtClean="0">
                <a:latin typeface="Comic Sans MS" pitchFamily="66" charset="0"/>
              </a:rPr>
              <a:t>CsCl</a:t>
            </a:r>
            <a:r>
              <a:rPr lang="fr-FR" sz="1600" dirty="0" smtClean="0">
                <a:latin typeface="Comic Sans MS" pitchFamily="66" charset="0"/>
              </a:rPr>
              <a:t>) solution </a:t>
            </a:r>
            <a:br>
              <a:rPr lang="fr-FR" sz="1600" dirty="0" smtClean="0">
                <a:latin typeface="Comic Sans MS" pitchFamily="66" charset="0"/>
              </a:rPr>
            </a:br>
            <a:r>
              <a:rPr lang="fr-FR" sz="1600" dirty="0" smtClean="0">
                <a:latin typeface="Comic Sans MS" pitchFamily="66" charset="0"/>
                <a:sym typeface="Wingdings"/>
              </a:rPr>
              <a:t> </a:t>
            </a:r>
            <a:r>
              <a:rPr lang="fr-FR" sz="1600" dirty="0" smtClean="0">
                <a:latin typeface="Comic Sans MS" pitchFamily="66" charset="0"/>
              </a:rPr>
              <a:t>élimine l’ADN et polysaccharide.</a:t>
            </a:r>
            <a:endParaRPr lang="fr-F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4946754" y="3207897"/>
            <a:ext cx="3672590" cy="3072983"/>
          </a:xfrm>
          <a:prstGeom prst="roundRect">
            <a:avLst/>
          </a:prstGeom>
          <a:solidFill>
            <a:srgbClr val="FFE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https://tools.lifetechnologies.com/content/sfs/prodImages/high/15596026_650x600.jpg"/>
          <p:cNvPicPr>
            <a:picLocks noChangeAspect="1" noChangeArrowheads="1"/>
          </p:cNvPicPr>
          <p:nvPr/>
        </p:nvPicPr>
        <p:blipFill>
          <a:blip r:embed="rId2" cstate="print"/>
          <a:srcRect l="27397" t="1944" r="23288" b="3328"/>
          <a:stretch>
            <a:fillRect/>
          </a:stretch>
        </p:blipFill>
        <p:spPr bwMode="auto">
          <a:xfrm>
            <a:off x="1207975" y="524656"/>
            <a:ext cx="1362157" cy="2413417"/>
          </a:xfrm>
          <a:prstGeom prst="rect">
            <a:avLst/>
          </a:prstGeom>
          <a:noFill/>
        </p:spPr>
      </p:pic>
      <p:pic>
        <p:nvPicPr>
          <p:cNvPr id="11270" name="Picture 6" descr="http://openwetware.org/images/thumb/5/58/Trizol_phases.png/300px-Trizol_pha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49" y="3399903"/>
            <a:ext cx="4031486" cy="2701096"/>
          </a:xfrm>
          <a:prstGeom prst="rect">
            <a:avLst/>
          </a:prstGeom>
          <a:noFill/>
        </p:spPr>
      </p:pic>
      <p:pic>
        <p:nvPicPr>
          <p:cNvPr id="11272" name="Picture 8" descr="http://digitalunion.osu.edu/r2/summer06/pepple/images/Lab%20Photos/rnaisol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1272" y="3393780"/>
            <a:ext cx="2356426" cy="211135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407970" y="674560"/>
            <a:ext cx="292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Contient du:</a:t>
            </a:r>
          </a:p>
          <a:p>
            <a:r>
              <a:rPr lang="fr-FR" dirty="0" smtClean="0">
                <a:latin typeface="Comic Sans MS" pitchFamily="66" charset="0"/>
              </a:rPr>
              <a:t>Guanidine isothiocyanate</a:t>
            </a:r>
          </a:p>
          <a:p>
            <a:r>
              <a:rPr lang="fr-FR" dirty="0" smtClean="0">
                <a:latin typeface="Comic Sans MS" pitchFamily="66" charset="0"/>
              </a:rPr>
              <a:t>Phénol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73570" y="5563847"/>
            <a:ext cx="327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Précipitation à l’</a:t>
            </a:r>
            <a:r>
              <a:rPr lang="fr-FR" dirty="0" err="1" smtClean="0">
                <a:latin typeface="Comic Sans MS" pitchFamily="66" charset="0"/>
              </a:rPr>
              <a:t>Isopropanol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Lavage à l’ETOH 70%</a:t>
            </a:r>
          </a:p>
        </p:txBody>
      </p:sp>
      <p:pic>
        <p:nvPicPr>
          <p:cNvPr id="18434" name="Picture 2" descr="https://encrypted-tbn0.gstatic.com/images?q=tbn:ANd9GcRvg7aKnW2p1IB2mnz7iH7vNV9ascGUhF9pSzKiZ-oUfSBWzG2oS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2792" y="1451974"/>
            <a:ext cx="1151281" cy="115128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456410" y="143905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+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18436" name="Picture 4" descr="http://www.net32.com/images/endodontic/sultan-chloroform-n-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75" r="27361" b="4241"/>
          <a:stretch>
            <a:fillRect/>
          </a:stretch>
        </p:blipFill>
        <p:spPr bwMode="auto">
          <a:xfrm>
            <a:off x="6130959" y="475390"/>
            <a:ext cx="1169233" cy="2462681"/>
          </a:xfrm>
          <a:prstGeom prst="rect">
            <a:avLst/>
          </a:prstGeom>
          <a:noFill/>
        </p:spPr>
      </p:pic>
      <p:sp>
        <p:nvSpPr>
          <p:cNvPr id="12290" name="AutoShape 2" descr="data:image/jpeg;base64,/9j/4AAQSkZJRgABAQAAAQABAAD/2wCEAAkGBhQPEBUUERQWEREVFxYREhQQFRgUGBcYFxQXGBUTFBQYHSciGRkjGR4dHy8hLycpODguGx4yNTA2NSYrLCkBCQoKDgwOGg8PGiwcHx4sLTU0MzUtNDU0NTUsLCkpNjU1NiksLCkpMzQpLCwsNDIsLCk1NTYpLC8sLCwxKTU1M//AABEIAOEA4AMBIgACEQEDEQH/xAAcAAEAAwADAQEAAAAAAAAAAAAABgcIAQMFBAL/xABBEAABAwIEAwYFAgMGBQUBAAABAAIDBBEGMUFRBRIhEyIyUmFxByNCYoFDkRSxwggzkqLR8HKhssHhY2Rzo7MV/8QAGgEBAAMBAQEAAAAAAAAAAAAAAAEFBgIDBP/EACgRAAECBAQHAQEBAAAAAAAAAAABBAMFESICEjFBEyFRcbHB4TJCYf/aAAwDAQACEQMRAD8AvFERAEREAREQBERAEREAREQBV1j7HnLzU1K7vdWyytOW7GHfc6ZDrlzj3HvLzU9K7veGWVp8O7GHzbnTLPKtFXOXP8YDTyqV1pGjJ2T2pZWAcec3LTVTu90bFK457Med9jrkeudirOCsvAWPeblp6p3e6NilcfFsx582x1yzzNnP8YxNZXSsaCndPaFiIiKxMwEREAREQBERAEREAREQBERAEREAREQBERAEREAVcY8x9bmp6V3XKWVpy3Yw77n8BMe49tzU9K7r1bLK05bsYd9z+Aq3Vc5c/wAYDUSuV6Roydk9qFJsGYNdXv5n3ZTtPfdq4j6Geu5091xg3Br69/M67Kdp77tXHyM9dzp7q5KSkZCxrI2hjGjla1uQC8m7fPdi0PqmkzSAnChfrx9Kcxng11A/mZd9O49x2rSfof67HX3UZWiaukZMxzJGh7HDlc12RCpvGWDX0D+Zt307j3HatPkf67HX3Rw3yXYdBK5mkdOFF/Xn6SfAWPeflp6p3e8MUrj4tmPPm2OuWedhrOCs3AWPeflp6p3f8MUrj4tmPPm2OuWefq2c/wAYz5JrK6VjQU7p7QsJERWJmAiIgCIiAIiIAiIgCIiAIiIAiIgCIiAKuce49tzU9K7r1bLK05bsYd9z+B6c49x7bmp6V3Xq2WVpy3Yw77n8DrlWqrnLn+MBp5VK9I0ZOye1CkuDcGvr38zrsp2nvv1cfIz13OnuuMG4NfXv5nXZTtPffq4+RnrudP2Vy0lIyFjWRtDGNFmtbkAvJu3z3YtD65pM0gJwoX68fRSUjIWNZG0MY0crWtyAXcqkx58bRA50HDw2R4u19Q7vMByIib9ZHmy91UvFMWVdU4mepmkvoZHNb+GNs0fgK10MetVWqmtV01dIyZjmSND2OHK5rsiFk3huJ6qmdzQVE0Z+2R1j7tJsfyFbeAvjaJnNg4jyxuNmsqGjlYToJW5MP3DpuBmmoSqLVD4sZYNfQP5m3fTuPcfq0+R/rsdfdRpaJq6RkzHMkaHscLOa7IhU1jLBr6B/M276dx7j9WnyP9djqqpw3yXYdDYSuZpHThRf15+kpwFj3tOWnqnd/wAMUrvq2Y8+bY6++dhLOCs7AWPe05aeqd3/AAxSuPi2Y8+bY6++fs2c1sxnxzWV0rGgp3T2hYKIisDMhERAEREAREQBERAEREAREQBV1j3HvLzU9K7vdWyytOW7GHfc6ZDrlzj3HvLzU9K7veGWVp8O7GHfc6ZZ5Voq5y5/jAaeVSutI0ZOye1CkmDcHPr38zrsp2nvv1cfIz13On7BcYOwc+vku67Kdp779SfIz13On7BXNR0bIWNjjaGMaLNa3IBeTdvnuxaH2TOZpAThQv14+ikpGQsbHG0MY0crWtyAVZ/G7G5poRRwutLO0umcD1bFe3KNi83HsHbhWkssfEfiZqeK1TybgSuhb6Ni+WLf4b/kq10MdVVWqkbREUEhERAXp8EsdmoYaKd3NJE3mp3OPV0YsDGTqW9LfaftVo1dIyZjo5Gh7HDlc12RCyZhrjJoquGob+lI15tq29nt/LCR+VrhpuFOpFVRaoUrjLBz6B/M276dx7j9WnyP9djr+4UbWiayjZMx0cjQ9jhZzXZEKmcY4OfQSXbd9O49x+oPkf67HX9wqpw3yXYdDYyyZpHThRf15+kswFj3tOWnqnfM8MUjvr2Y8+bY6++dgLOCs/AWPe15aeqd8zwxSO+vZjz59jr75+zZzWzGfFNZXlrGgpy3T2hYCIisDMhERAEREAREQBERAFXmPce8nNT0ru94ZZWnw7sYfNudMs8mPce8nNT0ru/4ZZWnw7sYfNudMs8qzVc5c/xgNPKpXWkaMnZPahSPB2Dn18lzdlO099+pPkZ93rp+wLB2D318lzdlO0/MfufIz7vXT9gbmo6NkMbY42hjGizWjID/AHqvJu3z3YtD7JnM0gJwoX68fRR0bIY2xxtDGNFmtbkB/vVdyIrbQxqqqrVQsj4ojLa6qBzFRP8A/s9a4WXvilw7sOL1Q0e8TN9RK0PP+YkfhQoQiqIig6CIiAct+gzPQe5yWxaOHkjY0m5a1rSfYALK2B+GfxXEqWK1wZmOd/wsPaP/AMrStXqUOVC6ayjZNG6ORoexws5rsiP96ruRTqEVUWqFJ4xwc+gkuLvp3HuP1B8j/u9df3Aji0TWUbJo3RyND2OFnNORH+9VTOMcHvoJLi76dx+W/Y+R/wB3rr+4FS4b5LsOhspZM0jpwov68/SW4Cx52vLT1LvmeGKR317MefPsdffOfrOCtDAWPO15aepd83wxSO+vZjj59jr75+zZzWzGfDNJXlrGgpy3T2hP0RFYGaCIiAIiIAq9x7j3k5qeld3/AAyytPh3Yw+bc6e+XOPce9nzU9K7v+GWVv07sYfNudPfKsVXOXP8YDTSqV1pGjJ2T2oUiwfg9/EJLm7Kdp+Y/f7Gfd66fsCwfg9/EJLm7Kdp+Y/f7Gbu/l+wNzUVEyCNscTQxjRZrRp/qfVeTdvnuxaH2zOZpAThQv14+iiomQRtjiaGMaLNaNP/AD6rvRFbaGNVVVaqEREICpb+0DwGzoKto6EGmlPqLviJ/HOPwFdK8rFOH2cQpJaeToJG2a61+Vw6sePZwBQGSUX1cT4bJSzPhmbySxuLHtO41G4I6g6ggr5bjXoNfZcnYRevizgooqyWBpc5jS10Zf0cWPY17C7oOtnC/rdeXFEXuDWguc4hrWtFySTYADUk9EBaHwC4F2lXLUuHdhZ2bD98mdvZgP8AjCvhRr4e4V//AJlBHC63am8s5GsjrXF9Q0Wbf7VJV0cKEREAXRW0TJ43RytD2OFnNOv/AJ9V3ompKKqLVCksYYPfw+S4u+ncflv2+x/3euv7gR1aIraJk8bo5Wh7HCzmnX/Q+qpnGGD38PkuLvp3H5b9vsfs7+f7gVLhvkuw6GylkzSOnCi/rz9JfgLHnbctPUu+blFI769mOPn2OvvnPlnAFWlgLHnbctPUu+blFI79TZrj5/XX3z9mzmtmM+GayvLWNBTluntCeoiKwM0FX2Pce9nzU9K75nhlkb9G7GHzbnT3y5x7j3s+anpXfM8Msjfo3Yw+bc6e+VYKvcuaWYDTSqV1pGjJy2T2oUhwhhB/EJLm7IGn5j9/sZu7+X7AsIYQfxCTrdkDT8yT+hm7v5Z7A3PQ0LII2xxNDGNFmtH++p1uvFu3z3YtD7pnM0bpw4f68fRRUTII2xxNDGNFmtGn+p1uu9EVtoYxVVVqoREQgIiIAihWIfi7w+ju3tTUSi4LKYc9iNC+4YOvrf0Vacf+O1ZPdtMxlIzf+9k/xOHKP8P5Qmh5fxmn5+Mz/Y2Fn/1Nd/Ny8TBPCH1fEKeKMta4yB93i4Aj+Y7pY37rT01XlVtdJPI6SZ7pJHG7nvPM4m1upPp0X24a4vLS1LJIJOxkJEfacjZC0PIDiGOFibf6X6rkksj+0JRME1LKHDtXMkY5tupa1zS15Pu4j/ZUf+CcDX8XZzNDuWKV7bi9nANAcNjYnr6qw/jpwdsnDmzOc0SwPbYkC7xIQx7R16C5D9fD+VR/BOOTUMwmpnmKUAtDgGu6HNpDgQQVI2NeIqM4J/aAnZYVcDJh54SYne5abtP+VT/gnxe4dVWHbfw7z9NSOz/z9Wf5lJFCaIvzHKHAOaQ5pFwWm4IORBGYX6QgIiIAuitomTxujlaHscLOadf9Drdd6JqSiqi1QpHF+EH8PkuLvgcflv2+x+zv5/uBHgVoiuoWTxujlaHscLOaf99DrdUxi/CD+HydLvgcflyf0P2d/PPcCpcN8l2HQ2csmaOE4UT9efpMcBY87blp6l3zco5D+ps1x8/rr75z1ZwBVp4Dx72wEFU60o6RyO/U+1x8/rr75+zZzWzGfBNJXlrGgpy3T2h52PcBcnNUUre51dLE0eHd7B5dxpnllXq0eqxx7gLs+aopW9zq6WJo8O72Dy7jTPLLly2pfgPWVTStIMZey+lPMwPjc0Tuymu6mcfcxk5ubu3cfkag29FKHtDmkOa4AtLTcEHIg6hZzUvwPjg0bhFMS6mJ9zET9Td27j8jUHls5y24tD1mkr4tY0FLt06/fJcCL8RSh7Q5pDmkAtINwQciDqF+1aGQC6K6vjp43SzPEcbAXPe42AA1K71VH9oLiD2UtPE02ZJK5z7a9m0coPpd1/cBAfLiT4/NbdtBCXnIS1Hdb7tiHU/kt9lCab4wcSZKZDOJL2vHIxvZ2BvZrQBy7XBuoWig6oWTw7g9Fx9pEIj4bxIOkf2TOZ0c7bB12gkBhBv0GxNiMoPxnD1RRODaqF8DnXLecdHWNjyuHQr5qCvkp5GywvdHKw3Y9hsQcv5dLbEhWpgL4kR1cctHxmTtWSX5JJg1rQ3lJex8gsWnpdp36XyQFRqb/B6la/iYe9rXiGKWez3AAFoAa4Ag3IJ/GenWxW4Io31ENPBw6Obh8sMkhr2yc7mucCByyEkm1m2H3XHhN/qwx8KHcNZO6nqA2rkdyQzvjEgjgD2uLDGbAvcBYu9rWt1CpDviBxA8U4LT8QnhEEwndFCGPL2uieHXNtO8zP7dnKqw2+XXXp6Zlae+JnD4peFyxSSxUzSY2skmHca7tG8o6dW3yuB0uTko3gb4RwU7qerZVmd7eZzjAWOhk5muYWNNieXqQevXrkhFShLqeUfw1/h6eKs4hNHFTlvbupw758jAA5rIxcDmeLDPpffKd42xVwrhlUI/4CKoqWs68kcTGsDu81pJHi16A2Bz62VN4l4/JxCqkqJb8z3Xa0nmDG/TG02HQDpkNTmShJOeMfG2Uwtg4fAyhja3kBFnuaARyiMWDW9OmRz6HVdmH/j1VQ2bVxsqW6vZ8qT3Nhyu/ZvuqvRBQ1dhLGlPxSIvp3G7ekkbxyvYTlzC56HQgkZ7Fe6sufDTjb6TilOWE8skjaeRujmyuDLH2cQ73atRqSFCIvxLKGNLnENaAS4k2AAzJOgQgSyhjS5xDWtBLi42AAzJOgVQ44xua13ZQ3bTNPsZCMnHZuw/J0A5xxjg1jjFCS2mafYykfU7Zuw/J0AiCq3LnNbh0NfK5XwqRoqXbJ0++ArBwHgHtOWoqm9zOKJ31bPePLsNc8s2AsBdpy1FU3udHRROHi2e8eXYa55Z2cumzat+M8ppNKVgwV7r6QIiKyMqVhj3AXZ81RSt7niliaPDu9g8u40zyyr9aPVYY9wH2fNUUrfl+KWJv0bvYPLuNPbKtctqX4DVSqaVpBjLz2X0p52B8cGjcIpiXUxPQ5mIn6h9u4/I1Bt6KUPaHNIc0gEEG4IORB1CzkphgbHBo3CKYl1MT0OZiJ1G7dx+RqDy2c5bcWh6zSV8WsaCl26dfvkt9U//AGh/7uj/AOOb/pYreilDmhzSHNIBBBuCDkQdQvPxBh+Gvp3QVDeeN34c12j2O0cN/wDsSFaGR0MjIpFjbBM3Cajs5e/E65hmAs2Ro/k8at/7EFR1cnQRF7PCMLy1dLU1ERa5tLyGRneLyHkjmaALdLEnrkCgJj8NDXV0D6WlqJab+H5popGn5V5SA6GYcpJv3ntOh5umVr6oYnsiY2R/aSBrWvfbl53AAOfyjK562Vc/DzgbOHx0tQKfsRUU4bVzz1HIGPuDHaF+Zkdb26dB1vL8TcYqYBD/AAdN/F88zY5rPDezZq7/AM6aqTk9euoY543RysbJG8crmvFwR7Kv8fcVbh7hkcXDwyIvkMbOcueWghz5JBzG5dzW6k9Ob2ViyShoLnENaOpLjYAbknJQjhvCauoqqieqfCY3c44dTyBk7WcotHVNIyBaTcDqQ83PQKSDNxdc3JuT1JPUknMk6lcKU42wM7hXZCaeKSeUF74og7uC5s4EgXabEZDqCNLqLLk6CIuWtJNh1J6ADrcnIAISezgmPm4lRj/3MH/KVpWsVU3wt+Ev8OWVdc35ws+GA/pnR8m79Q3TXr4bXkkDGlziGtAJJJsABmSdApOdRLKGNLnENaASSTYADMk6BVDjjHBrHGKEltMD1ORlI+o/bsPydAOcc44NY4xQktpgepyMpGp2bsPydAIeqxy5zW4dDXSuV8KkaMl2ydPvgKwMBYC7TlqKpvc8UUTh4tnvHl2GueWbAWA+05aiqb8vxRRO+vZ7x5dhr7Z2eumzat+M8prNKVgwV57r6QIiKyMqEREAREQFX49wH2XNUUrfl+KWNv0bvYPLuNPbKALR6q7HuA+y5qimb8vxSxt+jd7B5dxp7ZVrltS/AaqVTTNSDGXnsvpT4cDY4NGRDMS6mJ6HMxE6jdm4/I1Bt2OQOAc0hzSAQQbgg5EHULOSmOBscmjIhnJNMT0OZiJ1G7Nx+RqDy2c5bcWh6zSV8WsaCl26dfvnuWZiHD0PEKd0FQ3mY7Ijo5rhk9h0cN/xkSFmnGeB5+F1PZPBkY8/IkaDaUXyA0eOgLf2uCCtTRyBwBaQ5pAIINwQciDqFxJEHWuAbG7bgGxyuL5FWZkdDM3Cfh9z05nrqhvDYi7ki/iY3c8vS7nRx3DiBcdbG6nPF/jNBRdpBw6nY/laxrKjutje4NaC4xsALgG9Mx1FrWVb43w3U0FW9lUS9zy57JiSRKCbl4cddxofwTH0JJXiv4l1fE4+ynMYiux3JHGB3mjx8xJdc9el7dV9fweJPF4BzFrG9rIQH8gNoXDqL97S42GwUJUu+FNC6XisHKxzwzne8sPKY2ljmdqSdA5w/NlAJv8AGvFMklPA2mkjk4fUtdd7LOL3xSAkX0aLDLPvAqpKfiksb43sle18Q5YXBxvGOvdZ5R1PQblWFjmmgpaB/DopJJpqKdk8j6hoFmzNI7OFwysXsJHS93HcCs1IQs2f4txT0IbVUcdXXNaITJUNaWPYTdzrtAc09G9Bbqb36WXfR4J4fxuOWXhpkpZ4o7GkkILecg8juclx5XEEXvpkNarX0UEMj5WNhDnSucBGI78xdfu8ttboD6uJYcqaaZsE0L2TvtyR25nO5nFreUNJ5ruBAtsru+GfwnbQhtRVgPq82M6ObD7byfdpkNzJ8G8EmipoXcQLJ61gdaUta58bXn+77W1yQOhIz9czIpJA0EuIa0AkkmwAGZJ0CEaiSQNBc4hrQCSSbAAZknQKosc44NYTDCS2mB6nIykanZmw/J0A5xzjk1hMMBIpgepyMpGp2ZsPydAIcqxy5zW4dDXSuV8KkaMl2ydPvjuFP8BYD7XlqKpvy/FFG769nvHl2GvtnxgLAfa8tRUt+X4oo3fXs948uw19s7RXTZtW/GeU1mmWsGCvPdfSBERWRlQiIgCIiAIiIAhCIgKux7gPsuaopm/K8Usbfo3eweTcae2UBWjyFVuPcB9jzVFM35Xiljb9G72jybjT2yrXLal+A1cqmmakGMvPZfSnx4GxyaMiGck0xPQ5mInUbs3H5GoNuRyBwBaQWkAgg3BByIOoWclMsDY5NIRDOSaYnunMxE6j7NxpmNQeWznLbi0O5pK+JWNBS7dOv3z3LHxNhmHiNO6Cobdp6tcPEx2j2HQj/n1B6FZmxfhCbhdQYphdpuYpB4ZG38Tdju3T2IJ1bHIHAFpBBAIINwQciDqF5WKMLw8Sp3QztuD1Y8eKN1uj2HQ/zFweiszJaGS1IcA8YlpeI05heY+eWOGSwaeaN8jA9pDtPyMs10YtwlNwuoMM4v8AVHI3wyNv4m/9xofwT47GgkAnlBNibXsNTbWw0UEks+K3BxS8VnaC4iQioBf/AOrdzgD5Q64Hsoipp8XDI3ib45HmRsUcMcRcb9zsm3J2cX8xPv7KOcA4BNXztgp2c8juuwa0Zve76Wjf2A6kBAdHDOGSVUzIYGGSV55WtbruTsAOpOgWi/h38NIuFM532lrHCz5MwwHOOK+Q3OZ9B0H24DwBDwmGzbSVDx86YixdryN8rAdPyeqk8kgaCXEAAEkk2AAzJOgUkaiSQNBLiA0AkkmwAGZJ0CqPHOOTWEwwEimB6nIykanZmw/J0A5xzjk1ZMMBIpge8cjKRqfs2GuZ0AhqrHLnNbh0NbK5Xw6RoyXbJ0++O4U+wFgPteWoqW/K8UUbvr2e8eTYa+2fGAsB9ty1FS35Xiijd9ez3DybDX2ztIBdNm1b8ZxNZplrBgrz3X0gAREVkZQIiIAiIgCIiAIiIAiIgCEIiAq3HmA+x5qimb8rOWNv0buaPJuNPbKBLRxCq3HmA+x5qimb8rOSNv6e7mjybjT2yrHLal+A1crmmakGMvPZfSny4FxyaQiGck05PddmYidR9m40zGoVtseHAFpBBFwR1BByIOyzkpngXHJpCIZyTTk912ZiJ/o3GmY1UNnOWzHodzSV8SsaCl26dfvnuWHivCsPE6cwzjp4mPbbmjdo9h39NRcFUBT4IfR8ZpqWtZzRvmYA5p5WysLrBzTY9L2BbnpfqCtLMeHAEEEEXBHUEHIg7L5a/hEVQYzKwPdE8TRE3BY9uTmkdfQjUZqzMloUHibCdRxTj9XFC0D5jTJJ15I29mwB7ydSBlqb26dRdWD8GwcLgEcAu42MsrvHI62ZOg2bkP3J9Wj4dHCXmNjWGR5lkLR1e85ucdTou97w0EkgAC5J6AAZknZAHvDQS4gAC5J6AAZknQKpMdY5NWTDASKcHvOyMpGp+zYa5nQLnHWOTVkwwEinB7zsjKR/RsNczooYqxy5zWYNDWyuV8OkaMl2ydPvjuFPcB4D7blqKlvys4o3fXs5w8mw19s+MB4D7blqKlvys443fqbOcPJsNfbO0gFLZtW/GcTSaZawYK8919IcgIiKzMoEREAREQBERAEREAREQBERAEREAXBC5RAVXjzAfYc1RTN+TnJGP093NHk9NPbKCLRxF1VmPcCdhzVFM35OckY/T+5v2emntlWOW1L8BrJXNM9IMZeey9f8U+fAuOjSEQzkmnJ7rj1MRP8AR6aZhW0x4cAQQQRcEdQQciCs5KaYFx0aUiGck05NmuPUxE/0emmahs5y2Y9DqaSviVjQU57p1++e5bL3hoJJAAFyT0AAzJKqXHWOjVkwwEinB7zh0MpH9Gw1zK5x1jo1RMMBIpwbOcOhlI/o9Nc1C0cuc1mDQSuV8OkaMnPZOn3x3CneA8B9vy1FS35OccZ/U2c4eT019s2A8B9vy1FS35OccZ/U2c4eT019s7TAspbNq34zmaTTJWDBXnuvT/EAFlyiKzMmEREAREQBERAEREAREQBERAEREAREQBERAFw5oIseoPQgrlEBU2O8CGmJnpxeA9XsH6fqPs/l7KErRzmgggi4PQg6+hVT47wKaYmenF4D1e0fpHcfZ/L2VW5bZb8GhrZXNOJSDGXnsvX757kJU6wHgTt7VFS35OccZ/U+5w8n8/bPjAeBP4i09S35OcbD+p9zvs/n7Z2qBbLJS2bVvxkTSaZKwYK8916f4n+gC2S5RFZmTCIiAIiIAiIgCIiAIiIAiIgCIiAIiIAiIgCIiAIiIAvl4p/cS/8Axv8A+koihdDvB+kOyi/u2f8AC3/pC7kRE0IxaqERFJy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hQPEBUUERQWEREVFxYREhQQFRgUGBcYFxQXGBUTFBQYHSciGRkjGR4dHy8hLycpODguGx4yNTA2NSYrLCkBCQoKDgwOGg8PGiwcHx4sLTU0MzUtNDU0NTUsLCkpNjU1NiksLCkpMzQpLCwsNDIsLCk1NTYpLC8sLCwxKTU1M//AABEIAOEA4AMBIgACEQEDEQH/xAAcAAEAAwADAQEAAAAAAAAAAAAABgcIAQMFBAL/xABBEAABAwIEAwYFAgMGBQUBAAABAAIDBBEGMUFRBRIhEyIyUmFxByNCYoFDkRSxwggzkqLR8HKhssHhY2Rzo7MV/8QAGgEBAAMBAQEAAAAAAAAAAAAAAAEFBgIDBP/EACgRAAECBAQHAQEBAAAAAAAAAAABBAMFESICEjFBEyFRcbHB4TJCYf/aAAwDAQACEQMRAD8AvFERAEREAREQBERAEREAREQBV1j7HnLzU1K7vdWyytOW7GHfc6ZDrlzj3HvLzU9K7veGWVp8O7GHzbnTLPKtFXOXP8YDTyqV1pGjJ2T2pZWAcec3LTVTu90bFK457Med9jrkeudirOCsvAWPeblp6p3e6NilcfFsx582x1yzzNnP8YxNZXSsaCndPaFiIiKxMwEREAREQBERAEREAREQBERAEREAREQBERAEREAVcY8x9bmp6V3XKWVpy3Yw77n8BMe49tzU9K7r1bLK05bsYd9z+Aq3Vc5c/wAYDUSuV6Roydk9qFJsGYNdXv5n3ZTtPfdq4j6Geu5091xg3Br69/M67Kdp77tXHyM9dzp7q5KSkZCxrI2hjGjla1uQC8m7fPdi0PqmkzSAnChfrx9Kcxng11A/mZd9O49x2rSfof67HX3UZWiaukZMxzJGh7HDlc12RCpvGWDX0D+Zt307j3HatPkf67HX3Rw3yXYdBK5mkdOFF/Xn6SfAWPeflp6p3e8MUrj4tmPPm2OuWedhrOCs3AWPeflp6p3f8MUrj4tmPPm2OuWefq2c/wAYz5JrK6VjQU7p7QsJERWJmAiIgCIiAIiIAiIgCIiAIiIAiIgCIiAKuce49tzU9K7r1bLK05bsYd9z+B6c49x7bmp6V3Xq2WVpy3Yw77n8DrlWqrnLn+MBp5VK9I0ZOye1CkuDcGvr38zrsp2nvv1cfIz13OnuuMG4NfXv5nXZTtPffq4+RnrudP2Vy0lIyFjWRtDGNFmtbkAvJu3z3YtD65pM0gJwoX68fRSUjIWNZG0MY0crWtyAXcqkx58bRA50HDw2R4u19Q7vMByIib9ZHmy91UvFMWVdU4mepmkvoZHNb+GNs0fgK10MetVWqmtV01dIyZjmSND2OHK5rsiFk3huJ6qmdzQVE0Z+2R1j7tJsfyFbeAvjaJnNg4jyxuNmsqGjlYToJW5MP3DpuBmmoSqLVD4sZYNfQP5m3fTuPcfq0+R/rsdfdRpaJq6RkzHMkaHscLOa7IhU1jLBr6B/M276dx7j9WnyP9djqqpw3yXYdDYSuZpHThRf15+kpwFj3tOWnqnd/wAMUrvq2Y8+bY6++dhLOCs7AWPe05aeqd3/AAxSuPi2Y8+bY6++fs2c1sxnxzWV0rGgp3T2hYKIisDMhERAEREAREQBERAEREAREQBV1j3HvLzU9K7vdWyytOW7GHfc6ZDrlzj3HvLzU9K7veGWVp8O7GHfc6ZZ5Voq5y5/jAaeVSutI0ZOye1CkmDcHPr38zrsp2nvv1cfIz13On7BcYOwc+vku67Kdp779SfIz13On7BXNR0bIWNjjaGMaLNa3IBeTdvnuxaH2TOZpAThQv14+ikpGQsbHG0MY0crWtyAVZ/G7G5poRRwutLO0umcD1bFe3KNi83HsHbhWkssfEfiZqeK1TybgSuhb6Ni+WLf4b/kq10MdVVWqkbREUEhERAXp8EsdmoYaKd3NJE3mp3OPV0YsDGTqW9LfaftVo1dIyZjo5Gh7HDlc12RCyZhrjJoquGob+lI15tq29nt/LCR+VrhpuFOpFVRaoUrjLBz6B/M276dx7j9WnyP9djr+4UbWiayjZMx0cjQ9jhZzXZEKmcY4OfQSXbd9O49x+oPkf67HX9wqpw3yXYdDYyyZpHThRf15+kswFj3tOWnqnfM8MUjvr2Y8+bY6++dgLOCs/AWPe15aeqd8zwxSO+vZjz59jr75+zZzWzGfFNZXlrGgpy3T2hYCIisDMhERAEREAREQBERAFXmPce8nNT0ru94ZZWnw7sYfNudMs8mPce8nNT0ru/4ZZWnw7sYfNudMs8qzVc5c/xgNPKpXWkaMnZPahSPB2Dn18lzdlO099+pPkZ93rp+wLB2D318lzdlO0/MfufIz7vXT9gbmo6NkMbY42hjGizWjID/AHqvJu3z3YtD7JnM0gJwoX68fRR0bIY2xxtDGNFmtbkB/vVdyIrbQxqqqrVQsj4ojLa6qBzFRP8A/s9a4WXvilw7sOL1Q0e8TN9RK0PP+YkfhQoQiqIig6CIiAct+gzPQe5yWxaOHkjY0m5a1rSfYALK2B+GfxXEqWK1wZmOd/wsPaP/AMrStXqUOVC6ayjZNG6ORoexws5rsiP96ruRTqEVUWqFJ4xwc+gkuLvp3HuP1B8j/u9df3Aji0TWUbJo3RyND2OFnNORH+9VTOMcHvoJLi76dx+W/Y+R/wB3rr+4FS4b5LsOhspZM0jpwov68/SW4Cx52vLT1LvmeGKR317MefPsdffOfrOCtDAWPO15aepd83wxSO+vZjj59jr75+zZzWzGfDNJXlrGgpy3T2hP0RFYGaCIiAIiIAq9x7j3k5qeld3/AAyytPh3Yw+bc6e+XOPce9nzU9K7v+GWVv07sYfNudPfKsVXOXP8YDTSqV1pGjJ2T2oUiwfg9/EJLm7Kdp+Y/f7Gfd66fsCwfg9/EJLm7Kdp+Y/f7Gbu/l+wNzUVEyCNscTQxjRZrRp/qfVeTdvnuxaH2zOZpAThQv14+iiomQRtjiaGMaLNaNP/AD6rvRFbaGNVVVaqEREICpb+0DwGzoKto6EGmlPqLviJ/HOPwFdK8rFOH2cQpJaeToJG2a61+Vw6sePZwBQGSUX1cT4bJSzPhmbySxuLHtO41G4I6g6ggr5bjXoNfZcnYRevizgooqyWBpc5jS10Zf0cWPY17C7oOtnC/rdeXFEXuDWguc4hrWtFySTYADUk9EBaHwC4F2lXLUuHdhZ2bD98mdvZgP8AjCvhRr4e4V//AJlBHC63am8s5GsjrXF9Q0Wbf7VJV0cKEREAXRW0TJ43RytD2OFnNOv/AJ9V3ompKKqLVCksYYPfw+S4u+ncflv2+x/3euv7gR1aIraJk8bo5Wh7HCzmnX/Q+qpnGGD38PkuLvp3H5b9vsfs7+f7gVLhvkuw6GylkzSOnCi/rz9JfgLHnbctPUu+blFI769mOPn2OvvnPlnAFWlgLHnbctPUu+blFI79TZrj5/XX3z9mzmtmM+GayvLWNBTluntCeoiKwM0FX2Pce9nzU9K75nhlkb9G7GHzbnT3y5x7j3s+anpXfM8Msjfo3Yw+bc6e+VYKvcuaWYDTSqV1pGjJy2T2oUhwhhB/EJLm7IGn5j9/sZu7+X7AsIYQfxCTrdkDT8yT+hm7v5Z7A3PQ0LII2xxNDGNFmtH++p1uvFu3z3YtD7pnM0bpw4f68fRRUTII2xxNDGNFmtGn+p1uu9EVtoYxVVVqoREQgIiIAihWIfi7w+ju3tTUSi4LKYc9iNC+4YOvrf0Vacf+O1ZPdtMxlIzf+9k/xOHKP8P5Qmh5fxmn5+Mz/Y2Fn/1Nd/Ny8TBPCH1fEKeKMta4yB93i4Aj+Y7pY37rT01XlVtdJPI6SZ7pJHG7nvPM4m1upPp0X24a4vLS1LJIJOxkJEfacjZC0PIDiGOFibf6X6rkksj+0JRME1LKHDtXMkY5tupa1zS15Pu4j/ZUf+CcDX8XZzNDuWKV7bi9nANAcNjYnr6qw/jpwdsnDmzOc0SwPbYkC7xIQx7R16C5D9fD+VR/BOOTUMwmpnmKUAtDgGu6HNpDgQQVI2NeIqM4J/aAnZYVcDJh54SYne5abtP+VT/gnxe4dVWHbfw7z9NSOz/z9Wf5lJFCaIvzHKHAOaQ5pFwWm4IORBGYX6QgIiIAuitomTxujlaHscLOadf9Drdd6JqSiqi1QpHF+EH8PkuLvgcflv2+x+zv5/uBHgVoiuoWTxujlaHscLOaf99DrdUxi/CD+HydLvgcflyf0P2d/PPcCpcN8l2HQ2csmaOE4UT9efpMcBY87blp6l3zco5D+ps1x8/rr75z1ZwBVp4Dx72wEFU60o6RyO/U+1x8/rr75+zZzWzGfBNJXlrGgpy3T2h52PcBcnNUUre51dLE0eHd7B5dxpnllXq0eqxx7gLs+aopW9zq6WJo8O72Dy7jTPLLly2pfgPWVTStIMZey+lPMwPjc0Tuymu6mcfcxk5ubu3cfkag29FKHtDmkOa4AtLTcEHIg6hZzUvwPjg0bhFMS6mJ9zET9Td27j8jUHls5y24tD1mkr4tY0FLt06/fJcCL8RSh7Q5pDmkAtINwQciDqF+1aGQC6K6vjp43SzPEcbAXPe42AA1K71VH9oLiD2UtPE02ZJK5z7a9m0coPpd1/cBAfLiT4/NbdtBCXnIS1Hdb7tiHU/kt9lCab4wcSZKZDOJL2vHIxvZ2BvZrQBy7XBuoWig6oWTw7g9Fx9pEIj4bxIOkf2TOZ0c7bB12gkBhBv0GxNiMoPxnD1RRODaqF8DnXLecdHWNjyuHQr5qCvkp5GywvdHKw3Y9hsQcv5dLbEhWpgL4kR1cctHxmTtWSX5JJg1rQ3lJex8gsWnpdp36XyQFRqb/B6la/iYe9rXiGKWez3AAFoAa4Ag3IJ/GenWxW4Io31ENPBw6Obh8sMkhr2yc7mucCByyEkm1m2H3XHhN/qwx8KHcNZO6nqA2rkdyQzvjEgjgD2uLDGbAvcBYu9rWt1CpDviBxA8U4LT8QnhEEwndFCGPL2uieHXNtO8zP7dnKqw2+XXXp6Zlae+JnD4peFyxSSxUzSY2skmHca7tG8o6dW3yuB0uTko3gb4RwU7qerZVmd7eZzjAWOhk5muYWNNieXqQevXrkhFShLqeUfw1/h6eKs4hNHFTlvbupw758jAA5rIxcDmeLDPpffKd42xVwrhlUI/4CKoqWs68kcTGsDu81pJHi16A2Bz62VN4l4/JxCqkqJb8z3Xa0nmDG/TG02HQDpkNTmShJOeMfG2Uwtg4fAyhja3kBFnuaARyiMWDW9OmRz6HVdmH/j1VQ2bVxsqW6vZ8qT3Nhyu/ZvuqvRBQ1dhLGlPxSIvp3G7ekkbxyvYTlzC56HQgkZ7Fe6sufDTjb6TilOWE8skjaeRujmyuDLH2cQ73atRqSFCIvxLKGNLnENaAS4k2AAzJOgQgSyhjS5xDWtBLi42AAzJOgVQ44xua13ZQ3bTNPsZCMnHZuw/J0A5xxjg1jjFCS2mafYykfU7Zuw/J0AiCq3LnNbh0NfK5XwqRoqXbJ0++ArBwHgHtOWoqm9zOKJ31bPePLsNc8s2AsBdpy1FU3udHRROHi2e8eXYa55Z2cumzat+M8ppNKVgwV7r6QIiKyMqVhj3AXZ81RSt7niliaPDu9g8u40zyyr9aPVYY9wH2fNUUrfl+KWJv0bvYPLuNPbKtctqX4DVSqaVpBjLz2X0p52B8cGjcIpiXUxPQ5mIn6h9u4/I1Bt6KUPaHNIc0gEEG4IORB1CzkphgbHBo3CKYl1MT0OZiJ1G7dx+RqDy2c5bcWh6zSV8WsaCl26dfvkt9U//AGh/7uj/AOOb/pYreilDmhzSHNIBBBuCDkQdQvPxBh+Gvp3QVDeeN34c12j2O0cN/wDsSFaGR0MjIpFjbBM3Cajs5e/E65hmAs2Ro/k8at/7EFR1cnQRF7PCMLy1dLU1ERa5tLyGRneLyHkjmaALdLEnrkCgJj8NDXV0D6WlqJab+H5popGn5V5SA6GYcpJv3ntOh5umVr6oYnsiY2R/aSBrWvfbl53AAOfyjK562Vc/DzgbOHx0tQKfsRUU4bVzz1HIGPuDHaF+Zkdb26dB1vL8TcYqYBD/AAdN/F88zY5rPDezZq7/AM6aqTk9euoY543RysbJG8crmvFwR7Kv8fcVbh7hkcXDwyIvkMbOcueWghz5JBzG5dzW6k9Ob2ViyShoLnENaOpLjYAbknJQjhvCauoqqieqfCY3c44dTyBk7WcotHVNIyBaTcDqQ83PQKSDNxdc3JuT1JPUknMk6lcKU42wM7hXZCaeKSeUF74og7uC5s4EgXabEZDqCNLqLLk6CIuWtJNh1J6ADrcnIAISezgmPm4lRj/3MH/KVpWsVU3wt+Ev8OWVdc35ws+GA/pnR8m79Q3TXr4bXkkDGlziGtAJJJsABmSdApOdRLKGNLnENaASSTYADMk6BVDjjHBrHGKEltMD1ORlI+o/bsPydAOcc44NY4xQktpgepyMpGp2bsPydAIeqxy5zW4dDXSuV8KkaMl2ydPvgKwMBYC7TlqKpvc8UUTh4tnvHl2GueWbAWA+05aiqb8vxRRO+vZ7x5dhr7Z2eumzat+M8prNKVgwV57r6QIiKyMqEREAREQFX49wH2XNUUrfl+KWNv0bvYPLuNPbKALR6q7HuA+y5qimb8vxSxt+jd7B5dxp7ZVrltS/AaqVTTNSDGXnsvpT4cDY4NGRDMS6mJ6HMxE6jdm4/I1Bt2OQOAc0hzSAQQbgg5EHULOSmOBscmjIhnJNMT0OZiJ1G7Nx+RqDy2c5bcWh6zSV8WsaCl26dfvnuWZiHD0PEKd0FQ3mY7Ijo5rhk9h0cN/xkSFmnGeB5+F1PZPBkY8/IkaDaUXyA0eOgLf2uCCtTRyBwBaQ5pAIINwQciDqFxJEHWuAbG7bgGxyuL5FWZkdDM3Cfh9z05nrqhvDYi7ki/iY3c8vS7nRx3DiBcdbG6nPF/jNBRdpBw6nY/laxrKjutje4NaC4xsALgG9Mx1FrWVb43w3U0FW9lUS9zy57JiSRKCbl4cddxofwTH0JJXiv4l1fE4+ynMYiux3JHGB3mjx8xJdc9el7dV9fweJPF4BzFrG9rIQH8gNoXDqL97S42GwUJUu+FNC6XisHKxzwzne8sPKY2ljmdqSdA5w/NlAJv8AGvFMklPA2mkjk4fUtdd7LOL3xSAkX0aLDLPvAqpKfiksb43sle18Q5YXBxvGOvdZ5R1PQblWFjmmgpaB/DopJJpqKdk8j6hoFmzNI7OFwysXsJHS93HcCs1IQs2f4txT0IbVUcdXXNaITJUNaWPYTdzrtAc09G9Bbqb36WXfR4J4fxuOWXhpkpZ4o7GkkILecg8juclx5XEEXvpkNarX0UEMj5WNhDnSucBGI78xdfu8ttboD6uJYcqaaZsE0L2TvtyR25nO5nFreUNJ5ruBAtsru+GfwnbQhtRVgPq82M6ObD7byfdpkNzJ8G8EmipoXcQLJ61gdaUta58bXn+77W1yQOhIz9czIpJA0EuIa0AkkmwAGZJ0CEaiSQNBc4hrQCSSbAAZknQKosc44NYTDCS2mB6nIykanZmw/J0A5xzjk1hMMBIpgepyMpGp2ZsPydAIcqxy5zW4dDXSuV8KkaMl2ydPvjuFP8BYD7XlqKpvy/FFG769nvHl2GvtnxgLAfa8tRUt+X4oo3fXs948uw19s7RXTZtW/GeU1mmWsGCvPdfSBERWRlQiIgCIiAIiIAhCIgKux7gPsuaopm/K8Usbfo3eweTcae2UBWjyFVuPcB9jzVFM35Xiljb9G72jybjT2yrXLal+A1cqmmakGMvPZfSnx4GxyaMiGck0xPQ5mInUbs3H5GoNuRyBwBaQWkAgg3BByIOoWclMsDY5NIRDOSaYnunMxE6j7NxpmNQeWznLbi0O5pK+JWNBS7dOv3z3LHxNhmHiNO6Cobdp6tcPEx2j2HQj/n1B6FZmxfhCbhdQYphdpuYpB4ZG38Tdju3T2IJ1bHIHAFpBBAIINwQciDqF5WKMLw8Sp3QztuD1Y8eKN1uj2HQ/zFweiszJaGS1IcA8YlpeI05heY+eWOGSwaeaN8jA9pDtPyMs10YtwlNwuoMM4v8AVHI3wyNv4m/9xofwT47GgkAnlBNibXsNTbWw0UEks+K3BxS8VnaC4iQioBf/AOrdzgD5Q64Hsoipp8XDI3ib45HmRsUcMcRcb9zsm3J2cX8xPv7KOcA4BNXztgp2c8juuwa0Zve76Wjf2A6kBAdHDOGSVUzIYGGSV55WtbruTsAOpOgWi/h38NIuFM532lrHCz5MwwHOOK+Q3OZ9B0H24DwBDwmGzbSVDx86YixdryN8rAdPyeqk8kgaCXEAAEkk2AAzJOgUkaiSQNBLiA0AkkmwAGZJ0CqPHOOTWEwwEimB6nIykanZmw/J0A5xzjk1ZMMBIpge8cjKRqfs2GuZ0AhqrHLnNbh0NbK5Xw6RoyXbJ0++O4U+wFgPteWoqW/K8UUbvr2e8eTYa+2fGAsB9ty1FS35Xiijd9ez3DybDX2ztIBdNm1b8ZxNZplrBgrz3X0gAREVkZQIiIAiIgCIiAIiIAiIgCEIiAq3HmA+x5qimb8rOWNv0buaPJuNPbKBLRxCq3HmA+x5qimb8rOSNv6e7mjybjT2yrHLal+A1crmmakGMvPZfSny4FxyaQiGck05PddmYidR9m40zGoVtseHAFpBBFwR1BByIOyzkpngXHJpCIZyTTk912ZiJ/o3GmY1UNnOWzHodzSV8SsaCl26dfvnuWHivCsPE6cwzjp4mPbbmjdo9h39NRcFUBT4IfR8ZpqWtZzRvmYA5p5WysLrBzTY9L2BbnpfqCtLMeHAEEEEXBHUEHIg7L5a/hEVQYzKwPdE8TRE3BY9uTmkdfQjUZqzMloUHibCdRxTj9XFC0D5jTJJ15I29mwB7ydSBlqb26dRdWD8GwcLgEcAu42MsrvHI62ZOg2bkP3J9Wj4dHCXmNjWGR5lkLR1e85ucdTou97w0EkgAC5J6AAZknZAHvDQS4gAC5J6AAZknQKpMdY5NWTDASKcHvOyMpGp+zYa5nQLnHWOTVkwwEinB7zsjKR/RsNczooYqxy5zWYNDWyuV8OkaMl2ydPvjuFPcB4D7blqKlvys4o3fXs5w8mw19s+MB4D7blqKlvys443fqbOcPJsNfbO0gFLZtW/GcTSaZawYK8919IcgIiKzMoEREAREQBERAEREAREQBERAEREAXBC5RAVXjzAfYc1RTN+TnJGP093NHk9NPbKCLRxF1VmPcCdhzVFM35OckY/T+5v2emntlWOW1L8BrJXNM9IMZeey9f8U+fAuOjSEQzkmnJ7rj1MRP8AR6aZhW0x4cAQQQRcEdQQciCs5KaYFx0aUiGck05NmuPUxE/0emmahs5y2Y9DqaSviVjQU57p1++e5bL3hoJJAAFyT0AAzJKqXHWOjVkwwEinB7zh0MpH9Gw1zK5x1jo1RMMBIpwbOcOhlI/o9Nc1C0cuc1mDQSuV8OkaMnPZOn3x3CneA8B9vy1FS35OccZ/U2c4eT019s2A8B9vy1FS35OccZ/U2c4eT019s7TAspbNq34zmaTTJWDBXnuvT/EAFlyiKzMmEREAREQBERAEREAREQBERAEREAREQBERAFw5oIseoPQgrlEBU2O8CGmJnpxeA9XsH6fqPs/l7KErRzmgggi4PQg6+hVT47wKaYmenF4D1e0fpHcfZ/L2VW5bZb8GhrZXNOJSDGXnsvX757kJU6wHgTt7VFS35OccZ/U+5w8n8/bPjAeBP4i09S35OcbD+p9zvs/n7Z2qBbLJS2bVvxkTSaZKwYK8916f4n+gC2S5RFZmTCIiAIiIAiIgCIiAIiIAiIgCIiAIiIAiIgCIiAIiIAvl4p/cS/8Axv8A+koihdDvB+kOyi/u2f8AC3/pC7kRE0IxaqERFJy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bip.cnrs-mrs.fr/acmo/img/silhoue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083" y="1177348"/>
            <a:ext cx="1160607" cy="1160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2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073" y="2311518"/>
            <a:ext cx="8045300" cy="1200329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se caractérisent par la présence du côté 3'-terminal d'une </a:t>
            </a:r>
            <a:r>
              <a:rPr lang="fr-FR" sz="2400" b="1" dirty="0">
                <a:solidFill>
                  <a:srgbClr val="FF3300"/>
                </a:solidFill>
                <a:latin typeface="Comic Sans MS" pitchFamily="66" charset="0"/>
              </a:rPr>
              <a:t>longue queue poly(A) 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synthétisée à la phase post-</a:t>
            </a:r>
            <a:r>
              <a:rPr lang="fr-FR" sz="2400" dirty="0" err="1">
                <a:solidFill>
                  <a:schemeClr val="tx1"/>
                </a:solidFill>
                <a:latin typeface="Comic Sans MS" pitchFamily="66" charset="0"/>
              </a:rPr>
              <a:t>transcriptionnelle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3" name="Rectangle avec flèche vers le bas 2"/>
          <p:cNvSpPr/>
          <p:nvPr/>
        </p:nvSpPr>
        <p:spPr>
          <a:xfrm>
            <a:off x="384911" y="420638"/>
            <a:ext cx="8324373" cy="1785950"/>
          </a:xfrm>
          <a:prstGeom prst="downArrowCallou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Parmi les acides ribonucléiques extraits des cellules 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les </a:t>
            </a:r>
            <a:r>
              <a:rPr lang="fr-FR" sz="2400" b="1" dirty="0">
                <a:solidFill>
                  <a:schemeClr val="tx1"/>
                </a:solidFill>
                <a:latin typeface="Comic Sans MS" pitchFamily="66" charset="0"/>
              </a:rPr>
              <a:t>ARN messagers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= </a:t>
            </a:r>
            <a:r>
              <a:rPr lang="fr-FR" sz="2400" b="1" dirty="0" err="1">
                <a:solidFill>
                  <a:schemeClr val="tx1"/>
                </a:solidFill>
                <a:latin typeface="Comic Sans MS" pitchFamily="66" charset="0"/>
              </a:rPr>
              <a:t>ARNm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= 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classe la plus étudiée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164" y="4756980"/>
            <a:ext cx="8225149" cy="1570038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latin typeface="Comic Sans MS" pitchFamily="66" charset="0"/>
              </a:rPr>
              <a:t>chromatographie d'affinité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entre cette 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queue poly(A)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et une colonne dont la phase fixe est pourvue de 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fragments d'</a:t>
            </a:r>
            <a:r>
              <a:rPr lang="fr-FR" sz="2400" u="sng" dirty="0" err="1">
                <a:solidFill>
                  <a:schemeClr val="tx1"/>
                </a:solidFill>
                <a:latin typeface="Comic Sans MS" pitchFamily="66" charset="0"/>
              </a:rPr>
              <a:t>oligo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fr-FR" sz="2400" u="sng" dirty="0" err="1">
                <a:solidFill>
                  <a:schemeClr val="tx1"/>
                </a:solidFill>
                <a:latin typeface="Comic Sans MS" pitchFamily="66" charset="0"/>
              </a:rPr>
              <a:t>dT</a:t>
            </a:r>
            <a:r>
              <a:rPr lang="fr-FR" sz="2400" u="sng" dirty="0">
                <a:solidFill>
                  <a:schemeClr val="tx1"/>
                </a:solidFill>
                <a:latin typeface="Comic Sans MS" pitchFamily="66" charset="0"/>
              </a:rPr>
              <a:t>)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</a:rPr>
              <a:t> de quelques dizaines de nucléotides qui peuvent s'hybrider avec les RNA poly(A). </a:t>
            </a:r>
          </a:p>
        </p:txBody>
      </p:sp>
      <p:grpSp>
        <p:nvGrpSpPr>
          <p:cNvPr id="6" name="Groupe 10"/>
          <p:cNvGrpSpPr>
            <a:grpSpLocks/>
          </p:cNvGrpSpPr>
          <p:nvPr/>
        </p:nvGrpSpPr>
        <p:grpSpPr bwMode="auto">
          <a:xfrm>
            <a:off x="1428750" y="3623870"/>
            <a:ext cx="6286500" cy="1071563"/>
            <a:chOff x="1142976" y="3429000"/>
            <a:chExt cx="6286544" cy="1071570"/>
          </a:xfrm>
        </p:grpSpPr>
        <p:sp>
          <p:nvSpPr>
            <p:cNvPr id="8" name="Flèche courbée vers la droite 7"/>
            <p:cNvSpPr/>
            <p:nvPr/>
          </p:nvSpPr>
          <p:spPr>
            <a:xfrm>
              <a:off x="1142976" y="3429000"/>
              <a:ext cx="1285884" cy="1071570"/>
            </a:xfrm>
            <a:prstGeom prst="curv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" name="Flèche courbée vers la gauche 8"/>
            <p:cNvSpPr/>
            <p:nvPr/>
          </p:nvSpPr>
          <p:spPr>
            <a:xfrm>
              <a:off x="6072198" y="3429000"/>
              <a:ext cx="1357322" cy="1071570"/>
            </a:xfrm>
            <a:prstGeom prst="curved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7" name="Ellipse 6"/>
          <p:cNvSpPr/>
          <p:nvPr/>
        </p:nvSpPr>
        <p:spPr bwMode="auto">
          <a:xfrm>
            <a:off x="2571750" y="3909620"/>
            <a:ext cx="3929063" cy="428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C00000"/>
                </a:solidFill>
                <a:latin typeface="Comic Sans MS" pitchFamily="66" charset="0"/>
              </a:rPr>
              <a:t>PURIFICATION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408" y="3024219"/>
            <a:ext cx="4464423" cy="20439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60923" y="3024220"/>
            <a:ext cx="1963185" cy="20439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colade fermante 3"/>
          <p:cNvSpPr/>
          <p:nvPr/>
        </p:nvSpPr>
        <p:spPr>
          <a:xfrm rot="16200000">
            <a:off x="4424362" y="-1045030"/>
            <a:ext cx="381000" cy="6410325"/>
          </a:xfrm>
          <a:prstGeom prst="rightBrace">
            <a:avLst>
              <a:gd name="adj1" fmla="val 408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4162425" y="152195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ARNm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Accolade fermante 5"/>
          <p:cNvSpPr/>
          <p:nvPr/>
        </p:nvSpPr>
        <p:spPr>
          <a:xfrm rot="16200000">
            <a:off x="6638925" y="1845808"/>
            <a:ext cx="381000" cy="1943100"/>
          </a:xfrm>
          <a:prstGeom prst="rightBrace">
            <a:avLst>
              <a:gd name="adj1" fmla="val 408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5844990" y="2960233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AAAAAAAAAAAA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66800" y="293165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5’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10500" y="295070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3’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91225" y="2303008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Queue poly A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8170" y="4129120"/>
            <a:ext cx="1963185" cy="2043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5863480" y="4065693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TTTTTTTTTTTTT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29550" y="404608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5’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53075" y="405560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3’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76975" y="440803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Oligo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dT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7" name="Double flèche verticale 16"/>
          <p:cNvSpPr/>
          <p:nvPr/>
        </p:nvSpPr>
        <p:spPr>
          <a:xfrm>
            <a:off x="6791324" y="3446008"/>
            <a:ext cx="152401" cy="504825"/>
          </a:xfrm>
          <a:prstGeom prst="upDownArrow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6991350" y="3550783"/>
            <a:ext cx="139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Liaison covalente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neb.com/%7E/media/Catalog/All-Products/CFD60BAF8FB64CB8BA6257A1E847C3F5/Long%20Description/S1550_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806" y="417451"/>
            <a:ext cx="3786342" cy="6022372"/>
          </a:xfrm>
          <a:prstGeom prst="rect">
            <a:avLst/>
          </a:prstGeom>
          <a:noFill/>
        </p:spPr>
      </p:pic>
      <p:pic>
        <p:nvPicPr>
          <p:cNvPr id="8194" name="Picture 2" descr="http://mcbl.iisc.ernet.in/Welcome%20to%20MCBL/Faculty/Parag/microarray%20workshop%20details/prome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31" y="2152924"/>
            <a:ext cx="3578302" cy="262110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84910" y="162098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Kits d’extraction d’ARN poly A</a:t>
            </a:r>
            <a:endParaRPr lang="fr-FR" b="1" dirty="0">
              <a:latin typeface="Comic Sans MS" pitchFamily="66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43537" y="1983194"/>
            <a:ext cx="33250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743" y="2515152"/>
            <a:ext cx="38862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785456" y="1707851"/>
            <a:ext cx="4406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Extraction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de 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plasmide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AutoShape 10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AutoShape 12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AutoShape 14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AutoShape 16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AutoShape 18" descr="data:image/jpeg;base64,/9j/4AAQSkZJRgABAQAAAQABAAD/2wCEAAkGBhIQDxAPDw8QEBEWFxoRERERFhAQFBcQExYWFhYQFxYXHyYiFxovGRUUHy8gIykpLS0tFh8zQTAsNSYuLCkBCQoKDgwOGg8PGiwlHSI1KSstLDQpNTUwMjQsLCwpMi01LCwsLCwtLCw0LDQ0Lyk0KSwsNTU1Ki0sKSwpNDQsLP/AABEIAM0A9gMBIgACEQEDEQH/xAAcAAEAAgMBAQEAAAAAAAAAAAAABwgBBQYEAwL/xABDEAABAwICBgcFBQcDBAMAAAABAAIDBBEGMQUHEiFBYRMUMkJRcYEXIlSRk1KCscHSCGJkkqPT4yOhwnKisuEVM2P/xAAbAQEAAgMBAQAAAAAAAAAAAAAABAUDBgcCAf/EADIRAAIBAgIGBwkBAQAAAAAAAAABAgMEETEFEhMUIUEGIlFxgaHRFTJTYaKxweHwkUL/2gAMAwEAAhEDEQA/AJxREQBERAEREAREQBERAEREAXm0lpBlPDJPK7ZYxpc48hwHieAHiV6VEmt3FW28UETvdZZ85HGTux+gNzzI+ysVaoqcdYsNHWUryuqSyzb7Ec3ifH1VWvd/qOhh7sMZLRs/vkds+e7kFoqPSMsLtuGWSN32mOc0/wCy8yKklOUni3xOo0ralShs4RSj2E0auMfurL0tUR1ho2mPFm9I0Z3GW0M92Y4biu9VY9HV76eaOeJ2y9jg5p5jgfEcCPAqxWHtNsraaOpjycPebmWvG5zD5H57jxVpa1tdass0aHp/Ritqiq0lhCXk/wB+pskRFMNaCIiAIiIAiIgCIiAIiIAiIgCIiAIiIAiIgCIiAIiIAiIgNJjDEbaCkknNi8+5C08ZXZeg3k8gq8zzOe5z3kuc4lznHeS4m5J53XT6xcU9eqyGOvBFdkVsnHvS+pAtyAXKKmuau0lgskdL0Ho/dKGtJdeXF/LsQREUUvQu51WYq6rU9WkdaGYgC+TZsmu8j2T93wXDLK9wm4SUkRrq2hc0pUp5P+x8C0iLlNXWKuvUgEjrzxWZLfNw7svqAb8wV1avoSU4qSOT3FCdvVlSnmgiIvRgCIiAIiIAiIgCIiAIiIAiIgCIiAIiIAiIgCIiALiNaWKuq03V43WmnBbuzbDk53Insj18F2FdWsgifNK7ZYxpe48gL+p5KumI9OvraqSok3bR91uezGNzWD0+ZueKiXVXUjgs2bDoHR+819pNdWHHvfJflmsREVOdHMtbcgAXOQA8V0mKsES0EVNK/eJG/wCp+5NvJi/ltv4lrluNU+FusVBq5G3ihPuXydPmP5RZ3mWqV8QaFZWU0tNJk4bnZlrxva8eRt+HFTaNtr03J58jWNI6bVtdwpR91e/4+mfkVrRenSNA+nmkglbsvY4tcOY4jxHEHwK8yhvgbNGSkk1kzd4QxG6gq45xcs7ErR3onZjzG4jmArDU87ZGNkY4OY4BzXDItcLgj0VXlLGqHFW006Pld7zbvpyeLM3x+naHIu8FOs6uD1HzNV6R6P2lPeYLjHPu7fD7dxJqIitDQgiIgCIiAIiIAiIgCIiAIiIAiIgCIiAIiIAiLT4rxC2hpJKh1i7sxNPeld2W+WZPIFfG1FYsyUqcqs1CCxb4I4HW/iq7ho+J24WfUEcXZsi9Nzj5t8FGC+tTUuke+SRxc9xLnOOZc43J+a+SoqtR1JOTOr2FnGzoRpR5ZvtfNhenR1A+omjgibtPe4MaOZ4nwHEnwC8yljVBhbZa7SErd7rsgB4MyfJ6n3RyDvFKNN1JKJ50jeRs6EqrzyXzZ3ugNCso6aKmjyYN7si553uefM3K2CIr1JJYI5TOcpycpPFviyNNb2Fdtg0hE33mWZOBxZk2T0O48iPBRKrQzwNkY5j2hzXAtc07wWuFiDysq84vw46gq5IDcs7cTj3onZHzG8HmCqy8pYPXXM3no5pDaU92m+Mcu7s8Pt3GkXooK58Esc0Ttl7HB7TzH4jkvOigm1tKSweRZLDenWVtLHUR7toWe3PZkG5zD6/MWPFbNQhquxV1Sq6vI60ExDd+TZcmv5A9k+YPBTeruhV2kMeZy3Stg7K4cF7r4ru/QREWcqgiIgCIiAIiIAiIgCIiAIiIAiIgCIiAKCtZeKuuVZjjdeCG7GWyc/vyc94sOQvxUh6zsVdTpeijdaeYFjbZtjyfJyO+w5m/BQaq28q/8LxN06N6Pzupr5R/L/H+mERZVcbobfCmH3V1XHTtuGn3pHDuxN7TvPIDmQrBkxU0BJ2YoYmXP2WRRt/ANH+y5fVjhbqlIJZG2nms9182x9yPluNzzNuC9+sYH/4fSVvhpflsG/8Asrm1pakcXmzm2nb/AHqvqRfVhwXzfNkC4y1219ZM8Usz6OmBtGyKzJC3g98g37XJpAGW+1zzNPrB0nG4ObpKtvn708rx6tcSD8loCsKUUBYLVPrmfWzNoNI7PTu/+idoDBI4C/RvaNwda9iLA5Wva/a6xsLddpC6Nt54rvitm4d+L1A3cwFV/CLyNI0Jb2hUQkefSssrmLzOKnFxZnt687erGrDNFW1hdvrRwr1Wq6xG20MxLt2TZs3M5A9oeZHBcQqGcHCTizrFrcwuaUasMn/YeBlTtq3xV12kDJHXnhsyS+bm9yX1AseYPioIW5wniF1DVx1DblvZlaO9E7tN88iOYCy29XZzx5EHS9gr23cV7y4r08fQsYi+VNUtkYySNwcxwDmuGRa4XB+S+quzl7TTwYREQ+BERAEREAREQBERAEREAREQBfGrqmxRvlkcGsY0vc48GtFyV9lF2t/FWWj4neD6gj5si/Bx+6sVWoqcXJk6ws5XleNKPi+xczgcUaffXVUlQ+4BOzG092Idlv5nmStSiKibbeLOr06cacFCCwS4ILrtW2Fuu1YfI28ENnyXyc7uR+pFzyafFcrBC57msY0uc4hrWjeS4mwA53Vh8IYdbQUkcAsX9uVw70ru0fIbgOTQpNtS154vJFJpy/3W31Yvry4L5drN0tJjiLa0XpFvjSzj16J63a8WmoOkpaiP7UT2/wAzCPzVyc1KUosrCA3mB49rSujm+NVAP6zFcdVB1axbWmdHD+Ijd/K7a/JW+CA1mJNBMraWSnfu2hdjs9mQb2v+fzBI4quldRPhlfDK3ZexxY4eBBt6jmrPKMNb+FbgaQibvFmVAH2cmS/g0/d8FBu6WtHXWaNo6O6Q2NXd5vqyy+T/AH6EUoiKqOgEq6ocVXB0fK7eLvpyfDN8X4uH3vBSgqw0VY+GRksbi17HB7XDg4G4VicM6eZXUsdQywuLPbnsyDtM+eXIg8Va2lXWjqPNGgdItH7GrvEF1ZZ/J/v1NqiIpxqwREQBERAEREAREQBERAEREBqsTaeZQ0slQ+xIFmNy2pD2WfPPkCeCrtWVb5pHyyOLnvcXuceLnG5K67WfirrdV0EbrwQktFsnS5PfzHdHkTxXFKnuquvLBZI6RoHR+60NpNdefHuXJeoRF7tCaIfV1EVPF2nm1+DW5ueeQAJ9FFSxeCL6c4wi5SeCXE7vVDhbbkdXyt91hLIAeMlvef6A2HM/uqXF5dF6NZTQRwRCzGNDW+O7Nx5k3J5kr1K9o09nHVOU6RvZXlw6ryyXcFhwuCPHd81lFlK8o/KzZc5p4Ej5bl+FscRQdHW1cf2ZpG/yyOH5LXIDstT8W1p2gH77nfyxSO/JWxVWNR8d9PUh+yJXf0JB+atOgC+VTTNlY+ORocxwLXNORa4WI+S+qIfU2niiuWK8POoauSndctHvROPeid2XeeYPMFadTrrLwr1ykMkbbzw3ey2bmd+PnuFxzFuKgtUlels54cjqOiL9XlupP3lwfr4mF2mrHFXVKroZHWgmIa6+TZMmSchvsfMHguLWVihNwkpInXNvC5pSpTyf9j4FpEXH6tMVdcpejkdeeGzH3zczuSc9wseYvxXYK9hNTipI5Pc287erKlPNf3mERF7I4REQBERAEREAREQBcjrJxV1KkLI3WnmuyO2bW9+T0BsOZHguqqKhsbHSPcGsaC5zjkGtFyT6KvGLcROr6uSc3DOxE092JvZHnmTzJUW5q6kcFmy+0Ho/e6+tJdSPF/N8kaZYRFTHSgpk1S4W6GA1sjf9SYWjvm2DO/3iAfIN8VHmB8MmvrGRkHom/wCpMf8A8wezfxJ3epPBWCYwNAaAAALADcABkAFYWdLF678DUOkl/qRVrB8Xxl3cl4/2Z+kRFZmjBCiICneP4tjS+km/xMxHk6RxH4rQLsNbtP0enNIN8ZA/+eNj/wDkuPQEk/s/w7Wmmn7MMjv/ABb/AMlZpVy/ZyjvpWd3hSv+Zlh/9qxqAIiIAoN1m4V6nVdLG20ExL22ybJm+PkN9xyNuCnJanFGgGV1LJTvsCRtRuPdlHZd+R5ErBXpbSGHMttE37srhSfuvg+7t8CuCL7VdK6KR8UjS17HFjmng5psQviqQ6immsUbfC2IHUNVHUNuQPdkaO9Ee03z4jmArE0lU2WNksbg5j2h7XDi1wuCqvqU9UOKs9Hyu8X05PzfF+Lh97kptpV1XqPJmrdItH7WnvEF1o5936+xKSIitTQQiIgCIiAIiIAiLW4i02yippamTJo91uRc87msHmfkLngvjaSxZ7hCVSShFYt8EcJrexVstGj4ne86z5yODM2R+p948gPFROvRpCufPLJNK7ae9xe48z4eA4ALzqiq1HUlrHVtHWcbOhGks82+1hZAWF3WqrC3WanrUjbwwEEXydPm0enaP3fFeacHOSijNd3MLajKrPJf2HiSJq/wv1GjaHi08lpJvEG3ux+gNvMu8V06Ir6MVFKKOTV6069SVWeb4hERejCEREBWXX9o4xaZdJbdNFHID/0gxEf0x81GytzrB1fQaXpxHIejmZcwTgXLCbXaR3mmwuOQURUf7N9aZAJqukZFfe+PppH25MLWi/m5Ae39mvRzjPXVFjshjIQfFz3F5A9GD5hT0tPhTC0GjaVlJTNIYPec51i98httSOIzO4eQAGQW4QBERAEREBFmt/CuWkIm+DKgD5Ml/Bp+6otVn6ykZNG+KRocx7SxzTxa4WIVdcT6AfQ1UlO+5AN43fajPZf8tx5gjgqq7pastdZM3/o7pDa0t3m+tHLu/XoapfakqnRSMljcWvY4Pa4cHNNwV8UUI2hpNYMsfhbEDK6ljqG2BPuyNHdlHab+Y5ELbKC9WmKup1XRyOtBNZj75Nf3JOQ32PI34KdFd0Ku0hjzOXaWsHZXDivdfFengERFnKkIiIAiIgChPWpirrNT1aN14YCQbZOmyc707I+94qQ9YmKeo0h2HWnlvHD4jd70voCPUtUCEquvKv8AwvE3Ho3o/Fu6msuEfy/x/phERVpu56KGifPLHDE3ae9wY0cybeg5qxeHdBsoqWKmj37I952W0873PPmfkLDguB1QYWsHaQlbvN46e/hk+X8Wj73ipQVtaUtWOu82c/6RX+2q7vB9WOff+vUIiKaauEREAREQGnxPi6l0bD01ZMI2ncxou573DusaN54chfeQo4d+0jR9JYUVUY/tEwh1vHYvb/uURax8TyaQ0lUTPcSxr3RQN32bCxxDQBwv2jzcVzCAuLhPG1JpSIyUcu0W26SNw2JGE5bTfDmLg2O/ct8qdYGxK/R2kKeqY4gBwbK0ZOgcQJGHx3bx4EA8FcVAEREAREQBcXrPwr1ul6aNt54QXC2bos3s5ndtDyI4rtEXicFOLiyRa3E7arGrDNf2HiVbWF1+snCvUqsvjbaCa747ZNd34/Qm45EeC5BUU4uEnFnWba4hcUo1YZP+8jKnHVjirrlL0MjrzwgNdfN0eTJOZ3WPMX4qDVtcMaffQ1UdQy5ANnty2oz2mfLeOYB4LJQq7OePIg6WsFe27iveXFd/Z4lkEXxoqxk0bJY3BzHtD2uHFpFwvsrw5a008GEREPgX4mmaxrnvIa1oLnOO4BoFySfCy/ajfW7iro4xQRO9+QbUxHCLus8yRc8h+8sdSoqcXJkyytJXdaNKPPP5LmyP8ZYkNfVvm3iMe5C08Igdx8zvJ8+S0SIqKUnJ4s6vSpRowVOCwS4ILbYX0A6uqo6dlwCbyOHdiHad8tw5kLVKb9V2Fuq0vTyNtNOA43zbFmxnL7R8wOCy0KW0nhyK/S18rO3c17z4Lv7fA7CkpWxRsijaGsY0Ma0cGtFgF9URXhy1tt4sIiIfAiIgCIiAqRrOwm/R2kp43NIikc6andwdE8k7IPi0nZPlzC5NXOxHhal0jD0FZC2VmbSbtc132mOG9p8s+aj0/s5aO2r9Zrdn7O1B8tro0BCOB8MyaRr6eljaSC4OlcMmQNIL3k8N24eJIHFXFWlwvg6k0bEYqOER3sXvN3SPIyLnneeO7IXNgFukAREQBERAEREBpsW4ebXUklO6wd2onHuyt7J8sweRKrxU07o3uje0te0lrmnMOabEH1VoFFGt7Cuy4aQibudZlQBwdkyT17J5hvioN5SxWuuRtfRzSGyqbtN8JZd/7+5GKIiqjfSUNUOKrE6PlduN305Pjm+L8XD73ipVVX6apdE9kkbi17SHNcMw5puD81YjCeIW11JHUNsHdmVo7sre03yyI5EK1tKustR8jQekWj9lU3mC4Sz7/wB/c3CIinGqng07phlJTy1MvZYL24ucdzWDmTYKuelNIvqZpJ5Td73Fzjw35AcgLADwAXaa18VdYqBSROvFCfftk6fI/wAou3zLlwKqLqrry1VkjougNH7vR2s11p+S5f7n/gREUM2M9miaiOOeOSeMyxtdtOjBDdq28NJIO69r8rqSvbaz4F31R+hRSiy0606fCLIF3o63u2pVo44ZcX+GSt7bm/Au+qP0LHtub8C76w/QoqRZN6q9vkQ/YFh8P6n6kq+25vwLvrD9Cx7bh8CfrD+2orRN6q9vkPYNh8P6n6kqe28fAH6w/tp7bx8AfrD+2orRN6q9vkj77BsPh/VL1JU9t4+AP1/8ax7b/wCA/r/41FiJvVXt8kPYNh8P6pepKZ13/wAB/X/xrHtv/gP6/wDjUWom9Ve3yQ9g2Hw/ql6kpe28/AD63+NY9t5+AH1j/bUXIm9Ve3yQ9g2Hw/ql6ko+24/Aj6x/tp7bj8CPrH9Ci5E3qr2n32FYfD836koe253wLfrH9Ce253wLfrH9Ci9E3qr2j2FYfD836kn+253wLfqn9CHXc/4Jv1T+hRgibzV7R7CsPh+b9STvba/4Jn1XfpXnr9b/AE8T4ZaCNzHtLHAyuyP3dx5qOUXzear5nqOhLGLxVPj3v1MlYRFHLcLrtW2KupVYZI60E1mSXya7uS+hNjyJ8FyKyvcJOElJGC5t4XFKVKeT/vItIi4nVfirrdL0EjrzwgNN83RZNfzI7J8geKyr2E1OKkjk91bTtqsqU81/Y+JClSHbb9u+1tHavntX3/7r5KRNbGFI6eQVkRLemcduO27pLXLweF+I8b+SjtUdSDhJxZ1SyuoXVGNWGTCIixksIiIAiIgCIiAIiIAiIgCIiAIiIAiIgCIiAIiIAiIgCIiAIi+1HT9JIyO9toht87X42X0+NpLFnvw7HUulcKPb6TYN9i99i7b5cL7KKbMGYLh0fGSxxkleBtyuGzuzDGjfst9Tc+lis6do9Xi2jRrzT8XWezpxlHta4s//2Q=="/>
          <p:cNvSpPr>
            <a:spLocks noChangeAspect="1" noChangeArrowheads="1"/>
          </p:cNvSpPr>
          <p:nvPr/>
        </p:nvSpPr>
        <p:spPr bwMode="auto">
          <a:xfrm>
            <a:off x="155575" y="-1843088"/>
            <a:ext cx="46291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7705" y="339260"/>
            <a:ext cx="8296589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Petites molécules d’ADN habituellement circulaire</a:t>
            </a:r>
          </a:p>
          <a:p>
            <a:pPr algn="just" eaLnBrk="0" hangingPunct="0">
              <a:buFontTx/>
              <a:buBlip>
                <a:blip/>
              </a:buBlip>
            </a:pPr>
            <a:endParaRPr lang="fr-FR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Existant indépendamment des chromosomes de l’hôte</a:t>
            </a:r>
          </a:p>
          <a:p>
            <a:pPr algn="just" eaLnBrk="0" hangingPunct="0">
              <a:buFontTx/>
              <a:buBlip>
                <a:blip/>
              </a:buBlip>
            </a:pPr>
            <a:endParaRPr lang="fr-FR" dirty="0">
              <a:latin typeface="Comic Sans MS" pitchFamily="66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itchFamily="66" charset="0"/>
              </a:rPr>
              <a:t>Présents chez nombreuses bactéries (</a:t>
            </a:r>
            <a:r>
              <a:rPr lang="fr-FR" sz="2400" dirty="0" err="1">
                <a:latin typeface="Comic Sans MS" pitchFamily="66" charset="0"/>
              </a:rPr>
              <a:t>qques</a:t>
            </a:r>
            <a:r>
              <a:rPr lang="fr-FR" sz="2400" dirty="0">
                <a:latin typeface="Comic Sans MS" pitchFamily="66" charset="0"/>
              </a:rPr>
              <a:t> levures et mycètes)</a:t>
            </a:r>
          </a:p>
          <a:p>
            <a:pPr algn="just" eaLnBrk="0" hangingPunct="0">
              <a:buFontTx/>
              <a:buBlip>
                <a:blip/>
              </a:buBlip>
            </a:pPr>
            <a:endParaRPr lang="fr-FR" dirty="0">
              <a:latin typeface="Comic Sans MS" pitchFamily="66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itchFamily="66" charset="0"/>
              </a:rPr>
              <a:t>A réplication </a:t>
            </a:r>
            <a:r>
              <a:rPr lang="fr-FR" sz="2400" dirty="0" smtClean="0">
                <a:latin typeface="Comic Sans MS" pitchFamily="66" charset="0"/>
              </a:rPr>
              <a:t>autonome indépendamment </a:t>
            </a:r>
            <a:r>
              <a:rPr lang="fr-FR" sz="2400" dirty="0">
                <a:latin typeface="Comic Sans MS" pitchFamily="66" charset="0"/>
              </a:rPr>
              <a:t>des chromosomes</a:t>
            </a:r>
          </a:p>
          <a:p>
            <a:pPr algn="just" eaLnBrk="0" hangingPunct="0">
              <a:buFontTx/>
              <a:buBlip>
                <a:blip/>
              </a:buBlip>
            </a:pPr>
            <a:endParaRPr lang="fr-FR" dirty="0">
              <a:latin typeface="Comic Sans MS" pitchFamily="66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itchFamily="66" charset="0"/>
              </a:rPr>
              <a:t>Portent un nombre de gènes très réduit (≤30)</a:t>
            </a:r>
          </a:p>
          <a:p>
            <a:pPr algn="just" eaLnBrk="0" hangingPunct="0">
              <a:buFontTx/>
              <a:buBlip>
                <a:blip/>
              </a:buBlip>
            </a:pPr>
            <a:endParaRPr lang="fr-FR" dirty="0">
              <a:latin typeface="Comic Sans MS" pitchFamily="66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itchFamily="66" charset="0"/>
              </a:rPr>
              <a:t>A information génétique non-essentielle pour l’hôte</a:t>
            </a:r>
          </a:p>
          <a:p>
            <a:pPr algn="just" eaLnBrk="0" hangingPunct="0">
              <a:buFontTx/>
              <a:buBlip>
                <a:blip/>
              </a:buBlip>
            </a:pPr>
            <a:endParaRPr lang="fr-FR" sz="2400" dirty="0">
              <a:latin typeface="Comic Sans MS" pitchFamily="66" charset="0"/>
            </a:endParaRPr>
          </a:p>
          <a:p>
            <a:pPr algn="just" eaLnBrk="0" hangingPunct="0"/>
            <a:r>
              <a:rPr lang="fr-FR" sz="2400" dirty="0" smtClean="0">
                <a:latin typeface="Comic Sans MS" pitchFamily="66" charset="0"/>
              </a:rPr>
              <a:t>                                En </a:t>
            </a:r>
            <a:r>
              <a:rPr lang="fr-FR" sz="2400" dirty="0" err="1">
                <a:latin typeface="Comic Sans MS" pitchFamily="66" charset="0"/>
              </a:rPr>
              <a:t>nbr</a:t>
            </a:r>
            <a:r>
              <a:rPr lang="fr-FR" sz="2400" dirty="0">
                <a:latin typeface="Comic Sans MS" pitchFamily="66" charset="0"/>
              </a:rPr>
              <a:t>. variable:</a:t>
            </a: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664014" y="5476046"/>
            <a:ext cx="8120217" cy="1082368"/>
            <a:chOff x="454123" y="5731037"/>
            <a:chExt cx="8120273" cy="1082225"/>
          </a:xfrm>
        </p:grpSpPr>
        <p:grpSp>
          <p:nvGrpSpPr>
            <p:cNvPr id="15" name="Groupe 12"/>
            <p:cNvGrpSpPr>
              <a:grpSpLocks/>
            </p:cNvGrpSpPr>
            <p:nvPr/>
          </p:nvGrpSpPr>
          <p:grpSpPr bwMode="auto">
            <a:xfrm>
              <a:off x="454123" y="5731037"/>
              <a:ext cx="8120273" cy="1082225"/>
              <a:chOff x="454123" y="5731037"/>
              <a:chExt cx="8120273" cy="1082225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454123" y="6105470"/>
                <a:ext cx="3158499" cy="707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fr-FR" sz="2000" dirty="0">
                    <a:solidFill>
                      <a:srgbClr val="7030A0"/>
                    </a:solidFill>
                    <a:latin typeface="Comic Sans MS" pitchFamily="66" charset="0"/>
                    <a:ea typeface="Calibri" pitchFamily="34" charset="0"/>
                    <a:cs typeface="Times New Roman" pitchFamily="18" charset="0"/>
                  </a:rPr>
                  <a:t>Plasmide à copie unique (1 seul/cellule hôte) </a:t>
                </a: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5021700" y="6090482"/>
                <a:ext cx="3552696" cy="707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7030A0"/>
                    </a:solidFill>
                    <a:latin typeface="Comic Sans MS" pitchFamily="66" charset="0"/>
                    <a:ea typeface="Calibri" pitchFamily="34" charset="0"/>
                    <a:cs typeface="Times New Roman" pitchFamily="18" charset="0"/>
                  </a:rPr>
                  <a:t>Plasmides à copies multiples (40 ou + /cellule hôte)</a:t>
                </a:r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>
                <a:off x="4857752" y="5731037"/>
                <a:ext cx="2214578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cteur droit avec flèche 15"/>
            <p:cNvCxnSpPr/>
            <p:nvPr/>
          </p:nvCxnSpPr>
          <p:spPr>
            <a:xfrm rot="10800000" flipV="1">
              <a:off x="2000232" y="5731037"/>
              <a:ext cx="214314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075131" y="378825"/>
            <a:ext cx="4939620" cy="6102712"/>
            <a:chOff x="2075131" y="195943"/>
            <a:chExt cx="4939620" cy="61027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72" b="5218"/>
            <a:stretch>
              <a:fillRect/>
            </a:stretch>
          </p:blipFill>
          <p:spPr bwMode="auto">
            <a:xfrm>
              <a:off x="2075131" y="195943"/>
              <a:ext cx="493962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7819" y="5688291"/>
              <a:ext cx="1170125" cy="61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5308" y="5388442"/>
              <a:ext cx="1170125" cy="61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8615" y="5563049"/>
              <a:ext cx="1170125" cy="61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637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745" y="294974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Introduction</a:t>
            </a:r>
            <a:endParaRPr lang="fr-F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0937" y="825919"/>
            <a:ext cx="80378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00252" y="477672"/>
            <a:ext cx="863903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400" b="1" dirty="0" smtClean="0">
                <a:latin typeface="Comic Sans MS" pitchFamily="66" charset="0"/>
              </a:rPr>
              <a:t>Toute étude de génétique moléculaire implique la disposition d'échantillons </a:t>
            </a: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d'acides nucléiques</a:t>
            </a:r>
            <a:r>
              <a:rPr lang="fr-FR" sz="2400" b="1" dirty="0" smtClean="0">
                <a:latin typeface="Comic Sans MS" pitchFamily="66" charset="0"/>
              </a:rPr>
              <a:t>.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L’extraction et la purification </a:t>
            </a:r>
            <a:r>
              <a:rPr lang="fr-FR" sz="2400" b="1" dirty="0" smtClean="0">
                <a:latin typeface="Comic Sans MS" pitchFamily="66" charset="0"/>
              </a:rPr>
              <a:t>des acides nucléiques sont les premières étapes dans la plupart de ces études de biologie moléculaire : 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Tx/>
              <a:buChar char="-"/>
            </a:pPr>
            <a:r>
              <a:rPr lang="fr-FR" sz="2400" b="1" dirty="0" smtClean="0">
                <a:latin typeface="Comic Sans MS" pitchFamily="66" charset="0"/>
              </a:rPr>
              <a:t> Les techniques d’ADN recombinant                                                   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Tx/>
              <a:buChar char="-"/>
            </a:pPr>
            <a:r>
              <a:rPr lang="fr-FR" sz="2400" b="1" dirty="0" smtClean="0">
                <a:latin typeface="Comic Sans MS" pitchFamily="66" charset="0"/>
              </a:rPr>
              <a:t> Les applications médicales (diagnostic moléculaire de m. héréditaires ,infectieuses, identification génétique en cas de recherche de paternité...)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endParaRPr lang="fr-FR" sz="2400" b="1" dirty="0" smtClean="0">
              <a:latin typeface="Comic Sans MS" pitchFamily="66" charset="0"/>
            </a:endParaRP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400" b="1" dirty="0">
                <a:latin typeface="Comic Sans MS" pitchFamily="66" charset="0"/>
              </a:rPr>
              <a:t>La purification des acides nucléiques constitue l’étape clé de toutes les études de génétique moléculaire</a:t>
            </a:r>
            <a:r>
              <a:rPr lang="fr-FR" sz="2400" b="1" dirty="0" smtClean="0">
                <a:latin typeface="Comic Sans MS" pitchFamily="66" charset="0"/>
              </a:rPr>
              <a:t>. </a:t>
            </a:r>
          </a:p>
          <a:p>
            <a:pPr algn="just">
              <a:buClr>
                <a:srgbClr val="C00000"/>
              </a:buClr>
            </a:pPr>
            <a:endParaRPr lang="fr-FR" sz="22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625" y="1783843"/>
            <a:ext cx="8358188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150000"/>
              <a:buFontTx/>
              <a:buBlip>
                <a:blip r:embed="rId2"/>
              </a:buBlip>
            </a:pPr>
            <a:r>
              <a:rPr lang="fr-FR" dirty="0">
                <a:latin typeface="Comic Sans MS" pitchFamily="66" charset="0"/>
              </a:rPr>
              <a:t>Parmi les techniques les plus courantes de la biologie moléculaire = noms abrégés: </a:t>
            </a:r>
            <a:r>
              <a:rPr lang="fr-FR" dirty="0" err="1">
                <a:solidFill>
                  <a:srgbClr val="7030A0"/>
                </a:solidFill>
                <a:latin typeface="Comic Sans MS" pitchFamily="66" charset="0"/>
              </a:rPr>
              <a:t>miniprep</a:t>
            </a:r>
            <a:r>
              <a:rPr lang="fr-FR" dirty="0">
                <a:latin typeface="Comic Sans MS" pitchFamily="66" charset="0"/>
              </a:rPr>
              <a:t>, </a:t>
            </a:r>
            <a:r>
              <a:rPr lang="fr-FR" dirty="0" err="1">
                <a:solidFill>
                  <a:srgbClr val="7030A0"/>
                </a:solidFill>
                <a:latin typeface="Comic Sans MS" pitchFamily="66" charset="0"/>
              </a:rPr>
              <a:t>midiprep</a:t>
            </a:r>
            <a:r>
              <a:rPr lang="fr-FR" dirty="0">
                <a:latin typeface="Comic Sans MS" pitchFamily="66" charset="0"/>
              </a:rPr>
              <a:t> et </a:t>
            </a:r>
            <a:r>
              <a:rPr lang="fr-FR" dirty="0" err="1">
                <a:solidFill>
                  <a:srgbClr val="7030A0"/>
                </a:solidFill>
                <a:latin typeface="Comic Sans MS" pitchFamily="66" charset="0"/>
              </a:rPr>
              <a:t>maxiprep</a:t>
            </a:r>
            <a:r>
              <a:rPr lang="fr-FR" dirty="0">
                <a:latin typeface="Comic Sans MS" pitchFamily="66" charset="0"/>
              </a:rPr>
              <a:t> (volume de la culture bactérienne).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2092" y="3026607"/>
            <a:ext cx="828675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150000"/>
              <a:buFontTx/>
              <a:buBlip>
                <a:blip r:embed="rId2"/>
              </a:buBlip>
            </a:pPr>
            <a:r>
              <a:rPr lang="fr-FR" dirty="0">
                <a:latin typeface="Comic Sans MS" pitchFamily="66" charset="0"/>
              </a:rPr>
              <a:t>Préparation sélective de l'ADN du plasmide contenu dans les bactéries, tout en éliminant l'ADN du chromosome bactérien.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8625" y="4269371"/>
            <a:ext cx="8358188" cy="8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150000"/>
              <a:buFontTx/>
              <a:buBlip>
                <a:blip r:embed="rId2"/>
              </a:buBlip>
            </a:pPr>
            <a:r>
              <a:rPr lang="fr-FR" dirty="0">
                <a:latin typeface="Comic Sans MS" pitchFamily="66" charset="0"/>
              </a:rPr>
              <a:t>kits commerciaux (</a:t>
            </a:r>
            <a:r>
              <a:rPr lang="fr-FR" dirty="0" err="1">
                <a:latin typeface="Comic Sans MS" pitchFamily="66" charset="0"/>
              </a:rPr>
              <a:t>grd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nbr</a:t>
            </a:r>
            <a:r>
              <a:rPr lang="fr-FR" dirty="0">
                <a:latin typeface="Comic Sans MS" pitchFamily="66" charset="0"/>
              </a:rPr>
              <a:t>) avec petites colonnes de résine chromatographique échangeuse d'ion </a:t>
            </a:r>
            <a:r>
              <a:rPr lang="fr-FR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dirty="0">
                <a:latin typeface="Comic Sans MS" pitchFamily="66" charset="0"/>
              </a:rPr>
              <a:t>améliorer la pureté de l'ADN.</a:t>
            </a:r>
          </a:p>
        </p:txBody>
      </p:sp>
    </p:spTree>
    <p:extLst>
      <p:ext uri="{BB962C8B-B14F-4D97-AF65-F5344CB8AC3E}">
        <p14:creationId xmlns:p14="http://schemas.microsoft.com/office/powerpoint/2010/main" val="35056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00" y="535225"/>
            <a:ext cx="3289110" cy="93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5935" y="529268"/>
            <a:ext cx="36846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b="1" dirty="0" smtClean="0">
                <a:solidFill>
                  <a:srgbClr val="C00000"/>
                </a:solidFill>
                <a:latin typeface="Comic Sans MS" pitchFamily="66" charset="0"/>
              </a:rPr>
              <a:t>Etape 1:</a:t>
            </a:r>
            <a:r>
              <a:rPr lang="fr-FR" sz="1700" dirty="0" smtClean="0">
                <a:latin typeface="Comic Sans MS" pitchFamily="66" charset="0"/>
              </a:rPr>
              <a:t>  Récolter les bactéries transformées</a:t>
            </a:r>
            <a:endParaRPr lang="en-US" sz="17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79" y="1541770"/>
            <a:ext cx="3905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969781" y="2837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935" y="1185933"/>
            <a:ext cx="42454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b="1" dirty="0" smtClean="0">
                <a:solidFill>
                  <a:srgbClr val="C00000"/>
                </a:solidFill>
                <a:latin typeface="Comic Sans MS" pitchFamily="66" charset="0"/>
              </a:rPr>
              <a:t>Etapes 2.3.4:</a:t>
            </a:r>
            <a:r>
              <a:rPr lang="fr-FR" sz="1700" dirty="0" smtClean="0">
                <a:latin typeface="Comic Sans MS" pitchFamily="66" charset="0"/>
              </a:rPr>
              <a:t> Lyser les structures cellulaires et éliminer les grosses molécules en utilisant de l’EDTA fragilise la membrane bactérienne, la </a:t>
            </a:r>
            <a:r>
              <a:rPr lang="fr-FR" sz="1700" dirty="0" err="1" smtClean="0">
                <a:latin typeface="Comic Sans MS" pitchFamily="66" charset="0"/>
              </a:rPr>
              <a:t>RNase</a:t>
            </a:r>
            <a:r>
              <a:rPr lang="fr-FR" sz="1700" dirty="0" smtClean="0">
                <a:latin typeface="Comic Sans MS" pitchFamily="66" charset="0"/>
              </a:rPr>
              <a:t> lyse les ARN, du SDS pour dissoudre et dégradé la membrane bactérienne, libérant ADN et protéines dans la solution. </a:t>
            </a:r>
          </a:p>
          <a:p>
            <a:pPr algn="just"/>
            <a:r>
              <a:rPr lang="fr-FR" sz="1700" dirty="0" smtClean="0">
                <a:latin typeface="Comic Sans MS" pitchFamily="66" charset="0"/>
              </a:rPr>
              <a:t>L’acétate de sodium précipite protéines et ADN chromosomique. Ce précipité et les débris cellulaires sont séparés par centrifugation du surnageant qui contient, entre autres, l’ADN </a:t>
            </a:r>
            <a:r>
              <a:rPr lang="fr-FR" sz="1700" dirty="0" err="1" smtClean="0">
                <a:latin typeface="Comic Sans MS" pitchFamily="66" charset="0"/>
              </a:rPr>
              <a:t>plasmidique</a:t>
            </a:r>
            <a:r>
              <a:rPr lang="fr-FR" sz="1700" dirty="0" smtClean="0">
                <a:latin typeface="Comic Sans MS" pitchFamily="66" charset="0"/>
              </a:rPr>
              <a:t>.</a:t>
            </a:r>
            <a:endParaRPr lang="en-US" sz="17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66465" y="147011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2.3.4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934" y="4981919"/>
            <a:ext cx="433101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b="1" dirty="0" smtClean="0">
                <a:solidFill>
                  <a:srgbClr val="C00000"/>
                </a:solidFill>
                <a:latin typeface="Comic Sans MS" pitchFamily="66" charset="0"/>
              </a:rPr>
              <a:t>Etape 5:</a:t>
            </a:r>
            <a:r>
              <a:rPr lang="fr-FR" sz="1700" dirty="0" smtClean="0">
                <a:latin typeface="Comic Sans MS" pitchFamily="66" charset="0"/>
              </a:rPr>
              <a:t>  Filtrer l’ADN </a:t>
            </a:r>
            <a:r>
              <a:rPr lang="fr-FR" sz="1700" dirty="0" err="1" smtClean="0">
                <a:latin typeface="Comic Sans MS" pitchFamily="66" charset="0"/>
              </a:rPr>
              <a:t>plasmidique</a:t>
            </a:r>
            <a:r>
              <a:rPr lang="fr-FR" sz="1700" dirty="0" smtClean="0">
                <a:latin typeface="Comic Sans MS" pitchFamily="66" charset="0"/>
              </a:rPr>
              <a:t> sur une colonne de silice. La silice qui se fixe dans la colonne présente une grande affinité pour l’ADN et va pouvoir l’adsorber au cours de la filtration.</a:t>
            </a:r>
            <a:endParaRPr lang="en-US" sz="17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79" y="4175717"/>
            <a:ext cx="37147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749153" y="409895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5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2" t="558" r="5022"/>
          <a:stretch>
            <a:fillRect/>
          </a:stretch>
        </p:blipFill>
        <p:spPr bwMode="auto">
          <a:xfrm>
            <a:off x="5029261" y="616205"/>
            <a:ext cx="3405297" cy="55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638798" y="68843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6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17776" y="309529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7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98" y="800676"/>
            <a:ext cx="4108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C00000"/>
                </a:solidFill>
                <a:latin typeface="Comic Sans MS" pitchFamily="66" charset="0"/>
              </a:rPr>
              <a:t>Etape 6:</a:t>
            </a:r>
            <a:r>
              <a:rPr lang="fr-FR" dirty="0" smtClean="0">
                <a:latin typeface="Comic Sans MS" pitchFamily="66" charset="0"/>
              </a:rPr>
              <a:t> Purifier par lavage l’ADN adsorbé. L’éthanol contenu dans la solution de lavage va dissoudre et libérer la majorité des molécules adsorbées dans la colonne à l’exception de l’ADN </a:t>
            </a:r>
            <a:r>
              <a:rPr lang="fr-FR" dirty="0" err="1" smtClean="0">
                <a:latin typeface="Comic Sans MS" pitchFamily="66" charset="0"/>
              </a:rPr>
              <a:t>plasmidique</a:t>
            </a:r>
            <a:r>
              <a:rPr lang="fr-FR" dirty="0" smtClean="0">
                <a:latin typeface="Comic Sans MS" pitchFamily="66" charset="0"/>
              </a:rPr>
              <a:t> insoluble dans l’éthanol.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864" y="4020255"/>
            <a:ext cx="4020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C00000"/>
                </a:solidFill>
                <a:latin typeface="Comic Sans MS" pitchFamily="66" charset="0"/>
              </a:rPr>
              <a:t>Etape 7:</a:t>
            </a:r>
            <a:r>
              <a:rPr lang="fr-FR" dirty="0" smtClean="0">
                <a:latin typeface="Comic Sans MS" pitchFamily="66" charset="0"/>
              </a:rPr>
              <a:t> Recueillir l’ADN </a:t>
            </a:r>
            <a:r>
              <a:rPr lang="fr-FR" dirty="0" err="1" smtClean="0">
                <a:latin typeface="Comic Sans MS" pitchFamily="66" charset="0"/>
              </a:rPr>
              <a:t>plasmidique</a:t>
            </a:r>
            <a:r>
              <a:rPr lang="fr-FR" dirty="0" smtClean="0">
                <a:latin typeface="Comic Sans MS" pitchFamily="66" charset="0"/>
              </a:rPr>
              <a:t> par élution </a:t>
            </a:r>
          </a:p>
          <a:p>
            <a:pPr algn="just"/>
            <a:r>
              <a:rPr lang="fr-FR" dirty="0" smtClean="0">
                <a:latin typeface="Comic Sans MS" pitchFamily="66" charset="0"/>
              </a:rPr>
              <a:t>(= séparation) dans de l’eau ou un tampon d’élution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57" t="17323" r="28796" b="60762"/>
          <a:stretch>
            <a:fillRect/>
          </a:stretch>
        </p:blipFill>
        <p:spPr bwMode="auto">
          <a:xfrm>
            <a:off x="5328746" y="5297213"/>
            <a:ext cx="583324" cy="11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7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6739" y="2834418"/>
            <a:ext cx="6617517" cy="584775"/>
          </a:xfrm>
          <a:prstGeom prst="rect">
            <a:avLst/>
          </a:prstGeom>
          <a:ln w="57150" cmpd="thickThin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 L’ÉLECTROPHORÈSE  SUR GEL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"/>
          <a:stretch>
            <a:fillRect/>
          </a:stretch>
        </p:blipFill>
        <p:spPr bwMode="auto">
          <a:xfrm>
            <a:off x="378407" y="1213933"/>
            <a:ext cx="8367114" cy="463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05" y="764922"/>
            <a:ext cx="83084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  <a:buFont typeface="Wingdings" pitchFamily="2" charset="2"/>
              <a:buChar char="v"/>
            </a:pPr>
            <a:r>
              <a:rPr lang="fr-FR" sz="2200" dirty="0">
                <a:latin typeface="Comic Sans MS" pitchFamily="66" charset="0"/>
              </a:rPr>
              <a:t>L’électrophorèse permet donc de séparer les fragments d’ADN en fonction de leur </a:t>
            </a:r>
            <a:r>
              <a:rPr lang="fr-FR" sz="2200" dirty="0" smtClean="0">
                <a:latin typeface="Comic Sans MS" pitchFamily="66" charset="0"/>
              </a:rPr>
              <a:t>taille.</a:t>
            </a:r>
          </a:p>
          <a:p>
            <a:pPr algn="just">
              <a:spcAft>
                <a:spcPts val="2400"/>
              </a:spcAft>
              <a:buFont typeface="Wingdings" pitchFamily="2" charset="2"/>
              <a:buChar char="v"/>
            </a:pPr>
            <a:r>
              <a:rPr lang="fr-FR" sz="2200" dirty="0" smtClean="0">
                <a:latin typeface="Comic Sans MS" pitchFamily="66" charset="0"/>
              </a:rPr>
              <a:t>Le réseau de mailles constituant le gel forme un tamis moléculaire à l’intérieur duquel les molécules d’ADN migrent. </a:t>
            </a:r>
          </a:p>
          <a:p>
            <a:pPr algn="ctr">
              <a:spcAft>
                <a:spcPts val="2400"/>
              </a:spcAft>
            </a:pPr>
            <a:r>
              <a:rPr lang="fr-FR" sz="2200" dirty="0" smtClean="0">
                <a:solidFill>
                  <a:srgbClr val="C00000"/>
                </a:solidFill>
                <a:latin typeface="Comic Sans MS" pitchFamily="66" charset="0"/>
              </a:rPr>
              <a:t> La taille des mailles varie selon la concentration d’agarose </a:t>
            </a:r>
          </a:p>
          <a:p>
            <a:pPr algn="just">
              <a:spcAft>
                <a:spcPts val="1200"/>
              </a:spcAft>
            </a:pPr>
            <a:endParaRPr lang="fr-FR" sz="2200" dirty="0" smtClean="0">
              <a:latin typeface="Comic Sans MS" pitchFamily="66" charset="0"/>
            </a:endParaRPr>
          </a:p>
        </p:txBody>
      </p:sp>
      <p:pic>
        <p:nvPicPr>
          <p:cNvPr id="2052" name="Picture 4" descr="http://www.iaszoology.com/wp-content/uploads/image/Gel%20Electro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706" y="3060170"/>
            <a:ext cx="3139419" cy="3126862"/>
          </a:xfrm>
          <a:prstGeom prst="rect">
            <a:avLst/>
          </a:prstGeom>
          <a:noFill/>
        </p:spPr>
      </p:pic>
      <p:pic>
        <p:nvPicPr>
          <p:cNvPr id="2054" name="Picture 6" descr="http://image.yaymicro.com/rz_1210x1210/0/2c3/dna-gel-electrophoresis-2c3869.jpg"/>
          <p:cNvPicPr>
            <a:picLocks noChangeAspect="1" noChangeArrowheads="1"/>
          </p:cNvPicPr>
          <p:nvPr/>
        </p:nvPicPr>
        <p:blipFill>
          <a:blip r:embed="rId3" cstate="print"/>
          <a:srcRect l="1912" t="4131" b="41"/>
          <a:stretch>
            <a:fillRect/>
          </a:stretch>
        </p:blipFill>
        <p:spPr bwMode="auto">
          <a:xfrm>
            <a:off x="934316" y="3614057"/>
            <a:ext cx="3743738" cy="2438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1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8375" y="373804"/>
            <a:ext cx="837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  <a:latin typeface="Comic Sans MS" pitchFamily="66" charset="0"/>
              </a:rPr>
              <a:t>Pouvoir de séparation d'ADN linéaire, double brin, selon la concentration d'agarose du gel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530937" y="1361963"/>
            <a:ext cx="80378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72964" y="1860331"/>
          <a:ext cx="8182304" cy="416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628"/>
                <a:gridCol w="3988676"/>
              </a:tblGrid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Concentration d’agarose</a:t>
                      </a:r>
                      <a:r>
                        <a:rPr lang="fr-FR" sz="2000" baseline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000" baseline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(% en M/V)</a:t>
                      </a:r>
                      <a:endParaRPr lang="fr-FR" sz="2000" noProof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78C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Gamme de tailles idéales</a:t>
                      </a:r>
                      <a:r>
                        <a:rPr lang="fr-FR" sz="2000" baseline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000" baseline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(en kb)</a:t>
                      </a:r>
                      <a:endParaRPr lang="fr-FR" sz="2000" noProof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78C21"/>
                    </a:solidFill>
                  </a:tcPr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0.3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5 - 60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0.6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1 - 20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0.7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0.8 - 10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0.5 - 7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1.2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0.4 – 6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1.5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0.2 - 3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942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2.0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0.1 - 2</a:t>
                      </a:r>
                      <a:endParaRPr lang="en-US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-3.web.britannica.com/eb-media/72/47672-004-4E16B6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30" y="834038"/>
            <a:ext cx="8136502" cy="370464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87362" y="4950372"/>
            <a:ext cx="7957553" cy="830997"/>
          </a:xfrm>
          <a:prstGeom prst="rect">
            <a:avLst/>
          </a:prstGeom>
          <a:solidFill>
            <a:srgbClr val="FFE5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Le matériel génétique (ADN, ARN, plasmide…) est chargé négativement, </a:t>
            </a:r>
            <a:r>
              <a:rPr lang="fr-FR" sz="2400" u="sng" dirty="0" smtClean="0">
                <a:latin typeface="Comic Sans MS" pitchFamily="66" charset="0"/>
              </a:rPr>
              <a:t>il migre vers le pôle positif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1253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142" y="911418"/>
            <a:ext cx="83241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Les différents types d'électrophorèse permettent de séparer les acides nucléiques en fonction de leur taille:</a:t>
            </a:r>
          </a:p>
          <a:p>
            <a:pPr algn="just"/>
            <a:endParaRPr lang="fr-FR" sz="2000" dirty="0" smtClean="0">
              <a:latin typeface="Comic Sans MS" pitchFamily="66" charset="0"/>
            </a:endParaRPr>
          </a:p>
          <a:p>
            <a:pPr algn="just"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000" dirty="0" smtClean="0">
                <a:latin typeface="Comic Sans MS" pitchFamily="66" charset="0"/>
              </a:rPr>
              <a:t> L'électrophorèse horizontale sur gel d'agarose permet de séparer les fragments d'ADN de 50 à 10 000 paires de bases en fonction de la concentration du gel en agarose.</a:t>
            </a:r>
          </a:p>
          <a:p>
            <a:pPr algn="just"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000" dirty="0" smtClean="0">
                <a:latin typeface="Comic Sans MS" pitchFamily="66" charset="0"/>
              </a:rPr>
              <a:t> L'électrophorèse verticale sur gel de </a:t>
            </a:r>
            <a:r>
              <a:rPr lang="fr-FR" sz="2000" dirty="0" err="1" smtClean="0">
                <a:latin typeface="Comic Sans MS" pitchFamily="66" charset="0"/>
              </a:rPr>
              <a:t>polyacrilamide</a:t>
            </a:r>
            <a:r>
              <a:rPr lang="fr-FR" sz="2000" dirty="0" smtClean="0">
                <a:latin typeface="Comic Sans MS" pitchFamily="66" charset="0"/>
              </a:rPr>
              <a:t> (PAGE, </a:t>
            </a:r>
            <a:r>
              <a:rPr lang="fr-FR" sz="2000" i="1" dirty="0" smtClean="0">
                <a:latin typeface="Comic Sans MS" pitchFamily="66" charset="0"/>
              </a:rPr>
              <a:t>poly-</a:t>
            </a:r>
            <a:r>
              <a:rPr lang="fr-FR" sz="2000" i="1" dirty="0" err="1" smtClean="0">
                <a:latin typeface="Comic Sans MS" pitchFamily="66" charset="0"/>
              </a:rPr>
              <a:t>acrylamide</a:t>
            </a:r>
            <a:r>
              <a:rPr lang="fr-FR" sz="2000" i="1" dirty="0" smtClean="0">
                <a:latin typeface="Comic Sans MS" pitchFamily="66" charset="0"/>
              </a:rPr>
              <a:t> gel </a:t>
            </a:r>
            <a:r>
              <a:rPr lang="fr-FR" sz="2000" i="1" dirty="0" err="1" smtClean="0">
                <a:latin typeface="Comic Sans MS" pitchFamily="66" charset="0"/>
              </a:rPr>
              <a:t>electrophoresis</a:t>
            </a:r>
            <a:r>
              <a:rPr lang="fr-FR" sz="2000" dirty="0" smtClean="0">
                <a:latin typeface="Comic Sans MS" pitchFamily="66" charset="0"/>
              </a:rPr>
              <a:t>) permet de séparer les fragments d'ADN dont les longueurs vont de 1 à 1 000 nucléotides. Ex. séquençage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000" dirty="0" smtClean="0">
                <a:latin typeface="Comic Sans MS" pitchFamily="66" charset="0"/>
              </a:rPr>
              <a:t> L’électrophorèse sur gel d'agarose en champ pulsé (PFGE) permet de séparer des fragments d'ADN double brin dont la taille peut varier de 220 000 à 2 500 000 paires de bases. </a:t>
            </a:r>
            <a:r>
              <a:rPr lang="en-US" sz="2000" dirty="0" smtClean="0">
                <a:latin typeface="Comic Sans MS" pitchFamily="66" charset="0"/>
              </a:rPr>
              <a:t>(PFGE pour Pulsed Field Gel Electrophoresis).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967" y="608469"/>
            <a:ext cx="8198068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Suivi de la migration.</a:t>
            </a:r>
          </a:p>
          <a:p>
            <a:pPr algn="just"/>
            <a:endParaRPr lang="fr-FR" sz="11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fr-FR" b="1" dirty="0" smtClean="0">
                <a:latin typeface="Comic Sans MS" pitchFamily="66" charset="0"/>
              </a:rPr>
              <a:t>Les échantillons d'ADN, avant d'être déposés dans les puits, sont mélangés avec une solution de charge qui contient:</a:t>
            </a:r>
          </a:p>
          <a:p>
            <a:pPr algn="just"/>
            <a:endParaRPr lang="fr-FR" sz="1100" dirty="0" smtClean="0">
              <a:latin typeface="Comic Sans MS" pitchFamily="66" charset="0"/>
            </a:endParaRP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Un </a:t>
            </a:r>
            <a:r>
              <a:rPr lang="fr-FR" dirty="0" err="1" smtClean="0">
                <a:latin typeface="Comic Sans MS" pitchFamily="66" charset="0"/>
              </a:rPr>
              <a:t>alourdisseur</a:t>
            </a:r>
            <a:r>
              <a:rPr lang="fr-FR" dirty="0" smtClean="0">
                <a:latin typeface="Comic Sans MS" pitchFamily="66" charset="0"/>
              </a:rPr>
              <a:t> (glycérol ou saccharose ) pour </a:t>
            </a:r>
            <a:r>
              <a:rPr lang="fr-FR" dirty="0" err="1" smtClean="0">
                <a:latin typeface="Comic Sans MS" pitchFamily="66" charset="0"/>
              </a:rPr>
              <a:t>entraïner</a:t>
            </a:r>
            <a:r>
              <a:rPr lang="fr-FR" dirty="0" smtClean="0">
                <a:latin typeface="Comic Sans MS" pitchFamily="66" charset="0"/>
              </a:rPr>
              <a:t> l'ADN au fond du Puits. 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Des marqueurs de mobilité (colorants visibles : bleu de </a:t>
            </a:r>
            <a:r>
              <a:rPr lang="fr-FR" dirty="0" err="1" smtClean="0">
                <a:latin typeface="Comic Sans MS" pitchFamily="66" charset="0"/>
              </a:rPr>
              <a:t>bromophénol</a:t>
            </a:r>
            <a:r>
              <a:rPr lang="fr-FR" dirty="0" smtClean="0">
                <a:latin typeface="Comic Sans MS" pitchFamily="66" charset="0"/>
              </a:rPr>
              <a:t> et xylène </a:t>
            </a:r>
            <a:r>
              <a:rPr lang="fr-FR" dirty="0" err="1" smtClean="0">
                <a:latin typeface="Comic Sans MS" pitchFamily="66" charset="0"/>
              </a:rPr>
              <a:t>cyanol</a:t>
            </a:r>
            <a:r>
              <a:rPr lang="fr-FR" dirty="0" smtClean="0">
                <a:latin typeface="Comic Sans MS" pitchFamily="66" charset="0"/>
              </a:rPr>
              <a:t>).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Des marqueurs de taille pour l’identification (dans le puits de référence).</a:t>
            </a:r>
          </a:p>
          <a:p>
            <a:pPr algn="just"/>
            <a:endParaRPr lang="fr-FR" sz="1100" dirty="0" smtClean="0">
              <a:latin typeface="Comic Sans MS" pitchFamily="66" charset="0"/>
            </a:endParaRPr>
          </a:p>
          <a:p>
            <a:pPr algn="just">
              <a:spcAft>
                <a:spcPts val="1200"/>
              </a:spcAft>
              <a:buClr>
                <a:srgbClr val="C00000"/>
              </a:buClr>
              <a:buSzPct val="120000"/>
            </a:pPr>
            <a:r>
              <a:rPr lang="fr-FR" b="1" dirty="0" smtClean="0">
                <a:latin typeface="Comic Sans MS" pitchFamily="66" charset="0"/>
              </a:rPr>
              <a:t>Les deux marqueurs (colorants) migrent à des vitesses différentes. 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SzPct val="120000"/>
              <a:buFont typeface="Wingdings"/>
              <a:buChar char="è"/>
            </a:pPr>
            <a:r>
              <a:rPr lang="fr-FR" dirty="0" smtClean="0">
                <a:latin typeface="Comic Sans MS" pitchFamily="66" charset="0"/>
              </a:rPr>
              <a:t> Le bleu de </a:t>
            </a:r>
            <a:r>
              <a:rPr lang="fr-FR" dirty="0" err="1" smtClean="0">
                <a:latin typeface="Comic Sans MS" pitchFamily="66" charset="0"/>
              </a:rPr>
              <a:t>bromophénol</a:t>
            </a:r>
            <a:r>
              <a:rPr lang="fr-FR" dirty="0" smtClean="0">
                <a:latin typeface="Comic Sans MS" pitchFamily="66" charset="0"/>
              </a:rPr>
              <a:t> (violet ) migre avec les fragments de petites tailles (donc plus vite ) 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  <a:buSzPct val="120000"/>
              <a:buFont typeface="Wingdings"/>
              <a:buChar char="è"/>
            </a:pPr>
            <a:r>
              <a:rPr lang="fr-FR" dirty="0" smtClean="0">
                <a:latin typeface="Comic Sans MS" pitchFamily="66" charset="0"/>
              </a:rPr>
              <a:t> alors que le xylène </a:t>
            </a:r>
            <a:r>
              <a:rPr lang="fr-FR" dirty="0" err="1" smtClean="0">
                <a:latin typeface="Comic Sans MS" pitchFamily="66" charset="0"/>
              </a:rPr>
              <a:t>cyanol</a:t>
            </a:r>
            <a:r>
              <a:rPr lang="fr-FR" dirty="0" smtClean="0">
                <a:latin typeface="Comic Sans MS" pitchFamily="66" charset="0"/>
              </a:rPr>
              <a:t> (bleu turquoise ) migre avec les fragments de grande taille. </a:t>
            </a:r>
          </a:p>
          <a:p>
            <a:pPr algn="ctr">
              <a:buClr>
                <a:srgbClr val="C00000"/>
              </a:buClr>
              <a:buSzPct val="120000"/>
            </a:pPr>
            <a:r>
              <a:rPr lang="fr-FR" u="sng" dirty="0" smtClean="0">
                <a:latin typeface="Comic Sans MS" pitchFamily="66" charset="0"/>
              </a:rPr>
              <a:t>On peut ainsi suivre indirectement la migration de l'ADN sur le gel.</a:t>
            </a:r>
            <a:endParaRPr lang="fr-FR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509" y="3923071"/>
            <a:ext cx="4460376" cy="256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2.gstatic.com/images?q=tbn:ANd9GcSkwjAqo2lHv58x9dEDyg_tNAyCuEL4a84jO1mS1JFaruU6uK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167" y="4350774"/>
            <a:ext cx="1850228" cy="197873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745" y="294974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Comic Sans MS" pitchFamily="66" charset="0"/>
              </a:rPr>
              <a:t>Introduction</a:t>
            </a:r>
            <a:endParaRPr lang="fr-FR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30937" y="825919"/>
            <a:ext cx="80378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01448" y="929171"/>
            <a:ext cx="81263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200" b="1" dirty="0" smtClean="0">
                <a:latin typeface="Comic Sans MS" pitchFamily="66" charset="0"/>
              </a:rPr>
              <a:t>Selon le type d’acide nucléique (ADN ou ARN) et selon le matériel de départ (cellules, organes,…) la première étape a pour objectif l’extraction.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fr-FR" sz="2200" b="1" dirty="0" smtClean="0">
                <a:latin typeface="Comic Sans MS" pitchFamily="66" charset="0"/>
              </a:rPr>
              <a:t> Par la suite une série de méthodes adaptées au type d’acides nucléiques (ADN génomiques ou </a:t>
            </a:r>
            <a:r>
              <a:rPr lang="fr-FR" sz="2200" b="1" dirty="0" err="1" smtClean="0">
                <a:latin typeface="Comic Sans MS" pitchFamily="66" charset="0"/>
              </a:rPr>
              <a:t>plasmidiques</a:t>
            </a:r>
            <a:r>
              <a:rPr lang="fr-FR" sz="2200" b="1" dirty="0" smtClean="0">
                <a:latin typeface="Comic Sans MS" pitchFamily="66" charset="0"/>
              </a:rPr>
              <a:t>, ou ARN) est appliquée à l’extrait pour obtenir un acide nucléique pur.</a:t>
            </a:r>
          </a:p>
        </p:txBody>
      </p:sp>
    </p:spTree>
    <p:extLst>
      <p:ext uri="{BB962C8B-B14F-4D97-AF65-F5344CB8AC3E}">
        <p14:creationId xmlns:p14="http://schemas.microsoft.com/office/powerpoint/2010/main" val="32518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737" y="595872"/>
            <a:ext cx="816653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800" dirty="0" smtClean="0">
                <a:solidFill>
                  <a:srgbClr val="C00000"/>
                </a:solidFill>
                <a:latin typeface="Comic Sans MS" pitchFamily="66" charset="0"/>
              </a:rPr>
              <a:t>Révélation:</a:t>
            </a:r>
          </a:p>
          <a:p>
            <a:pPr algn="just"/>
            <a:r>
              <a:rPr lang="fr-FR" sz="2400" b="1" dirty="0" smtClean="0">
                <a:latin typeface="Comic Sans MS" pitchFamily="66" charset="0"/>
              </a:rPr>
              <a:t>Les bandes d'ADN sur un gel de </a:t>
            </a:r>
            <a:r>
              <a:rPr lang="fr-FR" sz="2400" b="1" dirty="0" err="1" smtClean="0">
                <a:latin typeface="Comic Sans MS" pitchFamily="66" charset="0"/>
              </a:rPr>
              <a:t>polyacrylamide</a:t>
            </a:r>
            <a:r>
              <a:rPr lang="fr-FR" sz="2400" b="1" dirty="0" smtClean="0">
                <a:latin typeface="Comic Sans MS" pitchFamily="66" charset="0"/>
              </a:rPr>
              <a:t> ou d'agarose ne sont pas visibles si l'ADN n'est pas marqué ou coloré.</a:t>
            </a:r>
          </a:p>
          <a:p>
            <a:pPr algn="just"/>
            <a:endParaRPr lang="fr-FR" sz="2400" dirty="0" smtClean="0">
              <a:latin typeface="Comic Sans MS" pitchFamily="66" charset="0"/>
            </a:endParaRPr>
          </a:p>
          <a:p>
            <a:pPr algn="just"/>
            <a:r>
              <a:rPr lang="fr-FR" sz="2200" dirty="0" smtClean="0">
                <a:latin typeface="Comic Sans MS" pitchFamily="66" charset="0"/>
                <a:sym typeface="Wingdings"/>
              </a:rPr>
              <a:t> </a:t>
            </a:r>
            <a:r>
              <a:rPr lang="fr-FR" sz="2200" dirty="0" smtClean="0">
                <a:latin typeface="Comic Sans MS" pitchFamily="66" charset="0"/>
              </a:rPr>
              <a:t>Une méthode sensible de coloration de l'ADN consiste à plonger le gel après électrophorèse dans du bromure d'</a:t>
            </a:r>
            <a:r>
              <a:rPr lang="fr-FR" sz="2200" dirty="0" err="1" smtClean="0">
                <a:latin typeface="Comic Sans MS" pitchFamily="66" charset="0"/>
              </a:rPr>
              <a:t>éthidium</a:t>
            </a:r>
            <a:r>
              <a:rPr lang="fr-FR" sz="2200" dirty="0" smtClean="0">
                <a:latin typeface="Comic Sans MS" pitchFamily="66" charset="0"/>
              </a:rPr>
              <a:t> (BET ou </a:t>
            </a:r>
            <a:r>
              <a:rPr lang="fr-FR" sz="2200" dirty="0" err="1" smtClean="0">
                <a:latin typeface="Comic Sans MS" pitchFamily="66" charset="0"/>
              </a:rPr>
              <a:t>EtBr</a:t>
            </a:r>
            <a:r>
              <a:rPr lang="fr-FR" sz="2200" dirty="0" smtClean="0">
                <a:latin typeface="Comic Sans MS" pitchFamily="66" charset="0"/>
              </a:rPr>
              <a:t>) un intercalent de l’ADN qui devient cent fois plus fluorescent sous illumination ultra-violette lorsqu'il est lié à l'ADN. </a:t>
            </a:r>
            <a:endParaRPr lang="fr-FR" sz="2200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6120" y="4950372"/>
            <a:ext cx="7599405" cy="1200329"/>
          </a:xfrm>
          <a:prstGeom prst="rect">
            <a:avLst/>
          </a:prstGeom>
          <a:solidFill>
            <a:srgbClr val="FFE5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Le BET est un produit hautement mutagène/ carcinogène, donc il doit être manipulé avec beaucoup de soins.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279" b="378"/>
          <a:stretch>
            <a:fillRect/>
          </a:stretch>
        </p:blipFill>
        <p:spPr bwMode="auto">
          <a:xfrm>
            <a:off x="290144" y="508325"/>
            <a:ext cx="8547181" cy="333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2" t="8691" r="2624" b="18000"/>
          <a:stretch>
            <a:fillRect/>
          </a:stretch>
        </p:blipFill>
        <p:spPr bwMode="auto">
          <a:xfrm>
            <a:off x="290286" y="4101012"/>
            <a:ext cx="854964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5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267" t="20636" r="6282" b="6350"/>
          <a:stretch>
            <a:fillRect/>
          </a:stretch>
        </p:blipFill>
        <p:spPr bwMode="auto">
          <a:xfrm>
            <a:off x="4766286" y="777176"/>
            <a:ext cx="3563020" cy="27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mun.ca/biology/scarr/gel_electrophore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45632" y="3946756"/>
            <a:ext cx="3623862" cy="251986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618133" y="40464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Gel agarose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50669" y="404646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Bromure d’</a:t>
            </a:r>
            <a:r>
              <a:rPr lang="fr-FR" b="1" dirty="0" err="1" smtClean="0">
                <a:latin typeface="Comic Sans MS" pitchFamily="66" charset="0"/>
              </a:rPr>
              <a:t>ethidium</a:t>
            </a:r>
            <a:r>
              <a:rPr lang="fr-FR" b="1" dirty="0" smtClean="0">
                <a:latin typeface="Comic Sans MS" pitchFamily="66" charset="0"/>
              </a:rPr>
              <a:t>/lampe UV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658" t="20636" r="51850" b="6350"/>
          <a:stretch>
            <a:fillRect/>
          </a:stretch>
        </p:blipFill>
        <p:spPr bwMode="auto">
          <a:xfrm>
            <a:off x="578055" y="777176"/>
            <a:ext cx="3566461" cy="27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962478" y="3554682"/>
            <a:ext cx="420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Photographie de gel après migration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4682" y="4898802"/>
            <a:ext cx="202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latin typeface="Comic Sans MS" pitchFamily="66" charset="0"/>
              </a:rPr>
              <a:t>Marqueur de taille</a:t>
            </a:r>
          </a:p>
          <a:p>
            <a:pPr algn="ctr"/>
            <a:r>
              <a:rPr lang="fr-FR" sz="1600" b="1" dirty="0" smtClean="0">
                <a:latin typeface="Comic Sans MS" pitchFamily="66" charset="0"/>
              </a:rPr>
              <a:t>(DNA </a:t>
            </a:r>
            <a:r>
              <a:rPr lang="fr-FR" sz="1600" b="1" dirty="0" err="1" smtClean="0">
                <a:latin typeface="Comic Sans MS" pitchFamily="66" charset="0"/>
              </a:rPr>
              <a:t>ladder</a:t>
            </a:r>
            <a:r>
              <a:rPr lang="fr-FR" sz="1600" b="1" dirty="0" smtClean="0">
                <a:latin typeface="Comic Sans MS" pitchFamily="66" charset="0"/>
              </a:rPr>
              <a:t>)</a:t>
            </a:r>
            <a:endParaRPr lang="fr-FR" sz="1600" b="1" dirty="0">
              <a:latin typeface="Comic Sans MS" pitchFamily="66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263462" y="6006662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263462" y="5780689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263462" y="5586248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263462" y="5454869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263462" y="4897820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263462" y="4640317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263462" y="4508938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263462" y="4361793"/>
            <a:ext cx="2995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716424" y="5873293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50 </a:t>
            </a:r>
            <a:r>
              <a:rPr lang="en-US" sz="1100" dirty="0" err="1" smtClean="0">
                <a:latin typeface="Comic Sans MS" pitchFamily="66" charset="0"/>
              </a:rPr>
              <a:t>pb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652304" y="5647321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100 </a:t>
            </a:r>
            <a:r>
              <a:rPr lang="en-US" sz="1100" dirty="0" err="1" smtClean="0">
                <a:latin typeface="Comic Sans MS" pitchFamily="66" charset="0"/>
              </a:rPr>
              <a:t>pb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29862" y="5455854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200 </a:t>
            </a:r>
            <a:r>
              <a:rPr lang="en-US" sz="1100" dirty="0" err="1" smtClean="0">
                <a:latin typeface="Comic Sans MS" pitchFamily="66" charset="0"/>
              </a:rPr>
              <a:t>pb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29862" y="5324475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300 </a:t>
            </a:r>
            <a:r>
              <a:rPr lang="en-US" sz="1100" dirty="0" err="1" smtClean="0">
                <a:latin typeface="Comic Sans MS" pitchFamily="66" charset="0"/>
              </a:rPr>
              <a:t>pb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23826" y="477020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1 kb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01384" y="450853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2 kb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79555" y="4379137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2.5 kb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801384" y="4226737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3 kb</a:t>
            </a:r>
            <a:endParaRPr lang="en-US" sz="1100" dirty="0">
              <a:latin typeface="Comic Sans MS" pitchFamily="66" charset="0"/>
            </a:endParaRPr>
          </a:p>
        </p:txBody>
      </p:sp>
      <p:sp>
        <p:nvSpPr>
          <p:cNvPr id="29" name="Accolade ouvrante 28"/>
          <p:cNvSpPr/>
          <p:nvPr/>
        </p:nvSpPr>
        <p:spPr>
          <a:xfrm>
            <a:off x="2432651" y="4255698"/>
            <a:ext cx="333554" cy="1869057"/>
          </a:xfrm>
          <a:prstGeom prst="leftBrace">
            <a:avLst>
              <a:gd name="adj1" fmla="val 1034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3.appliedbiosystems.com/WebTroubleshooting/AbnormalAmplificationCurves/RealTime_PCR_Online_Troubleshooting_guide_ARTICLE_1_v7_files/image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264" y="460952"/>
            <a:ext cx="3594511" cy="584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567561" y="2554025"/>
            <a:ext cx="3436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Qualité de l’ARN:</a:t>
            </a:r>
          </a:p>
          <a:p>
            <a:pPr algn="ctr"/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Electrophorèse sur gel d’agarose dénaturant</a:t>
            </a:r>
            <a:endParaRPr lang="fr-FR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1" y="1464567"/>
            <a:ext cx="84343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­ </a:t>
            </a:r>
            <a:r>
              <a:rPr lang="fr-FR" sz="2800" i="1" dirty="0"/>
              <a:t>La taille des fragments d'acides nucléiques</a:t>
            </a:r>
            <a:r>
              <a:rPr lang="fr-FR" i="1" dirty="0"/>
              <a:t>.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/>
          </a:p>
          <a:p>
            <a:r>
              <a:rPr lang="fr-FR" sz="2200" dirty="0" smtClean="0">
                <a:latin typeface="+mj-lt"/>
              </a:rPr>
              <a:t>La </a:t>
            </a:r>
            <a:r>
              <a:rPr lang="fr-FR" sz="2200" dirty="0">
                <a:latin typeface="+mj-lt"/>
              </a:rPr>
              <a:t>taille des fragments a été contrôlée par électrophorèse sur un gel d'agarose à 0,8 %. Deux à 5 µl </a:t>
            </a:r>
            <a:r>
              <a:rPr lang="fr-FR" sz="2200" dirty="0" smtClean="0">
                <a:latin typeface="+mj-lt"/>
              </a:rPr>
              <a:t>de </a:t>
            </a:r>
            <a:r>
              <a:rPr lang="fr-FR" sz="2200" dirty="0">
                <a:latin typeface="+mj-lt"/>
              </a:rPr>
              <a:t>la solution d'ADN ont été déposés dans chaque puits d'un gel d'agarose à 0,8 % soumis à une migration sous un courant de 100 volts pendant 2 h. Cette analyse permet, par ailleurs, d'observer une éventuelle dégradation de l'ADN survenue au cours de l'extraction. </a:t>
            </a:r>
          </a:p>
          <a:p>
            <a:r>
              <a:rPr lang="fr-FR" sz="2000" dirty="0"/>
              <a:t>­ </a:t>
            </a:r>
            <a:endParaRPr lang="fr-FR" i="1" dirty="0"/>
          </a:p>
          <a:p>
            <a:r>
              <a:rPr lang="fr-FR" sz="2800" i="1" dirty="0" smtClean="0"/>
              <a:t>Le </a:t>
            </a:r>
            <a:r>
              <a:rPr lang="fr-FR" sz="2800" i="1" dirty="0"/>
              <a:t>rendement de l'extraction.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200" dirty="0" smtClean="0">
                <a:latin typeface="+mj-lt"/>
              </a:rPr>
              <a:t>La </a:t>
            </a:r>
            <a:r>
              <a:rPr lang="fr-FR" sz="2200" dirty="0">
                <a:latin typeface="+mj-lt"/>
              </a:rPr>
              <a:t>concentration de l'ADN extrait a été déterminée en mesurant l'absorbance à 260 nm des solutions diluées au 1/100 ou 1/50 (selon le procédé), sachant que 1 U DO correspond à 50 mg/ml d'ADN. Le rendement a été calculé en réalisant le rapport entre la quantité d'ADN obtenue et le volume initial de sang total utilisé.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672" y="672843"/>
            <a:ext cx="8666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solidFill>
                  <a:prstClr val="black"/>
                </a:solidFill>
              </a:rPr>
              <a:t>Critères d'évaluation de la qualité de l'ADN</a:t>
            </a:r>
            <a:r>
              <a:rPr lang="fr-FR" sz="32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1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3956" b="37639"/>
          <a:stretch>
            <a:fillRect/>
          </a:stretch>
        </p:blipFill>
        <p:spPr bwMode="auto">
          <a:xfrm>
            <a:off x="962134" y="4335552"/>
            <a:ext cx="7186613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70075"/>
          <a:stretch>
            <a:fillRect/>
          </a:stretch>
        </p:blipFill>
        <p:spPr bwMode="auto">
          <a:xfrm>
            <a:off x="972640" y="458902"/>
            <a:ext cx="7186613" cy="8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b="51293"/>
          <a:stretch>
            <a:fillRect/>
          </a:stretch>
        </p:blipFill>
        <p:spPr bwMode="auto">
          <a:xfrm>
            <a:off x="951706" y="5463439"/>
            <a:ext cx="7224713" cy="92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ttp://www.bioserv.fr/up/medium_4167_43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3175" y="1813034"/>
            <a:ext cx="2869437" cy="215807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35117" y="2159909"/>
            <a:ext cx="3231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Le maximum d'absorption des acides nucléiques se situe à </a:t>
            </a:r>
            <a:r>
              <a:rPr lang="fr-FR" sz="2400" dirty="0" smtClean="0">
                <a:solidFill>
                  <a:srgbClr val="C00000"/>
                </a:solidFill>
                <a:latin typeface="Comic Sans MS" pitchFamily="66" charset="0"/>
              </a:rPr>
              <a:t>260 nm</a:t>
            </a:r>
            <a:r>
              <a:rPr lang="fr-FR" sz="2400" dirty="0" smtClean="0">
                <a:latin typeface="Comic Sans MS" pitchFamily="66" charset="0"/>
              </a:rPr>
              <a:t>. 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843" y="1062716"/>
            <a:ext cx="83797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/>
              <a:t>La pureté.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400" dirty="0" smtClean="0">
                <a:latin typeface="+mj-lt"/>
              </a:rPr>
              <a:t>La </a:t>
            </a:r>
            <a:r>
              <a:rPr lang="fr-FR" sz="2400" dirty="0">
                <a:latin typeface="+mj-lt"/>
              </a:rPr>
              <a:t>contamination de l'ADN extrait par des protéines a été appréciée en mesurant la densité optique des extraits à 260 et 280 nm et en effectuant le rapport DO 260 nm/DO 280 nm</a:t>
            </a:r>
            <a:r>
              <a:rPr lang="fr-FR" sz="2400" dirty="0" smtClean="0">
                <a:latin typeface="+mj-lt"/>
              </a:rPr>
              <a:t>.</a:t>
            </a:r>
          </a:p>
          <a:p>
            <a:endParaRPr lang="fr-FR" sz="2400" dirty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 </a:t>
            </a:r>
            <a:r>
              <a:rPr lang="fr-FR" sz="2400" dirty="0">
                <a:latin typeface="+mj-lt"/>
              </a:rPr>
              <a:t>La pureté a été aussi appréciée en vérifiant l'amplification d'un fragment d'ADN par la </a:t>
            </a:r>
            <a:r>
              <a:rPr lang="fr-FR" sz="2400" dirty="0" err="1">
                <a:latin typeface="+mj-lt"/>
              </a:rPr>
              <a:t>Taq</a:t>
            </a:r>
            <a:r>
              <a:rPr lang="fr-FR" sz="2400" dirty="0">
                <a:latin typeface="+mj-lt"/>
              </a:rPr>
              <a:t> polymérase. </a:t>
            </a:r>
            <a:endParaRPr lang="fr-FR" sz="2400" dirty="0" smtClean="0">
              <a:latin typeface="+mj-lt"/>
            </a:endParaRPr>
          </a:p>
          <a:p>
            <a:endParaRPr lang="fr-FR" sz="2400" dirty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­ </a:t>
            </a:r>
            <a:r>
              <a:rPr lang="fr-FR" sz="2400" i="1" dirty="0">
                <a:latin typeface="+mj-lt"/>
              </a:rPr>
              <a:t>La rapidité.</a:t>
            </a:r>
            <a:r>
              <a:rPr lang="fr-FR" sz="2400" dirty="0">
                <a:latin typeface="+mj-lt"/>
              </a:rPr>
              <a:t> Le temps nécessaire pour réaliser une extraction a été déterminé : temps réel et temps de travail. </a:t>
            </a:r>
          </a:p>
        </p:txBody>
      </p:sp>
    </p:spTree>
    <p:extLst>
      <p:ext uri="{BB962C8B-B14F-4D97-AF65-F5344CB8AC3E}">
        <p14:creationId xmlns:p14="http://schemas.microsoft.com/office/powerpoint/2010/main" val="34776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5692" b="4851"/>
          <a:stretch>
            <a:fillRect/>
          </a:stretch>
        </p:blipFill>
        <p:spPr bwMode="auto">
          <a:xfrm>
            <a:off x="970756" y="646265"/>
            <a:ext cx="7186613" cy="8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49262"/>
          <a:stretch>
            <a:fillRect/>
          </a:stretch>
        </p:blipFill>
        <p:spPr bwMode="auto">
          <a:xfrm>
            <a:off x="951706" y="1623717"/>
            <a:ext cx="7224713" cy="9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1793" y="2797304"/>
            <a:ext cx="8040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Les protéines ont un maximum d'absorption qui se situe vers 280 nm à cause des acides aminés aromatiques.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027" y="3469965"/>
            <a:ext cx="8040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fr-FR" dirty="0" smtClean="0">
                <a:latin typeface="Comic Sans MS" pitchFamily="66" charset="0"/>
              </a:rPr>
              <a:t> Le rapport R = A260nm/A280nm constitue alors un bon moyen pour apprécier une éventuelle contamination de la préparation d'ADN ou ARN par les protéines.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4876" y="4568295"/>
            <a:ext cx="4094413" cy="13135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Comic Sans MS" pitchFamily="66" charset="0"/>
              </a:rPr>
              <a:t>L’ADN pur: </a:t>
            </a:r>
            <a:r>
              <a:rPr lang="fr-FR" sz="2800" b="1" smtClean="0">
                <a:latin typeface="Comic Sans MS" pitchFamily="66" charset="0"/>
              </a:rPr>
              <a:t>1.8&lt; R </a:t>
            </a:r>
            <a:r>
              <a:rPr lang="fr-FR" sz="2800" b="1" dirty="0" smtClean="0">
                <a:latin typeface="Comic Sans MS" pitchFamily="66" charset="0"/>
              </a:rPr>
              <a:t>&lt;2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latin typeface="Comic Sans MS" pitchFamily="66" charset="0"/>
              </a:rPr>
              <a:t>L’ARN pur: R ≈ 2.0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745" y="718062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Introduction</a:t>
            </a:r>
            <a:endParaRPr lang="fr-F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954" y="1255303"/>
            <a:ext cx="887104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200" dirty="0" smtClean="0">
              <a:latin typeface="Comic Sans MS" pitchFamily="66" charset="0"/>
            </a:endParaRPr>
          </a:p>
          <a:p>
            <a:endParaRPr lang="fr-FR" sz="2200" dirty="0">
              <a:latin typeface="Comic Sans MS" pitchFamily="66" charset="0"/>
            </a:endParaRPr>
          </a:p>
          <a:p>
            <a:endParaRPr lang="fr-FR" sz="2200" dirty="0" smtClean="0">
              <a:latin typeface="Comic Sans MS" pitchFamily="66" charset="0"/>
            </a:endParaRPr>
          </a:p>
          <a:p>
            <a:r>
              <a:rPr lang="fr-FR" sz="2800" dirty="0" smtClean="0">
                <a:latin typeface="Comic Sans MS" pitchFamily="66" charset="0"/>
              </a:rPr>
              <a:t>Ces applications concernent l'étude du génome :</a:t>
            </a:r>
          </a:p>
          <a:p>
            <a:endParaRPr lang="fr-FR" sz="2800" dirty="0">
              <a:latin typeface="Comic Sans MS" pitchFamily="66" charset="0"/>
            </a:endParaRPr>
          </a:p>
          <a:p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l'ADN </a:t>
            </a:r>
            <a:r>
              <a:rPr lang="fr-FR" sz="2800" dirty="0" smtClean="0">
                <a:latin typeface="Comic Sans MS" pitchFamily="66" charset="0"/>
              </a:rPr>
              <a:t> des cellules animales (humaines ) ou végétales ou encore des bactéries (chromosomes ou plasmides); toutefois, l'étude des </a:t>
            </a:r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ARN </a:t>
            </a:r>
            <a:r>
              <a:rPr lang="fr-FR" sz="2800" dirty="0" smtClean="0">
                <a:latin typeface="Comic Sans MS" pitchFamily="66" charset="0"/>
              </a:rPr>
              <a:t>est nécessaire dans certains cas précis : quantification d'ARN viral, étude de l'expression de certains gènes (cytokines, récepteurs...) dans des tumeurs... 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904" y="253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Comic Sans MS" pitchFamily="66" charset="0"/>
              </a:rPr>
              <a:t>D’où l’ADN est –il extrait?</a:t>
            </a:r>
            <a:endParaRPr lang="fr-FR" sz="3600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307" y="1446662"/>
            <a:ext cx="8563971" cy="5090616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>
                <a:latin typeface="Comic Sans MS" pitchFamily="66" charset="0"/>
              </a:rPr>
              <a:t>Dans les applications de l’ADN recombinant</a:t>
            </a:r>
          </a:p>
          <a:p>
            <a:pPr>
              <a:buFontTx/>
              <a:buChar char="-"/>
            </a:pPr>
            <a:r>
              <a:rPr lang="fr-FR" dirty="0" smtClean="0">
                <a:latin typeface="Comic Sans MS" pitchFamily="66" charset="0"/>
              </a:rPr>
              <a:t>Des bactéries ou les virus ou encore les phages.</a:t>
            </a:r>
          </a:p>
          <a:p>
            <a:pPr>
              <a:buFontTx/>
              <a:buChar char="-"/>
            </a:pPr>
            <a:r>
              <a:rPr lang="fr-FR" dirty="0" smtClean="0">
                <a:latin typeface="Comic Sans MS" pitchFamily="66" charset="0"/>
              </a:rPr>
              <a:t>Cellules végétales (transformation et amélioration des plantes)</a:t>
            </a:r>
          </a:p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  </a:t>
            </a:r>
          </a:p>
          <a:p>
            <a:r>
              <a:rPr lang="fr-FR" b="1" dirty="0" smtClean="0">
                <a:latin typeface="Comic Sans MS" pitchFamily="66" charset="0"/>
              </a:rPr>
              <a:t>Dans la plupart des études en médecine:</a:t>
            </a:r>
          </a:p>
          <a:p>
            <a:pPr>
              <a:buFontTx/>
              <a:buChar char="-"/>
            </a:pP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leucocytes sanguins représentent la source majeure d'ADN</a:t>
            </a:r>
            <a:r>
              <a:rPr lang="fr-FR" dirty="0" smtClean="0"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r>
              <a:rPr lang="fr-FR" dirty="0" smtClean="0">
                <a:latin typeface="Comic Sans MS" pitchFamily="66" charset="0"/>
              </a:rPr>
              <a:t> Les autres sources cellulaires peuvent être des biopsies (biopsie de villosités choriales...) ou des cultures de cellules (</a:t>
            </a:r>
            <a:r>
              <a:rPr lang="fr-FR" dirty="0" err="1" smtClean="0">
                <a:latin typeface="Comic Sans MS" pitchFamily="66" charset="0"/>
              </a:rPr>
              <a:t>amniocytes</a:t>
            </a:r>
            <a:r>
              <a:rPr lang="fr-FR" dirty="0" smtClean="0">
                <a:latin typeface="Comic Sans MS" pitchFamily="66" charset="0"/>
              </a:rPr>
              <a:t>, fibroblastes, lignées </a:t>
            </a:r>
            <a:r>
              <a:rPr lang="fr-FR" dirty="0" err="1" smtClean="0">
                <a:latin typeface="Comic Sans MS" pitchFamily="66" charset="0"/>
              </a:rPr>
              <a:t>lymphoblastiques</a:t>
            </a:r>
            <a:r>
              <a:rPr lang="fr-FR" dirty="0" smtClean="0">
                <a:latin typeface="Comic Sans MS" pitchFamily="66" charset="0"/>
              </a:rPr>
              <a:t>...).</a:t>
            </a:r>
          </a:p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-  La détection de la présence d'un ou de plusieurs micro-organismes et virus peut se réaliser dans d'autres milieux biologiques tels que sérum, liquide céphalorachidien, urine, salive, crachat, exsudat, écouvillonnages (gorge, œil...), etc. </a:t>
            </a:r>
          </a:p>
          <a:p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0424" y="1599619"/>
            <a:ext cx="821162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u="sng" dirty="0" smtClean="0">
                <a:solidFill>
                  <a:srgbClr val="FFC000"/>
                </a:solidFill>
                <a:latin typeface="Comic Sans MS" pitchFamily="66" charset="0"/>
              </a:rPr>
              <a:t>technique </a:t>
            </a:r>
            <a:r>
              <a:rPr lang="fr-FR" sz="2000" b="1" u="sng" dirty="0">
                <a:solidFill>
                  <a:srgbClr val="FFC000"/>
                </a:solidFill>
                <a:latin typeface="Comic Sans MS" pitchFamily="66" charset="0"/>
              </a:rPr>
              <a:t>permettant d'isoler l'ADN</a:t>
            </a:r>
            <a:r>
              <a:rPr lang="fr-FR" sz="2000" dirty="0">
                <a:latin typeface="Comic Sans MS" pitchFamily="66" charset="0"/>
              </a:rPr>
              <a:t> </a:t>
            </a:r>
            <a:endParaRPr lang="fr-FR" sz="2000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latin typeface="Comic Sans MS" pitchFamily="66" charset="0"/>
              </a:rPr>
              <a:t>Dans la grande majorité des cas, la technique d'extraction des acides nucléiques doit être adaptée à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 smtClean="0">
                <a:latin typeface="Comic Sans MS" pitchFamily="66" charset="0"/>
              </a:rPr>
              <a:t>l'échantillon biologique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 smtClean="0">
                <a:latin typeface="Comic Sans MS" pitchFamily="66" charset="0"/>
              </a:rPr>
              <a:t>la nature du génome (cellulaire, exogène)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 smtClean="0">
                <a:latin typeface="Comic Sans MS" pitchFamily="66" charset="0"/>
              </a:rPr>
              <a:t> au nombre de copies dans l'échantillon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 smtClean="0">
                <a:latin typeface="Comic Sans MS" pitchFamily="66" charset="0"/>
              </a:rPr>
              <a:t> aux méthodes de biologie moléculaire utilisées ultérieurement (</a:t>
            </a:r>
            <a:r>
              <a:rPr lang="fr-FR" sz="2200" i="1" dirty="0" err="1" smtClean="0">
                <a:latin typeface="Comic Sans MS" pitchFamily="66" charset="0"/>
              </a:rPr>
              <a:t>polymerase</a:t>
            </a:r>
            <a:r>
              <a:rPr lang="fr-FR" sz="2200" i="1" dirty="0" smtClean="0">
                <a:latin typeface="Comic Sans MS" pitchFamily="66" charset="0"/>
              </a:rPr>
              <a:t> </a:t>
            </a:r>
            <a:r>
              <a:rPr lang="fr-FR" sz="2200" i="1" dirty="0" err="1" smtClean="0">
                <a:latin typeface="Comic Sans MS" pitchFamily="66" charset="0"/>
              </a:rPr>
              <a:t>chain</a:t>
            </a:r>
            <a:r>
              <a:rPr lang="fr-FR" sz="2200" i="1" dirty="0" smtClean="0">
                <a:latin typeface="Comic Sans MS" pitchFamily="66" charset="0"/>
              </a:rPr>
              <a:t> </a:t>
            </a:r>
            <a:r>
              <a:rPr lang="fr-FR" sz="2200" i="1" dirty="0" err="1" smtClean="0">
                <a:latin typeface="Comic Sans MS" pitchFamily="66" charset="0"/>
              </a:rPr>
              <a:t>reaction</a:t>
            </a:r>
            <a:r>
              <a:rPr lang="fr-FR" sz="2200" dirty="0" smtClean="0">
                <a:latin typeface="Comic Sans MS" pitchFamily="66" charset="0"/>
              </a:rPr>
              <a:t> (PCR), </a:t>
            </a:r>
            <a:r>
              <a:rPr lang="fr-FR" sz="2200" dirty="0" err="1" smtClean="0">
                <a:latin typeface="Comic Sans MS" pitchFamily="66" charset="0"/>
              </a:rPr>
              <a:t>Southern</a:t>
            </a:r>
            <a:r>
              <a:rPr lang="fr-FR" sz="2200" dirty="0" smtClean="0">
                <a:latin typeface="Comic Sans MS" pitchFamily="66" charset="0"/>
              </a:rPr>
              <a:t>-blot, électrophorèse en champ pulsé...).</a:t>
            </a:r>
            <a:endParaRPr lang="fr-FR" sz="2200" dirty="0">
              <a:latin typeface="Comic Sans MS" pitchFamily="66" charset="0"/>
            </a:endParaRPr>
          </a:p>
        </p:txBody>
      </p:sp>
      <p:grpSp>
        <p:nvGrpSpPr>
          <p:cNvPr id="6" name="Groupe 7"/>
          <p:cNvGrpSpPr>
            <a:grpSpLocks/>
          </p:cNvGrpSpPr>
          <p:nvPr/>
        </p:nvGrpSpPr>
        <p:grpSpPr bwMode="auto">
          <a:xfrm>
            <a:off x="452582" y="466761"/>
            <a:ext cx="7507195" cy="1044123"/>
            <a:chOff x="142908" y="-93770"/>
            <a:chExt cx="6572232" cy="1044989"/>
          </a:xfrm>
        </p:grpSpPr>
        <p:sp>
          <p:nvSpPr>
            <p:cNvPr id="7" name="ZoneTexte 4"/>
            <p:cNvSpPr txBox="1">
              <a:spLocks noChangeArrowheads="1"/>
            </p:cNvSpPr>
            <p:nvPr/>
          </p:nvSpPr>
          <p:spPr bwMode="auto">
            <a:xfrm>
              <a:off x="142908" y="-93770"/>
              <a:ext cx="6572232" cy="544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200" b="1" dirty="0" smtClean="0">
                  <a:solidFill>
                    <a:srgbClr val="FF0000"/>
                  </a:solidFill>
                  <a:latin typeface="Comic Sans MS" pitchFamily="66" charset="0"/>
                </a:rPr>
                <a:t>Extraction et purification </a:t>
              </a:r>
              <a:r>
                <a:rPr lang="fr-FR" sz="2200" b="1" dirty="0">
                  <a:solidFill>
                    <a:srgbClr val="FF0000"/>
                  </a:solidFill>
                  <a:latin typeface="Comic Sans MS" pitchFamily="66" charset="0"/>
                </a:rPr>
                <a:t>des acides nucléiques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5644" y="406708"/>
              <a:ext cx="4071926" cy="5445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b="1" dirty="0">
                  <a:solidFill>
                    <a:schemeClr val="accent4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fr-FR" sz="2200" b="1" dirty="0" smtClean="0">
                  <a:solidFill>
                    <a:schemeClr val="accent4">
                      <a:lumMod val="75000"/>
                    </a:schemeClr>
                  </a:solidFill>
                  <a:latin typeface="Comic Sans MS" pitchFamily="66" charset="0"/>
                </a:rPr>
                <a:t>  Extraction </a:t>
              </a:r>
              <a:r>
                <a:rPr lang="fr-FR" sz="2200" b="1" dirty="0">
                  <a:solidFill>
                    <a:schemeClr val="accent4">
                      <a:lumMod val="75000"/>
                    </a:schemeClr>
                  </a:solidFill>
                  <a:latin typeface="Comic Sans MS" pitchFamily="66" charset="0"/>
                </a:rPr>
                <a:t>de l’ADN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6382" y="1387095"/>
            <a:ext cx="70819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•Lyse des cellules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•Elimination des protéines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•Elimination des autres acides nucléiques (ARN...)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7030A0"/>
                </a:solidFill>
                <a:latin typeface="Comic Sans MS" pitchFamily="66" charset="0"/>
              </a:rPr>
              <a:t>•Concentration de l'ADN par précipitation à l'alcool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250" y="824635"/>
            <a:ext cx="86253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Comic Sans MS" pitchFamily="66" charset="0"/>
              </a:rPr>
              <a:t>Différents protocoles pour extraire l'ADN avec même schéma de principe : </a:t>
            </a:r>
            <a:endParaRPr lang="fr-F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003" y="3801281"/>
            <a:ext cx="8389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Les principaux procédés d'extraction de l ’ADN diffèrent</a:t>
            </a:r>
          </a:p>
          <a:p>
            <a:r>
              <a:rPr lang="fr-FR" sz="2400" dirty="0" smtClean="0"/>
              <a:t>et peuvent se classer en trois principales types:</a:t>
            </a:r>
          </a:p>
          <a:p>
            <a:pPr>
              <a:buNone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méthodes utilisant des solvants organiques.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 Les méthodes utilisant des solvants non organiques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3- Les méthodes basées sur l'utilisation de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microcolonnes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de résines échangeuses d'ions. </a:t>
            </a:r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7978" y="367331"/>
            <a:ext cx="822406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1" u="sng" dirty="0">
                <a:solidFill>
                  <a:srgbClr val="7030A0"/>
                </a:solidFill>
                <a:latin typeface="Comic Sans MS" pitchFamily="66" charset="0"/>
              </a:rPr>
              <a:t>Différentes variantes employées</a:t>
            </a:r>
            <a:r>
              <a:rPr lang="fr-FR" sz="2400" b="1" dirty="0">
                <a:solidFill>
                  <a:srgbClr val="7030A0"/>
                </a:solidFill>
                <a:latin typeface="Comic Sans MS" pitchFamily="66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Comic Sans MS" pitchFamily="66" charset="0"/>
              </a:rPr>
              <a:t>l'</a:t>
            </a:r>
            <a:r>
              <a:rPr lang="fr-FR" sz="2000" b="1" dirty="0">
                <a:solidFill>
                  <a:srgbClr val="20CA20"/>
                </a:solidFill>
                <a:latin typeface="Comic Sans MS" pitchFamily="66" charset="0"/>
              </a:rPr>
              <a:t>ADN génomique</a:t>
            </a:r>
            <a:r>
              <a:rPr lang="fr-FR" sz="2000" dirty="0">
                <a:latin typeface="Comic Sans MS" pitchFamily="66" charset="0"/>
              </a:rPr>
              <a:t> (issu du ou des chromosomes des cellules analysées) </a:t>
            </a:r>
          </a:p>
          <a:p>
            <a:pPr algn="just">
              <a:lnSpc>
                <a:spcPct val="150000"/>
              </a:lnSpc>
            </a:pPr>
            <a:r>
              <a:rPr lang="fr-FR" sz="2000" b="1" i="1" u="sng" dirty="0">
                <a:latin typeface="Comic Sans MS" pitchFamily="66" charset="0"/>
              </a:rPr>
              <a:t>Ou</a:t>
            </a:r>
            <a:r>
              <a:rPr lang="fr-FR" sz="2000" b="1" i="1" dirty="0">
                <a:latin typeface="Comic Sans MS" pitchFamily="66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20CA20"/>
                </a:solidFill>
                <a:latin typeface="Comic Sans MS" pitchFamily="66" charset="0"/>
              </a:rPr>
              <a:t>l'ADN </a:t>
            </a:r>
            <a:r>
              <a:rPr lang="fr-FR" sz="2000" b="1" dirty="0" err="1">
                <a:solidFill>
                  <a:srgbClr val="20CA20"/>
                </a:solidFill>
                <a:latin typeface="Comic Sans MS" pitchFamily="66" charset="0"/>
              </a:rPr>
              <a:t>plasmidique</a:t>
            </a:r>
            <a:r>
              <a:rPr lang="fr-FR" sz="2000" b="1" dirty="0">
                <a:solidFill>
                  <a:srgbClr val="20CA20"/>
                </a:solidFill>
                <a:latin typeface="Comic Sans MS" pitchFamily="66" charset="0"/>
              </a:rPr>
              <a:t> </a:t>
            </a:r>
            <a:r>
              <a:rPr lang="fr-FR" sz="2000" dirty="0">
                <a:latin typeface="Comic Sans MS" pitchFamily="66" charset="0"/>
              </a:rPr>
              <a:t>(provenant de plasmides portés le plus souvent par des cellules bactériennes </a:t>
            </a:r>
            <a:r>
              <a:rPr lang="fr-FR" sz="2000" dirty="0" smtClean="0">
                <a:latin typeface="Comic Sans MS" pitchFamily="66" charset="0"/>
              </a:rPr>
              <a:t>).</a:t>
            </a:r>
            <a:endParaRPr lang="fr-FR" sz="2000" i="1" dirty="0"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364" y="3327518"/>
            <a:ext cx="8295506" cy="10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1" dirty="0">
                <a:solidFill>
                  <a:srgbClr val="FF3300"/>
                </a:solidFill>
                <a:latin typeface="Comic Sans MS" pitchFamily="66" charset="0"/>
              </a:rPr>
              <a:t>Kits commerciaux </a:t>
            </a:r>
            <a:r>
              <a:rPr lang="fr-FR" sz="2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000" dirty="0">
                <a:latin typeface="Comic Sans MS" pitchFamily="66" charset="0"/>
              </a:rPr>
              <a:t>extractions rapides à l'aide de réactifs prêts à </a:t>
            </a:r>
            <a:r>
              <a:rPr lang="fr-FR" sz="2000" dirty="0" smtClean="0">
                <a:latin typeface="Comic Sans MS" pitchFamily="66" charset="0"/>
              </a:rPr>
              <a:t>l'emploi proposés par un certain nombre d’industriels</a:t>
            </a:r>
            <a:endParaRPr lang="fr-FR" sz="2000" dirty="0">
              <a:latin typeface="Comic Sans MS" pitchFamily="66" charset="0"/>
            </a:endParaRPr>
          </a:p>
        </p:txBody>
      </p:sp>
      <p:pic>
        <p:nvPicPr>
          <p:cNvPr id="5" name="Picture 2" descr="http://www.qiagen.com/products/catalog/sample-technologies/dna-sample-technologies/plasmid-dna/%7E/media/NextQ/Image%20Library/S/14/49/S_1449_AppD_PLS1276/1_8.ashx?la=en"/>
          <p:cNvPicPr>
            <a:picLocks noChangeAspect="1" noChangeArrowheads="1"/>
          </p:cNvPicPr>
          <p:nvPr/>
        </p:nvPicPr>
        <p:blipFill>
          <a:blip r:embed="rId2" cstate="print"/>
          <a:srcRect t="25667" b="21059"/>
          <a:stretch>
            <a:fillRect/>
          </a:stretch>
        </p:blipFill>
        <p:spPr bwMode="auto">
          <a:xfrm>
            <a:off x="2633313" y="4380271"/>
            <a:ext cx="5800725" cy="205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56553</TotalTime>
  <Words>2601</Words>
  <Application>Microsoft Office PowerPoint</Application>
  <PresentationFormat>Affichage à l'écran (4:3)</PresentationFormat>
  <Paragraphs>261</Paragraphs>
  <Slides>47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Comic Sans MS</vt:lpstr>
      <vt:lpstr>Constantia</vt:lpstr>
      <vt:lpstr>Times New Roman</vt:lpstr>
      <vt:lpstr>Wingdings</vt:lpstr>
      <vt:lpstr>Wingdings 2</vt:lpstr>
      <vt:lpstr>Débit</vt:lpstr>
      <vt:lpstr>Techniques d’Analyses de   Biologie Moléculaire</vt:lpstr>
      <vt:lpstr>Présentation PowerPoint</vt:lpstr>
      <vt:lpstr>Présentation PowerPoint</vt:lpstr>
      <vt:lpstr>Présentation PowerPoint</vt:lpstr>
      <vt:lpstr>Présentation PowerPoint</vt:lpstr>
      <vt:lpstr>D’où l’ADN est –il extrait?</vt:lpstr>
      <vt:lpstr>Présentation PowerPoint</vt:lpstr>
      <vt:lpstr>Présentation PowerPoint</vt:lpstr>
      <vt:lpstr>Présentation PowerPoint</vt:lpstr>
      <vt:lpstr>Les principaux procédés d'extraction de l’ADN à partir du sang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Djida</dc:creator>
  <cp:lastModifiedBy>MicroSoft</cp:lastModifiedBy>
  <cp:revision>265</cp:revision>
  <dcterms:created xsi:type="dcterms:W3CDTF">2014-02-03T17:24:17Z</dcterms:created>
  <dcterms:modified xsi:type="dcterms:W3CDTF">2022-02-06T10:00:01Z</dcterms:modified>
</cp:coreProperties>
</file>